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comments/comment4.xml" ContentType="application/vnd.openxmlformats-officedocument.presentationml.comment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comments/comment11.xml" ContentType="application/vnd.openxmlformats-officedocument.presentationml.comments+xml"/>
  <Override PartName="/ppt/notesSlides/notesSlide179.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comments/comment9.xml" ContentType="application/vnd.openxmlformats-officedocument.presentationml.comments+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comments/comment16.xml" ContentType="application/vnd.openxmlformats-officedocument.presentationml.comments+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comments/comment1.xml" ContentType="application/vnd.openxmlformats-officedocument.presentationml.comments+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comments/comment6.xml" ContentType="application/vnd.openxmlformats-officedocument.presentationml.comments+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comments/comment13.xml" ContentType="application/vnd.openxmlformats-officedocument.presentationml.comments+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comments/comment3.xml" ContentType="application/vnd.openxmlformats-officedocument.presentationml.comments+xml"/>
  <Override PartName="/ppt/notesSlides/notesSlide51.xml" ContentType="application/vnd.openxmlformats-officedocument.presentationml.notesSlide+xml"/>
  <Override PartName="/ppt/notesSlides/notesSlide178.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comments/comment10.xml" ContentType="application/vnd.openxmlformats-officedocument.presentationml.comments+xml"/>
  <Override PartName="/ppt/notesSlides/notesSlide167.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notesSlides/notesSlide181.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comments/comment8.xml" ContentType="application/vnd.openxmlformats-officedocument.presentationml.comments+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comments/comment15.xml" ContentType="application/vnd.openxmlformats-officedocument.presentationml.comments+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comments/comment5.xml" ContentType="application/vnd.openxmlformats-officedocument.presentationml.comments+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comments/comment12.xml" ContentType="application/vnd.openxmlformats-officedocument.presentationml.comments+xml"/>
  <Override PartName="/ppt/notesSlides/notesSlide169.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Override PartName="/ppt/comments/comment17.xml" ContentType="application/vnd.openxmlformats-officedocument.presentationml.comment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comments/comment7.xml" ContentType="application/vnd.openxmlformats-officedocument.presentationml.comments+xml"/>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comments/comment14.xml" ContentType="application/vnd.openxmlformats-officedocument.presentationml.comments+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185"/>
  </p:notesMasterIdLst>
  <p:handoutMasterIdLst>
    <p:handoutMasterId r:id="rId186"/>
  </p:handout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84" r:id="rId69"/>
    <p:sldId id="385" r:id="rId70"/>
    <p:sldId id="386" r:id="rId71"/>
    <p:sldId id="387" r:id="rId72"/>
    <p:sldId id="388" r:id="rId73"/>
    <p:sldId id="389" r:id="rId74"/>
    <p:sldId id="390" r:id="rId75"/>
    <p:sldId id="391" r:id="rId76"/>
    <p:sldId id="392" r:id="rId77"/>
    <p:sldId id="393" r:id="rId78"/>
    <p:sldId id="394" r:id="rId79"/>
    <p:sldId id="395" r:id="rId80"/>
    <p:sldId id="396" r:id="rId81"/>
    <p:sldId id="397" r:id="rId82"/>
    <p:sldId id="398" r:id="rId83"/>
    <p:sldId id="399" r:id="rId84"/>
    <p:sldId id="400" r:id="rId85"/>
    <p:sldId id="401" r:id="rId86"/>
    <p:sldId id="402" r:id="rId87"/>
    <p:sldId id="403" r:id="rId88"/>
    <p:sldId id="404" r:id="rId89"/>
    <p:sldId id="405" r:id="rId90"/>
    <p:sldId id="406" r:id="rId91"/>
    <p:sldId id="407" r:id="rId92"/>
    <p:sldId id="408" r:id="rId93"/>
    <p:sldId id="409" r:id="rId94"/>
    <p:sldId id="410" r:id="rId95"/>
    <p:sldId id="411" r:id="rId96"/>
    <p:sldId id="412" r:id="rId97"/>
    <p:sldId id="413" r:id="rId98"/>
    <p:sldId id="414" r:id="rId99"/>
    <p:sldId id="415" r:id="rId100"/>
    <p:sldId id="416" r:id="rId101"/>
    <p:sldId id="417" r:id="rId102"/>
    <p:sldId id="418" r:id="rId103"/>
    <p:sldId id="419" r:id="rId104"/>
    <p:sldId id="420" r:id="rId105"/>
    <p:sldId id="421" r:id="rId106"/>
    <p:sldId id="422" r:id="rId107"/>
    <p:sldId id="423" r:id="rId108"/>
    <p:sldId id="424" r:id="rId109"/>
    <p:sldId id="425" r:id="rId110"/>
    <p:sldId id="426" r:id="rId111"/>
    <p:sldId id="427" r:id="rId112"/>
    <p:sldId id="428" r:id="rId113"/>
    <p:sldId id="429" r:id="rId114"/>
    <p:sldId id="430" r:id="rId115"/>
    <p:sldId id="431" r:id="rId116"/>
    <p:sldId id="432" r:id="rId117"/>
    <p:sldId id="433" r:id="rId118"/>
    <p:sldId id="434" r:id="rId119"/>
    <p:sldId id="435" r:id="rId120"/>
    <p:sldId id="436" r:id="rId121"/>
    <p:sldId id="437" r:id="rId122"/>
    <p:sldId id="438" r:id="rId123"/>
    <p:sldId id="439" r:id="rId124"/>
    <p:sldId id="440" r:id="rId125"/>
    <p:sldId id="441" r:id="rId126"/>
    <p:sldId id="442" r:id="rId127"/>
    <p:sldId id="443" r:id="rId128"/>
    <p:sldId id="444" r:id="rId129"/>
    <p:sldId id="445" r:id="rId130"/>
    <p:sldId id="446" r:id="rId131"/>
    <p:sldId id="447" r:id="rId132"/>
    <p:sldId id="448" r:id="rId133"/>
    <p:sldId id="449" r:id="rId134"/>
    <p:sldId id="450" r:id="rId135"/>
    <p:sldId id="451" r:id="rId136"/>
    <p:sldId id="452" r:id="rId137"/>
    <p:sldId id="453" r:id="rId138"/>
    <p:sldId id="454" r:id="rId139"/>
    <p:sldId id="455" r:id="rId140"/>
    <p:sldId id="456" r:id="rId141"/>
    <p:sldId id="457" r:id="rId142"/>
    <p:sldId id="458" r:id="rId143"/>
    <p:sldId id="459" r:id="rId144"/>
    <p:sldId id="460" r:id="rId145"/>
    <p:sldId id="461" r:id="rId146"/>
    <p:sldId id="462" r:id="rId147"/>
    <p:sldId id="463" r:id="rId148"/>
    <p:sldId id="464" r:id="rId149"/>
    <p:sldId id="465" r:id="rId150"/>
    <p:sldId id="466" r:id="rId151"/>
    <p:sldId id="467" r:id="rId152"/>
    <p:sldId id="468" r:id="rId153"/>
    <p:sldId id="469" r:id="rId154"/>
    <p:sldId id="470" r:id="rId155"/>
    <p:sldId id="471" r:id="rId156"/>
    <p:sldId id="472" r:id="rId157"/>
    <p:sldId id="473" r:id="rId158"/>
    <p:sldId id="474" r:id="rId159"/>
    <p:sldId id="475" r:id="rId160"/>
    <p:sldId id="476" r:id="rId161"/>
    <p:sldId id="477" r:id="rId162"/>
    <p:sldId id="478" r:id="rId163"/>
    <p:sldId id="479" r:id="rId164"/>
    <p:sldId id="480" r:id="rId165"/>
    <p:sldId id="481" r:id="rId166"/>
    <p:sldId id="482" r:id="rId167"/>
    <p:sldId id="483" r:id="rId168"/>
    <p:sldId id="484" r:id="rId169"/>
    <p:sldId id="485" r:id="rId170"/>
    <p:sldId id="486" r:id="rId171"/>
    <p:sldId id="487" r:id="rId172"/>
    <p:sldId id="488" r:id="rId173"/>
    <p:sldId id="489" r:id="rId174"/>
    <p:sldId id="490" r:id="rId175"/>
    <p:sldId id="491" r:id="rId176"/>
    <p:sldId id="492" r:id="rId177"/>
    <p:sldId id="493" r:id="rId178"/>
    <p:sldId id="494" r:id="rId179"/>
    <p:sldId id="495" r:id="rId180"/>
    <p:sldId id="496" r:id="rId181"/>
    <p:sldId id="497" r:id="rId182"/>
    <p:sldId id="498" r:id="rId183"/>
    <p:sldId id="499" r:id="rId184"/>
  </p:sldIdLst>
  <p:sldSz cx="9144000" cy="6858000" type="screen4x3"/>
  <p:notesSz cx="7077075" cy="9383713"/>
  <p:custDataLst>
    <p:tags r:id="rId18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zern" initials="dd"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007AC3"/>
    <a:srgbClr val="FFCC00"/>
    <a:srgbClr val="5E9EFF"/>
    <a:srgbClr val="00CC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584" autoAdjust="0"/>
    <p:restoredTop sz="98542" autoAdjust="0"/>
  </p:normalViewPr>
  <p:slideViewPr>
    <p:cSldViewPr>
      <p:cViewPr>
        <p:scale>
          <a:sx n="100" d="100"/>
          <a:sy n="100" d="100"/>
        </p:scale>
        <p:origin x="-12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Lst>
  </p:outlineViewPr>
  <p:notesTextViewPr>
    <p:cViewPr>
      <p:scale>
        <a:sx n="100" d="100"/>
        <a:sy n="100" d="100"/>
      </p:scale>
      <p:origin x="0" y="0"/>
    </p:cViewPr>
  </p:notesTextViewPr>
  <p:sorterViewPr>
    <p:cViewPr>
      <p:scale>
        <a:sx n="100" d="100"/>
        <a:sy n="100" d="100"/>
      </p:scale>
      <p:origin x="0" y="10416"/>
    </p:cViewPr>
  </p:sorterViewPr>
  <p:notesViewPr>
    <p:cSldViewPr>
      <p:cViewPr varScale="1">
        <p:scale>
          <a:sx n="81" d="100"/>
          <a:sy n="81" d="100"/>
        </p:scale>
        <p:origin x="-2028" y="-84"/>
      </p:cViewPr>
      <p:guideLst>
        <p:guide orient="horz" pos="2956"/>
        <p:guide pos="2229"/>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4.xml"/><Relationship Id="rId18" Type="http://schemas.openxmlformats.org/officeDocument/2006/relationships/slide" Target="slides/slide40.xml"/><Relationship Id="rId26" Type="http://schemas.openxmlformats.org/officeDocument/2006/relationships/slide" Target="slides/slide62.xml"/><Relationship Id="rId39" Type="http://schemas.openxmlformats.org/officeDocument/2006/relationships/slide" Target="slides/slide144.xml"/><Relationship Id="rId3" Type="http://schemas.openxmlformats.org/officeDocument/2006/relationships/slide" Target="slides/slide4.xml"/><Relationship Id="rId21" Type="http://schemas.openxmlformats.org/officeDocument/2006/relationships/slide" Target="slides/slide48.xml"/><Relationship Id="rId34" Type="http://schemas.openxmlformats.org/officeDocument/2006/relationships/slide" Target="slides/slide107.xml"/><Relationship Id="rId42" Type="http://schemas.openxmlformats.org/officeDocument/2006/relationships/slide" Target="slides/slide152.xml"/><Relationship Id="rId7" Type="http://schemas.openxmlformats.org/officeDocument/2006/relationships/slide" Target="slides/slide10.xml"/><Relationship Id="rId12" Type="http://schemas.openxmlformats.org/officeDocument/2006/relationships/slide" Target="slides/slide20.xml"/><Relationship Id="rId17" Type="http://schemas.openxmlformats.org/officeDocument/2006/relationships/slide" Target="slides/slide39.xml"/><Relationship Id="rId25" Type="http://schemas.openxmlformats.org/officeDocument/2006/relationships/slide" Target="slides/slide58.xml"/><Relationship Id="rId33" Type="http://schemas.openxmlformats.org/officeDocument/2006/relationships/slide" Target="slides/slide101.xml"/><Relationship Id="rId38" Type="http://schemas.openxmlformats.org/officeDocument/2006/relationships/slide" Target="slides/slide141.xml"/><Relationship Id="rId2" Type="http://schemas.openxmlformats.org/officeDocument/2006/relationships/slide" Target="slides/slide3.xml"/><Relationship Id="rId16" Type="http://schemas.openxmlformats.org/officeDocument/2006/relationships/slide" Target="slides/slide37.xml"/><Relationship Id="rId20" Type="http://schemas.openxmlformats.org/officeDocument/2006/relationships/slide" Target="slides/slide45.xml"/><Relationship Id="rId29" Type="http://schemas.openxmlformats.org/officeDocument/2006/relationships/slide" Target="slides/slide89.xml"/><Relationship Id="rId41" Type="http://schemas.openxmlformats.org/officeDocument/2006/relationships/slide" Target="slides/slide149.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9.xml"/><Relationship Id="rId24" Type="http://schemas.openxmlformats.org/officeDocument/2006/relationships/slide" Target="slides/slide57.xml"/><Relationship Id="rId32" Type="http://schemas.openxmlformats.org/officeDocument/2006/relationships/slide" Target="slides/slide95.xml"/><Relationship Id="rId37" Type="http://schemas.openxmlformats.org/officeDocument/2006/relationships/slide" Target="slides/slide112.xml"/><Relationship Id="rId40" Type="http://schemas.openxmlformats.org/officeDocument/2006/relationships/slide" Target="slides/slide147.xml"/><Relationship Id="rId5" Type="http://schemas.openxmlformats.org/officeDocument/2006/relationships/slide" Target="slides/slide6.xml"/><Relationship Id="rId15" Type="http://schemas.openxmlformats.org/officeDocument/2006/relationships/slide" Target="slides/slide28.xml"/><Relationship Id="rId23" Type="http://schemas.openxmlformats.org/officeDocument/2006/relationships/slide" Target="slides/slide55.xml"/><Relationship Id="rId28" Type="http://schemas.openxmlformats.org/officeDocument/2006/relationships/slide" Target="slides/slide78.xml"/><Relationship Id="rId36" Type="http://schemas.openxmlformats.org/officeDocument/2006/relationships/slide" Target="slides/slide111.xml"/><Relationship Id="rId10" Type="http://schemas.openxmlformats.org/officeDocument/2006/relationships/slide" Target="slides/slide18.xml"/><Relationship Id="rId19" Type="http://schemas.openxmlformats.org/officeDocument/2006/relationships/slide" Target="slides/slide41.xml"/><Relationship Id="rId31" Type="http://schemas.openxmlformats.org/officeDocument/2006/relationships/slide" Target="slides/slide92.xml"/><Relationship Id="rId44" Type="http://schemas.openxmlformats.org/officeDocument/2006/relationships/slide" Target="slides/slide183.xml"/><Relationship Id="rId4" Type="http://schemas.openxmlformats.org/officeDocument/2006/relationships/slide" Target="slides/slide5.xml"/><Relationship Id="rId9" Type="http://schemas.openxmlformats.org/officeDocument/2006/relationships/slide" Target="slides/slide16.xml"/><Relationship Id="rId14" Type="http://schemas.openxmlformats.org/officeDocument/2006/relationships/slide" Target="slides/slide27.xml"/><Relationship Id="rId22" Type="http://schemas.openxmlformats.org/officeDocument/2006/relationships/slide" Target="slides/slide52.xml"/><Relationship Id="rId27" Type="http://schemas.openxmlformats.org/officeDocument/2006/relationships/slide" Target="slides/slide63.xml"/><Relationship Id="rId30" Type="http://schemas.openxmlformats.org/officeDocument/2006/relationships/slide" Target="slides/slide91.xml"/><Relationship Id="rId35" Type="http://schemas.openxmlformats.org/officeDocument/2006/relationships/slide" Target="slides/slide109.xml"/><Relationship Id="rId43" Type="http://schemas.openxmlformats.org/officeDocument/2006/relationships/slide" Target="slides/slide1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9-11-20T12:30:41.389" idx="1">
    <p:pos x="10" y="10"/>
    <p:text>1. A. Higher bandwidth
         B. IP delivery network is cheaper
         C. IP SIGTRAN networks connect to next          gen. devices that often do not have E1 or T1 interfaces
         D. Some SIGTRAN protocols can communicate application information that are not included in E1 and T1 protocols
2. Router
3. A
4. DNS Server
5. DCM/E5-ENET
6. SCTP
7. Transport
8. M2PA
9. MTP3
10.ent-ip-host
11. aname=xx:open=no
12. aslog
</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09-11-20T12:36:03.128" idx="6">
    <p:pos x="10" y="10"/>
    <p:text>Module 3 Review Answers
1. SCTP
2. ALHOST
3. C. Streams
4. M2PA, M3UA, 
5. M2PA
6. Chunks
7. True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09-11-20T13:11:52.341" idx="7">
    <p:pos x="10" y="10"/>
    <p:text>Instructor Notes:
User Documentation sets (CD) must be available for this lab.  This lab guides students in using the Commands Manual and the IP7 Secure gateway Manual.  
Lab 2a: mandatory parameters for ent-card are loc, type, and appl.
The example provisions a SIGTRAN card running IPLIM.
Lab 2 b and 2c – all answers should be given by going to the user docs with the students.
</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09-11-20T12:37:31.657" idx="8">
    <p:pos x="10" y="10"/>
    <p:text>Module 4 Review Answers
1. CHG-IP-LNK
2. CHG-IP-CARD
3. CHG-ASSOC:OPEN=YES:ALW=YES
4. LHOST
5. True
6. True
7. True
</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09-11-20T12:38:30.311" idx="9">
    <p:pos x="10" y="10"/>
    <p:text>Instructor Notes: Decide which STP in your assigned pair will be STP 1 &amp; STP 2
IPSG IPGW Configuration for STP 1 in a pair connected to eth0 slot 1.1
chg-feat:ipisup=on
ent-card:loc=1103:type=enet:appl=ipsg
ent-dstn:dpc=AS point code:clli=ipsgpc:ipgwapc=yes
ent-ls:lsn=xxxxls(network AS Name):lst=a:apc=AS point code:slktps=300:adapter=m3ua:ipsg=yes
chg-ip-lnk :loc=1103 :port=a :ipaddr=192.168.108.1 :submask=255.255.255.0 :speed=100 :duplex=full
ent-ip-host:host=ipsg.enet.1103:ipaddr=192.168.108.1:type=local
ent-ip-host:host=asp1:ipaddr=192.168.108.31:type=remote
ent-ip-host:host=asp2:ipaddr=192.168.108.32:type=remote
chg-ip-card:loc=1103:srchordr=local
ent-ip-rte: (only if there is a secondary router)
ent-assoc:aname=asp1:lhost=ipsg.enet.1103:lport=11010:rhost=asp1:rport=11040:adapter=m3ua
ent-assoc:aname=asp2:lhost=ipsg.enet.1103:lport=11010:rhost=asp2:rport=11040:adapter=m3ua
ent-na:na=1:type=ansi
ent-slk:loc=1103:port=a:slc=0:lsn=xxxxls :aname=asp1
ent-slk:loc=1103:port=a1:slc=1:lsn=xxxxls :aname=asp2
ent-rte :dpc=AS point code :lsn=xxxxls :rc=10
chg-assoc:aname=asp1:open=yes
chg-assoc:aname=asp2:open=yes
alw-card:loc=1103
act-slk:loc=1103:port=a
act-slk:loc=1103:port=a1
IPSG IPGW Configuration for STP 2 in a Pair connected to eth0 slot 1.2
chg-feat:ipisup=on
ent-card:loc=1103:type=enet:appl=ipsg
ent-dstn:dpc=AS point code:clli=ipsgpc:ipgwapc=yes
ent-ls:lsn=xxxxls(network AS name):lst=a:apc=AS point code:slktps=300:adapter=m3ua:ipsg=yes
chg-ip-lnk :loc=1103 :port=a :ipaddr=192.168.108.2 :submask=255.255.255.0 :speed=100 :duplex=full
ent-ip-host:host=ipsg.enet.1103:ipaddr=192.168.108.2:type=local
ent-ip-host:host=asp1:ipaddr=192.168.108.31:type=remote
ent-ip-host:host=asp2:ipaddr=192.168.108.32:type=remote
chg-ip-card:loc=1103:srchordr=local
ent-ip-rte: (use only if there is a secondary route IP address)
ent-assoc:aname=asp1:lhost=ipsg.enet.1103:lport=11020:rhost=asp1:rport=11030:adapter=m3ua
ent-assoc:aname=asp2:lhost=ipsg.enet.1103:lport=11020:rhost=asp2:rport=11030:adapter=m3ua
ent-na:na=1:type=ansi
ent-slk:loc=1103:port=a:slc=0:lsn=xxxxls :aname=asp1
ent-slk:loc=1103:port=a1:slc=1:lsn=xxxxls :aname=asp2
ent-rte :dpc=AS point code :lsn=xxxxls :rc=10
chg-assoc:aname=asp1:open=yes
chg-assoc:aname=asp2:open=yes
alw-card:loc=1103
act-slk:loc=1103:port=a
act-slk:loc=1103:port=a1
</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09-11-20T09:14:00.719" idx="10">
    <p:pos x="10" y="10"/>
    <p:text>Module 5 Review Answers
1. rcontext
2. false
3. Larger than 272 bytes
4. ASP
5. “Aname” parameter must exist in assoc table before it can be entered in the ent-slk command.
</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09-11-20T12:40:41.276" idx="11">
    <p:pos x="10" y="10"/>
    <p:text>Module 6 Review Answers
1. Card, link
2. User Documentation
3. PING
4. MSUCOUNT
</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09-11-20T12:41:42.321" idx="12">
    <p:pos x="10" y="10"/>
    <p:text>Module 7 Review Answers
1. Database lookups
2. Signaling Network and Media Gateway
3. 64
4. 50
5. False
6. ent-as &amp; ent-appl-rtkey
</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09-11-20T12:42:32.506" idx="13">
    <p:pos x="6" y="276"/>
    <p:text>Instructor Notes: Decide which STP in your assigned pair will be STP 1 &amp; STP 2
IPGW Configuration for STP 1 in a Pair
chg-feat:ipisup=on
ent-card:loc=1103:type=dcm:appl=ss7ipgw
ent-dstn:dpc=AS point code:clli=ipgwpc:ipgwapc=yes
ent-ls:lsn=xxxls:lst=a:apc=AS point code:ipgwapc=yes:iptps=300
ent-slk:loc=1103:port=a:slc=0:lsn=xxxxls
ent-rte :dpc=AS point code :lsn=xxxxls :rc=10
chg-ip-lnk :loc=1103 :port=a :ipaddr=192.168.108.1 :submask=255.255.255.0 :speed=100 :duplex=full
ent-ip-host:host=ipgw.dcm.1103:ipaddr=192.168.108.1:type=local
ent-ip-host:host=asp1:ipaddr=192.168.108.31:type=remote
ent-assoc:aname=asp1:lhost=ipgw.dcm.1103:lport=11010:rhost=ipgw:rport=11040
ent-assoc:aname=asp2:lhost=ipgw.dcm.1103:lport=11010:rhost=ipgw:rport=11040
ent-as:aname=asp1:asname=ipgwasp1
ent-as:aname=asp2:asname=ipgwasp2
ent-appl-rtkey:dpc=(AS point code):ssn=254:asname=ipgwasp1:si=3
ent-appl-rtkey:dpc=(AS point code):ssn=254:asname=ipgwasp2:si=3
chg-assoc:aname=ipgw:open=yes:alw=yes
alw-card:loc=1103
act-slk:loc=1103:port=a
IPGW Configuration for STP 2 in a Pair
chg-feat:ipisup=on
ent-card:loc=1103:type=dcm:appl=ss7ipgw
ent-dstn:dpc=AS point code:clli=ipgwpc:ipgwapc=yes
ent-ls:lsn=xxxxls:lst=a:apc=AS point code:ipgwapc=yes:iptps=300
ent-slk:loc=1103:port=a:slc=0:lsn=xxxxls
ent-rte :dpc=AS point code :lsn=xxxxls :rc=10
chg-ip-lnk :loc=1103 :port=a :ipaddr=192.168.108.2 :submask=255.255.255.0 :speed=100 :duplex=full
ent-ip-host:host=ipgw.dcm.1103:ipaddr=192.168.108.2:type=local
ent-ip-host:host=asp1:ipaddr=192.168.108.32:type=remote
ent-assoc:aname=asp1:lhost=ipgw.dcm.1103:lport=11020:rhost=ipgw:rport=11030
ent-assoc:aname=asp2:lhost=ipgw.dcm.1103:lport=11020:rhost=ipgw:rport=11030
ent-as:aname=asp1:asname=ipgwasp1
ent-as:aname=asp2:asname=ipgwasp2
ent-appl-rtkey:dpc=AS point code:ssn=254:asname=ipgwasp1:si=3
ent-appl-rtkey:dpc=AS point code:ssn=254:asname=ipgwasp2:si=3
chg-assoc:aname=ipgw:open=yes:alw=yes
alw-card:loc=1103
act-slk:loc=1103:port=a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01-27T16:27:01.263" idx="15">
    <p:pos x="10" y="10"/>
    <p:text>Applications of SIGTRAN include: internet dial-up remote access. IP telephony networking with PSTN
Key SIGTRAN components are: 
Media Gateway Controller - controls access from IP to / from PSTN
Signaling Gateway - responsible for interfacing to SS7 networks
Media Gateway - packetizes voice traffic</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1-01-27T16:24:08.200" idx="14">
    <p:pos x="10" y="10"/>
    <p:text>Media Gateway Controllers are responsible for mediating call control &amp; access to IP nodes
Signaling Gateway interfaces SS&amp; &amp; IP netowrks
Media Gateway packetizes voice traffic  &amp; transmits to destination
IP SCP is a IP based SCP that exists wholly in the IP netowrk
IP phone - terminal</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0-12-15T14:16:18.269" idx="2">
    <p:pos x="16" y="-2"/>
    <p:text>Module Review Answers
1. IPGW, IPLIM, IPSG
2. True
3. IETF
4. Application Servers &amp; IP Based SCP
5. IPSG
6. True
7. SS7
8. The EAGLE STP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0-12-15T14:34:15.293" idx="3">
    <p:pos x="16" y="10"/>
    <p:text>Module 2 Review Answers
1. True
2. Two
3. false
4. WAN
5. True
6. STP
</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1-01-28T08:38:10.695" idx="16">
    <p:pos x="10" y="10"/>
    <p:text>some values for "type" are:
0 - data
1 - init
2 - init ack
3 - sack
4 - heartbeat
5 - heartbeat ack
7 - shutdown
8 - stutdown ack
14 - shutdown complete</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1-01-28T08:40:23.024" idx="17">
    <p:pos x="10" y="10"/>
    <p:text>port# examples are:
21 - ftp
22 - ssh
23 - telnet
25 - smtp
53 - dns
80 - world wide web</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09-11-20T13:10:38.812" idx="4">
    <p:pos x="10" y="10"/>
    <p:text>Instructor Notes:
User Documentation sets (CD) must be available for this lab.  This lab guides students in using the Commands Manual and the IP7 Secure gateway Manual.  
Lab 2a: mandatory parameters for ent-card are loc, type, and appl.
The example provisions a SIGTRAN card running IPLIM.
Lab 2 b and 2c – all answers should be given by going to the user docs with the students.
</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09-11-20T12:34:36.475" idx="5">
    <p:pos x="24" y="432"/>
    <p:text>Instructor Notes:
Mandatory parameters:  appl, loc, type
Example; ent-card:loc=1105:type=enet:appl=ipsg
Description: Enters an ENET card in slot 1105 with the application of IP Signaling Gateway.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65463" cy="469900"/>
          </a:xfrm>
          <a:prstGeom prst="rect">
            <a:avLst/>
          </a:prstGeom>
          <a:noFill/>
          <a:ln w="9525">
            <a:noFill/>
            <a:miter lim="800000"/>
            <a:headEnd/>
            <a:tailEnd/>
          </a:ln>
          <a:effectLst/>
        </p:spPr>
        <p:txBody>
          <a:bodyPr vert="horz" wrap="square" lIns="94050" tIns="47026" rIns="94050" bIns="47026" numCol="1" anchor="t" anchorCtr="0" compatLnSpc="1">
            <a:prstTxWarp prst="textNoShape">
              <a:avLst/>
            </a:prstTxWarp>
          </a:bodyPr>
          <a:lstStyle>
            <a:lvl1pPr defTabSz="939800">
              <a:defRPr sz="1200"/>
            </a:lvl1pPr>
          </a:lstStyle>
          <a:p>
            <a:pPr>
              <a:defRPr/>
            </a:pPr>
            <a:endParaRPr lang="en-US"/>
          </a:p>
        </p:txBody>
      </p:sp>
      <p:sp>
        <p:nvSpPr>
          <p:cNvPr id="3075" name="Rectangle 3"/>
          <p:cNvSpPr>
            <a:spLocks noGrp="1" noChangeArrowheads="1"/>
          </p:cNvSpPr>
          <p:nvPr>
            <p:ph type="dt" sz="quarter" idx="1"/>
          </p:nvPr>
        </p:nvSpPr>
        <p:spPr bwMode="auto">
          <a:xfrm>
            <a:off x="4010025" y="0"/>
            <a:ext cx="3065463" cy="469900"/>
          </a:xfrm>
          <a:prstGeom prst="rect">
            <a:avLst/>
          </a:prstGeom>
          <a:noFill/>
          <a:ln w="9525">
            <a:noFill/>
            <a:miter lim="800000"/>
            <a:headEnd/>
            <a:tailEnd/>
          </a:ln>
          <a:effectLst/>
        </p:spPr>
        <p:txBody>
          <a:bodyPr vert="horz" wrap="square" lIns="94050" tIns="47026" rIns="94050" bIns="47026" numCol="1" anchor="t" anchorCtr="0" compatLnSpc="1">
            <a:prstTxWarp prst="textNoShape">
              <a:avLst/>
            </a:prstTxWarp>
          </a:bodyPr>
          <a:lstStyle>
            <a:lvl1pPr algn="r" defTabSz="939800">
              <a:defRPr sz="1200"/>
            </a:lvl1pPr>
          </a:lstStyle>
          <a:p>
            <a:pPr>
              <a:defRPr/>
            </a:pPr>
            <a:endParaRPr lang="en-US"/>
          </a:p>
        </p:txBody>
      </p:sp>
      <p:sp>
        <p:nvSpPr>
          <p:cNvPr id="3076" name="Rectangle 4"/>
          <p:cNvSpPr>
            <a:spLocks noGrp="1" noChangeArrowheads="1"/>
          </p:cNvSpPr>
          <p:nvPr>
            <p:ph type="ftr" sz="quarter" idx="2"/>
          </p:nvPr>
        </p:nvSpPr>
        <p:spPr bwMode="auto">
          <a:xfrm>
            <a:off x="0" y="8912225"/>
            <a:ext cx="3065463" cy="469900"/>
          </a:xfrm>
          <a:prstGeom prst="rect">
            <a:avLst/>
          </a:prstGeom>
          <a:noFill/>
          <a:ln w="9525">
            <a:noFill/>
            <a:miter lim="800000"/>
            <a:headEnd/>
            <a:tailEnd/>
          </a:ln>
          <a:effectLst/>
        </p:spPr>
        <p:txBody>
          <a:bodyPr vert="horz" wrap="square" lIns="94050" tIns="47026" rIns="94050" bIns="47026" numCol="1" anchor="b" anchorCtr="0" compatLnSpc="1">
            <a:prstTxWarp prst="textNoShape">
              <a:avLst/>
            </a:prstTxWarp>
          </a:bodyPr>
          <a:lstStyle>
            <a:lvl1pPr defTabSz="939800">
              <a:defRPr sz="1200"/>
            </a:lvl1pPr>
          </a:lstStyle>
          <a:p>
            <a:pPr>
              <a:defRPr/>
            </a:pPr>
            <a:r>
              <a:rPr lang="en-US"/>
              <a:t>For Training Purposes Only</a:t>
            </a:r>
          </a:p>
        </p:txBody>
      </p:sp>
      <p:sp>
        <p:nvSpPr>
          <p:cNvPr id="3077" name="Rectangle 5"/>
          <p:cNvSpPr>
            <a:spLocks noGrp="1" noChangeArrowheads="1"/>
          </p:cNvSpPr>
          <p:nvPr>
            <p:ph type="sldNum" sz="quarter" idx="3"/>
          </p:nvPr>
        </p:nvSpPr>
        <p:spPr bwMode="auto">
          <a:xfrm>
            <a:off x="4010025" y="8912225"/>
            <a:ext cx="3065463" cy="469900"/>
          </a:xfrm>
          <a:prstGeom prst="rect">
            <a:avLst/>
          </a:prstGeom>
          <a:noFill/>
          <a:ln w="9525">
            <a:noFill/>
            <a:miter lim="800000"/>
            <a:headEnd/>
            <a:tailEnd/>
          </a:ln>
          <a:effectLst/>
        </p:spPr>
        <p:txBody>
          <a:bodyPr vert="horz" wrap="square" lIns="94050" tIns="47026" rIns="94050" bIns="47026" numCol="1" anchor="b" anchorCtr="0" compatLnSpc="1">
            <a:prstTxWarp prst="textNoShape">
              <a:avLst/>
            </a:prstTxWarp>
          </a:bodyPr>
          <a:lstStyle>
            <a:lvl1pPr algn="r" defTabSz="939800">
              <a:defRPr sz="1200"/>
            </a:lvl1pPr>
          </a:lstStyle>
          <a:p>
            <a:pPr>
              <a:defRPr/>
            </a:pPr>
            <a:fld id="{2F1E6F33-401F-405D-B17F-CB60705B0994}"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65463" cy="469900"/>
          </a:xfrm>
          <a:prstGeom prst="rect">
            <a:avLst/>
          </a:prstGeom>
          <a:noFill/>
          <a:ln w="9525">
            <a:noFill/>
            <a:miter lim="800000"/>
            <a:headEnd/>
            <a:tailEnd/>
          </a:ln>
          <a:effectLst/>
        </p:spPr>
        <p:txBody>
          <a:bodyPr vert="horz" wrap="square" lIns="94050" tIns="47026" rIns="94050" bIns="47026" numCol="1" anchor="t" anchorCtr="0" compatLnSpc="1">
            <a:prstTxWarp prst="textNoShape">
              <a:avLst/>
            </a:prstTxWarp>
          </a:bodyPr>
          <a:lstStyle>
            <a:lvl1pPr defTabSz="939800">
              <a:defRPr sz="1200"/>
            </a:lvl1pPr>
          </a:lstStyle>
          <a:p>
            <a:pPr>
              <a:defRPr/>
            </a:pPr>
            <a:endParaRPr lang="en-US"/>
          </a:p>
        </p:txBody>
      </p:sp>
      <p:sp>
        <p:nvSpPr>
          <p:cNvPr id="5123" name="Rectangle 3"/>
          <p:cNvSpPr>
            <a:spLocks noGrp="1" noChangeArrowheads="1"/>
          </p:cNvSpPr>
          <p:nvPr>
            <p:ph type="dt" idx="1"/>
          </p:nvPr>
        </p:nvSpPr>
        <p:spPr bwMode="auto">
          <a:xfrm>
            <a:off x="4010025" y="0"/>
            <a:ext cx="3065463" cy="469900"/>
          </a:xfrm>
          <a:prstGeom prst="rect">
            <a:avLst/>
          </a:prstGeom>
          <a:noFill/>
          <a:ln w="9525">
            <a:noFill/>
            <a:miter lim="800000"/>
            <a:headEnd/>
            <a:tailEnd/>
          </a:ln>
          <a:effectLst/>
        </p:spPr>
        <p:txBody>
          <a:bodyPr vert="horz" wrap="square" lIns="94050" tIns="47026" rIns="94050" bIns="47026" numCol="1" anchor="t" anchorCtr="0" compatLnSpc="1">
            <a:prstTxWarp prst="textNoShape">
              <a:avLst/>
            </a:prstTxWarp>
          </a:bodyPr>
          <a:lstStyle>
            <a:lvl1pPr algn="r" defTabSz="939800">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582613" y="165100"/>
            <a:ext cx="5913437" cy="44354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09600" y="4683125"/>
            <a:ext cx="5849938" cy="4428331"/>
          </a:xfrm>
          <a:prstGeom prst="rect">
            <a:avLst/>
          </a:prstGeom>
          <a:noFill/>
          <a:ln w="9525">
            <a:noFill/>
            <a:miter lim="800000"/>
            <a:headEnd/>
            <a:tailEnd/>
          </a:ln>
          <a:effectLst/>
        </p:spPr>
        <p:txBody>
          <a:bodyPr vert="horz" wrap="square" lIns="94050" tIns="47026" rIns="94050" bIns="47026"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 </a:t>
            </a:r>
          </a:p>
        </p:txBody>
      </p:sp>
      <p:sp>
        <p:nvSpPr>
          <p:cNvPr id="5127" name="Rectangle 7"/>
          <p:cNvSpPr>
            <a:spLocks noGrp="1" noChangeArrowheads="1"/>
          </p:cNvSpPr>
          <p:nvPr>
            <p:ph type="sldNum" sz="quarter" idx="5"/>
          </p:nvPr>
        </p:nvSpPr>
        <p:spPr bwMode="auto">
          <a:xfrm>
            <a:off x="5778500" y="9112250"/>
            <a:ext cx="1073150" cy="269875"/>
          </a:xfrm>
          <a:prstGeom prst="rect">
            <a:avLst/>
          </a:prstGeom>
          <a:noFill/>
          <a:ln w="9525">
            <a:noFill/>
            <a:miter lim="800000"/>
            <a:headEnd/>
            <a:tailEnd/>
          </a:ln>
          <a:effectLst/>
        </p:spPr>
        <p:txBody>
          <a:bodyPr vert="horz" wrap="square" lIns="94050" tIns="47026" rIns="94050" bIns="47026" numCol="1" anchor="b" anchorCtr="0" compatLnSpc="1">
            <a:prstTxWarp prst="textNoShape">
              <a:avLst/>
            </a:prstTxWarp>
          </a:bodyPr>
          <a:lstStyle>
            <a:lvl1pPr algn="r" defTabSz="939800">
              <a:defRPr sz="1200"/>
            </a:lvl1pPr>
          </a:lstStyle>
          <a:p>
            <a:pPr>
              <a:defRPr/>
            </a:pPr>
            <a:fld id="{2B8038AE-214A-404D-89D3-8B723F9BF2ED}" type="slidenum">
              <a:rPr lang="en-US"/>
              <a:pPr>
                <a:defRPr/>
              </a:pPr>
              <a:t>‹Nº›</a:t>
            </a:fld>
            <a:endParaRPr lang="en-US" dirty="0"/>
          </a:p>
        </p:txBody>
      </p:sp>
      <p:sp>
        <p:nvSpPr>
          <p:cNvPr id="5128" name="Rectangle 8"/>
          <p:cNvSpPr>
            <a:spLocks noChangeArrowheads="1"/>
          </p:cNvSpPr>
          <p:nvPr/>
        </p:nvSpPr>
        <p:spPr bwMode="auto">
          <a:xfrm>
            <a:off x="1689100" y="9082088"/>
            <a:ext cx="3852863" cy="307975"/>
          </a:xfrm>
          <a:prstGeom prst="rect">
            <a:avLst/>
          </a:prstGeom>
          <a:noFill/>
          <a:ln w="9525">
            <a:noFill/>
            <a:miter lim="800000"/>
            <a:headEnd/>
            <a:tailEnd/>
          </a:ln>
          <a:effectLst/>
        </p:spPr>
        <p:txBody>
          <a:bodyPr lIns="94041" tIns="47021" rIns="94041" bIns="47021" anchor="b"/>
          <a:lstStyle/>
          <a:p>
            <a:pPr defTabSz="939800">
              <a:defRPr/>
            </a:pPr>
            <a:r>
              <a:rPr lang="en-US" sz="1000" dirty="0"/>
              <a:t>                              For Training Purposes Only</a:t>
            </a:r>
          </a:p>
        </p:txBody>
      </p:sp>
      <p:sp>
        <p:nvSpPr>
          <p:cNvPr id="8" name="Footer Placeholder 7"/>
          <p:cNvSpPr>
            <a:spLocks noGrp="1"/>
          </p:cNvSpPr>
          <p:nvPr>
            <p:ph type="ftr" sz="quarter" idx="4"/>
          </p:nvPr>
        </p:nvSpPr>
        <p:spPr>
          <a:xfrm>
            <a:off x="547687" y="9035255"/>
            <a:ext cx="1238250" cy="346869"/>
          </a:xfrm>
          <a:prstGeom prst="rect">
            <a:avLst/>
          </a:prstGeom>
        </p:spPr>
        <p:txBody>
          <a:bodyPr vert="horz" lIns="91440" tIns="45720" rIns="91440" bIns="45720" rtlCol="0" anchor="b"/>
          <a:lstStyle>
            <a:lvl1pPr algn="l">
              <a:defRPr sz="1000" b="0">
                <a:solidFill>
                  <a:schemeClr val="tx1"/>
                </a:solidFill>
              </a:defRPr>
            </a:lvl1pPr>
          </a:lstStyle>
          <a:p>
            <a:r>
              <a:rPr lang="en-US" dirty="0" smtClean="0"/>
              <a:t>TK150 V2.1</a:t>
            </a:r>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100" kern="1200">
        <a:solidFill>
          <a:schemeClr val="tx1"/>
        </a:solidFill>
        <a:latin typeface="Arial" charset="0"/>
        <a:ea typeface="+mn-ea"/>
        <a:cs typeface="+mn-cs"/>
      </a:defRPr>
    </a:lvl1pPr>
    <a:lvl2pPr marL="342900" algn="l" rtl="0" eaLnBrk="0" fontAlgn="base" hangingPunct="0">
      <a:spcBef>
        <a:spcPts val="0"/>
      </a:spcBef>
      <a:spcAft>
        <a:spcPct val="0"/>
      </a:spcAft>
      <a:defRPr sz="1100" kern="1200">
        <a:solidFill>
          <a:schemeClr val="tx1"/>
        </a:solidFill>
        <a:latin typeface="Arial" charset="0"/>
        <a:ea typeface="+mn-ea"/>
        <a:cs typeface="+mn-cs"/>
      </a:defRPr>
    </a:lvl2pPr>
    <a:lvl3pPr marL="685800" algn="l" rtl="0" eaLnBrk="0" fontAlgn="base" hangingPunct="0">
      <a:spcBef>
        <a:spcPts val="0"/>
      </a:spcBef>
      <a:spcAft>
        <a:spcPct val="0"/>
      </a:spcAft>
      <a:defRPr sz="1100" kern="1200">
        <a:solidFill>
          <a:schemeClr val="tx1"/>
        </a:solidFill>
        <a:latin typeface="Arial" charset="0"/>
        <a:ea typeface="+mn-ea"/>
        <a:cs typeface="+mn-cs"/>
      </a:defRPr>
    </a:lvl3pPr>
    <a:lvl4pPr marL="1028700" algn="l" rtl="0" eaLnBrk="0" fontAlgn="base" hangingPunct="0">
      <a:spcBef>
        <a:spcPts val="0"/>
      </a:spcBef>
      <a:spcAft>
        <a:spcPct val="0"/>
      </a:spcAft>
      <a:defRPr sz="1100" kern="1200">
        <a:solidFill>
          <a:schemeClr val="tx1"/>
        </a:solidFill>
        <a:latin typeface="Arial" charset="0"/>
        <a:ea typeface="+mn-ea"/>
        <a:cs typeface="+mn-cs"/>
      </a:defRPr>
    </a:lvl4pPr>
    <a:lvl5pPr marL="1371600" algn="l" rtl="0" eaLnBrk="0" fontAlgn="base" hangingPunct="0">
      <a:spcBef>
        <a:spcPts val="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073EBE5E-5D44-496E-B6B9-9A32B550A908}" type="slidenum">
              <a:rPr lang="en-US" smtClean="0"/>
              <a:pPr/>
              <a:t>1</a:t>
            </a:fld>
            <a:endParaRPr lang="en-US" dirty="0" smtClean="0"/>
          </a:p>
        </p:txBody>
      </p:sp>
      <p:sp>
        <p:nvSpPr>
          <p:cNvPr id="209923" name="Rectangle 2"/>
          <p:cNvSpPr>
            <a:spLocks noGrp="1" noRot="1" noChangeAspect="1" noChangeArrowheads="1" noTextEdit="1"/>
          </p:cNvSpPr>
          <p:nvPr>
            <p:ph type="sldImg"/>
          </p:nvPr>
        </p:nvSpPr>
        <p:spPr>
          <a:xfrm>
            <a:off x="579438" y="157163"/>
            <a:ext cx="5903912" cy="4427537"/>
          </a:xfrm>
          <a:ln/>
        </p:spPr>
      </p:sp>
      <p:sp>
        <p:nvSpPr>
          <p:cNvPr id="209924" name="Rectangle 3"/>
          <p:cNvSpPr>
            <a:spLocks noGrp="1" noChangeArrowheads="1"/>
          </p:cNvSpPr>
          <p:nvPr>
            <p:ph type="body" idx="1"/>
          </p:nvPr>
        </p:nvSpPr>
        <p:spPr>
          <a:xfrm>
            <a:off x="628153" y="4612729"/>
            <a:ext cx="5828450" cy="4595661"/>
          </a:xfrm>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62E693D9-FACE-43DD-B4C3-6CBD28A67B0C}" type="slidenum">
              <a:rPr lang="en-US" smtClean="0"/>
              <a:pPr/>
              <a:t>10</a:t>
            </a:fld>
            <a:endParaRPr lang="en-US" dirty="0" smtClean="0"/>
          </a:p>
        </p:txBody>
      </p:sp>
      <p:sp>
        <p:nvSpPr>
          <p:cNvPr id="219139" name="Rectangle 2"/>
          <p:cNvSpPr>
            <a:spLocks noGrp="1" noRot="1" noChangeAspect="1" noChangeArrowheads="1" noTextEdit="1"/>
          </p:cNvSpPr>
          <p:nvPr>
            <p:ph type="sldImg"/>
          </p:nvPr>
        </p:nvSpPr>
        <p:spPr>
          <a:xfrm>
            <a:off x="587375" y="158750"/>
            <a:ext cx="5908675" cy="4430713"/>
          </a:xfrm>
          <a:ln/>
        </p:spPr>
      </p:sp>
      <p:sp>
        <p:nvSpPr>
          <p:cNvPr id="219140" name="Rectangle 3"/>
          <p:cNvSpPr>
            <a:spLocks noGrp="1" noChangeArrowheads="1"/>
          </p:cNvSpPr>
          <p:nvPr>
            <p:ph type="body" idx="1"/>
          </p:nvPr>
        </p:nvSpPr>
        <p:spPr>
          <a:xfrm>
            <a:off x="631224" y="4618936"/>
            <a:ext cx="5840736" cy="4606521"/>
          </a:xfrm>
          <a:noFill/>
          <a:ln/>
        </p:spPr>
        <p:txBody>
          <a:bodyPr/>
          <a:lstStyle/>
          <a:p>
            <a:pPr eaLnBrk="1" hangingPunct="1"/>
            <a:endParaRPr lang="en-US" dirty="0"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9A6F8FA7-E086-4909-B799-A930516EE5A1}" type="slidenum">
              <a:rPr lang="en-US" smtClean="0"/>
              <a:pPr/>
              <a:t>100</a:t>
            </a:fld>
            <a:endParaRPr lang="en-US" dirty="0" smtClean="0"/>
          </a:p>
        </p:txBody>
      </p:sp>
      <p:sp>
        <p:nvSpPr>
          <p:cNvPr id="329732"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p>
            <a:fld id="{DF417712-31FC-4152-8F45-DF4A37042FD8}" type="slidenum">
              <a:rPr lang="en-US" smtClean="0"/>
              <a:pPr/>
              <a:t>101</a:t>
            </a:fld>
            <a:endParaRPr lang="en-US" dirty="0" smtClean="0"/>
          </a:p>
        </p:txBody>
      </p:sp>
      <p:sp>
        <p:nvSpPr>
          <p:cNvPr id="330755" name="Rectangle 2"/>
          <p:cNvSpPr>
            <a:spLocks noGrp="1" noChangeArrowheads="1"/>
          </p:cNvSpPr>
          <p:nvPr>
            <p:ph type="body" idx="1"/>
          </p:nvPr>
        </p:nvSpPr>
        <p:spPr>
          <a:xfrm>
            <a:off x="864669" y="4547564"/>
            <a:ext cx="5505927" cy="4131750"/>
          </a:xfrm>
          <a:noFill/>
          <a:ln/>
        </p:spPr>
        <p:txBody>
          <a:bodyPr/>
          <a:lstStyle/>
          <a:p>
            <a:pPr algn="ctr" eaLnBrk="1" hangingPunct="1"/>
            <a:r>
              <a:rPr lang="en-US" sz="1700" dirty="0" smtClean="0"/>
              <a:t> </a:t>
            </a:r>
          </a:p>
        </p:txBody>
      </p:sp>
      <p:sp>
        <p:nvSpPr>
          <p:cNvPr id="330756"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102</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BC1AFFCC-FAE0-4264-B939-CF697B9624DC}" type="slidenum">
              <a:rPr lang="en-US" smtClean="0"/>
              <a:pPr/>
              <a:t>103</a:t>
            </a:fld>
            <a:endParaRPr lang="en-US" dirty="0" smtClean="0"/>
          </a:p>
        </p:txBody>
      </p:sp>
      <p:sp>
        <p:nvSpPr>
          <p:cNvPr id="332804" name="Rectangle 3"/>
          <p:cNvSpPr>
            <a:spLocks noGrp="1" noRot="1" noChangeAspect="1" noChangeArrowheads="1" noTextEdit="1"/>
          </p:cNvSpPr>
          <p:nvPr>
            <p:ph type="sldImg"/>
          </p:nvPr>
        </p:nvSpPr>
        <p:spPr>
          <a:xfrm>
            <a:off x="585788" y="158750"/>
            <a:ext cx="5908675" cy="4430713"/>
          </a:xfr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B98373E3-4FEC-4154-A590-8AB9E01E56C5}" type="slidenum">
              <a:rPr lang="en-US" smtClean="0"/>
              <a:pPr/>
              <a:t>104</a:t>
            </a:fld>
            <a:endParaRPr lang="en-US" dirty="0" smtClean="0"/>
          </a:p>
        </p:txBody>
      </p:sp>
      <p:sp>
        <p:nvSpPr>
          <p:cNvPr id="333828" name="Rectangle 3"/>
          <p:cNvSpPr>
            <a:spLocks noGrp="1" noRot="1" noChangeAspect="1" noChangeArrowheads="1" noTextEdit="1"/>
          </p:cNvSpPr>
          <p:nvPr>
            <p:ph type="sldImg"/>
          </p:nvPr>
        </p:nvSpPr>
        <p:spPr>
          <a:xfrm>
            <a:off x="585788" y="158750"/>
            <a:ext cx="5908675" cy="4430713"/>
          </a:xfr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105</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95197187-EDFC-4043-A721-B8DF88C4F506}" type="slidenum">
              <a:rPr lang="en-US" smtClean="0"/>
              <a:pPr/>
              <a:t>106</a:t>
            </a:fld>
            <a:endParaRPr lang="en-US" dirty="0" smtClean="0"/>
          </a:p>
        </p:txBody>
      </p:sp>
      <p:sp>
        <p:nvSpPr>
          <p:cNvPr id="335876" name="Rectangle 4"/>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D061DB1B-3B25-46E9-A42A-20F09078B79A}" type="slidenum">
              <a:rPr lang="en-US" smtClean="0"/>
              <a:pPr/>
              <a:t>107</a:t>
            </a:fld>
            <a:endParaRPr lang="en-US" dirty="0" smtClean="0"/>
          </a:p>
        </p:txBody>
      </p:sp>
      <p:sp>
        <p:nvSpPr>
          <p:cNvPr id="336899" name="Rectangle 2"/>
          <p:cNvSpPr>
            <a:spLocks noGrp="1" noChangeArrowheads="1"/>
          </p:cNvSpPr>
          <p:nvPr>
            <p:ph type="body" idx="1"/>
          </p:nvPr>
        </p:nvSpPr>
        <p:spPr>
          <a:xfrm>
            <a:off x="706479" y="223422"/>
            <a:ext cx="5664117" cy="8764649"/>
          </a:xfrm>
          <a:noFill/>
          <a:ln/>
        </p:spPr>
        <p:txBody>
          <a:bodyPr/>
          <a:lstStyle/>
          <a:p>
            <a:pPr marL="222419" indent="-222419" eaLnBrk="1" hangingPunct="1"/>
            <a:r>
              <a:rPr lang="en-US" sz="1300" b="1" dirty="0" smtClean="0"/>
              <a:t>Learning Activity 4:  Provisioning IPSG M3UA</a:t>
            </a:r>
          </a:p>
          <a:p>
            <a:pPr marL="222419" indent="-222419" eaLnBrk="1" hangingPunct="1"/>
            <a:endParaRPr lang="en-US" sz="1000" b="1" dirty="0" smtClean="0"/>
          </a:p>
          <a:p>
            <a:pPr marL="222419" indent="-222419" eaLnBrk="1" hangingPunct="1">
              <a:buFontTx/>
              <a:buAutoNum type="arabicPeriod"/>
            </a:pPr>
            <a:r>
              <a:rPr lang="en-US" sz="1000" dirty="0" smtClean="0"/>
              <a:t>Login to your assigned STP</a:t>
            </a:r>
          </a:p>
          <a:p>
            <a:pPr marL="667257" lvl="1" indent="-222419" eaLnBrk="1" hangingPunct="1"/>
            <a:r>
              <a:rPr lang="en-US" sz="1000" dirty="0" smtClean="0"/>
              <a:t>Login:uid=eagle</a:t>
            </a:r>
          </a:p>
          <a:p>
            <a:pPr marL="667257" lvl="1" indent="-222419" eaLnBrk="1" hangingPunct="1"/>
            <a:r>
              <a:rPr lang="en-US" sz="1000" dirty="0" smtClean="0"/>
              <a:t>(password) eagle</a:t>
            </a:r>
          </a:p>
          <a:p>
            <a:pPr marL="222419" indent="-222419" eaLnBrk="1" hangingPunct="1">
              <a:buFont typeface="Wingdings" pitchFamily="2" charset="2"/>
              <a:buAutoNum type="arabicPeriod"/>
            </a:pPr>
            <a:endParaRPr lang="en-US" sz="1000" dirty="0" smtClean="0"/>
          </a:p>
          <a:p>
            <a:pPr marL="230749" indent="-230749" eaLnBrk="1" hangingPunct="1">
              <a:buFont typeface="+mj-lt"/>
              <a:buAutoNum type="arabicPeriod" startAt="2"/>
            </a:pPr>
            <a:r>
              <a:rPr lang="en-US" sz="1000" dirty="0" smtClean="0"/>
              <a:t>Next we will do SS7 commands (ent-card, ent-dstn, ent-ls).</a:t>
            </a:r>
          </a:p>
          <a:p>
            <a:pPr marL="230749" indent="-230749" eaLnBrk="1" hangingPunct="1">
              <a:buFont typeface="+mj-lt"/>
              <a:buAutoNum type="arabicPeriod" startAt="2"/>
            </a:pPr>
            <a:endParaRPr lang="en-US" sz="1000" dirty="0" smtClean="0"/>
          </a:p>
          <a:p>
            <a:pPr marL="230749" indent="-230749" eaLnBrk="1" hangingPunct="1">
              <a:buFont typeface="+mj-lt"/>
              <a:buAutoNum type="arabicPeriod" startAt="2"/>
            </a:pPr>
            <a:r>
              <a:rPr lang="en-US" sz="1000" dirty="0" smtClean="0"/>
              <a:t>Enter the card</a:t>
            </a:r>
          </a:p>
          <a:p>
            <a:pPr marL="675586" lvl="1" indent="-230749" eaLnBrk="1" hangingPunct="1"/>
            <a:r>
              <a:rPr lang="en-US" sz="1000" dirty="0" smtClean="0"/>
              <a:t>ent-card (loc, type, appl)</a:t>
            </a:r>
          </a:p>
          <a:p>
            <a:pPr marL="675586" lvl="1" indent="-230749" eaLnBrk="1" hangingPunct="1">
              <a:buFont typeface="+mj-lt"/>
              <a:buAutoNum type="arabicPeriod" startAt="2"/>
            </a:pPr>
            <a:endParaRPr lang="en-US" sz="1000" dirty="0" smtClean="0"/>
          </a:p>
          <a:p>
            <a:pPr marL="230749" indent="-230749" eaLnBrk="1" hangingPunct="1">
              <a:buFont typeface="+mj-lt"/>
              <a:buAutoNum type="arabicPeriod" startAt="2"/>
            </a:pPr>
            <a:r>
              <a:rPr lang="en-US" sz="1000" dirty="0" smtClean="0"/>
              <a:t>Before creating the destinations for the application server , check to see if the point codes already exist. If not got to step 5.</a:t>
            </a:r>
          </a:p>
          <a:p>
            <a:pPr marL="675586" lvl="1" indent="-230749" eaLnBrk="1" hangingPunct="1"/>
            <a:r>
              <a:rPr lang="en-US" sz="1000" dirty="0" smtClean="0"/>
              <a:t>rtrv-dstn</a:t>
            </a:r>
          </a:p>
          <a:p>
            <a:pPr marL="675586" lvl="1" indent="-230749" eaLnBrk="1" hangingPunct="1">
              <a:buFont typeface="+mj-lt"/>
              <a:buAutoNum type="arabicPeriod" startAt="2"/>
            </a:pPr>
            <a:endParaRPr lang="en-US" sz="1000" dirty="0" smtClean="0"/>
          </a:p>
          <a:p>
            <a:pPr marL="230749" indent="-230749" eaLnBrk="1" hangingPunct="1">
              <a:buFont typeface="+mj-lt"/>
              <a:buAutoNum type="arabicPeriod" startAt="2"/>
            </a:pPr>
            <a:r>
              <a:rPr lang="en-US" sz="1000" dirty="0" smtClean="0"/>
              <a:t>Create the destinations for the AS.</a:t>
            </a:r>
          </a:p>
          <a:p>
            <a:pPr marL="675586" lvl="1" indent="-230749" eaLnBrk="1" hangingPunct="1"/>
            <a:r>
              <a:rPr lang="de-DE" sz="1000" dirty="0" smtClean="0"/>
              <a:t>ent-dstn (dpc, cilli, bei, ipgwapc) </a:t>
            </a:r>
          </a:p>
          <a:p>
            <a:pPr marL="675586" lvl="1" indent="-230749" eaLnBrk="1" hangingPunct="1">
              <a:buFont typeface="+mj-lt"/>
              <a:buAutoNum type="arabicPeriod" startAt="2"/>
            </a:pPr>
            <a:endParaRPr lang="en-US" sz="1000" dirty="0" smtClean="0"/>
          </a:p>
          <a:p>
            <a:pPr marL="230749" indent="-230749" eaLnBrk="1" hangingPunct="1">
              <a:buFont typeface="+mj-lt"/>
              <a:buAutoNum type="arabicPeriod" startAt="2"/>
            </a:pPr>
            <a:r>
              <a:rPr lang="en-US" sz="1000" dirty="0" smtClean="0"/>
              <a:t>Enter the linkset – the linkset for IPGW has several new parameters.  </a:t>
            </a:r>
          </a:p>
          <a:p>
            <a:pPr marL="675586" lvl="1" indent="-230749" eaLnBrk="1" hangingPunct="1"/>
            <a:r>
              <a:rPr lang="en-US" sz="1000" dirty="0" smtClean="0"/>
              <a:t>ent-ls (apc, lst, lsn, adapter, ipsg, slktps, lsusealm=80,  slkusealm=80)</a:t>
            </a:r>
          </a:p>
          <a:p>
            <a:pPr marL="675586" lvl="1" indent="-230749" eaLnBrk="1" hangingPunct="1"/>
            <a:r>
              <a:rPr lang="en-US" sz="1000" dirty="0" smtClean="0"/>
              <a:t>apc – specifies the adjacent point code</a:t>
            </a:r>
          </a:p>
          <a:p>
            <a:pPr marL="675586" lvl="1" indent="-230749" eaLnBrk="1" hangingPunct="1"/>
            <a:r>
              <a:rPr lang="en-US" sz="1000" dirty="0" smtClean="0"/>
              <a:t>lst = specifies the linkset type</a:t>
            </a:r>
          </a:p>
          <a:p>
            <a:pPr marL="675586" lvl="1" indent="-230749" eaLnBrk="1" hangingPunct="1"/>
            <a:r>
              <a:rPr lang="en-US" sz="1000" dirty="0" smtClean="0"/>
              <a:t>lsn = specifies the linkset name</a:t>
            </a:r>
          </a:p>
          <a:p>
            <a:pPr marL="675586" lvl="1" indent="-230749" eaLnBrk="1" hangingPunct="1"/>
            <a:r>
              <a:rPr lang="en-US" sz="1000" dirty="0" smtClean="0"/>
              <a:t>adapter - specifies the adapter layer for links provisioned in a IPSG linkset</a:t>
            </a:r>
          </a:p>
          <a:p>
            <a:pPr marL="675586" lvl="1" indent="-230749" eaLnBrk="1" hangingPunct="1"/>
            <a:r>
              <a:rPr lang="en-US" sz="1000" dirty="0" smtClean="0"/>
              <a:t>ipsg - specifies whether a linkset is entered for an IPSG card.</a:t>
            </a:r>
          </a:p>
          <a:p>
            <a:pPr marL="675586" lvl="1" indent="-230749" eaLnBrk="1" hangingPunct="1"/>
            <a:r>
              <a:rPr lang="en-US" sz="1000" dirty="0" smtClean="0"/>
              <a:t>slktps – defines how much of the system transactions per second (IPTPS) should be allocated for this linkset)</a:t>
            </a:r>
          </a:p>
          <a:p>
            <a:pPr marL="675586" lvl="1" indent="-230749" eaLnBrk="1" hangingPunct="1"/>
            <a:r>
              <a:rPr lang="en-US" sz="1000" dirty="0" smtClean="0"/>
              <a:t>lsusealm – defines the alarm threshold for the linkset. Is a percentage of the iptps parameter</a:t>
            </a:r>
          </a:p>
          <a:p>
            <a:pPr marL="675586" lvl="1" indent="-230749" eaLnBrk="1" hangingPunct="1"/>
            <a:r>
              <a:rPr lang="en-US" sz="1000" dirty="0" smtClean="0"/>
              <a:t>slkusealm – defines the alarm threshold for each link. Is a percentage of the iptps parameter</a:t>
            </a:r>
          </a:p>
          <a:p>
            <a:pPr marL="675586" lvl="1" indent="-230749" eaLnBrk="1" hangingPunct="1">
              <a:buFont typeface="+mj-lt"/>
              <a:buAutoNum type="arabicPeriod" startAt="2"/>
            </a:pPr>
            <a:endParaRPr lang="en-US" sz="1000" dirty="0" smtClean="0"/>
          </a:p>
          <a:p>
            <a:pPr marL="230749" indent="-230749" eaLnBrk="1" hangingPunct="1">
              <a:buFont typeface="+mj-lt"/>
              <a:buAutoNum type="arabicPeriod" startAt="2"/>
            </a:pPr>
            <a:r>
              <a:rPr lang="en-US" sz="1000" dirty="0" smtClean="0"/>
              <a:t>Change the IP Link parameters</a:t>
            </a:r>
          </a:p>
          <a:p>
            <a:pPr marL="675586" lvl="1" indent="-230749" eaLnBrk="1" hangingPunct="1"/>
            <a:r>
              <a:rPr lang="en-US" sz="1000" dirty="0" smtClean="0"/>
              <a:t>chg-ip-lnk (loc, port, ipaddr, submask=255.255.255.0, duplex=full, speed=100, auto= no, mcast=no, mactype=dix)</a:t>
            </a:r>
          </a:p>
          <a:p>
            <a:pPr marL="222419" indent="-222419" eaLnBrk="1" hangingPunct="1"/>
            <a:endParaRPr lang="en-US" sz="1000" dirty="0"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5B139427-9A02-45DA-8F2F-1C9236D76A58}" type="slidenum">
              <a:rPr lang="en-US" smtClean="0"/>
              <a:pPr/>
              <a:t>108</a:t>
            </a:fld>
            <a:endParaRPr lang="en-US" dirty="0" smtClean="0"/>
          </a:p>
        </p:txBody>
      </p:sp>
      <p:sp>
        <p:nvSpPr>
          <p:cNvPr id="337923" name="Rectangle 2"/>
          <p:cNvSpPr>
            <a:spLocks noGrp="1" noChangeArrowheads="1"/>
          </p:cNvSpPr>
          <p:nvPr>
            <p:ph type="body" idx="1"/>
          </p:nvPr>
        </p:nvSpPr>
        <p:spPr>
          <a:xfrm>
            <a:off x="706479" y="223422"/>
            <a:ext cx="5664117" cy="8707242"/>
          </a:xfrm>
          <a:noFill/>
          <a:ln/>
        </p:spPr>
        <p:txBody>
          <a:bodyPr/>
          <a:lstStyle/>
          <a:p>
            <a:pPr marL="222419" indent="-222419" defTabSz="444838" eaLnBrk="1" hangingPunct="1"/>
            <a:r>
              <a:rPr lang="en-US" sz="1300" b="1" dirty="0" smtClean="0"/>
              <a:t>Learning Activity 4:  Provisioning IPSG M3UA</a:t>
            </a:r>
          </a:p>
          <a:p>
            <a:pPr marL="222419" indent="-222419" defTabSz="444838" eaLnBrk="1" hangingPunct="1"/>
            <a:endParaRPr lang="en-US" sz="1000" dirty="0" smtClean="0"/>
          </a:p>
          <a:p>
            <a:pPr marL="230749" indent="-230749" defTabSz="444838" eaLnBrk="1" hangingPunct="1">
              <a:buFont typeface="+mj-lt"/>
              <a:buAutoNum type="arabicPeriod" startAt="8"/>
            </a:pPr>
            <a:r>
              <a:rPr lang="en-US" sz="1000" dirty="0" smtClean="0"/>
              <a:t>Enter Host Names for the IPSG Ethernet port, IP address and type ( there will two entries, one for the local host, and one for the remote host)</a:t>
            </a:r>
          </a:p>
          <a:p>
            <a:pPr marL="667257" lvl="1" indent="-222419" defTabSz="444838" eaLnBrk="1" hangingPunct="1"/>
            <a:r>
              <a:rPr lang="en-US" sz="1000" dirty="0" smtClean="0"/>
              <a:t>ent-ip-host (host, ipaddr, type)</a:t>
            </a:r>
          </a:p>
          <a:p>
            <a:pPr marL="667257" lvl="1" indent="-222419" defTabSz="444838" eaLnBrk="1" hangingPunct="1">
              <a:buFont typeface="Wingdings" pitchFamily="2" charset="2"/>
              <a:buAutoNum type="arabicPeriod" startAt="11"/>
            </a:pPr>
            <a:endParaRPr lang="en-US" sz="1000" dirty="0" smtClean="0"/>
          </a:p>
          <a:p>
            <a:pPr marL="222419" indent="-222419" defTabSz="444838" eaLnBrk="1" hangingPunct="1">
              <a:buFont typeface="Wingdings" pitchFamily="2" charset="2"/>
              <a:buAutoNum type="arabicPeriod" startAt="8"/>
            </a:pPr>
            <a:r>
              <a:rPr lang="en-US" sz="1000" dirty="0" smtClean="0"/>
              <a:t>Change the IP card parameters </a:t>
            </a:r>
          </a:p>
          <a:p>
            <a:pPr marL="667257" lvl="1" indent="-222419" defTabSz="444838" eaLnBrk="1" hangingPunct="1"/>
            <a:r>
              <a:rPr lang="en-US" sz="1000" dirty="0" smtClean="0"/>
              <a:t>chg-ip-card (srchordr=local)</a:t>
            </a:r>
          </a:p>
          <a:p>
            <a:pPr marL="222419" indent="-222419" defTabSz="444838" eaLnBrk="1" hangingPunct="1">
              <a:buFont typeface="Wingdings" pitchFamily="2" charset="2"/>
              <a:buAutoNum type="arabicPeriod" startAt="8"/>
            </a:pPr>
            <a:endParaRPr lang="en-US" sz="1000" dirty="0" smtClean="0"/>
          </a:p>
          <a:p>
            <a:pPr marL="222419" indent="-222419" defTabSz="444838" eaLnBrk="1" hangingPunct="1">
              <a:buFont typeface="Wingdings" pitchFamily="2" charset="2"/>
              <a:buAutoNum type="arabicPeriod" startAt="8"/>
            </a:pPr>
            <a:r>
              <a:rPr lang="en-US" sz="1000" dirty="0" smtClean="0"/>
              <a:t>Enter the associations for the IPSG two ASPs </a:t>
            </a:r>
          </a:p>
          <a:p>
            <a:pPr marL="667257" lvl="1" indent="-222419" defTabSz="444838" eaLnBrk="1" hangingPunct="1"/>
            <a:r>
              <a:rPr lang="en-US" sz="1000" dirty="0" smtClean="0"/>
              <a:t>ent-assoc (aname, lhost, lport, rhost, rport, adapter=M3UA)</a:t>
            </a:r>
          </a:p>
          <a:p>
            <a:pPr marL="667257" lvl="1" indent="-222419" defTabSz="444838" eaLnBrk="1" hangingPunct="1">
              <a:buFont typeface="Wingdings" pitchFamily="2" charset="2"/>
              <a:buAutoNum type="arabicPeriod" startAt="11"/>
            </a:pPr>
            <a:endParaRPr lang="en-US" sz="1000" dirty="0" smtClean="0"/>
          </a:p>
          <a:p>
            <a:pPr marL="222419" indent="-222419" defTabSz="444838" eaLnBrk="1" hangingPunct="1">
              <a:buFont typeface="Wingdings" pitchFamily="2" charset="2"/>
              <a:buAutoNum type="arabicPeriod" startAt="8"/>
            </a:pPr>
            <a:r>
              <a:rPr lang="en-US" sz="1000" dirty="0" smtClean="0"/>
              <a:t>Enter the Network Appearance </a:t>
            </a:r>
          </a:p>
          <a:p>
            <a:pPr marL="667257" lvl="1" indent="-222419" defTabSz="444838" eaLnBrk="1" hangingPunct="1"/>
            <a:r>
              <a:rPr lang="en-US" sz="1000" dirty="0" smtClean="0"/>
              <a:t>ent-na (na, type) </a:t>
            </a:r>
          </a:p>
          <a:p>
            <a:pPr marL="667257" lvl="1" indent="-222419" defTabSz="444838" eaLnBrk="1" hangingPunct="1"/>
            <a:r>
              <a:rPr lang="en-US" sz="1000" dirty="0" smtClean="0"/>
              <a:t>The na will be”1” for the ASPs associated with the assigned network</a:t>
            </a:r>
          </a:p>
          <a:p>
            <a:pPr marL="667257" lvl="1" indent="-222419" defTabSz="444838" eaLnBrk="1" hangingPunct="1"/>
            <a:r>
              <a:rPr lang="en-US" sz="1000" dirty="0" smtClean="0"/>
              <a:t>enter once for the ASPs associated with the assigned network, i.e. Raleigh/Clayton, Dallas/Hubbard, Denver/Salt lake, or Heathrow/Gatwick.</a:t>
            </a:r>
          </a:p>
          <a:p>
            <a:pPr marL="667257" lvl="1" indent="-222419" defTabSz="444838" eaLnBrk="1" hangingPunct="1"/>
            <a:endParaRPr lang="en-US" sz="1000" dirty="0" smtClean="0"/>
          </a:p>
          <a:p>
            <a:pPr marL="222419" indent="-222419" defTabSz="444838" eaLnBrk="1" hangingPunct="1">
              <a:buFont typeface="Wingdings" pitchFamily="2" charset="2"/>
              <a:buAutoNum type="arabicPeriod" startAt="13"/>
            </a:pPr>
            <a:r>
              <a:rPr lang="en-US" sz="1000" dirty="0" smtClean="0"/>
              <a:t>Enter a signaling link on the SIGTRAN card for the linkset created in step 9.</a:t>
            </a:r>
          </a:p>
          <a:p>
            <a:pPr marL="667257" lvl="1" indent="-222419" defTabSz="444838" eaLnBrk="1" hangingPunct="1"/>
            <a:r>
              <a:rPr lang="en-US" sz="1000" dirty="0" smtClean="0"/>
              <a:t>ent-slk : (loc, link, lsn, slc, aname*)</a:t>
            </a:r>
          </a:p>
          <a:p>
            <a:pPr marL="222419" indent="-222419" defTabSz="444838" eaLnBrk="1" hangingPunct="1">
              <a:buFont typeface="Wingdings" pitchFamily="2" charset="2"/>
              <a:buAutoNum type="arabicPeriod" startAt="13"/>
            </a:pPr>
            <a:endParaRPr lang="en-US" sz="1000" dirty="0" smtClean="0"/>
          </a:p>
          <a:p>
            <a:pPr marL="222419" indent="-222419" defTabSz="444838" eaLnBrk="1" hangingPunct="1">
              <a:buFont typeface="Wingdings" pitchFamily="2" charset="2"/>
              <a:buAutoNum type="arabicPeriod" startAt="14"/>
            </a:pPr>
            <a:r>
              <a:rPr lang="en-US" sz="1000" dirty="0" smtClean="0"/>
              <a:t>Enter the routes to the AS  over the IPSG M3UA linkset</a:t>
            </a:r>
          </a:p>
          <a:p>
            <a:pPr marL="667257" lvl="1" indent="-222419" defTabSz="444838" eaLnBrk="1" hangingPunct="1"/>
            <a:r>
              <a:rPr lang="fr-FR" sz="1000" dirty="0" smtClean="0"/>
              <a:t>ent-rte : (dpc, lsn, rc=10)</a:t>
            </a:r>
          </a:p>
          <a:p>
            <a:pPr marL="667257" lvl="1" indent="-222419" defTabSz="444838" eaLnBrk="1" hangingPunct="1"/>
            <a:endParaRPr lang="en-US" sz="1000" dirty="0" smtClean="0"/>
          </a:p>
          <a:p>
            <a:pPr marL="222419" indent="-222419" defTabSz="444838" eaLnBrk="1" hangingPunct="1">
              <a:buFont typeface="Wingdings" pitchFamily="2" charset="2"/>
              <a:buAutoNum type="arabicPeriod" startAt="15"/>
            </a:pPr>
            <a:r>
              <a:rPr lang="en-US" sz="1000" dirty="0" smtClean="0"/>
              <a:t>Enable the BICC Control feature using the enable ctrl-feat command.</a:t>
            </a:r>
          </a:p>
          <a:p>
            <a:pPr marL="667257" lvl="1" indent="-222419" defTabSz="444838" eaLnBrk="1" hangingPunct="1"/>
            <a:r>
              <a:rPr lang="en-US" sz="1000" dirty="0" smtClean="0"/>
              <a:t>Partum=893018401</a:t>
            </a:r>
          </a:p>
          <a:p>
            <a:pPr marL="667257" lvl="1" indent="-222419" defTabSz="444838" eaLnBrk="1" hangingPunct="1"/>
            <a:r>
              <a:rPr lang="en-US" sz="1000" dirty="0" smtClean="0"/>
              <a:t>Fak=CFV9HRM55737C</a:t>
            </a:r>
          </a:p>
          <a:p>
            <a:pPr marL="667257" lvl="1" indent="-222419" defTabSz="444838" eaLnBrk="1" hangingPunct="1"/>
            <a:endParaRPr lang="en-US" sz="1000" dirty="0" smtClean="0"/>
          </a:p>
          <a:p>
            <a:pPr marL="222419" indent="-222419" defTabSz="444838" eaLnBrk="1" hangingPunct="1">
              <a:buFontTx/>
              <a:buAutoNum type="arabicPeriod" startAt="16"/>
            </a:pPr>
            <a:r>
              <a:rPr lang="en-US" sz="1000" dirty="0" smtClean="0"/>
              <a:t>Activate the BICC Control feature using the chg-ctrl-feat command.</a:t>
            </a:r>
          </a:p>
          <a:p>
            <a:pPr marL="222419" indent="-222419" defTabSz="444838" eaLnBrk="1" hangingPunct="1"/>
            <a:endParaRPr lang="en-US" sz="1000" dirty="0" smtClean="0"/>
          </a:p>
          <a:p>
            <a:pPr marL="222419" indent="-222419" defTabSz="444838" eaLnBrk="1" hangingPunct="1"/>
            <a:r>
              <a:rPr lang="en-US" sz="1000" dirty="0" smtClean="0"/>
              <a:t>This completes the IPSG M3UA setup. Time to put things in service.</a:t>
            </a:r>
          </a:p>
          <a:p>
            <a:pPr marL="222419" indent="-222419" defTabSz="444838" eaLnBrk="1" hangingPunct="1"/>
            <a:endParaRPr lang="en-US" sz="1000" dirty="0" smtClean="0"/>
          </a:p>
          <a:p>
            <a:pPr marL="222419" indent="-222419" defTabSz="444838" eaLnBrk="1" hangingPunct="1">
              <a:buFont typeface="Wingdings" pitchFamily="2" charset="2"/>
              <a:buAutoNum type="arabicPeriod" startAt="17"/>
            </a:pPr>
            <a:r>
              <a:rPr lang="en-US" sz="1000" dirty="0" smtClean="0"/>
              <a:t>Allow card, activate links, and open and allow associations.</a:t>
            </a:r>
          </a:p>
          <a:p>
            <a:pPr marL="667257" lvl="1" indent="-222419" defTabSz="444838" eaLnBrk="1" hangingPunct="1">
              <a:buFontTx/>
              <a:buAutoNum type="alphaLcPeriod"/>
            </a:pPr>
            <a:r>
              <a:rPr lang="en-US" sz="1000" dirty="0" smtClean="0"/>
              <a:t>alw-card (loc) </a:t>
            </a:r>
          </a:p>
          <a:p>
            <a:pPr marL="667257" lvl="1" indent="-222419" defTabSz="444838" eaLnBrk="1" hangingPunct="1">
              <a:buFontTx/>
              <a:buAutoNum type="alphaLcPeriod"/>
            </a:pPr>
            <a:r>
              <a:rPr lang="en-US" sz="1000" dirty="0" smtClean="0"/>
              <a:t>act-slk (loc, link)</a:t>
            </a:r>
          </a:p>
          <a:p>
            <a:pPr marL="667257" lvl="1" indent="-222419" defTabSz="444838" eaLnBrk="1" hangingPunct="1">
              <a:buFontTx/>
              <a:buAutoNum type="alphaLcPeriod"/>
            </a:pPr>
            <a:r>
              <a:rPr lang="en-US" sz="1000" dirty="0" smtClean="0"/>
              <a:t>chg-assoc (aname, open)</a:t>
            </a:r>
          </a:p>
          <a:p>
            <a:pPr marL="667257" lvl="1" indent="-222419" defTabSz="444838" eaLnBrk="1" hangingPunct="1"/>
            <a:r>
              <a:rPr lang="en-US" sz="1000" dirty="0" smtClean="0"/>
              <a:t>Note: If the value specified for the </a:t>
            </a:r>
            <a:r>
              <a:rPr lang="en-US" sz="1000" b="1" dirty="0" smtClean="0"/>
              <a:t>aname</a:t>
            </a:r>
            <a:r>
              <a:rPr lang="en-US" sz="1000" dirty="0" smtClean="0"/>
              <a:t> parameter refers to an M3UA</a:t>
            </a:r>
            <a:br>
              <a:rPr lang="en-US" sz="1000" dirty="0" smtClean="0"/>
            </a:br>
            <a:r>
              <a:rPr lang="en-US" sz="1000" dirty="0" smtClean="0"/>
              <a:t>   association on an IPSG card, then the </a:t>
            </a:r>
            <a:r>
              <a:rPr lang="en-US" sz="1000" b="1" dirty="0" smtClean="0"/>
              <a:t>alw</a:t>
            </a:r>
            <a:r>
              <a:rPr lang="en-US" sz="1000" dirty="0" smtClean="0"/>
              <a:t> parameter cannot be specified. </a:t>
            </a:r>
          </a:p>
          <a:p>
            <a:pPr marL="222419" indent="-222419" defTabSz="444838" eaLnBrk="1" hangingPunct="1"/>
            <a:endParaRPr lang="en-US" sz="1000" dirty="0" smtClean="0"/>
          </a:p>
          <a:p>
            <a:pPr marL="222419" indent="-222419" defTabSz="444838" eaLnBrk="1" hangingPunct="1"/>
            <a:endParaRPr lang="en-US" sz="1000" dirty="0" smtClean="0"/>
          </a:p>
          <a:p>
            <a:pPr marL="222419" indent="-222419" defTabSz="444838" eaLnBrk="1" hangingPunct="1"/>
            <a:endParaRPr lang="en-US" sz="1000" dirty="0" smtClean="0"/>
          </a:p>
          <a:p>
            <a:pPr marL="222419" indent="-222419" defTabSz="444838" eaLnBrk="1" hangingPunct="1"/>
            <a:r>
              <a:rPr lang="en-US" sz="1000" dirty="0" smtClean="0"/>
              <a:t>STOP! Notify your instructor you have completed the lab.</a:t>
            </a:r>
          </a:p>
          <a:p>
            <a:pPr marL="222419" indent="-222419" defTabSz="444838" eaLnBrk="1" hangingPunct="1"/>
            <a:endParaRPr lang="en-US" sz="1000" dirty="0" smtClean="0"/>
          </a:p>
          <a:p>
            <a:pPr marL="222419" indent="-222419" defTabSz="444838" eaLnBrk="1" hangingPunct="1"/>
            <a:r>
              <a:rPr lang="en-US" sz="1000" dirty="0" smtClean="0"/>
              <a:t> * “aname” value must match the entry in step 11.</a:t>
            </a:r>
          </a:p>
          <a:p>
            <a:pPr marL="222419" indent="-222419" defTabSz="444838" eaLnBrk="1" hangingPunct="1">
              <a:buFontTx/>
              <a:buAutoNum type="arabicPeriod" startAt="10"/>
            </a:pPr>
            <a:endParaRPr lang="en-US" sz="1000" dirty="0" smtClean="0"/>
          </a:p>
          <a:p>
            <a:pPr marL="667257" lvl="1" indent="-222419" defTabSz="444838" eaLnBrk="1" hangingPunct="1"/>
            <a:endParaRPr lang="en-US" sz="1000" dirty="0" smtClean="0"/>
          </a:p>
          <a:p>
            <a:pPr marL="667257" lvl="1" indent="-222419" defTabSz="444838" eaLnBrk="1" hangingPunct="1"/>
            <a:endParaRPr lang="en-US" sz="1000" dirty="0"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4F86C7F8-D4D0-4E3A-ABD9-2A04E1D22631}" type="slidenum">
              <a:rPr lang="en-US" smtClean="0"/>
              <a:pPr/>
              <a:t>109</a:t>
            </a:fld>
            <a:endParaRPr lang="en-US" dirty="0" smtClean="0"/>
          </a:p>
        </p:txBody>
      </p:sp>
      <p:sp>
        <p:nvSpPr>
          <p:cNvPr id="338948"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2325A0C-2EA8-4B8B-8494-8C3F7C844E77}" type="slidenum">
              <a:rPr lang="en-US" smtClean="0"/>
              <a:pPr/>
              <a:t>11</a:t>
            </a:fld>
            <a:endParaRPr lang="en-US" dirty="0" smtClean="0"/>
          </a:p>
        </p:txBody>
      </p:sp>
      <p:sp>
        <p:nvSpPr>
          <p:cNvPr id="220163" name="Rectangle 2"/>
          <p:cNvSpPr>
            <a:spLocks noGrp="1" noChangeArrowheads="1"/>
          </p:cNvSpPr>
          <p:nvPr>
            <p:ph type="body" idx="1"/>
          </p:nvPr>
        </p:nvSpPr>
        <p:spPr>
          <a:xfrm>
            <a:off x="603580" y="4598764"/>
            <a:ext cx="5501320" cy="3979700"/>
          </a:xfrm>
          <a:noFill/>
          <a:ln/>
        </p:spPr>
        <p:txBody>
          <a:bodyPr/>
          <a:lstStyle/>
          <a:p>
            <a:pPr marL="225508" indent="-225508" eaLnBrk="1" hangingPunct="1">
              <a:buFontTx/>
              <a:buChar char="•"/>
            </a:pPr>
            <a:endParaRPr lang="en-US" dirty="0" smtClean="0"/>
          </a:p>
          <a:p>
            <a:pPr marL="225508" indent="-225508" eaLnBrk="1" hangingPunct="1">
              <a:buFontTx/>
              <a:buChar char="•"/>
            </a:pPr>
            <a:r>
              <a:rPr lang="en-US" sz="1000" b="1" dirty="0" smtClean="0"/>
              <a:t>SIGTRAN</a:t>
            </a:r>
            <a:r>
              <a:rPr lang="en-US" sz="1000" dirty="0" smtClean="0"/>
              <a:t> implements the SCTP protocol, which is a peer to TCP and UDP, but has improvements. They also defined numerous adaptation layers that maintain MTP2 and/or MTP3 functionality from the SS7 stack.</a:t>
            </a:r>
          </a:p>
          <a:p>
            <a:pPr marL="225508" indent="-225508" eaLnBrk="1" hangingPunct="1">
              <a:buFontTx/>
              <a:buChar char="•"/>
            </a:pPr>
            <a:r>
              <a:rPr lang="en-US" sz="1000" b="1" dirty="0" smtClean="0"/>
              <a:t>IETF </a:t>
            </a:r>
            <a:r>
              <a:rPr lang="en-US" sz="1000" dirty="0" smtClean="0"/>
              <a:t>is an open standards organization supported by ANSI, ITU and ISO and is tasked to provide standards for all aspects of Internet communications.</a:t>
            </a:r>
            <a:endParaRPr lang="en-US" sz="1000" b="1" dirty="0" smtClean="0"/>
          </a:p>
          <a:p>
            <a:pPr marL="225508" indent="-225508" eaLnBrk="1" hangingPunct="1"/>
            <a:endParaRPr lang="en-US" sz="1000" dirty="0" smtClean="0"/>
          </a:p>
          <a:p>
            <a:pPr marL="225508" indent="-225508" eaLnBrk="1" hangingPunct="1"/>
            <a:r>
              <a:rPr lang="en-US" sz="1000" dirty="0" smtClean="0"/>
              <a:t>For further information on SIGTRAN, refer to RFC 4960</a:t>
            </a:r>
          </a:p>
        </p:txBody>
      </p:sp>
      <p:sp>
        <p:nvSpPr>
          <p:cNvPr id="220164"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p>
            <a:fld id="{2DC8D596-90F9-446B-A3BC-639D9C0FEF55}" type="slidenum">
              <a:rPr lang="en-US" smtClean="0"/>
              <a:pPr/>
              <a:t>110</a:t>
            </a:fld>
            <a:endParaRPr lang="en-US" dirty="0" smtClean="0"/>
          </a:p>
        </p:txBody>
      </p:sp>
      <p:sp>
        <p:nvSpPr>
          <p:cNvPr id="339971" name="Line 2"/>
          <p:cNvSpPr>
            <a:spLocks noChangeShapeType="1"/>
          </p:cNvSpPr>
          <p:nvPr/>
        </p:nvSpPr>
        <p:spPr bwMode="auto">
          <a:xfrm>
            <a:off x="926102" y="769564"/>
            <a:ext cx="5323165" cy="0"/>
          </a:xfrm>
          <a:prstGeom prst="line">
            <a:avLst/>
          </a:prstGeom>
          <a:noFill/>
          <a:ln w="9525">
            <a:solidFill>
              <a:schemeClr val="tx1"/>
            </a:solidFill>
            <a:round/>
            <a:headEnd/>
            <a:tailEnd/>
          </a:ln>
        </p:spPr>
        <p:txBody>
          <a:bodyPr lIns="92286" tIns="46143" rIns="92286" bIns="46143"/>
          <a:lstStyle/>
          <a:p>
            <a:endParaRPr lang="en-US" dirty="0"/>
          </a:p>
        </p:txBody>
      </p:sp>
      <p:sp>
        <p:nvSpPr>
          <p:cNvPr id="339972" name="Rectangle 3"/>
          <p:cNvSpPr>
            <a:spLocks noChangeArrowheads="1"/>
          </p:cNvSpPr>
          <p:nvPr/>
        </p:nvSpPr>
        <p:spPr bwMode="auto">
          <a:xfrm>
            <a:off x="780199" y="453051"/>
            <a:ext cx="5539716" cy="8815849"/>
          </a:xfrm>
          <a:prstGeom prst="rect">
            <a:avLst/>
          </a:prstGeom>
          <a:noFill/>
          <a:ln w="9525">
            <a:noFill/>
            <a:miter lim="800000"/>
            <a:headEnd/>
            <a:tailEnd/>
          </a:ln>
        </p:spPr>
        <p:txBody>
          <a:bodyPr lIns="98320" tIns="49160" rIns="98320" bIns="49160"/>
          <a:lstStyle/>
          <a:p>
            <a:pPr marL="230142" indent="-230142">
              <a:spcBef>
                <a:spcPct val="20000"/>
              </a:spcBef>
              <a:spcAft>
                <a:spcPct val="20000"/>
              </a:spcAft>
              <a:tabLst>
                <a:tab pos="287291" algn="l"/>
                <a:tab pos="1960066" algn="l"/>
                <a:tab pos="3113864" algn="l"/>
                <a:tab pos="4094668" algn="l"/>
              </a:tabLst>
            </a:pPr>
            <a:r>
              <a:rPr lang="en-US" sz="1400" b="1" dirty="0"/>
              <a:t>Module 5 Review</a:t>
            </a:r>
          </a:p>
          <a:p>
            <a:pPr marL="230142" indent="-230142">
              <a:spcBef>
                <a:spcPct val="20000"/>
              </a:spcBef>
              <a:spcAft>
                <a:spcPct val="20000"/>
              </a:spcAft>
              <a:tabLst>
                <a:tab pos="287291" algn="l"/>
                <a:tab pos="1960066" algn="l"/>
                <a:tab pos="3113864" algn="l"/>
                <a:tab pos="4094668" algn="l"/>
              </a:tabLst>
            </a:pPr>
            <a:endParaRPr lang="en-US" sz="1400" b="1" dirty="0"/>
          </a:p>
          <a:p>
            <a:pPr marL="230142" indent="-230142">
              <a:spcBef>
                <a:spcPct val="20000"/>
              </a:spcBef>
              <a:spcAft>
                <a:spcPct val="20000"/>
              </a:spcAft>
              <a:buFontTx/>
              <a:buAutoNum type="arabicPeriod"/>
              <a:tabLst>
                <a:tab pos="287291" algn="l"/>
                <a:tab pos="1960066" algn="l"/>
                <a:tab pos="3113864" algn="l"/>
                <a:tab pos="4094668" algn="l"/>
              </a:tabLst>
            </a:pPr>
            <a:r>
              <a:rPr lang="en-US" sz="1200" dirty="0"/>
              <a:t>Which parameter in the ent-ls command provides security by locking in an OPC, DPC, and SI? </a:t>
            </a:r>
          </a:p>
          <a:p>
            <a:pPr marL="230142" indent="-230142">
              <a:spcBef>
                <a:spcPct val="20000"/>
              </a:spcBef>
              <a:spcAft>
                <a:spcPct val="20000"/>
              </a:spcAft>
              <a:tabLst>
                <a:tab pos="287291" algn="l"/>
                <a:tab pos="1960066" algn="l"/>
                <a:tab pos="3113864" algn="l"/>
                <a:tab pos="4094668" algn="l"/>
              </a:tabLst>
            </a:pPr>
            <a:r>
              <a:rPr lang="en-US" sz="1200" dirty="0"/>
              <a:t>_____________________________________________</a:t>
            </a:r>
          </a:p>
          <a:p>
            <a:pPr marL="230142" indent="-230142">
              <a:spcBef>
                <a:spcPct val="20000"/>
              </a:spcBef>
              <a:spcAft>
                <a:spcPct val="20000"/>
              </a:spcAft>
              <a:tabLst>
                <a:tab pos="287291" algn="l"/>
                <a:tab pos="1960066" algn="l"/>
                <a:tab pos="3113864" algn="l"/>
                <a:tab pos="4094668" algn="l"/>
              </a:tabLst>
            </a:pPr>
            <a:endParaRPr lang="en-US" sz="1200" dirty="0"/>
          </a:p>
          <a:p>
            <a:pPr marL="230142" indent="-230142">
              <a:spcBef>
                <a:spcPct val="20000"/>
              </a:spcBef>
              <a:spcAft>
                <a:spcPct val="20000"/>
              </a:spcAft>
              <a:buFontTx/>
              <a:buAutoNum type="arabicPeriod" startAt="2"/>
              <a:tabLst>
                <a:tab pos="287291" algn="l"/>
                <a:tab pos="1960066" algn="l"/>
                <a:tab pos="3113864" algn="l"/>
                <a:tab pos="4094668" algn="l"/>
              </a:tabLst>
            </a:pPr>
            <a:r>
              <a:rPr lang="en-US" sz="1200" dirty="0"/>
              <a:t>The ent-na command assigns a network appearance  to a specific SIGTRAN card provisioned in the Eagle STP.     True  or  False</a:t>
            </a:r>
          </a:p>
          <a:p>
            <a:pPr marL="230142" indent="-230142">
              <a:spcBef>
                <a:spcPct val="20000"/>
              </a:spcBef>
              <a:spcAft>
                <a:spcPct val="20000"/>
              </a:spcAft>
              <a:tabLst>
                <a:tab pos="287291" algn="l"/>
                <a:tab pos="1960066" algn="l"/>
                <a:tab pos="3113864" algn="l"/>
                <a:tab pos="4094668" algn="l"/>
              </a:tabLst>
            </a:pPr>
            <a:endParaRPr lang="en-US" sz="1200" dirty="0"/>
          </a:p>
          <a:p>
            <a:pPr marL="230142" indent="-230142">
              <a:spcBef>
                <a:spcPct val="20000"/>
              </a:spcBef>
              <a:spcAft>
                <a:spcPct val="20000"/>
              </a:spcAft>
              <a:buFontTx/>
              <a:buAutoNum type="arabicPeriod" startAt="3"/>
              <a:tabLst>
                <a:tab pos="287291" algn="l"/>
                <a:tab pos="1960066" algn="l"/>
                <a:tab pos="3113864" algn="l"/>
                <a:tab pos="4094668" algn="l"/>
              </a:tabLst>
            </a:pPr>
            <a:r>
              <a:rPr lang="en-US" sz="1200" dirty="0"/>
              <a:t>BICC guarantees faithful delivery of ____________ messages from one MGC to another.  </a:t>
            </a:r>
          </a:p>
          <a:p>
            <a:pPr marL="230142" indent="-230142">
              <a:spcBef>
                <a:spcPct val="20000"/>
              </a:spcBef>
              <a:spcAft>
                <a:spcPct val="20000"/>
              </a:spcAft>
              <a:buFontTx/>
              <a:buAutoNum type="arabicPeriod" startAt="3"/>
              <a:tabLst>
                <a:tab pos="287291" algn="l"/>
                <a:tab pos="1960066" algn="l"/>
                <a:tab pos="3113864" algn="l"/>
                <a:tab pos="4094668" algn="l"/>
              </a:tabLst>
            </a:pPr>
            <a:endParaRPr lang="en-US" sz="1200" dirty="0"/>
          </a:p>
          <a:p>
            <a:pPr marL="230142" indent="-230142">
              <a:spcBef>
                <a:spcPct val="20000"/>
              </a:spcBef>
              <a:spcAft>
                <a:spcPct val="20000"/>
              </a:spcAft>
              <a:buFontTx/>
              <a:buAutoNum type="arabicPeriod" startAt="3"/>
              <a:tabLst>
                <a:tab pos="287291" algn="l"/>
                <a:tab pos="1960066" algn="l"/>
                <a:tab pos="3113864" algn="l"/>
                <a:tab pos="4094668" algn="l"/>
              </a:tabLst>
            </a:pPr>
            <a:r>
              <a:rPr lang="en-US" sz="1200" dirty="0"/>
              <a:t>In IPSG M3UA, there must be one signaling link and association for every ________ in the Application Server</a:t>
            </a:r>
          </a:p>
          <a:p>
            <a:pPr marL="230142" indent="-230142">
              <a:spcBef>
                <a:spcPct val="20000"/>
              </a:spcBef>
              <a:spcAft>
                <a:spcPct val="20000"/>
              </a:spcAft>
              <a:buFontTx/>
              <a:buAutoNum type="arabicPeriod" startAt="3"/>
              <a:tabLst>
                <a:tab pos="287291" algn="l"/>
                <a:tab pos="1960066" algn="l"/>
                <a:tab pos="3113864" algn="l"/>
                <a:tab pos="4094668" algn="l"/>
              </a:tabLst>
            </a:pPr>
            <a:endParaRPr lang="en-US" sz="1200" dirty="0"/>
          </a:p>
          <a:p>
            <a:pPr marL="230142" indent="-230142">
              <a:spcBef>
                <a:spcPct val="20000"/>
              </a:spcBef>
              <a:spcAft>
                <a:spcPct val="20000"/>
              </a:spcAft>
              <a:buFontTx/>
              <a:buAutoNum type="arabicPeriod" startAt="3"/>
              <a:tabLst>
                <a:tab pos="287291" algn="l"/>
                <a:tab pos="1960066" algn="l"/>
                <a:tab pos="3113864" algn="l"/>
                <a:tab pos="4094668" algn="l"/>
              </a:tabLst>
            </a:pPr>
            <a:r>
              <a:rPr lang="en-US" sz="1200" dirty="0"/>
              <a:t>In IPSG M3UA, the ent-slk command must come after the ent assoc command.  Why?</a:t>
            </a:r>
          </a:p>
          <a:p>
            <a:pPr marL="230142" indent="-230142">
              <a:spcBef>
                <a:spcPct val="20000"/>
              </a:spcBef>
              <a:spcAft>
                <a:spcPct val="20000"/>
              </a:spcAft>
              <a:buFontTx/>
              <a:buAutoNum type="arabicPeriod" startAt="3"/>
              <a:tabLst>
                <a:tab pos="287291" algn="l"/>
                <a:tab pos="1960066" algn="l"/>
                <a:tab pos="3113864" algn="l"/>
                <a:tab pos="4094668" algn="l"/>
              </a:tabLst>
            </a:pPr>
            <a:endParaRPr lang="en-US" sz="1200" dirty="0"/>
          </a:p>
          <a:p>
            <a:pPr marL="230142" indent="-230142">
              <a:spcBef>
                <a:spcPct val="20000"/>
              </a:spcBef>
              <a:spcAft>
                <a:spcPct val="20000"/>
              </a:spcAft>
              <a:tabLst>
                <a:tab pos="287291" algn="l"/>
                <a:tab pos="1960066" algn="l"/>
                <a:tab pos="3113864" algn="l"/>
                <a:tab pos="4094668" algn="l"/>
              </a:tabLst>
            </a:pPr>
            <a:r>
              <a:rPr lang="en-US" sz="1200" dirty="0"/>
              <a:t> </a:t>
            </a:r>
          </a:p>
          <a:p>
            <a:pPr marL="230142" indent="-230142">
              <a:spcBef>
                <a:spcPct val="20000"/>
              </a:spcBef>
              <a:spcAft>
                <a:spcPct val="20000"/>
              </a:spcAft>
              <a:tabLst>
                <a:tab pos="287291" algn="l"/>
                <a:tab pos="1960066" algn="l"/>
                <a:tab pos="3113864" algn="l"/>
                <a:tab pos="4094668" algn="l"/>
              </a:tabLst>
            </a:pPr>
            <a:endParaRPr lang="en-US" sz="1200"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p>
            <a:fld id="{765FD9C4-0301-4926-9A59-55C1DED4528F}" type="slidenum">
              <a:rPr lang="en-US" smtClean="0"/>
              <a:pPr/>
              <a:t>111</a:t>
            </a:fld>
            <a:endParaRPr lang="en-US" dirty="0" smtClean="0"/>
          </a:p>
        </p:txBody>
      </p:sp>
      <p:sp>
        <p:nvSpPr>
          <p:cNvPr id="340995" name="Rectangle 2"/>
          <p:cNvSpPr>
            <a:spLocks noGrp="1" noRot="1" noChangeAspect="1" noChangeArrowheads="1" noTextEdit="1"/>
          </p:cNvSpPr>
          <p:nvPr>
            <p:ph type="sldImg"/>
          </p:nvPr>
        </p:nvSpPr>
        <p:spPr>
          <a:xfrm>
            <a:off x="587375" y="158750"/>
            <a:ext cx="5908675" cy="4430713"/>
          </a:xfrm>
          <a:ln/>
        </p:spPr>
      </p:sp>
      <p:sp>
        <p:nvSpPr>
          <p:cNvPr id="340996" name="Rectangle 3"/>
          <p:cNvSpPr>
            <a:spLocks noGrp="1" noChangeArrowheads="1"/>
          </p:cNvSpPr>
          <p:nvPr>
            <p:ph type="body" idx="1"/>
          </p:nvPr>
        </p:nvSpPr>
        <p:spPr>
          <a:xfrm>
            <a:off x="631224" y="4618936"/>
            <a:ext cx="5840736" cy="4606521"/>
          </a:xfrm>
          <a:noFill/>
          <a:ln/>
        </p:spPr>
        <p:txBody>
          <a:bodyPr/>
          <a:lstStyle/>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eaLnBrk="1" hangingPunct="1"/>
            <a:endParaRPr lang="en-US" dirty="0"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p>
            <a:fld id="{95636C51-36C7-4304-B2AD-CFB375C1D951}" type="slidenum">
              <a:rPr lang="en-US" smtClean="0"/>
              <a:pPr/>
              <a:t>112</a:t>
            </a:fld>
            <a:endParaRPr lang="en-US" dirty="0" smtClean="0"/>
          </a:p>
        </p:txBody>
      </p:sp>
      <p:sp>
        <p:nvSpPr>
          <p:cNvPr id="342020"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p>
            <a:fld id="{879EB03D-01E3-47BF-A26C-817AAD081DCC}" type="slidenum">
              <a:rPr lang="en-US" smtClean="0"/>
              <a:pPr/>
              <a:t>113</a:t>
            </a:fld>
            <a:endParaRPr lang="en-US" dirty="0" smtClean="0"/>
          </a:p>
        </p:txBody>
      </p:sp>
      <p:sp>
        <p:nvSpPr>
          <p:cNvPr id="343044" name="Rectangle 5"/>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p>
            <a:fld id="{BCB15568-4B68-4375-A072-D5BDDF9B3EA2}" type="slidenum">
              <a:rPr lang="en-US" smtClean="0"/>
              <a:pPr/>
              <a:t>114</a:t>
            </a:fld>
            <a:endParaRPr lang="en-US" dirty="0" smtClean="0"/>
          </a:p>
        </p:txBody>
      </p:sp>
      <p:sp>
        <p:nvSpPr>
          <p:cNvPr id="344068" name="Rectangle 5"/>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p:spPr>
        <p:txBody>
          <a:bodyPr/>
          <a:lstStyle/>
          <a:p>
            <a:fld id="{173CD6FB-B7D5-44CF-A240-3745A04697FB}" type="slidenum">
              <a:rPr lang="en-US" smtClean="0"/>
              <a:pPr/>
              <a:t>115</a:t>
            </a:fld>
            <a:endParaRPr lang="en-US" dirty="0" smtClean="0"/>
          </a:p>
        </p:txBody>
      </p:sp>
      <p:sp>
        <p:nvSpPr>
          <p:cNvPr id="345092" name="Rectangle 5"/>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p:spPr>
        <p:txBody>
          <a:bodyPr/>
          <a:lstStyle/>
          <a:p>
            <a:fld id="{727EE37A-AB3F-43E5-ADF6-211F278AA4A8}" type="slidenum">
              <a:rPr lang="en-US" smtClean="0"/>
              <a:pPr/>
              <a:t>116</a:t>
            </a:fld>
            <a:endParaRPr lang="en-US" dirty="0" smtClean="0"/>
          </a:p>
        </p:txBody>
      </p:sp>
      <p:sp>
        <p:nvSpPr>
          <p:cNvPr id="346116" name="Rectangle 5"/>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p>
            <a:fld id="{B8291FBC-0263-429E-9522-E1633C91AA66}" type="slidenum">
              <a:rPr lang="en-US" smtClean="0"/>
              <a:pPr/>
              <a:t>117</a:t>
            </a:fld>
            <a:endParaRPr lang="en-US" dirty="0" smtClean="0"/>
          </a:p>
        </p:txBody>
      </p:sp>
      <p:sp>
        <p:nvSpPr>
          <p:cNvPr id="347139" name="Rectangle 2"/>
          <p:cNvSpPr>
            <a:spLocks noGrp="1" noChangeArrowheads="1"/>
          </p:cNvSpPr>
          <p:nvPr>
            <p:ph type="body" idx="1"/>
          </p:nvPr>
        </p:nvSpPr>
        <p:spPr>
          <a:xfrm>
            <a:off x="775592" y="4516534"/>
            <a:ext cx="5507463" cy="4133302"/>
          </a:xfrm>
          <a:noFill/>
          <a:ln/>
        </p:spPr>
        <p:txBody>
          <a:bodyPr/>
          <a:lstStyle/>
          <a:p>
            <a:pPr marL="225508" indent="-225508" eaLnBrk="1" hangingPunct="1">
              <a:spcBef>
                <a:spcPct val="0"/>
              </a:spcBef>
              <a:spcAft>
                <a:spcPct val="20000"/>
              </a:spcAft>
            </a:pPr>
            <a:endParaRPr lang="en-US" dirty="0" smtClean="0"/>
          </a:p>
          <a:p>
            <a:pPr marL="225508" indent="-225508" eaLnBrk="1" hangingPunct="1">
              <a:spcBef>
                <a:spcPct val="0"/>
              </a:spcBef>
              <a:spcAft>
                <a:spcPct val="20000"/>
              </a:spcAft>
            </a:pPr>
            <a:endParaRPr lang="en-US" dirty="0" smtClean="0"/>
          </a:p>
          <a:p>
            <a:pPr marL="225508" indent="-225508" eaLnBrk="1" hangingPunct="1">
              <a:spcBef>
                <a:spcPct val="0"/>
              </a:spcBef>
              <a:spcAft>
                <a:spcPct val="20000"/>
              </a:spcAft>
            </a:pPr>
            <a:endParaRPr lang="en-US" dirty="0" smtClean="0"/>
          </a:p>
        </p:txBody>
      </p:sp>
      <p:sp>
        <p:nvSpPr>
          <p:cNvPr id="347140" name="Rectangle 3"/>
          <p:cNvSpPr>
            <a:spLocks noGrp="1" noRot="1" noChangeAspect="1" noChangeArrowheads="1" noTextEdit="1"/>
          </p:cNvSpPr>
          <p:nvPr>
            <p:ph type="sldImg"/>
          </p:nvPr>
        </p:nvSpPr>
        <p:spPr>
          <a:xfrm>
            <a:off x="593725" y="160338"/>
            <a:ext cx="5910263" cy="4433887"/>
          </a:xfrm>
          <a:ln/>
        </p:spPr>
      </p:sp>
      <p:sp>
        <p:nvSpPr>
          <p:cNvPr id="347141" name="Text Box 4"/>
          <p:cNvSpPr txBox="1">
            <a:spLocks noChangeArrowheads="1"/>
          </p:cNvSpPr>
          <p:nvPr/>
        </p:nvSpPr>
        <p:spPr bwMode="auto">
          <a:xfrm>
            <a:off x="609723" y="4691856"/>
            <a:ext cx="5857631" cy="868863"/>
          </a:xfrm>
          <a:prstGeom prst="rect">
            <a:avLst/>
          </a:prstGeom>
          <a:noFill/>
          <a:ln w="9525" algn="ctr">
            <a:noFill/>
            <a:miter lim="800000"/>
            <a:headEnd/>
            <a:tailEnd/>
          </a:ln>
        </p:spPr>
        <p:txBody>
          <a:bodyPr lIns="88968" tIns="44484" rIns="88968" bIns="44484">
            <a:spAutoFit/>
          </a:bodyPr>
          <a:lstStyle/>
          <a:p>
            <a:pPr>
              <a:buFontTx/>
              <a:buChar char="•"/>
            </a:pPr>
            <a:r>
              <a:rPr lang="en-US" sz="1000" dirty="0"/>
              <a:t> The rept-stat-card command also shows information not depicted on this slide concerning GPL versions, IMT bus status and card temperature information</a:t>
            </a:r>
          </a:p>
          <a:p>
            <a:pPr>
              <a:buFontTx/>
              <a:buChar char="•"/>
            </a:pPr>
            <a:r>
              <a:rPr lang="en-US" sz="1000" dirty="0"/>
              <a:t> The </a:t>
            </a:r>
            <a:r>
              <a:rPr lang="en-US" sz="1000" i="1" dirty="0"/>
              <a:t>rept-stat-card : </a:t>
            </a:r>
            <a:r>
              <a:rPr lang="en-US" sz="1000" b="1" i="1" dirty="0"/>
              <a:t>mode = full</a:t>
            </a:r>
            <a:r>
              <a:rPr lang="en-US" sz="1000" i="1" dirty="0"/>
              <a:t> command will provide TVG status details</a:t>
            </a:r>
          </a:p>
          <a:p>
            <a:endParaRPr lang="en-US" sz="1000" i="1" dirty="0"/>
          </a:p>
          <a:p>
            <a:r>
              <a:rPr lang="en-US" sz="1000" i="1" dirty="0"/>
              <a:t>Note: You must enter the card slot location to use the “mode=full” parameter</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p:spPr>
        <p:txBody>
          <a:bodyPr/>
          <a:lstStyle/>
          <a:p>
            <a:fld id="{A2F2BBFA-2627-4607-B898-F7823DEF4D0C}" type="slidenum">
              <a:rPr lang="en-US" smtClean="0"/>
              <a:pPr/>
              <a:t>118</a:t>
            </a:fld>
            <a:endParaRPr lang="en-US" dirty="0" smtClean="0"/>
          </a:p>
        </p:txBody>
      </p:sp>
      <p:sp>
        <p:nvSpPr>
          <p:cNvPr id="348163" name="Rectangle 2"/>
          <p:cNvSpPr>
            <a:spLocks noGrp="1" noChangeArrowheads="1"/>
          </p:cNvSpPr>
          <p:nvPr>
            <p:ph type="body" idx="1"/>
          </p:nvPr>
        </p:nvSpPr>
        <p:spPr>
          <a:xfrm>
            <a:off x="562111" y="4670135"/>
            <a:ext cx="5923672" cy="4010731"/>
          </a:xfrm>
          <a:noFill/>
          <a:ln/>
        </p:spPr>
        <p:txBody>
          <a:bodyPr/>
          <a:lstStyle/>
          <a:p>
            <a:pPr eaLnBrk="1" hangingPunct="1">
              <a:spcBef>
                <a:spcPct val="0"/>
              </a:spcBef>
              <a:spcAft>
                <a:spcPct val="20000"/>
              </a:spcAft>
            </a:pPr>
            <a:r>
              <a:rPr lang="en-US" sz="1000" dirty="0" smtClean="0"/>
              <a:t>rept-stat-assoc</a:t>
            </a:r>
          </a:p>
          <a:p>
            <a:pPr eaLnBrk="1" hangingPunct="1">
              <a:spcBef>
                <a:spcPct val="0"/>
              </a:spcBef>
              <a:spcAft>
                <a:spcPct val="20000"/>
              </a:spcAft>
            </a:pPr>
            <a:r>
              <a:rPr lang="en-US" sz="1000" dirty="0" smtClean="0"/>
              <a:t>Reports status for all associations</a:t>
            </a:r>
          </a:p>
        </p:txBody>
      </p:sp>
      <p:sp>
        <p:nvSpPr>
          <p:cNvPr id="348164"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p>
            <a:fld id="{F13D416E-0CB2-449C-9354-07A240FC1013}" type="slidenum">
              <a:rPr lang="en-US" smtClean="0"/>
              <a:pPr/>
              <a:t>119</a:t>
            </a:fld>
            <a:endParaRPr lang="en-US" dirty="0" smtClean="0"/>
          </a:p>
        </p:txBody>
      </p:sp>
      <p:sp>
        <p:nvSpPr>
          <p:cNvPr id="349187" name="Rectangle 2"/>
          <p:cNvSpPr>
            <a:spLocks noGrp="1" noChangeArrowheads="1"/>
          </p:cNvSpPr>
          <p:nvPr>
            <p:ph type="body" idx="1"/>
          </p:nvPr>
        </p:nvSpPr>
        <p:spPr>
          <a:xfrm>
            <a:off x="562111" y="4670135"/>
            <a:ext cx="5923672" cy="4010731"/>
          </a:xfrm>
          <a:noFill/>
          <a:ln/>
        </p:spPr>
        <p:txBody>
          <a:bodyPr/>
          <a:lstStyle/>
          <a:p>
            <a:pPr eaLnBrk="1" hangingPunct="1">
              <a:spcBef>
                <a:spcPct val="0"/>
              </a:spcBef>
              <a:spcAft>
                <a:spcPct val="20000"/>
              </a:spcAft>
            </a:pPr>
            <a:r>
              <a:rPr lang="en-US" sz="1000" dirty="0" smtClean="0"/>
              <a:t>rept-stat-slk</a:t>
            </a:r>
          </a:p>
          <a:p>
            <a:pPr eaLnBrk="1" hangingPunct="1">
              <a:spcBef>
                <a:spcPct val="0"/>
              </a:spcBef>
              <a:spcAft>
                <a:spcPct val="20000"/>
              </a:spcAft>
              <a:buFontTx/>
              <a:buChar char="•"/>
            </a:pPr>
            <a:r>
              <a:rPr lang="en-US" sz="1000" dirty="0" smtClean="0"/>
              <a:t>Reports status, alarms and unavailable reason for signaling links</a:t>
            </a:r>
          </a:p>
          <a:p>
            <a:pPr eaLnBrk="1" hangingPunct="1">
              <a:spcBef>
                <a:spcPct val="0"/>
              </a:spcBef>
              <a:spcAft>
                <a:spcPct val="20000"/>
              </a:spcAft>
            </a:pPr>
            <a:endParaRPr lang="en-US" sz="1000" dirty="0" smtClean="0"/>
          </a:p>
          <a:p>
            <a:pPr eaLnBrk="1" hangingPunct="1">
              <a:spcBef>
                <a:spcPct val="0"/>
              </a:spcBef>
              <a:spcAft>
                <a:spcPct val="20000"/>
              </a:spcAft>
            </a:pPr>
            <a:r>
              <a:rPr lang="en-US" sz="1000" dirty="0" smtClean="0"/>
              <a:t>rtrv-slk</a:t>
            </a:r>
          </a:p>
          <a:p>
            <a:pPr eaLnBrk="1" hangingPunct="1">
              <a:spcBef>
                <a:spcPct val="0"/>
              </a:spcBef>
              <a:spcAft>
                <a:spcPct val="20000"/>
              </a:spcAft>
              <a:buFontTx/>
              <a:buChar char="•"/>
            </a:pPr>
            <a:r>
              <a:rPr lang="en-US" sz="1000" dirty="0" smtClean="0"/>
              <a:t>Shows the slktps assigned to the links</a:t>
            </a:r>
          </a:p>
        </p:txBody>
      </p:sp>
      <p:sp>
        <p:nvSpPr>
          <p:cNvPr id="349188"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B374CE46-C51B-4953-9E3D-8B54856E2B1E}" type="slidenum">
              <a:rPr lang="en-US" smtClean="0"/>
              <a:pPr/>
              <a:t>12</a:t>
            </a:fld>
            <a:endParaRPr lang="en-US" dirty="0" smtClean="0"/>
          </a:p>
        </p:txBody>
      </p:sp>
      <p:sp>
        <p:nvSpPr>
          <p:cNvPr id="221187" name="Rectangle 2"/>
          <p:cNvSpPr>
            <a:spLocks noGrp="1" noChangeArrowheads="1"/>
          </p:cNvSpPr>
          <p:nvPr>
            <p:ph type="body" idx="1"/>
          </p:nvPr>
        </p:nvSpPr>
        <p:spPr>
          <a:xfrm>
            <a:off x="569791" y="4677893"/>
            <a:ext cx="5800805" cy="4002973"/>
          </a:xfrm>
          <a:noFill/>
          <a:ln/>
        </p:spPr>
        <p:txBody>
          <a:bodyPr/>
          <a:lstStyle/>
          <a:p>
            <a:pPr marL="111210" indent="-111210" eaLnBrk="1" hangingPunct="1"/>
            <a:r>
              <a:rPr lang="en-US" sz="1000" dirty="0" smtClean="0"/>
              <a:t>SS7 over IP requires that a path across the network must be defined in the STP that tells the network where to deliver the packet.</a:t>
            </a:r>
          </a:p>
          <a:p>
            <a:pPr marL="111210" indent="-111210" eaLnBrk="1" hangingPunct="1"/>
            <a:r>
              <a:rPr lang="en-US" sz="1000" dirty="0" smtClean="0"/>
              <a:t>An association is a path across a network. An association path is defined by the two endpoints that it connects.</a:t>
            </a:r>
          </a:p>
          <a:p>
            <a:pPr marL="111210" indent="-111210" eaLnBrk="1" hangingPunct="1"/>
            <a:r>
              <a:rPr lang="en-US" sz="1000" dirty="0" smtClean="0"/>
              <a:t>Delivery process:</a:t>
            </a:r>
          </a:p>
          <a:p>
            <a:pPr marL="111210" indent="-111210" eaLnBrk="1" hangingPunct="1">
              <a:spcBef>
                <a:spcPct val="10000"/>
              </a:spcBef>
              <a:spcAft>
                <a:spcPct val="10000"/>
              </a:spcAft>
              <a:buFontTx/>
              <a:buChar char="•"/>
            </a:pPr>
            <a:r>
              <a:rPr lang="en-US" sz="1000" dirty="0" smtClean="0"/>
              <a:t>An MSC generates an SS7 MSU and sends it to the STP.</a:t>
            </a:r>
          </a:p>
          <a:p>
            <a:pPr marL="111210" indent="-111210" eaLnBrk="1" hangingPunct="1">
              <a:spcBef>
                <a:spcPct val="10000"/>
              </a:spcBef>
              <a:spcAft>
                <a:spcPct val="10000"/>
              </a:spcAft>
              <a:buFontTx/>
              <a:buChar char="•"/>
            </a:pPr>
            <a:r>
              <a:rPr lang="en-US" sz="1000" dirty="0" smtClean="0"/>
              <a:t>MSUs are routed through the STP (based on the DPC) to the SIGTRAN card. </a:t>
            </a:r>
          </a:p>
          <a:p>
            <a:pPr marL="111210" indent="-111210" eaLnBrk="1" hangingPunct="1">
              <a:spcBef>
                <a:spcPct val="10000"/>
              </a:spcBef>
              <a:spcAft>
                <a:spcPct val="10000"/>
              </a:spcAft>
              <a:buFontTx/>
              <a:buChar char="•"/>
            </a:pPr>
            <a:r>
              <a:rPr lang="en-US" sz="1000" dirty="0" smtClean="0"/>
              <a:t>SIGTRAN places the SS7 messages in the Data field, builds the packet header and then sends the packet out the Ethernet port.</a:t>
            </a:r>
          </a:p>
          <a:p>
            <a:pPr marL="111210" indent="-111210" eaLnBrk="1" hangingPunct="1">
              <a:spcBef>
                <a:spcPct val="10000"/>
              </a:spcBef>
              <a:spcAft>
                <a:spcPct val="10000"/>
              </a:spcAft>
              <a:buFontTx/>
              <a:buChar char="•"/>
            </a:pPr>
            <a:r>
              <a:rPr lang="en-US" sz="1000" dirty="0" smtClean="0"/>
              <a:t>The packet traverses the IP network.</a:t>
            </a:r>
          </a:p>
          <a:p>
            <a:pPr marL="111210" indent="-111210" eaLnBrk="1" hangingPunct="1">
              <a:spcBef>
                <a:spcPct val="10000"/>
              </a:spcBef>
              <a:spcAft>
                <a:spcPct val="10000"/>
              </a:spcAft>
              <a:buFontTx/>
              <a:buChar char="•"/>
            </a:pPr>
            <a:r>
              <a:rPr lang="en-US" sz="1000" dirty="0" smtClean="0"/>
              <a:t>The packet is received at the destination STP.</a:t>
            </a:r>
          </a:p>
          <a:p>
            <a:pPr marL="111210" indent="-111210" eaLnBrk="1" hangingPunct="1">
              <a:spcBef>
                <a:spcPct val="10000"/>
              </a:spcBef>
              <a:spcAft>
                <a:spcPct val="10000"/>
              </a:spcAft>
              <a:buFontTx/>
              <a:buChar char="•"/>
            </a:pPr>
            <a:r>
              <a:rPr lang="en-US" sz="1000" dirty="0" smtClean="0"/>
              <a:t>The SIGTRAN card extracts the SS7 MSU from the Data Field and routes it (based on DPC) to the next linkset.</a:t>
            </a:r>
          </a:p>
          <a:p>
            <a:pPr marL="111210" indent="-111210" eaLnBrk="1" hangingPunct="1">
              <a:buFontTx/>
              <a:buChar char="•"/>
            </a:pPr>
            <a:r>
              <a:rPr lang="en-US" sz="1000" dirty="0" smtClean="0"/>
              <a:t>The MSU is delivered to the MSC.</a:t>
            </a:r>
          </a:p>
          <a:p>
            <a:pPr marL="111210" indent="-111210" eaLnBrk="1" hangingPunct="1">
              <a:buFontTx/>
              <a:buChar char="•"/>
            </a:pPr>
            <a:endParaRPr lang="en-US" sz="1000" dirty="0" smtClean="0"/>
          </a:p>
        </p:txBody>
      </p:sp>
      <p:sp>
        <p:nvSpPr>
          <p:cNvPr id="221188"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p:spPr>
        <p:txBody>
          <a:bodyPr/>
          <a:lstStyle/>
          <a:p>
            <a:fld id="{E62C8E6B-0358-4895-AD6C-7DC3D8F7AD29}" type="slidenum">
              <a:rPr lang="en-US" smtClean="0"/>
              <a:pPr/>
              <a:t>120</a:t>
            </a:fld>
            <a:endParaRPr lang="en-US" dirty="0" smtClean="0"/>
          </a:p>
        </p:txBody>
      </p:sp>
      <p:sp>
        <p:nvSpPr>
          <p:cNvPr id="350211" name="Rectangle 2"/>
          <p:cNvSpPr>
            <a:spLocks noGrp="1" noChangeArrowheads="1"/>
          </p:cNvSpPr>
          <p:nvPr>
            <p:ph type="body" idx="1"/>
          </p:nvPr>
        </p:nvSpPr>
        <p:spPr>
          <a:xfrm>
            <a:off x="614330" y="4707373"/>
            <a:ext cx="5874525" cy="3826097"/>
          </a:xfrm>
          <a:noFill/>
          <a:ln/>
        </p:spPr>
        <p:txBody>
          <a:bodyPr/>
          <a:lstStyle/>
          <a:p>
            <a:pPr eaLnBrk="1" hangingPunct="1"/>
            <a:r>
              <a:rPr lang="en-US" sz="1000" dirty="0" smtClean="0"/>
              <a:t>The rept-stat-iptps command is used to display the current and peak IPTPS usage for each IPSG linkset in the system or for each link in the IPSG linkset</a:t>
            </a:r>
          </a:p>
          <a:p>
            <a:pPr marL="222419" lvl="1" indent="-55605" eaLnBrk="1" hangingPunct="1">
              <a:buFontTx/>
              <a:buChar char="•"/>
            </a:pPr>
            <a:r>
              <a:rPr lang="en-US" sz="1000" dirty="0" smtClean="0"/>
              <a:t>Reports the current number of transactions and peak transactions per second</a:t>
            </a:r>
          </a:p>
          <a:p>
            <a:pPr marL="222419" lvl="1" indent="-55605" eaLnBrk="1" hangingPunct="1">
              <a:buFontTx/>
              <a:buChar char="•"/>
            </a:pPr>
            <a:r>
              <a:rPr lang="en-US" sz="1000" dirty="0" smtClean="0"/>
              <a:t>Reports on IPSG M2PA and M3UA</a:t>
            </a:r>
          </a:p>
          <a:p>
            <a:pPr marL="222419" lvl="1" indent="-55605" eaLnBrk="1" hangingPunct="1">
              <a:buFontTx/>
              <a:buChar char="•"/>
            </a:pPr>
            <a:r>
              <a:rPr lang="en-US" sz="1000" dirty="0" smtClean="0"/>
              <a:t>Reports on IPGW</a:t>
            </a:r>
          </a:p>
          <a:p>
            <a:pPr marL="222419" lvl="1" indent="-55605" eaLnBrk="1" hangingPunct="1">
              <a:buFontTx/>
              <a:buChar char="•"/>
            </a:pPr>
            <a:r>
              <a:rPr lang="en-US" sz="1000" dirty="0" smtClean="0"/>
              <a:t>Command uses (Number of IS-NR links * SLKTPS) in place of the IPTPS setting for all calculations and alarms.</a:t>
            </a:r>
          </a:p>
          <a:p>
            <a:pPr marL="222419" lvl="1" indent="-55605" eaLnBrk="1" hangingPunct="1">
              <a:buFontTx/>
              <a:buChar char="•"/>
            </a:pPr>
            <a:r>
              <a:rPr lang="en-US" sz="1000" dirty="0" smtClean="0"/>
              <a:t>If the linkset is specified with the </a:t>
            </a:r>
            <a:r>
              <a:rPr lang="en-US" sz="1000" b="1" dirty="0" err="1" smtClean="0"/>
              <a:t>peakreset</a:t>
            </a:r>
            <a:r>
              <a:rPr lang="en-US" sz="1000" b="1" dirty="0" smtClean="0"/>
              <a:t>=yes parameter, then the command recalculates peaks </a:t>
            </a:r>
            <a:r>
              <a:rPr lang="en-US" sz="1000" dirty="0" smtClean="0"/>
              <a:t>for the specified linkset and resets all the stored peak values to the current actual usage for each link contained in the linkset before reporting usage.</a:t>
            </a:r>
          </a:p>
          <a:p>
            <a:pPr eaLnBrk="1" hangingPunct="1">
              <a:spcBef>
                <a:spcPct val="0"/>
              </a:spcBef>
              <a:spcAft>
                <a:spcPct val="20000"/>
              </a:spcAft>
            </a:pPr>
            <a:endParaRPr lang="en-US" sz="1000" dirty="0" smtClean="0"/>
          </a:p>
        </p:txBody>
      </p:sp>
      <p:sp>
        <p:nvSpPr>
          <p:cNvPr id="350212"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p:spPr>
        <p:txBody>
          <a:bodyPr/>
          <a:lstStyle/>
          <a:p>
            <a:fld id="{27E612B1-9801-46E6-8632-1C4C885E42F8}" type="slidenum">
              <a:rPr lang="en-US" smtClean="0"/>
              <a:pPr/>
              <a:t>121</a:t>
            </a:fld>
            <a:endParaRPr lang="en-US" dirty="0" smtClean="0"/>
          </a:p>
        </p:txBody>
      </p:sp>
      <p:sp>
        <p:nvSpPr>
          <p:cNvPr id="351235" name="Rectangle 2"/>
          <p:cNvSpPr>
            <a:spLocks noGrp="1" noChangeArrowheads="1"/>
          </p:cNvSpPr>
          <p:nvPr>
            <p:ph type="body" idx="1"/>
          </p:nvPr>
        </p:nvSpPr>
        <p:spPr>
          <a:xfrm>
            <a:off x="645047" y="4691858"/>
            <a:ext cx="5833058" cy="3944014"/>
          </a:xfrm>
          <a:noFill/>
          <a:ln/>
        </p:spPr>
        <p:txBody>
          <a:bodyPr/>
          <a:lstStyle/>
          <a:p>
            <a:pPr marL="225508" indent="-225508" eaLnBrk="1" hangingPunct="1">
              <a:spcBef>
                <a:spcPct val="0"/>
              </a:spcBef>
            </a:pPr>
            <a:r>
              <a:rPr lang="en-US" sz="1000" dirty="0" smtClean="0"/>
              <a:t>Pass Command Syntax: </a:t>
            </a:r>
          </a:p>
          <a:p>
            <a:pPr marL="225508" indent="-225508" eaLnBrk="1" hangingPunct="1">
              <a:spcBef>
                <a:spcPct val="0"/>
              </a:spcBef>
              <a:buFontTx/>
              <a:buChar char="•"/>
            </a:pPr>
            <a:r>
              <a:rPr lang="en-US" sz="1000" dirty="0" smtClean="0"/>
              <a:t>Inside the quoted portion, you don’t use colons as separators</a:t>
            </a:r>
          </a:p>
          <a:p>
            <a:pPr marL="225508" indent="-225508" eaLnBrk="1" hangingPunct="1">
              <a:spcBef>
                <a:spcPct val="0"/>
              </a:spcBef>
              <a:buFontTx/>
              <a:buChar char="•"/>
            </a:pPr>
            <a:r>
              <a:rPr lang="en-US" sz="1000" dirty="0" smtClean="0"/>
              <a:t>Inside the quoted portion, you don’t use parameter=value pairs </a:t>
            </a:r>
          </a:p>
          <a:p>
            <a:pPr marL="225508" indent="-225508" eaLnBrk="1" hangingPunct="1">
              <a:spcBef>
                <a:spcPct val="0"/>
              </a:spcBef>
            </a:pPr>
            <a:endParaRPr lang="en-US" sz="1000" dirty="0" smtClean="0"/>
          </a:p>
          <a:p>
            <a:pPr marL="225508" indent="-225508" eaLnBrk="1" hangingPunct="1">
              <a:spcBef>
                <a:spcPct val="0"/>
              </a:spcBef>
            </a:pPr>
            <a:r>
              <a:rPr lang="en-US" sz="1000" dirty="0" smtClean="0"/>
              <a:t>See the “Pass-through Commands” chapter of the Commands manual of the user documentation for a complete list of pass commands. </a:t>
            </a:r>
          </a:p>
          <a:p>
            <a:pPr marL="225508" indent="-225508" eaLnBrk="1" hangingPunct="1">
              <a:spcBef>
                <a:spcPct val="0"/>
              </a:spcBef>
              <a:spcAft>
                <a:spcPct val="20000"/>
              </a:spcAft>
            </a:pPr>
            <a:endParaRPr lang="en-US" sz="1000" dirty="0" smtClean="0"/>
          </a:p>
        </p:txBody>
      </p:sp>
      <p:sp>
        <p:nvSpPr>
          <p:cNvPr id="351236"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p:spPr>
        <p:txBody>
          <a:bodyPr/>
          <a:lstStyle/>
          <a:p>
            <a:fld id="{BAEB8ECA-E3BB-4536-B9FD-4A0BAE346378}" type="slidenum">
              <a:rPr lang="en-US" smtClean="0"/>
              <a:pPr/>
              <a:t>122</a:t>
            </a:fld>
            <a:endParaRPr lang="en-US" dirty="0" smtClean="0"/>
          </a:p>
        </p:txBody>
      </p:sp>
      <p:sp>
        <p:nvSpPr>
          <p:cNvPr id="352259" name="Rectangle 2"/>
          <p:cNvSpPr>
            <a:spLocks noGrp="1" noChangeArrowheads="1"/>
          </p:cNvSpPr>
          <p:nvPr>
            <p:ph type="body" idx="1"/>
          </p:nvPr>
        </p:nvSpPr>
        <p:spPr>
          <a:xfrm>
            <a:off x="623545" y="4679445"/>
            <a:ext cx="5846881" cy="3807479"/>
          </a:xfrm>
          <a:noFill/>
          <a:ln/>
        </p:spPr>
        <p:txBody>
          <a:bodyPr/>
          <a:lstStyle/>
          <a:p>
            <a:pPr marL="225508" indent="-225508" eaLnBrk="1" hangingPunct="1">
              <a:spcBef>
                <a:spcPct val="0"/>
              </a:spcBef>
              <a:spcAft>
                <a:spcPct val="20000"/>
              </a:spcAft>
            </a:pPr>
            <a:r>
              <a:rPr lang="en-US" sz="1000" dirty="0" smtClean="0"/>
              <a:t>Pass Commands Examples</a:t>
            </a:r>
          </a:p>
          <a:p>
            <a:pPr marL="225508" indent="-225508" eaLnBrk="1" hangingPunct="1">
              <a:spcBef>
                <a:spcPct val="0"/>
              </a:spcBef>
              <a:spcAft>
                <a:spcPct val="20000"/>
              </a:spcAft>
              <a:buFontTx/>
              <a:buChar char="•"/>
            </a:pPr>
            <a:r>
              <a:rPr lang="en-US" sz="1000" dirty="0" smtClean="0"/>
              <a:t>aslog &lt;applicationServer&gt;</a:t>
            </a:r>
          </a:p>
          <a:p>
            <a:pPr marL="225508" indent="-225508" eaLnBrk="1" hangingPunct="1">
              <a:spcBef>
                <a:spcPct val="0"/>
              </a:spcBef>
              <a:spcAft>
                <a:spcPct val="20000"/>
              </a:spcAft>
              <a:buFontTx/>
              <a:buChar char="•"/>
            </a:pPr>
            <a:r>
              <a:rPr lang="en-US" sz="1000" dirty="0" smtClean="0"/>
              <a:t>assocrtt &lt;associationName&gt;</a:t>
            </a:r>
          </a:p>
          <a:p>
            <a:pPr marL="225508" indent="-225508" eaLnBrk="1" hangingPunct="1">
              <a:spcBef>
                <a:spcPct val="0"/>
              </a:spcBef>
              <a:spcAft>
                <a:spcPct val="20000"/>
              </a:spcAft>
              <a:buFontTx/>
              <a:buChar char="•"/>
            </a:pPr>
            <a:r>
              <a:rPr lang="en-US" sz="1000" dirty="0" smtClean="0"/>
              <a:t>connmgr –n</a:t>
            </a:r>
          </a:p>
          <a:p>
            <a:pPr marL="225508" indent="-225508" eaLnBrk="1" hangingPunct="1">
              <a:spcBef>
                <a:spcPct val="0"/>
              </a:spcBef>
              <a:spcAft>
                <a:spcPct val="20000"/>
              </a:spcAft>
              <a:buFontTx/>
              <a:buChar char="•"/>
            </a:pPr>
            <a:r>
              <a:rPr lang="en-US" sz="1000" dirty="0" smtClean="0"/>
              <a:t>linkinfo &lt;link&gt; –l</a:t>
            </a:r>
          </a:p>
          <a:p>
            <a:pPr marL="225508" indent="-225508" eaLnBrk="1" hangingPunct="1">
              <a:spcBef>
                <a:spcPct val="0"/>
              </a:spcBef>
              <a:spcAft>
                <a:spcPct val="20000"/>
              </a:spcAft>
              <a:buFontTx/>
              <a:buChar char="•"/>
            </a:pPr>
            <a:r>
              <a:rPr lang="en-US" sz="1000" dirty="0" smtClean="0"/>
              <a:t>msucount –l a</a:t>
            </a:r>
          </a:p>
          <a:p>
            <a:pPr marL="225508" indent="-225508" eaLnBrk="1" hangingPunct="1">
              <a:spcBef>
                <a:spcPct val="0"/>
              </a:spcBef>
              <a:spcAft>
                <a:spcPct val="20000"/>
              </a:spcAft>
              <a:buFontTx/>
              <a:buChar char="•"/>
            </a:pPr>
            <a:r>
              <a:rPr lang="en-US" sz="1000" dirty="0" smtClean="0"/>
              <a:t>msucount –a &lt;associationName&gt;</a:t>
            </a:r>
          </a:p>
          <a:p>
            <a:pPr marL="225508" indent="-225508" eaLnBrk="1" hangingPunct="1">
              <a:spcBef>
                <a:spcPct val="0"/>
              </a:spcBef>
              <a:spcAft>
                <a:spcPct val="20000"/>
              </a:spcAft>
              <a:buFontTx/>
              <a:buChar char="•"/>
            </a:pPr>
            <a:r>
              <a:rPr lang="en-US" sz="1000" dirty="0" smtClean="0"/>
              <a:t>netstat –p sctp</a:t>
            </a:r>
          </a:p>
          <a:p>
            <a:pPr marL="225508" indent="-225508" eaLnBrk="1" hangingPunct="1">
              <a:spcBef>
                <a:spcPct val="0"/>
              </a:spcBef>
              <a:spcAft>
                <a:spcPct val="20000"/>
              </a:spcAft>
              <a:buFontTx/>
              <a:buChar char="•"/>
            </a:pPr>
            <a:r>
              <a:rPr lang="en-US" sz="1000" dirty="0" smtClean="0"/>
              <a:t>sctp –a &lt;associationName&gt;</a:t>
            </a:r>
          </a:p>
          <a:p>
            <a:pPr marL="225508" indent="-225508" eaLnBrk="1" hangingPunct="1">
              <a:spcBef>
                <a:spcPct val="0"/>
              </a:spcBef>
              <a:spcAft>
                <a:spcPct val="20000"/>
              </a:spcAft>
            </a:pPr>
            <a:endParaRPr lang="en-US" sz="1000" dirty="0" smtClean="0"/>
          </a:p>
          <a:p>
            <a:pPr marL="225508" indent="-225508" eaLnBrk="1" hangingPunct="1">
              <a:spcBef>
                <a:spcPct val="0"/>
              </a:spcBef>
              <a:spcAft>
                <a:spcPct val="20000"/>
              </a:spcAft>
            </a:pPr>
            <a:r>
              <a:rPr lang="en-US" sz="1000" dirty="0" smtClean="0"/>
              <a:t>NOTE: The MSUTRACE pass command should be used only by request of Tekelec support centers.</a:t>
            </a:r>
          </a:p>
        </p:txBody>
      </p:sp>
      <p:sp>
        <p:nvSpPr>
          <p:cNvPr id="352260" name="Rectangle 3"/>
          <p:cNvSpPr>
            <a:spLocks noGrp="1" noRot="1" noChangeAspect="1" noChangeArrowheads="1" noTextEdit="1"/>
          </p:cNvSpPr>
          <p:nvPr>
            <p:ph type="sldImg"/>
          </p:nvPr>
        </p:nvSpPr>
        <p:spPr>
          <a:xfrm>
            <a:off x="581025" y="166688"/>
            <a:ext cx="5913438" cy="4433887"/>
          </a:xfr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p>
            <a:fld id="{F6EEF244-1855-4018-9491-004569200D5C}" type="slidenum">
              <a:rPr lang="en-US" smtClean="0"/>
              <a:pPr/>
              <a:t>123</a:t>
            </a:fld>
            <a:endParaRPr lang="en-US" dirty="0" smtClean="0"/>
          </a:p>
        </p:txBody>
      </p:sp>
      <p:sp>
        <p:nvSpPr>
          <p:cNvPr id="353283" name="Rectangle 2"/>
          <p:cNvSpPr>
            <a:spLocks noGrp="1" noChangeArrowheads="1"/>
          </p:cNvSpPr>
          <p:nvPr>
            <p:ph type="body" idx="1"/>
          </p:nvPr>
        </p:nvSpPr>
        <p:spPr>
          <a:xfrm>
            <a:off x="651189" y="4660826"/>
            <a:ext cx="5837666" cy="4133302"/>
          </a:xfrm>
          <a:noFill/>
          <a:ln/>
        </p:spPr>
        <p:txBody>
          <a:bodyPr/>
          <a:lstStyle/>
          <a:p>
            <a:pPr marL="225508" indent="-225508" eaLnBrk="1" hangingPunct="1">
              <a:spcBef>
                <a:spcPct val="0"/>
              </a:spcBef>
              <a:spcAft>
                <a:spcPct val="20000"/>
              </a:spcAft>
            </a:pPr>
            <a:r>
              <a:rPr lang="en-US" sz="1000" dirty="0" smtClean="0"/>
              <a:t>Ping: Isolate breaks in the communications path using regular isolation methods.  Ping yourself, ping the far end, ping routers along the way until you have located the area of communications breakdown. Copy and paste a host name from the ent-assoc command to verify that you have typed it right.</a:t>
            </a:r>
          </a:p>
          <a:p>
            <a:pPr marL="225508" indent="-225508" eaLnBrk="1" hangingPunct="1">
              <a:spcBef>
                <a:spcPct val="0"/>
              </a:spcBef>
              <a:spcAft>
                <a:spcPct val="20000"/>
              </a:spcAft>
            </a:pPr>
            <a:r>
              <a:rPr lang="en-US" sz="1000" dirty="0" smtClean="0"/>
              <a:t>NSLookUp: Not very useful unless you are using DNS servers.</a:t>
            </a:r>
          </a:p>
          <a:p>
            <a:pPr marL="225508" indent="-225508" eaLnBrk="1" hangingPunct="1">
              <a:spcBef>
                <a:spcPct val="0"/>
              </a:spcBef>
              <a:spcAft>
                <a:spcPct val="20000"/>
              </a:spcAft>
            </a:pPr>
            <a:r>
              <a:rPr lang="en-US" sz="1000" dirty="0" smtClean="0"/>
              <a:t>arp –a: This shows MAC and IP addresses.  If IT  doesn’t tell you what the default routers are, they will show up in this report.  </a:t>
            </a:r>
          </a:p>
          <a:p>
            <a:pPr marL="225508" indent="-225508" eaLnBrk="1" hangingPunct="1">
              <a:spcBef>
                <a:spcPct val="0"/>
              </a:spcBef>
              <a:spcAft>
                <a:spcPct val="20000"/>
              </a:spcAft>
            </a:pPr>
            <a:r>
              <a:rPr lang="en-US" sz="1000" dirty="0" smtClean="0"/>
              <a:t>arp -f: This flushes all of the MAC addresses out of the buffer.  If you change protocols or MAC type, you will have to flush buffers on both ends of the association before it will come up.</a:t>
            </a:r>
          </a:p>
          <a:p>
            <a:pPr marL="225508" indent="-225508" eaLnBrk="1" hangingPunct="1">
              <a:spcBef>
                <a:spcPct val="0"/>
              </a:spcBef>
              <a:spcAft>
                <a:spcPct val="20000"/>
              </a:spcAft>
            </a:pPr>
            <a:r>
              <a:rPr lang="en-US" sz="1000" dirty="0" smtClean="0"/>
              <a:t>netstat –p sctp: Shows aggregated report of all the sctp buffers on the card.  Use this to identify overall problems then isolate with sctp command (later).  </a:t>
            </a:r>
          </a:p>
          <a:p>
            <a:pPr marL="225508" indent="-225508" eaLnBrk="1" hangingPunct="1">
              <a:spcBef>
                <a:spcPct val="0"/>
              </a:spcBef>
              <a:spcAft>
                <a:spcPct val="20000"/>
              </a:spcAft>
            </a:pPr>
            <a:r>
              <a:rPr lang="en-US" sz="1000" dirty="0" smtClean="0"/>
              <a:t>traceroute: The roundtrip time should be under 120 ms for basic functionality, and lower than 40 to 70 msec for full bandwidth.  If the roundtrip time begins to drop (see assocrtt), use this to see what routers your messages are going through and how much delay each router is introducing.  Warning- This command uses UDP protocol.  Your SCTP packets might not follow exactly the same path.</a:t>
            </a:r>
          </a:p>
        </p:txBody>
      </p:sp>
      <p:sp>
        <p:nvSpPr>
          <p:cNvPr id="353284" name="Rectangle 3"/>
          <p:cNvSpPr>
            <a:spLocks noGrp="1" noRot="1" noChangeAspect="1" noChangeArrowheads="1" noTextEdit="1"/>
          </p:cNvSpPr>
          <p:nvPr>
            <p:ph type="sldImg"/>
          </p:nvPr>
        </p:nvSpPr>
        <p:spPr>
          <a:xfrm>
            <a:off x="592138" y="160338"/>
            <a:ext cx="5911850" cy="4433887"/>
          </a:xfr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0064D14B-E194-47E6-8497-0EED17556BF8}" type="slidenum">
              <a:rPr lang="en-US" smtClean="0"/>
              <a:pPr/>
              <a:t>124</a:t>
            </a:fld>
            <a:endParaRPr lang="en-US" dirty="0" smtClean="0"/>
          </a:p>
        </p:txBody>
      </p:sp>
      <p:sp>
        <p:nvSpPr>
          <p:cNvPr id="354307" name="Rectangle 2"/>
          <p:cNvSpPr>
            <a:spLocks noGrp="1" noChangeArrowheads="1"/>
          </p:cNvSpPr>
          <p:nvPr>
            <p:ph type="body" idx="1"/>
          </p:nvPr>
        </p:nvSpPr>
        <p:spPr>
          <a:xfrm>
            <a:off x="623544" y="4670135"/>
            <a:ext cx="5856096" cy="4133302"/>
          </a:xfrm>
          <a:noFill/>
          <a:ln/>
        </p:spPr>
        <p:txBody>
          <a:bodyPr/>
          <a:lstStyle/>
          <a:p>
            <a:pPr marL="225508" indent="-225508" eaLnBrk="1" hangingPunct="1">
              <a:spcBef>
                <a:spcPct val="0"/>
              </a:spcBef>
              <a:spcAft>
                <a:spcPct val="20000"/>
              </a:spcAft>
            </a:pPr>
            <a:r>
              <a:rPr lang="en-US" sz="1000" dirty="0" smtClean="0"/>
              <a:t>connmgr –d: Displays a list of all MTP3 links (a, a1, a2, etc.) and whether they are connected to the sctp layer correctly</a:t>
            </a:r>
          </a:p>
          <a:p>
            <a:pPr marL="225508" indent="-225508" eaLnBrk="1" hangingPunct="1">
              <a:spcBef>
                <a:spcPct val="0"/>
              </a:spcBef>
              <a:spcAft>
                <a:spcPct val="20000"/>
              </a:spcAft>
            </a:pPr>
            <a:r>
              <a:rPr lang="en-US" sz="1000" dirty="0" smtClean="0"/>
              <a:t>connmgr –i: Shows an instance of an SCTP connection.  If an SCTP connection is bouncing, this number will continually change to show that.  Also, this list shows how many SCTP connection requests were refused by the other end.</a:t>
            </a:r>
          </a:p>
          <a:p>
            <a:pPr marL="225508" indent="-225508" eaLnBrk="1" hangingPunct="1">
              <a:spcBef>
                <a:spcPct val="0"/>
              </a:spcBef>
              <a:spcAft>
                <a:spcPct val="20000"/>
              </a:spcAft>
            </a:pPr>
            <a:r>
              <a:rPr lang="en-US" sz="1000" dirty="0" smtClean="0"/>
              <a:t>connmgr –l: This provides a log of all changes in status.  If connmgr –I shows a refused connection, this log will show the date and time of the refusal and what events went on around that time.</a:t>
            </a:r>
          </a:p>
          <a:p>
            <a:pPr marL="225508" indent="-225508" eaLnBrk="1" hangingPunct="1">
              <a:spcBef>
                <a:spcPct val="0"/>
              </a:spcBef>
              <a:spcAft>
                <a:spcPct val="20000"/>
              </a:spcAft>
            </a:pPr>
            <a:r>
              <a:rPr lang="en-US" sz="1000" dirty="0" smtClean="0"/>
              <a:t>connmgr –n: This provides a log of association status.  If associations bounce, this log will show when the link bounced and what commands were involved.</a:t>
            </a:r>
          </a:p>
          <a:p>
            <a:pPr marL="225508" indent="-225508" eaLnBrk="1" hangingPunct="1">
              <a:spcBef>
                <a:spcPct val="0"/>
              </a:spcBef>
              <a:spcAft>
                <a:spcPct val="20000"/>
              </a:spcAft>
            </a:pPr>
            <a:r>
              <a:rPr lang="en-US" sz="1000" dirty="0" smtClean="0"/>
              <a:t>connmgr –r: (Reset) Clears all connmgr measurements and logs.</a:t>
            </a:r>
            <a:br>
              <a:rPr lang="en-US" sz="1000" dirty="0" smtClean="0"/>
            </a:br>
            <a:r>
              <a:rPr lang="en-US" sz="1000" dirty="0" smtClean="0"/>
              <a:t>sctp –a [aname]:  This report displays provisioned information plus it displays SCTP performance information similar to netstat –p sctp.  The difference is that the information will be for a specific association instead of generic to all associations on the card. Note- This will only reports on SCTP associations that are up.  If the association is not coming, refer to connmgr –n to see why not.</a:t>
            </a:r>
          </a:p>
          <a:p>
            <a:pPr marL="225508" indent="-225508" eaLnBrk="1" hangingPunct="1">
              <a:spcBef>
                <a:spcPct val="0"/>
              </a:spcBef>
              <a:spcAft>
                <a:spcPct val="20000"/>
              </a:spcAft>
            </a:pPr>
            <a:r>
              <a:rPr lang="en-US" sz="1000" dirty="0" smtClean="0"/>
              <a:t>sctp –l: This provides a log of maintenance messages issued on both the data stream and the maintenance stream.  The date and time and the “reason” the message was issued are especially valuable.  </a:t>
            </a:r>
          </a:p>
          <a:p>
            <a:pPr marL="225508" indent="-225508" eaLnBrk="1" hangingPunct="1">
              <a:spcBef>
                <a:spcPct val="0"/>
              </a:spcBef>
              <a:spcAft>
                <a:spcPct val="20000"/>
              </a:spcAft>
            </a:pPr>
            <a:r>
              <a:rPr lang="en-US" sz="1000" dirty="0" smtClean="0"/>
              <a:t>sctp –r: This resets all sctp logs and measurements.</a:t>
            </a:r>
          </a:p>
          <a:p>
            <a:pPr marL="225508" indent="-225508" eaLnBrk="1" hangingPunct="1">
              <a:spcBef>
                <a:spcPct val="0"/>
              </a:spcBef>
              <a:spcAft>
                <a:spcPct val="20000"/>
              </a:spcAft>
            </a:pPr>
            <a:r>
              <a:rPr lang="en-US" sz="1000" dirty="0" smtClean="0"/>
              <a:t>assocrtt [aname]: For associations to work correctly, acknowledgements must be returned within 120 msec of when they went out.  For full performance, this round trip time has got to be under 40 to 70 msec.  Do not use Ping to time this. This command is used for diagnostic purposes as well as setting congestion windows and retransmit times.</a:t>
            </a:r>
          </a:p>
          <a:p>
            <a:pPr marL="225508" indent="-225508" eaLnBrk="1" hangingPunct="1">
              <a:spcBef>
                <a:spcPct val="0"/>
              </a:spcBef>
              <a:spcAft>
                <a:spcPct val="20000"/>
              </a:spcAft>
            </a:pPr>
            <a:r>
              <a:rPr lang="en-US" sz="1000" dirty="0" smtClean="0"/>
              <a:t>assocrtt [aname] –r: Resets assocrtt statistics. Use this to measure performance over specific periods.  Issue this at the beginning of the period.  Then issue assocrtt [aname] at the end of the period to discover how much they varied over that period.</a:t>
            </a:r>
          </a:p>
          <a:p>
            <a:pPr marL="225508" indent="-225508" eaLnBrk="1" hangingPunct="1">
              <a:spcBef>
                <a:spcPct val="0"/>
              </a:spcBef>
              <a:spcAft>
                <a:spcPct val="20000"/>
              </a:spcAft>
            </a:pPr>
            <a:endParaRPr lang="en-US" sz="1000" dirty="0" smtClean="0"/>
          </a:p>
          <a:p>
            <a:pPr marL="225508" indent="-225508" eaLnBrk="1" hangingPunct="1">
              <a:spcBef>
                <a:spcPct val="0"/>
              </a:spcBef>
              <a:spcAft>
                <a:spcPct val="20000"/>
              </a:spcAft>
            </a:pPr>
            <a:endParaRPr lang="en-US" sz="1000" dirty="0" smtClean="0"/>
          </a:p>
          <a:p>
            <a:pPr marL="225508" indent="-225508" eaLnBrk="1" hangingPunct="1">
              <a:spcBef>
                <a:spcPct val="0"/>
              </a:spcBef>
              <a:spcAft>
                <a:spcPct val="20000"/>
              </a:spcAft>
            </a:pPr>
            <a:endParaRPr lang="en-US" sz="1000" dirty="0" smtClean="0"/>
          </a:p>
        </p:txBody>
      </p:sp>
      <p:sp>
        <p:nvSpPr>
          <p:cNvPr id="354308" name="Rectangle 3"/>
          <p:cNvSpPr>
            <a:spLocks noGrp="1" noRot="1" noChangeAspect="1" noChangeArrowheads="1" noTextEdit="1"/>
          </p:cNvSpPr>
          <p:nvPr>
            <p:ph type="sldImg"/>
          </p:nvPr>
        </p:nvSpPr>
        <p:spPr>
          <a:xfrm>
            <a:off x="592138" y="160338"/>
            <a:ext cx="5911850" cy="4433887"/>
          </a:xfrm>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F808CF17-5690-41FC-B0E4-E12B42285A0C}" type="slidenum">
              <a:rPr lang="en-US" smtClean="0"/>
              <a:pPr/>
              <a:t>125</a:t>
            </a:fld>
            <a:endParaRPr lang="en-US" dirty="0" smtClean="0"/>
          </a:p>
        </p:txBody>
      </p:sp>
      <p:sp>
        <p:nvSpPr>
          <p:cNvPr id="355331" name="Rectangle 2"/>
          <p:cNvSpPr>
            <a:spLocks noGrp="1" noChangeArrowheads="1"/>
          </p:cNvSpPr>
          <p:nvPr>
            <p:ph type="body" idx="1"/>
          </p:nvPr>
        </p:nvSpPr>
        <p:spPr>
          <a:xfrm>
            <a:off x="632759" y="4660826"/>
            <a:ext cx="5837666" cy="4133302"/>
          </a:xfrm>
          <a:noFill/>
          <a:ln/>
        </p:spPr>
        <p:txBody>
          <a:bodyPr/>
          <a:lstStyle/>
          <a:p>
            <a:pPr marL="225508" indent="-225508" eaLnBrk="1" hangingPunct="1">
              <a:spcBef>
                <a:spcPct val="0"/>
              </a:spcBef>
              <a:spcAft>
                <a:spcPct val="20000"/>
              </a:spcAft>
            </a:pPr>
            <a:r>
              <a:rPr lang="en-US" sz="1000" dirty="0" smtClean="0"/>
              <a:t>linkinfo [slk] –a: Provides a time stamped log of link changes in link states.  It can report changes from MTP3 to MTP3 (State) or changes between MTP3 to M2PA (m2pa).  Which of these are reported are determined by the –i, -x, and –v switches. </a:t>
            </a:r>
          </a:p>
          <a:p>
            <a:pPr marL="225508" indent="-225508" eaLnBrk="1" hangingPunct="1">
              <a:spcBef>
                <a:spcPct val="0"/>
              </a:spcBef>
              <a:spcAft>
                <a:spcPct val="20000"/>
              </a:spcAft>
            </a:pPr>
            <a:r>
              <a:rPr lang="en-US" sz="1000" dirty="0" smtClean="0"/>
              <a:t>linkinfo [slk] –l: Provides a time stamped log of primitives.  Primitives are messages are issued between layers.  The –i,-x, and –v switches can be selected to determine which primitives will be displayed. The report can include messages between MTP3 and SCTP (l3l2), SCTP to MTP3 (l2l3), data, and service messages.  Which reports are included depend on –i, -x, -v switches. </a:t>
            </a:r>
          </a:p>
          <a:p>
            <a:pPr marL="225508" indent="-225508" eaLnBrk="1" hangingPunct="1">
              <a:spcBef>
                <a:spcPct val="0"/>
              </a:spcBef>
              <a:spcAft>
                <a:spcPct val="20000"/>
              </a:spcAft>
            </a:pPr>
            <a:r>
              <a:rPr lang="en-US" sz="1000" dirty="0" smtClean="0"/>
              <a:t>linkinfo [slk] –r –a: Resets the link change log.</a:t>
            </a:r>
          </a:p>
          <a:p>
            <a:pPr marL="225508" indent="-225508" eaLnBrk="1" hangingPunct="1">
              <a:spcBef>
                <a:spcPct val="0"/>
              </a:spcBef>
              <a:spcAft>
                <a:spcPct val="20000"/>
              </a:spcAft>
            </a:pPr>
            <a:r>
              <a:rPr lang="en-US" sz="1000" dirty="0" smtClean="0"/>
              <a:t>linkinfo [slk] –r –l: Resets the SCTP primitive log.</a:t>
            </a:r>
          </a:p>
          <a:p>
            <a:pPr marL="225508" indent="-225508" eaLnBrk="1" hangingPunct="1">
              <a:spcBef>
                <a:spcPct val="0"/>
              </a:spcBef>
              <a:spcAft>
                <a:spcPct val="20000"/>
              </a:spcAft>
            </a:pPr>
            <a:r>
              <a:rPr lang="en-US" sz="1000" dirty="0" smtClean="0"/>
              <a:t>msucount –a [aname]: Counts MSUs received and transmitted on a given association. It also counts bytes.</a:t>
            </a:r>
          </a:p>
          <a:p>
            <a:pPr marL="225508" indent="-225508" eaLnBrk="1" hangingPunct="1">
              <a:spcBef>
                <a:spcPct val="0"/>
              </a:spcBef>
              <a:spcAft>
                <a:spcPct val="20000"/>
              </a:spcAft>
            </a:pPr>
            <a:r>
              <a:rPr lang="en-US" sz="1000" dirty="0" smtClean="0"/>
              <a:t>msucount –l [slk]: Counts MSUs received and transmitted on a given signaling link. It also counts bytes.</a:t>
            </a:r>
          </a:p>
          <a:p>
            <a:pPr marL="225508" indent="-225508" eaLnBrk="1" hangingPunct="1">
              <a:spcBef>
                <a:spcPct val="0"/>
              </a:spcBef>
              <a:spcAft>
                <a:spcPct val="20000"/>
              </a:spcAft>
            </a:pPr>
            <a:r>
              <a:rPr lang="en-US" sz="1000" dirty="0" smtClean="0"/>
              <a:t>msucount –r : Resets the counts of MSUs received and transmitted. </a:t>
            </a:r>
          </a:p>
          <a:p>
            <a:pPr marL="225508" indent="-225508" eaLnBrk="1" hangingPunct="1">
              <a:spcBef>
                <a:spcPct val="0"/>
              </a:spcBef>
              <a:spcAft>
                <a:spcPct val="20000"/>
              </a:spcAft>
            </a:pPr>
            <a:r>
              <a:rPr lang="en-US" sz="1000" dirty="0" smtClean="0"/>
              <a:t>msutrace: Do not use this command unless directed to by Customer Service. They will walk you through it at that time.</a:t>
            </a:r>
          </a:p>
          <a:p>
            <a:pPr marL="225508" indent="-225508" eaLnBrk="1" hangingPunct="1">
              <a:spcBef>
                <a:spcPct val="0"/>
              </a:spcBef>
              <a:spcAft>
                <a:spcPct val="20000"/>
              </a:spcAft>
            </a:pPr>
            <a:endParaRPr lang="en-US" sz="1000" dirty="0" smtClean="0"/>
          </a:p>
          <a:p>
            <a:pPr marL="225508" indent="-225508" eaLnBrk="1" hangingPunct="1">
              <a:spcBef>
                <a:spcPct val="0"/>
              </a:spcBef>
              <a:spcAft>
                <a:spcPct val="20000"/>
              </a:spcAft>
            </a:pPr>
            <a:endParaRPr lang="en-US" sz="1000" dirty="0" smtClean="0"/>
          </a:p>
          <a:p>
            <a:pPr marL="225508" indent="-225508" eaLnBrk="1" hangingPunct="1">
              <a:spcBef>
                <a:spcPct val="0"/>
              </a:spcBef>
              <a:spcAft>
                <a:spcPct val="20000"/>
              </a:spcAft>
            </a:pPr>
            <a:endParaRPr lang="en-US" sz="1000" dirty="0" smtClean="0"/>
          </a:p>
          <a:p>
            <a:pPr marL="225508" indent="-225508" eaLnBrk="1" hangingPunct="1">
              <a:spcBef>
                <a:spcPct val="0"/>
              </a:spcBef>
              <a:spcAft>
                <a:spcPct val="20000"/>
              </a:spcAft>
            </a:pPr>
            <a:endParaRPr lang="en-US" sz="1000" dirty="0" smtClean="0"/>
          </a:p>
        </p:txBody>
      </p:sp>
      <p:sp>
        <p:nvSpPr>
          <p:cNvPr id="355332" name="Rectangle 3"/>
          <p:cNvSpPr>
            <a:spLocks noGrp="1" noRot="1" noChangeAspect="1" noChangeArrowheads="1" noTextEdit="1"/>
          </p:cNvSpPr>
          <p:nvPr>
            <p:ph type="sldImg"/>
          </p:nvPr>
        </p:nvSpPr>
        <p:spPr>
          <a:xfrm>
            <a:off x="592138" y="160338"/>
            <a:ext cx="5911850" cy="4433887"/>
          </a:xfrm>
          <a:ln/>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D264354A-7F02-49F3-A352-E13FFCFCC8F1}" type="slidenum">
              <a:rPr lang="en-US" smtClean="0"/>
              <a:pPr/>
              <a:t>126</a:t>
            </a:fld>
            <a:endParaRPr lang="en-US" dirty="0" smtClean="0"/>
          </a:p>
        </p:txBody>
      </p:sp>
      <p:sp>
        <p:nvSpPr>
          <p:cNvPr id="356355" name="Rectangle 3"/>
          <p:cNvSpPr>
            <a:spLocks noGrp="1" noChangeArrowheads="1"/>
          </p:cNvSpPr>
          <p:nvPr>
            <p:ph type="body" idx="1"/>
          </p:nvPr>
        </p:nvSpPr>
        <p:spPr>
          <a:xfrm>
            <a:off x="708016" y="4954069"/>
            <a:ext cx="5661045" cy="3725246"/>
          </a:xfrm>
          <a:noFill/>
          <a:ln/>
        </p:spPr>
        <p:txBody>
          <a:bodyPr lIns="94048" tIns="47024" rIns="94048" bIns="47024"/>
          <a:lstStyle/>
          <a:p>
            <a:pPr eaLnBrk="1" hangingPunct="1"/>
            <a:endParaRPr lang="en-US" dirty="0" smtClean="0"/>
          </a:p>
        </p:txBody>
      </p:sp>
      <p:sp>
        <p:nvSpPr>
          <p:cNvPr id="356356" name="Rectangle 5"/>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23EA2AD0-B02B-4884-8870-7893F410D1AE}" type="slidenum">
              <a:rPr lang="en-US" smtClean="0"/>
              <a:pPr/>
              <a:t>127</a:t>
            </a:fld>
            <a:endParaRPr lang="en-US" dirty="0" smtClean="0"/>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xfrm>
            <a:off x="583613" y="4677894"/>
            <a:ext cx="5912921" cy="4100719"/>
          </a:xfrm>
          <a:noFill/>
          <a:ln/>
        </p:spPr>
        <p:txBody>
          <a:bodyPr/>
          <a:lstStyle/>
          <a:p>
            <a:pPr eaLnBrk="1" hangingPunct="1"/>
            <a:endParaRPr lang="en-US" dirty="0"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1D14BA75-E987-4358-85CF-C5779D1D31E5}" type="slidenum">
              <a:rPr lang="en-US" smtClean="0"/>
              <a:pPr/>
              <a:t>128</a:t>
            </a:fld>
            <a:endParaRPr lang="en-US" dirty="0" smtClean="0"/>
          </a:p>
        </p:txBody>
      </p:sp>
      <p:sp>
        <p:nvSpPr>
          <p:cNvPr id="358403" name="Rectangle 3"/>
          <p:cNvSpPr>
            <a:spLocks noGrp="1" noChangeArrowheads="1"/>
          </p:cNvSpPr>
          <p:nvPr>
            <p:ph type="body" idx="1"/>
          </p:nvPr>
        </p:nvSpPr>
        <p:spPr>
          <a:xfrm>
            <a:off x="626616" y="4777193"/>
            <a:ext cx="5860703" cy="3725246"/>
          </a:xfrm>
          <a:noFill/>
          <a:ln/>
        </p:spPr>
        <p:txBody>
          <a:bodyPr lIns="94048" tIns="47024" rIns="94048" bIns="47024"/>
          <a:lstStyle/>
          <a:p>
            <a:pPr eaLnBrk="1" hangingPunct="1"/>
            <a:endParaRPr lang="en-US" dirty="0" smtClean="0"/>
          </a:p>
        </p:txBody>
      </p:sp>
      <p:sp>
        <p:nvSpPr>
          <p:cNvPr id="358404" name="Rectangle 5"/>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AF053EF5-C168-4325-A83D-1E85489E1F36}" type="slidenum">
              <a:rPr lang="en-US" smtClean="0"/>
              <a:pPr/>
              <a:t>129</a:t>
            </a:fld>
            <a:endParaRPr lang="en-US" dirty="0" smtClean="0"/>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xfrm>
            <a:off x="583614" y="4701166"/>
            <a:ext cx="5885276" cy="3928499"/>
          </a:xfrm>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0B0DE735-5FDC-4FB7-8EC6-CB6F9E9D1E76}" type="slidenum">
              <a:rPr lang="en-US" smtClean="0"/>
              <a:pPr/>
              <a:t>13</a:t>
            </a:fld>
            <a:endParaRPr lang="en-US" dirty="0" smtClean="0"/>
          </a:p>
        </p:txBody>
      </p:sp>
      <p:sp>
        <p:nvSpPr>
          <p:cNvPr id="222211" name="Rectangle 2"/>
          <p:cNvSpPr>
            <a:spLocks noGrp="1" noChangeArrowheads="1"/>
          </p:cNvSpPr>
          <p:nvPr>
            <p:ph type="body" idx="1"/>
          </p:nvPr>
        </p:nvSpPr>
        <p:spPr>
          <a:xfrm>
            <a:off x="609723" y="4713579"/>
            <a:ext cx="5779303" cy="3967288"/>
          </a:xfrm>
          <a:noFill/>
          <a:ln/>
        </p:spPr>
        <p:txBody>
          <a:bodyPr/>
          <a:lstStyle/>
          <a:p>
            <a:pPr marL="231687" indent="-231687" eaLnBrk="1" hangingPunct="1"/>
            <a:r>
              <a:rPr lang="en-US" sz="1000" dirty="0" smtClean="0"/>
              <a:t>SIGTRAN not only transports SS7 MSUs, it extends what SS7 MSUs can accomplish:</a:t>
            </a:r>
          </a:p>
          <a:p>
            <a:pPr marL="231687" indent="-231687" eaLnBrk="1" hangingPunct="1"/>
            <a:r>
              <a:rPr lang="en-US" sz="1000" dirty="0" smtClean="0"/>
              <a:t>		</a:t>
            </a:r>
          </a:p>
          <a:p>
            <a:pPr marL="231687" indent="-231687" eaLnBrk="1" hangingPunct="1"/>
            <a:endParaRPr lang="en-US" sz="1000" u="sng" dirty="0" smtClean="0"/>
          </a:p>
          <a:p>
            <a:pPr marL="231687" indent="-231687" eaLnBrk="1" hangingPunct="1"/>
            <a:r>
              <a:rPr lang="en-US" sz="1000" dirty="0" smtClean="0"/>
              <a:t>				</a:t>
            </a:r>
          </a:p>
        </p:txBody>
      </p:sp>
      <p:sp>
        <p:nvSpPr>
          <p:cNvPr id="222212" name="Rectangle 3"/>
          <p:cNvSpPr>
            <a:spLocks noGrp="1" noRot="1" noChangeAspect="1" noChangeArrowheads="1" noTextEdit="1"/>
          </p:cNvSpPr>
          <p:nvPr>
            <p:ph type="sldImg"/>
          </p:nvPr>
        </p:nvSpPr>
        <p:spPr>
          <a:xfrm>
            <a:off x="579438" y="155575"/>
            <a:ext cx="5905500" cy="4429125"/>
          </a:xfrm>
          <a:ln/>
        </p:spPr>
      </p:sp>
      <p:sp>
        <p:nvSpPr>
          <p:cNvPr id="5" name="Rectangle 4"/>
          <p:cNvSpPr/>
          <p:nvPr/>
        </p:nvSpPr>
        <p:spPr>
          <a:xfrm>
            <a:off x="1474793" y="5120083"/>
            <a:ext cx="4169560" cy="1517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8968" tIns="44484" rIns="88968" bIns="44484" anchor="ctr"/>
          <a:lstStyle/>
          <a:p>
            <a:pPr algn="ctr">
              <a:defRPr/>
            </a:pPr>
            <a:endParaRPr lang="en-US" dirty="0"/>
          </a:p>
        </p:txBody>
      </p:sp>
      <p:cxnSp>
        <p:nvCxnSpPr>
          <p:cNvPr id="7" name="Straight Connector 6"/>
          <p:cNvCxnSpPr/>
          <p:nvPr/>
        </p:nvCxnSpPr>
        <p:spPr>
          <a:xfrm rot="16200000" flipH="1">
            <a:off x="2743424" y="5888141"/>
            <a:ext cx="1508096" cy="9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23108" y="5143737"/>
            <a:ext cx="2096199" cy="1025202"/>
          </a:xfrm>
          <a:prstGeom prst="rect">
            <a:avLst/>
          </a:prstGeom>
          <a:noFill/>
        </p:spPr>
        <p:txBody>
          <a:bodyPr wrap="square" lIns="92300" tIns="46150" rIns="92300" bIns="46150" rtlCol="0">
            <a:spAutoFit/>
          </a:bodyPr>
          <a:lstStyle/>
          <a:p>
            <a:pPr algn="ctr"/>
            <a:r>
              <a:rPr lang="en-US" sz="1000" u="sng" dirty="0" smtClean="0"/>
              <a:t>SS7</a:t>
            </a:r>
          </a:p>
          <a:p>
            <a:pPr algn="ctr"/>
            <a:endParaRPr lang="en-US" sz="1000" dirty="0" smtClean="0"/>
          </a:p>
          <a:p>
            <a:pPr algn="ctr"/>
            <a:r>
              <a:rPr lang="en-US" sz="1000" dirty="0" smtClean="0"/>
              <a:t>Performs Call Setup, SS7 Management and Teardown</a:t>
            </a:r>
          </a:p>
          <a:p>
            <a:pPr algn="ctr"/>
            <a:r>
              <a:rPr lang="en-US" sz="1000" dirty="0" smtClean="0"/>
              <a:t>Supports SCPs and HLRs</a:t>
            </a:r>
          </a:p>
          <a:p>
            <a:pPr algn="ctr"/>
            <a:endParaRPr lang="en-US" sz="1000" dirty="0"/>
          </a:p>
        </p:txBody>
      </p:sp>
      <p:sp>
        <p:nvSpPr>
          <p:cNvPr id="9" name="TextBox 8"/>
          <p:cNvSpPr txBox="1"/>
          <p:nvPr/>
        </p:nvSpPr>
        <p:spPr>
          <a:xfrm>
            <a:off x="3500076" y="5124507"/>
            <a:ext cx="2096199" cy="1324308"/>
          </a:xfrm>
          <a:prstGeom prst="rect">
            <a:avLst/>
          </a:prstGeom>
          <a:noFill/>
        </p:spPr>
        <p:txBody>
          <a:bodyPr wrap="square" lIns="92300" tIns="46150" rIns="92300" bIns="46150" rtlCol="0">
            <a:spAutoFit/>
          </a:bodyPr>
          <a:lstStyle/>
          <a:p>
            <a:pPr algn="ctr"/>
            <a:r>
              <a:rPr lang="en-US" sz="1000" u="sng" dirty="0" smtClean="0"/>
              <a:t>SIGTRAN</a:t>
            </a:r>
          </a:p>
          <a:p>
            <a:pPr algn="ctr"/>
            <a:endParaRPr lang="en-US" sz="1000" dirty="0" smtClean="0"/>
          </a:p>
          <a:p>
            <a:pPr algn="ctr"/>
            <a:r>
              <a:rPr lang="en-US" sz="1000" dirty="0" smtClean="0"/>
              <a:t>Integrates well with Voice over IP (VOIP) Call Setup, SS7 Management, IP Network Routing and IP Network Management</a:t>
            </a:r>
          </a:p>
          <a:p>
            <a:pPr algn="ctr"/>
            <a:r>
              <a:rPr lang="en-US" sz="1000" dirty="0" smtClean="0"/>
              <a:t>Supports SCPs and HLRs plus IP Based Applications</a:t>
            </a:r>
            <a:endParaRPr lang="en-US" sz="1000"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p:spPr>
        <p:txBody>
          <a:bodyPr/>
          <a:lstStyle/>
          <a:p>
            <a:fld id="{1184C640-12B2-4C6C-A3C3-1913F1C647C6}" type="slidenum">
              <a:rPr lang="en-US" smtClean="0"/>
              <a:pPr/>
              <a:t>130</a:t>
            </a:fld>
            <a:endParaRPr lang="en-US" dirty="0" smtClean="0"/>
          </a:p>
        </p:txBody>
      </p:sp>
      <p:sp>
        <p:nvSpPr>
          <p:cNvPr id="360451" name="Rectangle 3"/>
          <p:cNvSpPr>
            <a:spLocks noGrp="1" noChangeArrowheads="1"/>
          </p:cNvSpPr>
          <p:nvPr>
            <p:ph type="body" idx="1"/>
          </p:nvPr>
        </p:nvSpPr>
        <p:spPr>
          <a:xfrm>
            <a:off x="617402" y="4794259"/>
            <a:ext cx="5842273" cy="3885055"/>
          </a:xfrm>
          <a:noFill/>
          <a:ln/>
        </p:spPr>
        <p:txBody>
          <a:bodyPr lIns="94048" tIns="47024" rIns="94048" bIns="47024"/>
          <a:lstStyle/>
          <a:p>
            <a:pPr eaLnBrk="1" hangingPunct="1"/>
            <a:endParaRPr lang="en-US" dirty="0" smtClean="0"/>
          </a:p>
        </p:txBody>
      </p:sp>
      <p:sp>
        <p:nvSpPr>
          <p:cNvPr id="360452" name="Rectangle 5"/>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501EEDD3-997B-4537-89B4-F36E7CF939BE}" type="slidenum">
              <a:rPr lang="en-US" smtClean="0"/>
              <a:pPr/>
              <a:t>131</a:t>
            </a:fld>
            <a:endParaRPr lang="en-US" dirty="0" smtClean="0"/>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xfrm>
            <a:off x="611258" y="4761677"/>
            <a:ext cx="5857631" cy="4100719"/>
          </a:xfrm>
          <a:noFill/>
          <a:ln/>
        </p:spPr>
        <p:txBody>
          <a:bodyPr/>
          <a:lstStyle/>
          <a:p>
            <a:pPr eaLnBrk="1" hangingPunct="1"/>
            <a:endParaRPr lang="en-US" dirty="0"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p>
            <a:fld id="{42E35BAA-ABF9-4747-82B8-B634FE879335}" type="slidenum">
              <a:rPr lang="en-US" smtClean="0"/>
              <a:pPr/>
              <a:t>132</a:t>
            </a:fld>
            <a:endParaRPr lang="en-US" dirty="0" smtClean="0"/>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xfrm>
            <a:off x="629689" y="4817532"/>
            <a:ext cx="5857631" cy="4100719"/>
          </a:xfrm>
          <a:noFill/>
          <a:ln/>
        </p:spPr>
        <p:txBody>
          <a:bodyPr/>
          <a:lstStyle/>
          <a:p>
            <a:pPr eaLnBrk="1" hangingPunct="1"/>
            <a:endParaRPr lang="en-US" dirty="0"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p>
            <a:fld id="{93B8FBC2-DF08-437B-BAC0-CA96CB8B4864}" type="slidenum">
              <a:rPr lang="en-US" smtClean="0"/>
              <a:pPr/>
              <a:t>133</a:t>
            </a:fld>
            <a:endParaRPr lang="en-US" dirty="0" smtClean="0"/>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xfrm>
            <a:off x="629688" y="4770986"/>
            <a:ext cx="5848416" cy="4100719"/>
          </a:xfrm>
          <a:noFill/>
          <a:ln/>
        </p:spPr>
        <p:txBody>
          <a:bodyPr/>
          <a:lstStyle/>
          <a:p>
            <a:pPr eaLnBrk="1" hangingPunct="1"/>
            <a:endParaRPr lang="en-US" dirty="0"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p>
            <a:fld id="{65C0BAFB-FEDF-4193-9578-4F172D17DF44}" type="slidenum">
              <a:rPr lang="en-US" smtClean="0"/>
              <a:pPr/>
              <a:t>134</a:t>
            </a:fld>
            <a:endParaRPr lang="en-US" dirty="0" smtClean="0"/>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p>
            <a:fld id="{58A0B6FC-8BC4-422E-B203-1AD8023CCDE2}" type="slidenum">
              <a:rPr lang="en-US" smtClean="0"/>
              <a:pPr/>
              <a:t>135</a:t>
            </a:fld>
            <a:endParaRPr lang="en-US" dirty="0" smtClean="0"/>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p>
            <a:fld id="{1F32C360-2BF7-4EFC-880D-151659FC7E8B}" type="slidenum">
              <a:rPr lang="en-US" smtClean="0"/>
              <a:pPr/>
              <a:t>136</a:t>
            </a:fld>
            <a:endParaRPr lang="en-US" dirty="0" smtClean="0"/>
          </a:p>
        </p:txBody>
      </p:sp>
      <p:sp>
        <p:nvSpPr>
          <p:cNvPr id="366595" name="Rectangle 3"/>
          <p:cNvSpPr>
            <a:spLocks noGrp="1" noChangeArrowheads="1"/>
          </p:cNvSpPr>
          <p:nvPr>
            <p:ph type="body" idx="1"/>
          </p:nvPr>
        </p:nvSpPr>
        <p:spPr>
          <a:xfrm>
            <a:off x="708016" y="4954069"/>
            <a:ext cx="5661045" cy="3725246"/>
          </a:xfrm>
          <a:noFill/>
          <a:ln/>
        </p:spPr>
        <p:txBody>
          <a:bodyPr lIns="94048" tIns="47024" rIns="94048" bIns="47024"/>
          <a:lstStyle/>
          <a:p>
            <a:pPr eaLnBrk="1" hangingPunct="1"/>
            <a:endParaRPr lang="en-US" dirty="0" smtClean="0"/>
          </a:p>
        </p:txBody>
      </p:sp>
      <p:sp>
        <p:nvSpPr>
          <p:cNvPr id="366596" name="Rectangle 5"/>
          <p:cNvSpPr>
            <a:spLocks noGrp="1" noRot="1" noChangeAspect="1" noChangeArrowheads="1" noTextEdit="1"/>
          </p:cNvSpPr>
          <p:nvPr>
            <p:ph type="sldImg"/>
          </p:nvPr>
        </p:nvSpPr>
        <p:spPr>
          <a:ln/>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p>
            <a:fld id="{BE4E0FA4-873C-43CA-B2E9-83E51947867D}" type="slidenum">
              <a:rPr lang="en-US" smtClean="0"/>
              <a:pPr/>
              <a:t>137</a:t>
            </a:fld>
            <a:endParaRPr lang="en-US" dirty="0" smtClean="0"/>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xfrm>
            <a:off x="629688" y="4682548"/>
            <a:ext cx="5825379" cy="4161230"/>
          </a:xfrm>
          <a:noFill/>
          <a:ln/>
        </p:spPr>
        <p:txBody>
          <a:bodyPr/>
          <a:lstStyle/>
          <a:p>
            <a:pPr eaLnBrk="1" hangingPunct="1"/>
            <a:r>
              <a:rPr lang="en-US" sz="1000" dirty="0" smtClean="0"/>
              <a:t>Useful tools for verifying SIGTRAN issues are:</a:t>
            </a:r>
          </a:p>
          <a:p>
            <a:pPr lvl="1" eaLnBrk="1" hangingPunct="1">
              <a:buFontTx/>
              <a:buChar char="•"/>
            </a:pPr>
            <a:r>
              <a:rPr lang="en-US" sz="1000" dirty="0" smtClean="0"/>
              <a:t>EAGLE UAMs and UIMs</a:t>
            </a:r>
          </a:p>
          <a:p>
            <a:pPr lvl="2" eaLnBrk="1" hangingPunct="1">
              <a:buFontTx/>
              <a:buChar char="•"/>
            </a:pPr>
            <a:r>
              <a:rPr lang="en-US" sz="1000" dirty="0" smtClean="0"/>
              <a:t>Enter the command chg-trm:all=yes:trm=x to see all messages generated by the EAGLE 5 STP</a:t>
            </a:r>
          </a:p>
          <a:p>
            <a:pPr lvl="1" eaLnBrk="1" hangingPunct="1">
              <a:buFontTx/>
              <a:buChar char="•"/>
            </a:pPr>
            <a:r>
              <a:rPr lang="en-US" sz="1000" dirty="0" smtClean="0"/>
              <a:t>wireshark (ethereal)</a:t>
            </a:r>
          </a:p>
          <a:p>
            <a:pPr lvl="1" eaLnBrk="1" hangingPunct="1">
              <a:buFontTx/>
              <a:buChar char="•"/>
            </a:pPr>
            <a:r>
              <a:rPr lang="en-US" sz="1000" dirty="0" smtClean="0"/>
              <a:t>Eagle Documentation</a:t>
            </a:r>
          </a:p>
          <a:p>
            <a:pPr lvl="1" eaLnBrk="1" hangingPunct="1">
              <a:buFontTx/>
              <a:buChar char="•"/>
            </a:pPr>
            <a:r>
              <a:rPr lang="en-US" sz="1000" dirty="0" smtClean="0"/>
              <a:t>RFCs</a:t>
            </a:r>
          </a:p>
          <a:p>
            <a:pPr eaLnBrk="1" hangingPunct="1"/>
            <a:endParaRPr lang="en-US" sz="1000" dirty="0"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p>
            <a:fld id="{37158759-353B-42C8-96AB-5A4128BD0F16}" type="slidenum">
              <a:rPr lang="en-US" smtClean="0"/>
              <a:pPr/>
              <a:t>138</a:t>
            </a:fld>
            <a:endParaRPr lang="en-US" dirty="0" smtClean="0"/>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p>
            <a:fld id="{C35B3BAB-C0D4-4335-A109-675286AEA9EA}" type="slidenum">
              <a:rPr lang="en-US" smtClean="0"/>
              <a:pPr/>
              <a:t>139</a:t>
            </a:fld>
            <a:endParaRPr lang="en-US" dirty="0" smtClean="0"/>
          </a:p>
        </p:txBody>
      </p:sp>
      <p:sp>
        <p:nvSpPr>
          <p:cNvPr id="369667" name="Rectangle 2"/>
          <p:cNvSpPr>
            <a:spLocks noChangeArrowheads="1"/>
          </p:cNvSpPr>
          <p:nvPr/>
        </p:nvSpPr>
        <p:spPr bwMode="auto">
          <a:xfrm>
            <a:off x="942996" y="307206"/>
            <a:ext cx="5194156" cy="8555191"/>
          </a:xfrm>
          <a:prstGeom prst="rect">
            <a:avLst/>
          </a:prstGeom>
          <a:noFill/>
          <a:ln w="9525">
            <a:noFill/>
            <a:miter lim="800000"/>
            <a:headEnd/>
            <a:tailEnd/>
          </a:ln>
        </p:spPr>
        <p:txBody>
          <a:bodyPr lIns="93982" tIns="46991" rIns="93982" bIns="46991"/>
          <a:lstStyle/>
          <a:p>
            <a:pPr marL="222419" indent="-222419" algn="ctr">
              <a:spcBef>
                <a:spcPct val="20000"/>
              </a:spcBef>
              <a:spcAft>
                <a:spcPct val="20000"/>
              </a:spcAft>
            </a:pPr>
            <a:r>
              <a:rPr lang="en-US" sz="1500" dirty="0"/>
              <a:t>Student Notes</a:t>
            </a:r>
          </a:p>
        </p:txBody>
      </p:sp>
      <p:sp>
        <p:nvSpPr>
          <p:cNvPr id="369668" name="Line 3"/>
          <p:cNvSpPr>
            <a:spLocks noChangeShapeType="1"/>
          </p:cNvSpPr>
          <p:nvPr/>
        </p:nvSpPr>
        <p:spPr bwMode="auto">
          <a:xfrm>
            <a:off x="923031" y="715260"/>
            <a:ext cx="5209513" cy="0"/>
          </a:xfrm>
          <a:prstGeom prst="line">
            <a:avLst/>
          </a:prstGeom>
          <a:noFill/>
          <a:ln w="9525">
            <a:solidFill>
              <a:schemeClr val="tx1"/>
            </a:solidFill>
            <a:round/>
            <a:headEnd/>
            <a:tailEnd/>
          </a:ln>
        </p:spPr>
        <p:txBody>
          <a:bodyPr lIns="88968" tIns="44484" rIns="88968" bIns="44484"/>
          <a:lstStyle/>
          <a:p>
            <a:endParaRPr lang="en-US" dirty="0"/>
          </a:p>
        </p:txBody>
      </p:sp>
      <p:sp>
        <p:nvSpPr>
          <p:cNvPr id="369669" name="Line 4"/>
          <p:cNvSpPr>
            <a:spLocks noChangeShapeType="1"/>
          </p:cNvSpPr>
          <p:nvPr/>
        </p:nvSpPr>
        <p:spPr bwMode="auto">
          <a:xfrm>
            <a:off x="912280" y="1419660"/>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0" name="Line 5"/>
          <p:cNvSpPr>
            <a:spLocks noChangeShapeType="1"/>
          </p:cNvSpPr>
          <p:nvPr/>
        </p:nvSpPr>
        <p:spPr bwMode="auto">
          <a:xfrm>
            <a:off x="912280" y="1936322"/>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1" name="Line 6"/>
          <p:cNvSpPr>
            <a:spLocks noChangeShapeType="1"/>
          </p:cNvSpPr>
          <p:nvPr/>
        </p:nvSpPr>
        <p:spPr bwMode="auto">
          <a:xfrm>
            <a:off x="912280" y="2451433"/>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2" name="Line 7"/>
          <p:cNvSpPr>
            <a:spLocks noChangeShapeType="1"/>
          </p:cNvSpPr>
          <p:nvPr/>
        </p:nvSpPr>
        <p:spPr bwMode="auto">
          <a:xfrm>
            <a:off x="912280" y="2966544"/>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3" name="Line 8"/>
          <p:cNvSpPr>
            <a:spLocks noChangeShapeType="1"/>
          </p:cNvSpPr>
          <p:nvPr/>
        </p:nvSpPr>
        <p:spPr bwMode="auto">
          <a:xfrm>
            <a:off x="912280" y="3481656"/>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4" name="Line 9"/>
          <p:cNvSpPr>
            <a:spLocks noChangeShapeType="1"/>
          </p:cNvSpPr>
          <p:nvPr/>
        </p:nvSpPr>
        <p:spPr bwMode="auto">
          <a:xfrm>
            <a:off x="912280" y="3995215"/>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5" name="Line 10"/>
          <p:cNvSpPr>
            <a:spLocks noChangeShapeType="1"/>
          </p:cNvSpPr>
          <p:nvPr/>
        </p:nvSpPr>
        <p:spPr bwMode="auto">
          <a:xfrm>
            <a:off x="912280" y="451187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6" name="Line 11"/>
          <p:cNvSpPr>
            <a:spLocks noChangeShapeType="1"/>
          </p:cNvSpPr>
          <p:nvPr/>
        </p:nvSpPr>
        <p:spPr bwMode="auto">
          <a:xfrm>
            <a:off x="912280" y="5026989"/>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7" name="Line 12"/>
          <p:cNvSpPr>
            <a:spLocks noChangeShapeType="1"/>
          </p:cNvSpPr>
          <p:nvPr/>
        </p:nvSpPr>
        <p:spPr bwMode="auto">
          <a:xfrm>
            <a:off x="912280" y="5543652"/>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8" name="Line 13"/>
          <p:cNvSpPr>
            <a:spLocks noChangeShapeType="1"/>
          </p:cNvSpPr>
          <p:nvPr/>
        </p:nvSpPr>
        <p:spPr bwMode="auto">
          <a:xfrm>
            <a:off x="912280" y="6058763"/>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79" name="Line 14"/>
          <p:cNvSpPr>
            <a:spLocks noChangeShapeType="1"/>
          </p:cNvSpPr>
          <p:nvPr/>
        </p:nvSpPr>
        <p:spPr bwMode="auto">
          <a:xfrm>
            <a:off x="912280" y="6575426"/>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80" name="Line 15"/>
          <p:cNvSpPr>
            <a:spLocks noChangeShapeType="1"/>
          </p:cNvSpPr>
          <p:nvPr/>
        </p:nvSpPr>
        <p:spPr bwMode="auto">
          <a:xfrm>
            <a:off x="912280" y="709053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81" name="Line 16"/>
          <p:cNvSpPr>
            <a:spLocks noChangeShapeType="1"/>
          </p:cNvSpPr>
          <p:nvPr/>
        </p:nvSpPr>
        <p:spPr bwMode="auto">
          <a:xfrm>
            <a:off x="912280" y="7604097"/>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82" name="Line 17"/>
          <p:cNvSpPr>
            <a:spLocks noChangeShapeType="1"/>
          </p:cNvSpPr>
          <p:nvPr/>
        </p:nvSpPr>
        <p:spPr bwMode="auto">
          <a:xfrm>
            <a:off x="912280" y="811920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69683" name="Line 18"/>
          <p:cNvSpPr>
            <a:spLocks noChangeShapeType="1"/>
          </p:cNvSpPr>
          <p:nvPr/>
        </p:nvSpPr>
        <p:spPr bwMode="auto">
          <a:xfrm>
            <a:off x="912280" y="8635871"/>
            <a:ext cx="5206442"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a:ln/>
        </p:spPr>
      </p:sp>
      <p:sp>
        <p:nvSpPr>
          <p:cNvPr id="223235" name="Slide Number Placeholder 3"/>
          <p:cNvSpPr>
            <a:spLocks noGrp="1"/>
          </p:cNvSpPr>
          <p:nvPr>
            <p:ph type="sldNum" sz="quarter" idx="5"/>
          </p:nvPr>
        </p:nvSpPr>
        <p:spPr>
          <a:noFill/>
        </p:spPr>
        <p:txBody>
          <a:bodyPr/>
          <a:lstStyle/>
          <a:p>
            <a:fld id="{97AF8A9C-B4FE-4195-9765-0662F851B861}" type="slidenum">
              <a:rPr lang="en-US" smtClean="0"/>
              <a:pPr/>
              <a:t>14</a:t>
            </a:fld>
            <a:endParaRPr lang="en-US" dirty="0" smtClean="0"/>
          </a:p>
        </p:txBody>
      </p:sp>
      <p:sp>
        <p:nvSpPr>
          <p:cNvPr id="223236" name="Rectangle 2"/>
          <p:cNvSpPr>
            <a:spLocks noGrp="1" noChangeArrowheads="1"/>
          </p:cNvSpPr>
          <p:nvPr>
            <p:ph type="body" idx="3"/>
          </p:nvPr>
        </p:nvSpPr>
        <p:spPr>
          <a:xfrm>
            <a:off x="591293" y="4713579"/>
            <a:ext cx="5849952" cy="3967288"/>
          </a:xfrm>
          <a:noFill/>
          <a:ln/>
        </p:spPr>
        <p:txBody>
          <a:bodyPr/>
          <a:lstStyle/>
          <a:p>
            <a:pPr marL="231687" indent="-231687" eaLnBrk="1" hangingPunct="1">
              <a:buFontTx/>
              <a:buChar char="•"/>
            </a:pPr>
            <a:r>
              <a:rPr lang="en-US" sz="1000" dirty="0" smtClean="0"/>
              <a:t>The Eagle adapts an SS7 MSU to transport it across Ethernet and IP using a SIGTRAN Module (IP Card)</a:t>
            </a:r>
          </a:p>
          <a:p>
            <a:pPr marL="444838" lvl="1" eaLnBrk="1" hangingPunct="1">
              <a:buFontTx/>
              <a:buChar char="•"/>
            </a:pPr>
            <a:r>
              <a:rPr lang="en-US" sz="1000" dirty="0" smtClean="0"/>
              <a:t>Single Slot Data Communications Module (SSEDCM) </a:t>
            </a:r>
          </a:p>
          <a:p>
            <a:pPr marL="444838" lvl="1" eaLnBrk="1" hangingPunct="1">
              <a:buFontTx/>
              <a:buChar char="•"/>
            </a:pPr>
            <a:r>
              <a:rPr lang="en-US" sz="1000" dirty="0" smtClean="0"/>
              <a:t>E5 Ethernet Module (E5-ENET)</a:t>
            </a:r>
          </a:p>
          <a:p>
            <a:pPr marL="231687" indent="-231687" eaLnBrk="1" hangingPunct="1">
              <a:buFontTx/>
              <a:buChar char="•"/>
            </a:pPr>
            <a:r>
              <a:rPr lang="en-US" sz="1000" dirty="0" smtClean="0"/>
              <a:t>Delivering MSUs to Ethernet</a:t>
            </a:r>
          </a:p>
          <a:p>
            <a:pPr marL="444838" lvl="1" eaLnBrk="1" hangingPunct="1">
              <a:buFontTx/>
              <a:buChar char="•"/>
            </a:pPr>
            <a:r>
              <a:rPr lang="en-US" sz="1000" dirty="0" smtClean="0"/>
              <a:t>The SIGTRAN module accepts SS7 MSUs from the IMT bus into an SS7 MTP3 layer on the SIGTRAN module.</a:t>
            </a:r>
          </a:p>
          <a:p>
            <a:pPr marL="444838" lvl="1" eaLnBrk="1" hangingPunct="1">
              <a:buFontTx/>
              <a:buChar char="•"/>
            </a:pPr>
            <a:r>
              <a:rPr lang="en-US" sz="1000" dirty="0" smtClean="0"/>
              <a:t>SIGTRAN protocols place the MSUs into Ethernet packets and deliver them to Ethernet networks.</a:t>
            </a:r>
          </a:p>
          <a:p>
            <a:pPr marL="444838" lvl="1" eaLnBrk="1" hangingPunct="1">
              <a:buFontTx/>
              <a:buChar char="•"/>
            </a:pPr>
            <a:r>
              <a:rPr lang="en-US" sz="1000" dirty="0" smtClean="0"/>
              <a:t>Each SIGTRAN module can use up to two independent Ethernet networks for reliability.</a:t>
            </a:r>
          </a:p>
          <a:p>
            <a:pPr marL="444838" lvl="1" eaLnBrk="1" hangingPunct="1">
              <a:buFontTx/>
              <a:buChar char="•"/>
            </a:pPr>
            <a:r>
              <a:rPr lang="en-US" sz="1000" dirty="0" smtClean="0"/>
              <a:t>Ethernet networks deliver MSUs to the distant end IP endpoints.</a:t>
            </a:r>
          </a:p>
          <a:p>
            <a:pPr marL="231687" indent="-231687" eaLnBrk="1" hangingPunct="1">
              <a:buFontTx/>
              <a:buChar char="•"/>
            </a:pPr>
            <a:r>
              <a:rPr lang="en-US" sz="1000" dirty="0" smtClean="0"/>
              <a:t>SIGTRAN Modules</a:t>
            </a:r>
          </a:p>
          <a:p>
            <a:pPr marL="444838" lvl="1" eaLnBrk="1" hangingPunct="1">
              <a:buFontTx/>
              <a:buChar char="•"/>
            </a:pPr>
            <a:r>
              <a:rPr lang="en-US" sz="1000" dirty="0" smtClean="0"/>
              <a:t>SSEDCM – Implements eight (8) MTP3 links (A, A1, A2, A3, B, B1, B2, B3) to up to two(2) physical ports at up to 2000 transactions per second.</a:t>
            </a:r>
          </a:p>
          <a:p>
            <a:pPr marL="444838" lvl="1" eaLnBrk="1" hangingPunct="1">
              <a:buFontTx/>
              <a:buChar char="•"/>
            </a:pPr>
            <a:r>
              <a:rPr lang="en-US" sz="1000" dirty="0" smtClean="0"/>
              <a:t>E5-ENET – Implements thirty-two (32) MTP3 links (A, A1, to A15 and B, B1, to B15) to up to two physical ports at up to 5000 transactions per second.</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p:spPr>
        <p:txBody>
          <a:bodyPr/>
          <a:lstStyle/>
          <a:p>
            <a:fld id="{2888DA70-23D7-4EDA-BB6F-54C7610B1563}" type="slidenum">
              <a:rPr lang="en-US" smtClean="0"/>
              <a:pPr/>
              <a:t>140</a:t>
            </a:fld>
            <a:endParaRPr lang="en-US" dirty="0" smtClean="0"/>
          </a:p>
        </p:txBody>
      </p:sp>
      <p:sp>
        <p:nvSpPr>
          <p:cNvPr id="370691"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370692"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p>
            <a:fld id="{6180BB65-CBA7-452F-A38E-53E175766483}" type="slidenum">
              <a:rPr lang="en-US" smtClean="0"/>
              <a:pPr/>
              <a:t>141</a:t>
            </a:fld>
            <a:endParaRPr lang="en-US" dirty="0" smtClean="0"/>
          </a:p>
        </p:txBody>
      </p:sp>
      <p:sp>
        <p:nvSpPr>
          <p:cNvPr id="371715" name="Rectangle 2"/>
          <p:cNvSpPr>
            <a:spLocks noGrp="1" noChangeArrowheads="1"/>
          </p:cNvSpPr>
          <p:nvPr>
            <p:ph type="body" idx="1"/>
          </p:nvPr>
        </p:nvSpPr>
        <p:spPr>
          <a:xfrm>
            <a:off x="864669" y="4547564"/>
            <a:ext cx="5505927" cy="4131750"/>
          </a:xfrm>
          <a:noFill/>
          <a:ln/>
        </p:spPr>
        <p:txBody>
          <a:bodyPr/>
          <a:lstStyle/>
          <a:p>
            <a:pPr algn="ctr" eaLnBrk="1" hangingPunct="1"/>
            <a:r>
              <a:rPr lang="en-US" sz="1700" dirty="0" smtClean="0"/>
              <a:t> </a:t>
            </a:r>
          </a:p>
        </p:txBody>
      </p:sp>
      <p:sp>
        <p:nvSpPr>
          <p:cNvPr id="371716"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p:spPr>
        <p:txBody>
          <a:bodyPr/>
          <a:lstStyle/>
          <a:p>
            <a:fld id="{826A5091-D689-45E8-84B8-3D4EB94DC113}" type="slidenum">
              <a:rPr lang="en-US" smtClean="0"/>
              <a:pPr/>
              <a:t>142</a:t>
            </a:fld>
            <a:endParaRPr lang="en-US" dirty="0" smtClean="0"/>
          </a:p>
        </p:txBody>
      </p:sp>
      <p:sp>
        <p:nvSpPr>
          <p:cNvPr id="372739" name="Rectangle 2"/>
          <p:cNvSpPr>
            <a:spLocks noGrp="1" noChangeArrowheads="1"/>
          </p:cNvSpPr>
          <p:nvPr>
            <p:ph type="body" idx="1"/>
          </p:nvPr>
        </p:nvSpPr>
        <p:spPr>
          <a:xfrm>
            <a:off x="697264" y="214113"/>
            <a:ext cx="5664117" cy="8035426"/>
          </a:xfrm>
          <a:ln/>
        </p:spPr>
        <p:txBody>
          <a:bodyPr/>
          <a:lstStyle/>
          <a:p>
            <a:pPr eaLnBrk="1" hangingPunct="1">
              <a:defRPr/>
            </a:pPr>
            <a:r>
              <a:rPr lang="en-US" sz="1300" b="1" dirty="0" smtClean="0"/>
              <a:t>Learning Activity 5: Testing</a:t>
            </a:r>
          </a:p>
          <a:p>
            <a:pPr eaLnBrk="1" hangingPunct="1">
              <a:defRPr/>
            </a:pPr>
            <a:endParaRPr lang="en-US" sz="1000" b="1" dirty="0" smtClean="0"/>
          </a:p>
          <a:p>
            <a:pPr marL="222419" indent="-222419" eaLnBrk="1" hangingPunct="1">
              <a:buFont typeface="+mj-lt"/>
              <a:buAutoNum type="arabicPeriod"/>
              <a:defRPr/>
            </a:pPr>
            <a:r>
              <a:rPr lang="en-US" sz="1000" dirty="0" smtClean="0"/>
              <a:t>Login to your assigned STP</a:t>
            </a:r>
          </a:p>
          <a:p>
            <a:pPr lvl="1" eaLnBrk="1" hangingPunct="1">
              <a:defRPr/>
            </a:pPr>
            <a:r>
              <a:rPr lang="en-US" sz="1000" dirty="0" smtClean="0"/>
              <a:t>a. Login:uid = eagle</a:t>
            </a:r>
          </a:p>
          <a:p>
            <a:pPr lvl="1" eaLnBrk="1" hangingPunct="1">
              <a:defRPr/>
            </a:pPr>
            <a:r>
              <a:rPr lang="en-US" sz="1000" dirty="0" smtClean="0"/>
              <a:t>   (password) = eagle</a:t>
            </a:r>
          </a:p>
          <a:p>
            <a:pPr lvl="1" eaLnBrk="1" hangingPunct="1">
              <a:defRPr/>
            </a:pPr>
            <a:endParaRPr lang="en-US" sz="1000" dirty="0" smtClean="0"/>
          </a:p>
          <a:p>
            <a:pPr marL="222419" indent="-222419" eaLnBrk="1" hangingPunct="1">
              <a:buFont typeface="+mj-lt"/>
              <a:buAutoNum type="arabicPeriod"/>
              <a:defRPr/>
            </a:pPr>
            <a:r>
              <a:rPr lang="en-US" sz="1000" dirty="0" smtClean="0"/>
              <a:t>Check the status of the SIGTRAN card.</a:t>
            </a:r>
          </a:p>
          <a:p>
            <a:pPr lvl="1" eaLnBrk="1" hangingPunct="1">
              <a:defRPr/>
            </a:pPr>
            <a:r>
              <a:rPr lang="en-US" sz="1000" dirty="0" smtClean="0"/>
              <a:t>a. rept-stat-card : loc = &lt;slotNum&gt; </a:t>
            </a:r>
          </a:p>
          <a:p>
            <a:pPr lvl="1" eaLnBrk="1" hangingPunct="1">
              <a:defRPr/>
            </a:pPr>
            <a:endParaRPr lang="en-US" sz="1000" dirty="0" smtClean="0"/>
          </a:p>
          <a:p>
            <a:pPr lvl="1" eaLnBrk="1" hangingPunct="1">
              <a:defRPr/>
            </a:pPr>
            <a:r>
              <a:rPr lang="en-US" sz="1000" dirty="0" smtClean="0"/>
              <a:t>b. Record the Primary State of the card (PST): ____________</a:t>
            </a:r>
          </a:p>
          <a:p>
            <a:pPr lvl="1" eaLnBrk="1" hangingPunct="1">
              <a:defRPr/>
            </a:pPr>
            <a:endParaRPr lang="en-US" sz="1000" dirty="0" smtClean="0"/>
          </a:p>
          <a:p>
            <a:pPr lvl="1" eaLnBrk="1" hangingPunct="1">
              <a:defRPr/>
            </a:pPr>
            <a:r>
              <a:rPr lang="en-US" sz="1000" dirty="0" smtClean="0"/>
              <a:t>c. How many signaling links (SLK) are on this card? _________</a:t>
            </a:r>
          </a:p>
          <a:p>
            <a:pPr lvl="1" eaLnBrk="1" hangingPunct="1">
              <a:defRPr/>
            </a:pPr>
            <a:endParaRPr lang="en-US" sz="1000" dirty="0" smtClean="0"/>
          </a:p>
          <a:p>
            <a:pPr lvl="1" eaLnBrk="1" hangingPunct="1">
              <a:defRPr/>
            </a:pPr>
            <a:r>
              <a:rPr lang="en-US" sz="1000" dirty="0" smtClean="0"/>
              <a:t>d. What is the PST of the links? __________________</a:t>
            </a:r>
          </a:p>
          <a:p>
            <a:pPr lvl="1" eaLnBrk="1" hangingPunct="1">
              <a:defRPr/>
            </a:pPr>
            <a:endParaRPr lang="en-US" sz="1000" dirty="0" smtClean="0"/>
          </a:p>
          <a:p>
            <a:pPr marL="222419" indent="-222419" eaLnBrk="1" hangingPunct="1">
              <a:buFont typeface="+mj-lt"/>
              <a:buAutoNum type="arabicPeriod"/>
              <a:defRPr/>
            </a:pPr>
            <a:r>
              <a:rPr lang="en-US" sz="1000" dirty="0" smtClean="0"/>
              <a:t>Retrieve the association names</a:t>
            </a:r>
          </a:p>
          <a:p>
            <a:pPr lvl="1" eaLnBrk="1" hangingPunct="1">
              <a:defRPr/>
            </a:pPr>
            <a:r>
              <a:rPr lang="en-US" sz="1000" dirty="0" smtClean="0"/>
              <a:t>a. rtrv-assoc</a:t>
            </a:r>
          </a:p>
          <a:p>
            <a:pPr lvl="1" eaLnBrk="1" hangingPunct="1">
              <a:defRPr/>
            </a:pPr>
            <a:endParaRPr lang="en-US" sz="1000" dirty="0" smtClean="0"/>
          </a:p>
          <a:p>
            <a:pPr marL="222419" indent="-222419" eaLnBrk="1" hangingPunct="1">
              <a:buFont typeface="+mj-lt"/>
              <a:buAutoNum type="arabicPeriod"/>
              <a:defRPr/>
            </a:pPr>
            <a:r>
              <a:rPr lang="en-US" sz="1000" dirty="0" smtClean="0"/>
              <a:t>Record the first association name: _______________</a:t>
            </a:r>
          </a:p>
          <a:p>
            <a:pPr eaLnBrk="1" hangingPunct="1">
              <a:defRPr/>
            </a:pPr>
            <a:endParaRPr lang="en-US" sz="1000" dirty="0" smtClean="0"/>
          </a:p>
          <a:p>
            <a:pPr marL="222419" indent="-222419" eaLnBrk="1" hangingPunct="1">
              <a:buFont typeface="+mj-lt"/>
              <a:buAutoNum type="arabicPeriod" startAt="5"/>
              <a:defRPr/>
            </a:pPr>
            <a:r>
              <a:rPr lang="en-US" sz="1000" dirty="0" smtClean="0"/>
              <a:t>Report status for the association</a:t>
            </a:r>
          </a:p>
          <a:p>
            <a:pPr marL="556047" lvl="1" indent="-222419" eaLnBrk="1" hangingPunct="1">
              <a:buFontTx/>
              <a:buAutoNum type="alphaLcPeriod"/>
              <a:defRPr/>
            </a:pPr>
            <a:r>
              <a:rPr lang="en-US" sz="1000" dirty="0" smtClean="0"/>
              <a:t>rept-stat-assoc : aname = &lt;from last step&gt;</a:t>
            </a:r>
          </a:p>
          <a:p>
            <a:pPr marL="222419" indent="-222419" eaLnBrk="1" hangingPunct="1">
              <a:buFont typeface="+mj-lt"/>
              <a:buAutoNum type="arabicPeriod" startAt="6"/>
              <a:defRPr/>
            </a:pPr>
            <a:r>
              <a:rPr lang="en-US" sz="1000" dirty="0" smtClean="0"/>
              <a:t>Record the following information:</a:t>
            </a:r>
          </a:p>
          <a:p>
            <a:pPr lvl="1" eaLnBrk="1" hangingPunct="1">
              <a:defRPr/>
            </a:pPr>
            <a:r>
              <a:rPr lang="en-US" sz="1000" dirty="0" smtClean="0"/>
              <a:t>a. Card locations for the SIGTRAN card: _______</a:t>
            </a:r>
          </a:p>
          <a:p>
            <a:pPr lvl="1" eaLnBrk="1" hangingPunct="1">
              <a:defRPr/>
            </a:pPr>
            <a:endParaRPr lang="en-US" sz="1000" dirty="0" smtClean="0"/>
          </a:p>
          <a:p>
            <a:pPr lvl="1" eaLnBrk="1" hangingPunct="1">
              <a:defRPr/>
            </a:pPr>
            <a:r>
              <a:rPr lang="en-US" sz="1000" dirty="0" smtClean="0"/>
              <a:t>b. Which Ethernet port is used? _______ (IPLINK PORT)</a:t>
            </a:r>
          </a:p>
          <a:p>
            <a:pPr lvl="1" eaLnBrk="1" hangingPunct="1">
              <a:defRPr/>
            </a:pPr>
            <a:endParaRPr lang="en-US" sz="1000" dirty="0" smtClean="0"/>
          </a:p>
          <a:p>
            <a:pPr lvl="1" eaLnBrk="1" hangingPunct="1">
              <a:defRPr/>
            </a:pPr>
            <a:r>
              <a:rPr lang="en-US" sz="1000" dirty="0" smtClean="0"/>
              <a:t>c. If both Ethernet ports are used, why? ___________________</a:t>
            </a:r>
          </a:p>
          <a:p>
            <a:pPr lvl="1" eaLnBrk="1" hangingPunct="1">
              <a:defRPr/>
            </a:pPr>
            <a:endParaRPr lang="en-US" sz="1000" dirty="0" smtClean="0"/>
          </a:p>
          <a:p>
            <a:pPr lvl="1" eaLnBrk="1" hangingPunct="1">
              <a:defRPr/>
            </a:pPr>
            <a:r>
              <a:rPr lang="en-US" sz="1000" dirty="0" smtClean="0"/>
              <a:t>d. The SS7 Link: _______</a:t>
            </a:r>
          </a:p>
          <a:p>
            <a:pPr lvl="1" eaLnBrk="1" hangingPunct="1">
              <a:defRPr/>
            </a:pPr>
            <a:endParaRPr lang="en-US" sz="1000" dirty="0" smtClean="0"/>
          </a:p>
          <a:p>
            <a:pPr lvl="1" eaLnBrk="1" hangingPunct="1">
              <a:defRPr/>
            </a:pPr>
            <a:r>
              <a:rPr lang="en-US" sz="1000" dirty="0" smtClean="0"/>
              <a:t>e. Primary State of the Association:</a:t>
            </a:r>
            <a:r>
              <a:rPr lang="en-US" dirty="0" smtClean="0"/>
              <a:t> _____________</a:t>
            </a: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p>
            <a:fld id="{C663FD18-D9B8-47A8-AC2F-D369D858A49B}" type="slidenum">
              <a:rPr lang="en-US" smtClean="0"/>
              <a:pPr/>
              <a:t>143</a:t>
            </a:fld>
            <a:endParaRPr lang="en-US" dirty="0" smtClean="0"/>
          </a:p>
        </p:txBody>
      </p:sp>
      <p:sp>
        <p:nvSpPr>
          <p:cNvPr id="373763" name="Rectangle 2"/>
          <p:cNvSpPr>
            <a:spLocks noGrp="1" noChangeArrowheads="1"/>
          </p:cNvSpPr>
          <p:nvPr>
            <p:ph type="body" idx="1"/>
          </p:nvPr>
        </p:nvSpPr>
        <p:spPr>
          <a:xfrm>
            <a:off x="884635" y="223423"/>
            <a:ext cx="5307806" cy="8113002"/>
          </a:xfrm>
          <a:ln/>
        </p:spPr>
        <p:txBody>
          <a:bodyPr/>
          <a:lstStyle/>
          <a:p>
            <a:pPr eaLnBrk="1" hangingPunct="1">
              <a:defRPr/>
            </a:pPr>
            <a:r>
              <a:rPr lang="en-US" sz="1300" b="1" dirty="0" smtClean="0"/>
              <a:t>Learning Activity 5: Testing</a:t>
            </a:r>
          </a:p>
          <a:p>
            <a:pPr eaLnBrk="1" hangingPunct="1">
              <a:defRPr/>
            </a:pPr>
            <a:endParaRPr lang="en-US" sz="1300" b="1" dirty="0" smtClean="0"/>
          </a:p>
          <a:p>
            <a:pPr marL="222419" indent="-222419" eaLnBrk="1" hangingPunct="1">
              <a:buFont typeface="+mj-lt"/>
              <a:buAutoNum type="arabicPeriod" startAt="7"/>
              <a:defRPr/>
            </a:pPr>
            <a:r>
              <a:rPr lang="en-US" sz="1000" dirty="0" smtClean="0"/>
              <a:t>Report more information on an SS7 Link</a:t>
            </a:r>
          </a:p>
          <a:p>
            <a:pPr lvl="1" eaLnBrk="1" hangingPunct="1">
              <a:defRPr/>
            </a:pPr>
            <a:r>
              <a:rPr lang="en-US" sz="1000" dirty="0" smtClean="0"/>
              <a:t>a. rept-stat-slk : loc = &lt;slot&gt; : link = a</a:t>
            </a:r>
          </a:p>
          <a:p>
            <a:pPr lvl="1" eaLnBrk="1" hangingPunct="1">
              <a:defRPr/>
            </a:pPr>
            <a:endParaRPr lang="en-US" sz="1000" dirty="0" smtClean="0"/>
          </a:p>
          <a:p>
            <a:pPr lvl="1" eaLnBrk="1" hangingPunct="1">
              <a:defRPr/>
            </a:pPr>
            <a:r>
              <a:rPr lang="en-US" sz="1000" dirty="0" smtClean="0"/>
              <a:t>b. Record the Primary State (PST) for the link: ____________</a:t>
            </a:r>
          </a:p>
          <a:p>
            <a:pPr lvl="1" eaLnBrk="1" hangingPunct="1">
              <a:defRPr/>
            </a:pPr>
            <a:endParaRPr lang="en-US" sz="1000" dirty="0" smtClean="0"/>
          </a:p>
          <a:p>
            <a:pPr lvl="1" eaLnBrk="1" hangingPunct="1">
              <a:defRPr/>
            </a:pPr>
            <a:r>
              <a:rPr lang="en-US" sz="1000" dirty="0" smtClean="0"/>
              <a:t>c. Record the Secondary State (SST) for the link: ___________</a:t>
            </a:r>
          </a:p>
          <a:p>
            <a:pPr lvl="1" eaLnBrk="1" hangingPunct="1">
              <a:defRPr/>
            </a:pPr>
            <a:endParaRPr lang="en-US" sz="1000" dirty="0" smtClean="0"/>
          </a:p>
          <a:p>
            <a:pPr lvl="1" eaLnBrk="1" hangingPunct="1">
              <a:defRPr/>
            </a:pPr>
            <a:r>
              <a:rPr lang="en-US" sz="1000" dirty="0" smtClean="0"/>
              <a:t>d. If PST is not IS-NR; record the “unavail reason”: ______________</a:t>
            </a:r>
          </a:p>
          <a:p>
            <a:pPr lvl="1" eaLnBrk="1" hangingPunct="1">
              <a:defRPr/>
            </a:pPr>
            <a:endParaRPr lang="en-US" sz="1000" dirty="0" smtClean="0"/>
          </a:p>
          <a:p>
            <a:pPr marL="222419" indent="-222419" eaLnBrk="1" hangingPunct="1">
              <a:buFont typeface="+mj-lt"/>
              <a:buAutoNum type="arabicPeriod" startAt="7"/>
              <a:defRPr/>
            </a:pPr>
            <a:r>
              <a:rPr lang="en-US" sz="1000" dirty="0" smtClean="0"/>
              <a:t> Try the following Pass commands: (KSR mode - F11)</a:t>
            </a:r>
          </a:p>
          <a:p>
            <a:pPr eaLnBrk="1" hangingPunct="1">
              <a:defRPr/>
            </a:pPr>
            <a:endParaRPr lang="en-US" sz="1000" dirty="0" smtClean="0"/>
          </a:p>
          <a:p>
            <a:pPr lvl="1" eaLnBrk="1" hangingPunct="1">
              <a:defRPr/>
            </a:pPr>
            <a:r>
              <a:rPr lang="en-US" sz="1000" dirty="0" smtClean="0"/>
              <a:t>a. pass : loc = &lt;slot&gt; : cmd=“ping &lt;farEndIP&gt;”</a:t>
            </a:r>
          </a:p>
          <a:p>
            <a:pPr lvl="1" eaLnBrk="1" hangingPunct="1">
              <a:defRPr/>
            </a:pPr>
            <a:endParaRPr lang="en-US" sz="1000" dirty="0" smtClean="0"/>
          </a:p>
          <a:p>
            <a:pPr lvl="1" eaLnBrk="1" hangingPunct="1">
              <a:defRPr/>
            </a:pPr>
            <a:r>
              <a:rPr lang="en-US" sz="1000" dirty="0" smtClean="0"/>
              <a:t>b. pass : loc = &lt;slot&gt; : cmd=“ping &lt;farEndHostname&gt;”</a:t>
            </a:r>
          </a:p>
          <a:p>
            <a:pPr lvl="1" eaLnBrk="1" hangingPunct="1">
              <a:defRPr/>
            </a:pPr>
            <a:endParaRPr lang="en-US" sz="1000" dirty="0" smtClean="0"/>
          </a:p>
          <a:p>
            <a:pPr lvl="1" eaLnBrk="1" hangingPunct="1">
              <a:defRPr/>
            </a:pPr>
            <a:r>
              <a:rPr lang="en-US" sz="1000" dirty="0" smtClean="0"/>
              <a:t>c. pass : loc = &lt;slot&gt; : cmd=“msucount  -l &lt;link (a or a1)&gt;”   </a:t>
            </a:r>
          </a:p>
          <a:p>
            <a:pPr lvl="1" eaLnBrk="1" hangingPunct="1">
              <a:defRPr/>
            </a:pPr>
            <a:r>
              <a:rPr lang="en-US" sz="1000" dirty="0" smtClean="0"/>
              <a:t>     </a:t>
            </a:r>
          </a:p>
          <a:p>
            <a:pPr lvl="1" eaLnBrk="1" hangingPunct="1">
              <a:defRPr/>
            </a:pPr>
            <a:r>
              <a:rPr lang="en-US" sz="1000" dirty="0" smtClean="0"/>
              <a:t>d. pass : loc = &lt;slot&gt; : cmd=”msucount –a &lt;aname&gt;”  </a:t>
            </a:r>
          </a:p>
          <a:p>
            <a:pPr lvl="1" eaLnBrk="1" hangingPunct="1">
              <a:defRPr/>
            </a:pPr>
            <a:endParaRPr lang="en-US" sz="1000" dirty="0" smtClean="0"/>
          </a:p>
          <a:p>
            <a:pPr lvl="1" eaLnBrk="1" hangingPunct="1">
              <a:defRPr/>
            </a:pPr>
            <a:r>
              <a:rPr lang="en-US" sz="1000" dirty="0" smtClean="0"/>
              <a:t>e. pass : loc = &lt;slot&gt; : cmd=”linkinfo &lt;link (a or a1)&gt;  -l ”  (that’s an L)</a:t>
            </a:r>
          </a:p>
          <a:p>
            <a:pPr lvl="1" eaLnBrk="1" hangingPunct="1">
              <a:defRPr/>
            </a:pPr>
            <a:endParaRPr lang="en-US" sz="1000" dirty="0" smtClean="0"/>
          </a:p>
          <a:p>
            <a:pPr lvl="1" eaLnBrk="1" hangingPunct="1">
              <a:defRPr/>
            </a:pPr>
            <a:r>
              <a:rPr lang="en-US" sz="1000" dirty="0" smtClean="0"/>
              <a:t>f. pass : loc = &lt;slot&gt; : cmd=”sctp –a &lt;aname&gt;”   </a:t>
            </a:r>
          </a:p>
          <a:p>
            <a:pPr lvl="1" eaLnBrk="1" hangingPunct="1">
              <a:defRPr/>
            </a:pPr>
            <a:endParaRPr lang="en-US" sz="1000" dirty="0" smtClean="0"/>
          </a:p>
          <a:p>
            <a:pPr lvl="1" eaLnBrk="1" hangingPunct="1">
              <a:defRPr/>
            </a:pPr>
            <a:r>
              <a:rPr lang="en-US" sz="1000" dirty="0" smtClean="0"/>
              <a:t>g. pass : loc = &lt;slot&gt; : cmd=“assocrtt &lt;associationName&gt;”</a:t>
            </a:r>
          </a:p>
          <a:p>
            <a:pPr eaLnBrk="1" hangingPunct="1">
              <a:defRPr/>
            </a:pPr>
            <a:endParaRPr lang="en-US" sz="1000" dirty="0"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p:spPr>
        <p:txBody>
          <a:bodyPr/>
          <a:lstStyle/>
          <a:p>
            <a:fld id="{B30400EC-FF4C-4838-AE87-4075649BABCD}" type="slidenum">
              <a:rPr lang="en-US" smtClean="0"/>
              <a:pPr/>
              <a:t>144</a:t>
            </a:fld>
            <a:endParaRPr lang="en-US" dirty="0" smtClean="0"/>
          </a:p>
        </p:txBody>
      </p:sp>
      <p:sp>
        <p:nvSpPr>
          <p:cNvPr id="374787"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374788"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6F0D2312-7E9F-4FCA-B5AB-D6B9987AB74D}" type="slidenum">
              <a:rPr lang="en-US" smtClean="0"/>
              <a:pPr/>
              <a:t>145</a:t>
            </a:fld>
            <a:endParaRPr lang="en-US" dirty="0" smtClean="0"/>
          </a:p>
        </p:txBody>
      </p:sp>
      <p:sp>
        <p:nvSpPr>
          <p:cNvPr id="375811" name="Rectangle 2"/>
          <p:cNvSpPr>
            <a:spLocks noGrp="1" noChangeArrowheads="1"/>
          </p:cNvSpPr>
          <p:nvPr>
            <p:ph type="body" idx="1"/>
          </p:nvPr>
        </p:nvSpPr>
        <p:spPr>
          <a:xfrm>
            <a:off x="866205" y="232732"/>
            <a:ext cx="5298591" cy="8628113"/>
          </a:xfrm>
          <a:noFill/>
          <a:ln/>
        </p:spPr>
        <p:txBody>
          <a:bodyPr/>
          <a:lstStyle/>
          <a:p>
            <a:pPr marL="222419" indent="-222419" eaLnBrk="1" hangingPunct="1">
              <a:spcBef>
                <a:spcPct val="20000"/>
              </a:spcBef>
              <a:spcAft>
                <a:spcPct val="20000"/>
              </a:spcAft>
              <a:tabLst>
                <a:tab pos="278023" algn="l"/>
                <a:tab pos="1890560" algn="l"/>
                <a:tab pos="3002654" algn="l"/>
                <a:tab pos="3947934" algn="l"/>
              </a:tabLst>
            </a:pPr>
            <a:r>
              <a:rPr lang="en-US" sz="1300" b="1" dirty="0" smtClean="0"/>
              <a:t>Module 6 Review</a:t>
            </a:r>
          </a:p>
          <a:p>
            <a:pPr marL="222419" indent="-222419" eaLnBrk="1" hangingPunct="1">
              <a:spcBef>
                <a:spcPct val="20000"/>
              </a:spcBef>
              <a:spcAft>
                <a:spcPct val="20000"/>
              </a:spcAft>
              <a:tabLst>
                <a:tab pos="278023" algn="l"/>
                <a:tab pos="1890560" algn="l"/>
                <a:tab pos="3002654" algn="l"/>
                <a:tab pos="3947934" algn="l"/>
              </a:tabLst>
            </a:pPr>
            <a:endParaRPr lang="en-US" sz="1300" b="1"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Rept-stat-card:loc=xxxx provides state information (in-service, out of service) for both the _______________ and the _________________.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Where can you find more information on Pass commands? ___________________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What Pass command could you use to prove continuity to a remote host? _________________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What Pass command will display the number of MSUs being transmitted? _________________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p:txBody>
      </p:sp>
      <p:sp>
        <p:nvSpPr>
          <p:cNvPr id="375812" name="Line 3"/>
          <p:cNvSpPr>
            <a:spLocks noChangeShapeType="1"/>
          </p:cNvSpPr>
          <p:nvPr/>
        </p:nvSpPr>
        <p:spPr bwMode="auto">
          <a:xfrm>
            <a:off x="870813" y="592688"/>
            <a:ext cx="5321628"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p:spPr>
        <p:txBody>
          <a:bodyPr/>
          <a:lstStyle/>
          <a:p>
            <a:fld id="{10964347-FBA7-4CDB-A176-8122C5B71345}" type="slidenum">
              <a:rPr lang="en-US" smtClean="0"/>
              <a:pPr/>
              <a:t>146</a:t>
            </a:fld>
            <a:endParaRPr lang="en-US" dirty="0" smtClean="0"/>
          </a:p>
        </p:txBody>
      </p:sp>
      <p:sp>
        <p:nvSpPr>
          <p:cNvPr id="376835" name="Rectangle 2"/>
          <p:cNvSpPr>
            <a:spLocks noChangeArrowheads="1"/>
          </p:cNvSpPr>
          <p:nvPr/>
        </p:nvSpPr>
        <p:spPr bwMode="auto">
          <a:xfrm>
            <a:off x="942996" y="307206"/>
            <a:ext cx="5194156" cy="8555191"/>
          </a:xfrm>
          <a:prstGeom prst="rect">
            <a:avLst/>
          </a:prstGeom>
          <a:noFill/>
          <a:ln w="9525">
            <a:noFill/>
            <a:miter lim="800000"/>
            <a:headEnd/>
            <a:tailEnd/>
          </a:ln>
        </p:spPr>
        <p:txBody>
          <a:bodyPr lIns="93982" tIns="46991" rIns="93982" bIns="46991"/>
          <a:lstStyle/>
          <a:p>
            <a:pPr marL="222419" indent="-222419" algn="ctr">
              <a:spcBef>
                <a:spcPct val="20000"/>
              </a:spcBef>
              <a:spcAft>
                <a:spcPct val="20000"/>
              </a:spcAft>
            </a:pPr>
            <a:r>
              <a:rPr lang="en-US" sz="1500" dirty="0"/>
              <a:t>Student Notes</a:t>
            </a:r>
          </a:p>
        </p:txBody>
      </p:sp>
      <p:sp>
        <p:nvSpPr>
          <p:cNvPr id="376836" name="Line 3"/>
          <p:cNvSpPr>
            <a:spLocks noChangeShapeType="1"/>
          </p:cNvSpPr>
          <p:nvPr/>
        </p:nvSpPr>
        <p:spPr bwMode="auto">
          <a:xfrm>
            <a:off x="923031" y="715260"/>
            <a:ext cx="5209513" cy="0"/>
          </a:xfrm>
          <a:prstGeom prst="line">
            <a:avLst/>
          </a:prstGeom>
          <a:noFill/>
          <a:ln w="9525">
            <a:solidFill>
              <a:schemeClr val="tx1"/>
            </a:solidFill>
            <a:round/>
            <a:headEnd/>
            <a:tailEnd/>
          </a:ln>
        </p:spPr>
        <p:txBody>
          <a:bodyPr lIns="88968" tIns="44484" rIns="88968" bIns="44484"/>
          <a:lstStyle/>
          <a:p>
            <a:endParaRPr lang="en-US" dirty="0"/>
          </a:p>
        </p:txBody>
      </p:sp>
      <p:sp>
        <p:nvSpPr>
          <p:cNvPr id="376837" name="Line 4"/>
          <p:cNvSpPr>
            <a:spLocks noChangeShapeType="1"/>
          </p:cNvSpPr>
          <p:nvPr/>
        </p:nvSpPr>
        <p:spPr bwMode="auto">
          <a:xfrm>
            <a:off x="912280" y="1419660"/>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38" name="Line 5"/>
          <p:cNvSpPr>
            <a:spLocks noChangeShapeType="1"/>
          </p:cNvSpPr>
          <p:nvPr/>
        </p:nvSpPr>
        <p:spPr bwMode="auto">
          <a:xfrm>
            <a:off x="912280" y="1936322"/>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39" name="Line 6"/>
          <p:cNvSpPr>
            <a:spLocks noChangeShapeType="1"/>
          </p:cNvSpPr>
          <p:nvPr/>
        </p:nvSpPr>
        <p:spPr bwMode="auto">
          <a:xfrm>
            <a:off x="912280" y="2451433"/>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0" name="Line 7"/>
          <p:cNvSpPr>
            <a:spLocks noChangeShapeType="1"/>
          </p:cNvSpPr>
          <p:nvPr/>
        </p:nvSpPr>
        <p:spPr bwMode="auto">
          <a:xfrm>
            <a:off x="912280" y="2966544"/>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1" name="Line 8"/>
          <p:cNvSpPr>
            <a:spLocks noChangeShapeType="1"/>
          </p:cNvSpPr>
          <p:nvPr/>
        </p:nvSpPr>
        <p:spPr bwMode="auto">
          <a:xfrm>
            <a:off x="912280" y="3481656"/>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2" name="Line 9"/>
          <p:cNvSpPr>
            <a:spLocks noChangeShapeType="1"/>
          </p:cNvSpPr>
          <p:nvPr/>
        </p:nvSpPr>
        <p:spPr bwMode="auto">
          <a:xfrm>
            <a:off x="912280" y="3995215"/>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3" name="Line 10"/>
          <p:cNvSpPr>
            <a:spLocks noChangeShapeType="1"/>
          </p:cNvSpPr>
          <p:nvPr/>
        </p:nvSpPr>
        <p:spPr bwMode="auto">
          <a:xfrm>
            <a:off x="912280" y="451187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4" name="Line 11"/>
          <p:cNvSpPr>
            <a:spLocks noChangeShapeType="1"/>
          </p:cNvSpPr>
          <p:nvPr/>
        </p:nvSpPr>
        <p:spPr bwMode="auto">
          <a:xfrm>
            <a:off x="912280" y="5026989"/>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5" name="Line 12"/>
          <p:cNvSpPr>
            <a:spLocks noChangeShapeType="1"/>
          </p:cNvSpPr>
          <p:nvPr/>
        </p:nvSpPr>
        <p:spPr bwMode="auto">
          <a:xfrm>
            <a:off x="912280" y="5543652"/>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6" name="Line 13"/>
          <p:cNvSpPr>
            <a:spLocks noChangeShapeType="1"/>
          </p:cNvSpPr>
          <p:nvPr/>
        </p:nvSpPr>
        <p:spPr bwMode="auto">
          <a:xfrm>
            <a:off x="912280" y="6058763"/>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7" name="Line 14"/>
          <p:cNvSpPr>
            <a:spLocks noChangeShapeType="1"/>
          </p:cNvSpPr>
          <p:nvPr/>
        </p:nvSpPr>
        <p:spPr bwMode="auto">
          <a:xfrm>
            <a:off x="912280" y="6575426"/>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8" name="Line 15"/>
          <p:cNvSpPr>
            <a:spLocks noChangeShapeType="1"/>
          </p:cNvSpPr>
          <p:nvPr/>
        </p:nvSpPr>
        <p:spPr bwMode="auto">
          <a:xfrm>
            <a:off x="912280" y="709053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49" name="Line 16"/>
          <p:cNvSpPr>
            <a:spLocks noChangeShapeType="1"/>
          </p:cNvSpPr>
          <p:nvPr/>
        </p:nvSpPr>
        <p:spPr bwMode="auto">
          <a:xfrm>
            <a:off x="912280" y="7604097"/>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50" name="Line 17"/>
          <p:cNvSpPr>
            <a:spLocks noChangeShapeType="1"/>
          </p:cNvSpPr>
          <p:nvPr/>
        </p:nvSpPr>
        <p:spPr bwMode="auto">
          <a:xfrm>
            <a:off x="912280" y="811920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376851" name="Line 18"/>
          <p:cNvSpPr>
            <a:spLocks noChangeShapeType="1"/>
          </p:cNvSpPr>
          <p:nvPr/>
        </p:nvSpPr>
        <p:spPr bwMode="auto">
          <a:xfrm>
            <a:off x="912280" y="8635871"/>
            <a:ext cx="5206442"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p>
            <a:fld id="{5B2B35AC-27CF-4FA3-8770-89C0446E2BAA}" type="slidenum">
              <a:rPr lang="en-US" smtClean="0"/>
              <a:pPr/>
              <a:t>147</a:t>
            </a:fld>
            <a:endParaRPr lang="en-US" dirty="0" smtClean="0"/>
          </a:p>
        </p:txBody>
      </p:sp>
      <p:sp>
        <p:nvSpPr>
          <p:cNvPr id="377859" name="Rectangle 2"/>
          <p:cNvSpPr>
            <a:spLocks noGrp="1" noRot="1" noChangeAspect="1" noChangeArrowheads="1" noTextEdit="1"/>
          </p:cNvSpPr>
          <p:nvPr>
            <p:ph type="sldImg"/>
          </p:nvPr>
        </p:nvSpPr>
        <p:spPr>
          <a:xfrm>
            <a:off x="587375" y="158750"/>
            <a:ext cx="5908675" cy="4430713"/>
          </a:xfrm>
          <a:ln/>
        </p:spPr>
      </p:sp>
      <p:sp>
        <p:nvSpPr>
          <p:cNvPr id="377860" name="Rectangle 3"/>
          <p:cNvSpPr>
            <a:spLocks noGrp="1" noChangeArrowheads="1"/>
          </p:cNvSpPr>
          <p:nvPr>
            <p:ph type="body" idx="1"/>
          </p:nvPr>
        </p:nvSpPr>
        <p:spPr>
          <a:xfrm>
            <a:off x="631224" y="4618936"/>
            <a:ext cx="5840736" cy="4606521"/>
          </a:xfrm>
          <a:noFill/>
          <a:ln/>
        </p:spPr>
        <p:txBody>
          <a:bodyPr/>
          <a:lstStyle/>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eaLnBrk="1" hangingPunct="1"/>
            <a:endParaRPr lang="en-US" dirty="0"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p:spPr>
        <p:txBody>
          <a:bodyPr/>
          <a:lstStyle/>
          <a:p>
            <a:fld id="{81DF4ED8-3A4A-495F-A899-E4B933A0AA42}" type="slidenum">
              <a:rPr lang="en-US" smtClean="0"/>
              <a:pPr/>
              <a:t>148</a:t>
            </a:fld>
            <a:endParaRPr lang="en-US" dirty="0" smtClean="0"/>
          </a:p>
        </p:txBody>
      </p:sp>
      <p:sp>
        <p:nvSpPr>
          <p:cNvPr id="378883" name="Rectangle 2"/>
          <p:cNvSpPr>
            <a:spLocks noGrp="1" noChangeArrowheads="1"/>
          </p:cNvSpPr>
          <p:nvPr>
            <p:ph type="body" idx="1"/>
          </p:nvPr>
        </p:nvSpPr>
        <p:spPr>
          <a:xfrm>
            <a:off x="631224" y="4618936"/>
            <a:ext cx="5840736" cy="4606521"/>
          </a:xfrm>
          <a:noFill/>
          <a:ln/>
        </p:spPr>
        <p:txBody>
          <a:bodyPr/>
          <a:lstStyle/>
          <a:p>
            <a:pPr eaLnBrk="1" hangingPunct="1"/>
            <a:endParaRPr lang="en-US" dirty="0" smtClean="0"/>
          </a:p>
        </p:txBody>
      </p:sp>
      <p:sp>
        <p:nvSpPr>
          <p:cNvPr id="378884"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p>
            <a:fld id="{DD5CF3ED-AE47-4EDB-ADE0-FE4AFF78A326}" type="slidenum">
              <a:rPr lang="en-US" smtClean="0"/>
              <a:pPr/>
              <a:t>149</a:t>
            </a:fld>
            <a:endParaRPr lang="en-US" dirty="0" smtClean="0"/>
          </a:p>
        </p:txBody>
      </p:sp>
      <p:sp>
        <p:nvSpPr>
          <p:cNvPr id="379907" name="Rectangle 2"/>
          <p:cNvSpPr>
            <a:spLocks noGrp="1" noChangeArrowheads="1"/>
          </p:cNvSpPr>
          <p:nvPr>
            <p:ph type="body" idx="1"/>
          </p:nvPr>
        </p:nvSpPr>
        <p:spPr>
          <a:xfrm>
            <a:off x="864669" y="4547565"/>
            <a:ext cx="5505927" cy="4133302"/>
          </a:xfrm>
          <a:noFill/>
          <a:ln/>
        </p:spPr>
        <p:txBody>
          <a:bodyPr/>
          <a:lstStyle/>
          <a:p>
            <a:pPr eaLnBrk="1" hangingPunct="1">
              <a:spcBef>
                <a:spcPct val="0"/>
              </a:spcBef>
              <a:spcAft>
                <a:spcPct val="10000"/>
              </a:spcAft>
            </a:pPr>
            <a:endParaRPr lang="en-US" dirty="0" smtClean="0"/>
          </a:p>
        </p:txBody>
      </p:sp>
      <p:sp>
        <p:nvSpPr>
          <p:cNvPr id="379908"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2D4BFA88-D395-47F4-8E36-4969770487F0}" type="slidenum">
              <a:rPr lang="en-US" smtClean="0"/>
              <a:pPr/>
              <a:t>15</a:t>
            </a:fld>
            <a:endParaRPr lang="en-US" dirty="0" smtClean="0"/>
          </a:p>
        </p:txBody>
      </p:sp>
      <p:sp>
        <p:nvSpPr>
          <p:cNvPr id="224259" name="Rectangle 2"/>
          <p:cNvSpPr>
            <a:spLocks noGrp="1" noChangeArrowheads="1"/>
          </p:cNvSpPr>
          <p:nvPr>
            <p:ph type="body" idx="1"/>
          </p:nvPr>
        </p:nvSpPr>
        <p:spPr>
          <a:xfrm>
            <a:off x="591293" y="4713579"/>
            <a:ext cx="5779303" cy="3967288"/>
          </a:xfrm>
          <a:noFill/>
          <a:ln/>
        </p:spPr>
        <p:txBody>
          <a:bodyPr/>
          <a:lstStyle/>
          <a:p>
            <a:pPr marL="231687" indent="-231687" eaLnBrk="1" hangingPunct="1">
              <a:buFontTx/>
              <a:buChar char="•"/>
            </a:pPr>
            <a:r>
              <a:rPr lang="en-US" sz="1000" dirty="0" smtClean="0"/>
              <a:t>EDSM or E5-ENET cards must communicate to Ethernet Switches (one per physical interface).</a:t>
            </a:r>
          </a:p>
          <a:p>
            <a:pPr marL="231687" indent="-231687" eaLnBrk="1" hangingPunct="1">
              <a:buFontTx/>
              <a:buChar char="•"/>
            </a:pPr>
            <a:r>
              <a:rPr lang="en-US" sz="1000" dirty="0" smtClean="0"/>
              <a:t>The local Ethernet network delivers packets to a Wide Area Network (WAN) which delivers the packets to a distant Ethernet Local network. </a:t>
            </a:r>
          </a:p>
          <a:p>
            <a:pPr marL="231687" indent="-231687" eaLnBrk="1" hangingPunct="1">
              <a:buFontTx/>
              <a:buChar char="•"/>
            </a:pPr>
            <a:r>
              <a:rPr lang="en-US" sz="1000" dirty="0" smtClean="0"/>
              <a:t>The distant IP Endpoint might be another STP or it might be some other IP signaling device.</a:t>
            </a:r>
          </a:p>
          <a:p>
            <a:pPr marL="231687" indent="-231687" eaLnBrk="1" hangingPunct="1">
              <a:buFontTx/>
              <a:buChar char="•"/>
            </a:pPr>
            <a:r>
              <a:rPr lang="en-US" sz="1000" dirty="0" smtClean="0"/>
              <a:t>SIGTRAN treats each MTP3 link as a separate application (program).</a:t>
            </a:r>
          </a:p>
          <a:p>
            <a:pPr marL="231687" indent="-231687" eaLnBrk="1" hangingPunct="1">
              <a:buFontTx/>
              <a:buChar char="•"/>
            </a:pPr>
            <a:r>
              <a:rPr lang="en-US" sz="1000" dirty="0" smtClean="0"/>
              <a:t>The logical path from one MTP3 link at the near end to one MTP3 link (or its equivalent) is called an “association”</a:t>
            </a:r>
          </a:p>
          <a:p>
            <a:pPr marL="231687" indent="-231687" eaLnBrk="1" hangingPunct="1">
              <a:buFontTx/>
              <a:buChar char="•"/>
            </a:pPr>
            <a:endParaRPr lang="en-US" dirty="0" smtClean="0"/>
          </a:p>
        </p:txBody>
      </p:sp>
      <p:sp>
        <p:nvSpPr>
          <p:cNvPr id="224260"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p:spPr>
        <p:txBody>
          <a:bodyPr/>
          <a:lstStyle/>
          <a:p>
            <a:fld id="{B4284B91-6A97-4B67-AC72-102F7703A712}" type="slidenum">
              <a:rPr lang="en-US" smtClean="0"/>
              <a:pPr/>
              <a:t>150</a:t>
            </a:fld>
            <a:endParaRPr lang="en-US" dirty="0" smtClean="0"/>
          </a:p>
        </p:txBody>
      </p:sp>
      <p:sp>
        <p:nvSpPr>
          <p:cNvPr id="380931" name="Rectangle 2"/>
          <p:cNvSpPr>
            <a:spLocks noGrp="1" noChangeArrowheads="1"/>
          </p:cNvSpPr>
          <p:nvPr>
            <p:ph type="body" idx="1"/>
          </p:nvPr>
        </p:nvSpPr>
        <p:spPr>
          <a:xfrm>
            <a:off x="591293" y="4676341"/>
            <a:ext cx="5779303" cy="4004525"/>
          </a:xfrm>
          <a:noFill/>
          <a:ln/>
        </p:spPr>
        <p:txBody>
          <a:bodyPr/>
          <a:lstStyle/>
          <a:p>
            <a:pPr marL="231687" indent="-231687" eaLnBrk="1" hangingPunct="1">
              <a:buFontTx/>
              <a:buChar char="•"/>
            </a:pPr>
            <a:r>
              <a:rPr lang="en-US" sz="1000" dirty="0" smtClean="0"/>
              <a:t>Application servers provide responses to database lookups</a:t>
            </a:r>
          </a:p>
          <a:p>
            <a:pPr marL="231687" indent="-231687" eaLnBrk="1" hangingPunct="1">
              <a:buFontTx/>
              <a:buChar char="•"/>
            </a:pPr>
            <a:r>
              <a:rPr lang="en-US" sz="1000" dirty="0" smtClean="0"/>
              <a:t>An AS has a point code </a:t>
            </a:r>
          </a:p>
          <a:p>
            <a:pPr marL="231687" indent="-231687" eaLnBrk="1" hangingPunct="1">
              <a:buFontTx/>
              <a:buChar char="•"/>
            </a:pPr>
            <a:r>
              <a:rPr lang="en-US" sz="1000" dirty="0" smtClean="0"/>
              <a:t>An AS will provide responses for a specific Sub-System Number SSN</a:t>
            </a:r>
          </a:p>
          <a:p>
            <a:pPr marL="231687" indent="-231687" eaLnBrk="1" hangingPunct="1">
              <a:buFontTx/>
              <a:buChar char="•"/>
            </a:pPr>
            <a:r>
              <a:rPr lang="en-US" sz="1000" dirty="0" smtClean="0"/>
              <a:t>Each ASP will have its own IP address</a:t>
            </a:r>
          </a:p>
          <a:p>
            <a:pPr marL="231687" indent="-231687" eaLnBrk="1" hangingPunct="1">
              <a:buFontTx/>
              <a:buChar char="•"/>
            </a:pPr>
            <a:r>
              <a:rPr lang="en-US" sz="1000" dirty="0" smtClean="0"/>
              <a:t>Application servers can have multiple instances of the database. Each instance is called an Application Server Process (ASP).</a:t>
            </a:r>
          </a:p>
          <a:p>
            <a:pPr marL="231687" indent="-231687" eaLnBrk="1" hangingPunct="1">
              <a:buFontTx/>
              <a:buChar char="•"/>
            </a:pPr>
            <a:r>
              <a:rPr lang="en-US" sz="1000" dirty="0" smtClean="0"/>
              <a:t>An AS can have from 1 to 16 ASPs</a:t>
            </a:r>
          </a:p>
          <a:p>
            <a:pPr marL="231687" indent="-231687" eaLnBrk="1" hangingPunct="1"/>
            <a:endParaRPr lang="en-US" sz="1000" dirty="0" smtClean="0"/>
          </a:p>
        </p:txBody>
      </p:sp>
      <p:sp>
        <p:nvSpPr>
          <p:cNvPr id="380932"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p>
            <a:fld id="{030B908F-DB2F-4AA8-8618-AF6B11D43887}" type="slidenum">
              <a:rPr lang="en-US" smtClean="0"/>
              <a:pPr/>
              <a:t>151</a:t>
            </a:fld>
            <a:endParaRPr lang="en-US" dirty="0" smtClean="0"/>
          </a:p>
        </p:txBody>
      </p:sp>
      <p:sp>
        <p:nvSpPr>
          <p:cNvPr id="381955" name="Rectangle 2"/>
          <p:cNvSpPr>
            <a:spLocks noGrp="1" noChangeArrowheads="1"/>
          </p:cNvSpPr>
          <p:nvPr>
            <p:ph type="body" idx="1"/>
          </p:nvPr>
        </p:nvSpPr>
        <p:spPr>
          <a:xfrm>
            <a:off x="580543" y="4653069"/>
            <a:ext cx="5576575" cy="3574748"/>
          </a:xfrm>
          <a:noFill/>
          <a:ln/>
        </p:spPr>
        <p:txBody>
          <a:bodyPr/>
          <a:lstStyle/>
          <a:p>
            <a:pPr eaLnBrk="1" hangingPunct="1"/>
            <a:r>
              <a:rPr lang="en-US" sz="1000" dirty="0" smtClean="0"/>
              <a:t>SS7 over IP plays an important role in voice over Packet Network telephony.</a:t>
            </a:r>
          </a:p>
          <a:p>
            <a:pPr eaLnBrk="1" hangingPunct="1"/>
            <a:r>
              <a:rPr lang="en-US" sz="1000" dirty="0" smtClean="0"/>
              <a:t>Media Gateway Controller (MGC) (Softswitch) – communicates with signaling network and controls Media Gateway </a:t>
            </a:r>
          </a:p>
          <a:p>
            <a:pPr marL="225508" lvl="1" indent="-114298" eaLnBrk="1" hangingPunct="1">
              <a:buFontTx/>
              <a:buChar char="•"/>
            </a:pPr>
            <a:r>
              <a:rPr lang="en-US" sz="1000" dirty="0" smtClean="0"/>
              <a:t>Receives call setup requests from SS7 packets across an IP network</a:t>
            </a:r>
          </a:p>
          <a:p>
            <a:pPr marL="225508" lvl="1" indent="-114298" eaLnBrk="1" hangingPunct="1">
              <a:buFontTx/>
              <a:buChar char="•"/>
            </a:pPr>
            <a:r>
              <a:rPr lang="en-US" sz="1000" dirty="0" smtClean="0"/>
              <a:t>Receives ISUP from STP; sends MEGACO to Media Gateway</a:t>
            </a:r>
          </a:p>
          <a:p>
            <a:pPr marL="225508" lvl="1" indent="-114298" eaLnBrk="1" hangingPunct="1">
              <a:buFontTx/>
              <a:buChar char="•"/>
            </a:pPr>
            <a:r>
              <a:rPr lang="en-US" sz="1000" dirty="0" smtClean="0"/>
              <a:t>One MGC can direct many MGs</a:t>
            </a:r>
          </a:p>
          <a:p>
            <a:pPr eaLnBrk="1" hangingPunct="1"/>
            <a:r>
              <a:rPr lang="en-US" sz="1000" dirty="0" smtClean="0"/>
              <a:t>Media Gateway (MG) converts among different voice protocols.</a:t>
            </a:r>
          </a:p>
          <a:p>
            <a:pPr marL="225508" lvl="1" indent="-114298" eaLnBrk="1" hangingPunct="1">
              <a:buFontTx/>
              <a:buChar char="•"/>
            </a:pPr>
            <a:r>
              <a:rPr lang="en-US" sz="1000" dirty="0" smtClean="0"/>
              <a:t>Time Division Multiplexing (TDM) – Accepts uLaw and A-law Pulse Code Modulation (PCM) telephony voice, usually over T-1 or E-1 trunks </a:t>
            </a:r>
          </a:p>
          <a:p>
            <a:pPr marL="225508" lvl="1" indent="-114298" eaLnBrk="1" hangingPunct="1">
              <a:buFontTx/>
              <a:buChar char="•"/>
            </a:pPr>
            <a:r>
              <a:rPr lang="en-US" sz="1000" dirty="0" smtClean="0"/>
              <a:t>Voice-over-IP- Accepts a number of Coder/Decoders (CODECs), often over OC-48 optical</a:t>
            </a:r>
          </a:p>
          <a:p>
            <a:pPr marL="225508" lvl="1" indent="-114298" eaLnBrk="1" hangingPunct="1">
              <a:buFontTx/>
              <a:buChar char="•"/>
            </a:pPr>
            <a:r>
              <a:rPr lang="en-US" sz="1000" dirty="0" smtClean="0"/>
              <a:t>Requires many commands to complete a call connection </a:t>
            </a:r>
          </a:p>
          <a:p>
            <a:pPr eaLnBrk="1" hangingPunct="1"/>
            <a:r>
              <a:rPr lang="en-US" sz="1000" dirty="0" smtClean="0"/>
              <a:t> </a:t>
            </a:r>
          </a:p>
        </p:txBody>
      </p:sp>
      <p:sp>
        <p:nvSpPr>
          <p:cNvPr id="381956"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p:spPr>
        <p:txBody>
          <a:bodyPr/>
          <a:lstStyle/>
          <a:p>
            <a:fld id="{D792C2E4-277E-4B6E-8DC5-605CCAA11C4D}" type="slidenum">
              <a:rPr lang="en-US" smtClean="0"/>
              <a:pPr/>
              <a:t>152</a:t>
            </a:fld>
            <a:endParaRPr lang="en-US" dirty="0" smtClean="0"/>
          </a:p>
        </p:txBody>
      </p:sp>
      <p:sp>
        <p:nvSpPr>
          <p:cNvPr id="382979" name="Rectangle 2"/>
          <p:cNvSpPr>
            <a:spLocks noGrp="1" noChangeArrowheads="1"/>
          </p:cNvSpPr>
          <p:nvPr>
            <p:ph type="body" idx="1"/>
          </p:nvPr>
        </p:nvSpPr>
        <p:spPr>
          <a:xfrm>
            <a:off x="864669" y="4547565"/>
            <a:ext cx="5505927" cy="4133302"/>
          </a:xfrm>
          <a:noFill/>
          <a:ln/>
        </p:spPr>
        <p:txBody>
          <a:bodyPr/>
          <a:lstStyle/>
          <a:p>
            <a:pPr eaLnBrk="1" hangingPunct="1">
              <a:spcBef>
                <a:spcPct val="0"/>
              </a:spcBef>
              <a:spcAft>
                <a:spcPct val="10000"/>
              </a:spcAft>
            </a:pPr>
            <a:endParaRPr lang="en-US" dirty="0" smtClean="0"/>
          </a:p>
        </p:txBody>
      </p:sp>
      <p:sp>
        <p:nvSpPr>
          <p:cNvPr id="382980"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p:spPr>
        <p:txBody>
          <a:bodyPr/>
          <a:lstStyle/>
          <a:p>
            <a:fld id="{FE1F6AEC-9290-45E8-B897-5101570D0BDD}" type="slidenum">
              <a:rPr lang="en-US" smtClean="0"/>
              <a:pPr/>
              <a:t>153</a:t>
            </a:fld>
            <a:endParaRPr lang="en-US" dirty="0" smtClean="0"/>
          </a:p>
        </p:txBody>
      </p:sp>
      <p:sp>
        <p:nvSpPr>
          <p:cNvPr id="384003" name="Rectangle 2"/>
          <p:cNvSpPr>
            <a:spLocks noGrp="1" noChangeArrowheads="1"/>
          </p:cNvSpPr>
          <p:nvPr>
            <p:ph type="body" idx="1"/>
          </p:nvPr>
        </p:nvSpPr>
        <p:spPr>
          <a:xfrm>
            <a:off x="864669" y="4547565"/>
            <a:ext cx="5505927" cy="4133302"/>
          </a:xfrm>
          <a:noFill/>
          <a:ln/>
        </p:spPr>
        <p:txBody>
          <a:bodyPr/>
          <a:lstStyle/>
          <a:p>
            <a:pPr eaLnBrk="1" hangingPunct="1">
              <a:spcBef>
                <a:spcPct val="0"/>
              </a:spcBef>
              <a:spcAft>
                <a:spcPct val="10000"/>
              </a:spcAft>
            </a:pPr>
            <a:endParaRPr lang="en-US" dirty="0" smtClean="0"/>
          </a:p>
        </p:txBody>
      </p:sp>
      <p:sp>
        <p:nvSpPr>
          <p:cNvPr id="384004"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p:spPr>
        <p:txBody>
          <a:bodyPr/>
          <a:lstStyle/>
          <a:p>
            <a:fld id="{0C1E6E69-6D7B-4324-99C5-83838ED9B812}" type="slidenum">
              <a:rPr lang="en-US" smtClean="0"/>
              <a:pPr/>
              <a:t>154</a:t>
            </a:fld>
            <a:endParaRPr lang="en-US" dirty="0" smtClean="0"/>
          </a:p>
        </p:txBody>
      </p:sp>
      <p:sp>
        <p:nvSpPr>
          <p:cNvPr id="385027" name="Rectangle 2"/>
          <p:cNvSpPr>
            <a:spLocks noGrp="1" noChangeArrowheads="1"/>
          </p:cNvSpPr>
          <p:nvPr>
            <p:ph type="body" idx="1"/>
          </p:nvPr>
        </p:nvSpPr>
        <p:spPr>
          <a:xfrm>
            <a:off x="864669" y="4547565"/>
            <a:ext cx="5505927" cy="4133302"/>
          </a:xfrm>
          <a:noFill/>
          <a:ln/>
        </p:spPr>
        <p:txBody>
          <a:bodyPr/>
          <a:lstStyle/>
          <a:p>
            <a:pPr eaLnBrk="1" hangingPunct="1">
              <a:spcBef>
                <a:spcPct val="0"/>
              </a:spcBef>
              <a:spcAft>
                <a:spcPct val="10000"/>
              </a:spcAft>
            </a:pPr>
            <a:endParaRPr lang="en-US" dirty="0" smtClean="0"/>
          </a:p>
        </p:txBody>
      </p:sp>
      <p:sp>
        <p:nvSpPr>
          <p:cNvPr id="385028"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07C97995-E79C-4868-97C1-FB20FFC7BDE1}" type="slidenum">
              <a:rPr lang="en-US" smtClean="0"/>
              <a:pPr/>
              <a:t>155</a:t>
            </a:fld>
            <a:endParaRPr lang="en-US" dirty="0" smtClean="0"/>
          </a:p>
        </p:txBody>
      </p:sp>
      <p:sp>
        <p:nvSpPr>
          <p:cNvPr id="386051" name="Rectangle 2"/>
          <p:cNvSpPr>
            <a:spLocks noGrp="1" noChangeArrowheads="1"/>
          </p:cNvSpPr>
          <p:nvPr>
            <p:ph type="body" idx="1"/>
          </p:nvPr>
        </p:nvSpPr>
        <p:spPr>
          <a:xfrm>
            <a:off x="617402" y="4676341"/>
            <a:ext cx="5753195" cy="4004525"/>
          </a:xfrm>
          <a:noFill/>
          <a:ln/>
        </p:spPr>
        <p:txBody>
          <a:bodyPr/>
          <a:lstStyle/>
          <a:p>
            <a:pPr eaLnBrk="1" hangingPunct="1"/>
            <a:r>
              <a:rPr lang="en-US" sz="1000" dirty="0" smtClean="0"/>
              <a:t>The linkset for IPGW does not use the true end point’s point code for the APC parameter </a:t>
            </a:r>
          </a:p>
          <a:p>
            <a:pPr marL="444838" lvl="1" indent="-214696" eaLnBrk="1" hangingPunct="1">
              <a:buFontTx/>
              <a:buChar char="•"/>
            </a:pPr>
            <a:r>
              <a:rPr lang="en-US" sz="1000" dirty="0" smtClean="0"/>
              <a:t>The true endpoint is not known until the MSU is compared to the Route Key table </a:t>
            </a:r>
          </a:p>
          <a:p>
            <a:pPr eaLnBrk="1" hangingPunct="1"/>
            <a:r>
              <a:rPr lang="en-US" sz="1000" dirty="0" smtClean="0"/>
              <a:t>The linkset is entered using an internal point code for the APC parameter </a:t>
            </a:r>
          </a:p>
          <a:p>
            <a:pPr marL="444838" lvl="1" indent="-214696" eaLnBrk="1" hangingPunct="1">
              <a:buFontTx/>
              <a:buChar char="•"/>
            </a:pPr>
            <a:r>
              <a:rPr lang="en-US" sz="1000" dirty="0" smtClean="0"/>
              <a:t>Enter a destination with an internal point code</a:t>
            </a:r>
          </a:p>
          <a:p>
            <a:pPr marL="444838" lvl="1" indent="-214696" eaLnBrk="1" hangingPunct="1">
              <a:buFontTx/>
              <a:buChar char="•"/>
            </a:pPr>
            <a:r>
              <a:rPr lang="en-US" sz="1000" dirty="0" smtClean="0"/>
              <a:t>Enter linkset (ent-ls) with internal point code as the APC</a:t>
            </a:r>
          </a:p>
          <a:p>
            <a:pPr eaLnBrk="1" hangingPunct="1"/>
            <a:r>
              <a:rPr lang="en-US" sz="1000" dirty="0" smtClean="0"/>
              <a:t>Add signaling links (ent-slk) to the linkset created above</a:t>
            </a:r>
          </a:p>
        </p:txBody>
      </p:sp>
      <p:sp>
        <p:nvSpPr>
          <p:cNvPr id="386052"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p:spPr>
        <p:txBody>
          <a:bodyPr/>
          <a:lstStyle/>
          <a:p>
            <a:fld id="{607DFF55-1F70-43F1-8E4F-CB9C3B88B7DF}" type="slidenum">
              <a:rPr lang="en-US" smtClean="0"/>
              <a:pPr/>
              <a:t>156</a:t>
            </a:fld>
            <a:endParaRPr lang="en-US" dirty="0" smtClean="0"/>
          </a:p>
        </p:txBody>
      </p:sp>
      <p:sp>
        <p:nvSpPr>
          <p:cNvPr id="387075" name="Rectangle 2"/>
          <p:cNvSpPr>
            <a:spLocks noGrp="1" noChangeArrowheads="1"/>
          </p:cNvSpPr>
          <p:nvPr>
            <p:ph type="body" idx="1"/>
          </p:nvPr>
        </p:nvSpPr>
        <p:spPr>
          <a:xfrm>
            <a:off x="626617" y="4674791"/>
            <a:ext cx="5846881" cy="4006075"/>
          </a:xfrm>
          <a:noFill/>
          <a:ln/>
        </p:spPr>
        <p:txBody>
          <a:bodyPr/>
          <a:lstStyle/>
          <a:p>
            <a:pPr marL="231687" indent="-231687" eaLnBrk="1" hangingPunct="1">
              <a:spcBef>
                <a:spcPct val="20000"/>
              </a:spcBef>
              <a:spcAft>
                <a:spcPct val="20000"/>
              </a:spcAft>
            </a:pPr>
            <a:r>
              <a:rPr lang="en-US" sz="1000" dirty="0" smtClean="0"/>
              <a:t>End to End Routing for IPGW</a:t>
            </a:r>
          </a:p>
          <a:p>
            <a:pPr marL="231687" indent="-231687" eaLnBrk="1" hangingPunct="1">
              <a:spcBef>
                <a:spcPct val="20000"/>
              </a:spcBef>
              <a:spcAft>
                <a:spcPct val="20000"/>
              </a:spcAft>
              <a:buFontTx/>
              <a:buChar char="•"/>
            </a:pPr>
            <a:r>
              <a:rPr lang="en-US" sz="1000" dirty="0" smtClean="0"/>
              <a:t>MSUs are routed based on DPCs. The DPC is routed to a Linkset; the Linkset has links; the links exist on SIGTRAN cards.</a:t>
            </a:r>
          </a:p>
          <a:p>
            <a:pPr marL="231687" indent="-231687" eaLnBrk="1" hangingPunct="1">
              <a:spcBef>
                <a:spcPct val="20000"/>
              </a:spcBef>
              <a:spcAft>
                <a:spcPct val="20000"/>
              </a:spcAft>
              <a:buFontTx/>
              <a:buChar char="•"/>
            </a:pPr>
            <a:r>
              <a:rPr lang="en-US" sz="1000" dirty="0" smtClean="0"/>
              <a:t>Once the message arrives on the SIGTRAN card, values in the MSU are compared to rows in the route key table. </a:t>
            </a:r>
          </a:p>
          <a:p>
            <a:pPr marL="231687" indent="-231687" eaLnBrk="1" hangingPunct="1">
              <a:spcBef>
                <a:spcPct val="20000"/>
              </a:spcBef>
              <a:spcAft>
                <a:spcPct val="20000"/>
              </a:spcAft>
              <a:buFontTx/>
              <a:buChar char="•"/>
            </a:pPr>
            <a:r>
              <a:rPr lang="en-US" sz="1000" dirty="0" smtClean="0"/>
              <a:t>The matching row in the Route Key Table defines the Application Server (AS).</a:t>
            </a:r>
          </a:p>
          <a:p>
            <a:pPr marL="231687" indent="-231687" eaLnBrk="1" hangingPunct="1">
              <a:spcBef>
                <a:spcPct val="20000"/>
              </a:spcBef>
              <a:spcAft>
                <a:spcPct val="20000"/>
              </a:spcAft>
              <a:buFontTx/>
              <a:buChar char="•"/>
            </a:pPr>
            <a:r>
              <a:rPr lang="en-US" sz="1000" dirty="0" smtClean="0"/>
              <a:t>The AS is used to look-up an association in the AS table.</a:t>
            </a:r>
          </a:p>
          <a:p>
            <a:pPr marL="231687" indent="-231687" eaLnBrk="1" hangingPunct="1">
              <a:spcBef>
                <a:spcPct val="20000"/>
              </a:spcBef>
              <a:spcAft>
                <a:spcPct val="20000"/>
              </a:spcAft>
              <a:buFontTx/>
              <a:buChar char="•"/>
            </a:pPr>
            <a:r>
              <a:rPr lang="en-US" sz="1000" dirty="0" smtClean="0"/>
              <a:t>The association defines the local and remote hosts/IP addresses.</a:t>
            </a:r>
          </a:p>
        </p:txBody>
      </p:sp>
      <p:sp>
        <p:nvSpPr>
          <p:cNvPr id="387076"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C3DC0811-7A58-410E-B183-ACCA3A52458E}" type="slidenum">
              <a:rPr lang="en-US" smtClean="0"/>
              <a:pPr/>
              <a:t>157</a:t>
            </a:fld>
            <a:endParaRPr lang="en-US" dirty="0" smtClean="0"/>
          </a:p>
        </p:txBody>
      </p:sp>
      <p:sp>
        <p:nvSpPr>
          <p:cNvPr id="388099" name="Rectangle 2"/>
          <p:cNvSpPr>
            <a:spLocks noGrp="1" noChangeArrowheads="1"/>
          </p:cNvSpPr>
          <p:nvPr>
            <p:ph type="body" idx="1"/>
          </p:nvPr>
        </p:nvSpPr>
        <p:spPr>
          <a:xfrm>
            <a:off x="588221" y="4657724"/>
            <a:ext cx="5940566" cy="4023143"/>
          </a:xfrm>
          <a:noFill/>
          <a:ln/>
        </p:spPr>
        <p:txBody>
          <a:bodyPr/>
          <a:lstStyle/>
          <a:p>
            <a:pPr eaLnBrk="1" hangingPunct="1">
              <a:spcBef>
                <a:spcPct val="20000"/>
              </a:spcBef>
              <a:spcAft>
                <a:spcPct val="20000"/>
              </a:spcAft>
            </a:pPr>
            <a:r>
              <a:rPr lang="en-US" sz="1000" dirty="0" smtClean="0"/>
              <a:t>A Routing Key  </a:t>
            </a:r>
          </a:p>
          <a:p>
            <a:pPr lvl="1" indent="-111210" eaLnBrk="1" hangingPunct="1">
              <a:spcBef>
                <a:spcPct val="20000"/>
              </a:spcBef>
              <a:spcAft>
                <a:spcPct val="20000"/>
              </a:spcAft>
              <a:buFontTx/>
              <a:buChar char="•"/>
            </a:pPr>
            <a:r>
              <a:rPr lang="en-US" sz="1000" dirty="0" smtClean="0"/>
              <a:t>DPC – Destination Point Code</a:t>
            </a:r>
          </a:p>
          <a:p>
            <a:pPr lvl="1" indent="-111210" eaLnBrk="1" hangingPunct="1">
              <a:spcBef>
                <a:spcPct val="20000"/>
              </a:spcBef>
              <a:spcAft>
                <a:spcPct val="20000"/>
              </a:spcAft>
              <a:buFontTx/>
              <a:buChar char="•"/>
            </a:pPr>
            <a:r>
              <a:rPr lang="en-US" sz="1000" dirty="0" smtClean="0"/>
              <a:t>SI – Service Indicator </a:t>
            </a:r>
          </a:p>
          <a:p>
            <a:pPr lvl="1" indent="-111210" eaLnBrk="1" hangingPunct="1">
              <a:spcBef>
                <a:spcPct val="20000"/>
              </a:spcBef>
              <a:spcAft>
                <a:spcPct val="20000"/>
              </a:spcAft>
              <a:buFontTx/>
              <a:buChar char="•"/>
            </a:pPr>
            <a:r>
              <a:rPr lang="en-US" sz="1000" dirty="0" smtClean="0"/>
              <a:t>SSN – Sub System Number</a:t>
            </a:r>
          </a:p>
          <a:p>
            <a:pPr lvl="1" indent="-111210" eaLnBrk="1" hangingPunct="1">
              <a:spcBef>
                <a:spcPct val="20000"/>
              </a:spcBef>
              <a:spcAft>
                <a:spcPct val="20000"/>
              </a:spcAft>
              <a:buFontTx/>
              <a:buChar char="•"/>
            </a:pPr>
            <a:r>
              <a:rPr lang="en-US" sz="1000" dirty="0" smtClean="0"/>
              <a:t>OPC – Originating Point Code</a:t>
            </a:r>
          </a:p>
          <a:p>
            <a:pPr lvl="1" indent="-111210" eaLnBrk="1" hangingPunct="1">
              <a:spcBef>
                <a:spcPct val="20000"/>
              </a:spcBef>
              <a:spcAft>
                <a:spcPct val="20000"/>
              </a:spcAft>
              <a:buFontTx/>
              <a:buChar char="•"/>
            </a:pPr>
            <a:r>
              <a:rPr lang="en-US" sz="1000" dirty="0" smtClean="0"/>
              <a:t>CIC – Circuit Identification Code range entered as CICs and CICe</a:t>
            </a:r>
          </a:p>
          <a:p>
            <a:pPr marL="556047" lvl="2" indent="-111210" eaLnBrk="1" hangingPunct="1">
              <a:spcBef>
                <a:spcPct val="20000"/>
              </a:spcBef>
              <a:spcAft>
                <a:spcPct val="20000"/>
              </a:spcAft>
            </a:pPr>
            <a:r>
              <a:rPr lang="en-US" sz="1000" dirty="0" smtClean="0"/>
              <a:t>	CICs – CIC start</a:t>
            </a:r>
          </a:p>
          <a:p>
            <a:pPr marL="556047" lvl="2" indent="-111210" eaLnBrk="1" hangingPunct="1">
              <a:spcBef>
                <a:spcPct val="20000"/>
              </a:spcBef>
              <a:spcAft>
                <a:spcPct val="20000"/>
              </a:spcAft>
            </a:pPr>
            <a:r>
              <a:rPr lang="en-US" sz="1000" dirty="0" smtClean="0"/>
              <a:t>	CICe – CIC end</a:t>
            </a:r>
          </a:p>
          <a:p>
            <a:pPr lvl="1" indent="-111210" eaLnBrk="1" hangingPunct="1">
              <a:spcBef>
                <a:spcPct val="20000"/>
              </a:spcBef>
              <a:spcAft>
                <a:spcPct val="20000"/>
              </a:spcAft>
              <a:buFontTx/>
              <a:buChar char="•"/>
            </a:pPr>
            <a:r>
              <a:rPr lang="en-US" sz="1000" dirty="0" smtClean="0"/>
              <a:t>AS Name – Application Server Name  </a:t>
            </a:r>
          </a:p>
        </p:txBody>
      </p:sp>
      <p:sp>
        <p:nvSpPr>
          <p:cNvPr id="388100"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p:spPr>
        <p:txBody>
          <a:bodyPr/>
          <a:lstStyle/>
          <a:p>
            <a:fld id="{E5BD29A6-BF67-49B8-B0AC-CE28B0456331}" type="slidenum">
              <a:rPr lang="en-US" smtClean="0"/>
              <a:pPr/>
              <a:t>158</a:t>
            </a:fld>
            <a:endParaRPr lang="en-US" dirty="0" smtClean="0"/>
          </a:p>
        </p:txBody>
      </p:sp>
      <p:sp>
        <p:nvSpPr>
          <p:cNvPr id="389123" name="Rectangle 2"/>
          <p:cNvSpPr>
            <a:spLocks noGrp="1" noChangeArrowheads="1"/>
          </p:cNvSpPr>
          <p:nvPr>
            <p:ph type="body" idx="1"/>
          </p:nvPr>
        </p:nvSpPr>
        <p:spPr>
          <a:xfrm>
            <a:off x="588222" y="4659276"/>
            <a:ext cx="5782375" cy="4021591"/>
          </a:xfrm>
          <a:noFill/>
          <a:ln/>
        </p:spPr>
        <p:txBody>
          <a:bodyPr/>
          <a:lstStyle/>
          <a:p>
            <a:pPr marL="231687" indent="-231687" eaLnBrk="1" hangingPunct="1">
              <a:lnSpc>
                <a:spcPct val="90000"/>
              </a:lnSpc>
            </a:pPr>
            <a:r>
              <a:rPr lang="en-US" sz="1000" dirty="0" smtClean="0"/>
              <a:t>What constitutes a full routing key depends on the SI value. SI values can be SCCP (SI=3), CIC based (SI = 4 (TUP), 5 (ISUP), 13 (Q.BICC).</a:t>
            </a:r>
          </a:p>
          <a:p>
            <a:pPr marL="231687" indent="-231687" eaLnBrk="1" hangingPunct="1">
              <a:lnSpc>
                <a:spcPct val="90000"/>
              </a:lnSpc>
              <a:buFontTx/>
              <a:buChar char="•"/>
            </a:pPr>
            <a:r>
              <a:rPr lang="en-US" sz="1000" dirty="0" smtClean="0"/>
              <a:t>Full Routing Keys</a:t>
            </a:r>
          </a:p>
          <a:p>
            <a:pPr marL="457195" lvl="1" indent="-114298" eaLnBrk="1" hangingPunct="1">
              <a:lnSpc>
                <a:spcPct val="90000"/>
              </a:lnSpc>
            </a:pPr>
            <a:r>
              <a:rPr lang="en-US" sz="1000" dirty="0" smtClean="0"/>
              <a:t>SCCP:  DPC + SI + SSN </a:t>
            </a:r>
          </a:p>
          <a:p>
            <a:pPr marL="457195" lvl="1" indent="-114298" eaLnBrk="1" hangingPunct="1">
              <a:lnSpc>
                <a:spcPct val="90000"/>
              </a:lnSpc>
            </a:pPr>
            <a:r>
              <a:rPr lang="en-US" sz="1000" dirty="0" smtClean="0"/>
              <a:t>CIC: DPC + SI + OPC + CICs  + CICe </a:t>
            </a:r>
          </a:p>
          <a:p>
            <a:pPr marL="457195" lvl="1" indent="-114298" eaLnBrk="1" hangingPunct="1">
              <a:lnSpc>
                <a:spcPct val="90000"/>
              </a:lnSpc>
            </a:pPr>
            <a:r>
              <a:rPr lang="en-US" sz="1000" dirty="0" smtClean="0"/>
              <a:t>OtherSI: DPC + SI </a:t>
            </a:r>
          </a:p>
          <a:p>
            <a:pPr marL="231687" indent="-231687" eaLnBrk="1" hangingPunct="1">
              <a:lnSpc>
                <a:spcPct val="90000"/>
              </a:lnSpc>
              <a:buFontTx/>
              <a:buChar char="•"/>
            </a:pPr>
            <a:r>
              <a:rPr lang="en-US" sz="1000" dirty="0" smtClean="0"/>
              <a:t>Partial Routing Keys</a:t>
            </a:r>
          </a:p>
          <a:p>
            <a:pPr marL="457195" lvl="1" indent="-114298" eaLnBrk="1" hangingPunct="1">
              <a:lnSpc>
                <a:spcPct val="90000"/>
              </a:lnSpc>
            </a:pPr>
            <a:r>
              <a:rPr lang="en-US" sz="1000" dirty="0" smtClean="0"/>
              <a:t>Partial Routing Keys are any entry less than a Full Routing Key.</a:t>
            </a:r>
          </a:p>
          <a:p>
            <a:pPr marL="457195" lvl="1" indent="-114298" eaLnBrk="1" hangingPunct="1">
              <a:lnSpc>
                <a:spcPct val="90000"/>
              </a:lnSpc>
            </a:pPr>
            <a:r>
              <a:rPr lang="en-US" sz="1000" dirty="0" smtClean="0"/>
              <a:t>Partial Routing Keys require the “type = partial” parameter. </a:t>
            </a:r>
          </a:p>
          <a:p>
            <a:pPr marL="457195" lvl="1" indent="-114298" eaLnBrk="1" hangingPunct="1">
              <a:lnSpc>
                <a:spcPct val="90000"/>
              </a:lnSpc>
            </a:pPr>
            <a:r>
              <a:rPr lang="en-US" sz="1000" dirty="0" smtClean="0"/>
              <a:t>Partial keys must drop parameters from the right working down to only DPC (with the one exception on SI only). </a:t>
            </a:r>
          </a:p>
          <a:p>
            <a:pPr marL="231687" indent="-231687" eaLnBrk="1" hangingPunct="1">
              <a:lnSpc>
                <a:spcPct val="90000"/>
              </a:lnSpc>
              <a:buFontTx/>
              <a:buChar char="•"/>
            </a:pPr>
            <a:r>
              <a:rPr lang="en-US" sz="1000" dirty="0" smtClean="0"/>
              <a:t>DPC only</a:t>
            </a:r>
          </a:p>
          <a:p>
            <a:pPr marL="457195" lvl="1" indent="-114298" eaLnBrk="1" hangingPunct="1">
              <a:lnSpc>
                <a:spcPct val="90000"/>
              </a:lnSpc>
            </a:pPr>
            <a:r>
              <a:rPr lang="en-US" sz="1000" dirty="0" smtClean="0"/>
              <a:t>The routing key will be selected based solely on the DPC parameter.</a:t>
            </a:r>
          </a:p>
          <a:p>
            <a:pPr marL="231687" indent="-231687" eaLnBrk="1" hangingPunct="1">
              <a:lnSpc>
                <a:spcPct val="90000"/>
              </a:lnSpc>
              <a:buFontTx/>
              <a:buChar char="•"/>
            </a:pPr>
            <a:r>
              <a:rPr lang="en-US" sz="1000" dirty="0" smtClean="0"/>
              <a:t>Default</a:t>
            </a:r>
          </a:p>
          <a:p>
            <a:pPr marL="457195" lvl="1" indent="-114298" eaLnBrk="1" hangingPunct="1">
              <a:lnSpc>
                <a:spcPct val="90000"/>
              </a:lnSpc>
            </a:pPr>
            <a:r>
              <a:rPr lang="en-US" sz="1000" dirty="0" smtClean="0"/>
              <a:t>No parameters are entered except the application server name. This routing key will be selected if no other key matches. </a:t>
            </a:r>
          </a:p>
          <a:p>
            <a:pPr marL="457195" lvl="1" indent="-114298" eaLnBrk="1" hangingPunct="1">
              <a:lnSpc>
                <a:spcPct val="90000"/>
              </a:lnSpc>
            </a:pPr>
            <a:r>
              <a:rPr lang="en-US" sz="1000" dirty="0" smtClean="0"/>
              <a:t>Only one static default routing key is allowed.</a:t>
            </a:r>
          </a:p>
        </p:txBody>
      </p:sp>
      <p:sp>
        <p:nvSpPr>
          <p:cNvPr id="389124"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p:spPr>
        <p:txBody>
          <a:bodyPr/>
          <a:lstStyle/>
          <a:p>
            <a:fld id="{CC5E7011-6B3A-43D9-A825-9AB9253B6A64}" type="slidenum">
              <a:rPr lang="en-US" smtClean="0"/>
              <a:pPr/>
              <a:t>159</a:t>
            </a:fld>
            <a:endParaRPr lang="en-US" dirty="0" smtClean="0"/>
          </a:p>
        </p:txBody>
      </p:sp>
      <p:sp>
        <p:nvSpPr>
          <p:cNvPr id="390147" name="Rectangle 2"/>
          <p:cNvSpPr>
            <a:spLocks noGrp="1" noChangeArrowheads="1"/>
          </p:cNvSpPr>
          <p:nvPr>
            <p:ph type="body" idx="1"/>
          </p:nvPr>
        </p:nvSpPr>
        <p:spPr>
          <a:xfrm>
            <a:off x="617401" y="4696513"/>
            <a:ext cx="5911386" cy="3984354"/>
          </a:xfrm>
          <a:noFill/>
          <a:ln/>
        </p:spPr>
        <p:txBody>
          <a:bodyPr/>
          <a:lstStyle/>
          <a:p>
            <a:pPr marL="231687" indent="-231687" eaLnBrk="1" hangingPunct="1">
              <a:spcBef>
                <a:spcPct val="20000"/>
              </a:spcBef>
              <a:spcAft>
                <a:spcPct val="20000"/>
              </a:spcAft>
              <a:buFontTx/>
              <a:buChar char="•"/>
              <a:tabLst>
                <a:tab pos="225508" algn="l"/>
              </a:tabLst>
            </a:pPr>
            <a:r>
              <a:rPr lang="en-US" sz="1000" dirty="0" smtClean="0"/>
              <a:t>The Application Route Key chooses an Application Server. The Application Server (AS) table assigns an association (or associations) to the application servers. When multiple associations are assigned to one Application Server, the association is selected in a circular manner (load sharing).</a:t>
            </a:r>
          </a:p>
          <a:p>
            <a:pPr marL="231687" indent="-231687" eaLnBrk="1" hangingPunct="1">
              <a:spcBef>
                <a:spcPct val="20000"/>
              </a:spcBef>
              <a:spcAft>
                <a:spcPct val="20000"/>
              </a:spcAft>
              <a:buFontTx/>
              <a:buChar char="•"/>
              <a:tabLst>
                <a:tab pos="225508" algn="l"/>
              </a:tabLst>
            </a:pPr>
            <a:r>
              <a:rPr lang="en-US" sz="1000" dirty="0" smtClean="0"/>
              <a:t>Application Servers equate to a point code that satisfies queries for a specific SSN.</a:t>
            </a:r>
          </a:p>
          <a:p>
            <a:pPr marL="231687" indent="-231687" eaLnBrk="1" hangingPunct="1">
              <a:spcBef>
                <a:spcPct val="20000"/>
              </a:spcBef>
              <a:spcAft>
                <a:spcPct val="20000"/>
              </a:spcAft>
              <a:buFontTx/>
              <a:buChar char="•"/>
              <a:tabLst>
                <a:tab pos="225508" algn="l"/>
              </a:tabLst>
            </a:pPr>
            <a:r>
              <a:rPr lang="en-US" sz="1000" dirty="0" smtClean="0"/>
              <a:t>The Application Server Process is each occurrence of the database. To achieve maximum throughput, an AS can have multiple ASPs. Each ASP will have a unique IP address and will have its own association.</a:t>
            </a:r>
            <a:r>
              <a:rPr lang="en-US" dirty="0" smtClean="0"/>
              <a:t>  </a:t>
            </a:r>
          </a:p>
        </p:txBody>
      </p:sp>
      <p:sp>
        <p:nvSpPr>
          <p:cNvPr id="390148"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7C3EAEB1-3F95-4FBA-879F-A1FBD28CE4FD}" type="slidenum">
              <a:rPr lang="en-US" smtClean="0"/>
              <a:pPr/>
              <a:t>16</a:t>
            </a:fld>
            <a:endParaRPr lang="en-US" dirty="0" smtClean="0"/>
          </a:p>
        </p:txBody>
      </p:sp>
      <p:sp>
        <p:nvSpPr>
          <p:cNvPr id="225283" name="Rectangle 2"/>
          <p:cNvSpPr>
            <a:spLocks noGrp="1" noChangeArrowheads="1"/>
          </p:cNvSpPr>
          <p:nvPr>
            <p:ph type="body" idx="1"/>
          </p:nvPr>
        </p:nvSpPr>
        <p:spPr>
          <a:xfrm>
            <a:off x="600508" y="4691857"/>
            <a:ext cx="5849952" cy="3880402"/>
          </a:xfrm>
          <a:noFill/>
          <a:ln/>
        </p:spPr>
        <p:txBody>
          <a:bodyPr/>
          <a:lstStyle/>
          <a:p>
            <a:pPr marL="225508" indent="-225508" eaLnBrk="1" hangingPunct="1"/>
            <a:r>
              <a:rPr lang="en-US" sz="1000" b="1" dirty="0" smtClean="0"/>
              <a:t>NOTE:</a:t>
            </a:r>
            <a:r>
              <a:rPr lang="en-US" sz="1000" dirty="0" smtClean="0"/>
              <a:t> IP Signaling Gateway requires EAGLE Release 38.0.1 and above.</a:t>
            </a:r>
          </a:p>
          <a:p>
            <a:pPr marL="225508" indent="-225508" eaLnBrk="1" hangingPunct="1">
              <a:buFontTx/>
              <a:buChar char="•"/>
            </a:pPr>
            <a:endParaRPr lang="en-US" sz="1000" dirty="0" smtClean="0"/>
          </a:p>
        </p:txBody>
      </p:sp>
      <p:sp>
        <p:nvSpPr>
          <p:cNvPr id="225284"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p:spPr>
        <p:txBody>
          <a:bodyPr/>
          <a:lstStyle/>
          <a:p>
            <a:fld id="{B35E81AE-4C8B-42A8-8434-094DCEA94A88}" type="slidenum">
              <a:rPr lang="en-US" smtClean="0"/>
              <a:pPr/>
              <a:t>160</a:t>
            </a:fld>
            <a:endParaRPr lang="en-US" dirty="0" smtClean="0"/>
          </a:p>
        </p:txBody>
      </p:sp>
      <p:sp>
        <p:nvSpPr>
          <p:cNvPr id="391171" name="Rectangle 2"/>
          <p:cNvSpPr>
            <a:spLocks noGrp="1" noChangeArrowheads="1"/>
          </p:cNvSpPr>
          <p:nvPr>
            <p:ph type="body" idx="1"/>
          </p:nvPr>
        </p:nvSpPr>
        <p:spPr>
          <a:xfrm>
            <a:off x="864669" y="4547565"/>
            <a:ext cx="5505927" cy="4133302"/>
          </a:xfrm>
          <a:noFill/>
          <a:ln/>
        </p:spPr>
        <p:txBody>
          <a:bodyPr/>
          <a:lstStyle/>
          <a:p>
            <a:pPr eaLnBrk="1" hangingPunct="1"/>
            <a:endParaRPr lang="en-US" dirty="0" smtClean="0"/>
          </a:p>
        </p:txBody>
      </p:sp>
      <p:sp>
        <p:nvSpPr>
          <p:cNvPr id="391172"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p:spPr>
        <p:txBody>
          <a:bodyPr/>
          <a:lstStyle/>
          <a:p>
            <a:fld id="{CD95FDDE-B5D2-4F98-8E05-9922F99AC57C}" type="slidenum">
              <a:rPr lang="en-US" smtClean="0"/>
              <a:pPr/>
              <a:t>161</a:t>
            </a:fld>
            <a:endParaRPr lang="en-US" dirty="0" smtClean="0"/>
          </a:p>
        </p:txBody>
      </p:sp>
      <p:sp>
        <p:nvSpPr>
          <p:cNvPr id="392195" name="Rectangle 2"/>
          <p:cNvSpPr>
            <a:spLocks noGrp="1" noChangeArrowheads="1"/>
          </p:cNvSpPr>
          <p:nvPr>
            <p:ph type="body" idx="1"/>
          </p:nvPr>
        </p:nvSpPr>
        <p:spPr>
          <a:xfrm>
            <a:off x="582078" y="4677893"/>
            <a:ext cx="5912921" cy="4002973"/>
          </a:xfrm>
          <a:noFill/>
          <a:ln/>
        </p:spPr>
        <p:txBody>
          <a:bodyPr/>
          <a:lstStyle/>
          <a:p>
            <a:pPr eaLnBrk="1" hangingPunct="1"/>
            <a:endParaRPr lang="en-US" dirty="0" smtClean="0"/>
          </a:p>
        </p:txBody>
      </p:sp>
      <p:sp>
        <p:nvSpPr>
          <p:cNvPr id="392196"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p:spPr>
        <p:txBody>
          <a:bodyPr/>
          <a:lstStyle/>
          <a:p>
            <a:fld id="{CE74CECE-2BC9-466B-900A-5734139CD260}" type="slidenum">
              <a:rPr lang="en-US" smtClean="0"/>
              <a:pPr/>
              <a:t>162</a:t>
            </a:fld>
            <a:endParaRPr lang="en-US" dirty="0" smtClean="0"/>
          </a:p>
        </p:txBody>
      </p:sp>
      <p:sp>
        <p:nvSpPr>
          <p:cNvPr id="393219" name="Rectangle 2"/>
          <p:cNvSpPr>
            <a:spLocks noGrp="1" noChangeArrowheads="1"/>
          </p:cNvSpPr>
          <p:nvPr>
            <p:ph type="body" idx="1"/>
          </p:nvPr>
        </p:nvSpPr>
        <p:spPr>
          <a:xfrm>
            <a:off x="588222" y="4674791"/>
            <a:ext cx="5782375" cy="4006075"/>
          </a:xfrm>
          <a:noFill/>
          <a:ln/>
        </p:spPr>
        <p:txBody>
          <a:bodyPr/>
          <a:lstStyle/>
          <a:p>
            <a:pPr marL="231687" indent="-231687" eaLnBrk="1" hangingPunct="1"/>
            <a:r>
              <a:rPr lang="en-US" sz="1000" dirty="0" smtClean="0"/>
              <a:t>ent-dstn </a:t>
            </a:r>
          </a:p>
          <a:p>
            <a:pPr marL="231687" indent="-231687" eaLnBrk="1" hangingPunct="1">
              <a:buFontTx/>
              <a:buChar char="•"/>
            </a:pPr>
            <a:r>
              <a:rPr lang="en-US" sz="1000" dirty="0" smtClean="0"/>
              <a:t>You must create a virtual destination for each IPGW linkset that will be used. The IPGWAPC = yes parameter defines the point code as being “virtual”. Virtual destinations should have the Broadcast Exception Indicator (bei) = yes.</a:t>
            </a:r>
          </a:p>
          <a:p>
            <a:pPr marL="231687" indent="-231687" eaLnBrk="1" hangingPunct="1">
              <a:buFontTx/>
              <a:buChar char="•"/>
            </a:pPr>
            <a:r>
              <a:rPr lang="en-US" sz="1000" dirty="0" smtClean="0"/>
              <a:t>Virtual point codes can be any point code not used in the network</a:t>
            </a:r>
          </a:p>
        </p:txBody>
      </p:sp>
      <p:sp>
        <p:nvSpPr>
          <p:cNvPr id="393220"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p:spPr>
        <p:txBody>
          <a:bodyPr/>
          <a:lstStyle/>
          <a:p>
            <a:fld id="{3FE0F46D-9F24-41E5-8CE1-B774F214D032}" type="slidenum">
              <a:rPr lang="en-US" smtClean="0"/>
              <a:pPr/>
              <a:t>163</a:t>
            </a:fld>
            <a:endParaRPr lang="en-US" dirty="0" smtClean="0"/>
          </a:p>
        </p:txBody>
      </p:sp>
      <p:sp>
        <p:nvSpPr>
          <p:cNvPr id="394243" name="Rectangle 2"/>
          <p:cNvSpPr>
            <a:spLocks noGrp="1" noChangeArrowheads="1"/>
          </p:cNvSpPr>
          <p:nvPr>
            <p:ph type="body" idx="1"/>
          </p:nvPr>
        </p:nvSpPr>
        <p:spPr>
          <a:xfrm>
            <a:off x="588222" y="4674791"/>
            <a:ext cx="5782375" cy="4006075"/>
          </a:xfrm>
          <a:noFill/>
          <a:ln/>
        </p:spPr>
        <p:txBody>
          <a:bodyPr/>
          <a:lstStyle/>
          <a:p>
            <a:pPr marL="106576" indent="-106576" eaLnBrk="1" hangingPunct="1"/>
            <a:r>
              <a:rPr lang="en-US" sz="1000" dirty="0" smtClean="0"/>
              <a:t>ent-ls </a:t>
            </a:r>
          </a:p>
          <a:p>
            <a:pPr marL="106576" indent="-106576" eaLnBrk="1" hangingPunct="1"/>
            <a:r>
              <a:rPr lang="en-US" sz="1000" dirty="0" smtClean="0"/>
              <a:t>The enter linkset command has changed in two areas:</a:t>
            </a:r>
          </a:p>
          <a:p>
            <a:pPr marL="106576" indent="-106576" eaLnBrk="1" hangingPunct="1">
              <a:buFontTx/>
              <a:buChar char="•"/>
            </a:pPr>
            <a:r>
              <a:rPr lang="en-US" sz="1000" dirty="0" smtClean="0"/>
              <a:t>IPGW linksets are entered with the Adjacent Point Code (APC) parameter equal the virtual point code and the IPGWAPC parameter = yes</a:t>
            </a:r>
          </a:p>
          <a:p>
            <a:pPr marL="106576" indent="-106576" eaLnBrk="1" hangingPunct="1">
              <a:buFontTx/>
              <a:buChar char="•"/>
            </a:pPr>
            <a:r>
              <a:rPr lang="en-US" sz="1000" dirty="0" smtClean="0"/>
              <a:t>IPGW linksets support new parameters that control the maximum transactions, and alarm thresholds for the linkset, and each signaling link in the linkset.</a:t>
            </a:r>
          </a:p>
          <a:p>
            <a:pPr marL="106576" indent="-106576" eaLnBrk="1" hangingPunct="1">
              <a:buFontTx/>
              <a:buChar char="•"/>
            </a:pPr>
            <a:r>
              <a:rPr lang="en-US" sz="1000" dirty="0" smtClean="0"/>
              <a:t>IPTPS sets the maximum allowed TPS for this linkset. The sum of the IPTPS values for all IPGW linksets cannot exceed the system IPTPS set by the control features “IPGWx Signaling TPS” and reported with the rept-stat-iptps command.</a:t>
            </a:r>
          </a:p>
          <a:p>
            <a:pPr marL="219329" lvl="1" indent="-1545" eaLnBrk="1" hangingPunct="1"/>
            <a:r>
              <a:rPr lang="en-US" sz="1000" dirty="0" smtClean="0"/>
              <a:t>	</a:t>
            </a:r>
            <a:r>
              <a:rPr lang="en-US" sz="1000" b="1" dirty="0" smtClean="0"/>
              <a:t>lsusealm </a:t>
            </a:r>
            <a:r>
              <a:rPr lang="en-US" sz="1000" dirty="0" smtClean="0"/>
              <a:t>(linkset use alarm) sets a alarm threshold for the linkset. </a:t>
            </a:r>
          </a:p>
          <a:p>
            <a:pPr marL="219329" lvl="1" indent="-1545" eaLnBrk="1" hangingPunct="1"/>
            <a:r>
              <a:rPr lang="en-US" sz="1000" dirty="0" smtClean="0"/>
              <a:t>	If the current TPS reaches the provisioned threshold, an alarm is raised. 	</a:t>
            </a:r>
          </a:p>
          <a:p>
            <a:pPr marL="219329" lvl="1" indent="-1545" eaLnBrk="1" hangingPunct="1"/>
            <a:r>
              <a:rPr lang="en-US" sz="1000" dirty="0" smtClean="0"/>
              <a:t>	The value is entered as a number and is interpreted as a percentage of the “fair share” portion of the IPTPS parameter.</a:t>
            </a:r>
          </a:p>
          <a:p>
            <a:pPr marL="219329" lvl="1" indent="-1545" eaLnBrk="1" hangingPunct="1"/>
            <a:r>
              <a:rPr lang="en-US" sz="1000" dirty="0" smtClean="0"/>
              <a:t>	</a:t>
            </a:r>
            <a:r>
              <a:rPr lang="en-US" sz="1000" b="1" dirty="0" smtClean="0"/>
              <a:t>slkusealm</a:t>
            </a:r>
            <a:r>
              <a:rPr lang="en-US" sz="1000" dirty="0" smtClean="0"/>
              <a:t> (signal link use</a:t>
            </a:r>
            <a:r>
              <a:rPr lang="en-US" dirty="0" smtClean="0"/>
              <a:t> </a:t>
            </a:r>
            <a:r>
              <a:rPr lang="en-US" sz="1000" dirty="0" smtClean="0"/>
              <a:t>alarm) works the same as lsusealm but is relative to each link in the linkset.</a:t>
            </a:r>
          </a:p>
        </p:txBody>
      </p:sp>
      <p:sp>
        <p:nvSpPr>
          <p:cNvPr id="394244"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p:spPr>
        <p:txBody>
          <a:bodyPr/>
          <a:lstStyle/>
          <a:p>
            <a:fld id="{FBD6BB71-64C1-4209-B7FD-40FFA0E860C7}" type="slidenum">
              <a:rPr lang="en-US" smtClean="0"/>
              <a:pPr/>
              <a:t>164</a:t>
            </a:fld>
            <a:endParaRPr lang="en-US" dirty="0" smtClean="0"/>
          </a:p>
        </p:txBody>
      </p:sp>
      <p:sp>
        <p:nvSpPr>
          <p:cNvPr id="395267" name="Rectangle 2"/>
          <p:cNvSpPr>
            <a:spLocks noGrp="1" noChangeArrowheads="1"/>
          </p:cNvSpPr>
          <p:nvPr>
            <p:ph type="body" idx="1"/>
          </p:nvPr>
        </p:nvSpPr>
        <p:spPr>
          <a:xfrm>
            <a:off x="864669" y="4547565"/>
            <a:ext cx="5505927" cy="4133302"/>
          </a:xfrm>
          <a:noFill/>
          <a:ln/>
        </p:spPr>
        <p:txBody>
          <a:bodyPr/>
          <a:lstStyle/>
          <a:p>
            <a:pPr eaLnBrk="1" hangingPunct="1"/>
            <a:endParaRPr lang="en-US" dirty="0" smtClean="0"/>
          </a:p>
        </p:txBody>
      </p:sp>
      <p:sp>
        <p:nvSpPr>
          <p:cNvPr id="395268"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p:spPr>
        <p:txBody>
          <a:bodyPr/>
          <a:lstStyle/>
          <a:p>
            <a:fld id="{6406DA19-F3D3-4060-B878-637F99404458}" type="slidenum">
              <a:rPr lang="en-US" smtClean="0"/>
              <a:pPr/>
              <a:t>165</a:t>
            </a:fld>
            <a:endParaRPr lang="en-US" dirty="0" smtClean="0"/>
          </a:p>
        </p:txBody>
      </p:sp>
      <p:sp>
        <p:nvSpPr>
          <p:cNvPr id="396291" name="Rectangle 2"/>
          <p:cNvSpPr>
            <a:spLocks noGrp="1" noChangeArrowheads="1"/>
          </p:cNvSpPr>
          <p:nvPr>
            <p:ph type="body" idx="1"/>
          </p:nvPr>
        </p:nvSpPr>
        <p:spPr>
          <a:xfrm>
            <a:off x="608186" y="4696513"/>
            <a:ext cx="5762410" cy="3984354"/>
          </a:xfrm>
          <a:noFill/>
          <a:ln/>
        </p:spPr>
        <p:txBody>
          <a:bodyPr/>
          <a:lstStyle/>
          <a:p>
            <a:pPr marL="231687" indent="-231687" eaLnBrk="1" hangingPunct="1"/>
            <a:r>
              <a:rPr lang="en-US" sz="1000" dirty="0" smtClean="0"/>
              <a:t>ent-assoc</a:t>
            </a:r>
          </a:p>
          <a:p>
            <a:pPr marL="231687" indent="-231687" eaLnBrk="1" hangingPunct="1">
              <a:buFontTx/>
              <a:buChar char="•"/>
            </a:pPr>
            <a:r>
              <a:rPr lang="en-US" sz="1000" dirty="0" smtClean="0"/>
              <a:t>The value for the adapter parameter must be M3UA or SUA.</a:t>
            </a:r>
          </a:p>
          <a:p>
            <a:pPr marL="231687" indent="-231687" eaLnBrk="1" hangingPunct="1"/>
            <a:endParaRPr lang="en-US" sz="1000" dirty="0" smtClean="0"/>
          </a:p>
        </p:txBody>
      </p:sp>
      <p:sp>
        <p:nvSpPr>
          <p:cNvPr id="396292"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p:cNvSpPr>
            <a:spLocks noGrp="1" noChangeArrowheads="1"/>
          </p:cNvSpPr>
          <p:nvPr>
            <p:ph type="sldNum" sz="quarter" idx="5"/>
          </p:nvPr>
        </p:nvSpPr>
        <p:spPr>
          <a:noFill/>
        </p:spPr>
        <p:txBody>
          <a:bodyPr/>
          <a:lstStyle/>
          <a:p>
            <a:fld id="{24617E23-F319-48F9-9D83-AB2401C2D386}" type="slidenum">
              <a:rPr lang="en-US" smtClean="0"/>
              <a:pPr/>
              <a:t>166</a:t>
            </a:fld>
            <a:endParaRPr lang="en-US" dirty="0" smtClean="0"/>
          </a:p>
        </p:txBody>
      </p:sp>
      <p:sp>
        <p:nvSpPr>
          <p:cNvPr id="397315" name="Rectangle 2"/>
          <p:cNvSpPr>
            <a:spLocks noGrp="1" noChangeArrowheads="1"/>
          </p:cNvSpPr>
          <p:nvPr>
            <p:ph type="body" idx="1"/>
          </p:nvPr>
        </p:nvSpPr>
        <p:spPr>
          <a:xfrm>
            <a:off x="606651" y="4674791"/>
            <a:ext cx="5763946" cy="4006075"/>
          </a:xfrm>
          <a:noFill/>
          <a:ln/>
        </p:spPr>
        <p:txBody>
          <a:bodyPr/>
          <a:lstStyle/>
          <a:p>
            <a:pPr marL="231687" indent="-231687" eaLnBrk="1" hangingPunct="1"/>
            <a:r>
              <a:rPr lang="en-US" sz="1000" dirty="0" smtClean="0"/>
              <a:t>ent-as</a:t>
            </a:r>
          </a:p>
          <a:p>
            <a:pPr marL="231687" indent="-231687" eaLnBrk="1" hangingPunct="1">
              <a:buFontTx/>
              <a:buChar char="•"/>
            </a:pPr>
            <a:r>
              <a:rPr lang="en-US" sz="1000" dirty="0" smtClean="0"/>
              <a:t>The enter Application Server (ent-as) command connects an application server to one or more associations.  </a:t>
            </a:r>
          </a:p>
          <a:p>
            <a:pPr marL="231687" indent="-231687" eaLnBrk="1" hangingPunct="1">
              <a:buFontTx/>
              <a:buChar char="•"/>
            </a:pPr>
            <a:r>
              <a:rPr lang="en-US" sz="1000" dirty="0" smtClean="0"/>
              <a:t>The table has two columns; the application server name (asname) and the association name (aname). </a:t>
            </a:r>
          </a:p>
          <a:p>
            <a:pPr marL="231687" indent="-231687" eaLnBrk="1" hangingPunct="1">
              <a:buFontTx/>
              <a:buChar char="•"/>
            </a:pPr>
            <a:r>
              <a:rPr lang="en-US" sz="1000" dirty="0" smtClean="0"/>
              <a:t>If Application servers have multiple application server processes, the ent-as command must be repeated for each association.</a:t>
            </a:r>
          </a:p>
          <a:p>
            <a:pPr marL="231687" indent="-231687" eaLnBrk="1" hangingPunct="1">
              <a:buFontTx/>
              <a:buChar char="•"/>
            </a:pPr>
            <a:r>
              <a:rPr lang="en-US" sz="1000" dirty="0" smtClean="0"/>
              <a:t>A Maximum of 16 associations can be assigned to one AS.</a:t>
            </a:r>
          </a:p>
          <a:p>
            <a:pPr marL="231687" indent="-231687" eaLnBrk="1" hangingPunct="1"/>
            <a:endParaRPr lang="en-US" sz="1000" dirty="0" smtClean="0"/>
          </a:p>
          <a:p>
            <a:pPr marL="231687" indent="-231687" eaLnBrk="1" hangingPunct="1"/>
            <a:endParaRPr lang="en-US" dirty="0" smtClean="0"/>
          </a:p>
        </p:txBody>
      </p:sp>
      <p:sp>
        <p:nvSpPr>
          <p:cNvPr id="397316"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p:cNvSpPr>
            <a:spLocks noGrp="1" noChangeArrowheads="1"/>
          </p:cNvSpPr>
          <p:nvPr>
            <p:ph type="sldNum" sz="quarter" idx="5"/>
          </p:nvPr>
        </p:nvSpPr>
        <p:spPr>
          <a:noFill/>
        </p:spPr>
        <p:txBody>
          <a:bodyPr/>
          <a:lstStyle/>
          <a:p>
            <a:fld id="{05AE2F41-0C24-4E48-A347-D24E6A5345E6}" type="slidenum">
              <a:rPr lang="en-US" smtClean="0"/>
              <a:pPr/>
              <a:t>167</a:t>
            </a:fld>
            <a:endParaRPr lang="en-US" dirty="0" smtClean="0"/>
          </a:p>
        </p:txBody>
      </p:sp>
      <p:sp>
        <p:nvSpPr>
          <p:cNvPr id="398339" name="Rectangle 2"/>
          <p:cNvSpPr>
            <a:spLocks noGrp="1" noChangeArrowheads="1"/>
          </p:cNvSpPr>
          <p:nvPr>
            <p:ph type="body" idx="1"/>
          </p:nvPr>
        </p:nvSpPr>
        <p:spPr>
          <a:xfrm>
            <a:off x="598973" y="4673238"/>
            <a:ext cx="5771625" cy="4007628"/>
          </a:xfrm>
          <a:noFill/>
          <a:ln/>
        </p:spPr>
        <p:txBody>
          <a:bodyPr/>
          <a:lstStyle/>
          <a:p>
            <a:pPr marL="231687" indent="-231687" eaLnBrk="1" hangingPunct="1"/>
            <a:r>
              <a:rPr lang="en-US" sz="1000" dirty="0" smtClean="0"/>
              <a:t>ent-appl-rtkey</a:t>
            </a:r>
          </a:p>
          <a:p>
            <a:pPr marL="231687" indent="-231687" eaLnBrk="1" hangingPunct="1">
              <a:buFontTx/>
              <a:buChar char="•"/>
            </a:pPr>
            <a:r>
              <a:rPr lang="en-US" sz="1000" dirty="0" smtClean="0"/>
              <a:t>The application route key (ent-appl-rtkey) command enters static routing keys. Values in the MSU are compared to values entered in this table. An Application server is defined by the matching row. </a:t>
            </a:r>
          </a:p>
          <a:p>
            <a:pPr marL="231687" indent="-231687" eaLnBrk="1" hangingPunct="1">
              <a:spcBef>
                <a:spcPct val="20000"/>
              </a:spcBef>
              <a:spcAft>
                <a:spcPct val="20000"/>
              </a:spcAft>
              <a:buFontTx/>
              <a:buChar char="•"/>
            </a:pPr>
            <a:r>
              <a:rPr lang="en-US" sz="1000" dirty="0" smtClean="0"/>
              <a:t>To enter Partial and Default routing keys, you MUST include the “type“ parameter.</a:t>
            </a:r>
          </a:p>
          <a:p>
            <a:pPr marL="231687" indent="-231687" eaLnBrk="1" hangingPunct="1">
              <a:spcBef>
                <a:spcPct val="20000"/>
              </a:spcBef>
              <a:spcAft>
                <a:spcPct val="20000"/>
              </a:spcAft>
            </a:pPr>
            <a:endParaRPr lang="en-US" sz="1000" dirty="0" smtClean="0"/>
          </a:p>
          <a:p>
            <a:pPr marL="231687" indent="-231687" eaLnBrk="1" hangingPunct="1"/>
            <a:endParaRPr lang="en-US" dirty="0" smtClean="0"/>
          </a:p>
        </p:txBody>
      </p:sp>
      <p:sp>
        <p:nvSpPr>
          <p:cNvPr id="398340"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p:cNvSpPr>
            <a:spLocks noGrp="1" noChangeArrowheads="1"/>
          </p:cNvSpPr>
          <p:nvPr>
            <p:ph type="sldNum" sz="quarter" idx="5"/>
          </p:nvPr>
        </p:nvSpPr>
        <p:spPr>
          <a:noFill/>
        </p:spPr>
        <p:txBody>
          <a:bodyPr/>
          <a:lstStyle/>
          <a:p>
            <a:fld id="{97A25C77-E2F5-487B-99A5-840A613FF469}" type="slidenum">
              <a:rPr lang="en-US" smtClean="0"/>
              <a:pPr/>
              <a:t>168</a:t>
            </a:fld>
            <a:endParaRPr lang="en-US" dirty="0" smtClean="0"/>
          </a:p>
        </p:txBody>
      </p:sp>
      <p:sp>
        <p:nvSpPr>
          <p:cNvPr id="399363" name="Rectangle 2"/>
          <p:cNvSpPr>
            <a:spLocks noGrp="1" noChangeArrowheads="1"/>
          </p:cNvSpPr>
          <p:nvPr>
            <p:ph type="body" idx="1"/>
          </p:nvPr>
        </p:nvSpPr>
        <p:spPr>
          <a:xfrm>
            <a:off x="864669" y="4547565"/>
            <a:ext cx="5505927" cy="4133302"/>
          </a:xfrm>
          <a:noFill/>
          <a:ln/>
        </p:spPr>
        <p:txBody>
          <a:bodyPr/>
          <a:lstStyle/>
          <a:p>
            <a:pPr eaLnBrk="1" hangingPunct="1"/>
            <a:endParaRPr lang="en-US" dirty="0" smtClean="0"/>
          </a:p>
        </p:txBody>
      </p:sp>
      <p:sp>
        <p:nvSpPr>
          <p:cNvPr id="399364"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p:spPr>
        <p:txBody>
          <a:bodyPr/>
          <a:lstStyle/>
          <a:p>
            <a:fld id="{DD4F7024-4515-4018-8022-90D4FB97E8E9}" type="slidenum">
              <a:rPr lang="en-US" smtClean="0"/>
              <a:pPr/>
              <a:t>169</a:t>
            </a:fld>
            <a:endParaRPr lang="en-US" dirty="0" smtClean="0"/>
          </a:p>
        </p:txBody>
      </p:sp>
      <p:sp>
        <p:nvSpPr>
          <p:cNvPr id="400387"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400388"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563B7E87-7121-48BA-8D6D-5B01669B7AB5}" type="slidenum">
              <a:rPr lang="en-US" smtClean="0"/>
              <a:pPr/>
              <a:t>17</a:t>
            </a:fld>
            <a:endParaRPr lang="en-US" dirty="0" smtClean="0"/>
          </a:p>
        </p:txBody>
      </p:sp>
      <p:sp>
        <p:nvSpPr>
          <p:cNvPr id="226307" name="Rectangle 2"/>
          <p:cNvSpPr>
            <a:spLocks noGrp="1" noChangeArrowheads="1"/>
          </p:cNvSpPr>
          <p:nvPr>
            <p:ph type="body" idx="1"/>
          </p:nvPr>
        </p:nvSpPr>
        <p:spPr>
          <a:xfrm>
            <a:off x="588221" y="4673238"/>
            <a:ext cx="5504391" cy="4212432"/>
          </a:xfrm>
          <a:noFill/>
          <a:ln/>
        </p:spPr>
        <p:txBody>
          <a:bodyPr/>
          <a:lstStyle/>
          <a:p>
            <a:pPr marL="225508" indent="-225508" eaLnBrk="1" hangingPunct="1"/>
            <a:r>
              <a:rPr lang="en-US" sz="1000" dirty="0" smtClean="0"/>
              <a:t>SIGTRAN can operate in three ways:</a:t>
            </a:r>
          </a:p>
          <a:p>
            <a:pPr marL="225508" indent="-225508" eaLnBrk="1" hangingPunct="1">
              <a:buFontTx/>
              <a:buChar char="•"/>
            </a:pPr>
            <a:r>
              <a:rPr lang="en-US" sz="1000" dirty="0" smtClean="0"/>
              <a:t>IPLIM – Provides Point to Point IP connections that replace B, C or D links between STPs and operate at LAN speeds (usually 100 mbps).</a:t>
            </a:r>
          </a:p>
          <a:p>
            <a:pPr marL="225508" indent="-225508" eaLnBrk="1" hangingPunct="1">
              <a:buFontTx/>
              <a:buChar char="•"/>
            </a:pPr>
            <a:r>
              <a:rPr lang="en-US" sz="1000" dirty="0" smtClean="0"/>
              <a:t>IP Gateway (IPGW) – Provides Point to multi-Point packet delivery between STPs and up to 50 endpoints per DCM card.</a:t>
            </a:r>
          </a:p>
          <a:p>
            <a:pPr marL="225508" indent="-225508" eaLnBrk="1" hangingPunct="1">
              <a:buFontTx/>
              <a:buChar char="•"/>
            </a:pPr>
            <a:r>
              <a:rPr lang="en-US" sz="1000" dirty="0" smtClean="0"/>
              <a:t>IP Signaling Gateway (IPSG) – Provides an alternative to both the IPLIM and the IPGW and is available beginning EAGLE Release 38.0.1</a:t>
            </a:r>
          </a:p>
        </p:txBody>
      </p:sp>
      <p:sp>
        <p:nvSpPr>
          <p:cNvPr id="226308"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7"/>
          <p:cNvSpPr>
            <a:spLocks noGrp="1" noChangeArrowheads="1"/>
          </p:cNvSpPr>
          <p:nvPr>
            <p:ph type="sldNum" sz="quarter" idx="5"/>
          </p:nvPr>
        </p:nvSpPr>
        <p:spPr>
          <a:noFill/>
        </p:spPr>
        <p:txBody>
          <a:bodyPr/>
          <a:lstStyle/>
          <a:p>
            <a:fld id="{237D8AEA-69D6-4C94-B389-FFE6D92D1E68}" type="slidenum">
              <a:rPr lang="en-US" smtClean="0"/>
              <a:pPr/>
              <a:t>170</a:t>
            </a:fld>
            <a:endParaRPr lang="en-US" dirty="0" smtClean="0"/>
          </a:p>
        </p:txBody>
      </p:sp>
      <p:sp>
        <p:nvSpPr>
          <p:cNvPr id="401411" name="Rectangle 2"/>
          <p:cNvSpPr>
            <a:spLocks noGrp="1" noChangeArrowheads="1"/>
          </p:cNvSpPr>
          <p:nvPr>
            <p:ph type="body" idx="1"/>
          </p:nvPr>
        </p:nvSpPr>
        <p:spPr>
          <a:xfrm>
            <a:off x="856991" y="214112"/>
            <a:ext cx="5281697" cy="8646732"/>
          </a:xfrm>
          <a:noFill/>
          <a:ln/>
        </p:spPr>
        <p:txBody>
          <a:bodyPr/>
          <a:lstStyle/>
          <a:p>
            <a:pPr marL="222419" indent="-222419" eaLnBrk="1" hangingPunct="1">
              <a:spcBef>
                <a:spcPct val="20000"/>
              </a:spcBef>
              <a:spcAft>
                <a:spcPct val="20000"/>
              </a:spcAft>
              <a:tabLst>
                <a:tab pos="278023" algn="l"/>
                <a:tab pos="1890560" algn="l"/>
                <a:tab pos="3002654" algn="l"/>
                <a:tab pos="3947934" algn="l"/>
              </a:tabLst>
            </a:pPr>
            <a:r>
              <a:rPr lang="en-US" sz="1300" b="1" dirty="0" smtClean="0"/>
              <a:t>Module 7 Review</a:t>
            </a:r>
          </a:p>
          <a:p>
            <a:pPr marL="222419" indent="-222419" eaLnBrk="1" hangingPunct="1">
              <a:spcBef>
                <a:spcPct val="20000"/>
              </a:spcBef>
              <a:spcAft>
                <a:spcPct val="20000"/>
              </a:spcAft>
              <a:tabLst>
                <a:tab pos="278023" algn="l"/>
                <a:tab pos="1890560" algn="l"/>
                <a:tab pos="3002654" algn="l"/>
                <a:tab pos="3947934" algn="l"/>
              </a:tabLst>
            </a:pPr>
            <a:endParaRPr lang="en-US" sz="1300" b="1"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Application Servers provide responses to _____________________ ?</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Media Gateway Controllers communicates with ________________ </a:t>
            </a:r>
          </a:p>
          <a:p>
            <a:pPr marL="222419" indent="-222419" eaLnBrk="1" hangingPunct="1">
              <a:spcBef>
                <a:spcPct val="20000"/>
              </a:spcBef>
              <a:spcAft>
                <a:spcPct val="20000"/>
              </a:spcAft>
              <a:tabLst>
                <a:tab pos="278023" algn="l"/>
                <a:tab pos="1890560" algn="l"/>
                <a:tab pos="3002654" algn="l"/>
                <a:tab pos="3947934" algn="l"/>
              </a:tabLst>
            </a:pPr>
            <a:r>
              <a:rPr lang="en-US" dirty="0" smtClean="0"/>
              <a:t>And controls ______________________.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startAt="3"/>
              <a:tabLst>
                <a:tab pos="278023" algn="l"/>
                <a:tab pos="1890560" algn="l"/>
                <a:tab pos="3002654" algn="l"/>
                <a:tab pos="3947934" algn="l"/>
              </a:tabLst>
            </a:pPr>
            <a:r>
              <a:rPr lang="en-US" dirty="0" smtClean="0"/>
              <a:t>Each STP can support a maximum of ____SIGTRAN cards running the IPGW application.</a:t>
            </a:r>
          </a:p>
          <a:p>
            <a:pPr marL="222419" indent="-222419" eaLnBrk="1" hangingPunct="1">
              <a:spcBef>
                <a:spcPct val="20000"/>
              </a:spcBef>
              <a:spcAft>
                <a:spcPct val="20000"/>
              </a:spcAft>
              <a:buFontTx/>
              <a:buAutoNum type="arabicPeriod" startAt="3"/>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startAt="3"/>
              <a:tabLst>
                <a:tab pos="278023" algn="l"/>
                <a:tab pos="1890560" algn="l"/>
                <a:tab pos="3002654" algn="l"/>
                <a:tab pos="3947934" algn="l"/>
              </a:tabLst>
            </a:pPr>
            <a:r>
              <a:rPr lang="en-US" dirty="0" smtClean="0"/>
              <a:t>Each IPGW SIGTRAN card can support a maximum of ______ associations.</a:t>
            </a:r>
          </a:p>
          <a:p>
            <a:pPr marL="222419" indent="-222419" eaLnBrk="1" hangingPunct="1">
              <a:spcBef>
                <a:spcPct val="20000"/>
              </a:spcBef>
              <a:spcAft>
                <a:spcPct val="20000"/>
              </a:spcAft>
              <a:buFontTx/>
              <a:buAutoNum type="arabicPeriod" startAt="3"/>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startAt="3"/>
              <a:tabLst>
                <a:tab pos="278023" algn="l"/>
                <a:tab pos="1890560" algn="l"/>
                <a:tab pos="3002654" algn="l"/>
                <a:tab pos="3947934" algn="l"/>
              </a:tabLst>
            </a:pPr>
            <a:r>
              <a:rPr lang="en-US" dirty="0" smtClean="0"/>
              <a:t>The linkset for IPGW uses a true point code for the “apc” parameter.</a:t>
            </a:r>
          </a:p>
          <a:p>
            <a:pPr marL="222419" indent="-222419" eaLnBrk="1" hangingPunct="1">
              <a:spcBef>
                <a:spcPct val="20000"/>
              </a:spcBef>
              <a:spcAft>
                <a:spcPct val="20000"/>
              </a:spcAft>
              <a:tabLst>
                <a:tab pos="278023" algn="l"/>
                <a:tab pos="1890560" algn="l"/>
                <a:tab pos="3002654" algn="l"/>
                <a:tab pos="3947934" algn="l"/>
              </a:tabLst>
            </a:pPr>
            <a:r>
              <a:rPr lang="en-US" dirty="0" smtClean="0"/>
              <a:t>        TRUE           FALSE</a:t>
            </a:r>
          </a:p>
          <a:p>
            <a:pPr marL="222419" indent="-222419" eaLnBrk="1" hangingPunct="1">
              <a:spcBef>
                <a:spcPct val="20000"/>
              </a:spcBef>
              <a:spcAft>
                <a:spcPct val="20000"/>
              </a:spcAft>
              <a:buFontTx/>
              <a:buAutoNum type="arabicPeriod" startAt="6"/>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startAt="6"/>
              <a:tabLst>
                <a:tab pos="278023" algn="l"/>
                <a:tab pos="1890560" algn="l"/>
                <a:tab pos="3002654" algn="l"/>
                <a:tab pos="3947934" algn="l"/>
              </a:tabLst>
            </a:pPr>
            <a:r>
              <a:rPr lang="en-US" dirty="0" smtClean="0"/>
              <a:t>The commands added to support IPGW that are not used in IPLM configuration are _________________ and _________________.</a:t>
            </a:r>
          </a:p>
          <a:p>
            <a:pPr marL="222419" indent="-222419" eaLnBrk="1" hangingPunct="1">
              <a:spcBef>
                <a:spcPct val="20000"/>
              </a:spcBef>
              <a:spcAft>
                <a:spcPct val="20000"/>
              </a:spcAft>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Char char="•"/>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Char char="•"/>
              <a:tabLst>
                <a:tab pos="278023" algn="l"/>
                <a:tab pos="1890560" algn="l"/>
                <a:tab pos="3002654" algn="l"/>
                <a:tab pos="3947934" algn="l"/>
              </a:tabLst>
            </a:pPr>
            <a:endParaRPr lang="en-US" dirty="0" smtClean="0"/>
          </a:p>
        </p:txBody>
      </p:sp>
      <p:sp>
        <p:nvSpPr>
          <p:cNvPr id="401412" name="Line 3"/>
          <p:cNvSpPr>
            <a:spLocks noChangeShapeType="1"/>
          </p:cNvSpPr>
          <p:nvPr/>
        </p:nvSpPr>
        <p:spPr bwMode="auto">
          <a:xfrm>
            <a:off x="861598" y="584931"/>
            <a:ext cx="5320093"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p:spPr>
        <p:txBody>
          <a:bodyPr/>
          <a:lstStyle/>
          <a:p>
            <a:fld id="{C4306DD0-C0E7-469D-BBAE-6246A4C8C94D}" type="slidenum">
              <a:rPr lang="en-US" smtClean="0"/>
              <a:pPr/>
              <a:t>171</a:t>
            </a:fld>
            <a:endParaRPr lang="en-US" dirty="0" smtClean="0"/>
          </a:p>
        </p:txBody>
      </p:sp>
      <p:sp>
        <p:nvSpPr>
          <p:cNvPr id="402435"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402436"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p:cNvSpPr>
            <a:spLocks noGrp="1" noChangeArrowheads="1"/>
          </p:cNvSpPr>
          <p:nvPr>
            <p:ph type="sldNum" sz="quarter" idx="5"/>
          </p:nvPr>
        </p:nvSpPr>
        <p:spPr>
          <a:noFill/>
        </p:spPr>
        <p:txBody>
          <a:bodyPr/>
          <a:lstStyle/>
          <a:p>
            <a:fld id="{4DB0C032-56AD-4A40-BADD-C631F309D4FE}" type="slidenum">
              <a:rPr lang="en-US" smtClean="0"/>
              <a:pPr/>
              <a:t>172</a:t>
            </a:fld>
            <a:endParaRPr lang="en-US" dirty="0" smtClean="0"/>
          </a:p>
        </p:txBody>
      </p:sp>
      <p:sp>
        <p:nvSpPr>
          <p:cNvPr id="403459"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403460"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p:spPr>
        <p:txBody>
          <a:bodyPr/>
          <a:lstStyle/>
          <a:p>
            <a:fld id="{E22F3E13-94FA-4BC2-A6DC-2981906BDC24}" type="slidenum">
              <a:rPr lang="en-US" smtClean="0"/>
              <a:pPr/>
              <a:t>173</a:t>
            </a:fld>
            <a:endParaRPr lang="en-US" dirty="0" smtClean="0"/>
          </a:p>
        </p:txBody>
      </p:sp>
      <p:sp>
        <p:nvSpPr>
          <p:cNvPr id="404483"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404484"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BC1AFFCC-FAE0-4264-B939-CF697B9624DC}" type="slidenum">
              <a:rPr lang="en-US" smtClean="0"/>
              <a:pPr/>
              <a:t>175</a:t>
            </a:fld>
            <a:endParaRPr lang="en-US" dirty="0" smtClean="0"/>
          </a:p>
        </p:txBody>
      </p:sp>
      <p:sp>
        <p:nvSpPr>
          <p:cNvPr id="332803" name="Rectangle 2"/>
          <p:cNvSpPr>
            <a:spLocks noGrp="1" noChangeArrowheads="1"/>
          </p:cNvSpPr>
          <p:nvPr>
            <p:ph type="body" idx="1"/>
          </p:nvPr>
        </p:nvSpPr>
        <p:spPr>
          <a:xfrm>
            <a:off x="583613" y="4628244"/>
            <a:ext cx="5664117" cy="3847819"/>
          </a:xfrm>
          <a:noFill/>
          <a:ln/>
        </p:spPr>
        <p:txBody>
          <a:bodyPr/>
          <a:lstStyle/>
          <a:p>
            <a:pPr eaLnBrk="1" hangingPunct="1"/>
            <a:endParaRPr lang="en-US" dirty="0" smtClean="0"/>
          </a:p>
        </p:txBody>
      </p:sp>
      <p:sp>
        <p:nvSpPr>
          <p:cNvPr id="332804" name="Rectangle 3"/>
          <p:cNvSpPr>
            <a:spLocks noGrp="1" noRot="1" noChangeAspect="1" noChangeArrowheads="1" noTextEdit="1"/>
          </p:cNvSpPr>
          <p:nvPr>
            <p:ph type="sldImg"/>
          </p:nvPr>
        </p:nvSpPr>
        <p:spPr>
          <a:xfrm>
            <a:off x="585788" y="158750"/>
            <a:ext cx="5908675" cy="4430713"/>
          </a:xfrm>
          <a:ln/>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B98373E3-4FEC-4154-A590-8AB9E01E56C5}" type="slidenum">
              <a:rPr lang="en-US" smtClean="0"/>
              <a:pPr/>
              <a:t>176</a:t>
            </a:fld>
            <a:endParaRPr lang="en-US" dirty="0" smtClean="0"/>
          </a:p>
        </p:txBody>
      </p:sp>
      <p:sp>
        <p:nvSpPr>
          <p:cNvPr id="333827" name="Rectangle 2"/>
          <p:cNvSpPr>
            <a:spLocks noGrp="1" noChangeArrowheads="1"/>
          </p:cNvSpPr>
          <p:nvPr>
            <p:ph type="body" idx="1"/>
          </p:nvPr>
        </p:nvSpPr>
        <p:spPr>
          <a:xfrm>
            <a:off x="583613" y="4609626"/>
            <a:ext cx="5664117" cy="3866437"/>
          </a:xfrm>
          <a:noFill/>
          <a:ln/>
        </p:spPr>
        <p:txBody>
          <a:bodyPr/>
          <a:lstStyle/>
          <a:p>
            <a:pPr eaLnBrk="1" hangingPunct="1"/>
            <a:endParaRPr lang="en-US" dirty="0" smtClean="0"/>
          </a:p>
        </p:txBody>
      </p:sp>
      <p:sp>
        <p:nvSpPr>
          <p:cNvPr id="333828" name="Rectangle 3"/>
          <p:cNvSpPr>
            <a:spLocks noGrp="1" noRot="1" noChangeAspect="1" noChangeArrowheads="1" noTextEdit="1"/>
          </p:cNvSpPr>
          <p:nvPr>
            <p:ph type="sldImg"/>
          </p:nvPr>
        </p:nvSpPr>
        <p:spPr>
          <a:xfrm>
            <a:off x="585788" y="158750"/>
            <a:ext cx="5908675" cy="4430713"/>
          </a:xfrm>
          <a:ln/>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p:spPr>
        <p:txBody>
          <a:bodyPr/>
          <a:lstStyle/>
          <a:p>
            <a:fld id="{AD0DB8D0-698F-4549-AB64-FE12CF2EE7B9}" type="slidenum">
              <a:rPr lang="en-US" smtClean="0"/>
              <a:pPr/>
              <a:t>178</a:t>
            </a:fld>
            <a:endParaRPr lang="en-US" dirty="0" smtClean="0"/>
          </a:p>
        </p:txBody>
      </p:sp>
      <p:sp>
        <p:nvSpPr>
          <p:cNvPr id="409603" name="Rectangle 2"/>
          <p:cNvSpPr>
            <a:spLocks noGrp="1" noChangeArrowheads="1"/>
          </p:cNvSpPr>
          <p:nvPr>
            <p:ph type="body" idx="1"/>
          </p:nvPr>
        </p:nvSpPr>
        <p:spPr>
          <a:xfrm>
            <a:off x="677298" y="4542910"/>
            <a:ext cx="5479819" cy="3573197"/>
          </a:xfrm>
          <a:noFill/>
          <a:ln/>
        </p:spPr>
        <p:txBody>
          <a:bodyPr/>
          <a:lstStyle/>
          <a:p>
            <a:pPr eaLnBrk="1" hangingPunct="1"/>
            <a:endParaRPr lang="en-US" dirty="0" smtClean="0"/>
          </a:p>
        </p:txBody>
      </p:sp>
      <p:sp>
        <p:nvSpPr>
          <p:cNvPr id="409604"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p:spPr>
        <p:txBody>
          <a:bodyPr/>
          <a:lstStyle/>
          <a:p>
            <a:fld id="{928EDCC2-A41F-4166-82E8-3D747024F9E6}" type="slidenum">
              <a:rPr lang="en-US" smtClean="0"/>
              <a:pPr/>
              <a:t>179</a:t>
            </a:fld>
            <a:endParaRPr lang="en-US" dirty="0" smtClean="0"/>
          </a:p>
        </p:txBody>
      </p:sp>
      <p:sp>
        <p:nvSpPr>
          <p:cNvPr id="410627" name="Rectangle 2"/>
          <p:cNvSpPr>
            <a:spLocks noGrp="1" noChangeArrowheads="1"/>
          </p:cNvSpPr>
          <p:nvPr>
            <p:ph type="body" idx="1"/>
          </p:nvPr>
        </p:nvSpPr>
        <p:spPr>
          <a:xfrm>
            <a:off x="686514" y="223422"/>
            <a:ext cx="5664117" cy="8395383"/>
          </a:xfrm>
          <a:noFill/>
          <a:ln/>
        </p:spPr>
        <p:txBody>
          <a:bodyPr/>
          <a:lstStyle/>
          <a:p>
            <a:pPr marL="222419" indent="-222419" eaLnBrk="1" hangingPunct="1"/>
            <a:r>
              <a:rPr lang="en-US" sz="1300" b="1" dirty="0" smtClean="0"/>
              <a:t>Module 7 Learning Activity 6: Configuring IPGW</a:t>
            </a:r>
          </a:p>
          <a:p>
            <a:pPr marL="222419" indent="-222419" eaLnBrk="1" hangingPunct="1">
              <a:buFont typeface="Wingdings" pitchFamily="2" charset="2"/>
              <a:buAutoNum type="arabicPeriod"/>
            </a:pPr>
            <a:r>
              <a:rPr lang="en-US" sz="1000" dirty="0" smtClean="0"/>
              <a:t>Login to your assigned STP</a:t>
            </a:r>
          </a:p>
          <a:p>
            <a:pPr marL="389233" lvl="1" indent="166814" eaLnBrk="1" hangingPunct="1"/>
            <a:r>
              <a:rPr lang="en-US" sz="1000" dirty="0" smtClean="0"/>
              <a:t>Login:uid=eagle</a:t>
            </a:r>
          </a:p>
          <a:p>
            <a:pPr marL="389233" lvl="1" indent="166814" eaLnBrk="1" hangingPunct="1"/>
            <a:r>
              <a:rPr lang="en-US" sz="1000" dirty="0" smtClean="0"/>
              <a:t>(password) eagle</a:t>
            </a:r>
          </a:p>
          <a:p>
            <a:pPr marL="389233" lvl="1" indent="166814" eaLnBrk="1" hangingPunct="1"/>
            <a:endParaRPr lang="en-US" sz="1000" dirty="0" smtClean="0"/>
          </a:p>
          <a:p>
            <a:pPr marL="222419" indent="-222419" eaLnBrk="1" hangingPunct="1">
              <a:buFont typeface="Wingdings" pitchFamily="2" charset="2"/>
              <a:buAutoNum type="arabicPeriod"/>
            </a:pPr>
            <a:r>
              <a:rPr lang="en-US" sz="1000" dirty="0" smtClean="0"/>
              <a:t>The first area for IPGW will be checking / changing features and control features.</a:t>
            </a:r>
          </a:p>
          <a:p>
            <a:pPr marL="222419" indent="-222419" eaLnBrk="1" hangingPunct="1"/>
            <a:r>
              <a:rPr lang="en-US" sz="1000" dirty="0" smtClean="0"/>
              <a:t>       Retrieve features and verify that IPISUP is turned on</a:t>
            </a:r>
          </a:p>
          <a:p>
            <a:pPr marL="389233" lvl="1" indent="166814" eaLnBrk="1" hangingPunct="1"/>
            <a:r>
              <a:rPr lang="en-US" sz="1000" dirty="0" smtClean="0"/>
              <a:t>rtrv-feat</a:t>
            </a:r>
          </a:p>
          <a:p>
            <a:pPr marL="389233" lvl="1" indent="166814" eaLnBrk="1" hangingPunct="1"/>
            <a:endParaRPr lang="en-US" sz="1000" dirty="0" smtClean="0"/>
          </a:p>
          <a:p>
            <a:pPr marL="222419" indent="-222419" eaLnBrk="1" hangingPunct="1">
              <a:buFont typeface="Wingdings" pitchFamily="2" charset="2"/>
              <a:buAutoNum type="arabicPeriod" startAt="3"/>
            </a:pPr>
            <a:r>
              <a:rPr lang="en-US" sz="1000" dirty="0" smtClean="0"/>
              <a:t>If the IPISUP feature is already on, continue onto the next step, else do the following command</a:t>
            </a:r>
          </a:p>
          <a:p>
            <a:pPr marL="389233" lvl="1" indent="166814" eaLnBrk="1" hangingPunct="1"/>
            <a:r>
              <a:rPr lang="en-US" sz="1000" dirty="0" smtClean="0"/>
              <a:t>chg-feat: ipisup=on</a:t>
            </a:r>
          </a:p>
          <a:p>
            <a:pPr marL="389233" lvl="1" indent="166814" eaLnBrk="1" hangingPunct="1"/>
            <a:endParaRPr lang="en-US" sz="1000" dirty="0" smtClean="0"/>
          </a:p>
          <a:p>
            <a:pPr marL="222419" indent="-222419" eaLnBrk="1" hangingPunct="1">
              <a:buFont typeface="Wingdings" pitchFamily="2" charset="2"/>
              <a:buAutoNum type="arabicPeriod" startAt="4"/>
            </a:pPr>
            <a:r>
              <a:rPr lang="en-US" sz="1000" dirty="0" smtClean="0"/>
              <a:t>Retrieve the system IP Transaction per Second. Record the IPTPS value:</a:t>
            </a:r>
          </a:p>
          <a:p>
            <a:pPr marL="389233" lvl="1" indent="166814" eaLnBrk="1" hangingPunct="1"/>
            <a:r>
              <a:rPr lang="en-US" sz="1000" dirty="0" smtClean="0"/>
              <a:t>rtrv-ctrl-feat:</a:t>
            </a:r>
          </a:p>
          <a:p>
            <a:pPr marL="389233" lvl="1" indent="166814" eaLnBrk="1" hangingPunct="1"/>
            <a:r>
              <a:rPr lang="en-US" sz="1000" dirty="0" smtClean="0"/>
              <a:t>IPTPS value: _______</a:t>
            </a:r>
          </a:p>
          <a:p>
            <a:pPr marL="389233" lvl="1" indent="166814" eaLnBrk="1" hangingPunct="1"/>
            <a:endParaRPr lang="en-US" sz="1000" dirty="0" smtClean="0"/>
          </a:p>
          <a:p>
            <a:pPr marL="222419" indent="-222419" eaLnBrk="1" hangingPunct="1">
              <a:buFont typeface="Wingdings" pitchFamily="2" charset="2"/>
              <a:buAutoNum type="arabicPeriod" startAt="5"/>
            </a:pPr>
            <a:r>
              <a:rPr lang="en-US" sz="1000" dirty="0" smtClean="0"/>
              <a:t>Next we will do SS7 commands (ent-card, ent-dstn, ent-ls, ent-slk, ent-rte).</a:t>
            </a:r>
          </a:p>
          <a:p>
            <a:pPr marL="222419" indent="-222419" eaLnBrk="1" hangingPunct="1"/>
            <a:endParaRPr lang="en-US" sz="1000" dirty="0" smtClean="0"/>
          </a:p>
          <a:p>
            <a:pPr marL="222419" indent="-222419" eaLnBrk="1" hangingPunct="1">
              <a:buFont typeface="Wingdings" pitchFamily="2" charset="2"/>
              <a:buAutoNum type="arabicPeriod" startAt="6"/>
            </a:pPr>
            <a:r>
              <a:rPr lang="en-US" sz="1000" dirty="0" smtClean="0"/>
              <a:t>Enter the card</a:t>
            </a:r>
          </a:p>
          <a:p>
            <a:pPr marL="389233" lvl="1" indent="166814" eaLnBrk="1" hangingPunct="1"/>
            <a:r>
              <a:rPr lang="en-US" sz="1000" dirty="0" smtClean="0"/>
              <a:t>ent-card (loc, type, appl)</a:t>
            </a:r>
          </a:p>
          <a:p>
            <a:pPr marL="389233" lvl="1" indent="166814" eaLnBrk="1" hangingPunct="1"/>
            <a:endParaRPr lang="en-US" sz="1000" dirty="0" smtClean="0"/>
          </a:p>
          <a:p>
            <a:pPr marL="222419" indent="-222419" eaLnBrk="1" hangingPunct="1">
              <a:buFont typeface="Wingdings" pitchFamily="2" charset="2"/>
              <a:buAutoNum type="arabicPeriod" startAt="6"/>
            </a:pPr>
            <a:r>
              <a:rPr lang="en-US" sz="1000" dirty="0" smtClean="0"/>
              <a:t>Before creating the destinations for the application server and the MGC, check to see if the point codes already exist</a:t>
            </a:r>
          </a:p>
          <a:p>
            <a:pPr marL="389233" lvl="1" indent="166814" eaLnBrk="1" hangingPunct="1"/>
            <a:r>
              <a:rPr lang="en-US" sz="1000" dirty="0" smtClean="0"/>
              <a:t>rtrv-dstn</a:t>
            </a:r>
          </a:p>
          <a:p>
            <a:pPr marL="389233" lvl="1" indent="166814" eaLnBrk="1" hangingPunct="1"/>
            <a:endParaRPr lang="en-US" sz="1000" dirty="0" smtClean="0"/>
          </a:p>
          <a:p>
            <a:pPr marL="222419" indent="-222419" eaLnBrk="1" hangingPunct="1">
              <a:buFont typeface="Wingdings" pitchFamily="2" charset="2"/>
              <a:buAutoNum type="arabicPeriod" startAt="8"/>
            </a:pPr>
            <a:r>
              <a:rPr lang="en-US" sz="1000" dirty="0" smtClean="0"/>
              <a:t>If the AS point code exists, skip the next step and continue</a:t>
            </a:r>
          </a:p>
          <a:p>
            <a:pPr marL="222419" indent="-222419" eaLnBrk="1" hangingPunct="1"/>
            <a:endParaRPr lang="en-US" sz="1000" dirty="0" smtClean="0"/>
          </a:p>
          <a:p>
            <a:pPr marL="222419" indent="-222419" eaLnBrk="1" hangingPunct="1">
              <a:buFont typeface="Wingdings" pitchFamily="2" charset="2"/>
              <a:buAutoNum type="arabicPeriod" startAt="9"/>
            </a:pPr>
            <a:r>
              <a:rPr lang="en-US" sz="1000" dirty="0" smtClean="0"/>
              <a:t>Create the destinations for the AS.   </a:t>
            </a:r>
          </a:p>
          <a:p>
            <a:pPr marL="389233" lvl="1" indent="166814" eaLnBrk="1" hangingPunct="1"/>
            <a:r>
              <a:rPr lang="de-DE" sz="1000" dirty="0" smtClean="0"/>
              <a:t>ent-dstn (dpc, cilli, bei) </a:t>
            </a:r>
          </a:p>
          <a:p>
            <a:pPr marL="389233" lvl="1" indent="166814" eaLnBrk="1" hangingPunct="1"/>
            <a:endParaRPr lang="en-US" sz="1000" dirty="0" smtClean="0"/>
          </a:p>
          <a:p>
            <a:pPr marL="222419" indent="-222419" eaLnBrk="1" hangingPunct="1">
              <a:buFont typeface="Wingdings" pitchFamily="2" charset="2"/>
              <a:buAutoNum type="arabicPeriod" startAt="9"/>
            </a:pPr>
            <a:r>
              <a:rPr lang="en-US" sz="1000" dirty="0" smtClean="0"/>
              <a:t>Create the destination for the virtual end point to be used in the IPGW linkset</a:t>
            </a:r>
          </a:p>
          <a:p>
            <a:pPr marL="389233" lvl="1" indent="166814" eaLnBrk="1" hangingPunct="1"/>
            <a:r>
              <a:rPr lang="en-US" sz="1000" dirty="0" smtClean="0"/>
              <a:t>ent-dstn (dpc=1-1-1,  cilli=ipgwls, bei = yes, ipgwapc = yes)</a:t>
            </a:r>
          </a:p>
          <a:p>
            <a:pPr marL="389233" lvl="1" indent="166814" eaLnBrk="1" hangingPunct="1"/>
            <a:r>
              <a:rPr lang="en-US" sz="1000" dirty="0" smtClean="0"/>
              <a:t>slkusealm – defines the alarm threshold for each link. Is a percentage of the iptps</a:t>
            </a:r>
          </a:p>
          <a:p>
            <a:pPr marL="389233" lvl="1" indent="166814" eaLnBrk="1" hangingPunct="1"/>
            <a:r>
              <a:rPr lang="en-US" sz="1000" dirty="0" smtClean="0"/>
              <a:t>parameter</a:t>
            </a:r>
          </a:p>
          <a:p>
            <a:pPr marL="222419" indent="-222419" eaLnBrk="1" hangingPunct="1"/>
            <a:endParaRPr lang="en-US" sz="1000" dirty="0"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p:spPr>
        <p:txBody>
          <a:bodyPr/>
          <a:lstStyle/>
          <a:p>
            <a:fld id="{E66F31F1-5CE0-4D1B-AE3B-BF5B75A2A9F6}" type="slidenum">
              <a:rPr lang="en-US" smtClean="0"/>
              <a:pPr/>
              <a:t>180</a:t>
            </a:fld>
            <a:endParaRPr lang="en-US" dirty="0" smtClean="0"/>
          </a:p>
        </p:txBody>
      </p:sp>
      <p:sp>
        <p:nvSpPr>
          <p:cNvPr id="411651" name="Rectangle 2"/>
          <p:cNvSpPr>
            <a:spLocks noGrp="1" noChangeArrowheads="1"/>
          </p:cNvSpPr>
          <p:nvPr>
            <p:ph type="body" idx="1"/>
          </p:nvPr>
        </p:nvSpPr>
        <p:spPr>
          <a:xfrm>
            <a:off x="706479" y="214113"/>
            <a:ext cx="5664117" cy="8466754"/>
          </a:xfrm>
          <a:noFill/>
          <a:ln/>
        </p:spPr>
        <p:txBody>
          <a:bodyPr/>
          <a:lstStyle/>
          <a:p>
            <a:pPr marL="222419" indent="-222419" eaLnBrk="1" hangingPunct="1"/>
            <a:r>
              <a:rPr lang="en-US" sz="1300" b="1" dirty="0" smtClean="0"/>
              <a:t>Module 7 Learning Activity 6: Configuring IPGW (Continued)</a:t>
            </a:r>
          </a:p>
          <a:p>
            <a:pPr marL="222419" indent="-222419" eaLnBrk="1" hangingPunct="1"/>
            <a:endParaRPr lang="en-US" sz="1300" b="1" dirty="0" smtClean="0"/>
          </a:p>
          <a:p>
            <a:pPr marL="222419" indent="-222419" eaLnBrk="1" hangingPunct="1">
              <a:buFont typeface="Wingdings" pitchFamily="2" charset="2"/>
              <a:buAutoNum type="arabicPeriod" startAt="11"/>
            </a:pPr>
            <a:r>
              <a:rPr lang="en-US" sz="1000" dirty="0" smtClean="0"/>
              <a:t>Enter the linkset – the linkset for IPGW has several new parameters.  </a:t>
            </a:r>
          </a:p>
          <a:p>
            <a:pPr marL="667257" lvl="1" indent="-222419" eaLnBrk="1" hangingPunct="1"/>
            <a:r>
              <a:rPr lang="en-US" sz="1000" dirty="0" smtClean="0"/>
              <a:t>ent-ls (apc, lst, lsn, ipgwapc=yes,  iptps=&lt;from iptps step&gt;, lsusealm=80,  slkusealm=80)</a:t>
            </a:r>
          </a:p>
          <a:p>
            <a:pPr marL="667257" lvl="1" indent="-222419" eaLnBrk="1" hangingPunct="1"/>
            <a:r>
              <a:rPr lang="en-US" sz="1000" dirty="0" smtClean="0"/>
              <a:t>ipgwapc – indicates this linkset has a virtual apc</a:t>
            </a:r>
          </a:p>
          <a:p>
            <a:pPr marL="667257" lvl="1" indent="-222419" eaLnBrk="1" hangingPunct="1"/>
            <a:r>
              <a:rPr lang="en-US" sz="1000" dirty="0" smtClean="0"/>
              <a:t>iptps – defines how much of the system transactions per second (IPTPS) should be allocated for this linkset)</a:t>
            </a:r>
          </a:p>
          <a:p>
            <a:pPr marL="667257" lvl="1" indent="-222419" eaLnBrk="1" hangingPunct="1"/>
            <a:r>
              <a:rPr lang="en-US" sz="1000" dirty="0" smtClean="0"/>
              <a:t>lsusealm – defines the alarm threshold for the linkset. Is a percentage of the iptps parameter</a:t>
            </a:r>
          </a:p>
          <a:p>
            <a:pPr marL="667257" lvl="1" indent="-222419" eaLnBrk="1" hangingPunct="1"/>
            <a:r>
              <a:rPr lang="en-US" sz="1000" dirty="0" smtClean="0"/>
              <a:t>slkusealm – defines the alarm threshold for each link. Is a percentage of the iptps parameter</a:t>
            </a:r>
          </a:p>
          <a:p>
            <a:pPr marL="667257" lvl="1" indent="-222419" eaLnBrk="1" hangingPunct="1"/>
            <a:endParaRPr lang="en-US" sz="1000" dirty="0" smtClean="0"/>
          </a:p>
          <a:p>
            <a:pPr marL="222419" indent="-222419" eaLnBrk="1" hangingPunct="1">
              <a:buFont typeface="Wingdings" pitchFamily="2" charset="2"/>
              <a:buAutoNum type="arabicPeriod" startAt="11"/>
            </a:pPr>
            <a:r>
              <a:rPr lang="en-US" sz="1000" dirty="0" smtClean="0"/>
              <a:t>Enter a signaling link on the SIGTRAN card for the linkset created in step 11</a:t>
            </a:r>
          </a:p>
          <a:p>
            <a:pPr marL="667257" lvl="1" indent="-222419" eaLnBrk="1" hangingPunct="1"/>
            <a:r>
              <a:rPr lang="en-US" sz="1000" dirty="0" smtClean="0"/>
              <a:t>ent-slk : (loc, link, lsn, slc)</a:t>
            </a:r>
          </a:p>
          <a:p>
            <a:pPr marL="667257" lvl="1" indent="-222419" eaLnBrk="1" hangingPunct="1"/>
            <a:endParaRPr lang="en-US" sz="1000" dirty="0" smtClean="0"/>
          </a:p>
          <a:p>
            <a:pPr marL="222419" indent="-222419" eaLnBrk="1" hangingPunct="1">
              <a:buFont typeface="Wingdings" pitchFamily="2" charset="2"/>
              <a:buAutoNum type="arabicPeriod" startAt="13"/>
            </a:pPr>
            <a:r>
              <a:rPr lang="en-US" sz="1000" dirty="0" smtClean="0"/>
              <a:t>Enter the linkset – the linkset for IPGW has several new parameter.  </a:t>
            </a:r>
          </a:p>
          <a:p>
            <a:pPr marL="667257" lvl="1" indent="-222419" eaLnBrk="1" hangingPunct="1"/>
            <a:r>
              <a:rPr lang="en-US" sz="1000" dirty="0" smtClean="0"/>
              <a:t>ent-ls (apc, lst, lsn, ipgwapc=yes,  iptps=&lt;fromStepFour&gt;, lsusealm=80,  slkusealm=80)</a:t>
            </a:r>
          </a:p>
          <a:p>
            <a:pPr marL="667257" lvl="1" indent="-222419" eaLnBrk="1" hangingPunct="1"/>
            <a:r>
              <a:rPr lang="en-US" sz="1000" dirty="0" smtClean="0"/>
              <a:t>ipgwapc – indicates this linkset has a virtual apc</a:t>
            </a:r>
          </a:p>
          <a:p>
            <a:pPr marL="667257" lvl="1" indent="-222419" eaLnBrk="1" hangingPunct="1"/>
            <a:r>
              <a:rPr lang="en-US" sz="1000" dirty="0" smtClean="0"/>
              <a:t>iptps – defines how much of the system transactions per second (IPTPS) should be allocated for this linkset)</a:t>
            </a:r>
          </a:p>
          <a:p>
            <a:pPr marL="667257" lvl="1" indent="-222419" eaLnBrk="1" hangingPunct="1"/>
            <a:r>
              <a:rPr lang="en-US" sz="1000" dirty="0" smtClean="0"/>
              <a:t>lsusealm – defines the alarm threshold for the linkset. Is a percentage of the iptps parameter</a:t>
            </a:r>
          </a:p>
          <a:p>
            <a:pPr marL="667257" lvl="1" indent="-222419" eaLnBrk="1" hangingPunct="1"/>
            <a:r>
              <a:rPr lang="en-US" sz="1000" dirty="0" smtClean="0"/>
              <a:t>slkusealm – defines the alarm threshold for each link. Is a percentage of the iptps parameter</a:t>
            </a:r>
          </a:p>
          <a:p>
            <a:pPr marL="667257" lvl="1" indent="-222419" eaLnBrk="1" hangingPunct="1"/>
            <a:endParaRPr lang="en-US" sz="1000" dirty="0" smtClean="0"/>
          </a:p>
          <a:p>
            <a:pPr marL="222419" indent="-222419" eaLnBrk="1" hangingPunct="1">
              <a:buFont typeface="Wingdings" pitchFamily="2" charset="2"/>
              <a:buAutoNum type="arabicPeriod" startAt="13"/>
            </a:pPr>
            <a:r>
              <a:rPr lang="en-US" sz="1000" dirty="0" smtClean="0"/>
              <a:t>Enter a signaling link on the SIGTRAN card for the linkset created in step 13</a:t>
            </a:r>
          </a:p>
          <a:p>
            <a:pPr marL="667257" lvl="1" indent="-222419" eaLnBrk="1" hangingPunct="1"/>
            <a:r>
              <a:rPr lang="en-US" sz="1000" dirty="0" smtClean="0"/>
              <a:t>ent-slk : (loc, link, lsn, slc)</a:t>
            </a:r>
          </a:p>
          <a:p>
            <a:pPr marL="667257" lvl="1" indent="-222419" eaLnBrk="1" hangingPunct="1"/>
            <a:endParaRPr lang="en-US" sz="1000" dirty="0" smtClean="0"/>
          </a:p>
          <a:p>
            <a:pPr marL="222419" indent="-222419" eaLnBrk="1" hangingPunct="1"/>
            <a:endParaRPr lang="en-US" sz="1000" dirty="0"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p:cNvSpPr>
            <a:spLocks noGrp="1" noChangeArrowheads="1"/>
          </p:cNvSpPr>
          <p:nvPr>
            <p:ph type="sldNum" sz="quarter" idx="5"/>
          </p:nvPr>
        </p:nvSpPr>
        <p:spPr>
          <a:noFill/>
        </p:spPr>
        <p:txBody>
          <a:bodyPr/>
          <a:lstStyle/>
          <a:p>
            <a:fld id="{31E4C67A-48F7-4109-8393-904F59A8446B}" type="slidenum">
              <a:rPr lang="en-US" smtClean="0"/>
              <a:pPr/>
              <a:t>181</a:t>
            </a:fld>
            <a:endParaRPr lang="en-US" dirty="0" smtClean="0"/>
          </a:p>
        </p:txBody>
      </p:sp>
      <p:sp>
        <p:nvSpPr>
          <p:cNvPr id="412675" name="Rectangle 2"/>
          <p:cNvSpPr>
            <a:spLocks noGrp="1" noChangeArrowheads="1"/>
          </p:cNvSpPr>
          <p:nvPr>
            <p:ph type="body" idx="1"/>
          </p:nvPr>
        </p:nvSpPr>
        <p:spPr>
          <a:xfrm>
            <a:off x="706479" y="223422"/>
            <a:ext cx="5664117" cy="8457444"/>
          </a:xfrm>
          <a:noFill/>
          <a:ln/>
        </p:spPr>
        <p:txBody>
          <a:bodyPr/>
          <a:lstStyle/>
          <a:p>
            <a:pPr marL="222419" indent="-222419" eaLnBrk="1" hangingPunct="1"/>
            <a:r>
              <a:rPr lang="en-US" sz="1300" b="1" dirty="0" smtClean="0"/>
              <a:t>Module 7 Learning Activity 6: Configuring IPGW (Continued)</a:t>
            </a:r>
          </a:p>
          <a:p>
            <a:pPr marL="222419" indent="-222419" eaLnBrk="1" hangingPunct="1"/>
            <a:endParaRPr lang="en-US" sz="1300" b="1" dirty="0" smtClean="0"/>
          </a:p>
          <a:p>
            <a:pPr marL="222419" indent="-222419" eaLnBrk="1" hangingPunct="1">
              <a:buFont typeface="Wingdings" pitchFamily="2" charset="2"/>
              <a:buAutoNum type="arabicPeriod" startAt="15"/>
            </a:pPr>
            <a:r>
              <a:rPr lang="en-US" sz="1000" dirty="0" smtClean="0"/>
              <a:t>Enter the routes for the AS and MGC to use the IPGW linkset</a:t>
            </a:r>
          </a:p>
          <a:p>
            <a:pPr marL="667257" lvl="1" indent="-222419" eaLnBrk="1" hangingPunct="1"/>
            <a:r>
              <a:rPr lang="fr-FR" sz="1000" dirty="0" smtClean="0"/>
              <a:t>ent-rte : (dpc, lsn, rc=10)</a:t>
            </a:r>
          </a:p>
          <a:p>
            <a:pPr marL="667257" lvl="1" indent="-222419" eaLnBrk="1" hangingPunct="1"/>
            <a:endParaRPr lang="en-US" sz="1000" dirty="0" smtClean="0"/>
          </a:p>
          <a:p>
            <a:pPr marL="222419" indent="-222419" eaLnBrk="1" hangingPunct="1"/>
            <a:r>
              <a:rPr lang="en-US" sz="1000" dirty="0" smtClean="0"/>
              <a:t>This completes the SS7 portion. We will now enter the IP address and other Ethernet parameters</a:t>
            </a:r>
          </a:p>
          <a:p>
            <a:pPr marL="222419" indent="-222419" eaLnBrk="1" hangingPunct="1"/>
            <a:endParaRPr lang="en-US" sz="1000" dirty="0" smtClean="0"/>
          </a:p>
          <a:p>
            <a:pPr marL="222419" indent="-222419" eaLnBrk="1" hangingPunct="1">
              <a:buFont typeface="Wingdings" pitchFamily="2" charset="2"/>
              <a:buAutoNum type="arabicPeriod" startAt="16"/>
            </a:pPr>
            <a:r>
              <a:rPr lang="en-US" sz="1000" dirty="0" smtClean="0"/>
              <a:t>Change the IP Link parameters</a:t>
            </a:r>
          </a:p>
          <a:p>
            <a:pPr marL="667257" lvl="1" indent="-222419" eaLnBrk="1" hangingPunct="1"/>
            <a:r>
              <a:rPr lang="en-US" sz="1000" dirty="0" smtClean="0"/>
              <a:t>chg-ip-link (loc, port, ipaddr, submask=255.255.255.0, duplex=full, speed=100, auto= no, mcast=no, mactype=dix)</a:t>
            </a:r>
          </a:p>
          <a:p>
            <a:pPr marL="667257" lvl="1" indent="-222419" eaLnBrk="1" hangingPunct="1"/>
            <a:endParaRPr lang="en-US" sz="1000" dirty="0" smtClean="0"/>
          </a:p>
          <a:p>
            <a:pPr marL="222419" indent="-222419" eaLnBrk="1" hangingPunct="1">
              <a:buFont typeface="Wingdings" pitchFamily="2" charset="2"/>
              <a:buAutoNum type="arabicPeriod" startAt="17"/>
            </a:pPr>
            <a:r>
              <a:rPr lang="en-US" sz="1000" dirty="0" smtClean="0"/>
              <a:t>Change the IP card parameters </a:t>
            </a:r>
          </a:p>
          <a:p>
            <a:pPr marL="667257" lvl="1" indent="-222419" eaLnBrk="1" hangingPunct="1"/>
            <a:r>
              <a:rPr lang="en-US" sz="1000" dirty="0" smtClean="0"/>
              <a:t>chg-ip-card (srchordr=local)</a:t>
            </a:r>
          </a:p>
          <a:p>
            <a:pPr marL="667257" lvl="1" indent="-222419" eaLnBrk="1" hangingPunct="1"/>
            <a:endParaRPr lang="en-US" sz="1000" dirty="0" smtClean="0"/>
          </a:p>
          <a:p>
            <a:pPr marL="222419" indent="-222419" eaLnBrk="1" hangingPunct="1"/>
            <a:r>
              <a:rPr lang="en-US" sz="1000" dirty="0" smtClean="0"/>
              <a:t>We have now completed the IP Setup. The next steps create the IP host, create association, create application servers and route keys.</a:t>
            </a:r>
          </a:p>
          <a:p>
            <a:pPr marL="222419" indent="-222419" eaLnBrk="1" hangingPunct="1"/>
            <a:endParaRPr lang="en-US" sz="1000" dirty="0" smtClean="0"/>
          </a:p>
          <a:p>
            <a:pPr marL="222419" indent="-222419" eaLnBrk="1" hangingPunct="1">
              <a:buFont typeface="Wingdings" pitchFamily="2" charset="2"/>
              <a:buAutoNum type="arabicPeriod" startAt="18"/>
            </a:pPr>
            <a:r>
              <a:rPr lang="en-US" sz="1000" dirty="0" smtClean="0"/>
              <a:t>Enter Host Names for the IPGW Ethernet port, ASP1, ASP2, and CaryMGC</a:t>
            </a:r>
          </a:p>
          <a:p>
            <a:pPr marL="667257" lvl="1" indent="-222419" eaLnBrk="1" hangingPunct="1"/>
            <a:r>
              <a:rPr lang="en-US" sz="1000" dirty="0" smtClean="0"/>
              <a:t>ent-ip-host (host, ipaddr, type)</a:t>
            </a:r>
          </a:p>
          <a:p>
            <a:pPr marL="667257" lvl="1" indent="-222419" eaLnBrk="1" hangingPunct="1"/>
            <a:endParaRPr lang="en-US" sz="1000" dirty="0" smtClean="0"/>
          </a:p>
          <a:p>
            <a:pPr marL="222419" indent="-222419" eaLnBrk="1" hangingPunct="1">
              <a:buFont typeface="Wingdings" pitchFamily="2" charset="2"/>
              <a:buAutoNum type="arabicPeriod" startAt="19"/>
            </a:pPr>
            <a:r>
              <a:rPr lang="en-US" sz="1000" dirty="0" smtClean="0"/>
              <a:t>Enter three associations (ASP1, ASP2, CaryMGC) </a:t>
            </a:r>
          </a:p>
          <a:p>
            <a:pPr marL="667257" lvl="1" indent="-222419" eaLnBrk="1" hangingPunct="1"/>
            <a:r>
              <a:rPr lang="en-US" sz="1000" dirty="0" smtClean="0"/>
              <a:t>ent-assoc (aname, lhost, lport, rhost, rport, link, adapter=M3UA)</a:t>
            </a:r>
          </a:p>
          <a:p>
            <a:pPr marL="667257" lvl="1" indent="-222419" eaLnBrk="1" hangingPunct="1"/>
            <a:endParaRPr lang="en-US" sz="1000" dirty="0" smtClean="0"/>
          </a:p>
          <a:p>
            <a:pPr marL="222419" indent="-222419" eaLnBrk="1" hangingPunct="1">
              <a:buFont typeface="Wingdings" pitchFamily="2" charset="2"/>
              <a:buAutoNum type="arabicPeriod" startAt="20"/>
            </a:pPr>
            <a:r>
              <a:rPr lang="en-US" sz="1000" dirty="0" smtClean="0"/>
              <a:t>Enter the Application Servers </a:t>
            </a:r>
          </a:p>
          <a:p>
            <a:pPr marL="667257" lvl="1" indent="-222419" eaLnBrk="1" hangingPunct="1"/>
            <a:r>
              <a:rPr lang="en-US" sz="1000" dirty="0" smtClean="0"/>
              <a:t>ent-as (asname, aname) </a:t>
            </a:r>
          </a:p>
          <a:p>
            <a:pPr marL="667257" lvl="1" indent="-222419" eaLnBrk="1" hangingPunct="1"/>
            <a:r>
              <a:rPr lang="en-US" sz="1000" dirty="0" smtClean="0"/>
              <a:t>enter once for the ASPs associated with the assigned network, i.e. Raleigh/Clayton, Dallas/Hubbard, Denver/Salt lake, or Heathrow/Gatwick.</a:t>
            </a:r>
          </a:p>
          <a:p>
            <a:pPr marL="667257" lvl="1" indent="-222419" eaLnBrk="1" hangingPunct="1"/>
            <a:endParaRPr lang="en-US" sz="1000"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917CCE9A-B8F2-4C5A-9322-57EF916CF690}" type="slidenum">
              <a:rPr lang="en-US" smtClean="0"/>
              <a:pPr/>
              <a:t>18</a:t>
            </a:fld>
            <a:endParaRPr lang="en-US" dirty="0" smtClean="0"/>
          </a:p>
        </p:txBody>
      </p:sp>
      <p:sp>
        <p:nvSpPr>
          <p:cNvPr id="227331" name="Rectangle 2"/>
          <p:cNvSpPr>
            <a:spLocks noGrp="1" noChangeArrowheads="1"/>
          </p:cNvSpPr>
          <p:nvPr>
            <p:ph type="body" idx="1"/>
          </p:nvPr>
        </p:nvSpPr>
        <p:spPr>
          <a:xfrm>
            <a:off x="559040" y="4693408"/>
            <a:ext cx="5664117" cy="4220189"/>
          </a:xfrm>
          <a:noFill/>
          <a:ln/>
        </p:spPr>
        <p:txBody>
          <a:bodyPr/>
          <a:lstStyle/>
          <a:p>
            <a:pPr marL="225508" indent="-225508" eaLnBrk="1" hangingPunct="1"/>
            <a:r>
              <a:rPr lang="en-US" sz="1000" dirty="0" smtClean="0"/>
              <a:t>The SIGTRAN family of protocols used by the IPSG includes:</a:t>
            </a:r>
          </a:p>
          <a:p>
            <a:pPr marL="225508" indent="-225508" eaLnBrk="1" hangingPunct="1">
              <a:buFontTx/>
              <a:buChar char="•"/>
            </a:pPr>
            <a:r>
              <a:rPr lang="en-US" sz="1000" dirty="0" smtClean="0"/>
              <a:t>MTP2 User Peer-to-Peer Adaptation Layer (M2PA)</a:t>
            </a:r>
          </a:p>
          <a:p>
            <a:pPr marL="225508" indent="-225508" eaLnBrk="1" hangingPunct="1">
              <a:buFontTx/>
              <a:buChar char="•"/>
            </a:pPr>
            <a:r>
              <a:rPr lang="en-US" sz="1000" dirty="0" smtClean="0"/>
              <a:t>MTP3 User Adaptation Layer (M3UA)</a:t>
            </a:r>
          </a:p>
          <a:p>
            <a:pPr marL="225508" indent="-225508" eaLnBrk="1" hangingPunct="1">
              <a:buFontTx/>
              <a:buChar char="•"/>
            </a:pPr>
            <a:r>
              <a:rPr lang="en-US" sz="1000" dirty="0" smtClean="0"/>
              <a:t>Stream Control Transmission Protocol (SCTP)</a:t>
            </a:r>
          </a:p>
        </p:txBody>
      </p:sp>
      <p:sp>
        <p:nvSpPr>
          <p:cNvPr id="227332"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p:spPr>
        <p:txBody>
          <a:bodyPr/>
          <a:lstStyle/>
          <a:p>
            <a:fld id="{9893D977-BCA2-44BB-97A7-C6E1D90D072F}" type="slidenum">
              <a:rPr lang="en-US" smtClean="0"/>
              <a:pPr/>
              <a:t>182</a:t>
            </a:fld>
            <a:endParaRPr lang="en-US" dirty="0" smtClean="0"/>
          </a:p>
        </p:txBody>
      </p:sp>
      <p:sp>
        <p:nvSpPr>
          <p:cNvPr id="413699" name="Rectangle 2"/>
          <p:cNvSpPr>
            <a:spLocks noGrp="1" noChangeArrowheads="1"/>
          </p:cNvSpPr>
          <p:nvPr>
            <p:ph type="body" idx="1"/>
          </p:nvPr>
        </p:nvSpPr>
        <p:spPr>
          <a:xfrm>
            <a:off x="706479" y="223422"/>
            <a:ext cx="5664117" cy="8457444"/>
          </a:xfrm>
          <a:noFill/>
          <a:ln/>
        </p:spPr>
        <p:txBody>
          <a:bodyPr/>
          <a:lstStyle/>
          <a:p>
            <a:pPr marL="222419" indent="-222419" eaLnBrk="1" hangingPunct="1"/>
            <a:r>
              <a:rPr lang="en-US" sz="1300" b="1" dirty="0" smtClean="0"/>
              <a:t>Module 7 Learning Activity 6:  Configuring IPGW (Continued)</a:t>
            </a:r>
          </a:p>
          <a:p>
            <a:pPr marL="222419" indent="-222419" eaLnBrk="1" hangingPunct="1"/>
            <a:endParaRPr lang="en-US" sz="1300" b="1" dirty="0" smtClean="0"/>
          </a:p>
          <a:p>
            <a:pPr marL="222419" indent="-222419" eaLnBrk="1" hangingPunct="1">
              <a:buFont typeface="Wingdings" pitchFamily="2" charset="2"/>
              <a:buAutoNum type="arabicPeriod" startAt="21"/>
            </a:pPr>
            <a:r>
              <a:rPr lang="en-US" sz="1000" dirty="0" smtClean="0"/>
              <a:t>Enter the Application Route Keys</a:t>
            </a:r>
          </a:p>
          <a:p>
            <a:pPr marL="667257" lvl="1" indent="-222419" eaLnBrk="1" hangingPunct="1"/>
            <a:r>
              <a:rPr lang="en-US" sz="1000" dirty="0" smtClean="0"/>
              <a:t>You should be able to determine the value for the SI parameter, if you need help, ask your instructor.</a:t>
            </a:r>
          </a:p>
          <a:p>
            <a:pPr marL="667257" lvl="1" indent="-222419" eaLnBrk="1" hangingPunct="1"/>
            <a:endParaRPr lang="en-US" sz="1000" dirty="0" smtClean="0"/>
          </a:p>
          <a:p>
            <a:pPr marL="222419" indent="-222419" eaLnBrk="1" hangingPunct="1">
              <a:buFont typeface="Wingdings" pitchFamily="2" charset="2"/>
              <a:buAutoNum type="arabicPeriod" startAt="22"/>
            </a:pPr>
            <a:r>
              <a:rPr lang="en-US" sz="1000" dirty="0" smtClean="0"/>
              <a:t>For the Application Server:</a:t>
            </a:r>
            <a:endParaRPr lang="fr-FR" sz="1000" dirty="0" smtClean="0"/>
          </a:p>
          <a:p>
            <a:pPr marL="222419" indent="-222419" eaLnBrk="1" hangingPunct="1"/>
            <a:r>
              <a:rPr lang="fr-FR" sz="1000" dirty="0" smtClean="0"/>
              <a:t>	ent-appl-rtkey (dpc, si, ssn=254)</a:t>
            </a:r>
          </a:p>
          <a:p>
            <a:pPr marL="222419" indent="-222419" eaLnBrk="1" hangingPunct="1"/>
            <a:endParaRPr lang="en-US" sz="1000" dirty="0" smtClean="0"/>
          </a:p>
          <a:p>
            <a:pPr marL="222419" indent="-222419" eaLnBrk="1" hangingPunct="1">
              <a:buFont typeface="Wingdings" pitchFamily="2" charset="2"/>
              <a:buAutoNum type="arabicPeriod" startAt="23"/>
            </a:pPr>
            <a:r>
              <a:rPr lang="en-US" sz="1000" dirty="0" smtClean="0"/>
              <a:t>For the MGC:</a:t>
            </a:r>
            <a:endParaRPr lang="fr-FR" sz="1000" dirty="0" smtClean="0"/>
          </a:p>
          <a:p>
            <a:pPr marL="222419" indent="-222419" eaLnBrk="1" hangingPunct="1"/>
            <a:r>
              <a:rPr lang="fr-FR" sz="1000" dirty="0" smtClean="0"/>
              <a:t>	ent-appl-rtkey (dpc, si, opc=190-12-13, cics=1, cice=900)</a:t>
            </a:r>
          </a:p>
          <a:p>
            <a:pPr marL="222419" indent="-222419" eaLnBrk="1" hangingPunct="1"/>
            <a:endParaRPr lang="en-US" sz="1000" dirty="0" smtClean="0"/>
          </a:p>
          <a:p>
            <a:pPr marL="222419" indent="-222419" eaLnBrk="1" hangingPunct="1"/>
            <a:r>
              <a:rPr lang="en-US" sz="1000" dirty="0" smtClean="0"/>
              <a:t>That completes the IPGW setup. Time to put things in service.</a:t>
            </a:r>
          </a:p>
          <a:p>
            <a:pPr marL="222419" indent="-222419" eaLnBrk="1" hangingPunct="1">
              <a:buFont typeface="Wingdings" pitchFamily="2" charset="2"/>
              <a:buAutoNum type="arabicPeriod" startAt="24"/>
            </a:pPr>
            <a:r>
              <a:rPr lang="en-US" sz="1000" dirty="0" smtClean="0"/>
              <a:t>Allow card, activate links, and open and allow associations</a:t>
            </a:r>
          </a:p>
          <a:p>
            <a:pPr marL="667257" lvl="1" indent="-222419" eaLnBrk="1" hangingPunct="1"/>
            <a:r>
              <a:rPr lang="en-US" sz="1000" dirty="0" smtClean="0"/>
              <a:t>alw-card (loc) </a:t>
            </a:r>
          </a:p>
          <a:p>
            <a:pPr marL="667257" lvl="1" indent="-222419" eaLnBrk="1" hangingPunct="1"/>
            <a:r>
              <a:rPr lang="en-US" sz="1000" dirty="0" smtClean="0"/>
              <a:t>act-slk (loc, link)</a:t>
            </a:r>
          </a:p>
          <a:p>
            <a:pPr marL="667257" lvl="1" indent="-222419" eaLnBrk="1" hangingPunct="1"/>
            <a:r>
              <a:rPr lang="en-US" sz="1000" dirty="0" smtClean="0"/>
              <a:t>chg-assoc (aname, open, alw)</a:t>
            </a:r>
          </a:p>
          <a:p>
            <a:pPr marL="222419" indent="-222419" eaLnBrk="1" hangingPunct="1"/>
            <a:r>
              <a:rPr lang="en-US" sz="1000" dirty="0" smtClean="0"/>
              <a:t>STOP! Notify your instructor you have completed the lab.</a:t>
            </a:r>
          </a:p>
          <a:p>
            <a:pPr marL="222419" indent="-222419" eaLnBrk="1" hangingPunct="1"/>
            <a:endParaRPr lang="en-US" sz="1000" dirty="0" smtClean="0"/>
          </a:p>
          <a:p>
            <a:pPr marL="222419" indent="-222419" eaLnBrk="1" hangingPunct="1"/>
            <a:endParaRPr lang="en-US" sz="1000" dirty="0"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a:noFill/>
        </p:spPr>
        <p:txBody>
          <a:bodyPr/>
          <a:lstStyle/>
          <a:p>
            <a:fld id="{A97CEDEB-7480-464B-8540-F3D79CE9E62F}" type="slidenum">
              <a:rPr lang="en-US" smtClean="0"/>
              <a:pPr/>
              <a:t>183</a:t>
            </a:fld>
            <a:endParaRPr lang="en-US" dirty="0" smtClean="0"/>
          </a:p>
        </p:txBody>
      </p:sp>
      <p:sp>
        <p:nvSpPr>
          <p:cNvPr id="414723" name="Rectangle 2"/>
          <p:cNvSpPr>
            <a:spLocks noGrp="1" noChangeArrowheads="1"/>
          </p:cNvSpPr>
          <p:nvPr>
            <p:ph type="body" idx="1"/>
          </p:nvPr>
        </p:nvSpPr>
        <p:spPr>
          <a:xfrm>
            <a:off x="583613" y="4528946"/>
            <a:ext cx="5664117" cy="4100719"/>
          </a:xfrm>
          <a:noFill/>
          <a:ln/>
        </p:spPr>
        <p:txBody>
          <a:bodyPr/>
          <a:lstStyle/>
          <a:p>
            <a:pPr eaLnBrk="1" hangingPunct="1"/>
            <a:r>
              <a:rPr lang="en-US" dirty="0" smtClean="0"/>
              <a:t> </a:t>
            </a:r>
          </a:p>
        </p:txBody>
      </p:sp>
      <p:sp>
        <p:nvSpPr>
          <p:cNvPr id="414724" name="Rectangle 3"/>
          <p:cNvSpPr>
            <a:spLocks noGrp="1" noRot="1" noChangeAspect="1" noChangeArrowheads="1" noTextEdit="1"/>
          </p:cNvSpPr>
          <p:nvPr>
            <p:ph type="sldImg"/>
          </p:nvPr>
        </p:nvSpPr>
        <p:spPr>
          <a:xfrm>
            <a:off x="585788" y="158750"/>
            <a:ext cx="5908675" cy="4430713"/>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643E5595-1E05-4996-BC0B-F1AB63C44E61}" type="slidenum">
              <a:rPr lang="en-US" smtClean="0"/>
              <a:pPr/>
              <a:t>19</a:t>
            </a:fld>
            <a:endParaRPr lang="en-US" dirty="0" smtClean="0"/>
          </a:p>
        </p:txBody>
      </p:sp>
      <p:sp>
        <p:nvSpPr>
          <p:cNvPr id="228355"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228356"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2F548540-6D02-4A36-8F84-36FB919E558C}" type="slidenum">
              <a:rPr lang="en-US" smtClean="0"/>
              <a:pPr/>
              <a:t>2</a:t>
            </a:fld>
            <a:endParaRPr lang="en-US" dirty="0" smtClean="0"/>
          </a:p>
        </p:txBody>
      </p:sp>
      <p:sp>
        <p:nvSpPr>
          <p:cNvPr id="210947" name="Rectangle 2"/>
          <p:cNvSpPr>
            <a:spLocks noGrp="1" noChangeArrowheads="1"/>
          </p:cNvSpPr>
          <p:nvPr>
            <p:ph type="body" idx="1"/>
          </p:nvPr>
        </p:nvSpPr>
        <p:spPr>
          <a:xfrm>
            <a:off x="706479" y="355303"/>
            <a:ext cx="5788519" cy="8325563"/>
          </a:xfrm>
          <a:noFill/>
          <a:ln/>
        </p:spPr>
        <p:txBody>
          <a:bodyPr/>
          <a:lstStyle/>
          <a:p>
            <a:pPr eaLnBrk="1" hangingPunct="1">
              <a:tabLst>
                <a:tab pos="778465" algn="l"/>
                <a:tab pos="4948819" algn="l"/>
                <a:tab pos="5282447" algn="l"/>
              </a:tabLst>
            </a:pPr>
            <a:r>
              <a:rPr lang="en-US" sz="1500" b="1" dirty="0" smtClean="0"/>
              <a:t>Table of Contents</a:t>
            </a:r>
          </a:p>
          <a:p>
            <a:pPr algn="r" eaLnBrk="1" hangingPunct="1">
              <a:tabLst>
                <a:tab pos="778465" algn="l"/>
                <a:tab pos="4948819" algn="l"/>
                <a:tab pos="5282447" algn="l"/>
              </a:tabLst>
            </a:pPr>
            <a:endParaRPr lang="en-US" sz="1300" b="1" dirty="0" smtClean="0"/>
          </a:p>
          <a:p>
            <a:pPr algn="r" eaLnBrk="1" hangingPunct="1">
              <a:tabLst>
                <a:tab pos="778465" algn="l"/>
                <a:tab pos="4948819" algn="l"/>
                <a:tab pos="5282447" algn="l"/>
              </a:tabLst>
            </a:pPr>
            <a:r>
              <a:rPr lang="en-US" sz="1300" dirty="0" smtClean="0"/>
              <a:t>Module 1 SIGTRAN Overview………………………………................9</a:t>
            </a:r>
          </a:p>
          <a:p>
            <a:pPr algn="r" eaLnBrk="1" hangingPunct="1">
              <a:tabLst>
                <a:tab pos="778465" algn="l"/>
                <a:tab pos="4948819" algn="l"/>
                <a:tab pos="5282447" algn="l"/>
              </a:tabLst>
            </a:pPr>
            <a:endParaRPr lang="en-US" sz="1300" dirty="0" smtClean="0"/>
          </a:p>
          <a:p>
            <a:pPr algn="r" eaLnBrk="1" hangingPunct="1">
              <a:tabLst>
                <a:tab pos="778465" algn="l"/>
                <a:tab pos="4948819" algn="l"/>
                <a:tab pos="5282447" algn="l"/>
              </a:tabLst>
            </a:pPr>
            <a:r>
              <a:rPr lang="en-US" sz="1300" dirty="0" smtClean="0"/>
              <a:t>Module 2 Networking Overview………………………………............27</a:t>
            </a:r>
          </a:p>
          <a:p>
            <a:pPr algn="r" eaLnBrk="1" hangingPunct="1">
              <a:tabLst>
                <a:tab pos="778465" algn="l"/>
                <a:tab pos="4948819" algn="l"/>
                <a:tab pos="5282447" algn="l"/>
              </a:tabLst>
            </a:pPr>
            <a:endParaRPr lang="en-US" sz="1300" dirty="0" smtClean="0"/>
          </a:p>
          <a:p>
            <a:pPr algn="r" eaLnBrk="1" hangingPunct="1">
              <a:tabLst>
                <a:tab pos="778465" algn="l"/>
                <a:tab pos="4948819" algn="l"/>
                <a:tab pos="5282447" algn="l"/>
              </a:tabLst>
            </a:pPr>
            <a:r>
              <a:rPr lang="en-US" sz="1300" dirty="0" smtClean="0"/>
              <a:t>Module 3 Protocols and Adaptation Layers…………………………..39</a:t>
            </a:r>
          </a:p>
          <a:p>
            <a:pPr algn="r" eaLnBrk="1" hangingPunct="1">
              <a:tabLst>
                <a:tab pos="778465" algn="l"/>
                <a:tab pos="4948819" algn="l"/>
                <a:tab pos="5282447" algn="l"/>
              </a:tabLst>
            </a:pPr>
            <a:endParaRPr lang="en-US" sz="1300" dirty="0" smtClean="0"/>
          </a:p>
          <a:p>
            <a:pPr algn="r" eaLnBrk="1" hangingPunct="1">
              <a:tabLst>
                <a:tab pos="778465" algn="l"/>
                <a:tab pos="4948819" algn="l"/>
                <a:tab pos="5282447" algn="l"/>
              </a:tabLst>
            </a:pPr>
            <a:r>
              <a:rPr lang="en-US" sz="1300" dirty="0" smtClean="0"/>
              <a:t>Module 4 Provisioning IPSG M2PA……………………………….......57</a:t>
            </a:r>
          </a:p>
          <a:p>
            <a:pPr algn="r" eaLnBrk="1" hangingPunct="1">
              <a:tabLst>
                <a:tab pos="778465" algn="l"/>
                <a:tab pos="4948819" algn="l"/>
                <a:tab pos="5282447" algn="l"/>
              </a:tabLst>
            </a:pPr>
            <a:endParaRPr lang="en-US" sz="1300" dirty="0" smtClean="0"/>
          </a:p>
          <a:p>
            <a:pPr algn="r" eaLnBrk="1" hangingPunct="1">
              <a:tabLst>
                <a:tab pos="778465" algn="l"/>
                <a:tab pos="4948819" algn="l"/>
                <a:tab pos="5282447" algn="l"/>
              </a:tabLst>
            </a:pPr>
            <a:r>
              <a:rPr lang="en-US" sz="1300" dirty="0" smtClean="0"/>
              <a:t>Module 5 Provisioning IPSG M3UA……………………………………91</a:t>
            </a:r>
          </a:p>
          <a:p>
            <a:pPr algn="r" eaLnBrk="1" hangingPunct="1">
              <a:tabLst>
                <a:tab pos="778465" algn="l"/>
                <a:tab pos="4948819" algn="l"/>
                <a:tab pos="5282447" algn="l"/>
              </a:tabLst>
            </a:pPr>
            <a:endParaRPr lang="en-US" sz="1300" dirty="0" smtClean="0"/>
          </a:p>
          <a:p>
            <a:pPr algn="r" eaLnBrk="1" hangingPunct="1">
              <a:tabLst>
                <a:tab pos="778465" algn="l"/>
                <a:tab pos="4948819" algn="l"/>
                <a:tab pos="5282447" algn="l"/>
              </a:tabLst>
            </a:pPr>
            <a:r>
              <a:rPr lang="en-US" sz="1300" dirty="0" smtClean="0"/>
              <a:t>Module 6 Verifying and Testing SIGTRAN.…………………………..111</a:t>
            </a:r>
          </a:p>
          <a:p>
            <a:pPr algn="r" eaLnBrk="1" hangingPunct="1">
              <a:tabLst>
                <a:tab pos="778465" algn="l"/>
                <a:tab pos="4948819" algn="l"/>
                <a:tab pos="5282447" algn="l"/>
              </a:tabLst>
            </a:pPr>
            <a:endParaRPr lang="en-US" sz="1300" dirty="0" smtClean="0"/>
          </a:p>
          <a:p>
            <a:pPr algn="r" eaLnBrk="1" hangingPunct="1">
              <a:tabLst>
                <a:tab pos="778465" algn="l"/>
                <a:tab pos="4948819" algn="l"/>
                <a:tab pos="5282447" algn="l"/>
              </a:tabLst>
            </a:pPr>
            <a:r>
              <a:rPr lang="en-US" sz="1300" dirty="0" smtClean="0"/>
              <a:t>Module 7 IP Gateway (IPGW) Application (optional)..…………......147</a:t>
            </a:r>
          </a:p>
          <a:p>
            <a:pPr algn="r" eaLnBrk="1" hangingPunct="1">
              <a:tabLst>
                <a:tab pos="778465" algn="l"/>
                <a:tab pos="4948819" algn="l"/>
                <a:tab pos="5282447" algn="l"/>
              </a:tabLst>
            </a:pPr>
            <a:endParaRPr lang="en-US" sz="1300" dirty="0" smtClean="0"/>
          </a:p>
        </p:txBody>
      </p:sp>
      <p:sp>
        <p:nvSpPr>
          <p:cNvPr id="210948" name="Line 3"/>
          <p:cNvSpPr>
            <a:spLocks noChangeShapeType="1"/>
          </p:cNvSpPr>
          <p:nvPr/>
        </p:nvSpPr>
        <p:spPr bwMode="auto">
          <a:xfrm>
            <a:off x="5946709" y="591137"/>
            <a:ext cx="0" cy="3695768"/>
          </a:xfrm>
          <a:prstGeom prst="line">
            <a:avLst/>
          </a:prstGeom>
          <a:noFill/>
          <a:ln w="9525">
            <a:noFill/>
            <a:round/>
            <a:headEnd/>
            <a:tailEnd/>
          </a:ln>
        </p:spPr>
        <p:txBody>
          <a:bodyPr lIns="88968" tIns="44484" rIns="88968" bIns="44484" anchor="ct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E40A9A78-5AD3-44E6-AD6E-302603A31041}" type="slidenum">
              <a:rPr lang="en-US" smtClean="0"/>
              <a:pPr/>
              <a:t>20</a:t>
            </a:fld>
            <a:endParaRPr lang="en-US" dirty="0" smtClean="0"/>
          </a:p>
        </p:txBody>
      </p:sp>
      <p:sp>
        <p:nvSpPr>
          <p:cNvPr id="229379" name="Rectangle 2"/>
          <p:cNvSpPr>
            <a:spLocks noGrp="1" noChangeArrowheads="1"/>
          </p:cNvSpPr>
          <p:nvPr>
            <p:ph type="body" idx="1"/>
          </p:nvPr>
        </p:nvSpPr>
        <p:spPr>
          <a:xfrm>
            <a:off x="559040" y="4693408"/>
            <a:ext cx="5664117" cy="4220189"/>
          </a:xfrm>
          <a:noFill/>
          <a:ln/>
        </p:spPr>
        <p:txBody>
          <a:bodyPr/>
          <a:lstStyle/>
          <a:p>
            <a:pPr marL="225508" indent="-225508" eaLnBrk="1" hangingPunct="1">
              <a:buFontTx/>
              <a:buChar char="•"/>
            </a:pPr>
            <a:r>
              <a:rPr lang="en-US" sz="1000" dirty="0" smtClean="0"/>
              <a:t>Application Servers are databases that respond to transaction based queries.  </a:t>
            </a:r>
          </a:p>
          <a:p>
            <a:pPr marL="225508" indent="-225508" eaLnBrk="1" hangingPunct="1">
              <a:buFontTx/>
              <a:buChar char="•"/>
            </a:pPr>
            <a:r>
              <a:rPr lang="en-US" sz="1000" dirty="0" smtClean="0"/>
              <a:t>The Media Gateway Controller receives call setup and call tear-down messages from the EAGLE STP IPSG.</a:t>
            </a:r>
          </a:p>
        </p:txBody>
      </p:sp>
      <p:sp>
        <p:nvSpPr>
          <p:cNvPr id="229380"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B0812E51-A6B0-4EEB-8E67-C212797DFC92}" type="slidenum">
              <a:rPr lang="en-US" smtClean="0"/>
              <a:pPr/>
              <a:t>21</a:t>
            </a:fld>
            <a:endParaRPr lang="en-US" dirty="0" smtClean="0"/>
          </a:p>
        </p:txBody>
      </p:sp>
      <p:sp>
        <p:nvSpPr>
          <p:cNvPr id="230403" name="Rectangle 2"/>
          <p:cNvSpPr>
            <a:spLocks noGrp="1" noChangeArrowheads="1"/>
          </p:cNvSpPr>
          <p:nvPr>
            <p:ph type="body" idx="1"/>
          </p:nvPr>
        </p:nvSpPr>
        <p:spPr>
          <a:xfrm>
            <a:off x="572862" y="4677893"/>
            <a:ext cx="5817700" cy="4150369"/>
          </a:xfrm>
          <a:noFill/>
          <a:ln/>
        </p:spPr>
        <p:txBody>
          <a:bodyPr/>
          <a:lstStyle/>
          <a:p>
            <a:pPr eaLnBrk="1" hangingPunct="1"/>
            <a:r>
              <a:rPr lang="en-US" sz="1000" dirty="0" smtClean="0"/>
              <a:t>  Application Servers (AS)</a:t>
            </a:r>
          </a:p>
          <a:p>
            <a:pPr eaLnBrk="1" hangingPunct="1"/>
            <a:r>
              <a:rPr lang="en-US" sz="1000" dirty="0" smtClean="0"/>
              <a:t>Implement Advanced Services</a:t>
            </a:r>
          </a:p>
          <a:p>
            <a:pPr marL="444838" lvl="1" indent="-219329" eaLnBrk="1" hangingPunct="1">
              <a:buFontTx/>
              <a:buChar char="•"/>
            </a:pPr>
            <a:r>
              <a:rPr lang="en-US" sz="1000" dirty="0" smtClean="0"/>
              <a:t>Similar to SCPs but with many enhancements</a:t>
            </a:r>
          </a:p>
          <a:p>
            <a:pPr marL="444838" lvl="1" indent="-219329" eaLnBrk="1" hangingPunct="1">
              <a:buFontTx/>
              <a:buChar char="•"/>
            </a:pPr>
            <a:r>
              <a:rPr lang="en-US" sz="1000" dirty="0" smtClean="0"/>
              <a:t>Unlike SCPs, Application Servers can initiate transactions</a:t>
            </a:r>
          </a:p>
          <a:p>
            <a:pPr marL="444838" lvl="1" indent="-219329" eaLnBrk="1" hangingPunct="1">
              <a:buFontTx/>
              <a:buChar char="•"/>
            </a:pPr>
            <a:r>
              <a:rPr lang="en-US" sz="1000" dirty="0" smtClean="0"/>
              <a:t>Answer queries from SSPs</a:t>
            </a:r>
          </a:p>
          <a:p>
            <a:pPr marL="444838" lvl="1" indent="-219329" eaLnBrk="1" hangingPunct="1">
              <a:buFontTx/>
              <a:buChar char="•"/>
            </a:pPr>
            <a:r>
              <a:rPr lang="en-US" sz="1000" dirty="0" smtClean="0"/>
              <a:t>Prepaid, postpaid, and automatic billing</a:t>
            </a:r>
          </a:p>
          <a:p>
            <a:pPr marL="444838" lvl="1" indent="-219329" eaLnBrk="1" hangingPunct="1">
              <a:buFontTx/>
              <a:buChar char="•"/>
            </a:pPr>
            <a:r>
              <a:rPr lang="en-US" sz="1000" dirty="0" smtClean="0"/>
              <a:t>Multimedia services</a:t>
            </a:r>
          </a:p>
          <a:p>
            <a:pPr marL="444838" lvl="1" indent="-219329" eaLnBrk="1" hangingPunct="1">
              <a:buFontTx/>
              <a:buChar char="•"/>
            </a:pPr>
            <a:r>
              <a:rPr lang="en-US" sz="1000" dirty="0" smtClean="0"/>
              <a:t>Voice over IP management and tracking</a:t>
            </a:r>
          </a:p>
          <a:p>
            <a:pPr marL="444838" lvl="1" indent="-219329" eaLnBrk="1" hangingPunct="1">
              <a:buFontTx/>
              <a:buChar char="•"/>
            </a:pPr>
            <a:r>
              <a:rPr lang="en-US" sz="1000" dirty="0" smtClean="0"/>
              <a:t>Short Message Services</a:t>
            </a:r>
          </a:p>
          <a:p>
            <a:pPr marL="98714" indent="-219329" eaLnBrk="1" hangingPunct="1"/>
            <a:r>
              <a:rPr lang="en-US" sz="1000" dirty="0" smtClean="0"/>
              <a:t>An Application Server has one Point Code  and Link Set</a:t>
            </a:r>
          </a:p>
          <a:p>
            <a:pPr eaLnBrk="1" hangingPunct="1"/>
            <a:r>
              <a:rPr lang="en-US" sz="1000" dirty="0" smtClean="0"/>
              <a:t>Application Server Processes (ASPs) </a:t>
            </a:r>
          </a:p>
          <a:p>
            <a:pPr marL="444838" lvl="1" indent="-219329" eaLnBrk="1" hangingPunct="1">
              <a:buFontTx/>
              <a:buChar char="•"/>
            </a:pPr>
            <a:r>
              <a:rPr lang="en-US" sz="1000" dirty="0" smtClean="0"/>
              <a:t>One AS can use multiple ASPs to support reliability and increased throughput through load sharing.</a:t>
            </a:r>
          </a:p>
          <a:p>
            <a:pPr marL="444838" lvl="1" indent="-219329" eaLnBrk="1" hangingPunct="1">
              <a:buFontTx/>
              <a:buChar char="•"/>
            </a:pPr>
            <a:r>
              <a:rPr lang="en-US" sz="1000" dirty="0" smtClean="0"/>
              <a:t>Eagle STP can be provisioned to load share among ASPs assigned to the same AS. </a:t>
            </a:r>
          </a:p>
          <a:p>
            <a:pPr marL="444838" lvl="1" indent="-219329" eaLnBrk="1" hangingPunct="1">
              <a:buFontTx/>
              <a:buChar char="•"/>
            </a:pPr>
            <a:r>
              <a:rPr lang="en-US" sz="1000" dirty="0" smtClean="0"/>
              <a:t>Each ASP has one association. Each association connects to one MTP3 link (A, A1, A2, etc). Each MTP3 link is one slc in the Link Set.</a:t>
            </a:r>
          </a:p>
          <a:p>
            <a:pPr marL="444838" lvl="1" indent="-219329" eaLnBrk="1" hangingPunct="1">
              <a:buFontTx/>
              <a:buChar char="•"/>
            </a:pPr>
            <a:r>
              <a:rPr lang="en-US" sz="1000" dirty="0" smtClean="0"/>
              <a:t>Load sharing among MTP3 links is controlled by slc.</a:t>
            </a:r>
          </a:p>
          <a:p>
            <a:pPr marL="444838" lvl="1" indent="-219329" eaLnBrk="1" hangingPunct="1">
              <a:buFontTx/>
              <a:buChar char="•"/>
            </a:pPr>
            <a:endParaRPr lang="en-US" sz="1000" dirty="0" smtClean="0"/>
          </a:p>
        </p:txBody>
      </p:sp>
      <p:sp>
        <p:nvSpPr>
          <p:cNvPr id="230404" name="Rectangle 3"/>
          <p:cNvSpPr>
            <a:spLocks noGrp="1" noRot="1" noChangeAspect="1" noChangeArrowheads="1" noTextEdit="1"/>
          </p:cNvSpPr>
          <p:nvPr>
            <p:ph type="sldImg"/>
          </p:nvPr>
        </p:nvSpPr>
        <p:spPr>
          <a:xfrm>
            <a:off x="579438" y="155575"/>
            <a:ext cx="5905500" cy="4429125"/>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7470AA9B-6811-47C3-8DFD-F4217AC0072B}" type="slidenum">
              <a:rPr lang="en-US" smtClean="0"/>
              <a:pPr/>
              <a:t>22</a:t>
            </a:fld>
            <a:endParaRPr lang="en-US" dirty="0" smtClean="0"/>
          </a:p>
        </p:txBody>
      </p:sp>
      <p:sp>
        <p:nvSpPr>
          <p:cNvPr id="231427" name="Rectangle 2"/>
          <p:cNvSpPr>
            <a:spLocks noGrp="1" noChangeArrowheads="1"/>
          </p:cNvSpPr>
          <p:nvPr>
            <p:ph type="body" idx="1"/>
          </p:nvPr>
        </p:nvSpPr>
        <p:spPr>
          <a:xfrm>
            <a:off x="588222" y="4694960"/>
            <a:ext cx="5782375" cy="3985907"/>
          </a:xfrm>
          <a:noFill/>
          <a:ln/>
        </p:spPr>
        <p:txBody>
          <a:bodyPr/>
          <a:lstStyle/>
          <a:p>
            <a:pPr marL="231687" indent="-231687" eaLnBrk="1" hangingPunct="1">
              <a:buFontTx/>
              <a:buChar char="•"/>
            </a:pPr>
            <a:r>
              <a:rPr lang="en-US" sz="1000" dirty="0" smtClean="0"/>
              <a:t>SS7 over IP plays an important role in voice over Packet Network telephony. </a:t>
            </a:r>
          </a:p>
          <a:p>
            <a:pPr marL="231687" indent="-231687" eaLnBrk="1" hangingPunct="1"/>
            <a:endParaRPr lang="en-US" sz="1000" dirty="0" smtClean="0"/>
          </a:p>
          <a:p>
            <a:pPr marL="231687" indent="-231687" eaLnBrk="1" hangingPunct="1">
              <a:buFontTx/>
              <a:buChar char="•"/>
            </a:pPr>
            <a:r>
              <a:rPr lang="en-US" sz="1000" dirty="0" smtClean="0"/>
              <a:t>Media Gateway Controller (MGC) (Softswitch) provides the Media Gateway with the directions that it requires to complete a call </a:t>
            </a:r>
          </a:p>
          <a:p>
            <a:pPr marL="342895" lvl="1" indent="6179" eaLnBrk="1" hangingPunct="1"/>
            <a:r>
              <a:rPr lang="en-US" sz="1000" dirty="0" smtClean="0"/>
              <a:t>Receives call setup requests from SS7 packets across an IP network</a:t>
            </a:r>
          </a:p>
          <a:p>
            <a:pPr marL="342895" lvl="1" indent="6179" eaLnBrk="1" hangingPunct="1"/>
            <a:r>
              <a:rPr lang="en-US" sz="1000" dirty="0" smtClean="0"/>
              <a:t>Translates each request into all of the commands an MG needs to complete the call</a:t>
            </a:r>
          </a:p>
          <a:p>
            <a:pPr marL="342895" lvl="1" indent="6179" eaLnBrk="1" hangingPunct="1"/>
            <a:r>
              <a:rPr lang="en-US" sz="1000" dirty="0" smtClean="0"/>
              <a:t>One MGC can direct many MGs.</a:t>
            </a:r>
          </a:p>
          <a:p>
            <a:pPr marL="231687" indent="-231687" eaLnBrk="1" hangingPunct="1"/>
            <a:r>
              <a:rPr lang="en-US" sz="1000" dirty="0" smtClean="0"/>
              <a:t> </a:t>
            </a:r>
            <a:endParaRPr lang="en-US" sz="1000" u="sng" dirty="0" smtClean="0"/>
          </a:p>
          <a:p>
            <a:pPr marL="231687" indent="-231687" eaLnBrk="1" hangingPunct="1">
              <a:buFontTx/>
              <a:buChar char="•"/>
            </a:pPr>
            <a:r>
              <a:rPr lang="en-US" sz="1000" dirty="0" smtClean="0"/>
              <a:t>Media Gateway (MG) converts among different voice protocols.</a:t>
            </a:r>
          </a:p>
          <a:p>
            <a:pPr marL="231687" indent="-231687" eaLnBrk="1" hangingPunct="1">
              <a:buFontTx/>
              <a:buChar char="•"/>
            </a:pPr>
            <a:endParaRPr lang="en-US" u="sng" dirty="0" smtClean="0"/>
          </a:p>
        </p:txBody>
      </p:sp>
      <p:sp>
        <p:nvSpPr>
          <p:cNvPr id="231428"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35A2A2A7-74CD-489E-8C35-9A9705F035A6}" type="slidenum">
              <a:rPr lang="en-US" smtClean="0"/>
              <a:pPr/>
              <a:t>23</a:t>
            </a:fld>
            <a:endParaRPr lang="en-US" dirty="0" smtClean="0"/>
          </a:p>
        </p:txBody>
      </p:sp>
      <p:sp>
        <p:nvSpPr>
          <p:cNvPr id="232451" name="Rectangle 2"/>
          <p:cNvSpPr>
            <a:spLocks noGrp="1" noChangeArrowheads="1"/>
          </p:cNvSpPr>
          <p:nvPr>
            <p:ph type="body" idx="1"/>
          </p:nvPr>
        </p:nvSpPr>
        <p:spPr>
          <a:xfrm>
            <a:off x="595899" y="4716682"/>
            <a:ext cx="5774697" cy="3964185"/>
          </a:xfrm>
          <a:noFill/>
          <a:ln/>
        </p:spPr>
        <p:txBody>
          <a:bodyPr/>
          <a:lstStyle/>
          <a:p>
            <a:pPr>
              <a:spcBef>
                <a:spcPct val="0"/>
              </a:spcBef>
            </a:pPr>
            <a:r>
              <a:rPr lang="en-US" sz="1000" dirty="0" smtClean="0"/>
              <a:t>Converged Network Protocols</a:t>
            </a:r>
          </a:p>
          <a:p>
            <a:pPr>
              <a:spcBef>
                <a:spcPct val="20000"/>
              </a:spcBef>
            </a:pPr>
            <a:r>
              <a:rPr lang="en-US" sz="1000" dirty="0" smtClean="0"/>
              <a:t>The above slide demonstrates SS7 messages that are routed through the STP through A, B, C, and D links</a:t>
            </a:r>
          </a:p>
          <a:p>
            <a:pPr>
              <a:spcBef>
                <a:spcPct val="20000"/>
              </a:spcBef>
              <a:buFontTx/>
              <a:buChar char="•"/>
            </a:pPr>
            <a:r>
              <a:rPr lang="en-US" sz="1000" dirty="0" smtClean="0"/>
              <a:t>SS7 Messages are delivered to the next STP  </a:t>
            </a:r>
          </a:p>
          <a:p>
            <a:pPr>
              <a:spcBef>
                <a:spcPct val="20000"/>
              </a:spcBef>
              <a:buFontTx/>
              <a:buChar char="•"/>
            </a:pPr>
            <a:r>
              <a:rPr lang="en-US" sz="1000" dirty="0" smtClean="0"/>
              <a:t>SS7 Messages are delivered to an Application Server  </a:t>
            </a:r>
          </a:p>
          <a:p>
            <a:pPr>
              <a:spcBef>
                <a:spcPct val="20000"/>
              </a:spcBef>
              <a:buFontTx/>
              <a:buChar char="•"/>
            </a:pPr>
            <a:r>
              <a:rPr lang="en-US" sz="1000" dirty="0" smtClean="0"/>
              <a:t>SS7 Messages are delivered to a MGC  </a:t>
            </a:r>
          </a:p>
          <a:p>
            <a:pPr eaLnBrk="1" hangingPunct="1"/>
            <a:endParaRPr lang="en-US" sz="1000" dirty="0" smtClean="0"/>
          </a:p>
        </p:txBody>
      </p:sp>
      <p:sp>
        <p:nvSpPr>
          <p:cNvPr id="232452"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768C655A-F327-44F9-A1EB-53D32AD4F769}" type="slidenum">
              <a:rPr lang="en-US" smtClean="0"/>
              <a:pPr/>
              <a:t>24</a:t>
            </a:fld>
            <a:endParaRPr lang="en-US" dirty="0" smtClean="0"/>
          </a:p>
        </p:txBody>
      </p:sp>
      <p:sp>
        <p:nvSpPr>
          <p:cNvPr id="233475" name="Rectangle 2"/>
          <p:cNvSpPr>
            <a:spLocks noGrp="1" noChangeArrowheads="1"/>
          </p:cNvSpPr>
          <p:nvPr>
            <p:ph type="body" idx="1"/>
          </p:nvPr>
        </p:nvSpPr>
        <p:spPr>
          <a:xfrm>
            <a:off x="677298" y="4561528"/>
            <a:ext cx="5479819" cy="3554578"/>
          </a:xfrm>
          <a:noFill/>
          <a:ln/>
        </p:spPr>
        <p:txBody>
          <a:bodyPr/>
          <a:lstStyle/>
          <a:p>
            <a:pPr eaLnBrk="1" hangingPunct="1"/>
            <a:endParaRPr lang="en-US" dirty="0" smtClean="0"/>
          </a:p>
        </p:txBody>
      </p:sp>
      <p:sp>
        <p:nvSpPr>
          <p:cNvPr id="233476"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8B222081-D91B-4043-8829-AD5E8A5724B1}" type="slidenum">
              <a:rPr lang="en-US" smtClean="0"/>
              <a:pPr/>
              <a:t>25</a:t>
            </a:fld>
            <a:endParaRPr lang="en-US" dirty="0" smtClean="0"/>
          </a:p>
        </p:txBody>
      </p:sp>
      <p:sp>
        <p:nvSpPr>
          <p:cNvPr id="234499" name="Rectangle 2"/>
          <p:cNvSpPr>
            <a:spLocks noGrp="1" noChangeArrowheads="1"/>
          </p:cNvSpPr>
          <p:nvPr>
            <p:ph type="body" idx="1"/>
          </p:nvPr>
        </p:nvSpPr>
        <p:spPr>
          <a:xfrm>
            <a:off x="866205" y="307206"/>
            <a:ext cx="5317021" cy="8553639"/>
          </a:xfrm>
          <a:noFill/>
          <a:ln/>
        </p:spPr>
        <p:txBody>
          <a:bodyPr/>
          <a:lstStyle/>
          <a:p>
            <a:pPr marL="222419" indent="-222419" eaLnBrk="1" hangingPunct="1">
              <a:spcBef>
                <a:spcPct val="20000"/>
              </a:spcBef>
              <a:spcAft>
                <a:spcPct val="20000"/>
              </a:spcAft>
            </a:pPr>
            <a:r>
              <a:rPr lang="en-US" sz="1300" b="1" dirty="0" smtClean="0"/>
              <a:t>Module 1 Review</a:t>
            </a:r>
          </a:p>
          <a:p>
            <a:pPr marL="222419" indent="-222419" eaLnBrk="1" hangingPunct="1">
              <a:spcBef>
                <a:spcPct val="20000"/>
              </a:spcBef>
              <a:spcAft>
                <a:spcPct val="20000"/>
              </a:spcAft>
            </a:pPr>
            <a:endParaRPr lang="en-US" sz="1000" b="1" dirty="0" smtClean="0"/>
          </a:p>
          <a:p>
            <a:pPr marL="222419" indent="-222419" eaLnBrk="1" hangingPunct="1">
              <a:spcBef>
                <a:spcPct val="20000"/>
              </a:spcBef>
              <a:spcAft>
                <a:spcPct val="20000"/>
              </a:spcAft>
              <a:buFontTx/>
              <a:buAutoNum type="arabicPeriod"/>
            </a:pPr>
            <a:r>
              <a:rPr lang="en-US" sz="1000" dirty="0" smtClean="0"/>
              <a:t>Name three SIGTRAN applications on the EAGLE: ______________, _______________ and ______________</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a:pPr>
            <a:r>
              <a:rPr lang="en-US" sz="1000" dirty="0" smtClean="0"/>
              <a:t>IPSG supports both ANSI and ITU implementations on the same card.  True    False </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a:pPr>
            <a:r>
              <a:rPr lang="en-US" sz="1000" dirty="0" smtClean="0"/>
              <a:t>What standards body formed the SIGTRAN Working Group?  _____________________   </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a:pPr>
            <a:r>
              <a:rPr lang="en-US" sz="1000" dirty="0" smtClean="0"/>
              <a:t>What IPSG endpoints respond to the transaction based queries? ________________ and __________________</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a:pPr>
            <a:r>
              <a:rPr lang="en-US" sz="1000" dirty="0" smtClean="0"/>
              <a:t>Which SIGTRAN implementation supports A, B, C, and D link sets?   ________________</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a:pPr>
            <a:r>
              <a:rPr lang="en-US" sz="1000" dirty="0" smtClean="0"/>
              <a:t>IPSG connects the STP to Application Servers.    True    False</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a:pPr>
            <a:r>
              <a:rPr lang="en-US" sz="1000" dirty="0" smtClean="0"/>
              <a:t>SIGTRAN is a logical extension of which protocol? _____________________</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a:pPr>
            <a:r>
              <a:rPr lang="en-US" sz="1000" dirty="0" smtClean="0"/>
              <a:t>Which node converts SS7 messages from SS7 to SIGTRAN? _____________</a:t>
            </a:r>
          </a:p>
        </p:txBody>
      </p:sp>
      <p:sp>
        <p:nvSpPr>
          <p:cNvPr id="234500" name="Line 3"/>
          <p:cNvSpPr>
            <a:spLocks noChangeShapeType="1"/>
          </p:cNvSpPr>
          <p:nvPr/>
        </p:nvSpPr>
        <p:spPr bwMode="auto">
          <a:xfrm>
            <a:off x="880028" y="769564"/>
            <a:ext cx="5321628"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A66800FA-24A2-405C-AEBB-78EA18DCB12A}" type="slidenum">
              <a:rPr lang="en-US" smtClean="0"/>
              <a:pPr/>
              <a:t>26</a:t>
            </a:fld>
            <a:endParaRPr lang="en-US" dirty="0" smtClean="0"/>
          </a:p>
        </p:txBody>
      </p:sp>
      <p:sp>
        <p:nvSpPr>
          <p:cNvPr id="235523" name="Rectangle 2"/>
          <p:cNvSpPr>
            <a:spLocks noChangeArrowheads="1"/>
          </p:cNvSpPr>
          <p:nvPr/>
        </p:nvSpPr>
        <p:spPr bwMode="auto">
          <a:xfrm>
            <a:off x="942996" y="307206"/>
            <a:ext cx="5194156" cy="8555191"/>
          </a:xfrm>
          <a:prstGeom prst="rect">
            <a:avLst/>
          </a:prstGeom>
          <a:noFill/>
          <a:ln w="9525">
            <a:noFill/>
            <a:miter lim="800000"/>
            <a:headEnd/>
            <a:tailEnd/>
          </a:ln>
        </p:spPr>
        <p:txBody>
          <a:bodyPr lIns="93982" tIns="46991" rIns="93982" bIns="46991"/>
          <a:lstStyle/>
          <a:p>
            <a:pPr marL="222419" indent="-222419" algn="ctr">
              <a:spcBef>
                <a:spcPct val="20000"/>
              </a:spcBef>
              <a:spcAft>
                <a:spcPct val="20000"/>
              </a:spcAft>
            </a:pPr>
            <a:r>
              <a:rPr lang="en-US" sz="1500" dirty="0"/>
              <a:t>Student Notes</a:t>
            </a:r>
          </a:p>
        </p:txBody>
      </p:sp>
      <p:sp>
        <p:nvSpPr>
          <p:cNvPr id="235524" name="Line 3"/>
          <p:cNvSpPr>
            <a:spLocks noChangeShapeType="1"/>
          </p:cNvSpPr>
          <p:nvPr/>
        </p:nvSpPr>
        <p:spPr bwMode="auto">
          <a:xfrm>
            <a:off x="923031" y="715260"/>
            <a:ext cx="5209513" cy="0"/>
          </a:xfrm>
          <a:prstGeom prst="line">
            <a:avLst/>
          </a:prstGeom>
          <a:noFill/>
          <a:ln w="9525">
            <a:solidFill>
              <a:schemeClr val="tx1"/>
            </a:solidFill>
            <a:round/>
            <a:headEnd/>
            <a:tailEnd/>
          </a:ln>
        </p:spPr>
        <p:txBody>
          <a:bodyPr lIns="88968" tIns="44484" rIns="88968" bIns="44484"/>
          <a:lstStyle/>
          <a:p>
            <a:endParaRPr lang="en-US" dirty="0"/>
          </a:p>
        </p:txBody>
      </p:sp>
      <p:sp>
        <p:nvSpPr>
          <p:cNvPr id="235525" name="Line 4"/>
          <p:cNvSpPr>
            <a:spLocks noChangeShapeType="1"/>
          </p:cNvSpPr>
          <p:nvPr/>
        </p:nvSpPr>
        <p:spPr bwMode="auto">
          <a:xfrm>
            <a:off x="912280" y="1419660"/>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26" name="Line 5"/>
          <p:cNvSpPr>
            <a:spLocks noChangeShapeType="1"/>
          </p:cNvSpPr>
          <p:nvPr/>
        </p:nvSpPr>
        <p:spPr bwMode="auto">
          <a:xfrm>
            <a:off x="912280" y="1936322"/>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27" name="Line 6"/>
          <p:cNvSpPr>
            <a:spLocks noChangeShapeType="1"/>
          </p:cNvSpPr>
          <p:nvPr/>
        </p:nvSpPr>
        <p:spPr bwMode="auto">
          <a:xfrm>
            <a:off x="912280" y="2451433"/>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28" name="Line 7"/>
          <p:cNvSpPr>
            <a:spLocks noChangeShapeType="1"/>
          </p:cNvSpPr>
          <p:nvPr/>
        </p:nvSpPr>
        <p:spPr bwMode="auto">
          <a:xfrm>
            <a:off x="912280" y="2966544"/>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29" name="Line 8"/>
          <p:cNvSpPr>
            <a:spLocks noChangeShapeType="1"/>
          </p:cNvSpPr>
          <p:nvPr/>
        </p:nvSpPr>
        <p:spPr bwMode="auto">
          <a:xfrm>
            <a:off x="912280" y="3481656"/>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0" name="Line 9"/>
          <p:cNvSpPr>
            <a:spLocks noChangeShapeType="1"/>
          </p:cNvSpPr>
          <p:nvPr/>
        </p:nvSpPr>
        <p:spPr bwMode="auto">
          <a:xfrm>
            <a:off x="912280" y="3995215"/>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1" name="Line 10"/>
          <p:cNvSpPr>
            <a:spLocks noChangeShapeType="1"/>
          </p:cNvSpPr>
          <p:nvPr/>
        </p:nvSpPr>
        <p:spPr bwMode="auto">
          <a:xfrm>
            <a:off x="912280" y="451187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2" name="Line 11"/>
          <p:cNvSpPr>
            <a:spLocks noChangeShapeType="1"/>
          </p:cNvSpPr>
          <p:nvPr/>
        </p:nvSpPr>
        <p:spPr bwMode="auto">
          <a:xfrm>
            <a:off x="912280" y="5026989"/>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3" name="Line 12"/>
          <p:cNvSpPr>
            <a:spLocks noChangeShapeType="1"/>
          </p:cNvSpPr>
          <p:nvPr/>
        </p:nvSpPr>
        <p:spPr bwMode="auto">
          <a:xfrm>
            <a:off x="912280" y="5543652"/>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4" name="Line 13"/>
          <p:cNvSpPr>
            <a:spLocks noChangeShapeType="1"/>
          </p:cNvSpPr>
          <p:nvPr/>
        </p:nvSpPr>
        <p:spPr bwMode="auto">
          <a:xfrm>
            <a:off x="912280" y="6058763"/>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5" name="Line 14"/>
          <p:cNvSpPr>
            <a:spLocks noChangeShapeType="1"/>
          </p:cNvSpPr>
          <p:nvPr/>
        </p:nvSpPr>
        <p:spPr bwMode="auto">
          <a:xfrm>
            <a:off x="912280" y="6575426"/>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6" name="Line 15"/>
          <p:cNvSpPr>
            <a:spLocks noChangeShapeType="1"/>
          </p:cNvSpPr>
          <p:nvPr/>
        </p:nvSpPr>
        <p:spPr bwMode="auto">
          <a:xfrm>
            <a:off x="912280" y="709053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7" name="Line 16"/>
          <p:cNvSpPr>
            <a:spLocks noChangeShapeType="1"/>
          </p:cNvSpPr>
          <p:nvPr/>
        </p:nvSpPr>
        <p:spPr bwMode="auto">
          <a:xfrm>
            <a:off x="912280" y="7604097"/>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8" name="Line 17"/>
          <p:cNvSpPr>
            <a:spLocks noChangeShapeType="1"/>
          </p:cNvSpPr>
          <p:nvPr/>
        </p:nvSpPr>
        <p:spPr bwMode="auto">
          <a:xfrm>
            <a:off x="912280" y="811920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35539" name="Line 18"/>
          <p:cNvSpPr>
            <a:spLocks noChangeShapeType="1"/>
          </p:cNvSpPr>
          <p:nvPr/>
        </p:nvSpPr>
        <p:spPr bwMode="auto">
          <a:xfrm>
            <a:off x="912280" y="8635871"/>
            <a:ext cx="5206442"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EE416015-0EB6-4195-B799-B260AF9AC2A3}" type="slidenum">
              <a:rPr lang="en-US" smtClean="0"/>
              <a:pPr/>
              <a:t>27</a:t>
            </a:fld>
            <a:endParaRPr lang="en-US" dirty="0" smtClean="0"/>
          </a:p>
        </p:txBody>
      </p:sp>
      <p:sp>
        <p:nvSpPr>
          <p:cNvPr id="236547" name="Rectangle 2"/>
          <p:cNvSpPr>
            <a:spLocks noGrp="1" noChangeArrowheads="1"/>
          </p:cNvSpPr>
          <p:nvPr>
            <p:ph type="body" idx="1"/>
          </p:nvPr>
        </p:nvSpPr>
        <p:spPr>
          <a:xfrm>
            <a:off x="631224" y="4618936"/>
            <a:ext cx="5840736" cy="4606521"/>
          </a:xfrm>
          <a:noFill/>
          <a:ln/>
        </p:spPr>
        <p:txBody>
          <a:bodyPr/>
          <a:lstStyle/>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eaLnBrk="1" hangingPunct="1"/>
            <a:endParaRPr lang="en-US" dirty="0" smtClean="0"/>
          </a:p>
        </p:txBody>
      </p:sp>
      <p:sp>
        <p:nvSpPr>
          <p:cNvPr id="236548"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38308427-6AC5-429D-B482-D1AC2F332929}" type="slidenum">
              <a:rPr lang="en-US" smtClean="0"/>
              <a:pPr/>
              <a:t>28</a:t>
            </a:fld>
            <a:endParaRPr lang="en-US" dirty="0" smtClean="0"/>
          </a:p>
        </p:txBody>
      </p:sp>
      <p:sp>
        <p:nvSpPr>
          <p:cNvPr id="237571" name="Rectangle 2"/>
          <p:cNvSpPr>
            <a:spLocks noGrp="1" noChangeArrowheads="1"/>
          </p:cNvSpPr>
          <p:nvPr>
            <p:ph type="body" idx="1"/>
          </p:nvPr>
        </p:nvSpPr>
        <p:spPr>
          <a:xfrm>
            <a:off x="631224" y="4618936"/>
            <a:ext cx="5840736" cy="4606521"/>
          </a:xfrm>
          <a:noFill/>
          <a:ln/>
        </p:spPr>
        <p:txBody>
          <a:bodyPr/>
          <a:lstStyle/>
          <a:p>
            <a:pPr eaLnBrk="1" hangingPunct="1"/>
            <a:endParaRPr lang="en-US" dirty="0" smtClean="0"/>
          </a:p>
        </p:txBody>
      </p:sp>
      <p:sp>
        <p:nvSpPr>
          <p:cNvPr id="237572"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3C195D36-C7E9-42B0-A2AB-E4B11C072760}" type="slidenum">
              <a:rPr lang="en-US" smtClean="0"/>
              <a:pPr/>
              <a:t>29</a:t>
            </a:fld>
            <a:endParaRPr lang="en-US" dirty="0" smtClean="0"/>
          </a:p>
        </p:txBody>
      </p:sp>
      <p:sp>
        <p:nvSpPr>
          <p:cNvPr id="238595" name="Rectangle 2"/>
          <p:cNvSpPr>
            <a:spLocks noGrp="1" noChangeArrowheads="1"/>
          </p:cNvSpPr>
          <p:nvPr>
            <p:ph type="body" idx="1"/>
          </p:nvPr>
        </p:nvSpPr>
        <p:spPr>
          <a:xfrm>
            <a:off x="608186" y="4701166"/>
            <a:ext cx="5823843" cy="3414940"/>
          </a:xfrm>
          <a:noFill/>
          <a:ln/>
        </p:spPr>
        <p:txBody>
          <a:bodyPr/>
          <a:lstStyle/>
          <a:p>
            <a:pPr eaLnBrk="1" hangingPunct="1">
              <a:spcBef>
                <a:spcPct val="20000"/>
              </a:spcBef>
              <a:spcAft>
                <a:spcPct val="10000"/>
              </a:spcAft>
            </a:pPr>
            <a:r>
              <a:rPr lang="en-US" sz="1000" noProof="1" smtClean="0"/>
              <a:t>SS7 </a:t>
            </a:r>
            <a:r>
              <a:rPr lang="en-US" sz="1000" dirty="0" smtClean="0"/>
              <a:t>is a signaling network that </a:t>
            </a:r>
            <a:r>
              <a:rPr lang="en-US" sz="1000" noProof="1" smtClean="0"/>
              <a:t>is </a:t>
            </a:r>
            <a:r>
              <a:rPr lang="en-US" sz="1000" dirty="0" smtClean="0"/>
              <a:t>configured to be separate </a:t>
            </a:r>
            <a:r>
              <a:rPr lang="en-US" sz="1000" noProof="1" smtClean="0"/>
              <a:t>from the voice network</a:t>
            </a:r>
            <a:r>
              <a:rPr lang="en-US" sz="1000" dirty="0" smtClean="0"/>
              <a:t>.  Purposes:</a:t>
            </a:r>
          </a:p>
          <a:p>
            <a:pPr lvl="1" eaLnBrk="1" hangingPunct="1">
              <a:spcBef>
                <a:spcPct val="20000"/>
              </a:spcBef>
              <a:spcAft>
                <a:spcPct val="10000"/>
              </a:spcAft>
              <a:buFontTx/>
              <a:buChar char="•"/>
            </a:pPr>
            <a:r>
              <a:rPr lang="en-US" sz="1000" dirty="0" smtClean="0"/>
              <a:t>Efficient signaling using dedicated 56/64 kbps signaling links</a:t>
            </a:r>
          </a:p>
          <a:p>
            <a:pPr lvl="1" eaLnBrk="1" hangingPunct="1">
              <a:spcBef>
                <a:spcPct val="20000"/>
              </a:spcBef>
              <a:spcAft>
                <a:spcPct val="10000"/>
              </a:spcAft>
              <a:buFontTx/>
              <a:buChar char="•"/>
            </a:pPr>
            <a:r>
              <a:rPr lang="en-US" sz="1000" dirty="0" smtClean="0"/>
              <a:t>Reliable connections using network management</a:t>
            </a:r>
          </a:p>
          <a:p>
            <a:pPr lvl="1" eaLnBrk="1" hangingPunct="1">
              <a:spcBef>
                <a:spcPct val="20000"/>
              </a:spcBef>
              <a:spcAft>
                <a:spcPct val="10000"/>
              </a:spcAft>
              <a:buFontTx/>
              <a:buChar char="•"/>
            </a:pPr>
            <a:r>
              <a:rPr lang="en-US" sz="1000" dirty="0" smtClean="0"/>
              <a:t>Centralized databases and services</a:t>
            </a:r>
          </a:p>
          <a:p>
            <a:pPr lvl="1" eaLnBrk="1" hangingPunct="1">
              <a:spcBef>
                <a:spcPct val="20000"/>
              </a:spcBef>
              <a:spcAft>
                <a:spcPct val="10000"/>
              </a:spcAft>
              <a:buFontTx/>
              <a:buChar char="•"/>
            </a:pPr>
            <a:r>
              <a:rPr lang="en-US" sz="1000" dirty="0" smtClean="0"/>
              <a:t>Consists of links and Signaling Points (nodes)</a:t>
            </a:r>
          </a:p>
          <a:p>
            <a:pPr lvl="1" eaLnBrk="1" hangingPunct="1">
              <a:spcBef>
                <a:spcPct val="20000"/>
              </a:spcBef>
              <a:spcAft>
                <a:spcPct val="10000"/>
              </a:spcAft>
            </a:pPr>
            <a:r>
              <a:rPr lang="en-US" sz="1000" dirty="0" smtClean="0"/>
              <a:t> </a:t>
            </a:r>
          </a:p>
          <a:p>
            <a:pPr eaLnBrk="1" hangingPunct="1">
              <a:spcBef>
                <a:spcPct val="20000"/>
              </a:spcBef>
              <a:spcAft>
                <a:spcPct val="10000"/>
              </a:spcAft>
            </a:pPr>
            <a:r>
              <a:rPr lang="en-US" sz="1000" dirty="0" smtClean="0"/>
              <a:t>Service Switching Point (SSP)</a:t>
            </a:r>
          </a:p>
          <a:p>
            <a:pPr lvl="1" eaLnBrk="1" hangingPunct="1">
              <a:spcBef>
                <a:spcPct val="20000"/>
              </a:spcBef>
              <a:spcAft>
                <a:spcPct val="10000"/>
              </a:spcAft>
              <a:buFontTx/>
              <a:buChar char="•"/>
            </a:pPr>
            <a:r>
              <a:rPr lang="en-US" sz="1000" dirty="0" smtClean="0"/>
              <a:t>Provides </a:t>
            </a:r>
            <a:r>
              <a:rPr lang="en-US" sz="1000" noProof="1" smtClean="0"/>
              <a:t>voice path connectivity from one telephone office to another</a:t>
            </a:r>
            <a:endParaRPr lang="en-US" sz="1000" dirty="0" smtClean="0"/>
          </a:p>
          <a:p>
            <a:pPr lvl="1" eaLnBrk="1" hangingPunct="1">
              <a:spcBef>
                <a:spcPct val="20000"/>
              </a:spcBef>
              <a:spcAft>
                <a:spcPct val="10000"/>
              </a:spcAft>
              <a:buFontTx/>
              <a:buChar char="•"/>
            </a:pPr>
            <a:r>
              <a:rPr lang="en-US" sz="1000" dirty="0" smtClean="0"/>
              <a:t>Uses the SS7 network for </a:t>
            </a:r>
            <a:r>
              <a:rPr lang="en-US" sz="1000" noProof="1" smtClean="0"/>
              <a:t>basic call setup, management, and tear down</a:t>
            </a:r>
            <a:endParaRPr lang="en-US" sz="1000" dirty="0" smtClean="0"/>
          </a:p>
          <a:p>
            <a:pPr lvl="1" eaLnBrk="1" hangingPunct="1">
              <a:spcBef>
                <a:spcPct val="20000"/>
              </a:spcBef>
              <a:spcAft>
                <a:spcPct val="10000"/>
              </a:spcAft>
              <a:buFontTx/>
              <a:buChar char="•"/>
            </a:pPr>
            <a:endParaRPr lang="en-US" sz="1000" dirty="0" smtClean="0"/>
          </a:p>
          <a:p>
            <a:pPr eaLnBrk="1" hangingPunct="1">
              <a:spcBef>
                <a:spcPct val="20000"/>
              </a:spcBef>
              <a:spcAft>
                <a:spcPct val="10000"/>
              </a:spcAft>
            </a:pPr>
            <a:r>
              <a:rPr lang="en-US" sz="1000" dirty="0" smtClean="0"/>
              <a:t>Signaling Transfer Point (STP) – Routes packets to the Signaling Point designated by the destination Point Code (PC)</a:t>
            </a:r>
          </a:p>
          <a:p>
            <a:pPr eaLnBrk="1" hangingPunct="1">
              <a:spcBef>
                <a:spcPct val="20000"/>
              </a:spcBef>
              <a:spcAft>
                <a:spcPct val="10000"/>
              </a:spcAft>
            </a:pPr>
            <a:endParaRPr lang="en-US" sz="1000" dirty="0" smtClean="0"/>
          </a:p>
          <a:p>
            <a:pPr eaLnBrk="1" hangingPunct="1">
              <a:spcBef>
                <a:spcPct val="20000"/>
              </a:spcBef>
            </a:pPr>
            <a:r>
              <a:rPr lang="en-US" sz="1000" dirty="0" smtClean="0"/>
              <a:t>Service Control Point (SCP)</a:t>
            </a:r>
          </a:p>
          <a:p>
            <a:pPr lvl="1" eaLnBrk="1" hangingPunct="1">
              <a:spcBef>
                <a:spcPct val="20000"/>
              </a:spcBef>
              <a:spcAft>
                <a:spcPct val="10000"/>
              </a:spcAft>
              <a:buFontTx/>
              <a:buChar char="•"/>
            </a:pPr>
            <a:r>
              <a:rPr lang="en-US" sz="1000" dirty="0" smtClean="0"/>
              <a:t>Provides a central location for data storage enabling many services and features</a:t>
            </a:r>
          </a:p>
          <a:p>
            <a:pPr lvl="1" eaLnBrk="1" hangingPunct="1">
              <a:spcBef>
                <a:spcPct val="20000"/>
              </a:spcBef>
              <a:spcAft>
                <a:spcPct val="10000"/>
              </a:spcAft>
              <a:buFontTx/>
              <a:buChar char="•"/>
            </a:pPr>
            <a:r>
              <a:rPr lang="en-US" sz="1000" dirty="0" smtClean="0"/>
              <a:t>C</a:t>
            </a:r>
            <a:r>
              <a:rPr lang="en-US" sz="1000" noProof="1" smtClean="0"/>
              <a:t>all forwarding</a:t>
            </a:r>
            <a:r>
              <a:rPr lang="en-US" sz="1000" dirty="0" smtClean="0"/>
              <a:t>, calling party name and number displays, and three-way calling</a:t>
            </a:r>
          </a:p>
          <a:p>
            <a:pPr eaLnBrk="1" hangingPunct="1"/>
            <a:endParaRPr lang="en-US" sz="1000" dirty="0" smtClean="0"/>
          </a:p>
        </p:txBody>
      </p:sp>
      <p:sp>
        <p:nvSpPr>
          <p:cNvPr id="238596"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BCC239F4-1DF6-4057-B798-04B58EB9182E}" type="slidenum">
              <a:rPr lang="en-US" smtClean="0"/>
              <a:pPr/>
              <a:t>3</a:t>
            </a:fld>
            <a:endParaRPr lang="en-US" dirty="0" smtClean="0"/>
          </a:p>
        </p:txBody>
      </p:sp>
      <p:sp>
        <p:nvSpPr>
          <p:cNvPr id="211971" name="Rectangle 2"/>
          <p:cNvSpPr>
            <a:spLocks noGrp="1" noRot="1" noChangeAspect="1" noChangeArrowheads="1" noTextEdit="1"/>
          </p:cNvSpPr>
          <p:nvPr>
            <p:ph type="sldImg"/>
          </p:nvPr>
        </p:nvSpPr>
        <p:spPr>
          <a:xfrm>
            <a:off x="593725" y="160338"/>
            <a:ext cx="5910263" cy="4433887"/>
          </a:xfrm>
          <a:ln/>
        </p:spPr>
      </p:sp>
      <p:sp>
        <p:nvSpPr>
          <p:cNvPr id="211972" name="Rectangle 3"/>
          <p:cNvSpPr>
            <a:spLocks noGrp="1" noChangeArrowheads="1"/>
          </p:cNvSpPr>
          <p:nvPr>
            <p:ph type="body" idx="1"/>
          </p:nvPr>
        </p:nvSpPr>
        <p:spPr>
          <a:xfrm>
            <a:off x="631224" y="4618935"/>
            <a:ext cx="5840736" cy="4604970"/>
          </a:xfrm>
          <a:noFill/>
          <a:ln/>
        </p:spPr>
        <p:txBody>
          <a:bodyPr/>
          <a:lstStyle/>
          <a:p>
            <a:pPr marL="222419" indent="-222419" eaLnBrk="1" hangingPunct="1">
              <a:buFontTx/>
              <a:buChar char="•"/>
            </a:pPr>
            <a:r>
              <a:rPr lang="en-US" sz="1000" dirty="0" smtClean="0"/>
              <a:t>Attendance is requested for the full duration of the course. </a:t>
            </a:r>
          </a:p>
          <a:p>
            <a:pPr marL="222419" indent="-222419" eaLnBrk="1" hangingPunct="1">
              <a:buFontTx/>
              <a:buChar char="•"/>
            </a:pPr>
            <a:r>
              <a:rPr lang="en-US" sz="1000" dirty="0" smtClean="0"/>
              <a:t>You are encouraged to become actively involved in this training program.  </a:t>
            </a:r>
          </a:p>
          <a:p>
            <a:pPr marL="222419" indent="-222419" eaLnBrk="1" hangingPunct="1">
              <a:buFontTx/>
              <a:buChar char="•"/>
            </a:pPr>
            <a:r>
              <a:rPr lang="en-US" sz="1000" dirty="0" smtClean="0"/>
              <a:t>You will receive a Certificate of Course Completion. </a:t>
            </a:r>
          </a:p>
          <a:p>
            <a:pPr marL="222419" indent="-222419" eaLnBrk="1" hangingPunct="1">
              <a:buFontTx/>
              <a:buChar char="•"/>
            </a:pPr>
            <a:r>
              <a:rPr lang="en-US" sz="1000" dirty="0" smtClean="0"/>
              <a:t>Time, location and duration of breaks are event dependent.  At the Tekelec Training Center, classes begin at 8:30 a.m. and end at 4:30 p.m.  Lunch is usually taken from 11:30 a.m. to 12:30 p.m. Morning and afternoon breaks are also provided. </a:t>
            </a:r>
          </a:p>
          <a:p>
            <a:pPr marL="222419" indent="-222419" eaLnBrk="1" hangingPunct="1">
              <a:buFontTx/>
              <a:buChar char="•"/>
            </a:pPr>
            <a:r>
              <a:rPr lang="en-US" sz="1000" dirty="0" smtClean="0"/>
              <a:t>Please complete a tent card and place it where it can be seen by the instructor.</a:t>
            </a:r>
          </a:p>
          <a:p>
            <a:pPr marL="222419" indent="-222419" eaLnBrk="1" hangingPunct="1">
              <a:buFontTx/>
              <a:buChar char="•"/>
            </a:pPr>
            <a:r>
              <a:rPr lang="en-US" sz="1000" dirty="0" smtClean="0"/>
              <a:t>Be prepared to introduce yourself and provide the name of your company, position, and any background relating to course topics.  Also, state your reasons for attending this specific course, including what you would like to get from this course.</a:t>
            </a:r>
          </a:p>
          <a:p>
            <a:pPr marL="222419" indent="-222419" eaLnBrk="1" hangingPunct="1">
              <a:buFontTx/>
              <a:buChar char="•"/>
            </a:pPr>
            <a:r>
              <a:rPr lang="en-US" sz="1000" dirty="0" smtClean="0"/>
              <a:t>Access card for laboratory; escort for secure areas of the building.</a:t>
            </a:r>
          </a:p>
          <a:p>
            <a:pPr marL="222419" indent="-222419" eaLnBrk="1" hangingPunct="1">
              <a:buFontTx/>
              <a:buChar char="•"/>
            </a:pPr>
            <a:r>
              <a:rPr lang="en-US" sz="1000" dirty="0" smtClean="0"/>
              <a:t>Please turn your cell phones to vibrate during the class</a:t>
            </a:r>
          </a:p>
          <a:p>
            <a:pPr marL="1112094" lvl="2" indent="-222419" eaLnBrk="1" hangingPunct="1">
              <a:buFontTx/>
              <a:buChar char="•"/>
            </a:pPr>
            <a:endParaRPr lang="en-US" sz="100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D957C657-DCC1-48E7-804B-ED4B49F8CF3E}" type="slidenum">
              <a:rPr lang="en-US" smtClean="0"/>
              <a:pPr/>
              <a:t>30</a:t>
            </a:fld>
            <a:endParaRPr lang="en-US" dirty="0" smtClean="0"/>
          </a:p>
        </p:txBody>
      </p:sp>
      <p:sp>
        <p:nvSpPr>
          <p:cNvPr id="239619" name="Rectangle 2"/>
          <p:cNvSpPr>
            <a:spLocks noGrp="1" noChangeArrowheads="1"/>
          </p:cNvSpPr>
          <p:nvPr>
            <p:ph type="body" idx="1"/>
          </p:nvPr>
        </p:nvSpPr>
        <p:spPr>
          <a:xfrm>
            <a:off x="589756" y="4682548"/>
            <a:ext cx="5860703" cy="4155023"/>
          </a:xfrm>
          <a:noFill/>
          <a:ln/>
        </p:spPr>
        <p:txBody>
          <a:bodyPr/>
          <a:lstStyle/>
          <a:p>
            <a:pPr eaLnBrk="1" hangingPunct="1">
              <a:spcBef>
                <a:spcPct val="0"/>
              </a:spcBef>
            </a:pPr>
            <a:r>
              <a:rPr lang="en-US" sz="1000" dirty="0" smtClean="0"/>
              <a:t>Convergence</a:t>
            </a:r>
          </a:p>
          <a:p>
            <a:pPr lvl="1" eaLnBrk="1" hangingPunct="1">
              <a:spcBef>
                <a:spcPct val="0"/>
              </a:spcBef>
              <a:buFontTx/>
              <a:buChar char="•"/>
            </a:pPr>
            <a:r>
              <a:rPr lang="en-US" sz="1000" dirty="0" smtClean="0"/>
              <a:t>Higher capacity – linksets implement 100Mb/s signaling links</a:t>
            </a:r>
          </a:p>
          <a:p>
            <a:pPr lvl="1" eaLnBrk="1" hangingPunct="1">
              <a:spcBef>
                <a:spcPct val="0"/>
              </a:spcBef>
              <a:buFontTx/>
              <a:buChar char="•"/>
            </a:pPr>
            <a:r>
              <a:rPr lang="en-US" sz="1000" dirty="0" smtClean="0"/>
              <a:t>Reliable connections using protocols that provide error checking and re-transmission</a:t>
            </a:r>
          </a:p>
          <a:p>
            <a:pPr lvl="1" eaLnBrk="1" hangingPunct="1">
              <a:spcBef>
                <a:spcPct val="0"/>
              </a:spcBef>
              <a:buFontTx/>
              <a:buChar char="•"/>
            </a:pPr>
            <a:r>
              <a:rPr lang="en-US" sz="1000" dirty="0" smtClean="0"/>
              <a:t>Reliable delivery using routed networks</a:t>
            </a:r>
          </a:p>
          <a:p>
            <a:pPr lvl="1" eaLnBrk="1" hangingPunct="1">
              <a:spcBef>
                <a:spcPct val="0"/>
              </a:spcBef>
              <a:buFontTx/>
              <a:buChar char="•"/>
            </a:pPr>
            <a:r>
              <a:rPr lang="en-US" sz="1000" dirty="0" smtClean="0"/>
              <a:t>Uses IP to deliver SS7 packets </a:t>
            </a:r>
          </a:p>
          <a:p>
            <a:pPr eaLnBrk="1" hangingPunct="1">
              <a:spcBef>
                <a:spcPct val="100000"/>
              </a:spcBef>
              <a:buFontTx/>
              <a:buChar char="•"/>
            </a:pPr>
            <a:endParaRPr lang="en-US" sz="1000" dirty="0" smtClean="0"/>
          </a:p>
          <a:p>
            <a:pPr eaLnBrk="1" hangingPunct="1">
              <a:spcBef>
                <a:spcPct val="10000"/>
              </a:spcBef>
              <a:spcAft>
                <a:spcPct val="10000"/>
              </a:spcAft>
            </a:pPr>
            <a:r>
              <a:rPr lang="en-US" sz="1000" dirty="0" smtClean="0"/>
              <a:t>Industry Standards</a:t>
            </a:r>
          </a:p>
          <a:p>
            <a:pPr lvl="1" eaLnBrk="1" hangingPunct="1">
              <a:spcBef>
                <a:spcPct val="10000"/>
              </a:spcBef>
              <a:spcAft>
                <a:spcPct val="10000"/>
              </a:spcAft>
              <a:buFontTx/>
              <a:buChar char="•"/>
            </a:pPr>
            <a:r>
              <a:rPr lang="en-US" sz="1000" dirty="0" smtClean="0"/>
              <a:t>Internet Engineering Task Force (IETF) has provided Adaptation Layers specifically for carrying SS7 on IP.</a:t>
            </a:r>
          </a:p>
          <a:p>
            <a:pPr lvl="1" eaLnBrk="1" hangingPunct="1">
              <a:spcBef>
                <a:spcPct val="10000"/>
              </a:spcBef>
              <a:spcAft>
                <a:spcPct val="10000"/>
              </a:spcAft>
              <a:buFontTx/>
              <a:buChar char="•"/>
            </a:pPr>
            <a:r>
              <a:rPr lang="en-US" sz="1000" dirty="0" smtClean="0"/>
              <a:t>SIGTRAN uses SCTP (Stream Control Transmission Protocol) instead of TCP.</a:t>
            </a:r>
          </a:p>
          <a:p>
            <a:pPr lvl="1" eaLnBrk="1" hangingPunct="1">
              <a:spcBef>
                <a:spcPct val="10000"/>
              </a:spcBef>
              <a:spcAft>
                <a:spcPct val="10000"/>
              </a:spcAft>
              <a:buFontTx/>
              <a:buChar char="•"/>
            </a:pPr>
            <a:r>
              <a:rPr lang="en-US" sz="1000" dirty="0" smtClean="0"/>
              <a:t>Advantages of SCTP is that SCTP supports multi-homing and multi-streaming.  </a:t>
            </a:r>
          </a:p>
          <a:p>
            <a:pPr eaLnBrk="1" hangingPunct="1"/>
            <a:endParaRPr lang="en-US" sz="1000" dirty="0" smtClean="0"/>
          </a:p>
        </p:txBody>
      </p:sp>
      <p:sp>
        <p:nvSpPr>
          <p:cNvPr id="239620"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828B47E0-ACD0-43B1-BC5D-89002657BE66}" type="slidenum">
              <a:rPr lang="en-US" smtClean="0"/>
              <a:pPr/>
              <a:t>31</a:t>
            </a:fld>
            <a:endParaRPr lang="en-US" dirty="0" smtClean="0"/>
          </a:p>
        </p:txBody>
      </p:sp>
      <p:sp>
        <p:nvSpPr>
          <p:cNvPr id="240643" name="Rectangle 2"/>
          <p:cNvSpPr>
            <a:spLocks noGrp="1" noChangeArrowheads="1"/>
          </p:cNvSpPr>
          <p:nvPr>
            <p:ph type="body" idx="1"/>
          </p:nvPr>
        </p:nvSpPr>
        <p:spPr>
          <a:xfrm>
            <a:off x="569791" y="4677893"/>
            <a:ext cx="5800805" cy="4002973"/>
          </a:xfrm>
          <a:noFill/>
          <a:ln/>
        </p:spPr>
        <p:txBody>
          <a:bodyPr/>
          <a:lstStyle/>
          <a:p>
            <a:pPr marL="231687" indent="-231687" eaLnBrk="1" hangingPunct="1">
              <a:buFontTx/>
              <a:buChar char="•"/>
            </a:pPr>
            <a:r>
              <a:rPr lang="en-US" sz="1000" dirty="0" smtClean="0"/>
              <a:t>Hosts on four LANS are connected together by a WAN</a:t>
            </a:r>
          </a:p>
          <a:p>
            <a:pPr marL="231687" indent="-231687" eaLnBrk="1" hangingPunct="1">
              <a:buFontTx/>
              <a:buChar char="•"/>
            </a:pPr>
            <a:r>
              <a:rPr lang="en-US" sz="1000" dirty="0" smtClean="0"/>
              <a:t>Host – an addressable endpoint is called a host.</a:t>
            </a:r>
          </a:p>
          <a:p>
            <a:pPr marL="231687" indent="-231687" eaLnBrk="1" hangingPunct="1">
              <a:buFontTx/>
              <a:buChar char="•"/>
            </a:pPr>
            <a:r>
              <a:rPr lang="en-US" sz="1000" dirty="0" smtClean="0"/>
              <a:t>Packet – is an independent unit of data.  Every packet includes address information in an area of the packet called the header. The header contains a source IP address and a destination IP address.</a:t>
            </a:r>
          </a:p>
          <a:p>
            <a:pPr marL="231687" indent="-231687" eaLnBrk="1" hangingPunct="1">
              <a:buFontTx/>
              <a:buChar char="•"/>
            </a:pPr>
            <a:r>
              <a:rPr lang="en-US" sz="1000" dirty="0" smtClean="0"/>
              <a:t>LAN (Local Area Network) – Communication devices that are geographically close and connected by a network. Most commonly connected by Ethernet.</a:t>
            </a:r>
          </a:p>
          <a:p>
            <a:pPr marL="231687" indent="-231687" eaLnBrk="1" hangingPunct="1">
              <a:buFontTx/>
              <a:buChar char="•"/>
            </a:pPr>
            <a:r>
              <a:rPr lang="en-US" sz="1000" dirty="0" smtClean="0"/>
              <a:t>WAN (Wide Area Network) – A network that provides data communications to a larger number of devices and over a larger geographical area. A WAN usually connects multiple LANs together. </a:t>
            </a:r>
            <a:endParaRPr lang="en-US" sz="1000" u="sng" dirty="0" smtClean="0"/>
          </a:p>
          <a:p>
            <a:pPr marL="231687" indent="-231687" eaLnBrk="1" hangingPunct="1"/>
            <a:endParaRPr lang="en-US" sz="1000" u="sng" dirty="0" smtClean="0"/>
          </a:p>
        </p:txBody>
      </p:sp>
      <p:sp>
        <p:nvSpPr>
          <p:cNvPr id="240644"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4940356A-2340-4349-9CA9-54F7F4861F87}" type="slidenum">
              <a:rPr lang="en-US" smtClean="0"/>
              <a:pPr/>
              <a:t>32</a:t>
            </a:fld>
            <a:endParaRPr lang="en-US" dirty="0" smtClean="0"/>
          </a:p>
        </p:txBody>
      </p:sp>
      <p:sp>
        <p:nvSpPr>
          <p:cNvPr id="241667" name="Rectangle 2"/>
          <p:cNvSpPr>
            <a:spLocks noGrp="1" noChangeArrowheads="1"/>
          </p:cNvSpPr>
          <p:nvPr>
            <p:ph type="body" idx="1"/>
          </p:nvPr>
        </p:nvSpPr>
        <p:spPr>
          <a:xfrm>
            <a:off x="589756" y="4673239"/>
            <a:ext cx="5869918" cy="3961082"/>
          </a:xfrm>
          <a:noFill/>
          <a:ln/>
        </p:spPr>
        <p:txBody>
          <a:bodyPr/>
          <a:lstStyle/>
          <a:p>
            <a:pPr marL="222419" indent="-222419" eaLnBrk="1" hangingPunct="1"/>
            <a:r>
              <a:rPr lang="en-US" sz="1000" dirty="0" smtClean="0"/>
              <a:t>Each IP address is made of two parts:</a:t>
            </a:r>
          </a:p>
          <a:p>
            <a:pPr marL="222419" indent="-222419" eaLnBrk="1" hangingPunct="1">
              <a:buFontTx/>
              <a:buAutoNum type="arabicPeriod"/>
            </a:pPr>
            <a:r>
              <a:rPr lang="en-US" sz="1000" dirty="0" smtClean="0"/>
              <a:t>Network Address: Identifies the network that the IP address is on</a:t>
            </a:r>
          </a:p>
          <a:p>
            <a:pPr marL="222419" indent="-222419" eaLnBrk="1" hangingPunct="1">
              <a:buFontTx/>
              <a:buAutoNum type="arabicPeriod"/>
            </a:pPr>
            <a:r>
              <a:rPr lang="en-US" sz="1000" dirty="0" smtClean="0"/>
              <a:t>Host Address: Identifies which host on the network the address refers to</a:t>
            </a:r>
          </a:p>
          <a:p>
            <a:pPr marL="222419" indent="-222419" eaLnBrk="1" hangingPunct="1"/>
            <a:endParaRPr lang="en-US" u="sng" dirty="0" smtClean="0"/>
          </a:p>
        </p:txBody>
      </p:sp>
      <p:sp>
        <p:nvSpPr>
          <p:cNvPr id="241668"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a:ln/>
        </p:spPr>
      </p:sp>
      <p:sp>
        <p:nvSpPr>
          <p:cNvPr id="242691" name="Slide Number Placeholder 3"/>
          <p:cNvSpPr>
            <a:spLocks noGrp="1"/>
          </p:cNvSpPr>
          <p:nvPr>
            <p:ph type="sldNum" sz="quarter" idx="5"/>
          </p:nvPr>
        </p:nvSpPr>
        <p:spPr>
          <a:noFill/>
        </p:spPr>
        <p:txBody>
          <a:bodyPr/>
          <a:lstStyle/>
          <a:p>
            <a:fld id="{B5B116E3-F3F7-4200-B814-6A3EE7D2A7C2}" type="slidenum">
              <a:rPr lang="en-US" smtClean="0"/>
              <a:pPr/>
              <a:t>33</a:t>
            </a:fld>
            <a:endParaRPr lang="en-US" dirty="0" smtClean="0"/>
          </a:p>
        </p:txBody>
      </p:sp>
      <p:sp>
        <p:nvSpPr>
          <p:cNvPr id="242692" name="Rectangle 2"/>
          <p:cNvSpPr>
            <a:spLocks noGrp="1" noChangeArrowheads="1"/>
          </p:cNvSpPr>
          <p:nvPr>
            <p:ph type="body" idx="3"/>
          </p:nvPr>
        </p:nvSpPr>
        <p:spPr>
          <a:xfrm>
            <a:off x="591293" y="4713579"/>
            <a:ext cx="5779303" cy="3967288"/>
          </a:xfrm>
          <a:noFill/>
          <a:ln/>
        </p:spPr>
        <p:txBody>
          <a:bodyPr/>
          <a:lstStyle/>
          <a:p>
            <a:pPr marL="239409" indent="-239409">
              <a:buFontTx/>
              <a:buChar char="•"/>
            </a:pPr>
            <a:r>
              <a:rPr lang="en-US" sz="1000" dirty="0" smtClean="0"/>
              <a:t>Each SIGTRAN card has two physical interfaces (Ethernet port A and Ethernet port B)</a:t>
            </a:r>
          </a:p>
          <a:p>
            <a:pPr marL="239409" indent="-239409">
              <a:buFontTx/>
              <a:buChar char="•"/>
            </a:pPr>
            <a:r>
              <a:rPr lang="en-US" sz="1000" dirty="0" smtClean="0"/>
              <a:t>IP addresses are assigned to the SIGTRAN (DCM/ENET) card, not the STP.</a:t>
            </a:r>
          </a:p>
          <a:p>
            <a:pPr marL="239409" indent="-239409">
              <a:buFontTx/>
              <a:buChar char="•"/>
            </a:pPr>
            <a:r>
              <a:rPr lang="en-US" sz="1000" dirty="0" smtClean="0"/>
              <a:t>All IP addresses related to the network for port A must belong to a different network than the addresses for port B.  (Using port B is optional).</a:t>
            </a:r>
          </a:p>
          <a:p>
            <a:pPr marL="239409" indent="-239409">
              <a:buFontTx/>
              <a:buChar char="•"/>
            </a:pPr>
            <a:r>
              <a:rPr lang="en-US" sz="1000" dirty="0" smtClean="0"/>
              <a:t>Notice that the SIGTRAN card port must have the same network address as the router for that network.</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CD3DD347-BBAC-4237-8C11-CF095ADC1DA6}" type="slidenum">
              <a:rPr lang="en-US" smtClean="0"/>
              <a:pPr/>
              <a:t>34</a:t>
            </a:fld>
            <a:endParaRPr lang="en-US" dirty="0" smtClean="0"/>
          </a:p>
        </p:txBody>
      </p:sp>
      <p:sp>
        <p:nvSpPr>
          <p:cNvPr id="246787" name="Rectangle 3"/>
          <p:cNvSpPr>
            <a:spLocks noGrp="1" noRot="1" noChangeAspect="1" noChangeArrowheads="1" noTextEdit="1"/>
          </p:cNvSpPr>
          <p:nvPr>
            <p:ph type="sldImg"/>
          </p:nvPr>
        </p:nvSpPr>
        <p:spPr>
          <a:xfrm>
            <a:off x="593725" y="160338"/>
            <a:ext cx="5910263" cy="4433887"/>
          </a:xfrm>
          <a:ln/>
        </p:spPr>
      </p:sp>
      <p:sp>
        <p:nvSpPr>
          <p:cNvPr id="246788" name="Rectangle 4"/>
          <p:cNvSpPr>
            <a:spLocks noGrp="1" noChangeArrowheads="1"/>
          </p:cNvSpPr>
          <p:nvPr>
            <p:ph type="body" idx="1"/>
          </p:nvPr>
        </p:nvSpPr>
        <p:spPr>
          <a:xfrm>
            <a:off x="622009" y="4646863"/>
            <a:ext cx="5816164" cy="4100719"/>
          </a:xfrm>
          <a:noFill/>
          <a:ln/>
        </p:spPr>
        <p:txBody>
          <a:bodyPr lIns="91423" tIns="45712" rIns="91423" bIns="45712"/>
          <a:lstStyle/>
          <a:p>
            <a:pPr eaLnBrk="1" hangingPunct="1"/>
            <a:endParaRPr lang="en-US" u="sng"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47D9F835-1F9D-454D-ADDC-3921DA115535}" type="slidenum">
              <a:rPr lang="en-US" smtClean="0"/>
              <a:pPr/>
              <a:t>35</a:t>
            </a:fld>
            <a:endParaRPr lang="en-US" dirty="0" smtClean="0"/>
          </a:p>
        </p:txBody>
      </p:sp>
      <p:sp>
        <p:nvSpPr>
          <p:cNvPr id="247811" name="Rectangle 2"/>
          <p:cNvSpPr>
            <a:spLocks noGrp="1" noChangeArrowheads="1"/>
          </p:cNvSpPr>
          <p:nvPr>
            <p:ph type="body" idx="1"/>
          </p:nvPr>
        </p:nvSpPr>
        <p:spPr>
          <a:xfrm>
            <a:off x="654261" y="4693410"/>
            <a:ext cx="5842273" cy="4133302"/>
          </a:xfrm>
          <a:noFill/>
          <a:ln/>
        </p:spPr>
        <p:txBody>
          <a:bodyPr/>
          <a:lstStyle/>
          <a:p>
            <a:pPr marL="225508" indent="-225508" eaLnBrk="1" hangingPunct="1">
              <a:buFontTx/>
              <a:buChar char="•"/>
            </a:pPr>
            <a:r>
              <a:rPr lang="en-US" sz="1000" dirty="0" smtClean="0"/>
              <a:t>Since each host knows what network it resides on, it can communicate differently with the host on his network versus the host on other networks.</a:t>
            </a:r>
          </a:p>
          <a:p>
            <a:pPr marL="225508" indent="-225508" eaLnBrk="1" hangingPunct="1">
              <a:buFontTx/>
              <a:buChar char="•"/>
            </a:pPr>
            <a:r>
              <a:rPr lang="en-US" sz="1000" dirty="0" smtClean="0"/>
              <a:t>LAN communications are from one host to another connected by an Ethernet switch.</a:t>
            </a:r>
          </a:p>
          <a:p>
            <a:pPr marL="225508" indent="-225508" eaLnBrk="1" hangingPunct="1">
              <a:buFontTx/>
              <a:buChar char="•"/>
            </a:pPr>
            <a:r>
              <a:rPr lang="en-US" sz="1000" dirty="0" smtClean="0"/>
              <a:t>WAN communications use a gateway router and the Wide Area Network to reach the host on other networks.</a:t>
            </a:r>
          </a:p>
        </p:txBody>
      </p:sp>
      <p:sp>
        <p:nvSpPr>
          <p:cNvPr id="247812"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F0DEC260-E808-4242-8F3A-C8800615E017}" type="slidenum">
              <a:rPr lang="en-US" smtClean="0"/>
              <a:pPr/>
              <a:t>36</a:t>
            </a:fld>
            <a:endParaRPr lang="en-US" dirty="0" smtClean="0"/>
          </a:p>
        </p:txBody>
      </p:sp>
      <p:sp>
        <p:nvSpPr>
          <p:cNvPr id="248835" name="Rectangle 2"/>
          <p:cNvSpPr>
            <a:spLocks noGrp="1" noChangeArrowheads="1"/>
          </p:cNvSpPr>
          <p:nvPr>
            <p:ph type="body" idx="1"/>
          </p:nvPr>
        </p:nvSpPr>
        <p:spPr>
          <a:xfrm>
            <a:off x="654261" y="4707373"/>
            <a:ext cx="5833058" cy="4133302"/>
          </a:xfrm>
          <a:noFill/>
          <a:ln/>
        </p:spPr>
        <p:txBody>
          <a:bodyPr/>
          <a:lstStyle/>
          <a:p>
            <a:pPr marL="225508" indent="-225508" eaLnBrk="1" hangingPunct="1"/>
            <a:r>
              <a:rPr lang="en-US" sz="1000" dirty="0" smtClean="0"/>
              <a:t>Headers, Addresses and Ports</a:t>
            </a:r>
          </a:p>
          <a:p>
            <a:pPr marL="225508" indent="-225508" eaLnBrk="1" hangingPunct="1">
              <a:buFontTx/>
              <a:buChar char="•"/>
            </a:pPr>
            <a:r>
              <a:rPr lang="en-US" sz="1000" dirty="0" smtClean="0"/>
              <a:t>Header:</a:t>
            </a:r>
          </a:p>
          <a:p>
            <a:pPr marL="336718" lvl="1" indent="4634">
              <a:spcBef>
                <a:spcPts val="487"/>
              </a:spcBef>
            </a:pPr>
            <a:r>
              <a:rPr lang="en-US" sz="1000" dirty="0" smtClean="0"/>
              <a:t>Media Access Control (MAC) Address – Hardware address </a:t>
            </a:r>
          </a:p>
          <a:p>
            <a:pPr marL="225508" indent="-225508">
              <a:spcBef>
                <a:spcPts val="487"/>
              </a:spcBef>
              <a:buFontTx/>
              <a:buChar char="•"/>
            </a:pPr>
            <a:r>
              <a:rPr lang="en-US" sz="1000" dirty="0" smtClean="0"/>
              <a:t>IP Header</a:t>
            </a:r>
          </a:p>
          <a:p>
            <a:pPr marL="336718" lvl="1" indent="4634">
              <a:spcBef>
                <a:spcPts val="487"/>
              </a:spcBef>
            </a:pPr>
            <a:r>
              <a:rPr lang="en-US" sz="1000" dirty="0" smtClean="0"/>
              <a:t>Internet Protocol (IP) Address – Four octet address (V4) that uniquely defines the source host and destination host</a:t>
            </a:r>
          </a:p>
          <a:p>
            <a:pPr marL="225508" indent="-225508">
              <a:spcBef>
                <a:spcPts val="487"/>
              </a:spcBef>
              <a:buFontTx/>
              <a:buChar char="•"/>
            </a:pPr>
            <a:r>
              <a:rPr lang="en-US" sz="1000" dirty="0" smtClean="0"/>
              <a:t>Transmission Header</a:t>
            </a:r>
          </a:p>
          <a:p>
            <a:pPr marL="336718" lvl="1" indent="4634">
              <a:spcBef>
                <a:spcPts val="487"/>
              </a:spcBef>
            </a:pPr>
            <a:r>
              <a:rPr lang="en-US" sz="1000" dirty="0" smtClean="0"/>
              <a:t>Transmission Ports – Define a path to an application at a given IP address (For instance, port 80 is used to deliver a packet to a web browsing program.)</a:t>
            </a:r>
          </a:p>
          <a:p>
            <a:pPr marL="225508" indent="-225508">
              <a:spcBef>
                <a:spcPts val="487"/>
              </a:spcBef>
              <a:buFontTx/>
              <a:buChar char="•"/>
            </a:pPr>
            <a:r>
              <a:rPr lang="en-US" sz="1000" dirty="0" smtClean="0"/>
              <a:t>Cyclical Redundancy Check (CRC)  </a:t>
            </a:r>
          </a:p>
          <a:p>
            <a:pPr marL="336718" lvl="1" indent="4634">
              <a:spcBef>
                <a:spcPts val="487"/>
              </a:spcBef>
            </a:pPr>
            <a:r>
              <a:rPr lang="en-US" sz="1000" dirty="0" smtClean="0"/>
              <a:t>Error check (Was any data corrupted along the way?)</a:t>
            </a:r>
          </a:p>
        </p:txBody>
      </p:sp>
      <p:sp>
        <p:nvSpPr>
          <p:cNvPr id="248836"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158D090A-BDA0-48CB-B492-57437D2DDEA0}" type="slidenum">
              <a:rPr lang="en-US" smtClean="0"/>
              <a:pPr/>
              <a:t>37</a:t>
            </a:fld>
            <a:endParaRPr lang="en-US" dirty="0" smtClean="0"/>
          </a:p>
        </p:txBody>
      </p:sp>
      <p:sp>
        <p:nvSpPr>
          <p:cNvPr id="252931"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252932"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E738504D-A044-4D53-A872-F87B478BCDB5}" type="slidenum">
              <a:rPr lang="en-US" smtClean="0"/>
              <a:pPr/>
              <a:t>38</a:t>
            </a:fld>
            <a:endParaRPr lang="en-US" dirty="0" smtClean="0"/>
          </a:p>
        </p:txBody>
      </p:sp>
      <p:sp>
        <p:nvSpPr>
          <p:cNvPr id="253955" name="Rectangle 2"/>
          <p:cNvSpPr>
            <a:spLocks noGrp="1" noChangeArrowheads="1"/>
          </p:cNvSpPr>
          <p:nvPr>
            <p:ph type="body" idx="1"/>
          </p:nvPr>
        </p:nvSpPr>
        <p:spPr>
          <a:xfrm>
            <a:off x="875419" y="307206"/>
            <a:ext cx="5289377" cy="8553639"/>
          </a:xfrm>
          <a:noFill/>
          <a:ln/>
        </p:spPr>
        <p:txBody>
          <a:bodyPr/>
          <a:lstStyle/>
          <a:p>
            <a:pPr marL="222419" indent="-222419" eaLnBrk="1" hangingPunct="1">
              <a:spcBef>
                <a:spcPct val="20000"/>
              </a:spcBef>
              <a:spcAft>
                <a:spcPct val="20000"/>
              </a:spcAft>
            </a:pPr>
            <a:r>
              <a:rPr lang="en-US" sz="1300" b="1" dirty="0" smtClean="0"/>
              <a:t>Module 2 Review</a:t>
            </a:r>
          </a:p>
          <a:p>
            <a:pPr marL="222419" indent="-222419" eaLnBrk="1" hangingPunct="1">
              <a:spcBef>
                <a:spcPct val="20000"/>
              </a:spcBef>
              <a:spcAft>
                <a:spcPct val="20000"/>
              </a:spcAft>
            </a:pPr>
            <a:endParaRPr lang="en-US" sz="1000" b="1" dirty="0" smtClean="0"/>
          </a:p>
          <a:p>
            <a:pPr marL="222419" indent="-222419" eaLnBrk="1" hangingPunct="1">
              <a:spcBef>
                <a:spcPct val="20000"/>
              </a:spcBef>
              <a:spcAft>
                <a:spcPct val="20000"/>
              </a:spcAft>
              <a:buFontTx/>
              <a:buAutoNum type="arabicPeriod"/>
            </a:pPr>
            <a:r>
              <a:rPr lang="en-US" sz="1000" dirty="0" smtClean="0"/>
              <a:t>SIGTRAN convergence provides a shared path to deliver SS7 messages over an Internet Protocol.  True or False</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a:pPr>
            <a:r>
              <a:rPr lang="en-US" sz="1000" dirty="0" smtClean="0"/>
              <a:t>SIGTRAN cards provide how many Ethernet ports that connect the STP to the Local Area Network?</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a:pPr>
            <a:r>
              <a:rPr lang="en-US" sz="1000" dirty="0" smtClean="0"/>
              <a:t>EAGLE SIGTRAN cards have two physical interfaces. They may belong to the same network.    True  or False?</a:t>
            </a:r>
          </a:p>
          <a:p>
            <a:pPr marL="222419" indent="-222419" eaLnBrk="1" hangingPunct="1">
              <a:spcBef>
                <a:spcPct val="20000"/>
              </a:spcBef>
              <a:spcAft>
                <a:spcPct val="20000"/>
              </a:spcAft>
              <a:buFontTx/>
              <a:buAutoNum type="arabicPeriod"/>
            </a:pPr>
            <a:endParaRPr lang="en-US" sz="1000" dirty="0" smtClean="0"/>
          </a:p>
          <a:p>
            <a:pPr marL="222419" indent="-222419" eaLnBrk="1" hangingPunct="1">
              <a:spcBef>
                <a:spcPct val="20000"/>
              </a:spcBef>
              <a:spcAft>
                <a:spcPct val="20000"/>
              </a:spcAft>
              <a:buFontTx/>
              <a:buAutoNum type="arabicPeriod" startAt="4"/>
            </a:pPr>
            <a:r>
              <a:rPr lang="en-US" sz="1000" dirty="0" smtClean="0"/>
              <a:t>A network that provides data communications to a larger number of devices over a large geographical area is called a ______.</a:t>
            </a:r>
          </a:p>
          <a:p>
            <a:pPr marL="222419" indent="-222419" eaLnBrk="1" hangingPunct="1">
              <a:spcBef>
                <a:spcPct val="20000"/>
              </a:spcBef>
              <a:spcAft>
                <a:spcPct val="20000"/>
              </a:spcAft>
              <a:buFontTx/>
              <a:buAutoNum type="arabicPeriod" startAt="4"/>
            </a:pPr>
            <a:endParaRPr lang="en-US" sz="1000" dirty="0" smtClean="0"/>
          </a:p>
          <a:p>
            <a:pPr marL="222419" indent="-222419" eaLnBrk="1" hangingPunct="1">
              <a:spcBef>
                <a:spcPct val="20000"/>
              </a:spcBef>
              <a:spcAft>
                <a:spcPct val="20000"/>
              </a:spcAft>
              <a:buFontTx/>
              <a:buAutoNum type="arabicPeriod" startAt="4"/>
            </a:pPr>
            <a:r>
              <a:rPr lang="en-US" sz="1000" dirty="0" smtClean="0"/>
              <a:t>Each IP address is made of two parts: the network address and the host address.  True or False? </a:t>
            </a:r>
          </a:p>
          <a:p>
            <a:pPr marL="222419" indent="-222419" eaLnBrk="1" hangingPunct="1">
              <a:spcBef>
                <a:spcPct val="20000"/>
              </a:spcBef>
              <a:spcAft>
                <a:spcPct val="20000"/>
              </a:spcAft>
              <a:buFontTx/>
              <a:buAutoNum type="arabicPeriod" startAt="4"/>
            </a:pPr>
            <a:endParaRPr lang="en-US" sz="1000" dirty="0" smtClean="0"/>
          </a:p>
          <a:p>
            <a:pPr marL="222419" indent="-222419" eaLnBrk="1" hangingPunct="1">
              <a:spcBef>
                <a:spcPct val="20000"/>
              </a:spcBef>
              <a:spcAft>
                <a:spcPct val="20000"/>
              </a:spcAft>
              <a:buFontTx/>
              <a:buAutoNum type="arabicPeriod" startAt="4"/>
            </a:pPr>
            <a:r>
              <a:rPr lang="en-US" sz="1000" dirty="0" smtClean="0"/>
              <a:t>Which node routes packets to the signaling point designated by the destination point code (DPC)?</a:t>
            </a:r>
          </a:p>
          <a:p>
            <a:pPr marL="222419" indent="-222419" eaLnBrk="1" hangingPunct="1">
              <a:spcBef>
                <a:spcPct val="20000"/>
              </a:spcBef>
              <a:spcAft>
                <a:spcPct val="20000"/>
              </a:spcAft>
              <a:buFontTx/>
              <a:buAutoNum type="arabicPeriod" startAt="4"/>
            </a:pPr>
            <a:endParaRPr lang="en-US" sz="1000" dirty="0" smtClean="0"/>
          </a:p>
        </p:txBody>
      </p:sp>
      <p:sp>
        <p:nvSpPr>
          <p:cNvPr id="253956" name="Line 3"/>
          <p:cNvSpPr>
            <a:spLocks noChangeShapeType="1"/>
          </p:cNvSpPr>
          <p:nvPr/>
        </p:nvSpPr>
        <p:spPr bwMode="auto">
          <a:xfrm>
            <a:off x="870813" y="769564"/>
            <a:ext cx="5321628"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CDEFA805-F54D-4A93-928C-9DCD8BD2368C}" type="slidenum">
              <a:rPr lang="en-US" smtClean="0"/>
              <a:pPr/>
              <a:t>39</a:t>
            </a:fld>
            <a:endParaRPr lang="en-US" dirty="0" smtClean="0"/>
          </a:p>
        </p:txBody>
      </p:sp>
      <p:sp>
        <p:nvSpPr>
          <p:cNvPr id="254979" name="Rectangle 3"/>
          <p:cNvSpPr>
            <a:spLocks noGrp="1" noRot="1" noChangeAspect="1" noChangeArrowheads="1" noTextEdit="1"/>
          </p:cNvSpPr>
          <p:nvPr>
            <p:ph type="sldImg"/>
          </p:nvPr>
        </p:nvSpPr>
        <p:spPr>
          <a:xfrm>
            <a:off x="579438" y="157163"/>
            <a:ext cx="5903912" cy="4427537"/>
          </a:xfrm>
          <a:ln/>
        </p:spPr>
      </p:sp>
      <p:sp>
        <p:nvSpPr>
          <p:cNvPr id="254980" name="Rectangle 4"/>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37A5C070-596E-4E2C-9D18-4E4BBE180814}" type="slidenum">
              <a:rPr lang="en-US" smtClean="0"/>
              <a:pPr/>
              <a:t>4</a:t>
            </a:fld>
            <a:endParaRPr lang="en-US" dirty="0" smtClean="0"/>
          </a:p>
        </p:txBody>
      </p:sp>
      <p:sp>
        <p:nvSpPr>
          <p:cNvPr id="212995" name="Rectangle 2"/>
          <p:cNvSpPr>
            <a:spLocks noGrp="1" noChangeArrowheads="1"/>
          </p:cNvSpPr>
          <p:nvPr>
            <p:ph type="body" idx="1"/>
          </p:nvPr>
        </p:nvSpPr>
        <p:spPr>
          <a:xfrm>
            <a:off x="589756" y="4612729"/>
            <a:ext cx="5455245" cy="3798170"/>
          </a:xfrm>
          <a:noFill/>
          <a:ln/>
        </p:spPr>
        <p:txBody>
          <a:bodyPr/>
          <a:lstStyle/>
          <a:p>
            <a:pPr marL="225508" indent="-225508" eaLnBrk="1" hangingPunct="1">
              <a:buFontTx/>
              <a:buChar char="•"/>
            </a:pPr>
            <a:r>
              <a:rPr lang="en-US" sz="1000" dirty="0" smtClean="0"/>
              <a:t>Copies of the listed EAGLE STP user manuals will be available for use during classroom and laboratory activities.  The instructor will direct students to the appropriate manual.</a:t>
            </a:r>
          </a:p>
          <a:p>
            <a:pPr marL="225508" indent="-225508" eaLnBrk="1" hangingPunct="1">
              <a:buFontTx/>
              <a:buChar char="•"/>
            </a:pPr>
            <a:r>
              <a:rPr lang="en-US" sz="1000" dirty="0" smtClean="0"/>
              <a:t>At the end of each day, you may complete a Daily Progress Review form.  This form will give you an opportunity to evaluate your learning progress and request additional information on topics covered during that day of training.</a:t>
            </a:r>
            <a:r>
              <a:rPr lang="en-US" dirty="0" smtClean="0"/>
              <a:t> </a:t>
            </a:r>
          </a:p>
        </p:txBody>
      </p:sp>
      <p:sp>
        <p:nvSpPr>
          <p:cNvPr id="212996"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2D633B74-4DF7-4177-BACB-6BF1F038858F}" type="slidenum">
              <a:rPr lang="en-US" smtClean="0"/>
              <a:pPr/>
              <a:t>40</a:t>
            </a:fld>
            <a:endParaRPr lang="en-US" dirty="0" smtClean="0"/>
          </a:p>
        </p:txBody>
      </p:sp>
      <p:sp>
        <p:nvSpPr>
          <p:cNvPr id="256003" name="Rectangle 2"/>
          <p:cNvSpPr>
            <a:spLocks noGrp="1" noChangeArrowheads="1"/>
          </p:cNvSpPr>
          <p:nvPr>
            <p:ph type="body" idx="1"/>
          </p:nvPr>
        </p:nvSpPr>
        <p:spPr>
          <a:xfrm>
            <a:off x="631224" y="4618936"/>
            <a:ext cx="5840736" cy="4606521"/>
          </a:xfrm>
          <a:noFill/>
          <a:ln/>
        </p:spPr>
        <p:txBody>
          <a:bodyPr/>
          <a:lstStyle/>
          <a:p>
            <a:pPr eaLnBrk="1" hangingPunct="1"/>
            <a:endParaRPr lang="en-US" dirty="0" smtClean="0"/>
          </a:p>
        </p:txBody>
      </p:sp>
      <p:sp>
        <p:nvSpPr>
          <p:cNvPr id="256004"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24B71AEC-BB8D-45ED-8F38-AD4D89FC8EFA}" type="slidenum">
              <a:rPr lang="en-US" smtClean="0"/>
              <a:pPr/>
              <a:t>41</a:t>
            </a:fld>
            <a:endParaRPr lang="en-US" dirty="0" smtClean="0"/>
          </a:p>
        </p:txBody>
      </p:sp>
      <p:sp>
        <p:nvSpPr>
          <p:cNvPr id="257027" name="Rectangle 2"/>
          <p:cNvSpPr>
            <a:spLocks noGrp="1" noChangeArrowheads="1"/>
          </p:cNvSpPr>
          <p:nvPr>
            <p:ph type="body" idx="1"/>
          </p:nvPr>
        </p:nvSpPr>
        <p:spPr>
          <a:xfrm>
            <a:off x="617402" y="4691857"/>
            <a:ext cx="5851487" cy="4161230"/>
          </a:xfrm>
          <a:noFill/>
          <a:ln/>
        </p:spPr>
        <p:txBody>
          <a:bodyPr/>
          <a:lstStyle/>
          <a:p>
            <a:pPr marL="222419" indent="-222419" defTabSz="117388" eaLnBrk="1" hangingPunct="1"/>
            <a:r>
              <a:rPr lang="en-US" sz="1000" dirty="0" smtClean="0"/>
              <a:t>Open System Interconnect (OSI) model: </a:t>
            </a:r>
            <a:r>
              <a:rPr lang="en-GB" sz="1000" dirty="0" smtClean="0"/>
              <a:t>A seven-layer reference model in which communication functions are broken down into one of seven layers, each layer providing clearly defined services to adjacent layers.</a:t>
            </a:r>
            <a:r>
              <a:rPr lang="en-US" sz="1000" dirty="0" smtClean="0"/>
              <a:t> </a:t>
            </a:r>
          </a:p>
          <a:p>
            <a:pPr marL="222419" indent="-222419" defTabSz="117388" eaLnBrk="1" hangingPunct="1"/>
            <a:r>
              <a:rPr lang="en-US" sz="1000" dirty="0" smtClean="0"/>
              <a:t>In both the OSI and SS7 models:</a:t>
            </a:r>
          </a:p>
          <a:p>
            <a:pPr marL="222419" indent="-222419" defTabSz="117388" eaLnBrk="1" hangingPunct="1">
              <a:spcBef>
                <a:spcPct val="0"/>
              </a:spcBef>
              <a:spcAft>
                <a:spcPct val="10000"/>
              </a:spcAft>
              <a:buFontTx/>
              <a:buChar char="•"/>
            </a:pPr>
            <a:r>
              <a:rPr lang="en-US" sz="1000" dirty="0" smtClean="0"/>
              <a:t>Physical and MTP1- electrical signals are converted to binary “1”’s and “0”s</a:t>
            </a:r>
          </a:p>
          <a:p>
            <a:pPr marL="222419" indent="-222419" defTabSz="117388" eaLnBrk="1" hangingPunct="1">
              <a:spcBef>
                <a:spcPct val="0"/>
              </a:spcBef>
              <a:spcAft>
                <a:spcPct val="10000"/>
              </a:spcAft>
              <a:buFontTx/>
              <a:buChar char="•"/>
            </a:pPr>
            <a:r>
              <a:rPr lang="en-US" sz="1000" dirty="0" smtClean="0"/>
              <a:t>Data Link and MTP2 – data is checked for correctness</a:t>
            </a:r>
          </a:p>
          <a:p>
            <a:pPr marL="222419" indent="-222419" defTabSz="117388" eaLnBrk="1" hangingPunct="1">
              <a:spcBef>
                <a:spcPct val="0"/>
              </a:spcBef>
              <a:spcAft>
                <a:spcPct val="10000"/>
              </a:spcAft>
              <a:buFontTx/>
              <a:buChar char="•"/>
            </a:pPr>
            <a:r>
              <a:rPr lang="en-US" sz="1000" dirty="0" smtClean="0"/>
              <a:t>Network and MTP3 – packets are routed</a:t>
            </a:r>
          </a:p>
          <a:p>
            <a:pPr marL="222419" indent="-222419" defTabSz="117388" eaLnBrk="1" hangingPunct="1">
              <a:spcBef>
                <a:spcPct val="0"/>
              </a:spcBef>
              <a:spcAft>
                <a:spcPct val="10000"/>
              </a:spcAft>
              <a:buFontTx/>
              <a:buChar char="•"/>
            </a:pPr>
            <a:r>
              <a:rPr lang="en-US" sz="1000" dirty="0" smtClean="0"/>
              <a:t>Transport and SCCP – packets are sent to the correct application </a:t>
            </a:r>
          </a:p>
          <a:p>
            <a:pPr marL="222419" indent="-222419" defTabSz="117388" eaLnBrk="1" hangingPunct="1">
              <a:spcBef>
                <a:spcPct val="0"/>
              </a:spcBef>
              <a:spcAft>
                <a:spcPct val="10000"/>
              </a:spcAft>
              <a:buFontTx/>
              <a:buChar char="•"/>
            </a:pPr>
            <a:r>
              <a:rPr lang="en-US" sz="1000" dirty="0" smtClean="0"/>
              <a:t>Higher layers of OSI and SS7 models are not involved in STP operations except layer 7 application layer.</a:t>
            </a:r>
          </a:p>
          <a:p>
            <a:pPr marL="222419" indent="-222419" defTabSz="117388" eaLnBrk="1" hangingPunct="1"/>
            <a:endParaRPr lang="en-US" sz="1000" dirty="0" smtClean="0"/>
          </a:p>
          <a:p>
            <a:pPr marL="222419" indent="-222419" defTabSz="117388" eaLnBrk="1" hangingPunct="1"/>
            <a:endParaRPr lang="en-US" dirty="0" smtClean="0"/>
          </a:p>
        </p:txBody>
      </p:sp>
      <p:sp>
        <p:nvSpPr>
          <p:cNvPr id="257028" name="Rectangle 3"/>
          <p:cNvSpPr>
            <a:spLocks noGrp="1" noRot="1" noChangeAspect="1" noChangeArrowheads="1" noTextEdit="1"/>
          </p:cNvSpPr>
          <p:nvPr>
            <p:ph type="sldImg"/>
          </p:nvPr>
        </p:nvSpPr>
        <p:spPr>
          <a:xfrm>
            <a:off x="579438" y="163513"/>
            <a:ext cx="5903912" cy="4429125"/>
          </a:xfr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DA5DB054-E26C-4779-921D-4704C2300413}" type="slidenum">
              <a:rPr lang="en-US" smtClean="0"/>
              <a:pPr/>
              <a:t>42</a:t>
            </a:fld>
            <a:endParaRPr lang="en-US" dirty="0" smtClean="0"/>
          </a:p>
        </p:txBody>
      </p:sp>
      <p:sp>
        <p:nvSpPr>
          <p:cNvPr id="258051" name="Rectangle 2"/>
          <p:cNvSpPr>
            <a:spLocks noGrp="1" noChangeArrowheads="1"/>
          </p:cNvSpPr>
          <p:nvPr>
            <p:ph type="body" idx="1"/>
          </p:nvPr>
        </p:nvSpPr>
        <p:spPr>
          <a:xfrm>
            <a:off x="598972" y="4701167"/>
            <a:ext cx="5825379" cy="3638361"/>
          </a:xfrm>
          <a:noFill/>
          <a:ln/>
        </p:spPr>
        <p:txBody>
          <a:bodyPr/>
          <a:lstStyle/>
          <a:p>
            <a:pPr marL="231687" indent="-231687" eaLnBrk="1" hangingPunct="1">
              <a:buFontTx/>
              <a:buChar char="•"/>
            </a:pPr>
            <a:r>
              <a:rPr lang="en-US" sz="1000" dirty="0" smtClean="0"/>
              <a:t>SIGTRAN uses SCTP as a transport protocol.</a:t>
            </a:r>
          </a:p>
          <a:p>
            <a:pPr marL="231687" indent="-231687" eaLnBrk="1" hangingPunct="1">
              <a:buFontTx/>
              <a:buChar char="•"/>
            </a:pPr>
            <a:r>
              <a:rPr lang="en-US" sz="1000" dirty="0" smtClean="0"/>
              <a:t>RFC 4960 describes the SCTP Protocol</a:t>
            </a:r>
          </a:p>
          <a:p>
            <a:pPr marL="231687" indent="-231687" eaLnBrk="1" hangingPunct="1">
              <a:buFontTx/>
              <a:buChar char="•"/>
            </a:pPr>
            <a:r>
              <a:rPr lang="en-US" sz="1000" dirty="0" smtClean="0"/>
              <a:t>SCTP connections are defined (provisioned) as an “Association” between two endpoints.</a:t>
            </a:r>
          </a:p>
          <a:p>
            <a:pPr marL="231687" indent="-231687" eaLnBrk="1" hangingPunct="1">
              <a:buFontTx/>
              <a:buChar char="•"/>
            </a:pPr>
            <a:r>
              <a:rPr lang="en-US" sz="1000" dirty="0" smtClean="0"/>
              <a:t>SCTP connections support multi-homing.</a:t>
            </a:r>
          </a:p>
          <a:p>
            <a:pPr marL="231687" indent="-231687" eaLnBrk="1" hangingPunct="1">
              <a:buFontTx/>
              <a:buChar char="•"/>
            </a:pPr>
            <a:r>
              <a:rPr lang="en-US" sz="1000" dirty="0" smtClean="0"/>
              <a:t>Each connection can have multiple “Streams”.</a:t>
            </a:r>
          </a:p>
          <a:p>
            <a:pPr marL="231687" indent="-231687" eaLnBrk="1" hangingPunct="1">
              <a:buFontTx/>
              <a:buChar char="•"/>
            </a:pPr>
            <a:r>
              <a:rPr lang="en-US" sz="1000" dirty="0" smtClean="0"/>
              <a:t>Each stream can support multiple data chunks.</a:t>
            </a:r>
          </a:p>
          <a:p>
            <a:pPr marL="231687" indent="-231687" eaLnBrk="1" hangingPunct="1"/>
            <a:endParaRPr lang="en-US" sz="1000" dirty="0" smtClean="0"/>
          </a:p>
        </p:txBody>
      </p:sp>
      <p:sp>
        <p:nvSpPr>
          <p:cNvPr id="258052"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5E8D9792-1E6E-434A-9344-C00FEF0F8813}" type="slidenum">
              <a:rPr lang="en-US" smtClean="0"/>
              <a:pPr/>
              <a:t>43</a:t>
            </a:fld>
            <a:endParaRPr lang="en-US" dirty="0" smtClean="0"/>
          </a:p>
        </p:txBody>
      </p:sp>
      <p:sp>
        <p:nvSpPr>
          <p:cNvPr id="259075" name="Rectangle 2"/>
          <p:cNvSpPr>
            <a:spLocks noGrp="1" noChangeArrowheads="1"/>
          </p:cNvSpPr>
          <p:nvPr>
            <p:ph type="body" idx="1"/>
          </p:nvPr>
        </p:nvSpPr>
        <p:spPr>
          <a:xfrm>
            <a:off x="608188" y="4702719"/>
            <a:ext cx="5851487" cy="4117787"/>
          </a:xfrm>
          <a:noFill/>
          <a:ln/>
        </p:spPr>
        <p:txBody>
          <a:bodyPr/>
          <a:lstStyle/>
          <a:p>
            <a:pPr marL="231687" indent="-231687" eaLnBrk="1" hangingPunct="1">
              <a:buFontTx/>
              <a:buChar char="•"/>
            </a:pPr>
            <a:r>
              <a:rPr lang="en-US" sz="1000" dirty="0" smtClean="0"/>
              <a:t>ent-assoc always builds four streams</a:t>
            </a:r>
          </a:p>
          <a:p>
            <a:pPr marL="231687" indent="-231687" eaLnBrk="1" hangingPunct="1">
              <a:buFontTx/>
              <a:buChar char="•"/>
            </a:pPr>
            <a:r>
              <a:rPr lang="en-US" sz="1000" dirty="0" smtClean="0"/>
              <a:t>Stream 0 is used for Management Messages</a:t>
            </a:r>
          </a:p>
          <a:p>
            <a:pPr marL="444838" lvl="1" eaLnBrk="1" hangingPunct="1">
              <a:buFontTx/>
              <a:buChar char="•"/>
            </a:pPr>
            <a:r>
              <a:rPr lang="en-US" sz="1000" dirty="0" smtClean="0"/>
              <a:t>Made up of two bi-directional streams</a:t>
            </a:r>
          </a:p>
          <a:p>
            <a:pPr marL="231687" indent="-231687" eaLnBrk="1" hangingPunct="1">
              <a:buFontTx/>
              <a:buChar char="•"/>
            </a:pPr>
            <a:r>
              <a:rPr lang="en-US" sz="1000" dirty="0" smtClean="0"/>
              <a:t>Stream 1 is used for processing MSU traffic</a:t>
            </a:r>
          </a:p>
          <a:p>
            <a:pPr marL="444838" lvl="1" eaLnBrk="1" hangingPunct="1">
              <a:buFontTx/>
              <a:buChar char="•"/>
            </a:pPr>
            <a:r>
              <a:rPr lang="en-US" sz="1000" dirty="0" smtClean="0"/>
              <a:t>Made up of two b-directional streams</a:t>
            </a:r>
          </a:p>
          <a:p>
            <a:pPr marL="231687" indent="-231687" eaLnBrk="1" hangingPunct="1">
              <a:buFontTx/>
              <a:buChar char="•"/>
            </a:pPr>
            <a:r>
              <a:rPr lang="en-US" sz="1000" dirty="0" smtClean="0"/>
              <a:t>Some devices support only two streams.</a:t>
            </a:r>
          </a:p>
          <a:p>
            <a:pPr marL="231687" indent="-231687" eaLnBrk="1" hangingPunct="1">
              <a:buFontTx/>
              <a:buChar char="•"/>
            </a:pPr>
            <a:r>
              <a:rPr lang="en-US" sz="1000" dirty="0" smtClean="0"/>
              <a:t>The association can be modified to work with devices such as application servers.. </a:t>
            </a:r>
          </a:p>
          <a:p>
            <a:pPr marL="231687" indent="-231687" eaLnBrk="1" hangingPunct="1"/>
            <a:endParaRPr lang="en-US" sz="1000" dirty="0" smtClean="0"/>
          </a:p>
          <a:p>
            <a:pPr marL="231687" indent="-231687" eaLnBrk="1" hangingPunct="1"/>
            <a:r>
              <a:rPr lang="en-US" sz="1000" dirty="0" smtClean="0"/>
              <a:t>chg-assoc : aname = &lt;name&gt; : istrms=1 : ostrms=1</a:t>
            </a:r>
          </a:p>
        </p:txBody>
      </p:sp>
      <p:sp>
        <p:nvSpPr>
          <p:cNvPr id="259076" name="Rectangle 3"/>
          <p:cNvSpPr>
            <a:spLocks noGrp="1" noRot="1" noChangeAspect="1" noChangeArrowheads="1" noTextEdit="1"/>
          </p:cNvSpPr>
          <p:nvPr>
            <p:ph type="sldImg"/>
          </p:nvPr>
        </p:nvSpPr>
        <p:spPr>
          <a:xfrm>
            <a:off x="579438" y="155575"/>
            <a:ext cx="5905500" cy="4429125"/>
          </a:xfr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F188F110-FFBD-4A65-B501-17BC335C4C96}" type="slidenum">
              <a:rPr lang="en-US" smtClean="0"/>
              <a:pPr/>
              <a:t>44</a:t>
            </a:fld>
            <a:endParaRPr lang="en-US" dirty="0" smtClean="0"/>
          </a:p>
        </p:txBody>
      </p:sp>
      <p:sp>
        <p:nvSpPr>
          <p:cNvPr id="260099" name="Rectangle 2"/>
          <p:cNvSpPr>
            <a:spLocks noGrp="1" noRot="1" noChangeAspect="1" noChangeArrowheads="1" noTextEdit="1"/>
          </p:cNvSpPr>
          <p:nvPr>
            <p:ph type="sldImg"/>
          </p:nvPr>
        </p:nvSpPr>
        <p:spPr>
          <a:ln/>
        </p:spPr>
      </p:sp>
      <p:sp>
        <p:nvSpPr>
          <p:cNvPr id="260100" name="Rectangle 4"/>
          <p:cNvSpPr>
            <a:spLocks noGrp="1" noChangeArrowheads="1"/>
          </p:cNvSpPr>
          <p:nvPr>
            <p:ph type="body" idx="1"/>
          </p:nvPr>
        </p:nvSpPr>
        <p:spPr>
          <a:xfrm>
            <a:off x="586686" y="4670136"/>
            <a:ext cx="5914457" cy="4339657"/>
          </a:xfrm>
          <a:noFill/>
          <a:ln/>
        </p:spPr>
        <p:txBody>
          <a:bodyPr/>
          <a:lstStyle/>
          <a:p>
            <a:pPr marL="231687" indent="-231687" eaLnBrk="1" hangingPunct="1"/>
            <a:r>
              <a:rPr lang="en-US" sz="1000" dirty="0" smtClean="0"/>
              <a:t>Stream Control Transmission Protocol (SCTP) Packet Format (IETF RFC 4960) </a:t>
            </a:r>
          </a:p>
          <a:p>
            <a:pPr marL="231687" indent="-231687" eaLnBrk="1" hangingPunct="1"/>
            <a:r>
              <a:rPr lang="en-US" sz="1000" dirty="0" smtClean="0"/>
              <a:t>Replaces TCP for speed, reliability, and security in an SS7 over IP link</a:t>
            </a:r>
          </a:p>
          <a:p>
            <a:pPr marL="231687" indent="-231687" eaLnBrk="1" hangingPunct="1">
              <a:buFontTx/>
              <a:buChar char="•"/>
            </a:pPr>
            <a:r>
              <a:rPr lang="en-US" sz="1000" dirty="0" smtClean="0"/>
              <a:t>SCTP Header Fields</a:t>
            </a:r>
          </a:p>
          <a:p>
            <a:pPr marL="231687" indent="-231687" eaLnBrk="1" hangingPunct="1">
              <a:buFontTx/>
              <a:buChar char="•"/>
            </a:pPr>
            <a:r>
              <a:rPr lang="en-US" sz="1000" dirty="0" smtClean="0"/>
              <a:t>TAG - A “Validation Tag” is set up during an initialization phase.  Any packets not containing a valid tag get rejected.  This helps fight spoofing and DOS attacks.  </a:t>
            </a:r>
          </a:p>
          <a:p>
            <a:pPr marL="231687" indent="-231687" eaLnBrk="1" hangingPunct="1">
              <a:buFontTx/>
              <a:buChar char="•"/>
            </a:pPr>
            <a:r>
              <a:rPr lang="en-US" sz="1000" dirty="0" smtClean="0"/>
              <a:t>Chunks - Each MSU datagram is delivered in a subfield called a chunk.  </a:t>
            </a:r>
          </a:p>
          <a:p>
            <a:pPr marL="231687" indent="-231687" eaLnBrk="1" hangingPunct="1">
              <a:buFontTx/>
              <a:buChar char="•"/>
            </a:pPr>
            <a:r>
              <a:rPr lang="en-US" sz="1000" dirty="0" smtClean="0"/>
              <a:t>Type – Identifies the kind of information being carried by the chunk.  Each chunk in a packet can perform a different operation like: setup an association, carry MSU data, or shut down the association.</a:t>
            </a:r>
          </a:p>
          <a:p>
            <a:pPr marL="231687" indent="-231687" eaLnBrk="1" hangingPunct="1">
              <a:buFontTx/>
              <a:buChar char="•"/>
            </a:pPr>
            <a:r>
              <a:rPr lang="en-US" sz="1000" dirty="0" smtClean="0"/>
              <a:t>Length – Identifies the number of octets in the message   </a:t>
            </a:r>
          </a:p>
          <a:p>
            <a:pPr marL="231687" indent="-231687" eaLnBrk="1" hangingPunct="1">
              <a:buFontTx/>
              <a:buChar char="•"/>
            </a:pPr>
            <a:r>
              <a:rPr lang="en-US" sz="1000" dirty="0" smtClean="0"/>
              <a:t>TSN (Transmission Sequence Number) – Sequence number in the association</a:t>
            </a:r>
          </a:p>
          <a:p>
            <a:pPr marL="231687" indent="-231687" eaLnBrk="1" hangingPunct="1">
              <a:buFontTx/>
              <a:buChar char="•"/>
            </a:pPr>
            <a:r>
              <a:rPr lang="en-US" sz="1000" dirty="0" smtClean="0"/>
              <a:t>SI (Stream Identifier) – Identifies the stream</a:t>
            </a:r>
          </a:p>
          <a:p>
            <a:pPr marL="231687" indent="-231687" eaLnBrk="1" hangingPunct="1">
              <a:buFontTx/>
              <a:buChar char="•"/>
            </a:pPr>
            <a:r>
              <a:rPr lang="en-US" sz="1000" dirty="0" smtClean="0"/>
              <a:t>SSN (Stream Sequence Number) – Sequence number within the Stream (defined by the SI)</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5CC11DEF-8940-4245-AC4D-0C6DBEFFB054}" type="slidenum">
              <a:rPr lang="en-US" smtClean="0"/>
              <a:pPr/>
              <a:t>45</a:t>
            </a:fld>
            <a:endParaRPr lang="en-US" dirty="0" smtClean="0"/>
          </a:p>
        </p:txBody>
      </p:sp>
      <p:sp>
        <p:nvSpPr>
          <p:cNvPr id="261123" name="Rectangle 2"/>
          <p:cNvSpPr>
            <a:spLocks noGrp="1" noChangeArrowheads="1"/>
          </p:cNvSpPr>
          <p:nvPr>
            <p:ph type="body" idx="1"/>
          </p:nvPr>
        </p:nvSpPr>
        <p:spPr>
          <a:xfrm>
            <a:off x="588222" y="4677893"/>
            <a:ext cx="5782375" cy="4002973"/>
          </a:xfrm>
          <a:noFill/>
          <a:ln/>
        </p:spPr>
        <p:txBody>
          <a:bodyPr/>
          <a:lstStyle/>
          <a:p>
            <a:pPr marL="231687" indent="-231687" eaLnBrk="1" hangingPunct="1">
              <a:spcBef>
                <a:spcPct val="0"/>
              </a:spcBef>
              <a:spcAft>
                <a:spcPct val="10000"/>
              </a:spcAft>
            </a:pPr>
            <a:r>
              <a:rPr lang="en-US" sz="1000" dirty="0" smtClean="0"/>
              <a:t> Each association has a unique name. </a:t>
            </a:r>
          </a:p>
          <a:p>
            <a:pPr marL="676524" lvl="1" indent="-231687" eaLnBrk="1" hangingPunct="1">
              <a:spcBef>
                <a:spcPct val="10000"/>
              </a:spcBef>
              <a:buFontTx/>
              <a:buChar char="•"/>
            </a:pPr>
            <a:r>
              <a:rPr lang="en-US" sz="1000" dirty="0" smtClean="0"/>
              <a:t>All other commands reference the association by the association name.</a:t>
            </a:r>
          </a:p>
        </p:txBody>
      </p:sp>
      <p:sp>
        <p:nvSpPr>
          <p:cNvPr id="261124"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3427AE93-DF01-4D43-B474-017A3E532126}" type="slidenum">
              <a:rPr lang="en-US" smtClean="0"/>
              <a:pPr/>
              <a:t>46</a:t>
            </a:fld>
            <a:endParaRPr lang="en-US" dirty="0" smtClean="0"/>
          </a:p>
        </p:txBody>
      </p:sp>
      <p:sp>
        <p:nvSpPr>
          <p:cNvPr id="262147" name="Rectangle 2"/>
          <p:cNvSpPr>
            <a:spLocks noGrp="1" noChangeArrowheads="1"/>
          </p:cNvSpPr>
          <p:nvPr>
            <p:ph type="body" idx="1"/>
          </p:nvPr>
        </p:nvSpPr>
        <p:spPr>
          <a:xfrm>
            <a:off x="608187" y="4682549"/>
            <a:ext cx="5814628" cy="3998318"/>
          </a:xfrm>
          <a:noFill/>
          <a:ln/>
        </p:spPr>
        <p:txBody>
          <a:bodyPr/>
          <a:lstStyle/>
          <a:p>
            <a:pPr marL="222419" indent="-222419" eaLnBrk="1" hangingPunct="1"/>
            <a:r>
              <a:rPr lang="en-US" sz="1000" dirty="0" smtClean="0"/>
              <a:t>TUPLE – parameters that define the IP addresses and SCTP ports to use for the local and remote hosts.</a:t>
            </a:r>
          </a:p>
          <a:p>
            <a:pPr marL="667257" lvl="1" indent="-222419" eaLnBrk="1" hangingPunct="1">
              <a:spcBef>
                <a:spcPct val="10000"/>
              </a:spcBef>
              <a:spcAft>
                <a:spcPct val="10000"/>
              </a:spcAft>
              <a:buFontTx/>
              <a:buAutoNum type="arabicPeriod"/>
            </a:pPr>
            <a:r>
              <a:rPr lang="en-US" sz="1000" dirty="0" smtClean="0"/>
              <a:t>Lhost (Local Host) – Hostname that represents the IP address of the local Ethernet port on the SIGTRAN card (See IP-Host command)</a:t>
            </a:r>
          </a:p>
          <a:p>
            <a:pPr marL="667257" lvl="1" indent="-222419" eaLnBrk="1" hangingPunct="1">
              <a:spcBef>
                <a:spcPct val="10000"/>
              </a:spcBef>
              <a:spcAft>
                <a:spcPct val="10000"/>
              </a:spcAft>
              <a:buFontTx/>
              <a:buAutoNum type="arabicPeriod"/>
            </a:pPr>
            <a:r>
              <a:rPr lang="en-US" sz="1000" dirty="0" smtClean="0"/>
              <a:t>Lport (Local Port) – SCTP port (any number greater than 10000).  Tekelec standard = SIGTRAN card slot location x 10</a:t>
            </a:r>
          </a:p>
          <a:p>
            <a:pPr marL="667257" lvl="1" indent="-222419" eaLnBrk="1" hangingPunct="1">
              <a:spcBef>
                <a:spcPct val="10000"/>
              </a:spcBef>
              <a:spcAft>
                <a:spcPct val="10000"/>
              </a:spcAft>
              <a:buFontTx/>
              <a:buAutoNum type="arabicPeriod"/>
            </a:pPr>
            <a:r>
              <a:rPr lang="en-US" sz="1000" dirty="0" smtClean="0"/>
              <a:t>Rhost (Remote Host) - Host name that represents the IP address of the remote host.</a:t>
            </a:r>
          </a:p>
          <a:p>
            <a:pPr marL="667257" lvl="1" indent="-222419" eaLnBrk="1" hangingPunct="1">
              <a:spcBef>
                <a:spcPct val="10000"/>
              </a:spcBef>
              <a:buFontTx/>
              <a:buAutoNum type="arabicPeriod"/>
            </a:pPr>
            <a:r>
              <a:rPr lang="en-US" sz="1000" dirty="0" smtClean="0"/>
              <a:t>Rport (Remote Port) - SCTP port for the remote host application.</a:t>
            </a:r>
            <a:endParaRPr lang="en-US" dirty="0" smtClean="0"/>
          </a:p>
          <a:p>
            <a:pPr marL="667257" lvl="1" indent="-222419" eaLnBrk="1" hangingPunct="1">
              <a:spcBef>
                <a:spcPct val="10000"/>
              </a:spcBef>
              <a:spcAft>
                <a:spcPct val="10000"/>
              </a:spcAft>
              <a:buFontTx/>
              <a:buAutoNum type="arabicPeriod"/>
            </a:pPr>
            <a:r>
              <a:rPr lang="en-US" sz="1000" dirty="0" smtClean="0"/>
              <a:t>Alhost (Alternate Local Host) – An alternate local IP address that can be used for this connection. The Alternate Local Host parameter (if defined) is used to implement multi-homing. The Local Host and the Alternate Local Host must be defined as different Ethernet Ports of the same SIGTRAN card.</a:t>
            </a:r>
          </a:p>
          <a:p>
            <a:pPr marL="667257" lvl="1" indent="-222419" eaLnBrk="1" hangingPunct="1">
              <a:spcBef>
                <a:spcPct val="10000"/>
              </a:spcBef>
              <a:spcAft>
                <a:spcPct val="10000"/>
              </a:spcAft>
              <a:buFontTx/>
              <a:buAutoNum type="arabicPeriod"/>
            </a:pPr>
            <a:r>
              <a:rPr lang="en-US" sz="1000" dirty="0" smtClean="0"/>
              <a:t>Arhost (Alternate Remote Host) – An alternate remote name that represents the IP address of the alternate remote host used in multi-homing. </a:t>
            </a:r>
          </a:p>
          <a:p>
            <a:pPr marL="667257" lvl="1" indent="-222419" eaLnBrk="1" hangingPunct="1">
              <a:spcBef>
                <a:spcPct val="10000"/>
              </a:spcBef>
              <a:buFontTx/>
              <a:buAutoNum type="arabicPeriod"/>
            </a:pPr>
            <a:endParaRPr lang="en-US" dirty="0" smtClean="0"/>
          </a:p>
          <a:p>
            <a:pPr marL="222419" indent="-222419" eaLnBrk="1" hangingPunct="1">
              <a:spcBef>
                <a:spcPct val="0"/>
              </a:spcBef>
              <a:spcAft>
                <a:spcPct val="10000"/>
              </a:spcAft>
            </a:pPr>
            <a:endParaRPr lang="en-US" dirty="0" smtClean="0"/>
          </a:p>
        </p:txBody>
      </p:sp>
      <p:sp>
        <p:nvSpPr>
          <p:cNvPr id="262148" name="Rectangle 3"/>
          <p:cNvSpPr>
            <a:spLocks noGrp="1" noRot="1" noChangeAspect="1" noChangeArrowheads="1" noTextEdit="1"/>
          </p:cNvSpPr>
          <p:nvPr>
            <p:ph type="sldImg"/>
          </p:nvPr>
        </p:nvSpPr>
        <p:spPr>
          <a:xfrm>
            <a:off x="579438" y="155575"/>
            <a:ext cx="5903912" cy="4429125"/>
          </a:xfr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A3133558-634E-455F-A002-3E886D1D44B9}" type="slidenum">
              <a:rPr lang="en-US" smtClean="0"/>
              <a:pPr/>
              <a:t>47</a:t>
            </a:fld>
            <a:endParaRPr lang="en-US" dirty="0" smtClean="0"/>
          </a:p>
        </p:txBody>
      </p:sp>
      <p:sp>
        <p:nvSpPr>
          <p:cNvPr id="263171" name="Rectangle 2"/>
          <p:cNvSpPr>
            <a:spLocks noGrp="1" noChangeArrowheads="1"/>
          </p:cNvSpPr>
          <p:nvPr>
            <p:ph type="body" idx="1"/>
          </p:nvPr>
        </p:nvSpPr>
        <p:spPr>
          <a:xfrm>
            <a:off x="588222" y="4696513"/>
            <a:ext cx="5782375" cy="3984354"/>
          </a:xfrm>
          <a:noFill/>
          <a:ln/>
        </p:spPr>
        <p:txBody>
          <a:bodyPr/>
          <a:lstStyle/>
          <a:p>
            <a:pPr marL="231687" indent="-231687" eaLnBrk="1" hangingPunct="1">
              <a:spcBef>
                <a:spcPct val="0"/>
              </a:spcBef>
              <a:spcAft>
                <a:spcPct val="10000"/>
              </a:spcAft>
              <a:buFontTx/>
              <a:buChar char="•"/>
            </a:pPr>
            <a:r>
              <a:rPr lang="en-US" sz="1000" dirty="0" smtClean="0"/>
              <a:t>Multi-homing provides an alternate communications path in case the primary path fails.</a:t>
            </a:r>
          </a:p>
          <a:p>
            <a:pPr marL="231687" indent="-231687" eaLnBrk="1" hangingPunct="1">
              <a:spcBef>
                <a:spcPct val="0"/>
              </a:spcBef>
              <a:spcAft>
                <a:spcPct val="10000"/>
              </a:spcAft>
              <a:buFontTx/>
              <a:buChar char="•"/>
            </a:pPr>
            <a:r>
              <a:rPr lang="en-US" sz="1000" dirty="0" smtClean="0"/>
              <a:t>When SCTP initializes a connection, it will offer the local host and the alternate local host (if provisioned) a usable IP address.</a:t>
            </a:r>
          </a:p>
          <a:p>
            <a:pPr marL="231687" indent="-231687" eaLnBrk="1" hangingPunct="1">
              <a:spcBef>
                <a:spcPct val="0"/>
              </a:spcBef>
              <a:spcAft>
                <a:spcPct val="10000"/>
              </a:spcAft>
              <a:buFontTx/>
              <a:buChar char="•"/>
            </a:pPr>
            <a:r>
              <a:rPr lang="en-US" sz="1000" dirty="0" smtClean="0"/>
              <a:t>The response from the remote end will list its local host and alternate local host as usable IP addresses.</a:t>
            </a:r>
          </a:p>
          <a:p>
            <a:pPr marL="231687" indent="-231687" eaLnBrk="1" hangingPunct="1">
              <a:spcBef>
                <a:spcPct val="0"/>
              </a:spcBef>
              <a:spcAft>
                <a:spcPct val="10000"/>
              </a:spcAft>
              <a:buFontTx/>
              <a:buChar char="•"/>
            </a:pPr>
            <a:r>
              <a:rPr lang="en-US" sz="1000" dirty="0" smtClean="0"/>
              <a:t>If the Primary path fails, the SIGTRAN card will switch to the port for the alternate local host and transmit packets to the alternate IP address for the remote. </a:t>
            </a:r>
          </a:p>
          <a:p>
            <a:pPr marL="231687" indent="-231687" eaLnBrk="1" hangingPunct="1">
              <a:spcBef>
                <a:spcPct val="0"/>
              </a:spcBef>
              <a:spcAft>
                <a:spcPct val="10000"/>
              </a:spcAft>
            </a:pPr>
            <a:r>
              <a:rPr lang="en-US" dirty="0" smtClean="0"/>
              <a:t>  </a:t>
            </a:r>
          </a:p>
        </p:txBody>
      </p:sp>
      <p:sp>
        <p:nvSpPr>
          <p:cNvPr id="263172"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7734C114-4772-4A07-B697-623EFCA4392B}" type="slidenum">
              <a:rPr lang="en-US" smtClean="0"/>
              <a:pPr/>
              <a:t>48</a:t>
            </a:fld>
            <a:endParaRPr lang="en-US" dirty="0" smtClean="0"/>
          </a:p>
        </p:txBody>
      </p:sp>
      <p:sp>
        <p:nvSpPr>
          <p:cNvPr id="264195" name="Rectangle 2"/>
          <p:cNvSpPr>
            <a:spLocks noGrp="1" noChangeArrowheads="1"/>
          </p:cNvSpPr>
          <p:nvPr>
            <p:ph type="body" idx="1"/>
          </p:nvPr>
        </p:nvSpPr>
        <p:spPr>
          <a:xfrm>
            <a:off x="588222" y="4677893"/>
            <a:ext cx="5782375" cy="4002973"/>
          </a:xfrm>
          <a:noFill/>
          <a:ln/>
        </p:spPr>
        <p:txBody>
          <a:bodyPr/>
          <a:lstStyle/>
          <a:p>
            <a:pPr marL="231687" indent="-231687" eaLnBrk="1" hangingPunct="1">
              <a:spcBef>
                <a:spcPct val="0"/>
              </a:spcBef>
              <a:spcAft>
                <a:spcPct val="10000"/>
              </a:spcAft>
            </a:pPr>
            <a:r>
              <a:rPr lang="en-US" sz="1000" dirty="0" smtClean="0"/>
              <a:t>SIGTRAN Adaptation Layers</a:t>
            </a:r>
          </a:p>
          <a:p>
            <a:pPr marL="231687" indent="-231687" eaLnBrk="1" hangingPunct="1">
              <a:spcBef>
                <a:spcPct val="0"/>
              </a:spcBef>
              <a:spcAft>
                <a:spcPct val="10000"/>
              </a:spcAft>
              <a:buFontTx/>
              <a:buChar char="•"/>
            </a:pPr>
            <a:r>
              <a:rPr lang="en-US" sz="1000" dirty="0" smtClean="0"/>
              <a:t>The Data Chunk carries the Adaptation layer.  The Chunk will consist of a SIGTRAN management message or an actual MSU.  </a:t>
            </a:r>
          </a:p>
          <a:p>
            <a:pPr marL="231687" indent="-231687" eaLnBrk="1" hangingPunct="1">
              <a:spcBef>
                <a:spcPct val="0"/>
              </a:spcBef>
              <a:spcAft>
                <a:spcPct val="10000"/>
              </a:spcAft>
              <a:buFontTx/>
              <a:buChar char="•"/>
            </a:pPr>
            <a:endParaRPr lang="en-US" sz="1000" dirty="0" smtClean="0"/>
          </a:p>
          <a:p>
            <a:pPr marL="231687" indent="-231687" eaLnBrk="1" hangingPunct="1">
              <a:spcBef>
                <a:spcPct val="0"/>
              </a:spcBef>
              <a:spcAft>
                <a:spcPct val="10000"/>
              </a:spcAft>
            </a:pPr>
            <a:r>
              <a:rPr lang="en-US" sz="1000" dirty="0" smtClean="0"/>
              <a:t>SIGTRAN protocols:</a:t>
            </a:r>
          </a:p>
          <a:p>
            <a:pPr marL="231687" indent="-231687" eaLnBrk="1" hangingPunct="1">
              <a:spcBef>
                <a:spcPct val="0"/>
              </a:spcBef>
              <a:spcAft>
                <a:spcPct val="10000"/>
              </a:spcAft>
              <a:buFontTx/>
              <a:buChar char="•"/>
            </a:pPr>
            <a:r>
              <a:rPr lang="en-US" sz="1000" dirty="0" smtClean="0"/>
              <a:t>M2PA – MTP2 Peer-to-Peer Adaptation layer</a:t>
            </a:r>
          </a:p>
          <a:p>
            <a:pPr marL="231687" indent="-231687" eaLnBrk="1" hangingPunct="1">
              <a:spcBef>
                <a:spcPct val="0"/>
              </a:spcBef>
              <a:spcAft>
                <a:spcPct val="10000"/>
              </a:spcAft>
              <a:buFontTx/>
              <a:buChar char="•"/>
            </a:pPr>
            <a:r>
              <a:rPr lang="en-US" sz="1000" dirty="0" smtClean="0"/>
              <a:t>M3UA – MTP3 User Adaptation layer </a:t>
            </a:r>
          </a:p>
          <a:p>
            <a:pPr marL="231687" indent="-231687" eaLnBrk="1" hangingPunct="1">
              <a:spcBef>
                <a:spcPct val="0"/>
              </a:spcBef>
              <a:spcAft>
                <a:spcPct val="10000"/>
              </a:spcAft>
              <a:buFontTx/>
              <a:buChar char="•"/>
            </a:pPr>
            <a:endParaRPr lang="en-US" sz="1000" dirty="0" smtClean="0"/>
          </a:p>
          <a:p>
            <a:pPr marL="231687" indent="-231687" eaLnBrk="1" hangingPunct="1">
              <a:spcBef>
                <a:spcPct val="0"/>
              </a:spcBef>
              <a:spcAft>
                <a:spcPct val="10000"/>
              </a:spcAft>
            </a:pPr>
            <a:r>
              <a:rPr lang="en-US" sz="1000" dirty="0" smtClean="0"/>
              <a:t>NOTE: SUA  (SCCP User Adaptation) layer is NOT supported in IPSG.</a:t>
            </a:r>
          </a:p>
        </p:txBody>
      </p:sp>
      <p:sp>
        <p:nvSpPr>
          <p:cNvPr id="264196"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9ABD1AFE-745A-461C-A562-54953D3D926D}" type="slidenum">
              <a:rPr lang="en-US" smtClean="0"/>
              <a:pPr/>
              <a:t>49</a:t>
            </a:fld>
            <a:endParaRPr lang="en-US" dirty="0" smtClean="0"/>
          </a:p>
        </p:txBody>
      </p:sp>
      <p:sp>
        <p:nvSpPr>
          <p:cNvPr id="267267" name="Rectangle 2"/>
          <p:cNvSpPr>
            <a:spLocks noGrp="1" noChangeArrowheads="1"/>
          </p:cNvSpPr>
          <p:nvPr>
            <p:ph type="body" idx="1"/>
          </p:nvPr>
        </p:nvSpPr>
        <p:spPr>
          <a:xfrm>
            <a:off x="591293" y="4677893"/>
            <a:ext cx="5779303" cy="4002973"/>
          </a:xfrm>
          <a:noFill/>
          <a:ln/>
        </p:spPr>
        <p:txBody>
          <a:bodyPr/>
          <a:lstStyle/>
          <a:p>
            <a:pPr marL="111210" indent="-111210" eaLnBrk="1" hangingPunct="1"/>
            <a:r>
              <a:rPr lang="en-US" sz="1000" dirty="0" smtClean="0"/>
              <a:t>MTP2 Peer-to-Peer Adaptation Layer (M2PA)  (IETF RFC 4165, Registered port:3565)</a:t>
            </a:r>
          </a:p>
          <a:p>
            <a:pPr marL="111210" indent="-111210" eaLnBrk="1" hangingPunct="1">
              <a:spcBef>
                <a:spcPct val="10000"/>
              </a:spcBef>
              <a:spcAft>
                <a:spcPct val="10000"/>
              </a:spcAft>
              <a:buFontTx/>
              <a:buChar char="•"/>
            </a:pPr>
            <a:r>
              <a:rPr lang="en-US" sz="1000" dirty="0" smtClean="0"/>
              <a:t>M2PA is used for the IPLIM application in Point-to-Point IP links. </a:t>
            </a:r>
          </a:p>
          <a:p>
            <a:pPr marL="111210" indent="-111210" eaLnBrk="1" hangingPunct="1">
              <a:spcBef>
                <a:spcPct val="10000"/>
              </a:spcBef>
              <a:spcAft>
                <a:spcPct val="10000"/>
              </a:spcAft>
              <a:buFontTx/>
              <a:buChar char="•"/>
            </a:pPr>
            <a:r>
              <a:rPr lang="en-US" sz="1000" dirty="0" smtClean="0"/>
              <a:t>M2PA communicates with the MTP3 layer as if it were a SS7 MTP2 layer.  </a:t>
            </a:r>
          </a:p>
          <a:p>
            <a:pPr marL="111210" indent="-111210" eaLnBrk="1" hangingPunct="1">
              <a:spcBef>
                <a:spcPct val="10000"/>
              </a:spcBef>
              <a:spcAft>
                <a:spcPct val="10000"/>
              </a:spcAft>
              <a:buFontTx/>
              <a:buChar char="•"/>
            </a:pPr>
            <a:r>
              <a:rPr lang="en-US" sz="1000" dirty="0" smtClean="0"/>
              <a:t>Provides a virtual SS7 Link Set across the IP network so that the IP network is functionally transparent to the upper layers and provides a Point-to-Point connection for each link on the SIGTRAN card </a:t>
            </a:r>
          </a:p>
          <a:p>
            <a:pPr marL="444838" lvl="1" eaLnBrk="1" hangingPunct="1">
              <a:spcBef>
                <a:spcPct val="10000"/>
              </a:spcBef>
              <a:spcAft>
                <a:spcPct val="10000"/>
              </a:spcAft>
            </a:pPr>
            <a:endParaRPr lang="en-US" sz="1000" dirty="0" smtClean="0"/>
          </a:p>
          <a:p>
            <a:pPr marL="111210" indent="-111210" eaLnBrk="1" hangingPunct="1"/>
            <a:r>
              <a:rPr lang="en-US" sz="1000" dirty="0" smtClean="0"/>
              <a:t>Sample list of M2PA management messages:</a:t>
            </a:r>
          </a:p>
          <a:p>
            <a:pPr marL="111210" indent="-111210" eaLnBrk="1" hangingPunct="1">
              <a:buFontTx/>
              <a:buChar char="•"/>
            </a:pPr>
            <a:r>
              <a:rPr lang="en-US" sz="1000" dirty="0" smtClean="0"/>
              <a:t>LSA		Link Status Alignment</a:t>
            </a:r>
          </a:p>
          <a:p>
            <a:pPr marL="111210" indent="-111210" eaLnBrk="1" hangingPunct="1">
              <a:buFontTx/>
              <a:buChar char="•"/>
            </a:pPr>
            <a:r>
              <a:rPr lang="en-US" sz="1000" dirty="0" smtClean="0"/>
              <a:t>LSPN		Link Status Proving Normal</a:t>
            </a:r>
          </a:p>
          <a:p>
            <a:pPr marL="111210" indent="-111210" eaLnBrk="1" hangingPunct="1">
              <a:buFontTx/>
              <a:buChar char="•"/>
            </a:pPr>
            <a:r>
              <a:rPr lang="en-US" sz="1000" dirty="0" smtClean="0"/>
              <a:t>LSPE		Link Status Proving Emergency</a:t>
            </a:r>
          </a:p>
          <a:p>
            <a:pPr marL="111210" indent="-111210" eaLnBrk="1" hangingPunct="1">
              <a:buFontTx/>
              <a:buChar char="•"/>
            </a:pPr>
            <a:r>
              <a:rPr lang="en-US" sz="1000" dirty="0" smtClean="0"/>
              <a:t>LSR		Link Status Ready</a:t>
            </a:r>
          </a:p>
          <a:p>
            <a:pPr marL="111210" indent="-111210" eaLnBrk="1" hangingPunct="1">
              <a:buFontTx/>
              <a:buChar char="•"/>
            </a:pPr>
            <a:r>
              <a:rPr lang="en-US" sz="1000" dirty="0" smtClean="0"/>
              <a:t>LSO		Link Status Out-of-Service</a:t>
            </a:r>
          </a:p>
        </p:txBody>
      </p:sp>
      <p:sp>
        <p:nvSpPr>
          <p:cNvPr id="267268"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C612CE64-8452-4A02-AA73-B9C1509D72AF}" type="slidenum">
              <a:rPr lang="en-US" smtClean="0"/>
              <a:pPr/>
              <a:t>5</a:t>
            </a:fld>
            <a:endParaRPr lang="en-US" dirty="0" smtClean="0"/>
          </a:p>
        </p:txBody>
      </p:sp>
      <p:sp>
        <p:nvSpPr>
          <p:cNvPr id="214019" name="Rectangle 2"/>
          <p:cNvSpPr>
            <a:spLocks noGrp="1" noRot="1" noChangeAspect="1" noChangeArrowheads="1" noTextEdit="1"/>
          </p:cNvSpPr>
          <p:nvPr>
            <p:ph type="sldImg"/>
          </p:nvPr>
        </p:nvSpPr>
        <p:spPr>
          <a:xfrm>
            <a:off x="573088" y="158750"/>
            <a:ext cx="5929312" cy="4446588"/>
          </a:xfrm>
          <a:ln/>
        </p:spPr>
      </p:sp>
      <p:sp>
        <p:nvSpPr>
          <p:cNvPr id="214020" name="Rectangle 3"/>
          <p:cNvSpPr>
            <a:spLocks noGrp="1" noChangeArrowheads="1"/>
          </p:cNvSpPr>
          <p:nvPr>
            <p:ph type="body" idx="1"/>
          </p:nvPr>
        </p:nvSpPr>
        <p:spPr>
          <a:xfrm>
            <a:off x="631224" y="4618936"/>
            <a:ext cx="5840736" cy="4606521"/>
          </a:xfrm>
          <a:noFill/>
          <a:ln/>
        </p:spPr>
        <p:txBody>
          <a:bodyPr/>
          <a:lstStyle/>
          <a:p>
            <a:pPr lvl="2"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6621F022-F2CC-4AD4-B34A-9F8449849045}" type="slidenum">
              <a:rPr lang="en-US" smtClean="0"/>
              <a:pPr/>
              <a:t>50</a:t>
            </a:fld>
            <a:endParaRPr lang="en-US" dirty="0" smtClean="0"/>
          </a:p>
        </p:txBody>
      </p:sp>
      <p:sp>
        <p:nvSpPr>
          <p:cNvPr id="268291" name="Rectangle 2"/>
          <p:cNvSpPr>
            <a:spLocks noGrp="1" noChangeArrowheads="1"/>
          </p:cNvSpPr>
          <p:nvPr>
            <p:ph type="body" idx="1"/>
          </p:nvPr>
        </p:nvSpPr>
        <p:spPr>
          <a:xfrm>
            <a:off x="592828" y="4680997"/>
            <a:ext cx="5997392" cy="3911432"/>
          </a:xfrm>
          <a:noFill/>
          <a:ln/>
        </p:spPr>
        <p:txBody>
          <a:bodyPr/>
          <a:lstStyle/>
          <a:p>
            <a:pPr marL="111210" indent="-111210" eaLnBrk="1" hangingPunct="1">
              <a:lnSpc>
                <a:spcPct val="90000"/>
              </a:lnSpc>
              <a:spcBef>
                <a:spcPct val="20000"/>
              </a:spcBef>
            </a:pPr>
            <a:r>
              <a:rPr lang="en-US" sz="1000" dirty="0" smtClean="0"/>
              <a:t>MTP3 User-Adaptation Layer (M3UA) (IETF RFC 4666 Registered port:2905) </a:t>
            </a:r>
          </a:p>
          <a:p>
            <a:pPr marL="111210" indent="-111210" eaLnBrk="1" hangingPunct="1">
              <a:lnSpc>
                <a:spcPct val="90000"/>
              </a:lnSpc>
              <a:spcBef>
                <a:spcPct val="20000"/>
              </a:spcBef>
              <a:buFontTx/>
              <a:buChar char="•"/>
            </a:pPr>
            <a:r>
              <a:rPr lang="en-US" sz="1000" dirty="0" smtClean="0"/>
              <a:t>M3UA replaces MTP3</a:t>
            </a:r>
          </a:p>
          <a:p>
            <a:pPr marL="111210" indent="-111210" eaLnBrk="1" hangingPunct="1">
              <a:lnSpc>
                <a:spcPct val="90000"/>
              </a:lnSpc>
              <a:spcBef>
                <a:spcPct val="20000"/>
              </a:spcBef>
              <a:buFontTx/>
              <a:buChar char="•"/>
            </a:pPr>
            <a:r>
              <a:rPr lang="en-US" sz="1000" dirty="0" smtClean="0"/>
              <a:t>Communicates directly with SCCP and ISUP</a:t>
            </a:r>
          </a:p>
          <a:p>
            <a:pPr marL="111210" indent="-111210" eaLnBrk="1" hangingPunct="1">
              <a:lnSpc>
                <a:spcPct val="90000"/>
              </a:lnSpc>
              <a:spcBef>
                <a:spcPct val="20000"/>
              </a:spcBef>
              <a:buFontTx/>
              <a:buChar char="•"/>
            </a:pPr>
            <a:r>
              <a:rPr lang="en-US" sz="1000" dirty="0" smtClean="0"/>
              <a:t>Contains management messages that provide system level status of remote applications</a:t>
            </a:r>
          </a:p>
          <a:p>
            <a:pPr marL="111210" indent="-111210" eaLnBrk="1" hangingPunct="1">
              <a:lnSpc>
                <a:spcPct val="90000"/>
              </a:lnSpc>
              <a:spcBef>
                <a:spcPct val="20000"/>
              </a:spcBef>
              <a:buFontTx/>
              <a:buChar char="•"/>
            </a:pPr>
            <a:endParaRPr lang="en-US" sz="1000" dirty="0" smtClean="0"/>
          </a:p>
          <a:p>
            <a:pPr marL="111210" indent="-111210" eaLnBrk="1" hangingPunct="1">
              <a:lnSpc>
                <a:spcPct val="90000"/>
              </a:lnSpc>
            </a:pPr>
            <a:r>
              <a:rPr lang="en-US" sz="1000" dirty="0" smtClean="0"/>
              <a:t>Sample list of M3UA Management Messages: </a:t>
            </a:r>
          </a:p>
          <a:p>
            <a:pPr marL="111210" indent="-111210" eaLnBrk="1" hangingPunct="1">
              <a:lnSpc>
                <a:spcPct val="90000"/>
              </a:lnSpc>
              <a:buFontTx/>
              <a:buChar char="•"/>
            </a:pPr>
            <a:r>
              <a:rPr lang="en-US" sz="1000" dirty="0" smtClean="0"/>
              <a:t>DUNA		Destination Unavailable (similar to TFP/TCP)</a:t>
            </a:r>
          </a:p>
          <a:p>
            <a:pPr marL="111210" indent="-111210" eaLnBrk="1" hangingPunct="1">
              <a:lnSpc>
                <a:spcPct val="90000"/>
              </a:lnSpc>
              <a:buFontTx/>
              <a:buChar char="•"/>
            </a:pPr>
            <a:r>
              <a:rPr lang="en-US" sz="1000" dirty="0" smtClean="0"/>
              <a:t>DAVA		Destination Available (similar to TFA/TCA)</a:t>
            </a:r>
          </a:p>
          <a:p>
            <a:pPr marL="111210" indent="-111210" eaLnBrk="1" hangingPunct="1">
              <a:lnSpc>
                <a:spcPct val="90000"/>
              </a:lnSpc>
              <a:buFontTx/>
              <a:buChar char="•"/>
            </a:pPr>
            <a:r>
              <a:rPr lang="en-US" sz="1000" dirty="0" smtClean="0"/>
              <a:t>DAUD		Destination Status Audit</a:t>
            </a:r>
          </a:p>
          <a:p>
            <a:pPr marL="111210" indent="-111210" eaLnBrk="1" hangingPunct="1">
              <a:lnSpc>
                <a:spcPct val="90000"/>
              </a:lnSpc>
              <a:buFontTx/>
              <a:buChar char="•"/>
            </a:pPr>
            <a:r>
              <a:rPr lang="en-US" sz="1000" dirty="0" smtClean="0"/>
              <a:t>SCON		Signaling Congestion (similar to TFC)</a:t>
            </a:r>
          </a:p>
          <a:p>
            <a:pPr marL="111210" indent="-111210" eaLnBrk="1" hangingPunct="1">
              <a:lnSpc>
                <a:spcPct val="90000"/>
              </a:lnSpc>
              <a:buFontTx/>
              <a:buChar char="•"/>
            </a:pPr>
            <a:r>
              <a:rPr lang="en-US" sz="1000" dirty="0" smtClean="0"/>
              <a:t>DUPU		Destination User-Part Unavailable (similar to UPU)</a:t>
            </a:r>
          </a:p>
          <a:p>
            <a:pPr marL="111210" indent="-111210" eaLnBrk="1" hangingPunct="1">
              <a:lnSpc>
                <a:spcPct val="90000"/>
              </a:lnSpc>
              <a:buFontTx/>
              <a:buChar char="•"/>
            </a:pPr>
            <a:r>
              <a:rPr lang="en-US" sz="1000" dirty="0" smtClean="0"/>
              <a:t>DRST		Destination Restricted (similar to TFR/TCR)</a:t>
            </a:r>
          </a:p>
          <a:p>
            <a:pPr marL="111210" indent="-111210" eaLnBrk="1" hangingPunct="1">
              <a:lnSpc>
                <a:spcPct val="90000"/>
              </a:lnSpc>
              <a:buFontTx/>
              <a:buChar char="•"/>
            </a:pPr>
            <a:r>
              <a:rPr lang="en-US" sz="1000" dirty="0" smtClean="0"/>
              <a:t>ASPUP		ASP Up</a:t>
            </a:r>
          </a:p>
          <a:p>
            <a:pPr marL="111210" indent="-111210" eaLnBrk="1" hangingPunct="1">
              <a:lnSpc>
                <a:spcPct val="90000"/>
              </a:lnSpc>
              <a:buFontTx/>
              <a:buChar char="•"/>
            </a:pPr>
            <a:r>
              <a:rPr lang="en-US" sz="1000" dirty="0" smtClean="0"/>
              <a:t>ASPDN		ASP Down</a:t>
            </a:r>
          </a:p>
          <a:p>
            <a:pPr marL="111210" indent="-111210" eaLnBrk="1" hangingPunct="1">
              <a:lnSpc>
                <a:spcPct val="90000"/>
              </a:lnSpc>
              <a:spcBef>
                <a:spcPct val="20000"/>
              </a:spcBef>
            </a:pPr>
            <a:endParaRPr lang="en-US" sz="1000" dirty="0" smtClean="0"/>
          </a:p>
        </p:txBody>
      </p:sp>
      <p:sp>
        <p:nvSpPr>
          <p:cNvPr id="268292"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FC69B6DF-4B97-4106-A72E-CC0521ED1053}" type="slidenum">
              <a:rPr lang="en-US" smtClean="0"/>
              <a:pPr/>
              <a:t>51</a:t>
            </a:fld>
            <a:endParaRPr lang="en-US" dirty="0" smtClean="0"/>
          </a:p>
        </p:txBody>
      </p:sp>
      <p:sp>
        <p:nvSpPr>
          <p:cNvPr id="269315" name="Rectangle 2"/>
          <p:cNvSpPr>
            <a:spLocks noGrp="1" noChangeArrowheads="1"/>
          </p:cNvSpPr>
          <p:nvPr>
            <p:ph type="body" idx="1"/>
          </p:nvPr>
        </p:nvSpPr>
        <p:spPr>
          <a:xfrm>
            <a:off x="598971" y="4701166"/>
            <a:ext cx="5860703" cy="3979700"/>
          </a:xfrm>
          <a:noFill/>
          <a:ln/>
        </p:spPr>
        <p:txBody>
          <a:bodyPr/>
          <a:lstStyle/>
          <a:p>
            <a:pPr eaLnBrk="1" hangingPunct="1"/>
            <a:endParaRPr lang="en-US" dirty="0" smtClean="0"/>
          </a:p>
        </p:txBody>
      </p:sp>
      <p:sp>
        <p:nvSpPr>
          <p:cNvPr id="269316"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3A9B4E96-7FD8-479D-8CAB-66C76CB8BCB2}" type="slidenum">
              <a:rPr lang="en-US" smtClean="0"/>
              <a:pPr/>
              <a:t>52</a:t>
            </a:fld>
            <a:endParaRPr lang="en-US" dirty="0" smtClean="0"/>
          </a:p>
        </p:txBody>
      </p:sp>
      <p:sp>
        <p:nvSpPr>
          <p:cNvPr id="270339" name="Rectangle 2"/>
          <p:cNvSpPr>
            <a:spLocks noGrp="1" noChangeArrowheads="1"/>
          </p:cNvSpPr>
          <p:nvPr>
            <p:ph type="body" idx="1"/>
          </p:nvPr>
        </p:nvSpPr>
        <p:spPr>
          <a:xfrm>
            <a:off x="864669" y="4547564"/>
            <a:ext cx="5505927" cy="4131750"/>
          </a:xfrm>
          <a:noFill/>
          <a:ln/>
        </p:spPr>
        <p:txBody>
          <a:bodyPr/>
          <a:lstStyle/>
          <a:p>
            <a:pPr algn="ctr" eaLnBrk="1" hangingPunct="1"/>
            <a:r>
              <a:rPr lang="en-US" sz="1700" dirty="0" smtClean="0"/>
              <a:t> </a:t>
            </a:r>
          </a:p>
        </p:txBody>
      </p:sp>
      <p:sp>
        <p:nvSpPr>
          <p:cNvPr id="270340" name="Rectangle 3"/>
          <p:cNvSpPr>
            <a:spLocks noGrp="1" noRot="1" noChangeAspect="1" noChangeArrowheads="1" noTextEdit="1"/>
          </p:cNvSpPr>
          <p:nvPr>
            <p:ph type="sldImg"/>
          </p:nvPr>
        </p:nvSpPr>
        <p:spPr>
          <a:xfrm>
            <a:off x="579438" y="171450"/>
            <a:ext cx="5905500" cy="4430713"/>
          </a:xfr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BFEDA1E5-6309-4EB0-8F0E-96B4AB5CE671}" type="slidenum">
              <a:rPr lang="en-US" smtClean="0"/>
              <a:pPr/>
              <a:t>53</a:t>
            </a:fld>
            <a:endParaRPr lang="en-US" dirty="0" smtClean="0"/>
          </a:p>
        </p:txBody>
      </p:sp>
      <p:sp>
        <p:nvSpPr>
          <p:cNvPr id="271363" name="Rectangle 2"/>
          <p:cNvSpPr>
            <a:spLocks noGrp="1" noChangeArrowheads="1"/>
          </p:cNvSpPr>
          <p:nvPr>
            <p:ph type="body" idx="1"/>
          </p:nvPr>
        </p:nvSpPr>
        <p:spPr>
          <a:xfrm>
            <a:off x="856991" y="287035"/>
            <a:ext cx="5353881" cy="7993534"/>
          </a:xfrm>
          <a:noFill/>
          <a:ln/>
        </p:spPr>
        <p:txBody>
          <a:bodyPr/>
          <a:lstStyle/>
          <a:p>
            <a:pPr marL="222419" indent="-222419" eaLnBrk="1" hangingPunct="1">
              <a:tabLst>
                <a:tab pos="2273615" algn="l"/>
              </a:tabLst>
            </a:pPr>
            <a:r>
              <a:rPr lang="en-US" sz="1300" b="1" dirty="0" smtClean="0"/>
              <a:t>  Learning Activity 2: Using Documentation</a:t>
            </a:r>
          </a:p>
          <a:p>
            <a:pPr marL="222419" indent="-222419" eaLnBrk="1" hangingPunct="1">
              <a:tabLst>
                <a:tab pos="2273615" algn="l"/>
              </a:tabLst>
            </a:pPr>
            <a:endParaRPr lang="en-US" sz="1000" b="1" dirty="0" smtClean="0"/>
          </a:p>
          <a:p>
            <a:pPr marL="222419" indent="-222419" eaLnBrk="1" hangingPunct="1">
              <a:tabLst>
                <a:tab pos="2273615" algn="l"/>
              </a:tabLst>
            </a:pPr>
            <a:r>
              <a:rPr lang="en-US" sz="1000" dirty="0" smtClean="0"/>
              <a:t>Using the COMMANDS Manual</a:t>
            </a:r>
          </a:p>
          <a:p>
            <a:pPr marL="222419" indent="-222419" eaLnBrk="1" hangingPunct="1">
              <a:tabLst>
                <a:tab pos="2273615" algn="l"/>
              </a:tabLst>
            </a:pPr>
            <a:endParaRPr lang="en-US" sz="1000" dirty="0" smtClean="0"/>
          </a:p>
          <a:p>
            <a:pPr marL="222419" indent="-222419" eaLnBrk="1" hangingPunct="1">
              <a:buFont typeface="Calibri" pitchFamily="34" charset="0"/>
              <a:buAutoNum type="arabicPeriod"/>
              <a:tabLst>
                <a:tab pos="2273615" algn="l"/>
              </a:tabLst>
            </a:pPr>
            <a:r>
              <a:rPr lang="en-US" sz="1000" dirty="0" smtClean="0"/>
              <a:t>Double-click the icon for user documentation   </a:t>
            </a:r>
          </a:p>
          <a:p>
            <a:pPr marL="222419" indent="-222419" eaLnBrk="1" hangingPunct="1">
              <a:buFont typeface="Calibri" pitchFamily="34" charset="0"/>
              <a:buAutoNum type="arabicPeriod"/>
              <a:tabLst>
                <a:tab pos="2273615" algn="l"/>
              </a:tabLst>
            </a:pPr>
            <a:r>
              <a:rPr lang="en-US" sz="1000" dirty="0" smtClean="0"/>
              <a:t>Click the “Library” link</a:t>
            </a:r>
          </a:p>
          <a:p>
            <a:pPr marL="222419" indent="-222419" eaLnBrk="1" hangingPunct="1">
              <a:buFont typeface="Calibri" pitchFamily="34" charset="0"/>
              <a:buAutoNum type="arabicPeriod"/>
              <a:tabLst>
                <a:tab pos="2273615" algn="l"/>
              </a:tabLst>
            </a:pPr>
            <a:r>
              <a:rPr lang="en-US" sz="1000" dirty="0" smtClean="0"/>
              <a:t>Click the “Commands” link under the Commands heading</a:t>
            </a:r>
          </a:p>
          <a:p>
            <a:pPr marL="222419" indent="-222419" eaLnBrk="1" hangingPunct="1">
              <a:buFont typeface="Calibri" pitchFamily="34" charset="0"/>
              <a:buAutoNum type="arabicPeriod"/>
              <a:tabLst>
                <a:tab pos="2273615" algn="l"/>
              </a:tabLst>
            </a:pPr>
            <a:r>
              <a:rPr lang="en-US" sz="1000" dirty="0" smtClean="0"/>
              <a:t>Click the “+” sign</a:t>
            </a:r>
          </a:p>
          <a:p>
            <a:pPr marL="667257" lvl="1" indent="-222419" eaLnBrk="1" hangingPunct="1">
              <a:buFont typeface="Calibri" pitchFamily="34" charset="0"/>
              <a:buAutoNum type="alphaLcPeriod"/>
              <a:tabLst>
                <a:tab pos="2273615" algn="l"/>
              </a:tabLst>
            </a:pPr>
            <a:r>
              <a:rPr lang="en-US" sz="1000" dirty="0" smtClean="0"/>
              <a:t>Scroll down until you find “ent-card”</a:t>
            </a:r>
          </a:p>
          <a:p>
            <a:pPr marL="667257" lvl="1" indent="-222419" eaLnBrk="1" hangingPunct="1">
              <a:buFont typeface="Calibri" pitchFamily="34" charset="0"/>
              <a:buAutoNum type="alphaLcPeriod"/>
              <a:tabLst>
                <a:tab pos="2273615" algn="l"/>
              </a:tabLst>
            </a:pPr>
            <a:r>
              <a:rPr lang="en-US" sz="1000" dirty="0" smtClean="0"/>
              <a:t>Click on the ent-card command</a:t>
            </a:r>
          </a:p>
          <a:p>
            <a:pPr marL="667257" lvl="1" indent="-222419" eaLnBrk="1" hangingPunct="1">
              <a:buFont typeface="Calibri" pitchFamily="34" charset="0"/>
              <a:buAutoNum type="alphaLcPeriod"/>
              <a:tabLst>
                <a:tab pos="2273615" algn="l"/>
              </a:tabLst>
            </a:pPr>
            <a:r>
              <a:rPr lang="en-US" sz="1000" dirty="0" smtClean="0"/>
              <a:t>Record the mandatory parameters</a:t>
            </a:r>
          </a:p>
          <a:p>
            <a:pPr marL="222419" indent="-222419" eaLnBrk="1" hangingPunct="1">
              <a:buFont typeface="Calibri" pitchFamily="34" charset="0"/>
              <a:buAutoNum type="arabicPeriod"/>
              <a:tabLst>
                <a:tab pos="2273615" algn="l"/>
              </a:tabLst>
            </a:pPr>
            <a:r>
              <a:rPr lang="en-US" sz="1000" dirty="0" smtClean="0"/>
              <a:t>Mandatory Parameter a: ________________</a:t>
            </a:r>
          </a:p>
          <a:p>
            <a:pPr marL="222419" indent="-222419" eaLnBrk="1" hangingPunct="1">
              <a:buFont typeface="Calibri" pitchFamily="34" charset="0"/>
              <a:buAutoNum type="arabicPeriod"/>
              <a:tabLst>
                <a:tab pos="2273615" algn="l"/>
              </a:tabLst>
            </a:pPr>
            <a:endParaRPr lang="en-US" sz="1000" dirty="0" smtClean="0"/>
          </a:p>
          <a:p>
            <a:pPr marL="222419" indent="-222419" eaLnBrk="1" hangingPunct="1">
              <a:buFont typeface="Calibri" pitchFamily="34" charset="0"/>
              <a:buAutoNum type="arabicPeriod"/>
              <a:tabLst>
                <a:tab pos="2273615" algn="l"/>
              </a:tabLst>
            </a:pPr>
            <a:r>
              <a:rPr lang="en-US" sz="1000" dirty="0" smtClean="0"/>
              <a:t>Mandatory Parameter b: ________________</a:t>
            </a:r>
          </a:p>
          <a:p>
            <a:pPr marL="222419" indent="-222419" eaLnBrk="1" hangingPunct="1">
              <a:buFont typeface="Calibri" pitchFamily="34" charset="0"/>
              <a:buAutoNum type="arabicPeriod"/>
              <a:tabLst>
                <a:tab pos="2273615" algn="l"/>
              </a:tabLst>
            </a:pPr>
            <a:endParaRPr lang="en-US" sz="1000" dirty="0" smtClean="0"/>
          </a:p>
          <a:p>
            <a:pPr marL="222419" indent="-222419" eaLnBrk="1" hangingPunct="1">
              <a:buFont typeface="Calibri" pitchFamily="34" charset="0"/>
              <a:buAutoNum type="arabicPeriod"/>
              <a:tabLst>
                <a:tab pos="2273615" algn="l"/>
              </a:tabLst>
            </a:pPr>
            <a:r>
              <a:rPr lang="en-US" sz="1000" dirty="0" smtClean="0"/>
              <a:t>Mandatory Parameter c: ________________</a:t>
            </a:r>
          </a:p>
          <a:p>
            <a:pPr marL="222419" indent="-222419" eaLnBrk="1" hangingPunct="1">
              <a:buFont typeface="Calibri" pitchFamily="34" charset="0"/>
              <a:buAutoNum type="arabicPeriod"/>
              <a:tabLst>
                <a:tab pos="2273615" algn="l"/>
              </a:tabLst>
            </a:pPr>
            <a:endParaRPr lang="en-US" sz="1000" dirty="0" smtClean="0"/>
          </a:p>
          <a:p>
            <a:pPr marL="222419" indent="-222419" eaLnBrk="1" hangingPunct="1">
              <a:buFont typeface="Calibri" pitchFamily="34" charset="0"/>
              <a:buAutoNum type="arabicPeriod"/>
              <a:tabLst>
                <a:tab pos="2273615" algn="l"/>
              </a:tabLst>
            </a:pPr>
            <a:r>
              <a:rPr lang="en-US" sz="1000" dirty="0" smtClean="0"/>
              <a:t>Scroll down to the examples for the ent-card command.</a:t>
            </a:r>
          </a:p>
          <a:p>
            <a:pPr marL="222419" indent="-222419" eaLnBrk="1" hangingPunct="1">
              <a:buFont typeface="Calibri" pitchFamily="34" charset="0"/>
              <a:buAutoNum type="arabicPeriod"/>
              <a:tabLst>
                <a:tab pos="2273615" algn="l"/>
              </a:tabLst>
            </a:pPr>
            <a:r>
              <a:rPr lang="en-US" sz="1000" dirty="0" smtClean="0"/>
              <a:t>Record the example that contains “appl=ipsg”</a:t>
            </a:r>
          </a:p>
          <a:p>
            <a:pPr marL="222419" indent="-222419" eaLnBrk="1" hangingPunct="1">
              <a:tabLst>
                <a:tab pos="2273615" algn="l"/>
              </a:tabLst>
            </a:pPr>
            <a:r>
              <a:rPr lang="en-US" sz="1000" dirty="0" smtClean="0"/>
              <a:t> ______________________________________________</a:t>
            </a:r>
          </a:p>
          <a:p>
            <a:pPr marL="222419" indent="-222419" eaLnBrk="1" hangingPunct="1">
              <a:buFont typeface="Calibri" pitchFamily="34" charset="0"/>
              <a:buAutoNum type="arabicPeriod"/>
              <a:tabLst>
                <a:tab pos="2273615" algn="l"/>
              </a:tabLst>
            </a:pPr>
            <a:endParaRPr lang="en-US" sz="1000" dirty="0" smtClean="0"/>
          </a:p>
          <a:p>
            <a:pPr marL="222419" indent="-222419" eaLnBrk="1" hangingPunct="1">
              <a:buFont typeface="Calibri" pitchFamily="34" charset="0"/>
              <a:buAutoNum type="arabicPeriod" startAt="10"/>
              <a:tabLst>
                <a:tab pos="2273615" algn="l"/>
              </a:tabLst>
            </a:pPr>
            <a:r>
              <a:rPr lang="en-US" sz="1000" dirty="0" smtClean="0"/>
              <a:t>Describe what this example does.</a:t>
            </a:r>
          </a:p>
          <a:p>
            <a:pPr marL="222419" indent="-222419" eaLnBrk="1" hangingPunct="1">
              <a:tabLst>
                <a:tab pos="2273615" algn="l"/>
              </a:tabLst>
            </a:pPr>
            <a:r>
              <a:rPr lang="en-US" sz="1000" dirty="0" smtClean="0"/>
              <a:t>_________________________________________________________________________</a:t>
            </a:r>
          </a:p>
          <a:p>
            <a:pPr marL="222419" indent="-222419" eaLnBrk="1" hangingPunct="1">
              <a:tabLst>
                <a:tab pos="2273615" algn="l"/>
              </a:tabLst>
            </a:pPr>
            <a:endParaRPr lang="en-US" sz="1000" dirty="0" smtClean="0"/>
          </a:p>
          <a:p>
            <a:pPr marL="222419" indent="-222419" eaLnBrk="1" hangingPunct="1">
              <a:tabLst>
                <a:tab pos="2273615" algn="l"/>
              </a:tabLst>
            </a:pPr>
            <a:r>
              <a:rPr lang="en-US" sz="1000" dirty="0" smtClean="0"/>
              <a:t>_________________________________________________________________________</a:t>
            </a:r>
          </a:p>
          <a:p>
            <a:pPr marL="222419" indent="-222419" eaLnBrk="1" hangingPunct="1">
              <a:tabLst>
                <a:tab pos="2273615" algn="l"/>
              </a:tabLst>
            </a:pPr>
            <a:endParaRPr lang="en-US" sz="1000" dirty="0" smtClean="0"/>
          </a:p>
          <a:p>
            <a:pPr marL="222419" indent="-222419" eaLnBrk="1" hangingPunct="1">
              <a:tabLst>
                <a:tab pos="2273615" algn="l"/>
              </a:tabLst>
            </a:pPr>
            <a:r>
              <a:rPr lang="en-US" sz="1000" dirty="0" smtClean="0"/>
              <a:t>_________________________________________________________________________</a:t>
            </a:r>
          </a:p>
          <a:p>
            <a:pPr marL="222419" indent="-222419" eaLnBrk="1" hangingPunct="1">
              <a:tabLst>
                <a:tab pos="2273615" algn="l"/>
              </a:tabLst>
            </a:pPr>
            <a:endParaRPr lang="en-US" sz="1000" dirty="0" smtClean="0"/>
          </a:p>
          <a:p>
            <a:pPr marL="222419" indent="-222419" eaLnBrk="1" hangingPunct="1">
              <a:tabLst>
                <a:tab pos="2273615" algn="l"/>
              </a:tabLst>
            </a:pPr>
            <a:endParaRPr lang="en-US" sz="1000"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859BB2A1-B4CD-4252-B1CB-11B9DA711E2C}" type="slidenum">
              <a:rPr lang="en-US" smtClean="0"/>
              <a:pPr/>
              <a:t>54</a:t>
            </a:fld>
            <a:endParaRPr lang="en-US" dirty="0" smtClean="0"/>
          </a:p>
        </p:txBody>
      </p:sp>
      <p:sp>
        <p:nvSpPr>
          <p:cNvPr id="272387" name="Rectangle 2"/>
          <p:cNvSpPr>
            <a:spLocks noGrp="1" noChangeArrowheads="1"/>
          </p:cNvSpPr>
          <p:nvPr>
            <p:ph type="body" idx="1"/>
          </p:nvPr>
        </p:nvSpPr>
        <p:spPr>
          <a:xfrm>
            <a:off x="706479" y="232732"/>
            <a:ext cx="5664117" cy="8122312"/>
          </a:xfrm>
          <a:noFill/>
          <a:ln/>
        </p:spPr>
        <p:txBody>
          <a:bodyPr/>
          <a:lstStyle/>
          <a:p>
            <a:pPr marL="222419" indent="-222419" eaLnBrk="1" hangingPunct="1"/>
            <a:r>
              <a:rPr lang="en-US" sz="1300" b="1" dirty="0" smtClean="0"/>
              <a:t>Learning Activity 2 (continued)</a:t>
            </a:r>
          </a:p>
          <a:p>
            <a:pPr marL="222419" indent="-222419" eaLnBrk="1" hangingPunct="1"/>
            <a:endParaRPr lang="en-US" sz="1000" dirty="0" smtClean="0"/>
          </a:p>
          <a:p>
            <a:pPr marL="222419" indent="-222419" eaLnBrk="1" hangingPunct="1"/>
            <a:r>
              <a:rPr lang="en-US" sz="1000" dirty="0" smtClean="0"/>
              <a:t>Use IP7 Secure Gateway documentation</a:t>
            </a:r>
          </a:p>
          <a:p>
            <a:pPr marL="222419" indent="-222419" eaLnBrk="1" hangingPunct="1"/>
            <a:endParaRPr lang="en-US" sz="1000" dirty="0" smtClean="0"/>
          </a:p>
          <a:p>
            <a:pPr marL="222419" indent="-222419" eaLnBrk="1" hangingPunct="1"/>
            <a:r>
              <a:rPr lang="en-US" sz="1000" dirty="0" smtClean="0"/>
              <a:t>PERFORM EACH STEP EXACTLY AS INSTRUCTED. </a:t>
            </a:r>
          </a:p>
          <a:p>
            <a:pPr marL="222419" indent="-222419" eaLnBrk="1" hangingPunct="1"/>
            <a:r>
              <a:rPr lang="en-US" sz="1000" dirty="0" smtClean="0"/>
              <a:t>CHECK-OFF EACH STEP AS YOU GO!</a:t>
            </a:r>
          </a:p>
          <a:p>
            <a:pPr marL="222419" indent="-222419" eaLnBrk="1" hangingPunct="1"/>
            <a:endParaRPr lang="en-US" sz="1000" dirty="0" smtClean="0"/>
          </a:p>
          <a:p>
            <a:pPr marL="222419" indent="-222419" eaLnBrk="1" hangingPunct="1"/>
            <a:r>
              <a:rPr lang="en-US" sz="1000" dirty="0" smtClean="0"/>
              <a:t>Scroll up to the top of the bookmarks and click on “Library” (located at the very top)  You should have a single page PDF (Acrobat) document open with three columns of links for different sections of the User Docs.</a:t>
            </a:r>
          </a:p>
          <a:p>
            <a:pPr marL="222419" indent="-222419" eaLnBrk="1" hangingPunct="1"/>
            <a:endParaRPr lang="en-US" sz="1000" dirty="0" smtClean="0"/>
          </a:p>
          <a:p>
            <a:pPr marL="222419" indent="-222419" eaLnBrk="1" hangingPunct="1">
              <a:buFont typeface="Wingdings" pitchFamily="2" charset="2"/>
              <a:buAutoNum type="arabicPeriod"/>
            </a:pPr>
            <a:r>
              <a:rPr lang="en-US" sz="1000" dirty="0" smtClean="0"/>
              <a:t>Under the “Database Administration” heading, click the “IP7 Secure Gateway” link.</a:t>
            </a:r>
          </a:p>
          <a:p>
            <a:pPr marL="222419" indent="-222419" eaLnBrk="1" hangingPunct="1">
              <a:buFont typeface="Wingdings" pitchFamily="2" charset="2"/>
              <a:buAutoNum type="arabicPeriod"/>
            </a:pPr>
            <a:endParaRPr lang="en-US" sz="1000" dirty="0" smtClean="0"/>
          </a:p>
          <a:p>
            <a:pPr marL="222419" indent="-222419" eaLnBrk="1" hangingPunct="1">
              <a:buFont typeface="Wingdings" pitchFamily="2" charset="2"/>
              <a:buAutoNum type="arabicPeriod"/>
            </a:pPr>
            <a:r>
              <a:rPr lang="en-US" sz="1000" dirty="0" smtClean="0"/>
              <a:t>Using the bookmarks on the left side of the screen, click on “IPSG M2PA and M3UA Configuration Procedures”   HINT: If the complete text of the bookmarks cannot be seen, you can hold the mouse pointer over the bookmark and the entire text will show in a pop-up.</a:t>
            </a:r>
          </a:p>
          <a:p>
            <a:pPr marL="222419" indent="-222419" eaLnBrk="1" hangingPunct="1">
              <a:buFont typeface="Wingdings" pitchFamily="2" charset="2"/>
              <a:buAutoNum type="arabicPeriod"/>
            </a:pPr>
            <a:endParaRPr lang="en-US" sz="1000" dirty="0" smtClean="0"/>
          </a:p>
          <a:p>
            <a:pPr marL="222419" indent="-222419" eaLnBrk="1" hangingPunct="1">
              <a:buFont typeface="Wingdings" pitchFamily="2" charset="2"/>
              <a:buAutoNum type="arabicPeriod"/>
            </a:pPr>
            <a:r>
              <a:rPr lang="en-US" sz="1000" dirty="0" smtClean="0"/>
              <a:t>Under the “IPSG M2PA and M3UA Configuration Procedures” heading, find and click the “Adding an IPSG Card” link.</a:t>
            </a:r>
          </a:p>
          <a:p>
            <a:pPr marL="222419" indent="-222419" eaLnBrk="1" hangingPunct="1">
              <a:buFont typeface="Wingdings" pitchFamily="2" charset="2"/>
              <a:buAutoNum type="arabicPeriod"/>
            </a:pPr>
            <a:endParaRPr lang="en-US" sz="1000" dirty="0" smtClean="0"/>
          </a:p>
          <a:p>
            <a:pPr marL="222419" indent="-222419" eaLnBrk="1" hangingPunct="1">
              <a:buFont typeface="Wingdings" pitchFamily="2" charset="2"/>
              <a:buAutoNum type="arabicPeriod"/>
            </a:pPr>
            <a:r>
              <a:rPr lang="en-US" sz="1000" dirty="0" smtClean="0"/>
              <a:t>Scroll down (if needed) to the heading “Card Slot Selection”.</a:t>
            </a:r>
          </a:p>
          <a:p>
            <a:pPr marL="222419" indent="-222419" eaLnBrk="1" hangingPunct="1">
              <a:buFont typeface="Wingdings" pitchFamily="2" charset="2"/>
              <a:buAutoNum type="arabicPeriod"/>
            </a:pPr>
            <a:endParaRPr lang="en-US" sz="1000" dirty="0" smtClean="0"/>
          </a:p>
          <a:p>
            <a:pPr marL="222419" indent="-222419" eaLnBrk="1" hangingPunct="1">
              <a:buFont typeface="Wingdings" pitchFamily="2" charset="2"/>
              <a:buAutoNum type="arabicPeriod"/>
            </a:pPr>
            <a:r>
              <a:rPr lang="en-US" sz="1000" dirty="0" smtClean="0"/>
              <a:t>According to the second paragraph of “Card Slot Selection”, using the E5-ENET card requires what other card?</a:t>
            </a:r>
          </a:p>
          <a:p>
            <a:pPr marL="222419" indent="-222419" eaLnBrk="1" hangingPunct="1">
              <a:buFont typeface="Wingdings" pitchFamily="2" charset="2"/>
              <a:buAutoNum type="arabicPeriod"/>
            </a:pPr>
            <a:endParaRPr lang="en-US" sz="1000" dirty="0" smtClean="0"/>
          </a:p>
          <a:p>
            <a:pPr marL="222419" indent="-222419" eaLnBrk="1" hangingPunct="1">
              <a:buFont typeface="Wingdings" pitchFamily="2" charset="2"/>
              <a:buAutoNum type="arabicPeriod"/>
            </a:pPr>
            <a:r>
              <a:rPr lang="en-US" sz="1000" dirty="0" smtClean="0"/>
              <a:t>Scroll down until you find numbered steps for the “Adding an IPSG Card” procedure.</a:t>
            </a:r>
          </a:p>
          <a:p>
            <a:pPr marL="222419" indent="-222419" eaLnBrk="1" hangingPunct="1">
              <a:buFont typeface="Wingdings" pitchFamily="2" charset="2"/>
              <a:buAutoNum type="arabicPeriod"/>
            </a:pPr>
            <a:endParaRPr lang="en-US" sz="1000" dirty="0" smtClean="0"/>
          </a:p>
          <a:p>
            <a:pPr marL="222419" indent="-222419" eaLnBrk="1" hangingPunct="1">
              <a:buFont typeface="Wingdings" pitchFamily="2" charset="2"/>
              <a:buAutoNum type="arabicPeriod"/>
            </a:pPr>
            <a:r>
              <a:rPr lang="en-US" sz="1000" dirty="0" smtClean="0"/>
              <a:t>Step 6 of the “Adding an IPSG Card Procedure” verifies that HIPR cards are installed by using what command?</a:t>
            </a:r>
          </a:p>
          <a:p>
            <a:pPr marL="222419" indent="-222419" eaLnBrk="1" hangingPunct="1">
              <a:buFont typeface="Wingdings" pitchFamily="2" charset="2"/>
              <a:buAutoNum type="arabicPeriod"/>
            </a:pPr>
            <a:endParaRPr lang="en-US" sz="1000" dirty="0" smtClean="0"/>
          </a:p>
          <a:p>
            <a:pPr marL="222419" indent="-222419" eaLnBrk="1" hangingPunct="1">
              <a:buFont typeface="Wingdings" pitchFamily="2" charset="2"/>
              <a:buAutoNum type="arabicPeriod"/>
            </a:pPr>
            <a:r>
              <a:rPr lang="en-US" sz="1000" dirty="0" smtClean="0"/>
              <a:t>Let’s navigate to a new procedure.  Using the bookmarks again, click on “IPSG M2PA and M3UA Configuration Procedures”.</a:t>
            </a:r>
          </a:p>
          <a:p>
            <a:pPr marL="222419" indent="-222419" eaLnBrk="1" hangingPunct="1">
              <a:buFont typeface="Wingdings" pitchFamily="2" charset="2"/>
              <a:buAutoNum type="arabicPeriod"/>
            </a:pPr>
            <a:endParaRPr lang="en-US" sz="1000" dirty="0" smtClean="0"/>
          </a:p>
          <a:p>
            <a:pPr marL="222419" indent="-222419" eaLnBrk="1" hangingPunct="1">
              <a:buFont typeface="Wingdings" pitchFamily="2" charset="2"/>
              <a:buAutoNum type="arabicPeriod"/>
            </a:pPr>
            <a:r>
              <a:rPr lang="en-US" sz="1000" dirty="0" smtClean="0"/>
              <a:t>Find and click “Removing an IPSG Association”.</a:t>
            </a:r>
          </a:p>
          <a:p>
            <a:pPr marL="230749" indent="-230749" eaLnBrk="1" hangingPunct="1">
              <a:buFont typeface="+mj-lt"/>
              <a:buAutoNum type="arabicPeriod"/>
            </a:pPr>
            <a:endParaRPr lang="en-US" sz="1000" dirty="0" smtClean="0"/>
          </a:p>
          <a:p>
            <a:pPr marL="230749" indent="-230749" eaLnBrk="1" hangingPunct="1">
              <a:buFont typeface="+mj-lt"/>
              <a:buAutoNum type="arabicPeriod"/>
            </a:pPr>
            <a:r>
              <a:rPr lang="en-US" sz="1000" dirty="0" smtClean="0"/>
              <a:t>Reading the first four brief paragraphs, which command is used to remove an association?</a:t>
            </a:r>
          </a:p>
          <a:p>
            <a:pPr marL="346123" indent="-346123" eaLnBrk="1" hangingPunct="1">
              <a:buFont typeface="+mj-lt"/>
              <a:buAutoNum type="arabicPeriod"/>
            </a:pPr>
            <a:endParaRPr lang="en-US" sz="1000" dirty="0" smtClean="0"/>
          </a:p>
          <a:p>
            <a:pPr marL="346123" indent="-346123" eaLnBrk="1" hangingPunct="1">
              <a:buFont typeface="+mj-lt"/>
              <a:buAutoNum type="arabicPeriod"/>
            </a:pPr>
            <a:r>
              <a:rPr lang="en-US" sz="1000" dirty="0" smtClean="0"/>
              <a:t>According to these paragraphs, which parameter must be set to “no” before you can delete the association?</a:t>
            </a:r>
          </a:p>
          <a:p>
            <a:pPr marL="346123" indent="-346123" eaLnBrk="1" hangingPunct="1">
              <a:buFont typeface="+mj-lt"/>
              <a:buAutoNum type="arabicPeriod"/>
            </a:pPr>
            <a:endParaRPr lang="en-US" sz="1000" dirty="0" smtClean="0"/>
          </a:p>
          <a:p>
            <a:pPr marL="346123" indent="-346123" eaLnBrk="1" hangingPunct="1">
              <a:buFont typeface="+mj-lt"/>
              <a:buAutoNum type="arabicPeriod"/>
            </a:pPr>
            <a:r>
              <a:rPr lang="en-US" sz="1000" dirty="0" smtClean="0"/>
              <a:t>According to these paragraphs, what command allows you to change the parameter to “no”?</a:t>
            </a:r>
          </a:p>
          <a:p>
            <a:pPr marL="346123" indent="-346123" eaLnBrk="1" hangingPunct="1">
              <a:buFont typeface="+mj-lt"/>
              <a:buAutoNum type="arabicPeriod"/>
            </a:pPr>
            <a:endParaRPr lang="en-US" sz="1000" dirty="0" smtClean="0"/>
          </a:p>
          <a:p>
            <a:pPr marL="346123" indent="-346123" eaLnBrk="1" hangingPunct="1"/>
            <a:r>
              <a:rPr lang="en-US" sz="1000" dirty="0" smtClean="0"/>
              <a:t>STOP! Inform the instructor that you have completed the lab.</a:t>
            </a:r>
          </a:p>
          <a:p>
            <a:pPr marL="346123" indent="-346123" eaLnBrk="1" hangingPunct="1"/>
            <a:endParaRPr lang="en-US" sz="1000" dirty="0" smtClean="0"/>
          </a:p>
          <a:p>
            <a:pPr marL="346123" indent="-346123" eaLnBrk="1" hangingPunct="1">
              <a:buFont typeface="+mj-lt"/>
              <a:buAutoNum type="arabicPeriod"/>
            </a:pPr>
            <a:endParaRPr lang="en-US" sz="1000"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6C0AD65A-47FC-41A2-A1B7-338A8EF37E4B}" type="slidenum">
              <a:rPr lang="en-US" smtClean="0"/>
              <a:pPr/>
              <a:t>55</a:t>
            </a:fld>
            <a:endParaRPr lang="en-US" dirty="0" smtClean="0"/>
          </a:p>
        </p:txBody>
      </p:sp>
      <p:sp>
        <p:nvSpPr>
          <p:cNvPr id="274435"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274436"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7767F483-3877-4D8F-8EA0-2A4F72635EF8}" type="slidenum">
              <a:rPr lang="en-US" smtClean="0"/>
              <a:pPr/>
              <a:t>56</a:t>
            </a:fld>
            <a:endParaRPr lang="en-US" dirty="0" smtClean="0"/>
          </a:p>
        </p:txBody>
      </p:sp>
      <p:sp>
        <p:nvSpPr>
          <p:cNvPr id="275459" name="Rectangle 2"/>
          <p:cNvSpPr>
            <a:spLocks noGrp="1" noChangeArrowheads="1"/>
          </p:cNvSpPr>
          <p:nvPr>
            <p:ph type="body" idx="1"/>
          </p:nvPr>
        </p:nvSpPr>
        <p:spPr>
          <a:xfrm>
            <a:off x="942996" y="204804"/>
            <a:ext cx="5194156" cy="8656041"/>
          </a:xfrm>
          <a:noFill/>
          <a:ln/>
        </p:spPr>
        <p:txBody>
          <a:bodyPr/>
          <a:lstStyle/>
          <a:p>
            <a:pPr marL="222419" indent="-222419" eaLnBrk="1" hangingPunct="1">
              <a:spcBef>
                <a:spcPct val="20000"/>
              </a:spcBef>
              <a:spcAft>
                <a:spcPct val="20000"/>
              </a:spcAft>
              <a:tabLst>
                <a:tab pos="278023" algn="l"/>
                <a:tab pos="1890560" algn="l"/>
                <a:tab pos="3002654" algn="l"/>
                <a:tab pos="3947934" algn="l"/>
              </a:tabLst>
            </a:pPr>
            <a:r>
              <a:rPr lang="en-US" sz="1300" b="1" dirty="0" smtClean="0"/>
              <a:t>Module 3 Review</a:t>
            </a:r>
          </a:p>
          <a:p>
            <a:pPr marL="222419" indent="-222419" eaLnBrk="1" hangingPunct="1">
              <a:spcBef>
                <a:spcPct val="20000"/>
              </a:spcBef>
              <a:spcAft>
                <a:spcPct val="20000"/>
              </a:spcAft>
              <a:tabLst>
                <a:tab pos="278023" algn="l"/>
                <a:tab pos="1890560" algn="l"/>
                <a:tab pos="3002654" algn="l"/>
                <a:tab pos="3947934" algn="l"/>
              </a:tabLst>
            </a:pPr>
            <a:endParaRPr lang="en-US" sz="1000" b="1"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sz="1000" dirty="0" smtClean="0"/>
              <a:t>The ________ protocol replaces TCP and provides Multi-homing, Streams, and Data Chunks.</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sz="1000"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sz="1000" dirty="0" smtClean="0"/>
              <a:t>Which parameter of the  TUPLE implements multi-homing? _________________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sz="1000"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sz="1000" dirty="0" smtClean="0"/>
              <a:t>Having multiple segregated paths in one association is provided by? </a:t>
            </a:r>
          </a:p>
          <a:p>
            <a:pPr marL="222419" indent="-222419" eaLnBrk="1" hangingPunct="1">
              <a:spcBef>
                <a:spcPct val="20000"/>
              </a:spcBef>
              <a:spcAft>
                <a:spcPct val="20000"/>
              </a:spcAft>
              <a:tabLst>
                <a:tab pos="278023" algn="l"/>
                <a:tab pos="1890560" algn="l"/>
                <a:tab pos="3002654" algn="l"/>
                <a:tab pos="3947934" algn="l"/>
              </a:tabLst>
            </a:pPr>
            <a:r>
              <a:rPr lang="en-US" sz="1000" dirty="0" smtClean="0"/>
              <a:t>        a. Chunks b. M2PA  c. Streams  d. IP Header</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sz="1000" dirty="0" smtClean="0"/>
          </a:p>
          <a:p>
            <a:pPr marL="222419" indent="-222419" eaLnBrk="1" hangingPunct="1">
              <a:spcBef>
                <a:spcPct val="20000"/>
              </a:spcBef>
              <a:spcAft>
                <a:spcPct val="20000"/>
              </a:spcAft>
              <a:buFont typeface="Calibri" pitchFamily="34" charset="0"/>
              <a:buAutoNum type="arabicPeriod" startAt="4"/>
              <a:tabLst>
                <a:tab pos="278023" algn="l"/>
                <a:tab pos="1890560" algn="l"/>
                <a:tab pos="3002654" algn="l"/>
                <a:tab pos="3947934" algn="l"/>
              </a:tabLst>
            </a:pPr>
            <a:r>
              <a:rPr lang="en-US" sz="1000" dirty="0" smtClean="0"/>
              <a:t>List the two SIGTRAN adaptation layers implemented by TEKELEC? ________ _________ </a:t>
            </a:r>
          </a:p>
          <a:p>
            <a:pPr marL="222419" indent="-222419" eaLnBrk="1" hangingPunct="1">
              <a:spcBef>
                <a:spcPct val="20000"/>
              </a:spcBef>
              <a:spcAft>
                <a:spcPct val="20000"/>
              </a:spcAft>
              <a:buFontTx/>
              <a:buAutoNum type="arabicPeriod" startAt="4"/>
              <a:tabLst>
                <a:tab pos="278023" algn="l"/>
                <a:tab pos="1890560" algn="l"/>
                <a:tab pos="3002654" algn="l"/>
                <a:tab pos="3947934" algn="l"/>
              </a:tabLst>
            </a:pPr>
            <a:endParaRPr lang="en-US" sz="1000" dirty="0" smtClean="0"/>
          </a:p>
          <a:p>
            <a:pPr marL="222419" indent="-222419" eaLnBrk="1" hangingPunct="1">
              <a:spcBef>
                <a:spcPct val="20000"/>
              </a:spcBef>
              <a:spcAft>
                <a:spcPct val="20000"/>
              </a:spcAft>
              <a:buFontTx/>
              <a:buAutoNum type="arabicPeriod" startAt="4"/>
              <a:tabLst>
                <a:tab pos="278023" algn="l"/>
                <a:tab pos="1890560" algn="l"/>
                <a:tab pos="3002654" algn="l"/>
                <a:tab pos="3947934" algn="l"/>
              </a:tabLst>
            </a:pPr>
            <a:r>
              <a:rPr lang="en-US" sz="1000" dirty="0" smtClean="0"/>
              <a:t>Which adaptation layer is used for IPLIM applications? ________________</a:t>
            </a:r>
          </a:p>
          <a:p>
            <a:pPr marL="222419" indent="-222419" eaLnBrk="1" hangingPunct="1">
              <a:spcBef>
                <a:spcPct val="20000"/>
              </a:spcBef>
              <a:spcAft>
                <a:spcPct val="20000"/>
              </a:spcAft>
              <a:buFontTx/>
              <a:buAutoNum type="arabicPeriod" startAt="4"/>
              <a:tabLst>
                <a:tab pos="278023" algn="l"/>
                <a:tab pos="1890560" algn="l"/>
                <a:tab pos="3002654" algn="l"/>
                <a:tab pos="3947934" algn="l"/>
              </a:tabLst>
            </a:pPr>
            <a:endParaRPr lang="en-US" sz="1000" dirty="0" smtClean="0"/>
          </a:p>
          <a:p>
            <a:pPr marL="222419" indent="-222419" eaLnBrk="1" hangingPunct="1">
              <a:spcBef>
                <a:spcPct val="20000"/>
              </a:spcBef>
              <a:spcAft>
                <a:spcPct val="20000"/>
              </a:spcAft>
              <a:buFontTx/>
              <a:buAutoNum type="arabicPeriod" startAt="4"/>
              <a:tabLst>
                <a:tab pos="278023" algn="l"/>
                <a:tab pos="1890560" algn="l"/>
                <a:tab pos="3002654" algn="l"/>
                <a:tab pos="3947934" algn="l"/>
              </a:tabLst>
            </a:pPr>
            <a:r>
              <a:rPr lang="en-US" sz="1000" dirty="0" smtClean="0"/>
              <a:t>IP Packets are divided into ____________, which allow one IP packet to carry more than one MSU.</a:t>
            </a:r>
          </a:p>
          <a:p>
            <a:pPr marL="222419" indent="-222419" eaLnBrk="1" hangingPunct="1">
              <a:spcBef>
                <a:spcPct val="20000"/>
              </a:spcBef>
              <a:spcAft>
                <a:spcPct val="20000"/>
              </a:spcAft>
              <a:buFontTx/>
              <a:buAutoNum type="arabicPeriod" startAt="4"/>
              <a:tabLst>
                <a:tab pos="278023" algn="l"/>
                <a:tab pos="1890560" algn="l"/>
                <a:tab pos="3002654" algn="l"/>
                <a:tab pos="3947934" algn="l"/>
              </a:tabLst>
            </a:pPr>
            <a:endParaRPr lang="en-US" sz="1000" dirty="0" smtClean="0"/>
          </a:p>
          <a:p>
            <a:pPr marL="222419" indent="-222419" eaLnBrk="1" hangingPunct="1">
              <a:spcBef>
                <a:spcPct val="20000"/>
              </a:spcBef>
              <a:spcAft>
                <a:spcPct val="20000"/>
              </a:spcAft>
              <a:buFontTx/>
              <a:buAutoNum type="arabicPeriod" startAt="4"/>
              <a:tabLst>
                <a:tab pos="278023" algn="l"/>
                <a:tab pos="1890560" algn="l"/>
                <a:tab pos="3002654" algn="l"/>
                <a:tab pos="3947934" algn="l"/>
              </a:tabLst>
            </a:pPr>
            <a:r>
              <a:rPr lang="en-US" sz="1000" dirty="0" smtClean="0"/>
              <a:t>M3UA can carry ISUP and SCCP messages. True or False</a:t>
            </a:r>
          </a:p>
          <a:p>
            <a:pPr marL="222419" indent="-222419" eaLnBrk="1" hangingPunct="1">
              <a:spcBef>
                <a:spcPct val="20000"/>
              </a:spcBef>
              <a:spcAft>
                <a:spcPct val="20000"/>
              </a:spcAft>
              <a:buFontTx/>
              <a:buAutoNum type="arabicPeriod" startAt="4"/>
              <a:tabLst>
                <a:tab pos="278023" algn="l"/>
                <a:tab pos="1890560" algn="l"/>
                <a:tab pos="3002654" algn="l"/>
                <a:tab pos="3947934" algn="l"/>
              </a:tabLst>
            </a:pPr>
            <a:endParaRPr lang="en-US" sz="1000" dirty="0" smtClean="0"/>
          </a:p>
        </p:txBody>
      </p:sp>
      <p:sp>
        <p:nvSpPr>
          <p:cNvPr id="275460" name="Line 3"/>
          <p:cNvSpPr>
            <a:spLocks noChangeShapeType="1"/>
          </p:cNvSpPr>
          <p:nvPr/>
        </p:nvSpPr>
        <p:spPr bwMode="auto">
          <a:xfrm>
            <a:off x="880028" y="508905"/>
            <a:ext cx="5321628"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9B137C54-D954-46D0-A169-C30E09B5E2E5}" type="slidenum">
              <a:rPr lang="en-US" smtClean="0"/>
              <a:pPr/>
              <a:t>57</a:t>
            </a:fld>
            <a:endParaRPr lang="en-US" dirty="0" smtClean="0"/>
          </a:p>
        </p:txBody>
      </p:sp>
      <p:sp>
        <p:nvSpPr>
          <p:cNvPr id="277507" name="Rectangle 2"/>
          <p:cNvSpPr>
            <a:spLocks noGrp="1" noRot="1" noChangeAspect="1" noChangeArrowheads="1" noTextEdit="1"/>
          </p:cNvSpPr>
          <p:nvPr>
            <p:ph type="sldImg"/>
          </p:nvPr>
        </p:nvSpPr>
        <p:spPr>
          <a:xfrm>
            <a:off x="587375" y="158750"/>
            <a:ext cx="5908675" cy="4430713"/>
          </a:xfrm>
          <a:ln/>
        </p:spPr>
      </p:sp>
      <p:sp>
        <p:nvSpPr>
          <p:cNvPr id="277508" name="Rectangle 3"/>
          <p:cNvSpPr>
            <a:spLocks noGrp="1" noChangeArrowheads="1"/>
          </p:cNvSpPr>
          <p:nvPr>
            <p:ph type="body" idx="1"/>
          </p:nvPr>
        </p:nvSpPr>
        <p:spPr>
          <a:xfrm>
            <a:off x="631224" y="4618936"/>
            <a:ext cx="5840736" cy="4606521"/>
          </a:xfrm>
          <a:noFill/>
          <a:ln/>
        </p:spPr>
        <p:txBody>
          <a:bodyPr/>
          <a:lstStyle/>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2DDA9D1C-2E79-4807-9F22-7A540377E53E}" type="slidenum">
              <a:rPr lang="en-US" smtClean="0"/>
              <a:pPr/>
              <a:t>58</a:t>
            </a:fld>
            <a:endParaRPr lang="en-US" dirty="0" smtClean="0"/>
          </a:p>
        </p:txBody>
      </p:sp>
      <p:sp>
        <p:nvSpPr>
          <p:cNvPr id="278531" name="Rectangle 2"/>
          <p:cNvSpPr>
            <a:spLocks noGrp="1" noRot="1" noChangeAspect="1" noChangeArrowheads="1" noTextEdit="1"/>
          </p:cNvSpPr>
          <p:nvPr>
            <p:ph type="sldImg"/>
          </p:nvPr>
        </p:nvSpPr>
        <p:spPr>
          <a:xfrm>
            <a:off x="587375" y="158750"/>
            <a:ext cx="5908675" cy="4430713"/>
          </a:xfrm>
          <a:ln/>
        </p:spPr>
      </p:sp>
      <p:sp>
        <p:nvSpPr>
          <p:cNvPr id="278532" name="Rectangle 3"/>
          <p:cNvSpPr>
            <a:spLocks noGrp="1" noChangeArrowheads="1"/>
          </p:cNvSpPr>
          <p:nvPr>
            <p:ph type="body" idx="1"/>
          </p:nvPr>
        </p:nvSpPr>
        <p:spPr>
          <a:xfrm>
            <a:off x="631224" y="4618936"/>
            <a:ext cx="5840736" cy="4606521"/>
          </a:xfrm>
          <a:noFill/>
          <a:ln/>
        </p:spPr>
        <p:txBody>
          <a:bodyPr/>
          <a:lstStyle/>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83613" y="4695201"/>
            <a:ext cx="5659511" cy="3934464"/>
          </a:xfrm>
        </p:spPr>
        <p:txBody>
          <a:bodyPr>
            <a:normAutofit/>
          </a:bodyPr>
          <a:lstStyle/>
          <a:p>
            <a:r>
              <a:rPr lang="en-US" sz="1000" dirty="0" smtClean="0"/>
              <a:t>In this slide, the solid lines indicate the local and remote hosts and the dotted lines indicate the alternate local hosts.</a:t>
            </a:r>
          </a:p>
          <a:p>
            <a:endParaRPr lang="en-US" sz="1000" dirty="0"/>
          </a:p>
        </p:txBody>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0A946C98-57B1-433F-839D-2A56FDE7485A}" type="slidenum">
              <a:rPr lang="en-US" smtClean="0"/>
              <a:pPr/>
              <a:t>6</a:t>
            </a:fld>
            <a:endParaRPr lang="en-US" dirty="0" smtClean="0"/>
          </a:p>
        </p:txBody>
      </p:sp>
      <p:sp>
        <p:nvSpPr>
          <p:cNvPr id="215043" name="Rectangle 2"/>
          <p:cNvSpPr>
            <a:spLocks noGrp="1" noChangeArrowheads="1"/>
          </p:cNvSpPr>
          <p:nvPr>
            <p:ph type="body" idx="1"/>
          </p:nvPr>
        </p:nvSpPr>
        <p:spPr>
          <a:xfrm>
            <a:off x="864669" y="4547565"/>
            <a:ext cx="5505927" cy="4133302"/>
          </a:xfrm>
          <a:noFill/>
          <a:ln/>
        </p:spPr>
        <p:txBody>
          <a:bodyPr/>
          <a:lstStyle/>
          <a:p>
            <a:pPr marL="222419" indent="-222419" eaLnBrk="1" hangingPunct="1"/>
            <a:r>
              <a:rPr lang="en-US" dirty="0" smtClean="0"/>
              <a:t> </a:t>
            </a:r>
          </a:p>
        </p:txBody>
      </p:sp>
      <p:sp>
        <p:nvSpPr>
          <p:cNvPr id="215044" name="Rectangle 3"/>
          <p:cNvSpPr>
            <a:spLocks noGrp="1" noRot="1" noChangeAspect="1" noChangeArrowheads="1" noTextEdit="1"/>
          </p:cNvSpPr>
          <p:nvPr>
            <p:ph type="sldImg"/>
          </p:nvPr>
        </p:nvSpPr>
        <p:spPr>
          <a:xfrm>
            <a:off x="579438" y="155575"/>
            <a:ext cx="5903912" cy="4427538"/>
          </a:xfr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7"/>
          <p:cNvSpPr>
            <a:spLocks noGrp="1" noChangeArrowheads="1"/>
          </p:cNvSpPr>
          <p:nvPr>
            <p:ph type="sldNum" sz="quarter" idx="5"/>
          </p:nvPr>
        </p:nvSpPr>
        <p:spPr>
          <a:noFill/>
        </p:spPr>
        <p:txBody>
          <a:bodyPr/>
          <a:lstStyle/>
          <a:p>
            <a:fld id="{39FF2DCC-06ED-43D4-AAF4-78DF441586B2}" type="slidenum">
              <a:rPr lang="en-US" smtClean="0"/>
              <a:pPr/>
              <a:t>60</a:t>
            </a:fld>
            <a:endParaRPr lang="en-US" dirty="0" smtClean="0"/>
          </a:p>
        </p:txBody>
      </p:sp>
      <p:sp>
        <p:nvSpPr>
          <p:cNvPr id="563204" name="Rectangle 3"/>
          <p:cNvSpPr>
            <a:spLocks noGrp="1" noRot="1" noChangeAspect="1" noChangeArrowheads="1" noTextEdit="1"/>
          </p:cNvSpPr>
          <p:nvPr>
            <p:ph type="sldImg"/>
          </p:nvPr>
        </p:nvSpPr>
        <p:spPr>
          <a:xfrm>
            <a:off x="585788" y="158750"/>
            <a:ext cx="5908675" cy="4430713"/>
          </a:xfrm>
          <a:ln/>
        </p:spPr>
      </p:sp>
      <p:sp>
        <p:nvSpPr>
          <p:cNvPr id="5" name="Rectangle 2"/>
          <p:cNvSpPr>
            <a:spLocks noGrp="1" noChangeArrowheads="1"/>
          </p:cNvSpPr>
          <p:nvPr>
            <p:ph type="body" idx="3"/>
          </p:nvPr>
        </p:nvSpPr>
        <p:spPr>
          <a:xfrm>
            <a:off x="631224" y="4663929"/>
            <a:ext cx="5869918" cy="4134854"/>
          </a:xfrm>
          <a:noFill/>
          <a:ln/>
        </p:spPr>
        <p:txBody>
          <a:bodyPr/>
          <a:lstStyle/>
          <a:p>
            <a:pPr eaLnBrk="1" hangingPunct="1">
              <a:buFontTx/>
              <a:buChar char="•"/>
            </a:pPr>
            <a:r>
              <a:rPr lang="en-US" sz="900" dirty="0" smtClean="0"/>
              <a:t>This slide depicts the recommended order of data entry into the EAGLE 5 STP.</a:t>
            </a:r>
          </a:p>
          <a:p>
            <a:pPr eaLnBrk="1" hangingPunct="1">
              <a:buFontTx/>
              <a:buChar char="•"/>
            </a:pPr>
            <a:r>
              <a:rPr lang="en-US" sz="900" dirty="0" smtClean="0"/>
              <a:t>Assuming that initial EAGLE 5 Signaling Gateway configuration has been performed, the following steps for IPSG M2PA configuration are:</a:t>
            </a:r>
          </a:p>
          <a:p>
            <a:pPr marL="500442" lvl="1" indent="-222419" eaLnBrk="1" hangingPunct="1">
              <a:buFontTx/>
              <a:buChar char="•"/>
            </a:pPr>
            <a:r>
              <a:rPr lang="en-US" sz="900" dirty="0" smtClean="0"/>
              <a:t>SS7 configuration Part A</a:t>
            </a:r>
          </a:p>
          <a:p>
            <a:pPr marL="834070" lvl="2" indent="-222419" eaLnBrk="1" hangingPunct="1">
              <a:buFontTx/>
              <a:buChar char="•"/>
            </a:pPr>
            <a:r>
              <a:rPr lang="en-US" sz="900" dirty="0" smtClean="0"/>
              <a:t>Add SIGTRAN cards – ent-card</a:t>
            </a:r>
          </a:p>
          <a:p>
            <a:pPr marL="834070" lvl="2" indent="-222419" eaLnBrk="1" hangingPunct="1">
              <a:buFontTx/>
              <a:buChar char="•"/>
            </a:pPr>
            <a:r>
              <a:rPr lang="en-US" sz="900" dirty="0" smtClean="0"/>
              <a:t>Add Destination Point Codes - ent-dstn</a:t>
            </a:r>
          </a:p>
          <a:p>
            <a:pPr marL="834070" lvl="2" indent="-222419" eaLnBrk="1" hangingPunct="1">
              <a:buFontTx/>
              <a:buChar char="•"/>
            </a:pPr>
            <a:r>
              <a:rPr lang="en-US" sz="900" dirty="0" smtClean="0"/>
              <a:t>Add linksets - ent-ls</a:t>
            </a:r>
          </a:p>
          <a:p>
            <a:pPr marL="500442" lvl="1" indent="-222419" eaLnBrk="1" hangingPunct="1">
              <a:buFontTx/>
              <a:buChar char="•"/>
            </a:pPr>
            <a:r>
              <a:rPr lang="en-US" sz="900" dirty="0" smtClean="0"/>
              <a:t>IP configuration</a:t>
            </a:r>
          </a:p>
          <a:p>
            <a:pPr marL="834070" lvl="2" indent="-222419" eaLnBrk="1" hangingPunct="1">
              <a:buFontTx/>
              <a:buChar char="•"/>
            </a:pPr>
            <a:r>
              <a:rPr lang="en-US" sz="900" dirty="0" smtClean="0"/>
              <a:t>Define IP and Ethernet parameters for each port – chg-ip-lnk</a:t>
            </a:r>
          </a:p>
          <a:p>
            <a:pPr marL="834070" lvl="2" indent="-222419" eaLnBrk="1" hangingPunct="1">
              <a:buFontTx/>
              <a:buChar char="•"/>
            </a:pPr>
            <a:r>
              <a:rPr lang="en-US" sz="900" dirty="0" smtClean="0"/>
              <a:t>Assign host names to IP addresses – ent-ip-host</a:t>
            </a:r>
          </a:p>
          <a:p>
            <a:pPr marL="834070" lvl="2" indent="-222419" eaLnBrk="1" hangingPunct="1">
              <a:buFontTx/>
              <a:buChar char="•"/>
            </a:pPr>
            <a:r>
              <a:rPr lang="en-US" sz="900" dirty="0" smtClean="0"/>
              <a:t>Set default router, DNS servers (if used) and search order – chg-ip-card </a:t>
            </a:r>
          </a:p>
          <a:p>
            <a:pPr marL="834070" lvl="2" indent="-222419" eaLnBrk="1" hangingPunct="1">
              <a:buFontTx/>
              <a:buChar char="•"/>
            </a:pPr>
            <a:r>
              <a:rPr lang="en-US" sz="900" dirty="0" smtClean="0"/>
              <a:t>Define a second router when both Ethernet ports on a card are used – ent-ip-rte</a:t>
            </a:r>
          </a:p>
          <a:p>
            <a:pPr marL="834070" lvl="2" indent="-222419" eaLnBrk="1" hangingPunct="1">
              <a:buFontTx/>
              <a:buChar char="•"/>
            </a:pPr>
            <a:r>
              <a:rPr lang="en-US" sz="900" dirty="0" smtClean="0"/>
              <a:t>Configure SCTP associations from the local host and port to the remote host and port               – ent-assoc </a:t>
            </a:r>
          </a:p>
          <a:p>
            <a:pPr marL="500442" lvl="1" indent="-222419" eaLnBrk="1" hangingPunct="1">
              <a:buFontTx/>
              <a:buChar char="•"/>
            </a:pPr>
            <a:r>
              <a:rPr lang="en-US" sz="900" dirty="0" smtClean="0"/>
              <a:t>SS7 configuration Part B</a:t>
            </a:r>
          </a:p>
          <a:p>
            <a:pPr marL="834070" lvl="2" indent="-222419" eaLnBrk="1" hangingPunct="1">
              <a:buFontTx/>
              <a:buChar char="•"/>
            </a:pPr>
            <a:r>
              <a:rPr lang="en-US" sz="900" dirty="0" smtClean="0"/>
              <a:t>Add signaling links – ent-slk</a:t>
            </a:r>
          </a:p>
          <a:p>
            <a:pPr marL="834070" lvl="2" indent="-222419" eaLnBrk="1" hangingPunct="1">
              <a:buFontTx/>
              <a:buChar char="•"/>
            </a:pPr>
            <a:r>
              <a:rPr lang="en-US" sz="900" dirty="0" smtClean="0"/>
              <a:t>Add routes – ent-rte</a:t>
            </a:r>
          </a:p>
          <a:p>
            <a:pPr eaLnBrk="1" hangingPunct="1">
              <a:buFontTx/>
              <a:buChar char="•"/>
            </a:pPr>
            <a:endParaRPr lang="en-US" sz="900" dirty="0" smtClean="0"/>
          </a:p>
          <a:p>
            <a:pPr marL="500442" lvl="1" indent="-222419" eaLnBrk="1" hangingPunct="1">
              <a:buFontTx/>
              <a:buChar char="•"/>
            </a:pPr>
            <a:r>
              <a:rPr lang="en-US" sz="900" dirty="0" smtClean="0"/>
              <a:t>SS7 and SIGTRAN activation </a:t>
            </a:r>
          </a:p>
          <a:p>
            <a:pPr marL="834070" lvl="2" indent="-222419" eaLnBrk="1" hangingPunct="1">
              <a:buFontTx/>
              <a:buChar char="•"/>
            </a:pPr>
            <a:r>
              <a:rPr lang="en-US" sz="900" dirty="0" smtClean="0"/>
              <a:t>Put the SIGTRAN cards into service - alw-card</a:t>
            </a:r>
          </a:p>
          <a:p>
            <a:pPr marL="834070" lvl="2" indent="-222419" eaLnBrk="1" hangingPunct="1">
              <a:buFontTx/>
              <a:buChar char="•"/>
            </a:pPr>
            <a:r>
              <a:rPr lang="en-US" sz="900" dirty="0" smtClean="0"/>
              <a:t>Put the signaling links into service – act-slk</a:t>
            </a:r>
          </a:p>
          <a:p>
            <a:pPr marL="834070" lvl="2" indent="-222419" eaLnBrk="1" hangingPunct="1">
              <a:buFontTx/>
              <a:buChar char="•"/>
            </a:pPr>
            <a:r>
              <a:rPr lang="en-US" sz="900" dirty="0" smtClean="0"/>
              <a:t>Change the associations to open and allow traffic on the associations – chg-assoc</a:t>
            </a:r>
          </a:p>
          <a:p>
            <a:pPr marL="500442" lvl="1" indent="-222419" eaLnBrk="1" hangingPunct="1"/>
            <a:r>
              <a:rPr lang="en-US" sz="900" dirty="0" smtClean="0"/>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D237076B-4B17-420C-9797-A6491EAEAC72}" type="slidenum">
              <a:rPr lang="en-US" smtClean="0"/>
              <a:pPr/>
              <a:t>61</a:t>
            </a:fld>
            <a:endParaRPr lang="en-US" dirty="0" smtClean="0"/>
          </a:p>
        </p:txBody>
      </p:sp>
      <p:sp>
        <p:nvSpPr>
          <p:cNvPr id="281603" name="Rectangle 2"/>
          <p:cNvSpPr>
            <a:spLocks noGrp="1" noChangeArrowheads="1"/>
          </p:cNvSpPr>
          <p:nvPr>
            <p:ph type="body" idx="1"/>
          </p:nvPr>
        </p:nvSpPr>
        <p:spPr>
          <a:xfrm>
            <a:off x="631224" y="4663929"/>
            <a:ext cx="5869918" cy="4134854"/>
          </a:xfrm>
          <a:noFill/>
          <a:ln/>
        </p:spPr>
        <p:txBody>
          <a:bodyPr/>
          <a:lstStyle/>
          <a:p>
            <a:pPr eaLnBrk="1" hangingPunct="1">
              <a:buFontTx/>
              <a:buChar char="•"/>
            </a:pPr>
            <a:r>
              <a:rPr lang="en-US" sz="1000" dirty="0" smtClean="0"/>
              <a:t>Parameters used are:</a:t>
            </a:r>
          </a:p>
          <a:p>
            <a:pPr eaLnBrk="1" hangingPunct="1"/>
            <a:r>
              <a:rPr lang="en-US" sz="1000" dirty="0" smtClean="0"/>
              <a:t>:appl- the application running on this card</a:t>
            </a:r>
          </a:p>
          <a:p>
            <a:pPr eaLnBrk="1" hangingPunct="1"/>
            <a:r>
              <a:rPr lang="en-US" sz="1000" dirty="0" smtClean="0"/>
              <a:t>:loc-the physical card slot location of the card</a:t>
            </a:r>
          </a:p>
          <a:p>
            <a:pPr eaLnBrk="1" hangingPunct="1"/>
            <a:r>
              <a:rPr lang="en-US" sz="1000" dirty="0" smtClean="0"/>
              <a:t>::type-the type of card being entered</a:t>
            </a:r>
          </a:p>
          <a:p>
            <a:pPr marL="225508" indent="-225508" eaLnBrk="1" hangingPunct="1">
              <a:buFontTx/>
              <a:buChar char="•"/>
            </a:pPr>
            <a:r>
              <a:rPr lang="en-US" sz="1000" dirty="0" smtClean="0"/>
              <a:t>One IPSG card can process up to 5,000 tps.</a:t>
            </a:r>
          </a:p>
          <a:p>
            <a:pPr marL="225508" indent="-225508" eaLnBrk="1" hangingPunct="1">
              <a:buFontTx/>
              <a:buChar char="•"/>
            </a:pPr>
            <a:r>
              <a:rPr lang="en-US" sz="1000" dirty="0" smtClean="0"/>
              <a:t>IPSG supports protocols M2PA and M3UA, but not SUA.</a:t>
            </a:r>
          </a:p>
          <a:p>
            <a:pPr eaLnBrk="1" hangingPunct="1"/>
            <a:endParaRPr lang="en-US" sz="1000" dirty="0" smtClean="0"/>
          </a:p>
        </p:txBody>
      </p:sp>
      <p:sp>
        <p:nvSpPr>
          <p:cNvPr id="281604" name="Rectangle 3"/>
          <p:cNvSpPr>
            <a:spLocks noGrp="1" noRot="1" noChangeAspect="1" noChangeArrowheads="1" noTextEdit="1"/>
          </p:cNvSpPr>
          <p:nvPr>
            <p:ph type="sldImg"/>
          </p:nvPr>
        </p:nvSpPr>
        <p:spPr>
          <a:xfrm>
            <a:off x="593725" y="160338"/>
            <a:ext cx="5910263" cy="4433887"/>
          </a:xfrm>
          <a:ln/>
        </p:spPr>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646582" y="8154895"/>
            <a:ext cx="5567360" cy="2633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a:t>ent-card:type=______________:appl=______________:loc=______________</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FFAF88E5-D8BA-4CAE-90AE-895DC1749E03}" type="slidenum">
              <a:rPr lang="en-US" smtClean="0"/>
              <a:pPr/>
              <a:t>62</a:t>
            </a:fld>
            <a:endParaRPr lang="en-US" dirty="0" smtClean="0"/>
          </a:p>
        </p:txBody>
      </p:sp>
      <p:sp>
        <p:nvSpPr>
          <p:cNvPr id="284675" name="Rectangle 2"/>
          <p:cNvSpPr>
            <a:spLocks noGrp="1" noChangeArrowheads="1"/>
          </p:cNvSpPr>
          <p:nvPr>
            <p:ph type="body" idx="1"/>
          </p:nvPr>
        </p:nvSpPr>
        <p:spPr>
          <a:xfrm>
            <a:off x="626616" y="4719785"/>
            <a:ext cx="5743981" cy="3961082"/>
          </a:xfrm>
          <a:noFill/>
          <a:ln/>
        </p:spPr>
        <p:txBody>
          <a:bodyPr/>
          <a:lstStyle/>
          <a:p>
            <a:pPr eaLnBrk="1" hangingPunct="1"/>
            <a:r>
              <a:rPr lang="en-US" sz="1000" dirty="0" smtClean="0"/>
              <a:t>Parameters used are:</a:t>
            </a:r>
          </a:p>
          <a:p>
            <a:pPr lvl="1" eaLnBrk="1" hangingPunct="1"/>
            <a:r>
              <a:rPr lang="en-US" sz="1000" dirty="0" smtClean="0"/>
              <a:t>:dpc – the destination point code in the form of ANSI, ITU-I, or ITU-N</a:t>
            </a:r>
          </a:p>
          <a:p>
            <a:pPr lvl="1" eaLnBrk="1" hangingPunct="1"/>
            <a:r>
              <a:rPr lang="en-US" sz="1000" dirty="0" smtClean="0"/>
              <a:t>:bei – broadcast exception indicator, determines if network management messages are transmitted to the point code, values of yes, and no</a:t>
            </a:r>
          </a:p>
          <a:p>
            <a:pPr lvl="1" eaLnBrk="1" hangingPunct="1"/>
            <a:r>
              <a:rPr lang="en-US" sz="1000" dirty="0" smtClean="0"/>
              <a:t>         yes indicates messages are not broadcast</a:t>
            </a:r>
          </a:p>
          <a:p>
            <a:pPr lvl="1" eaLnBrk="1" hangingPunct="1"/>
            <a:r>
              <a:rPr lang="en-US" sz="1000" dirty="0" smtClean="0"/>
              <a:t>         no indicates messages are broadcast</a:t>
            </a:r>
          </a:p>
          <a:p>
            <a:pPr lvl="1" eaLnBrk="1" hangingPunct="1"/>
            <a:r>
              <a:rPr lang="en-US" sz="1000" dirty="0" smtClean="0"/>
              <a:t>:clli – common language location identifier – indicates physical location of signaling point</a:t>
            </a:r>
          </a:p>
          <a:p>
            <a:pPr eaLnBrk="1" hangingPunct="1"/>
            <a:r>
              <a:rPr lang="en-US" sz="1000" dirty="0" smtClean="0"/>
              <a:t>Up to 2,000 destinations may be provisioned on the EAGLE</a:t>
            </a:r>
            <a:endParaRPr lang="en-US" dirty="0" smtClean="0"/>
          </a:p>
        </p:txBody>
      </p:sp>
      <p:sp>
        <p:nvSpPr>
          <p:cNvPr id="284676" name="Rectangle 3"/>
          <p:cNvSpPr>
            <a:spLocks noGrp="1" noRot="1" noChangeAspect="1" noChangeArrowheads="1" noTextEdit="1"/>
          </p:cNvSpPr>
          <p:nvPr>
            <p:ph type="sldImg"/>
          </p:nvPr>
        </p:nvSpPr>
        <p:spPr>
          <a:xfrm>
            <a:off x="593725" y="160338"/>
            <a:ext cx="5910263" cy="4433887"/>
          </a:xfrm>
          <a:ln/>
        </p:spPr>
      </p:sp>
      <p:sp>
        <p:nvSpPr>
          <p:cNvPr id="5" name="Rectangle 4"/>
          <p:cNvSpPr>
            <a:spLocks noChangeArrowheads="1"/>
          </p:cNvSpPr>
          <p:nvPr/>
        </p:nvSpPr>
        <p:spPr bwMode="auto">
          <a:xfrm>
            <a:off x="649655"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665013" y="8164203"/>
            <a:ext cx="5846880" cy="2633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a:t>ent-dstn:dpc=_______________:clli=________________:bei=__________</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EFB62F01-7F92-4E75-83E2-FE29C70F3223}" type="slidenum">
              <a:rPr lang="en-US" smtClean="0"/>
              <a:pPr/>
              <a:t>63</a:t>
            </a:fld>
            <a:endParaRPr lang="en-US" dirty="0" smtClean="0"/>
          </a:p>
        </p:txBody>
      </p:sp>
      <p:sp>
        <p:nvSpPr>
          <p:cNvPr id="285699" name="Rectangle 2"/>
          <p:cNvSpPr>
            <a:spLocks noGrp="1" noChangeArrowheads="1"/>
          </p:cNvSpPr>
          <p:nvPr>
            <p:ph type="body" idx="1"/>
          </p:nvPr>
        </p:nvSpPr>
        <p:spPr>
          <a:xfrm>
            <a:off x="677299" y="4710476"/>
            <a:ext cx="5763946" cy="3542166"/>
          </a:xfrm>
          <a:noFill/>
          <a:ln/>
        </p:spPr>
        <p:txBody>
          <a:bodyPr/>
          <a:lstStyle/>
          <a:p>
            <a:pPr eaLnBrk="1" hangingPunct="1">
              <a:buFont typeface="Arial" pitchFamily="34" charset="0"/>
              <a:buChar char="•"/>
            </a:pPr>
            <a:r>
              <a:rPr lang="en-US" sz="1000" dirty="0" smtClean="0"/>
              <a:t>Parameters used are:</a:t>
            </a:r>
          </a:p>
          <a:p>
            <a:pPr eaLnBrk="1" hangingPunct="1"/>
            <a:r>
              <a:rPr lang="en-US" sz="1000" dirty="0" smtClean="0"/>
              <a:t>:apc- the point code at the far end of the linkset</a:t>
            </a:r>
          </a:p>
          <a:p>
            <a:pPr eaLnBrk="1" hangingPunct="1"/>
            <a:r>
              <a:rPr lang="en-US" sz="1000" dirty="0" smtClean="0"/>
              <a:t>:lsn- linkset name</a:t>
            </a:r>
          </a:p>
          <a:p>
            <a:pPr eaLnBrk="1" hangingPunct="1"/>
            <a:r>
              <a:rPr lang="en-US" sz="1000" dirty="0" smtClean="0"/>
              <a:t>:lst-linkset type, m2pa uses B,C &amp;D linkset types</a:t>
            </a:r>
          </a:p>
          <a:p>
            <a:pPr eaLnBrk="1" hangingPunct="1"/>
            <a:r>
              <a:rPr lang="en-US" sz="1000" dirty="0" smtClean="0"/>
              <a:t>                          m3ua uses A linkset type only</a:t>
            </a:r>
          </a:p>
          <a:p>
            <a:pPr eaLnBrk="1" hangingPunct="1"/>
            <a:r>
              <a:rPr lang="en-US" sz="1000" dirty="0" smtClean="0"/>
              <a:t>:adapter – m2pa or m3ua</a:t>
            </a:r>
          </a:p>
          <a:p>
            <a:pPr eaLnBrk="1" hangingPunct="1"/>
            <a:r>
              <a:rPr lang="en-US" sz="1000" dirty="0" smtClean="0"/>
              <a:t>:ipsg=yes for IPSG linksets</a:t>
            </a:r>
          </a:p>
          <a:p>
            <a:pPr marL="225508" indent="-225508" eaLnBrk="1" hangingPunct="1"/>
            <a:r>
              <a:rPr lang="en-US" sz="1000" dirty="0" smtClean="0"/>
              <a:t>slktps – the number of transactions per second (TPS) that is assigned to each IPSG signaling link that will be in the linkset, from 100 to 5,000.</a:t>
            </a:r>
          </a:p>
          <a:p>
            <a:pPr marL="225508" indent="-225508" eaLnBrk="1" hangingPunct="1"/>
            <a:r>
              <a:rPr lang="en-US" sz="1000" dirty="0" smtClean="0"/>
              <a:t>lsusealm – specifies the percent of the linkset TPS at which an alarm is generated to indicate that the actual linkset TPS is approaching the configured iptps value for the linkset  </a:t>
            </a:r>
          </a:p>
          <a:p>
            <a:pPr marL="225508" indent="-225508" eaLnBrk="1" hangingPunct="1"/>
            <a:r>
              <a:rPr lang="en-US" sz="1000" dirty="0" smtClean="0"/>
              <a:t>slkusealm – specifies the percent of the link “fair share” TPS at which an alarm is generated to indicate that the actual link TPS is approaching the link’s fair share of its linkset’s configured TPS (iptps). The fair share of the linkset TPS for a link is the configured linkset TPS divided by the number of in-service links in a linkset. </a:t>
            </a:r>
          </a:p>
          <a:p>
            <a:pPr eaLnBrk="1" hangingPunct="1"/>
            <a:endParaRPr lang="en-US" sz="1000" dirty="0" smtClean="0"/>
          </a:p>
        </p:txBody>
      </p:sp>
      <p:sp>
        <p:nvSpPr>
          <p:cNvPr id="285700" name="Rectangle 3"/>
          <p:cNvSpPr>
            <a:spLocks noGrp="1" noRot="1" noChangeAspect="1" noChangeArrowheads="1" noTextEdit="1"/>
          </p:cNvSpPr>
          <p:nvPr>
            <p:ph type="sldImg"/>
          </p:nvPr>
        </p:nvSpPr>
        <p:spPr>
          <a:xfrm>
            <a:off x="593725" y="160338"/>
            <a:ext cx="5910263" cy="4433887"/>
          </a:xfrm>
          <a:ln/>
        </p:spPr>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2"/>
            <a:ext cx="5779304" cy="2633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a:t>ent-ls:lsn=_______________:lst=_____:apc=_______________________</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BA75042A-7282-4F4D-96B2-3AB6EA97B6BC}" type="slidenum">
              <a:rPr lang="en-US" smtClean="0"/>
              <a:pPr/>
              <a:t>64</a:t>
            </a:fld>
            <a:endParaRPr lang="en-US" dirty="0" smtClean="0"/>
          </a:p>
        </p:txBody>
      </p:sp>
      <p:sp>
        <p:nvSpPr>
          <p:cNvPr id="287747" name="Rectangle 2"/>
          <p:cNvSpPr>
            <a:spLocks noGrp="1" noChangeArrowheads="1"/>
          </p:cNvSpPr>
          <p:nvPr>
            <p:ph type="body" idx="1"/>
          </p:nvPr>
        </p:nvSpPr>
        <p:spPr>
          <a:xfrm>
            <a:off x="626617" y="4682547"/>
            <a:ext cx="5869918" cy="4189158"/>
          </a:xfrm>
          <a:noFill/>
          <a:ln/>
        </p:spPr>
        <p:txBody>
          <a:bodyPr/>
          <a:lstStyle/>
          <a:p>
            <a:pPr marL="225508" indent="-225508" eaLnBrk="1" hangingPunct="1">
              <a:buFontTx/>
              <a:buChar char="•"/>
            </a:pPr>
            <a:r>
              <a:rPr lang="en-US" sz="1000" dirty="0" smtClean="0"/>
              <a:t>Alarm 0116, slkusealm trips when the transactions across at least one link in a link set exceed the signaling link fair share value.  </a:t>
            </a:r>
          </a:p>
          <a:p>
            <a:pPr marL="225508" indent="-225508" eaLnBrk="1" hangingPunct="1">
              <a:buFontTx/>
              <a:buChar char="•"/>
            </a:pPr>
            <a:r>
              <a:rPr lang="en-US" sz="1000" dirty="0" smtClean="0"/>
              <a:t>The signaling link fair share is the sltps times the number of links in a link set.</a:t>
            </a:r>
          </a:p>
          <a:p>
            <a:pPr marL="225508" indent="-225508" eaLnBrk="1" hangingPunct="1"/>
            <a:r>
              <a:rPr lang="en-US" sz="1000" dirty="0" smtClean="0"/>
              <a:t>Let’s take an example where we have 4 links in a link set.  It does not matter whether the links are on the same card or not.  The slktps is set to 1000, lsusalm is set to 80%, the slkusealm is set to 60%</a:t>
            </a:r>
          </a:p>
          <a:p>
            <a:pPr marL="225508" indent="-225508" eaLnBrk="1" hangingPunct="1"/>
            <a:r>
              <a:rPr lang="en-US" sz="1000" dirty="0" smtClean="0"/>
              <a:t>Example 1:  (First row on table above) All links are in service.  The total Link Set tps= 1000tps/slk * 4 slks= 4000 tps.  The link set will trip alarm 0115 if the total tps in the link set exceeds 4000tps/ls * 80% = 3200 tps.  The slk fare share is 4000 tps/ls div 4 links = 1000 tps.  The slkusalm will trip at 60% of the fare share (1000tps/slk * 60% = 600 tps.)</a:t>
            </a:r>
          </a:p>
          <a:p>
            <a:pPr marL="225508" indent="-225508" eaLnBrk="1" hangingPunct="1"/>
            <a:r>
              <a:rPr lang="en-US" sz="1000" dirty="0" smtClean="0"/>
              <a:t>Example 2: (Second row on table above): One link is out of service.  The lsusealm still trips at 3200 tps, but now the slkusealm doesn’t trip until 800 tps.  </a:t>
            </a:r>
          </a:p>
          <a:p>
            <a:pPr marL="225508" indent="-225508" eaLnBrk="1" hangingPunct="1"/>
            <a:r>
              <a:rPr lang="en-US" sz="1000" dirty="0" smtClean="0"/>
              <a:t>In this way, as two links go out of service, the lsusealm is still 3200 tps, but now the slkUsealm doesn’t trip until 1200 tps.  </a:t>
            </a:r>
          </a:p>
          <a:p>
            <a:pPr marL="225508" indent="-225508" eaLnBrk="1" hangingPunct="1"/>
            <a:r>
              <a:rPr lang="en-US" sz="1000" dirty="0" smtClean="0"/>
              <a:t>With three links out, lsusealm is still 3200 tps, but the slkUsealm is way up at 2400 tps.</a:t>
            </a:r>
            <a:endParaRPr lang="en-US" dirty="0" smtClean="0"/>
          </a:p>
          <a:p>
            <a:pPr marL="225508" indent="-225508" eaLnBrk="1" hangingPunct="1">
              <a:buFontTx/>
              <a:buChar char="•"/>
            </a:pPr>
            <a:endParaRPr lang="en-US" dirty="0" smtClean="0"/>
          </a:p>
          <a:p>
            <a:pPr marL="225508" indent="-225508" eaLnBrk="1" hangingPunct="1"/>
            <a:r>
              <a:rPr lang="en-US" dirty="0" smtClean="0"/>
              <a:t> </a:t>
            </a:r>
          </a:p>
        </p:txBody>
      </p:sp>
      <p:sp>
        <p:nvSpPr>
          <p:cNvPr id="287748" name="Rectangle 3"/>
          <p:cNvSpPr>
            <a:spLocks noGrp="1" noRot="1" noChangeAspect="1" noChangeArrowheads="1" noTextEdit="1"/>
          </p:cNvSpPr>
          <p:nvPr>
            <p:ph type="sldImg"/>
          </p:nvPr>
        </p:nvSpPr>
        <p:spPr>
          <a:xfrm>
            <a:off x="592138" y="160338"/>
            <a:ext cx="5911850" cy="4433887"/>
          </a:xfr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0A5C5F1F-C1EC-44F2-A3AD-EC3F58A1CBC6}" type="slidenum">
              <a:rPr lang="en-US" smtClean="0"/>
              <a:pPr/>
              <a:t>65</a:t>
            </a:fld>
            <a:endParaRPr lang="en-US" dirty="0" smtClean="0"/>
          </a:p>
        </p:txBody>
      </p:sp>
      <p:sp>
        <p:nvSpPr>
          <p:cNvPr id="288771" name="Rectangle 2"/>
          <p:cNvSpPr>
            <a:spLocks noGrp="1" noChangeArrowheads="1"/>
          </p:cNvSpPr>
          <p:nvPr>
            <p:ph type="body" idx="1"/>
          </p:nvPr>
        </p:nvSpPr>
        <p:spPr>
          <a:xfrm>
            <a:off x="635832" y="4536703"/>
            <a:ext cx="5277090" cy="3675598"/>
          </a:xfrm>
          <a:noFill/>
          <a:ln/>
        </p:spPr>
        <p:txBody>
          <a:bodyPr/>
          <a:lstStyle/>
          <a:p>
            <a:pPr marL="222419" indent="-222419" eaLnBrk="1" hangingPunct="1"/>
            <a:r>
              <a:rPr lang="en-US" dirty="0" smtClean="0"/>
              <a:t> </a:t>
            </a:r>
          </a:p>
        </p:txBody>
      </p:sp>
      <p:sp>
        <p:nvSpPr>
          <p:cNvPr id="288772" name="Rectangle 3"/>
          <p:cNvSpPr>
            <a:spLocks noGrp="1" noRot="1" noChangeAspect="1" noChangeArrowheads="1" noTextEdit="1"/>
          </p:cNvSpPr>
          <p:nvPr>
            <p:ph type="sldImg"/>
          </p:nvPr>
        </p:nvSpPr>
        <p:spPr>
          <a:xfrm>
            <a:off x="593725" y="160338"/>
            <a:ext cx="5910263" cy="4433887"/>
          </a:xfrm>
          <a:ln/>
        </p:spPr>
      </p:sp>
      <p:sp>
        <p:nvSpPr>
          <p:cNvPr id="288773" name="Text Box 4"/>
          <p:cNvSpPr txBox="1">
            <a:spLocks noChangeArrowheads="1"/>
          </p:cNvSpPr>
          <p:nvPr/>
        </p:nvSpPr>
        <p:spPr bwMode="auto">
          <a:xfrm>
            <a:off x="575935" y="4712027"/>
            <a:ext cx="5952852" cy="2299692"/>
          </a:xfrm>
          <a:prstGeom prst="rect">
            <a:avLst/>
          </a:prstGeom>
          <a:noFill/>
          <a:ln w="9525" algn="ctr">
            <a:noFill/>
            <a:miter lim="800000"/>
            <a:headEnd/>
            <a:tailEnd/>
          </a:ln>
        </p:spPr>
        <p:txBody>
          <a:bodyPr lIns="93048" tIns="46523" rIns="93048" bIns="46523">
            <a:spAutoFit/>
          </a:bodyPr>
          <a:lstStyle/>
          <a:p>
            <a:pPr defTabSz="929834">
              <a:spcBef>
                <a:spcPct val="30000"/>
              </a:spcBef>
              <a:buFontTx/>
              <a:buChar char="•"/>
            </a:pPr>
            <a:r>
              <a:rPr lang="en-US" sz="1000" dirty="0" smtClean="0"/>
              <a:t>Parameters used are:</a:t>
            </a:r>
          </a:p>
          <a:p>
            <a:pPr defTabSz="929834">
              <a:spcBef>
                <a:spcPct val="30000"/>
              </a:spcBef>
            </a:pPr>
            <a:r>
              <a:rPr lang="en-US" sz="1000" dirty="0" smtClean="0"/>
              <a:t>:loc - card location for the IP link</a:t>
            </a:r>
          </a:p>
          <a:p>
            <a:pPr defTabSz="929834">
              <a:spcBef>
                <a:spcPct val="30000"/>
              </a:spcBef>
            </a:pPr>
            <a:r>
              <a:rPr lang="en-US" sz="1000" dirty="0" smtClean="0"/>
              <a:t>:port – Physical port used on the card for the IP link</a:t>
            </a:r>
          </a:p>
          <a:p>
            <a:pPr defTabSz="929834">
              <a:spcBef>
                <a:spcPct val="30000"/>
              </a:spcBef>
            </a:pPr>
            <a:r>
              <a:rPr lang="en-US" sz="1000" dirty="0" smtClean="0"/>
              <a:t>:ipaddr – the IP address assigned to the Ethernet interface on the IP card</a:t>
            </a:r>
          </a:p>
          <a:p>
            <a:pPr defTabSz="929834">
              <a:spcBef>
                <a:spcPct val="30000"/>
              </a:spcBef>
            </a:pPr>
            <a:r>
              <a:rPr lang="en-US" sz="1000" dirty="0" smtClean="0"/>
              <a:t>:submask – the subnet mask of the IP Interface</a:t>
            </a:r>
          </a:p>
          <a:p>
            <a:pPr defTabSz="929834">
              <a:spcBef>
                <a:spcPct val="30000"/>
              </a:spcBef>
            </a:pPr>
            <a:r>
              <a:rPr lang="en-US" sz="1000" dirty="0" smtClean="0"/>
              <a:t>:speed -  the bandwidth in megabits per second of the interface</a:t>
            </a:r>
          </a:p>
          <a:p>
            <a:pPr defTabSz="929834">
              <a:spcBef>
                <a:spcPct val="30000"/>
              </a:spcBef>
            </a:pPr>
            <a:r>
              <a:rPr lang="en-US" sz="1000" dirty="0" smtClean="0"/>
              <a:t>:duplex – the mode of operation of the interface</a:t>
            </a:r>
          </a:p>
          <a:p>
            <a:pPr defTabSz="929834">
              <a:spcBef>
                <a:spcPct val="30000"/>
              </a:spcBef>
            </a:pPr>
            <a:r>
              <a:rPr lang="en-US" sz="1000" dirty="0" smtClean="0"/>
              <a:t>:mcast – enables or disables multicast support for the interface</a:t>
            </a:r>
          </a:p>
          <a:p>
            <a:pPr defTabSz="929834">
              <a:spcBef>
                <a:spcPct val="30000"/>
              </a:spcBef>
            </a:pPr>
            <a:r>
              <a:rPr lang="en-US" sz="1000" dirty="0" smtClean="0"/>
              <a:t>:mactype – the Media Access Control type of the interface</a:t>
            </a:r>
          </a:p>
          <a:p>
            <a:pPr defTabSz="929834">
              <a:spcBef>
                <a:spcPct val="30000"/>
              </a:spcBef>
            </a:pPr>
            <a:r>
              <a:rPr lang="en-US" sz="1000" dirty="0" smtClean="0"/>
              <a:t>:auto – Do Not Use auto=yes</a:t>
            </a:r>
            <a:endParaRPr lang="en-US" sz="1000" dirty="0"/>
          </a:p>
          <a:p>
            <a:pPr marL="464918" lvl="1" defTabSz="929834">
              <a:spcBef>
                <a:spcPct val="50000"/>
              </a:spcBef>
            </a:pPr>
            <a:endParaRPr lang="en-US" sz="1000" dirty="0">
              <a:solidFill>
                <a:schemeClr val="bg1"/>
              </a:solidFill>
            </a:endParaRPr>
          </a:p>
        </p:txBody>
      </p:sp>
      <p:sp>
        <p:nvSpPr>
          <p:cNvPr id="6"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7" name="Text Box 5"/>
          <p:cNvSpPr txBox="1">
            <a:spLocks noChangeArrowheads="1"/>
          </p:cNvSpPr>
          <p:nvPr/>
        </p:nvSpPr>
        <p:spPr bwMode="auto">
          <a:xfrm>
            <a:off x="712623" y="8133173"/>
            <a:ext cx="5779304" cy="5196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chg-ip-</a:t>
            </a:r>
            <a:r>
              <a:rPr lang="en-US" sz="1100" dirty="0" err="1" smtClean="0"/>
              <a:t>lnk:loc</a:t>
            </a:r>
            <a:r>
              <a:rPr lang="en-US" sz="1100" dirty="0" smtClean="0"/>
              <a:t>=________:port=_____:ipaddr=__________________:speed=_________</a:t>
            </a:r>
          </a:p>
          <a:p>
            <a:pPr defTabSz="915934">
              <a:spcBef>
                <a:spcPct val="50000"/>
              </a:spcBef>
            </a:pPr>
            <a:r>
              <a:rPr lang="en-US" sz="1100" dirty="0" smtClean="0"/>
              <a:t>submask=____________:duplex=__________:mactype=____________</a:t>
            </a:r>
            <a:endParaRPr lang="en-US" sz="1100"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2F651658-C9F6-45FD-AD11-1E37D733EE20}" type="slidenum">
              <a:rPr lang="en-US" smtClean="0"/>
              <a:pPr/>
              <a:t>66</a:t>
            </a:fld>
            <a:endParaRPr lang="en-US" dirty="0" smtClean="0"/>
          </a:p>
        </p:txBody>
      </p:sp>
      <p:sp>
        <p:nvSpPr>
          <p:cNvPr id="290819" name="Rectangle 2"/>
          <p:cNvSpPr>
            <a:spLocks noGrp="1" noChangeArrowheads="1"/>
          </p:cNvSpPr>
          <p:nvPr>
            <p:ph type="body" idx="1"/>
          </p:nvPr>
        </p:nvSpPr>
        <p:spPr>
          <a:xfrm>
            <a:off x="835489" y="4670135"/>
            <a:ext cx="5505928" cy="4133302"/>
          </a:xfrm>
          <a:noFill/>
          <a:ln/>
        </p:spPr>
        <p:txBody>
          <a:bodyPr/>
          <a:lstStyle/>
          <a:p>
            <a:pPr marL="225508" indent="-225508" eaLnBrk="1" hangingPunct="1">
              <a:buFont typeface="Arial" pitchFamily="34" charset="0"/>
              <a:buChar char="•"/>
            </a:pPr>
            <a:r>
              <a:rPr lang="en-US" sz="1000" dirty="0" smtClean="0"/>
              <a:t>Parameters used are:.  </a:t>
            </a:r>
          </a:p>
          <a:p>
            <a:pPr marL="225508" indent="-225508" eaLnBrk="1" hangingPunct="1"/>
            <a:r>
              <a:rPr lang="en-US" sz="1000" dirty="0" smtClean="0"/>
              <a:t>       :host – the host name to be associated with the IP address</a:t>
            </a:r>
          </a:p>
          <a:p>
            <a:pPr marL="225508" indent="-225508" eaLnBrk="1" hangingPunct="1"/>
            <a:r>
              <a:rPr lang="en-US" sz="1000" dirty="0" smtClean="0"/>
              <a:t>       :ipaddr -  the IP address to be associated with the hostname</a:t>
            </a:r>
          </a:p>
          <a:p>
            <a:pPr marL="225508" indent="-225508" eaLnBrk="1" hangingPunct="1"/>
            <a:r>
              <a:rPr lang="en-US" sz="1000" dirty="0" smtClean="0"/>
              <a:t>       :type -  specifies if the host resides on the local or remote end of the IP link</a:t>
            </a:r>
          </a:p>
          <a:p>
            <a:pPr marL="225508" indent="-225508" eaLnBrk="1" hangingPunct="1">
              <a:buFont typeface="Arial" pitchFamily="34" charset="0"/>
              <a:buChar char="•"/>
            </a:pPr>
            <a:r>
              <a:rPr lang="en-US" sz="1000" dirty="0" smtClean="0"/>
              <a:t>Host name format example:</a:t>
            </a:r>
          </a:p>
          <a:p>
            <a:pPr marL="225508" indent="-225508" eaLnBrk="1" hangingPunct="1"/>
            <a:r>
              <a:rPr lang="en-US" sz="1000" dirty="0" smtClean="0"/>
              <a:t>       location name    card type      card location     ethernet port</a:t>
            </a:r>
          </a:p>
          <a:p>
            <a:pPr marL="225508" indent="-225508" eaLnBrk="1" hangingPunct="1"/>
            <a:r>
              <a:rPr lang="en-US" sz="1000" dirty="0" smtClean="0"/>
              <a:t>              rlgh                  enet                 1101                   a</a:t>
            </a:r>
          </a:p>
          <a:p>
            <a:pPr marL="225508" indent="-225508" eaLnBrk="1" hangingPunct="1"/>
            <a:r>
              <a:rPr lang="en-US" sz="1000" dirty="0" smtClean="0"/>
              <a:t>       : </a:t>
            </a:r>
          </a:p>
          <a:p>
            <a:pPr marL="225508" indent="-225508" eaLnBrk="1" hangingPunct="1"/>
            <a:endParaRPr lang="en-US" sz="1000" dirty="0" smtClean="0"/>
          </a:p>
        </p:txBody>
      </p:sp>
      <p:sp>
        <p:nvSpPr>
          <p:cNvPr id="290820" name="Rectangle 3"/>
          <p:cNvSpPr>
            <a:spLocks noGrp="1" noRot="1" noChangeAspect="1" noChangeArrowheads="1" noTextEdit="1"/>
          </p:cNvSpPr>
          <p:nvPr>
            <p:ph type="sldImg"/>
          </p:nvPr>
        </p:nvSpPr>
        <p:spPr>
          <a:xfrm>
            <a:off x="593725" y="160338"/>
            <a:ext cx="5910263" cy="4433887"/>
          </a:xfrm>
          <a:ln/>
        </p:spPr>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2"/>
            <a:ext cx="5779304" cy="2633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ent-ip-host:host=_______________:ipaddr=______________________:type=_______</a:t>
            </a:r>
            <a:endParaRPr lang="en-US" sz="110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86B69F38-8312-4E66-9F68-C858C2459820}" type="slidenum">
              <a:rPr lang="en-US" smtClean="0"/>
              <a:pPr/>
              <a:t>67</a:t>
            </a:fld>
            <a:endParaRPr lang="en-US" dirty="0" smtClean="0"/>
          </a:p>
        </p:txBody>
      </p:sp>
      <p:sp>
        <p:nvSpPr>
          <p:cNvPr id="291843" name="Rectangle 2"/>
          <p:cNvSpPr>
            <a:spLocks noGrp="1" noRot="1" noChangeAspect="1" noChangeArrowheads="1" noTextEdit="1"/>
          </p:cNvSpPr>
          <p:nvPr>
            <p:ph type="sldImg"/>
          </p:nvPr>
        </p:nvSpPr>
        <p:spPr>
          <a:ln/>
        </p:spPr>
      </p:sp>
      <p:sp>
        <p:nvSpPr>
          <p:cNvPr id="291844" name="Rectangle 4"/>
          <p:cNvSpPr>
            <a:spLocks noGrp="1" noChangeArrowheads="1"/>
          </p:cNvSpPr>
          <p:nvPr>
            <p:ph type="body" idx="1"/>
          </p:nvPr>
        </p:nvSpPr>
        <p:spPr>
          <a:xfrm>
            <a:off x="835489" y="4688754"/>
            <a:ext cx="5505928" cy="3947117"/>
          </a:xfrm>
          <a:noFill/>
          <a:ln/>
        </p:spPr>
        <p:txBody>
          <a:bodyPr/>
          <a:lstStyle/>
          <a:p>
            <a:pPr marL="225508" indent="-225508" eaLnBrk="1" hangingPunct="1">
              <a:buFont typeface="Arial" pitchFamily="34" charset="0"/>
              <a:buChar char="•"/>
            </a:pPr>
            <a:r>
              <a:rPr lang="en-US" sz="1000" dirty="0" smtClean="0"/>
              <a:t>Parameters used are:</a:t>
            </a:r>
          </a:p>
          <a:p>
            <a:pPr marL="225508" indent="-225508" eaLnBrk="1" hangingPunct="1"/>
            <a:r>
              <a:rPr lang="en-US" sz="1000" dirty="0" smtClean="0"/>
              <a:t>:loc – the card location of the IP card</a:t>
            </a:r>
          </a:p>
          <a:p>
            <a:pPr marL="225508" indent="-225508" eaLnBrk="1" hangingPunct="1"/>
            <a:r>
              <a:rPr lang="en-US" sz="1000" dirty="0" smtClean="0"/>
              <a:t>:srchordr – the host table search order</a:t>
            </a:r>
          </a:p>
          <a:p>
            <a:pPr marL="225508" indent="-225508" eaLnBrk="1" hangingPunct="1"/>
            <a:r>
              <a:rPr lang="en-US" sz="1000" dirty="0" smtClean="0"/>
              <a:t>:dnsa – domain name server A IP address</a:t>
            </a:r>
          </a:p>
          <a:p>
            <a:pPr marL="225508" indent="-225508" eaLnBrk="1" hangingPunct="1"/>
            <a:r>
              <a:rPr lang="en-US" sz="1000" dirty="0" smtClean="0"/>
              <a:t>:dnsb – domain name server B IP address</a:t>
            </a:r>
          </a:p>
          <a:p>
            <a:pPr marL="225508" indent="-225508" eaLnBrk="1" hangingPunct="1"/>
            <a:r>
              <a:rPr lang="en-US" sz="1000" dirty="0" smtClean="0"/>
              <a:t>:defrouter – Default router IP address</a:t>
            </a:r>
          </a:p>
          <a:p>
            <a:pPr marL="225508" indent="-225508" eaLnBrk="1" hangingPunct="1">
              <a:spcBef>
                <a:spcPct val="0"/>
              </a:spcBef>
              <a:spcAft>
                <a:spcPct val="20000"/>
              </a:spcAft>
            </a:pPr>
            <a:endParaRPr lang="en-US" sz="1000" dirty="0" smtClean="0"/>
          </a:p>
        </p:txBody>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2"/>
            <a:ext cx="5779304" cy="2633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chg-ip-card:loc=__________:srchordr=_________:defrouter=______________________</a:t>
            </a:r>
            <a:endParaRPr lang="en-US" sz="1100"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50017" y="4691857"/>
            <a:ext cx="5493107" cy="3937808"/>
          </a:xfrm>
        </p:spPr>
        <p:txBody>
          <a:bodyPr>
            <a:normAutofit/>
          </a:bodyPr>
          <a:lstStyle/>
          <a:p>
            <a:pPr>
              <a:buFont typeface="Arial" pitchFamily="34" charset="0"/>
              <a:buChar char="•"/>
            </a:pPr>
            <a:r>
              <a:rPr lang="en-US" sz="1000" dirty="0" smtClean="0"/>
              <a:t>Parameters used are:</a:t>
            </a:r>
          </a:p>
          <a:p>
            <a:r>
              <a:rPr lang="en-US" sz="1000" dirty="0" smtClean="0"/>
              <a:t>::loc – the location of the IP card that the IP route will be assigned to</a:t>
            </a:r>
          </a:p>
          <a:p>
            <a:r>
              <a:rPr lang="en-US" sz="1000" dirty="0" smtClean="0"/>
              <a:t>:dest – the IP address of the remote host or network</a:t>
            </a:r>
          </a:p>
          <a:p>
            <a:r>
              <a:rPr lang="en-US" sz="1000" dirty="0" smtClean="0"/>
              <a:t>:submask – the subnet mask of the destination IP address</a:t>
            </a:r>
          </a:p>
          <a:p>
            <a:r>
              <a:rPr lang="en-US" sz="1000" dirty="0" smtClean="0"/>
              <a:t>:gtwy – the IP address of the gateway or router that will send the IP data to its final destination</a:t>
            </a:r>
            <a:endParaRPr lang="en-US" sz="1000" dirty="0"/>
          </a:p>
        </p:txBody>
      </p:sp>
      <p:sp>
        <p:nvSpPr>
          <p:cNvPr id="4" name="Slide Number Placeholder 3"/>
          <p:cNvSpPr>
            <a:spLocks noGrp="1"/>
          </p:cNvSpPr>
          <p:nvPr>
            <p:ph type="sldNum" sz="quarter" idx="10"/>
          </p:nvPr>
        </p:nvSpPr>
        <p:spPr/>
        <p:txBody>
          <a:bodyPr/>
          <a:lstStyle/>
          <a:p>
            <a:pPr>
              <a:defRPr/>
            </a:pPr>
            <a:fld id="{D4657141-5E89-4224-AA30-6D545B5CAD13}" type="slidenum">
              <a:rPr lang="en-US" smtClean="0"/>
              <a:pPr>
                <a:defRPr/>
              </a:pPr>
              <a:t>68</a:t>
            </a:fld>
            <a:endParaRPr lang="en-US" dirty="0"/>
          </a:p>
        </p:txBody>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3"/>
            <a:ext cx="5779304" cy="5196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ent-ip-</a:t>
            </a:r>
            <a:r>
              <a:rPr lang="en-US" sz="1100" dirty="0" err="1" smtClean="0"/>
              <a:t>rte:loc</a:t>
            </a:r>
            <a:r>
              <a:rPr lang="en-US" sz="1100" dirty="0" smtClean="0"/>
              <a:t>=__________:dest=__________________:submask=__________________</a:t>
            </a:r>
          </a:p>
          <a:p>
            <a:pPr defTabSz="915934">
              <a:spcBef>
                <a:spcPct val="50000"/>
              </a:spcBef>
            </a:pPr>
            <a:r>
              <a:rPr lang="en-US" sz="1100" dirty="0" smtClean="0"/>
              <a:t>:gtwy=____________________</a:t>
            </a:r>
            <a:endParaRPr lang="en-US" sz="1100"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56693" y="4682778"/>
            <a:ext cx="5659511" cy="4100719"/>
          </a:xfrm>
        </p:spPr>
        <p:txBody>
          <a:bodyPr>
            <a:normAutofit/>
          </a:bodyPr>
          <a:lstStyle/>
          <a:p>
            <a:pPr>
              <a:buFont typeface="Arial" pitchFamily="34" charset="0"/>
              <a:buChar char="•"/>
            </a:pPr>
            <a:r>
              <a:rPr lang="en-US" sz="1000" dirty="0" smtClean="0"/>
              <a:t>Parameters used are:</a:t>
            </a:r>
          </a:p>
          <a:p>
            <a:r>
              <a:rPr lang="en-US" sz="1000" dirty="0" smtClean="0"/>
              <a:t>:aname – the name assigned to the association</a:t>
            </a:r>
          </a:p>
          <a:p>
            <a:r>
              <a:rPr lang="en-US" sz="1000" dirty="0" smtClean="0"/>
              <a:t>:lhost – local hostname</a:t>
            </a:r>
          </a:p>
          <a:p>
            <a:r>
              <a:rPr lang="en-US" sz="1000" dirty="0" smtClean="0"/>
              <a:t>:lport – the SCTP port number of the local host</a:t>
            </a:r>
          </a:p>
          <a:p>
            <a:r>
              <a:rPr lang="en-US" sz="1000" dirty="0" smtClean="0"/>
              <a:t>:rhost – remote hostname</a:t>
            </a:r>
          </a:p>
          <a:p>
            <a:r>
              <a:rPr lang="en-US" sz="1000" dirty="0" smtClean="0"/>
              <a:t>:rport – the SCTP port number of the remote host</a:t>
            </a:r>
          </a:p>
          <a:p>
            <a:r>
              <a:rPr lang="en-US" sz="1000" dirty="0" smtClean="0"/>
              <a:t>:adapter – the adapter layer for the association, m2pa or m3ua</a:t>
            </a:r>
          </a:p>
          <a:p>
            <a:r>
              <a:rPr lang="en-US" sz="1000" dirty="0" smtClean="0"/>
              <a:t>:alhost – the alternate local host name used for multi-homing</a:t>
            </a:r>
            <a:endParaRPr lang="en-US" sz="1000" dirty="0"/>
          </a:p>
        </p:txBody>
      </p:sp>
      <p:sp>
        <p:nvSpPr>
          <p:cNvPr id="4" name="Slide Number Placeholder 3"/>
          <p:cNvSpPr>
            <a:spLocks noGrp="1"/>
          </p:cNvSpPr>
          <p:nvPr>
            <p:ph type="sldNum" sz="quarter" idx="10"/>
          </p:nvPr>
        </p:nvSpPr>
        <p:spPr/>
        <p:txBody>
          <a:bodyPr/>
          <a:lstStyle/>
          <a:p>
            <a:pPr>
              <a:defRPr/>
            </a:pPr>
            <a:fld id="{D4657141-5E89-4224-AA30-6D545B5CAD13}" type="slidenum">
              <a:rPr lang="en-US" smtClean="0"/>
              <a:pPr>
                <a:defRPr/>
              </a:pPr>
              <a:t>69</a:t>
            </a:fld>
            <a:endParaRPr lang="en-US" dirty="0"/>
          </a:p>
        </p:txBody>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3"/>
            <a:ext cx="5779304" cy="775981"/>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ent-assoc:aname=_______________:lhost=_____________________:adapter=_______</a:t>
            </a:r>
          </a:p>
          <a:p>
            <a:pPr defTabSz="915934">
              <a:spcBef>
                <a:spcPct val="50000"/>
              </a:spcBef>
            </a:pPr>
            <a:r>
              <a:rPr lang="en-US" sz="1100" dirty="0" smtClean="0"/>
              <a:t>:lport=___________:rhost=_______________:rport=_______________</a:t>
            </a:r>
          </a:p>
          <a:p>
            <a:pPr defTabSz="915934">
              <a:spcBef>
                <a:spcPct val="50000"/>
              </a:spcBef>
            </a:pPr>
            <a:r>
              <a:rPr lang="en-US" sz="1100" dirty="0" smtClean="0"/>
              <a:t>:alhost=____________</a:t>
            </a:r>
            <a:endParaRPr lang="en-US" sz="11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08539547-21CB-4344-B091-64F49CBECBB9}" type="slidenum">
              <a:rPr lang="en-US" smtClean="0"/>
              <a:pPr/>
              <a:t>7</a:t>
            </a:fld>
            <a:endParaRPr lang="en-US" dirty="0" smtClean="0"/>
          </a:p>
        </p:txBody>
      </p:sp>
      <p:sp>
        <p:nvSpPr>
          <p:cNvPr id="216067" name="Rectangle 2"/>
          <p:cNvSpPr>
            <a:spLocks noGrp="1" noChangeArrowheads="1"/>
          </p:cNvSpPr>
          <p:nvPr>
            <p:ph type="body" idx="1"/>
          </p:nvPr>
        </p:nvSpPr>
        <p:spPr>
          <a:xfrm>
            <a:off x="866205" y="300999"/>
            <a:ext cx="5335451" cy="8946179"/>
          </a:xfrm>
          <a:noFill/>
          <a:ln/>
        </p:spPr>
        <p:txBody>
          <a:bodyPr/>
          <a:lstStyle/>
          <a:p>
            <a:pPr marL="222419" indent="-222419" eaLnBrk="1" hangingPunct="1">
              <a:spcBef>
                <a:spcPct val="50000"/>
              </a:spcBef>
            </a:pPr>
            <a:r>
              <a:rPr lang="en-US" sz="1300" b="1" dirty="0" smtClean="0"/>
              <a:t>Pre-Instructional Survey</a:t>
            </a:r>
          </a:p>
          <a:p>
            <a:pPr marL="222419" indent="-222419" eaLnBrk="1" hangingPunct="1">
              <a:spcBef>
                <a:spcPct val="50000"/>
              </a:spcBef>
              <a:buFontTx/>
              <a:buAutoNum type="arabicPeriod"/>
            </a:pPr>
            <a:endParaRPr lang="en-US" sz="1000" dirty="0" smtClean="0"/>
          </a:p>
          <a:p>
            <a:pPr marL="222419" indent="-222419" eaLnBrk="1" hangingPunct="1">
              <a:spcBef>
                <a:spcPct val="50000"/>
              </a:spcBef>
              <a:buFontTx/>
              <a:buAutoNum type="arabicPeriod"/>
            </a:pPr>
            <a:r>
              <a:rPr lang="en-US" sz="1000" dirty="0" smtClean="0"/>
              <a:t>Name three benefits of using SIGTRAN SS7 over IP links in place of E1 or T1 based links.</a:t>
            </a:r>
          </a:p>
          <a:p>
            <a:pPr marL="667257" lvl="1" indent="-222419" eaLnBrk="1" hangingPunct="1">
              <a:spcBef>
                <a:spcPct val="50000"/>
              </a:spcBef>
              <a:buFontTx/>
              <a:buAutoNum type="alphaLcPeriod"/>
            </a:pPr>
            <a:r>
              <a:rPr lang="en-US" sz="1000" dirty="0" smtClean="0"/>
              <a:t>___________________________________________________________</a:t>
            </a:r>
          </a:p>
          <a:p>
            <a:pPr marL="667257" lvl="1" indent="-222419" eaLnBrk="1" hangingPunct="1">
              <a:spcBef>
                <a:spcPct val="50000"/>
              </a:spcBef>
              <a:buFontTx/>
              <a:buAutoNum type="alphaLcPeriod"/>
            </a:pPr>
            <a:r>
              <a:rPr lang="en-US" sz="1000" dirty="0" smtClean="0"/>
              <a:t>___________________________________________________________</a:t>
            </a:r>
          </a:p>
          <a:p>
            <a:pPr marL="667257" lvl="1" indent="-222419" eaLnBrk="1" hangingPunct="1">
              <a:spcBef>
                <a:spcPct val="50000"/>
              </a:spcBef>
              <a:buFontTx/>
              <a:buAutoNum type="alphaLcPeriod"/>
            </a:pPr>
            <a:r>
              <a:rPr lang="en-US" sz="1000" dirty="0" smtClean="0"/>
              <a:t>___________________________________________________________</a:t>
            </a:r>
          </a:p>
          <a:p>
            <a:pPr marL="222419" indent="-222419" eaLnBrk="1" hangingPunct="1">
              <a:spcBef>
                <a:spcPct val="50000"/>
              </a:spcBef>
              <a:buFontTx/>
              <a:buAutoNum type="arabicPeriod"/>
            </a:pPr>
            <a:r>
              <a:rPr lang="en-US" sz="1000" dirty="0" smtClean="0"/>
              <a:t>A network device that forwards an IP packet towards the destination IP address is</a:t>
            </a:r>
          </a:p>
          <a:p>
            <a:pPr marL="222419" indent="-222419" eaLnBrk="1" hangingPunct="1">
              <a:spcBef>
                <a:spcPct val="50000"/>
              </a:spcBef>
            </a:pPr>
            <a:r>
              <a:rPr lang="en-US" sz="1000" dirty="0" smtClean="0"/>
              <a:t>      called a(n)  ______________________________________.</a:t>
            </a:r>
          </a:p>
          <a:p>
            <a:pPr marL="222419" indent="-222419" eaLnBrk="1" hangingPunct="1">
              <a:spcBef>
                <a:spcPct val="50000"/>
              </a:spcBef>
              <a:buFontTx/>
              <a:buAutoNum type="arabicPeriod"/>
            </a:pPr>
            <a:endParaRPr lang="en-US" sz="1000" dirty="0" smtClean="0"/>
          </a:p>
          <a:p>
            <a:pPr marL="222419" indent="-222419" eaLnBrk="1" hangingPunct="1">
              <a:spcBef>
                <a:spcPct val="50000"/>
              </a:spcBef>
              <a:buFontTx/>
              <a:buAutoNum type="arabicPeriod" startAt="3"/>
            </a:pPr>
            <a:r>
              <a:rPr lang="en-US" sz="1000" dirty="0" smtClean="0"/>
              <a:t>The IP address 8.121.54.12 is a class __________  address. </a:t>
            </a:r>
          </a:p>
          <a:p>
            <a:pPr marL="222419" indent="-222419" eaLnBrk="1" hangingPunct="1">
              <a:spcBef>
                <a:spcPct val="50000"/>
              </a:spcBef>
              <a:buFontTx/>
              <a:buAutoNum type="arabicPeriod" startAt="3"/>
            </a:pPr>
            <a:endParaRPr lang="en-US" sz="1000" dirty="0" smtClean="0"/>
          </a:p>
          <a:p>
            <a:pPr marL="222419" indent="-222419" eaLnBrk="1" hangingPunct="1">
              <a:spcBef>
                <a:spcPct val="50000"/>
              </a:spcBef>
              <a:buFontTx/>
              <a:buAutoNum type="arabicPeriod" startAt="3"/>
            </a:pPr>
            <a:r>
              <a:rPr lang="en-US" sz="1000" dirty="0" smtClean="0"/>
              <a:t>A network device that returns a corresponding IP address when given a Domain Name is called a ________________________ . </a:t>
            </a:r>
          </a:p>
          <a:p>
            <a:pPr marL="222419" indent="-222419" eaLnBrk="1" hangingPunct="1">
              <a:spcBef>
                <a:spcPct val="50000"/>
              </a:spcBef>
              <a:buFontTx/>
              <a:buAutoNum type="arabicPeriod" startAt="3"/>
            </a:pPr>
            <a:endParaRPr lang="en-US" sz="1000" dirty="0" smtClean="0"/>
          </a:p>
          <a:p>
            <a:pPr marL="222419" indent="-222419" eaLnBrk="1" hangingPunct="1">
              <a:spcBef>
                <a:spcPct val="50000"/>
              </a:spcBef>
              <a:buFontTx/>
              <a:buAutoNum type="arabicPeriod" startAt="3"/>
            </a:pPr>
            <a:r>
              <a:rPr lang="en-US" sz="1000" dirty="0" smtClean="0"/>
              <a:t>The EAGLE 5 STP connects to Ethernet/LAN devices (such as a switch) through   the ______________________ card.</a:t>
            </a:r>
          </a:p>
          <a:p>
            <a:pPr marL="222419" indent="-222419" eaLnBrk="1" hangingPunct="1">
              <a:spcBef>
                <a:spcPct val="50000"/>
              </a:spcBef>
              <a:buFontTx/>
              <a:buAutoNum type="arabicPeriod" startAt="3"/>
            </a:pPr>
            <a:endParaRPr lang="en-US" sz="1000" dirty="0" smtClean="0"/>
          </a:p>
          <a:p>
            <a:pPr marL="222419" indent="-222419" eaLnBrk="1" hangingPunct="1">
              <a:spcBef>
                <a:spcPct val="50000"/>
              </a:spcBef>
              <a:buFontTx/>
              <a:buAutoNum type="arabicPeriod" startAt="3"/>
            </a:pPr>
            <a:r>
              <a:rPr lang="en-US" sz="1000" dirty="0" smtClean="0"/>
              <a:t>SIGTRAN has chosen the _________ protocol over TCP for transporting signaling</a:t>
            </a:r>
          </a:p>
          <a:p>
            <a:pPr marL="222419" indent="-222419" eaLnBrk="1" hangingPunct="1">
              <a:spcBef>
                <a:spcPct val="50000"/>
              </a:spcBef>
            </a:pPr>
            <a:r>
              <a:rPr lang="en-US" sz="1000" dirty="0" smtClean="0"/>
              <a:t>      because it provides streams, data chunks, and multi-homing.</a:t>
            </a:r>
          </a:p>
          <a:p>
            <a:pPr marL="222419" indent="-222419" eaLnBrk="1" hangingPunct="1">
              <a:spcBef>
                <a:spcPct val="50000"/>
              </a:spcBef>
              <a:buFontTx/>
              <a:buAutoNum type="arabicPeriod"/>
            </a:pPr>
            <a:endParaRPr lang="en-US" sz="1000" dirty="0" smtClean="0"/>
          </a:p>
          <a:p>
            <a:pPr marL="222419" indent="-222419" eaLnBrk="1" hangingPunct="1">
              <a:spcBef>
                <a:spcPct val="50000"/>
              </a:spcBef>
              <a:buFontTx/>
              <a:buAutoNum type="arabicPeriod" startAt="7"/>
            </a:pPr>
            <a:r>
              <a:rPr lang="en-US" sz="1000" dirty="0" smtClean="0"/>
              <a:t>The SCTP (Stream Control Transmission Protocol) operates at the</a:t>
            </a:r>
          </a:p>
          <a:p>
            <a:pPr marL="222419" indent="-222419" eaLnBrk="1" hangingPunct="1">
              <a:spcBef>
                <a:spcPct val="50000"/>
              </a:spcBef>
            </a:pPr>
            <a:r>
              <a:rPr lang="en-US" sz="1000" dirty="0" smtClean="0"/>
              <a:t>       ________________ layer of the OSI 7 layer model. </a:t>
            </a:r>
          </a:p>
          <a:p>
            <a:pPr marL="222419" indent="-222419" eaLnBrk="1" hangingPunct="1">
              <a:spcBef>
                <a:spcPct val="50000"/>
              </a:spcBef>
              <a:buFontTx/>
              <a:buAutoNum type="arabicPeriod"/>
            </a:pPr>
            <a:endParaRPr lang="en-US" sz="1000" dirty="0" smtClean="0"/>
          </a:p>
          <a:p>
            <a:pPr marL="222419" indent="-222419" eaLnBrk="1" hangingPunct="1">
              <a:spcBef>
                <a:spcPct val="50000"/>
              </a:spcBef>
              <a:buFontTx/>
              <a:buAutoNum type="arabicPeriod" startAt="8"/>
            </a:pPr>
            <a:r>
              <a:rPr lang="en-US" sz="1000" dirty="0" smtClean="0"/>
              <a:t>The ____________ User Adaptation Layer is used when replacing SS7 B,C, and D links.</a:t>
            </a:r>
          </a:p>
          <a:p>
            <a:pPr marL="222419" indent="-222419" eaLnBrk="1" hangingPunct="1">
              <a:spcBef>
                <a:spcPct val="50000"/>
              </a:spcBef>
              <a:buFontTx/>
              <a:buAutoNum type="arabicPeriod" startAt="8"/>
            </a:pPr>
            <a:endParaRPr lang="en-US" sz="1000" dirty="0" smtClean="0"/>
          </a:p>
          <a:p>
            <a:pPr marL="222419" indent="-222419" eaLnBrk="1" hangingPunct="1">
              <a:spcBef>
                <a:spcPct val="50000"/>
              </a:spcBef>
              <a:buFontTx/>
              <a:buAutoNum type="arabicPeriod" startAt="8"/>
            </a:pPr>
            <a:r>
              <a:rPr lang="en-US" sz="1000" dirty="0" smtClean="0"/>
              <a:t>The M3UA Adaptation Layer performs the functions of the  _______________ layer of the SS7 model. </a:t>
            </a:r>
          </a:p>
          <a:p>
            <a:pPr marL="222419" indent="-222419" eaLnBrk="1" hangingPunct="1">
              <a:spcBef>
                <a:spcPct val="50000"/>
              </a:spcBef>
              <a:buFontTx/>
              <a:buAutoNum type="arabicPeriod" startAt="8"/>
            </a:pPr>
            <a:endParaRPr lang="en-US" sz="1000" dirty="0" smtClean="0"/>
          </a:p>
          <a:p>
            <a:pPr marL="222419" indent="-222419" eaLnBrk="1" hangingPunct="1">
              <a:spcBef>
                <a:spcPct val="50000"/>
              </a:spcBef>
              <a:buFontTx/>
              <a:buAutoNum type="arabicPeriod" startAt="8"/>
            </a:pPr>
            <a:r>
              <a:rPr lang="en-US" sz="1000" dirty="0" smtClean="0"/>
              <a:t>The __________________ command is used to build a host table that associates</a:t>
            </a:r>
          </a:p>
          <a:p>
            <a:pPr marL="222419" indent="-222419" eaLnBrk="1" hangingPunct="1">
              <a:spcBef>
                <a:spcPct val="50000"/>
              </a:spcBef>
            </a:pPr>
            <a:r>
              <a:rPr lang="en-US" sz="1000" dirty="0" smtClean="0"/>
              <a:t>      domain names to IP addresses.</a:t>
            </a:r>
          </a:p>
          <a:p>
            <a:pPr marL="222419" indent="-222419" eaLnBrk="1" hangingPunct="1">
              <a:spcBef>
                <a:spcPct val="50000"/>
              </a:spcBef>
              <a:buFontTx/>
              <a:buAutoNum type="arabicPeriod"/>
            </a:pPr>
            <a:endParaRPr lang="en-US" sz="1000" dirty="0" smtClean="0"/>
          </a:p>
          <a:p>
            <a:pPr marL="222419" indent="-222419" eaLnBrk="1" hangingPunct="1">
              <a:spcBef>
                <a:spcPct val="50000"/>
              </a:spcBef>
              <a:buFontTx/>
              <a:buAutoNum type="arabicPeriod" startAt="11"/>
            </a:pPr>
            <a:r>
              <a:rPr lang="en-US" sz="1000" dirty="0" smtClean="0"/>
              <a:t>In order to change an association, the association must be closed using the      chg-assoc command and what two parameters?  __________  :  __________ </a:t>
            </a:r>
          </a:p>
          <a:p>
            <a:pPr marL="222419" indent="-222419" eaLnBrk="1" hangingPunct="1">
              <a:spcBef>
                <a:spcPct val="50000"/>
              </a:spcBef>
              <a:buFontTx/>
              <a:buAutoNum type="arabicPeriod" startAt="11"/>
            </a:pPr>
            <a:endParaRPr lang="en-US" sz="1000" dirty="0" smtClean="0"/>
          </a:p>
          <a:p>
            <a:pPr marL="222419" indent="-222419" eaLnBrk="1" hangingPunct="1">
              <a:spcBef>
                <a:spcPct val="50000"/>
              </a:spcBef>
              <a:buFontTx/>
              <a:buAutoNum type="arabicPeriod" startAt="11"/>
            </a:pPr>
            <a:r>
              <a:rPr lang="en-US" sz="1000" dirty="0" smtClean="0"/>
              <a:t>What pass-through command would be used to see the time and date that an</a:t>
            </a:r>
          </a:p>
          <a:p>
            <a:pPr marL="222419" indent="-222419" eaLnBrk="1" hangingPunct="1">
              <a:spcBef>
                <a:spcPct val="50000"/>
              </a:spcBef>
            </a:pPr>
            <a:r>
              <a:rPr lang="en-US" sz="1000" dirty="0" smtClean="0"/>
              <a:t>      Application Server went out of service? ________________________</a:t>
            </a:r>
          </a:p>
          <a:p>
            <a:pPr marL="222419" indent="-222419" eaLnBrk="1" hangingPunct="1">
              <a:spcBef>
                <a:spcPct val="50000"/>
              </a:spcBef>
            </a:pPr>
            <a:endParaRPr lang="en-US" sz="1000" dirty="0" smtClean="0"/>
          </a:p>
        </p:txBody>
      </p:sp>
      <p:sp>
        <p:nvSpPr>
          <p:cNvPr id="216068" name="Line 3"/>
          <p:cNvSpPr>
            <a:spLocks noChangeShapeType="1"/>
          </p:cNvSpPr>
          <p:nvPr/>
        </p:nvSpPr>
        <p:spPr bwMode="auto">
          <a:xfrm>
            <a:off x="880027" y="612858"/>
            <a:ext cx="5320093"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40F9061E-D251-4739-8613-28E20290C85A}" type="slidenum">
              <a:rPr lang="en-US" smtClean="0"/>
              <a:pPr/>
              <a:t>70</a:t>
            </a:fld>
            <a:endParaRPr lang="en-US" dirty="0" smtClean="0"/>
          </a:p>
        </p:txBody>
      </p:sp>
      <p:sp>
        <p:nvSpPr>
          <p:cNvPr id="295939" name="Rectangle 2"/>
          <p:cNvSpPr>
            <a:spLocks noGrp="1" noChangeArrowheads="1"/>
          </p:cNvSpPr>
          <p:nvPr>
            <p:ph type="body" idx="1"/>
          </p:nvPr>
        </p:nvSpPr>
        <p:spPr>
          <a:xfrm>
            <a:off x="626617" y="4682547"/>
            <a:ext cx="5842273" cy="3953324"/>
          </a:xfrm>
          <a:noFill/>
          <a:ln/>
        </p:spPr>
        <p:txBody>
          <a:bodyPr/>
          <a:lstStyle/>
          <a:p>
            <a:pPr marL="225508" indent="-225508" eaLnBrk="1" hangingPunct="1">
              <a:spcBef>
                <a:spcPct val="0"/>
              </a:spcBef>
              <a:spcAft>
                <a:spcPct val="20000"/>
              </a:spcAft>
              <a:buFontTx/>
              <a:buChar char="•"/>
            </a:pPr>
            <a:r>
              <a:rPr lang="en-US" sz="1000" dirty="0" smtClean="0"/>
              <a:t>The chg-assoc command can be used to provide the alternate path to fail over to if the primary path fails</a:t>
            </a:r>
          </a:p>
          <a:p>
            <a:pPr marL="225508" indent="-225508" eaLnBrk="1" hangingPunct="1">
              <a:spcBef>
                <a:spcPct val="0"/>
              </a:spcBef>
              <a:spcAft>
                <a:spcPct val="20000"/>
              </a:spcAft>
              <a:buFontTx/>
              <a:buChar char="•"/>
            </a:pPr>
            <a:r>
              <a:rPr lang="en-US" sz="1000" dirty="0" smtClean="0"/>
              <a:t>The path is from alhost to rhost.</a:t>
            </a:r>
          </a:p>
          <a:p>
            <a:pPr marL="225508" indent="-225508" eaLnBrk="1" hangingPunct="1">
              <a:spcBef>
                <a:spcPct val="0"/>
              </a:spcBef>
              <a:spcAft>
                <a:spcPct val="20000"/>
              </a:spcAft>
              <a:buFontTx/>
              <a:buChar char="•"/>
            </a:pPr>
            <a:r>
              <a:rPr lang="en-US" sz="1000" dirty="0" smtClean="0"/>
              <a:t>rhosttype = alternate says that the rhost this time is an alternate host, not a primary host.</a:t>
            </a:r>
          </a:p>
          <a:p>
            <a:pPr marL="225508" indent="-225508" eaLnBrk="1" hangingPunct="1">
              <a:spcBef>
                <a:spcPct val="0"/>
              </a:spcBef>
              <a:spcAft>
                <a:spcPct val="20000"/>
              </a:spcAft>
              <a:buFontTx/>
              <a:buChar char="•"/>
            </a:pPr>
            <a:r>
              <a:rPr lang="en-US" sz="1000" dirty="0" smtClean="0"/>
              <a:t>rhostval can have any one of two values</a:t>
            </a:r>
          </a:p>
          <a:p>
            <a:pPr marL="392322" lvl="1" indent="-55605" eaLnBrk="1" hangingPunct="1">
              <a:spcBef>
                <a:spcPct val="0"/>
              </a:spcBef>
              <a:spcAft>
                <a:spcPct val="20000"/>
              </a:spcAft>
              <a:buFontTx/>
              <a:buChar char="•"/>
            </a:pPr>
            <a:r>
              <a:rPr lang="en-US" sz="1000" dirty="0" smtClean="0"/>
              <a:t>relaxed – The remote host can be negotiated when the association is established.  If the other end offers a new rhost, use that one. If you set this mode, then rhost and rhosttype are both optional. The drawback to this mode is that if the primary path fails and the association goes down, it cannot come back up on the alternate path.</a:t>
            </a:r>
          </a:p>
          <a:p>
            <a:pPr marL="392322" lvl="1" indent="-55605" eaLnBrk="1" hangingPunct="1">
              <a:spcBef>
                <a:spcPct val="0"/>
              </a:spcBef>
              <a:spcAft>
                <a:spcPct val="20000"/>
              </a:spcAft>
              <a:buFontTx/>
              <a:buChar char="•"/>
            </a:pPr>
            <a:r>
              <a:rPr lang="en-US" sz="1000" dirty="0" smtClean="0"/>
              <a:t>match – (Sometimes known as strict mode.) When the association comes up, the other end must offer this host IP address as the alternate.  If it does not the link cannot come up. The other end must be RFC 4666 compliant for this mode to work.  The advantage of this mode is that if the primary path fails, the association can go down and come up on the alternate path.  If the primary path fails, the alternate then becomes primary for all practical purposes.   </a:t>
            </a:r>
          </a:p>
        </p:txBody>
      </p:sp>
      <p:sp>
        <p:nvSpPr>
          <p:cNvPr id="295940" name="Rectangle 3"/>
          <p:cNvSpPr>
            <a:spLocks noGrp="1" noRot="1" noChangeAspect="1" noChangeArrowheads="1" noTextEdit="1"/>
          </p:cNvSpPr>
          <p:nvPr>
            <p:ph type="sldImg"/>
          </p:nvPr>
        </p:nvSpPr>
        <p:spPr>
          <a:xfrm>
            <a:off x="592138" y="160338"/>
            <a:ext cx="5911850" cy="4433887"/>
          </a:xfr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56693" y="4682778"/>
            <a:ext cx="5659511" cy="4100719"/>
          </a:xfrm>
        </p:spPr>
        <p:txBody>
          <a:bodyPr>
            <a:normAutofit/>
          </a:bodyPr>
          <a:lstStyle/>
          <a:p>
            <a:pPr eaLnBrk="1" hangingPunct="1">
              <a:buFont typeface="Arial" pitchFamily="34" charset="0"/>
              <a:buChar char="•"/>
            </a:pPr>
            <a:r>
              <a:rPr lang="en-US" sz="1000" dirty="0" smtClean="0"/>
              <a:t>Parameters used are:</a:t>
            </a:r>
          </a:p>
          <a:p>
            <a:pPr lvl="1" eaLnBrk="1" hangingPunct="1"/>
            <a:r>
              <a:rPr lang="en-US" sz="1000" dirty="0" smtClean="0"/>
              <a:t>:loc – location of link Interface card supporting the signaling link</a:t>
            </a:r>
          </a:p>
          <a:p>
            <a:pPr lvl="1" eaLnBrk="1" hangingPunct="1"/>
            <a:r>
              <a:rPr lang="en-US" sz="1000" dirty="0" smtClean="0"/>
              <a:t>:lsn – name of the linkset the signaling link is a part of</a:t>
            </a:r>
          </a:p>
          <a:p>
            <a:pPr lvl="1" eaLnBrk="1" hangingPunct="1"/>
            <a:r>
              <a:rPr lang="en-US" sz="1000" dirty="0" smtClean="0"/>
              <a:t>:link – signaling link port of the signaling link card</a:t>
            </a:r>
          </a:p>
          <a:p>
            <a:pPr lvl="1" eaLnBrk="1" hangingPunct="1"/>
            <a:r>
              <a:rPr lang="en-US" sz="1000" dirty="0" smtClean="0"/>
              <a:t>:slc – signaling link code – a unique value for a each link in a linkset</a:t>
            </a:r>
          </a:p>
          <a:p>
            <a:pPr lvl="1" eaLnBrk="1" hangingPunct="1"/>
            <a:r>
              <a:rPr lang="en-US" sz="1000" dirty="0" smtClean="0"/>
              <a:t>:aname – the association name assigned to a signaling link assigned to an IPSG linkset</a:t>
            </a:r>
          </a:p>
          <a:p>
            <a:pPr eaLnBrk="1" hangingPunct="1"/>
            <a:endParaRPr lang="en-US" sz="1000" dirty="0" smtClean="0"/>
          </a:p>
        </p:txBody>
      </p:sp>
      <p:sp>
        <p:nvSpPr>
          <p:cNvPr id="4" name="Slide Number Placeholder 3"/>
          <p:cNvSpPr>
            <a:spLocks noGrp="1"/>
          </p:cNvSpPr>
          <p:nvPr>
            <p:ph type="sldNum" sz="quarter" idx="10"/>
          </p:nvPr>
        </p:nvSpPr>
        <p:spPr/>
        <p:txBody>
          <a:bodyPr/>
          <a:lstStyle/>
          <a:p>
            <a:pPr>
              <a:defRPr/>
            </a:pPr>
            <a:fld id="{D4657141-5E89-4224-AA30-6D545B5CAD13}" type="slidenum">
              <a:rPr lang="en-US" smtClean="0"/>
              <a:pPr>
                <a:defRPr/>
              </a:pPr>
              <a:t>71</a:t>
            </a:fld>
            <a:endParaRPr lang="en-US" dirty="0"/>
          </a:p>
        </p:txBody>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3"/>
            <a:ext cx="5779304" cy="5196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ent-slk:loc=________:link=_____:lsn=________________:slc=_________</a:t>
            </a:r>
          </a:p>
          <a:p>
            <a:pPr defTabSz="915934">
              <a:spcBef>
                <a:spcPct val="50000"/>
              </a:spcBef>
            </a:pPr>
            <a:r>
              <a:rPr lang="en-US" sz="1100" dirty="0" smtClean="0"/>
              <a:t>:aname=_________________________</a:t>
            </a:r>
            <a:endParaRPr lang="en-US" sz="1100"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6309" y="4682778"/>
            <a:ext cx="5659511" cy="4100719"/>
          </a:xfrm>
        </p:spPr>
        <p:txBody>
          <a:bodyPr>
            <a:normAutofit/>
          </a:bodyPr>
          <a:lstStyle/>
          <a:p>
            <a:pPr eaLnBrk="1" hangingPunct="1">
              <a:buFont typeface="Arial" pitchFamily="34" charset="0"/>
              <a:buChar char="•"/>
            </a:pPr>
            <a:r>
              <a:rPr lang="en-US" sz="1000" dirty="0" smtClean="0"/>
              <a:t>Parameters used are:</a:t>
            </a:r>
          </a:p>
          <a:p>
            <a:pPr eaLnBrk="1" hangingPunct="1"/>
            <a:r>
              <a:rPr lang="en-US" sz="1000" dirty="0" smtClean="0"/>
              <a:t>:dpc – point code of the signaling point in which the route is being configured</a:t>
            </a:r>
          </a:p>
          <a:p>
            <a:pPr eaLnBrk="1" hangingPunct="1"/>
            <a:r>
              <a:rPr lang="en-US" sz="1000" dirty="0" smtClean="0"/>
              <a:t>:lsn – name of the linkset being used for this route</a:t>
            </a:r>
          </a:p>
          <a:p>
            <a:pPr eaLnBrk="1" hangingPunct="1"/>
            <a:r>
              <a:rPr lang="en-US" sz="1000" dirty="0" smtClean="0"/>
              <a:t>:rc – relative cost of the route, with a value of 0-99, lowest value indicates most preferred route, and  highest value indicates least preferred route</a:t>
            </a:r>
          </a:p>
          <a:p>
            <a:pPr>
              <a:buFont typeface="Arial" pitchFamily="34" charset="0"/>
              <a:buChar char="•"/>
            </a:pPr>
            <a:endParaRPr lang="en-US" sz="1000" dirty="0"/>
          </a:p>
        </p:txBody>
      </p:sp>
      <p:sp>
        <p:nvSpPr>
          <p:cNvPr id="4" name="Slide Number Placeholder 3"/>
          <p:cNvSpPr>
            <a:spLocks noGrp="1"/>
          </p:cNvSpPr>
          <p:nvPr>
            <p:ph type="sldNum" sz="quarter" idx="10"/>
          </p:nvPr>
        </p:nvSpPr>
        <p:spPr/>
        <p:txBody>
          <a:bodyPr/>
          <a:lstStyle/>
          <a:p>
            <a:pPr>
              <a:defRPr/>
            </a:pPr>
            <a:fld id="{D4657141-5E89-4224-AA30-6D545B5CAD13}" type="slidenum">
              <a:rPr lang="en-US" smtClean="0"/>
              <a:pPr>
                <a:defRPr/>
              </a:pPr>
              <a:t>72</a:t>
            </a:fld>
            <a:endParaRPr lang="en-US" dirty="0"/>
          </a:p>
        </p:txBody>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2"/>
            <a:ext cx="5779304" cy="2633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ent-rte:dpc=______________________:lsn=________________________:rc=______</a:t>
            </a:r>
            <a:endParaRPr lang="en-US" sz="1100"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6309" y="4682778"/>
            <a:ext cx="5659511" cy="4100719"/>
          </a:xfrm>
        </p:spPr>
        <p:txBody>
          <a:bodyPr>
            <a:normAutofit/>
          </a:bodyPr>
          <a:lstStyle/>
          <a:p>
            <a:pPr>
              <a:buFont typeface="Arial" pitchFamily="34" charset="0"/>
              <a:buChar char="•"/>
            </a:pPr>
            <a:r>
              <a:rPr lang="en-US" sz="1000" dirty="0" smtClean="0"/>
              <a:t>Parameters used are:</a:t>
            </a:r>
          </a:p>
          <a:p>
            <a:r>
              <a:rPr lang="en-US" sz="1000" dirty="0" smtClean="0"/>
              <a:t>:loc – physical location of enet card</a:t>
            </a:r>
            <a:endParaRPr lang="en-US" sz="1000" dirty="0"/>
          </a:p>
        </p:txBody>
      </p:sp>
      <p:sp>
        <p:nvSpPr>
          <p:cNvPr id="4" name="Slide Number Placeholder 3"/>
          <p:cNvSpPr>
            <a:spLocks noGrp="1"/>
          </p:cNvSpPr>
          <p:nvPr>
            <p:ph type="sldNum" sz="quarter" idx="10"/>
          </p:nvPr>
        </p:nvSpPr>
        <p:spPr/>
        <p:txBody>
          <a:bodyPr/>
          <a:lstStyle/>
          <a:p>
            <a:pPr>
              <a:defRPr/>
            </a:pPr>
            <a:fld id="{D4657141-5E89-4224-AA30-6D545B5CAD13}" type="slidenum">
              <a:rPr lang="en-US" smtClean="0"/>
              <a:pPr>
                <a:defRPr/>
              </a:pPr>
              <a:t>73</a:t>
            </a:fld>
            <a:endParaRPr lang="en-US" dirty="0"/>
          </a:p>
        </p:txBody>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2"/>
            <a:ext cx="5779304" cy="2633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alw-</a:t>
            </a:r>
            <a:r>
              <a:rPr lang="en-US" sz="1100" dirty="0" err="1" smtClean="0"/>
              <a:t>cards:loc</a:t>
            </a:r>
            <a:r>
              <a:rPr lang="en-US" sz="1100" dirty="0" smtClean="0"/>
              <a:t>=___________</a:t>
            </a:r>
            <a:endParaRPr lang="en-US" sz="1100"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6309" y="4682778"/>
            <a:ext cx="5659511" cy="4100719"/>
          </a:xfrm>
        </p:spPr>
        <p:txBody>
          <a:bodyPr>
            <a:normAutofit/>
          </a:bodyPr>
          <a:lstStyle/>
          <a:p>
            <a:pPr eaLnBrk="1" hangingPunct="1">
              <a:buFont typeface="Arial" pitchFamily="34" charset="0"/>
              <a:buChar char="•"/>
            </a:pPr>
            <a:r>
              <a:rPr lang="en-US" sz="1000" dirty="0" smtClean="0"/>
              <a:t>Parameters used are:</a:t>
            </a:r>
          </a:p>
          <a:p>
            <a:pPr lvl="1" eaLnBrk="1" hangingPunct="1"/>
            <a:r>
              <a:rPr lang="en-US" sz="1000" dirty="0" smtClean="0"/>
              <a:t>:loc – physical location of LIM card</a:t>
            </a:r>
          </a:p>
          <a:p>
            <a:pPr lvl="1" eaLnBrk="1" hangingPunct="1"/>
            <a:r>
              <a:rPr lang="en-US" sz="1000" dirty="0" smtClean="0"/>
              <a:t>:link – signaling link port used for the link.  </a:t>
            </a:r>
          </a:p>
          <a:p>
            <a:pPr>
              <a:buFont typeface="Arial" pitchFamily="34" charset="0"/>
              <a:buChar char="•"/>
            </a:pPr>
            <a:endParaRPr lang="en-US" sz="1000" dirty="0"/>
          </a:p>
        </p:txBody>
      </p:sp>
      <p:sp>
        <p:nvSpPr>
          <p:cNvPr id="4" name="Slide Number Placeholder 3"/>
          <p:cNvSpPr>
            <a:spLocks noGrp="1"/>
          </p:cNvSpPr>
          <p:nvPr>
            <p:ph type="sldNum" sz="quarter" idx="10"/>
          </p:nvPr>
        </p:nvSpPr>
        <p:spPr/>
        <p:txBody>
          <a:bodyPr/>
          <a:lstStyle/>
          <a:p>
            <a:pPr>
              <a:defRPr/>
            </a:pPr>
            <a:fld id="{D4657141-5E89-4224-AA30-6D545B5CAD13}" type="slidenum">
              <a:rPr lang="en-US" smtClean="0"/>
              <a:pPr>
                <a:defRPr/>
              </a:pPr>
              <a:t>74</a:t>
            </a:fld>
            <a:endParaRPr lang="en-US" dirty="0"/>
          </a:p>
        </p:txBody>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2"/>
            <a:ext cx="5779304" cy="2633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act-slk:loc=_______________:link=_____</a:t>
            </a:r>
            <a:endParaRPr lang="en-US" sz="1100"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6309" y="4682778"/>
            <a:ext cx="5659511" cy="4100719"/>
          </a:xfrm>
        </p:spPr>
        <p:txBody>
          <a:bodyPr>
            <a:normAutofit/>
          </a:bodyPr>
          <a:lstStyle/>
          <a:p>
            <a:pPr>
              <a:buFont typeface="Arial" pitchFamily="34" charset="0"/>
              <a:buChar char="•"/>
            </a:pPr>
            <a:r>
              <a:rPr lang="en-US" sz="1000" dirty="0" smtClean="0"/>
              <a:t>Parameters used are:</a:t>
            </a:r>
          </a:p>
          <a:p>
            <a:r>
              <a:rPr lang="en-US" sz="1000" dirty="0" smtClean="0"/>
              <a:t>:aname – the name assigned to the association</a:t>
            </a:r>
          </a:p>
          <a:p>
            <a:r>
              <a:rPr lang="en-US" sz="1000" dirty="0" smtClean="0"/>
              <a:t>::alw=yes</a:t>
            </a:r>
          </a:p>
          <a:p>
            <a:r>
              <a:rPr lang="en-US" sz="1000" dirty="0" smtClean="0"/>
              <a:t>:open=yes</a:t>
            </a:r>
            <a:endParaRPr lang="en-US" sz="1000" dirty="0"/>
          </a:p>
        </p:txBody>
      </p:sp>
      <p:sp>
        <p:nvSpPr>
          <p:cNvPr id="4" name="Slide Number Placeholder 3"/>
          <p:cNvSpPr>
            <a:spLocks noGrp="1"/>
          </p:cNvSpPr>
          <p:nvPr>
            <p:ph type="sldNum" sz="quarter" idx="10"/>
          </p:nvPr>
        </p:nvSpPr>
        <p:spPr/>
        <p:txBody>
          <a:bodyPr/>
          <a:lstStyle/>
          <a:p>
            <a:pPr>
              <a:defRPr/>
            </a:pPr>
            <a:fld id="{D4657141-5E89-4224-AA30-6D545B5CAD13}" type="slidenum">
              <a:rPr lang="en-US" smtClean="0"/>
              <a:pPr>
                <a:defRPr/>
              </a:pPr>
              <a:t>75</a:t>
            </a:fld>
            <a:endParaRPr lang="en-US" dirty="0"/>
          </a:p>
        </p:txBody>
      </p:sp>
      <p:sp>
        <p:nvSpPr>
          <p:cNvPr id="5" name="Rectangle 4"/>
          <p:cNvSpPr>
            <a:spLocks noChangeArrowheads="1"/>
          </p:cNvSpPr>
          <p:nvPr/>
        </p:nvSpPr>
        <p:spPr bwMode="auto">
          <a:xfrm>
            <a:off x="658870" y="7709603"/>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712623" y="8133172"/>
            <a:ext cx="5779304" cy="263380"/>
          </a:xfrm>
          <a:prstGeom prst="rect">
            <a:avLst/>
          </a:prstGeom>
          <a:noFill/>
          <a:ln w="9525">
            <a:noFill/>
            <a:miter lim="800000"/>
            <a:headEnd/>
            <a:tailEnd/>
          </a:ln>
        </p:spPr>
        <p:txBody>
          <a:bodyPr lIns="91620" tIns="45810" rIns="91620" bIns="45810">
            <a:spAutoFit/>
          </a:bodyPr>
          <a:lstStyle/>
          <a:p>
            <a:pPr defTabSz="915934">
              <a:spcBef>
                <a:spcPct val="50000"/>
              </a:spcBef>
            </a:pPr>
            <a:r>
              <a:rPr lang="en-US" sz="1100" dirty="0" smtClean="0"/>
              <a:t>chg-assoc:aname=_______________:alw=________:open=_________</a:t>
            </a:r>
            <a:endParaRPr lang="en-US" sz="1100"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7FAC3687-AD8C-4824-AC2D-4417475CD5A1}" type="slidenum">
              <a:rPr lang="en-US" smtClean="0"/>
              <a:pPr/>
              <a:t>76</a:t>
            </a:fld>
            <a:endParaRPr lang="en-US" dirty="0" smtClean="0"/>
          </a:p>
        </p:txBody>
      </p:sp>
      <p:sp>
        <p:nvSpPr>
          <p:cNvPr id="303107" name="Rectangle 2"/>
          <p:cNvSpPr>
            <a:spLocks noGrp="1" noChangeArrowheads="1"/>
          </p:cNvSpPr>
          <p:nvPr>
            <p:ph type="body" idx="1"/>
          </p:nvPr>
        </p:nvSpPr>
        <p:spPr>
          <a:xfrm>
            <a:off x="635832" y="4682547"/>
            <a:ext cx="5842273" cy="3953324"/>
          </a:xfrm>
          <a:noFill/>
          <a:ln/>
        </p:spPr>
        <p:txBody>
          <a:bodyPr/>
          <a:lstStyle/>
          <a:p>
            <a:pPr marL="225508" indent="-225508" eaLnBrk="1" hangingPunct="1">
              <a:buFontTx/>
              <a:buChar char="•"/>
            </a:pPr>
            <a:r>
              <a:rPr lang="en-US" sz="1000" dirty="0" smtClean="0"/>
              <a:t>rept-stat-assoc:   The association on the adjoining node must be provisioned and allowed.  Allow a few minutes after the card is allowed for it to build an IP stack</a:t>
            </a:r>
          </a:p>
          <a:p>
            <a:pPr marL="225508" indent="-225508" eaLnBrk="1" hangingPunct="1">
              <a:buFontTx/>
              <a:buChar char="•"/>
            </a:pPr>
            <a:r>
              <a:rPr lang="en-US" sz="1000" dirty="0" smtClean="0"/>
              <a:t>rept-stat-card: Make sure the card is “IS-NR” (In Service and Normal)</a:t>
            </a:r>
          </a:p>
          <a:p>
            <a:pPr marL="225508" indent="-225508" eaLnBrk="1" hangingPunct="1">
              <a:buFontTx/>
              <a:buChar char="•"/>
            </a:pPr>
            <a:r>
              <a:rPr lang="en-US" sz="1000" dirty="0" smtClean="0"/>
              <a:t>rept-stat-slk: Make sure the link comes up normal</a:t>
            </a:r>
          </a:p>
          <a:p>
            <a:pPr marL="225508" indent="-225508" eaLnBrk="1" hangingPunct="1">
              <a:buFontTx/>
              <a:buChar char="•"/>
            </a:pPr>
            <a:r>
              <a:rPr lang="en-US" sz="1000" dirty="0" smtClean="0"/>
              <a:t>pass: We will discuss the format of the pass commands in the maintenance section.  For now, just copy the command as shown, substituting the link (a, a1).  Do this for each link you have provisioned. </a:t>
            </a:r>
            <a:endParaRPr lang="en-US" dirty="0" smtClean="0"/>
          </a:p>
        </p:txBody>
      </p:sp>
      <p:sp>
        <p:nvSpPr>
          <p:cNvPr id="303108" name="Rectangle 3"/>
          <p:cNvSpPr>
            <a:spLocks noGrp="1" noRot="1" noChangeAspect="1" noChangeArrowheads="1" noTextEdit="1"/>
          </p:cNvSpPr>
          <p:nvPr>
            <p:ph type="sldImg"/>
          </p:nvPr>
        </p:nvSpPr>
        <p:spPr>
          <a:xfrm>
            <a:off x="592138" y="160338"/>
            <a:ext cx="5911850" cy="4433887"/>
          </a:xfr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55E698D9-9FE7-4DE1-B6D8-A5B61863B3BC}" type="slidenum">
              <a:rPr lang="en-US" smtClean="0"/>
              <a:pPr/>
              <a:t>77</a:t>
            </a:fld>
            <a:endParaRPr lang="en-US" dirty="0" smtClean="0"/>
          </a:p>
        </p:txBody>
      </p:sp>
      <p:sp>
        <p:nvSpPr>
          <p:cNvPr id="304131"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304132"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3D114B00-2366-4803-991C-7A69D8CCA00E}" type="slidenum">
              <a:rPr lang="en-US" smtClean="0"/>
              <a:pPr/>
              <a:t>78</a:t>
            </a:fld>
            <a:endParaRPr lang="en-US" dirty="0" smtClean="0"/>
          </a:p>
        </p:txBody>
      </p:sp>
      <p:sp>
        <p:nvSpPr>
          <p:cNvPr id="305155" name="Rectangle 2"/>
          <p:cNvSpPr>
            <a:spLocks noGrp="1" noChangeArrowheads="1"/>
          </p:cNvSpPr>
          <p:nvPr>
            <p:ph type="body" idx="1"/>
          </p:nvPr>
        </p:nvSpPr>
        <p:spPr>
          <a:xfrm>
            <a:off x="864669" y="4547564"/>
            <a:ext cx="5505927" cy="4131750"/>
          </a:xfrm>
          <a:noFill/>
          <a:ln/>
        </p:spPr>
        <p:txBody>
          <a:bodyPr/>
          <a:lstStyle/>
          <a:p>
            <a:pPr algn="ctr" eaLnBrk="1" hangingPunct="1"/>
            <a:r>
              <a:rPr lang="en-US" sz="1700" dirty="0" smtClean="0"/>
              <a:t> </a:t>
            </a:r>
          </a:p>
        </p:txBody>
      </p:sp>
      <p:sp>
        <p:nvSpPr>
          <p:cNvPr id="305156" name="Rectangle 3"/>
          <p:cNvSpPr>
            <a:spLocks noGrp="1" noRot="1" noChangeAspect="1" noChangeArrowheads="1" noTextEdit="1"/>
          </p:cNvSpPr>
          <p:nvPr>
            <p:ph type="sldImg"/>
          </p:nvPr>
        </p:nvSpPr>
        <p:spPr>
          <a:xfrm>
            <a:off x="579438" y="157163"/>
            <a:ext cx="5903912" cy="4427537"/>
          </a:xfr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83613" y="4695201"/>
            <a:ext cx="5659511" cy="3934464"/>
          </a:xfrm>
        </p:spPr>
        <p:txBody>
          <a:bodyPr>
            <a:normAutofit/>
          </a:bodyPr>
          <a:lstStyle/>
          <a:p>
            <a:r>
              <a:rPr lang="en-US" sz="1000" dirty="0" smtClean="0"/>
              <a:t>In this slide, the solid lines indicate the local and remote hosts and the dotted lines indicate the alternate local hosts.</a:t>
            </a:r>
          </a:p>
          <a:p>
            <a:endParaRPr lang="en-US" sz="1000" dirty="0"/>
          </a:p>
        </p:txBody>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D9B07702-6ADB-4BB6-9993-52C2240B4AB4}" type="slidenum">
              <a:rPr lang="en-US" smtClean="0"/>
              <a:pPr/>
              <a:t>8</a:t>
            </a:fld>
            <a:endParaRPr lang="en-US" dirty="0" smtClean="0"/>
          </a:p>
        </p:txBody>
      </p:sp>
      <p:sp>
        <p:nvSpPr>
          <p:cNvPr id="217091" name="Rectangle 2"/>
          <p:cNvSpPr>
            <a:spLocks noChangeArrowheads="1"/>
          </p:cNvSpPr>
          <p:nvPr/>
        </p:nvSpPr>
        <p:spPr bwMode="auto">
          <a:xfrm>
            <a:off x="942996" y="307206"/>
            <a:ext cx="5194156" cy="8555191"/>
          </a:xfrm>
          <a:prstGeom prst="rect">
            <a:avLst/>
          </a:prstGeom>
          <a:noFill/>
          <a:ln w="9525">
            <a:noFill/>
            <a:miter lim="800000"/>
            <a:headEnd/>
            <a:tailEnd/>
          </a:ln>
        </p:spPr>
        <p:txBody>
          <a:bodyPr lIns="93982" tIns="46991" rIns="93982" bIns="46991"/>
          <a:lstStyle/>
          <a:p>
            <a:pPr marL="222419" indent="-222419" algn="ctr">
              <a:spcBef>
                <a:spcPct val="20000"/>
              </a:spcBef>
              <a:spcAft>
                <a:spcPct val="20000"/>
              </a:spcAft>
            </a:pPr>
            <a:r>
              <a:rPr lang="en-US" sz="1500" dirty="0"/>
              <a:t>Student Notes</a:t>
            </a:r>
          </a:p>
        </p:txBody>
      </p:sp>
      <p:sp>
        <p:nvSpPr>
          <p:cNvPr id="217092" name="Line 3"/>
          <p:cNvSpPr>
            <a:spLocks noChangeShapeType="1"/>
          </p:cNvSpPr>
          <p:nvPr/>
        </p:nvSpPr>
        <p:spPr bwMode="auto">
          <a:xfrm>
            <a:off x="923031" y="715260"/>
            <a:ext cx="5209513" cy="0"/>
          </a:xfrm>
          <a:prstGeom prst="line">
            <a:avLst/>
          </a:prstGeom>
          <a:noFill/>
          <a:ln w="9525">
            <a:solidFill>
              <a:schemeClr val="tx1"/>
            </a:solidFill>
            <a:round/>
            <a:headEnd/>
            <a:tailEnd/>
          </a:ln>
        </p:spPr>
        <p:txBody>
          <a:bodyPr lIns="88968" tIns="44484" rIns="88968" bIns="44484"/>
          <a:lstStyle/>
          <a:p>
            <a:endParaRPr lang="en-US" dirty="0"/>
          </a:p>
        </p:txBody>
      </p:sp>
      <p:sp>
        <p:nvSpPr>
          <p:cNvPr id="217093" name="Line 4"/>
          <p:cNvSpPr>
            <a:spLocks noChangeShapeType="1"/>
          </p:cNvSpPr>
          <p:nvPr/>
        </p:nvSpPr>
        <p:spPr bwMode="auto">
          <a:xfrm>
            <a:off x="912280" y="1419660"/>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094" name="Line 5"/>
          <p:cNvSpPr>
            <a:spLocks noChangeShapeType="1"/>
          </p:cNvSpPr>
          <p:nvPr/>
        </p:nvSpPr>
        <p:spPr bwMode="auto">
          <a:xfrm>
            <a:off x="912280" y="1936322"/>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095" name="Line 6"/>
          <p:cNvSpPr>
            <a:spLocks noChangeShapeType="1"/>
          </p:cNvSpPr>
          <p:nvPr/>
        </p:nvSpPr>
        <p:spPr bwMode="auto">
          <a:xfrm>
            <a:off x="912280" y="2451433"/>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096" name="Line 7"/>
          <p:cNvSpPr>
            <a:spLocks noChangeShapeType="1"/>
          </p:cNvSpPr>
          <p:nvPr/>
        </p:nvSpPr>
        <p:spPr bwMode="auto">
          <a:xfrm>
            <a:off x="912280" y="2966544"/>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097" name="Line 8"/>
          <p:cNvSpPr>
            <a:spLocks noChangeShapeType="1"/>
          </p:cNvSpPr>
          <p:nvPr/>
        </p:nvSpPr>
        <p:spPr bwMode="auto">
          <a:xfrm>
            <a:off x="912280" y="3481656"/>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098" name="Line 9"/>
          <p:cNvSpPr>
            <a:spLocks noChangeShapeType="1"/>
          </p:cNvSpPr>
          <p:nvPr/>
        </p:nvSpPr>
        <p:spPr bwMode="auto">
          <a:xfrm>
            <a:off x="912280" y="3995215"/>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099" name="Line 10"/>
          <p:cNvSpPr>
            <a:spLocks noChangeShapeType="1"/>
          </p:cNvSpPr>
          <p:nvPr/>
        </p:nvSpPr>
        <p:spPr bwMode="auto">
          <a:xfrm>
            <a:off x="912280" y="451187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100" name="Line 11"/>
          <p:cNvSpPr>
            <a:spLocks noChangeShapeType="1"/>
          </p:cNvSpPr>
          <p:nvPr/>
        </p:nvSpPr>
        <p:spPr bwMode="auto">
          <a:xfrm>
            <a:off x="912280" y="5026989"/>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101" name="Line 12"/>
          <p:cNvSpPr>
            <a:spLocks noChangeShapeType="1"/>
          </p:cNvSpPr>
          <p:nvPr/>
        </p:nvSpPr>
        <p:spPr bwMode="auto">
          <a:xfrm>
            <a:off x="912280" y="5543652"/>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102" name="Line 13"/>
          <p:cNvSpPr>
            <a:spLocks noChangeShapeType="1"/>
          </p:cNvSpPr>
          <p:nvPr/>
        </p:nvSpPr>
        <p:spPr bwMode="auto">
          <a:xfrm>
            <a:off x="912280" y="6058763"/>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103" name="Line 14"/>
          <p:cNvSpPr>
            <a:spLocks noChangeShapeType="1"/>
          </p:cNvSpPr>
          <p:nvPr/>
        </p:nvSpPr>
        <p:spPr bwMode="auto">
          <a:xfrm>
            <a:off x="912280" y="6575426"/>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104" name="Line 15"/>
          <p:cNvSpPr>
            <a:spLocks noChangeShapeType="1"/>
          </p:cNvSpPr>
          <p:nvPr/>
        </p:nvSpPr>
        <p:spPr bwMode="auto">
          <a:xfrm>
            <a:off x="912280" y="709053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105" name="Line 16"/>
          <p:cNvSpPr>
            <a:spLocks noChangeShapeType="1"/>
          </p:cNvSpPr>
          <p:nvPr/>
        </p:nvSpPr>
        <p:spPr bwMode="auto">
          <a:xfrm>
            <a:off x="912280" y="7604097"/>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106" name="Line 17"/>
          <p:cNvSpPr>
            <a:spLocks noChangeShapeType="1"/>
          </p:cNvSpPr>
          <p:nvPr/>
        </p:nvSpPr>
        <p:spPr bwMode="auto">
          <a:xfrm>
            <a:off x="912280" y="8119208"/>
            <a:ext cx="5206442" cy="0"/>
          </a:xfrm>
          <a:prstGeom prst="line">
            <a:avLst/>
          </a:prstGeom>
          <a:noFill/>
          <a:ln w="9525">
            <a:solidFill>
              <a:schemeClr val="tx1"/>
            </a:solidFill>
            <a:round/>
            <a:headEnd/>
            <a:tailEnd/>
          </a:ln>
        </p:spPr>
        <p:txBody>
          <a:bodyPr lIns="88968" tIns="44484" rIns="88968" bIns="44484"/>
          <a:lstStyle/>
          <a:p>
            <a:endParaRPr lang="en-US" dirty="0"/>
          </a:p>
        </p:txBody>
      </p:sp>
      <p:sp>
        <p:nvSpPr>
          <p:cNvPr id="217107" name="Line 18"/>
          <p:cNvSpPr>
            <a:spLocks noChangeShapeType="1"/>
          </p:cNvSpPr>
          <p:nvPr/>
        </p:nvSpPr>
        <p:spPr bwMode="auto">
          <a:xfrm>
            <a:off x="912280" y="8635871"/>
            <a:ext cx="5206442"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270D7E16-A923-43DF-9072-65A73508834F}" type="slidenum">
              <a:rPr lang="en-US" smtClean="0"/>
              <a:pPr/>
              <a:t>80</a:t>
            </a:fld>
            <a:endParaRPr lang="en-US" dirty="0" smtClean="0"/>
          </a:p>
        </p:txBody>
      </p:sp>
      <p:sp>
        <p:nvSpPr>
          <p:cNvPr id="308227" name="Rectangle 2"/>
          <p:cNvSpPr>
            <a:spLocks noGrp="1" noChangeArrowheads="1"/>
          </p:cNvSpPr>
          <p:nvPr>
            <p:ph type="body" idx="1"/>
          </p:nvPr>
        </p:nvSpPr>
        <p:spPr>
          <a:xfrm>
            <a:off x="677298" y="4542910"/>
            <a:ext cx="5479819" cy="3573197"/>
          </a:xfrm>
          <a:noFill/>
          <a:ln/>
        </p:spPr>
        <p:txBody>
          <a:bodyPr/>
          <a:lstStyle/>
          <a:p>
            <a:pPr eaLnBrk="1" hangingPunct="1"/>
            <a:endParaRPr lang="en-US" dirty="0" smtClean="0"/>
          </a:p>
        </p:txBody>
      </p:sp>
      <p:sp>
        <p:nvSpPr>
          <p:cNvPr id="308228" name="Rectangle 3"/>
          <p:cNvSpPr>
            <a:spLocks noGrp="1" noRot="1" noChangeAspect="1" noChangeArrowheads="1" noTextEdit="1"/>
          </p:cNvSpPr>
          <p:nvPr>
            <p:ph type="sldImg"/>
          </p:nvPr>
        </p:nvSpPr>
        <p:spPr>
          <a:xfrm>
            <a:off x="585788" y="158750"/>
            <a:ext cx="5908675" cy="4430713"/>
          </a:xfr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83</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84</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A8B369BE-A4A6-49C3-9DDA-F35A21C88DA2}" type="slidenum">
              <a:rPr lang="en-US" smtClean="0"/>
              <a:pPr/>
              <a:t>85</a:t>
            </a:fld>
            <a:endParaRPr lang="en-US" dirty="0" smtClean="0"/>
          </a:p>
        </p:txBody>
      </p:sp>
      <p:sp>
        <p:nvSpPr>
          <p:cNvPr id="313347" name="Rectangle 2"/>
          <p:cNvSpPr>
            <a:spLocks noGrp="1" noChangeArrowheads="1"/>
          </p:cNvSpPr>
          <p:nvPr>
            <p:ph type="body" idx="1"/>
          </p:nvPr>
        </p:nvSpPr>
        <p:spPr>
          <a:xfrm>
            <a:off x="706479" y="232731"/>
            <a:ext cx="5664117" cy="8583119"/>
          </a:xfrm>
          <a:noFill/>
          <a:ln/>
        </p:spPr>
        <p:txBody>
          <a:bodyPr/>
          <a:lstStyle/>
          <a:p>
            <a:pPr marL="222419" indent="-222419" eaLnBrk="1" hangingPunct="1"/>
            <a:r>
              <a:rPr lang="en-US" sz="1500" b="1" dirty="0" smtClean="0"/>
              <a:t>Learning Activity 3:  Provisioning IPSG M2PA</a:t>
            </a:r>
          </a:p>
          <a:p>
            <a:pPr marL="222419" indent="-222419" eaLnBrk="1" hangingPunct="1"/>
            <a:endParaRPr lang="en-US" sz="1500" dirty="0" smtClean="0"/>
          </a:p>
          <a:p>
            <a:pPr marL="222419" indent="-222419" eaLnBrk="1" hangingPunct="1">
              <a:buFontTx/>
              <a:buAutoNum type="arabicPeriod"/>
            </a:pPr>
            <a:r>
              <a:rPr lang="en-US" sz="1000" dirty="0" smtClean="0"/>
              <a:t>Login to your assigned STP</a:t>
            </a:r>
          </a:p>
          <a:p>
            <a:pPr marL="667257" lvl="1" indent="-222419" eaLnBrk="1" hangingPunct="1"/>
            <a:r>
              <a:rPr lang="en-US" sz="1000" dirty="0" smtClean="0"/>
              <a:t>Login:uid=eagle</a:t>
            </a:r>
          </a:p>
          <a:p>
            <a:pPr marL="667257" lvl="1" indent="-222419" eaLnBrk="1" hangingPunct="1"/>
            <a:r>
              <a:rPr lang="en-US" sz="1000" dirty="0" smtClean="0"/>
              <a:t>(password) eagle</a:t>
            </a:r>
          </a:p>
          <a:p>
            <a:pPr marL="667257" lvl="1" indent="-222419" eaLnBrk="1" hangingPunct="1">
              <a:buFontTx/>
              <a:buAutoNum type="arabicPeriod"/>
            </a:pPr>
            <a:endParaRPr lang="en-US" sz="1000" dirty="0" smtClean="0"/>
          </a:p>
          <a:p>
            <a:pPr marL="222419" indent="-222419" eaLnBrk="1" hangingPunct="1">
              <a:buFontTx/>
              <a:buAutoNum type="arabicPeriod"/>
            </a:pPr>
            <a:r>
              <a:rPr lang="en-US" sz="1000" dirty="0" smtClean="0"/>
              <a:t>We must enter the card, create the required destination and change a linkset.  </a:t>
            </a:r>
          </a:p>
          <a:p>
            <a:pPr marL="222419" indent="-222419" eaLnBrk="1" hangingPunct="1">
              <a:buFontTx/>
              <a:buAutoNum type="arabicPeriod"/>
            </a:pPr>
            <a:endParaRPr lang="en-US" sz="1000" dirty="0" smtClean="0"/>
          </a:p>
          <a:p>
            <a:pPr marL="222419" indent="-222419" eaLnBrk="1" hangingPunct="1">
              <a:buFontTx/>
              <a:buAutoNum type="arabicPeriod"/>
            </a:pPr>
            <a:r>
              <a:rPr lang="en-US" sz="1000" dirty="0" smtClean="0"/>
              <a:t>Enter the SIGTRAN card</a:t>
            </a:r>
          </a:p>
          <a:p>
            <a:pPr marL="667257" lvl="1" indent="-222419" eaLnBrk="1" hangingPunct="1"/>
            <a:r>
              <a:rPr lang="en-US" sz="1000" dirty="0" smtClean="0"/>
              <a:t>ent-card (loc, type, appl)</a:t>
            </a:r>
          </a:p>
          <a:p>
            <a:pPr marL="667257" lvl="1" indent="-222419" eaLnBrk="1" hangingPunct="1">
              <a:buFontTx/>
              <a:buAutoNum type="arabicPeriod"/>
            </a:pPr>
            <a:endParaRPr lang="en-US" sz="1000" dirty="0" smtClean="0"/>
          </a:p>
          <a:p>
            <a:pPr marL="222419" indent="-222419" eaLnBrk="1" hangingPunct="1">
              <a:buFontTx/>
              <a:buAutoNum type="arabicPeriod"/>
            </a:pPr>
            <a:r>
              <a:rPr lang="en-US" sz="1000" dirty="0" smtClean="0"/>
              <a:t>From the assigned lab diagram, determine the point code of the STP on the far end of the linkset.  Record here: ___________</a:t>
            </a:r>
          </a:p>
          <a:p>
            <a:pPr marL="222419" indent="-222419" eaLnBrk="1" hangingPunct="1">
              <a:buFontTx/>
              <a:buAutoNum type="arabicPeriod"/>
            </a:pPr>
            <a:endParaRPr lang="en-US" sz="1000" dirty="0" smtClean="0"/>
          </a:p>
          <a:p>
            <a:pPr marL="222419" indent="-222419" eaLnBrk="1" hangingPunct="1">
              <a:buFontTx/>
              <a:buAutoNum type="arabicPeriod"/>
            </a:pPr>
            <a:r>
              <a:rPr lang="en-US" sz="1000" dirty="0" smtClean="0"/>
              <a:t>Retrieve the current destinations and verify that the far end point code already exist</a:t>
            </a:r>
          </a:p>
          <a:p>
            <a:pPr marL="667257" lvl="1" indent="-222419" eaLnBrk="1" hangingPunct="1"/>
            <a:r>
              <a:rPr lang="en-US" sz="1000" dirty="0" smtClean="0"/>
              <a:t>rtrv-dstn</a:t>
            </a:r>
          </a:p>
          <a:p>
            <a:pPr marL="667257" lvl="1" indent="-222419" eaLnBrk="1" hangingPunct="1">
              <a:buFontTx/>
              <a:buAutoNum type="arabicPeriod"/>
            </a:pPr>
            <a:endParaRPr lang="en-US" sz="1000" dirty="0" smtClean="0"/>
          </a:p>
          <a:p>
            <a:pPr marL="222419" indent="-222419" eaLnBrk="1" hangingPunct="1">
              <a:buFontTx/>
              <a:buAutoNum type="arabicPeriod"/>
            </a:pPr>
            <a:r>
              <a:rPr lang="en-US" sz="1000" dirty="0" smtClean="0"/>
              <a:t>Review output verifying the point code at the far end.</a:t>
            </a:r>
          </a:p>
          <a:p>
            <a:pPr marL="667257" lvl="1" indent="-222419" eaLnBrk="1" hangingPunct="1">
              <a:buFontTx/>
              <a:buAutoNum type="arabicPeriod"/>
            </a:pPr>
            <a:endParaRPr lang="en-US" sz="1000" dirty="0" smtClean="0"/>
          </a:p>
          <a:p>
            <a:pPr marL="222419" indent="-222419" eaLnBrk="1" hangingPunct="1">
              <a:buFontTx/>
              <a:buAutoNum type="arabicPeriod"/>
            </a:pPr>
            <a:r>
              <a:rPr lang="en-US" sz="1000" dirty="0" smtClean="0"/>
              <a:t>If the far end STP point code already exists, skip the ent-dstn and continue with linkset provisioning, or else enter the following command</a:t>
            </a:r>
          </a:p>
          <a:p>
            <a:pPr marL="222419" indent="-222419" eaLnBrk="1" hangingPunct="1">
              <a:buFontTx/>
              <a:buAutoNum type="arabicPeriod"/>
            </a:pPr>
            <a:endParaRPr lang="en-US" sz="1000" dirty="0" smtClean="0"/>
          </a:p>
          <a:p>
            <a:pPr marL="222419" indent="-222419" eaLnBrk="1" hangingPunct="1">
              <a:buFontTx/>
              <a:buAutoNum type="arabicPeriod"/>
            </a:pPr>
            <a:r>
              <a:rPr lang="en-US" sz="1000" dirty="0" smtClean="0"/>
              <a:t>Enter the destination for the remote STP  </a:t>
            </a:r>
          </a:p>
          <a:p>
            <a:pPr marL="667257" lvl="1" indent="-222419" eaLnBrk="1" hangingPunct="1"/>
            <a:r>
              <a:rPr lang="de-DE" sz="1000" dirty="0" smtClean="0"/>
              <a:t>ent-dstn (dpc, clli, bei)</a:t>
            </a:r>
            <a:endParaRPr lang="en-US" sz="1000" dirty="0" smtClean="0"/>
          </a:p>
          <a:p>
            <a:pPr marL="667257" lvl="1" indent="-222419" eaLnBrk="1" hangingPunct="1"/>
            <a:r>
              <a:rPr lang="en-US" sz="1000" dirty="0" smtClean="0"/>
              <a:t>the clli (silly) code is the common language location identifier (dallas, bolder, …)</a:t>
            </a:r>
          </a:p>
          <a:p>
            <a:pPr marL="667257" lvl="1" indent="-222419" eaLnBrk="1" hangingPunct="1"/>
            <a:endParaRPr lang="en-US" sz="1000" dirty="0" smtClean="0"/>
          </a:p>
          <a:p>
            <a:pPr marL="222419" indent="-222419" eaLnBrk="1" hangingPunct="1">
              <a:buFontTx/>
              <a:buAutoNum type="arabicPeriod"/>
            </a:pPr>
            <a:r>
              <a:rPr lang="en-US" sz="1000" dirty="0" smtClean="0"/>
              <a:t>The next step is linkset provisioning. First, retrieve the provisioned linksets:</a:t>
            </a:r>
          </a:p>
          <a:p>
            <a:pPr marL="667257" lvl="1" indent="-222419" eaLnBrk="1" hangingPunct="1"/>
            <a:r>
              <a:rPr lang="en-US" sz="1000" dirty="0" smtClean="0"/>
              <a:t>Hint: KSR mode (F11) may work best for this command</a:t>
            </a:r>
          </a:p>
          <a:p>
            <a:pPr marL="667257" lvl="1" indent="-222419" eaLnBrk="1" hangingPunct="1"/>
            <a:r>
              <a:rPr lang="en-US" sz="1000" dirty="0" smtClean="0"/>
              <a:t>rtrv-ls</a:t>
            </a:r>
          </a:p>
          <a:p>
            <a:pPr marL="222419" indent="-222419" eaLnBrk="1" hangingPunct="1">
              <a:buFontTx/>
              <a:buAutoNum type="arabicPeriod" startAt="10"/>
            </a:pPr>
            <a:r>
              <a:rPr lang="en-US" sz="1000" dirty="0" smtClean="0"/>
              <a:t>A linkset should already exist to the far end point code. Record the linkset name of the “C” linkset to your mate STP. </a:t>
            </a:r>
          </a:p>
          <a:p>
            <a:pPr marL="222419" indent="-222419" eaLnBrk="1" hangingPunct="1"/>
            <a:r>
              <a:rPr lang="en-US" sz="1000" dirty="0" smtClean="0"/>
              <a:t>      _________________</a:t>
            </a:r>
          </a:p>
          <a:p>
            <a:pPr marL="667257" lvl="1" indent="-222419" eaLnBrk="1" hangingPunct="1">
              <a:buFontTx/>
              <a:buAutoNum type="arabicPeriod"/>
            </a:pPr>
            <a:endParaRPr lang="en-US" sz="1000" dirty="0" smtClean="0"/>
          </a:p>
          <a:p>
            <a:pPr marL="222419" indent="-222419" eaLnBrk="1" hangingPunct="1">
              <a:buFontTx/>
              <a:buAutoNum type="arabicPeriod" startAt="11"/>
            </a:pPr>
            <a:r>
              <a:rPr lang="en-US" sz="1000" dirty="0" smtClean="0"/>
              <a:t>Change the linkset.</a:t>
            </a:r>
          </a:p>
          <a:p>
            <a:pPr marL="222419" indent="-222419" eaLnBrk="1" hangingPunct="1"/>
            <a:r>
              <a:rPr lang="en-US" sz="1000" dirty="0" smtClean="0"/>
              <a:t>	chg-ls:ipsg= yes: lsn = &lt;from above&gt;</a:t>
            </a:r>
          </a:p>
          <a:p>
            <a:pPr marL="222419" indent="-222419" eaLnBrk="1" hangingPunct="1"/>
            <a:r>
              <a:rPr lang="en-US" sz="1000" dirty="0" smtClean="0"/>
              <a:t>	chg-ls:lsn =&lt;from above&gt; : slktps = 1000 : adapter=M2PA </a:t>
            </a:r>
          </a:p>
          <a:p>
            <a:pPr marL="222419" indent="-222419" eaLnBrk="1" hangingPunct="1">
              <a:buFontTx/>
              <a:buAutoNum type="arabicPeriod" startAt="10"/>
            </a:pPr>
            <a:endParaRPr lang="en-US" sz="1000" dirty="0" smtClean="0"/>
          </a:p>
          <a:p>
            <a:pPr marL="222419" indent="-222419" eaLnBrk="1" hangingPunct="1">
              <a:buFontTx/>
              <a:buAutoNum type="arabicPeriod" startAt="12"/>
            </a:pPr>
            <a:r>
              <a:rPr lang="en-US" sz="1000" dirty="0" smtClean="0"/>
              <a:t>We need to assign an IP address, submask and other Ethernet parameters for </a:t>
            </a:r>
            <a:r>
              <a:rPr lang="en-US" sz="1000" b="1" dirty="0" smtClean="0"/>
              <a:t>BOTH Ethernet ports</a:t>
            </a:r>
            <a:r>
              <a:rPr lang="en-US" sz="1000" dirty="0" smtClean="0"/>
              <a:t> on the SIGTRAN card:</a:t>
            </a:r>
          </a:p>
          <a:p>
            <a:pPr marL="222419" indent="-222419" eaLnBrk="1" hangingPunct="1">
              <a:buFontTx/>
              <a:buAutoNum type="arabicPeriod" startAt="12"/>
            </a:pPr>
            <a:endParaRPr lang="en-US" sz="1000" dirty="0" smtClean="0"/>
          </a:p>
          <a:p>
            <a:pPr marL="222419" indent="-222419" eaLnBrk="1" hangingPunct="1"/>
            <a:endParaRPr lang="en-US" sz="1000"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87A9FC5A-FA96-4443-87FA-39C99B516753}" type="slidenum">
              <a:rPr lang="en-US" smtClean="0"/>
              <a:pPr/>
              <a:t>86</a:t>
            </a:fld>
            <a:endParaRPr lang="en-US" dirty="0" smtClean="0"/>
          </a:p>
        </p:txBody>
      </p:sp>
      <p:sp>
        <p:nvSpPr>
          <p:cNvPr id="314371" name="Rectangle 2"/>
          <p:cNvSpPr>
            <a:spLocks noGrp="1" noChangeArrowheads="1"/>
          </p:cNvSpPr>
          <p:nvPr>
            <p:ph type="body" idx="1"/>
          </p:nvPr>
        </p:nvSpPr>
        <p:spPr>
          <a:xfrm>
            <a:off x="706479" y="232732"/>
            <a:ext cx="5664117" cy="8016807"/>
          </a:xfrm>
          <a:noFill/>
          <a:ln/>
        </p:spPr>
        <p:txBody>
          <a:bodyPr/>
          <a:lstStyle/>
          <a:p>
            <a:pPr marL="222419" indent="-222419" defTabSz="444838" eaLnBrk="1" hangingPunct="1"/>
            <a:r>
              <a:rPr lang="en-US" sz="1500" b="1" dirty="0" smtClean="0"/>
              <a:t>Learning Activity 3:  Provisioning IPSG M2PA</a:t>
            </a:r>
          </a:p>
          <a:p>
            <a:pPr marL="222419" indent="-222419" defTabSz="444838" eaLnBrk="1" hangingPunct="1"/>
            <a:endParaRPr lang="en-US" dirty="0" smtClean="0"/>
          </a:p>
          <a:p>
            <a:pPr marL="222419" indent="-222419" defTabSz="444838" eaLnBrk="1" hangingPunct="1">
              <a:buFontTx/>
              <a:buAutoNum type="arabicPeriod" startAt="13"/>
            </a:pPr>
            <a:r>
              <a:rPr lang="en-US" sz="1000" dirty="0" smtClean="0"/>
              <a:t>Since we are using multi-homing </a:t>
            </a:r>
            <a:r>
              <a:rPr lang="en-US" sz="1000" b="1" dirty="0" smtClean="0"/>
              <a:t>BOTH Ethernet Ports</a:t>
            </a:r>
            <a:r>
              <a:rPr lang="en-US" sz="1000" dirty="0" smtClean="0"/>
              <a:t> must be provisioned</a:t>
            </a:r>
          </a:p>
          <a:p>
            <a:pPr marL="667257" lvl="1" indent="-222419" defTabSz="444838" eaLnBrk="1" hangingPunct="1"/>
            <a:r>
              <a:rPr lang="en-US" sz="1000" dirty="0" smtClean="0"/>
              <a:t>Optional: rtrv-ip-lnk to see the defaults</a:t>
            </a:r>
          </a:p>
          <a:p>
            <a:pPr marL="667257" lvl="1" indent="-222419" defTabSz="444838" eaLnBrk="1" hangingPunct="1"/>
            <a:r>
              <a:rPr lang="en-US" sz="1000" dirty="0" smtClean="0"/>
              <a:t>chg-ip-lnk (loc, port, ipaddr, submask=255.255.255.0, duplex=full, speed=100, auto= no, mcast=no, mactype=dix)</a:t>
            </a:r>
            <a:endParaRPr lang="en-US" sz="1000" b="1" dirty="0" smtClean="0"/>
          </a:p>
          <a:p>
            <a:pPr marL="222419" indent="-222419" defTabSz="444838" eaLnBrk="1" hangingPunct="1">
              <a:buFontTx/>
              <a:buAutoNum type="arabicPeriod" startAt="13"/>
            </a:pPr>
            <a:endParaRPr lang="en-US" sz="1000" dirty="0" smtClean="0"/>
          </a:p>
          <a:p>
            <a:pPr marL="222419" indent="-222419" defTabSz="444838" eaLnBrk="1" hangingPunct="1">
              <a:buFontTx/>
              <a:buAutoNum type="arabicPeriod" startAt="13"/>
            </a:pPr>
            <a:r>
              <a:rPr lang="en-US" sz="1000" dirty="0" smtClean="0"/>
              <a:t>(repeat for BOTH Ethernet ports)</a:t>
            </a:r>
          </a:p>
          <a:p>
            <a:pPr marL="222419" indent="-222419" defTabSz="444838" eaLnBrk="1" hangingPunct="1"/>
            <a:endParaRPr lang="en-US" sz="1000" dirty="0" smtClean="0"/>
          </a:p>
          <a:p>
            <a:pPr marL="222419" indent="-222419" defTabSz="444838" eaLnBrk="1" hangingPunct="1">
              <a:buFontTx/>
              <a:buAutoNum type="arabicPeriod" startAt="15"/>
            </a:pPr>
            <a:r>
              <a:rPr lang="en-US" sz="1000" dirty="0" smtClean="0"/>
              <a:t>The IP and Ethernet parameters are now complete. Next is the host table and association.</a:t>
            </a:r>
          </a:p>
          <a:p>
            <a:pPr marL="222419" indent="-222419" defTabSz="444838" eaLnBrk="1" hangingPunct="1"/>
            <a:endParaRPr lang="en-US" sz="1000" dirty="0" smtClean="0"/>
          </a:p>
          <a:p>
            <a:pPr marL="222419" indent="-222419" defTabSz="444838" eaLnBrk="1" hangingPunct="1">
              <a:buFontTx/>
              <a:buAutoNum type="arabicPeriod" startAt="16"/>
            </a:pPr>
            <a:r>
              <a:rPr lang="en-US" sz="1000" dirty="0" smtClean="0"/>
              <a:t>Fill in the table below for all hostnames.</a:t>
            </a:r>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7"/>
            </a:pPr>
            <a:r>
              <a:rPr lang="en-US" sz="1000" dirty="0" smtClean="0"/>
              <a:t>Enter Host Names </a:t>
            </a:r>
            <a:r>
              <a:rPr lang="en-US" sz="1000" b="1" dirty="0" smtClean="0"/>
              <a:t>(4 Host; 2 local, 2 remote)</a:t>
            </a:r>
          </a:p>
          <a:p>
            <a:pPr marL="222419" indent="-222419" defTabSz="444838" eaLnBrk="1" hangingPunct="1"/>
            <a:endParaRPr lang="en-US" sz="1000" dirty="0" smtClean="0"/>
          </a:p>
          <a:p>
            <a:pPr marL="667257" lvl="1" indent="-222419" defTabSz="444838" eaLnBrk="1" hangingPunct="1"/>
            <a:r>
              <a:rPr lang="en-US" sz="1000" dirty="0" smtClean="0"/>
              <a:t>ent-ip-host (host, ipaddr, type)</a:t>
            </a:r>
          </a:p>
          <a:p>
            <a:pPr marL="222419" indent="-222419" defTabSz="444838" eaLnBrk="1" hangingPunct="1">
              <a:buFontTx/>
              <a:buAutoNum type="arabicPeriod" startAt="18"/>
            </a:pPr>
            <a:r>
              <a:rPr lang="en-US" sz="1000" dirty="0" smtClean="0"/>
              <a:t>Change the IP card parameters</a:t>
            </a:r>
          </a:p>
          <a:p>
            <a:pPr marL="667257" lvl="1" indent="-222419" defTabSz="444838" eaLnBrk="1" hangingPunct="1"/>
            <a:r>
              <a:rPr lang="en-US" sz="1000" dirty="0" smtClean="0"/>
              <a:t>chg-ip-card:loc=xxxx (card location):srchordr=local</a:t>
            </a:r>
          </a:p>
          <a:p>
            <a:pPr marL="222419" indent="-222419" defTabSz="444838" eaLnBrk="1" hangingPunct="1"/>
            <a:endParaRPr lang="en-US" sz="1000" dirty="0" smtClean="0"/>
          </a:p>
          <a:p>
            <a:pPr marL="222419" indent="-222419" defTabSz="444838" eaLnBrk="1" hangingPunct="1">
              <a:buFontTx/>
              <a:buAutoNum type="arabicPeriod" startAt="19"/>
            </a:pPr>
            <a:r>
              <a:rPr lang="en-US" sz="1000" dirty="0" smtClean="0"/>
              <a:t>Before entering the association, complete the following table:</a:t>
            </a:r>
          </a:p>
          <a:p>
            <a:pPr marL="222419" indent="-222419" defTabSz="444838" eaLnBrk="1" hangingPunct="1">
              <a:buFontTx/>
              <a:buAutoNum type="arabicPeriod" startAt="16"/>
            </a:pPr>
            <a:endParaRPr lang="en-US" sz="1000" dirty="0" smtClean="0"/>
          </a:p>
          <a:p>
            <a:pPr marL="222419" indent="-222419" defTabSz="444838" eaLnBrk="1" hangingPunct="1">
              <a:buFontTx/>
              <a:buAutoNum type="arabicPeriod" startAt="16"/>
            </a:pPr>
            <a:endParaRPr lang="en-US" sz="1000" dirty="0" smtClean="0"/>
          </a:p>
          <a:p>
            <a:pPr marL="222419" indent="-222419" defTabSz="444838" eaLnBrk="1" hangingPunct="1"/>
            <a:endParaRPr lang="en-US" dirty="0" smtClean="0"/>
          </a:p>
          <a:p>
            <a:pPr marL="222419" indent="-222419" defTabSz="444838" eaLnBrk="1" hangingPunct="1"/>
            <a:r>
              <a:rPr lang="en-US" sz="1300" dirty="0" smtClean="0"/>
              <a:t> </a:t>
            </a:r>
          </a:p>
          <a:p>
            <a:pPr marL="222419" indent="-222419" defTabSz="444838" eaLnBrk="1" hangingPunct="1"/>
            <a:endParaRPr lang="en-US" sz="1300" dirty="0" smtClean="0"/>
          </a:p>
          <a:p>
            <a:pPr marL="222419" indent="-222419" defTabSz="444838" eaLnBrk="1" hangingPunct="1"/>
            <a:endParaRPr lang="en-US" sz="1300" dirty="0" smtClean="0"/>
          </a:p>
        </p:txBody>
      </p:sp>
      <p:graphicFrame>
        <p:nvGraphicFramePr>
          <p:cNvPr id="471043" name="Group 3"/>
          <p:cNvGraphicFramePr>
            <a:graphicFrameLocks noGrp="1"/>
          </p:cNvGraphicFramePr>
          <p:nvPr/>
        </p:nvGraphicFramePr>
        <p:xfrm>
          <a:off x="714159" y="3301677"/>
          <a:ext cx="5739372" cy="1082974"/>
        </p:xfrm>
        <a:graphic>
          <a:graphicData uri="http://schemas.openxmlformats.org/drawingml/2006/table">
            <a:tbl>
              <a:tblPr/>
              <a:tblGrid>
                <a:gridCol w="3275911"/>
                <a:gridCol w="2463461"/>
              </a:tblGrid>
              <a:tr h="335132">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a:t>
                      </a:r>
                      <a:r>
                        <a:rPr kumimoji="0" lang="en-US" sz="1300" b="1" i="0" u="none" strike="noStrike" cap="none" normalizeH="0" baseline="0" dirty="0" smtClean="0">
                          <a:ln>
                            <a:noFill/>
                          </a:ln>
                          <a:solidFill>
                            <a:schemeClr val="tx1"/>
                          </a:solidFill>
                          <a:effectLst/>
                          <a:latin typeface="Arial" charset="0"/>
                        </a:rPr>
                        <a:t>Local Hostname</a:t>
                      </a:r>
                    </a:p>
                  </a:txBody>
                  <a:tcPr marL="91883" marR="91883" marT="46411" marB="464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          </a:t>
                      </a:r>
                      <a:r>
                        <a:rPr kumimoji="0" lang="en-US" sz="1300" b="1" i="0" u="none" strike="noStrike" cap="none" normalizeH="0" baseline="0" dirty="0" smtClean="0">
                          <a:ln>
                            <a:noFill/>
                          </a:ln>
                          <a:solidFill>
                            <a:schemeClr val="tx1"/>
                          </a:solidFill>
                          <a:effectLst/>
                          <a:latin typeface="Arial" charset="0"/>
                        </a:rPr>
                        <a:t>Remote Hostname</a:t>
                      </a:r>
                    </a:p>
                  </a:txBody>
                  <a:tcPr marL="91883" marR="91883" marT="46411" marB="464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921">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rPr>
                        <a:t>Port = A</a:t>
                      </a:r>
                    </a:p>
                  </a:txBody>
                  <a:tcPr marL="91883" marR="91883" marT="46411" marB="464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921">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rPr>
                        <a:t>Port = B</a:t>
                      </a:r>
                    </a:p>
                  </a:txBody>
                  <a:tcPr marL="91883" marR="91883" marT="46411" marB="464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4386" name="Line 17"/>
          <p:cNvSpPr>
            <a:spLocks noChangeShapeType="1"/>
          </p:cNvSpPr>
          <p:nvPr/>
        </p:nvSpPr>
        <p:spPr bwMode="auto">
          <a:xfrm>
            <a:off x="1809201" y="3303230"/>
            <a:ext cx="9215" cy="1082975"/>
          </a:xfrm>
          <a:prstGeom prst="line">
            <a:avLst/>
          </a:prstGeom>
          <a:noFill/>
          <a:ln w="9525">
            <a:solidFill>
              <a:schemeClr val="tx1"/>
            </a:solidFill>
            <a:round/>
            <a:headEnd/>
            <a:tailEnd/>
          </a:ln>
        </p:spPr>
        <p:txBody>
          <a:bodyPr lIns="88968" tIns="44484" rIns="88968" bIns="44484" anchor="ctr"/>
          <a:lstStyle/>
          <a:p>
            <a:endParaRPr lang="en-US" dirty="0"/>
          </a:p>
        </p:txBody>
      </p:sp>
      <p:graphicFrame>
        <p:nvGraphicFramePr>
          <p:cNvPr id="471058" name="Group 18"/>
          <p:cNvGraphicFramePr>
            <a:graphicFrameLocks noGrp="1"/>
          </p:cNvGraphicFramePr>
          <p:nvPr/>
        </p:nvGraphicFramePr>
        <p:xfrm>
          <a:off x="555969" y="6570772"/>
          <a:ext cx="6006606" cy="1757895"/>
        </p:xfrm>
        <a:graphic>
          <a:graphicData uri="http://schemas.openxmlformats.org/drawingml/2006/table">
            <a:tbl>
              <a:tblPr/>
              <a:tblGrid>
                <a:gridCol w="563647"/>
                <a:gridCol w="737195"/>
                <a:gridCol w="910743"/>
                <a:gridCol w="509894"/>
                <a:gridCol w="1050503"/>
                <a:gridCol w="1021323"/>
                <a:gridCol w="548289"/>
                <a:gridCol w="665012"/>
              </a:tblGrid>
              <a:tr h="586482">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Associ-ation</a:t>
                      </a:r>
                    </a:p>
                  </a:txBody>
                  <a:tcPr marL="91883" marR="91883" marT="46411" marB="464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Aname</a:t>
                      </a: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Lhost</a:t>
                      </a: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Lport</a:t>
                      </a: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Alhost</a:t>
                      </a: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Rhost</a:t>
                      </a: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Rport</a:t>
                      </a: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Adapter</a:t>
                      </a:r>
                    </a:p>
                  </a:txBody>
                  <a:tcPr marL="91883" marR="91883" marT="46411" marB="464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931">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Port A</a:t>
                      </a:r>
                    </a:p>
                  </a:txBody>
                  <a:tcPr marL="91883" marR="91883" marT="46411" marB="464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6482">
                <a:tc>
                  <a:txBody>
                    <a:bodyPr/>
                    <a:lstStyle/>
                    <a:p>
                      <a:pPr marL="0" marR="0" lvl="0" indent="0" algn="l" defTabSz="949325"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Port B</a:t>
                      </a:r>
                    </a:p>
                  </a:txBody>
                  <a:tcPr marL="91883" marR="91883" marT="46411" marB="464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49325" rtl="0" eaLnBrk="1" fontAlgn="base" latinLnBrk="0" hangingPunct="1">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charset="0"/>
                      </a:endParaRPr>
                    </a:p>
                  </a:txBody>
                  <a:tcPr marL="91883" marR="91883" marT="46411" marB="464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99D5B4A8-C40A-4865-A06A-37A6DEACDD96}" type="slidenum">
              <a:rPr lang="en-US" smtClean="0"/>
              <a:pPr/>
              <a:t>87</a:t>
            </a:fld>
            <a:endParaRPr lang="en-US" dirty="0" smtClean="0"/>
          </a:p>
        </p:txBody>
      </p:sp>
      <p:sp>
        <p:nvSpPr>
          <p:cNvPr id="315395" name="Rectangle 2"/>
          <p:cNvSpPr>
            <a:spLocks noGrp="1" noChangeArrowheads="1"/>
          </p:cNvSpPr>
          <p:nvPr>
            <p:ph type="body" idx="1"/>
          </p:nvPr>
        </p:nvSpPr>
        <p:spPr>
          <a:xfrm>
            <a:off x="706479" y="251350"/>
            <a:ext cx="5664117" cy="8747582"/>
          </a:xfrm>
          <a:noFill/>
          <a:ln/>
        </p:spPr>
        <p:txBody>
          <a:bodyPr/>
          <a:lstStyle/>
          <a:p>
            <a:pPr marL="222419" indent="-222419" eaLnBrk="1" hangingPunct="1"/>
            <a:r>
              <a:rPr lang="en-US" sz="1500" b="1" dirty="0" smtClean="0"/>
              <a:t>Learning Activity 3:  Provisioning IPSG M2PA</a:t>
            </a:r>
          </a:p>
          <a:p>
            <a:pPr marL="222419" indent="-222419" eaLnBrk="1" hangingPunct="1"/>
            <a:endParaRPr lang="en-US" dirty="0" smtClean="0"/>
          </a:p>
          <a:p>
            <a:pPr marL="222419" indent="-222419" eaLnBrk="1" hangingPunct="1">
              <a:buFontTx/>
              <a:buAutoNum type="arabicPeriod" startAt="20"/>
            </a:pPr>
            <a:r>
              <a:rPr lang="en-US" sz="1000" dirty="0" smtClean="0"/>
              <a:t>Enter two associations with </a:t>
            </a:r>
            <a:r>
              <a:rPr lang="en-US" sz="1000" b="1" dirty="0" smtClean="0"/>
              <a:t>MULTI-HOMING</a:t>
            </a:r>
            <a:endParaRPr lang="en-US" sz="1000" dirty="0" smtClean="0"/>
          </a:p>
          <a:p>
            <a:pPr marL="667257" lvl="1" indent="-222419" eaLnBrk="1" hangingPunct="1"/>
            <a:r>
              <a:rPr lang="en-US" sz="1000" dirty="0" smtClean="0"/>
              <a:t>ent-assoc (aname, lhost, lport, rhost, rport, adapter)</a:t>
            </a:r>
          </a:p>
          <a:p>
            <a:pPr marL="222419" indent="-222419" eaLnBrk="1" hangingPunct="1"/>
            <a:r>
              <a:rPr lang="en-US" sz="1000" dirty="0" smtClean="0"/>
              <a:t>              chg-assoc (</a:t>
            </a:r>
            <a:r>
              <a:rPr lang="en-US" sz="1000" dirty="0" smtClean="0">
                <a:sym typeface="Wingdings" pitchFamily="2" charset="2"/>
              </a:rPr>
              <a:t>aname, alhost)</a:t>
            </a:r>
            <a:r>
              <a:rPr lang="en-US" sz="1000" dirty="0" smtClean="0"/>
              <a:t> </a:t>
            </a:r>
          </a:p>
          <a:p>
            <a:pPr marL="222419" indent="-222419" eaLnBrk="1" hangingPunct="1">
              <a:buFontTx/>
              <a:buAutoNum type="arabicPeriod" startAt="21"/>
            </a:pPr>
            <a:r>
              <a:rPr lang="en-US" sz="1000" dirty="0" smtClean="0"/>
              <a:t>To determine what links are in the linkset, retrieve the details of the linkset:</a:t>
            </a:r>
          </a:p>
          <a:p>
            <a:pPr marL="222419" indent="-222419" eaLnBrk="1" hangingPunct="1"/>
            <a:r>
              <a:rPr lang="en-US" sz="1000" dirty="0" smtClean="0"/>
              <a:t>	rtrv-ls: lsn=&lt;linksetName&gt;</a:t>
            </a:r>
          </a:p>
          <a:p>
            <a:pPr marL="222419" indent="-222419" eaLnBrk="1" hangingPunct="1"/>
            <a:endParaRPr lang="en-US" sz="1000" dirty="0" smtClean="0"/>
          </a:p>
          <a:p>
            <a:pPr marL="222419" indent="-222419" eaLnBrk="1" hangingPunct="1">
              <a:buFontTx/>
              <a:buAutoNum type="arabicPeriod" startAt="22"/>
            </a:pPr>
            <a:r>
              <a:rPr lang="en-US" sz="1000" dirty="0" smtClean="0"/>
              <a:t>Record the following link information:</a:t>
            </a:r>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2"/>
            </a:pPr>
            <a:endParaRPr lang="en-US" sz="1000" dirty="0" smtClean="0"/>
          </a:p>
          <a:p>
            <a:pPr marL="222419" indent="-222419" eaLnBrk="1" hangingPunct="1">
              <a:buFontTx/>
              <a:buAutoNum type="arabicPeriod" startAt="23"/>
            </a:pPr>
            <a:endParaRPr lang="en-US" sz="1000" dirty="0" smtClean="0"/>
          </a:p>
          <a:p>
            <a:pPr marL="222419" indent="-222419" eaLnBrk="1" hangingPunct="1">
              <a:buFontTx/>
              <a:buAutoNum type="arabicPeriod" startAt="23"/>
            </a:pPr>
            <a:r>
              <a:rPr lang="en-US" sz="1000" dirty="0" smtClean="0"/>
              <a:t>We have two existing low speed links in the linkset. We will delete a link (slc=0) and replace it with a link on the SIGTRAN card. </a:t>
            </a:r>
          </a:p>
          <a:p>
            <a:pPr marL="222419" indent="-222419" eaLnBrk="1" hangingPunct="1"/>
            <a:endParaRPr lang="en-US" sz="1000" dirty="0" smtClean="0"/>
          </a:p>
          <a:p>
            <a:pPr marL="222419" indent="-222419" eaLnBrk="1" hangingPunct="1">
              <a:buFontTx/>
              <a:buAutoNum type="arabicPeriod" startAt="24"/>
            </a:pPr>
            <a:r>
              <a:rPr lang="en-US" sz="1000" dirty="0" smtClean="0"/>
              <a:t>Before you can delete a link, you must deactivate the link:</a:t>
            </a:r>
          </a:p>
          <a:p>
            <a:pPr marL="667257" lvl="1" indent="-222419" eaLnBrk="1" hangingPunct="1"/>
            <a:r>
              <a:rPr lang="en-US" sz="1000" dirty="0" smtClean="0"/>
              <a:t>dact-slk: loc= : link=&lt;link&gt;  (from above)</a:t>
            </a:r>
          </a:p>
          <a:p>
            <a:pPr marL="667257" lvl="1" indent="-222419" eaLnBrk="1" hangingPunct="1"/>
            <a:r>
              <a:rPr lang="en-US" sz="1000" dirty="0" smtClean="0"/>
              <a:t>dlt-slk: loc=: link=&lt;link&gt;</a:t>
            </a:r>
          </a:p>
          <a:p>
            <a:pPr marL="222419" indent="-222419" eaLnBrk="1" hangingPunct="1"/>
            <a:endParaRPr lang="en-US" sz="1000" dirty="0" smtClean="0"/>
          </a:p>
          <a:p>
            <a:pPr marL="222419" indent="-222419" eaLnBrk="1" hangingPunct="1">
              <a:buFontTx/>
              <a:buAutoNum type="arabicPeriod" startAt="25"/>
            </a:pPr>
            <a:r>
              <a:rPr lang="en-US" sz="1000" dirty="0" smtClean="0"/>
              <a:t>Enter the IP signaling link with a slc value=0 </a:t>
            </a:r>
          </a:p>
          <a:p>
            <a:pPr marL="222419" indent="-222419" eaLnBrk="1" hangingPunct="1"/>
            <a:r>
              <a:rPr lang="en-US" sz="1000" dirty="0" smtClean="0"/>
              <a:t>	ent-slk (loc, link, slc, lsn, aname)</a:t>
            </a:r>
          </a:p>
          <a:p>
            <a:pPr marL="222419" indent="-222419" eaLnBrk="1" hangingPunct="1"/>
            <a:r>
              <a:rPr lang="en-US" sz="1000" dirty="0" smtClean="0"/>
              <a:t>	</a:t>
            </a:r>
          </a:p>
          <a:p>
            <a:pPr marL="222419" indent="-222419" eaLnBrk="1" hangingPunct="1">
              <a:buFontTx/>
              <a:buAutoNum type="arabicPeriod" startAt="26"/>
            </a:pPr>
            <a:r>
              <a:rPr lang="en-US" sz="1000" dirty="0" smtClean="0"/>
              <a:t>Retrieve the associations and check your work</a:t>
            </a:r>
          </a:p>
          <a:p>
            <a:pPr marL="222419" indent="-222419" eaLnBrk="1" hangingPunct="1"/>
            <a:r>
              <a:rPr lang="en-US" sz="1000" dirty="0" smtClean="0"/>
              <a:t>	rtrv-assoc</a:t>
            </a:r>
          </a:p>
          <a:p>
            <a:pPr marL="222419" indent="-222419" eaLnBrk="1" hangingPunct="1">
              <a:buFontTx/>
              <a:buAutoNum type="arabicPeriod" startAt="26"/>
            </a:pPr>
            <a:endParaRPr lang="en-US" sz="1000" dirty="0" smtClean="0"/>
          </a:p>
          <a:p>
            <a:pPr marL="222419" indent="-222419" eaLnBrk="1" hangingPunct="1">
              <a:buFontTx/>
              <a:buAutoNum type="arabicPeriod" startAt="27"/>
            </a:pPr>
            <a:r>
              <a:rPr lang="en-US" sz="1000" dirty="0" smtClean="0"/>
              <a:t>Check to see if there are any routes in the database.</a:t>
            </a:r>
          </a:p>
          <a:p>
            <a:pPr marL="222419" indent="-222419" eaLnBrk="1" hangingPunct="1"/>
            <a:r>
              <a:rPr lang="en-US" sz="1000" dirty="0" smtClean="0"/>
              <a:t>	 rtrv-rte</a:t>
            </a:r>
          </a:p>
          <a:p>
            <a:pPr marL="222419" indent="-222419" eaLnBrk="1" hangingPunct="1">
              <a:buFontTx/>
              <a:buAutoNum type="arabicPeriod" startAt="26"/>
            </a:pPr>
            <a:endParaRPr lang="en-US" sz="1000" dirty="0" smtClean="0"/>
          </a:p>
          <a:p>
            <a:pPr marL="222419" indent="-222419" eaLnBrk="1" hangingPunct="1">
              <a:buFontTx/>
              <a:buAutoNum type="arabicPeriod" startAt="28"/>
            </a:pPr>
            <a:r>
              <a:rPr lang="en-US" sz="1000" dirty="0" smtClean="0"/>
              <a:t>If routes already exist, skip ent-rte and go to allow card</a:t>
            </a:r>
          </a:p>
          <a:p>
            <a:pPr marL="222419" indent="-222419" eaLnBrk="1" hangingPunct="1">
              <a:buFontTx/>
              <a:buAutoNum type="arabicPeriod" startAt="28"/>
            </a:pPr>
            <a:endParaRPr lang="en-US" sz="1000" dirty="0" smtClean="0"/>
          </a:p>
          <a:p>
            <a:pPr marL="222419" indent="-222419" eaLnBrk="1" hangingPunct="1">
              <a:buFontTx/>
              <a:buAutoNum type="arabicPeriod" startAt="28"/>
            </a:pPr>
            <a:r>
              <a:rPr lang="en-US" sz="1000" dirty="0" smtClean="0"/>
              <a:t>Enter a route for each SSP point code to use the C link</a:t>
            </a:r>
          </a:p>
          <a:p>
            <a:pPr marL="222419" indent="-222419" eaLnBrk="1" hangingPunct="1"/>
            <a:endParaRPr lang="en-US" sz="1000" dirty="0" smtClean="0"/>
          </a:p>
          <a:p>
            <a:pPr marL="222419" indent="-222419" eaLnBrk="1" hangingPunct="1"/>
            <a:r>
              <a:rPr lang="en-US" sz="1000" dirty="0" smtClean="0"/>
              <a:t>	ent-rte (dpc, lsn, rc=30)</a:t>
            </a:r>
          </a:p>
          <a:p>
            <a:pPr marL="222419" indent="-222419" eaLnBrk="1" hangingPunct="1"/>
            <a:endParaRPr lang="en-US" sz="1000" dirty="0" smtClean="0"/>
          </a:p>
          <a:p>
            <a:pPr marL="222419" indent="-222419" eaLnBrk="1" hangingPunct="1">
              <a:buFontTx/>
              <a:buAutoNum type="arabicPeriod" startAt="22"/>
            </a:pPr>
            <a:endParaRPr lang="en-US" sz="1000" dirty="0" smtClean="0"/>
          </a:p>
        </p:txBody>
      </p:sp>
      <p:graphicFrame>
        <p:nvGraphicFramePr>
          <p:cNvPr id="473091" name="Group 3"/>
          <p:cNvGraphicFramePr>
            <a:graphicFrameLocks noGrp="1"/>
          </p:cNvGraphicFramePr>
          <p:nvPr/>
        </p:nvGraphicFramePr>
        <p:xfrm>
          <a:off x="1179513" y="2771050"/>
          <a:ext cx="4718052" cy="1184030"/>
        </p:xfrm>
        <a:graphic>
          <a:graphicData uri="http://schemas.openxmlformats.org/drawingml/2006/table">
            <a:tbl>
              <a:tblPr/>
              <a:tblGrid>
                <a:gridCol w="1572684"/>
                <a:gridCol w="1572684"/>
                <a:gridCol w="1572684"/>
              </a:tblGrid>
              <a:tr h="293446">
                <a:tc>
                  <a:txBody>
                    <a:bodyPr/>
                    <a:lstStyle/>
                    <a:p>
                      <a:pPr marL="0" marR="0" lvl="0" indent="0" algn="ctr" defTabSz="955675"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rPr>
                        <a:t>Location</a:t>
                      </a:r>
                    </a:p>
                  </a:txBody>
                  <a:tcPr marL="92520" marR="92520" marT="46733" marB="46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rPr>
                        <a:t>Link</a:t>
                      </a:r>
                    </a:p>
                  </a:txBody>
                  <a:tcPr marL="92520" marR="92520" marT="46733" marB="46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rPr>
                        <a:t>SLC</a:t>
                      </a:r>
                    </a:p>
                  </a:txBody>
                  <a:tcPr marL="92520" marR="92520" marT="46733" marB="46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5292">
                <a:tc>
                  <a:txBody>
                    <a:bodyPr/>
                    <a:lstStyle/>
                    <a:p>
                      <a:pPr marL="0" marR="0" lvl="0" indent="0" algn="l" defTabSz="955675"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2520" marR="92520" marT="46733" marB="46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2520" marR="92520" marT="46733" marB="46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2520" marR="92520" marT="46733" marB="46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5292">
                <a:tc>
                  <a:txBody>
                    <a:bodyPr/>
                    <a:lstStyle/>
                    <a:p>
                      <a:pPr marL="0" marR="0" lvl="0" indent="0" algn="l" defTabSz="955675"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2520" marR="92520" marT="46733" marB="46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2520" marR="92520" marT="46733" marB="46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2520" marR="92520" marT="46733" marB="467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9EF6E745-67B5-4AB8-B248-9D13FBFB471C}" type="slidenum">
              <a:rPr lang="en-US" smtClean="0"/>
              <a:pPr/>
              <a:t>88</a:t>
            </a:fld>
            <a:endParaRPr lang="en-US" dirty="0" smtClean="0"/>
          </a:p>
        </p:txBody>
      </p:sp>
      <p:sp>
        <p:nvSpPr>
          <p:cNvPr id="316419" name="Rectangle 2"/>
          <p:cNvSpPr>
            <a:spLocks noGrp="1" noChangeArrowheads="1"/>
          </p:cNvSpPr>
          <p:nvPr>
            <p:ph type="body" idx="1"/>
          </p:nvPr>
        </p:nvSpPr>
        <p:spPr>
          <a:xfrm>
            <a:off x="706479" y="234284"/>
            <a:ext cx="5664117" cy="8150238"/>
          </a:xfrm>
          <a:noFill/>
          <a:ln/>
        </p:spPr>
        <p:txBody>
          <a:bodyPr/>
          <a:lstStyle/>
          <a:p>
            <a:pPr eaLnBrk="1" hangingPunct="1"/>
            <a:r>
              <a:rPr lang="en-US" sz="1500" b="1" dirty="0" smtClean="0"/>
              <a:t>Learning Activity 3:  Provisioning IPSG M2PA</a:t>
            </a:r>
          </a:p>
          <a:p>
            <a:pPr eaLnBrk="1" hangingPunct="1"/>
            <a:endParaRPr lang="en-US" sz="1300" b="1" dirty="0" smtClean="0"/>
          </a:p>
          <a:p>
            <a:pPr eaLnBrk="1" hangingPunct="1"/>
            <a:endParaRPr lang="en-US" dirty="0" smtClean="0"/>
          </a:p>
        </p:txBody>
      </p:sp>
      <p:sp>
        <p:nvSpPr>
          <p:cNvPr id="316420" name="Rectangle 3"/>
          <p:cNvSpPr>
            <a:spLocks noChangeArrowheads="1"/>
          </p:cNvSpPr>
          <p:nvPr/>
        </p:nvSpPr>
        <p:spPr bwMode="auto">
          <a:xfrm>
            <a:off x="714159" y="557004"/>
            <a:ext cx="5653366" cy="5856185"/>
          </a:xfrm>
          <a:prstGeom prst="rect">
            <a:avLst/>
          </a:prstGeom>
          <a:noFill/>
          <a:ln w="9525" algn="ctr">
            <a:noFill/>
            <a:miter lim="800000"/>
            <a:headEnd/>
            <a:tailEnd/>
          </a:ln>
        </p:spPr>
        <p:txBody>
          <a:bodyPr lIns="92406" tIns="46203" rIns="92406" bIns="46203">
            <a:spAutoFit/>
          </a:bodyPr>
          <a:lstStyle/>
          <a:p>
            <a:pPr marL="810902" lvl="1" indent="-349074" defTabSz="461829">
              <a:buFontTx/>
              <a:buAutoNum type="arabicPeriod" startAt="24"/>
            </a:pPr>
            <a:endParaRPr lang="en-US" sz="1000" dirty="0"/>
          </a:p>
          <a:p>
            <a:pPr marL="349074" indent="-349074" defTabSz="461829">
              <a:buFontTx/>
              <a:buAutoNum type="arabicPeriod" startAt="30"/>
            </a:pPr>
            <a:r>
              <a:rPr lang="en-US" sz="1000" dirty="0"/>
              <a:t>It is now time to turn up the first IP link. </a:t>
            </a:r>
          </a:p>
          <a:p>
            <a:pPr marL="349074" indent="-349074" defTabSz="461829">
              <a:buFontTx/>
              <a:buAutoNum type="arabicPeriod" startAt="30"/>
            </a:pPr>
            <a:endParaRPr lang="en-US" sz="1000" dirty="0"/>
          </a:p>
          <a:p>
            <a:pPr marL="349074" indent="-349074" defTabSz="461829">
              <a:buFontTx/>
              <a:buAutoNum type="arabicPeriod" startAt="31"/>
            </a:pPr>
            <a:r>
              <a:rPr lang="en-US" sz="1000" dirty="0"/>
              <a:t>Allow card, activate link, and open and allow association.</a:t>
            </a:r>
          </a:p>
          <a:p>
            <a:pPr marL="1734558" lvl="3" indent="-344441" defTabSz="461829"/>
            <a:r>
              <a:rPr lang="en-US" sz="1000" dirty="0"/>
              <a:t>alw-card: loc=xxxx</a:t>
            </a:r>
          </a:p>
          <a:p>
            <a:pPr marL="1272730" lvl="2" indent="-349074" defTabSz="461829"/>
            <a:r>
              <a:rPr lang="en-US" sz="1000" dirty="0"/>
              <a:t>	act-slk: loc=xxxx:link=xxxx</a:t>
            </a:r>
          </a:p>
          <a:p>
            <a:pPr marL="1272730" lvl="2" indent="-349074" defTabSz="461829"/>
            <a:r>
              <a:rPr lang="en-US" sz="1000" dirty="0"/>
              <a:t>	chg-assoc:aname=xxxx:open=yes:alw=yes</a:t>
            </a:r>
          </a:p>
          <a:p>
            <a:pPr marL="349074" indent="-349074" defTabSz="461829">
              <a:buFontTx/>
              <a:buAutoNum type="arabicPeriod" startAt="25"/>
            </a:pPr>
            <a:endParaRPr lang="en-US" sz="1000" dirty="0"/>
          </a:p>
          <a:p>
            <a:pPr marL="349074" indent="-349074" defTabSz="461829">
              <a:buFontTx/>
              <a:buAutoNum type="arabicPeriod" startAt="25"/>
            </a:pPr>
            <a:endParaRPr lang="en-US" sz="1000" dirty="0"/>
          </a:p>
          <a:p>
            <a:pPr marL="349074" indent="-349074" defTabSz="461829">
              <a:buFontTx/>
              <a:buAutoNum type="arabicPeriod" startAt="32"/>
            </a:pPr>
            <a:r>
              <a:rPr lang="en-US" sz="1000" dirty="0"/>
              <a:t>We will now delete the second low speed link (slc=1)</a:t>
            </a:r>
          </a:p>
          <a:p>
            <a:pPr marL="349074" indent="-349074" defTabSz="461829">
              <a:buFontTx/>
              <a:buAutoNum type="arabicPeriod" startAt="32"/>
            </a:pPr>
            <a:endParaRPr lang="en-US" sz="1000" dirty="0"/>
          </a:p>
          <a:p>
            <a:pPr marL="349074" indent="-349074" defTabSz="461829">
              <a:buFontTx/>
              <a:buAutoNum type="arabicPeriod" startAt="33"/>
            </a:pPr>
            <a:r>
              <a:rPr lang="en-US" sz="1000" dirty="0"/>
              <a:t>Before you can delete a link, you must deactivate the link:</a:t>
            </a:r>
          </a:p>
          <a:p>
            <a:pPr marL="810902" lvl="1" indent="-349074" defTabSz="461829"/>
            <a:r>
              <a:rPr lang="en-US" sz="1000" dirty="0"/>
              <a:t>	dact-slk: loc= : link=&lt;link&gt;  (from above)</a:t>
            </a:r>
          </a:p>
          <a:p>
            <a:pPr marL="810902" lvl="1" indent="-349074" defTabSz="461829"/>
            <a:r>
              <a:rPr lang="en-US" sz="1000" dirty="0"/>
              <a:t>	dlt-slk: loc=: link=&lt;link&gt;</a:t>
            </a:r>
          </a:p>
          <a:p>
            <a:pPr marL="349074" indent="-349074" defTabSz="461829"/>
            <a:endParaRPr lang="en-US" sz="1000" dirty="0"/>
          </a:p>
          <a:p>
            <a:pPr marL="349074" indent="-349074" defTabSz="461829">
              <a:buFontTx/>
              <a:buAutoNum type="arabicPeriod" startAt="34"/>
            </a:pPr>
            <a:r>
              <a:rPr lang="en-US" sz="1000" dirty="0"/>
              <a:t>Enter the IP signaling link with a slc value=1 </a:t>
            </a:r>
          </a:p>
          <a:p>
            <a:pPr marL="349074" indent="-349074" defTabSz="461829"/>
            <a:r>
              <a:rPr lang="en-US" sz="1000" dirty="0"/>
              <a:t>	ent-slk (loc, link, slc, lsn, aname)</a:t>
            </a:r>
          </a:p>
          <a:p>
            <a:pPr marL="349074" indent="-349074" defTabSz="461829"/>
            <a:endParaRPr lang="en-US" sz="1000" dirty="0"/>
          </a:p>
          <a:p>
            <a:pPr marL="349074" indent="-349074" defTabSz="461829">
              <a:buFontTx/>
              <a:buAutoNum type="arabicPeriod" startAt="35"/>
            </a:pPr>
            <a:r>
              <a:rPr lang="en-US" sz="1000" dirty="0"/>
              <a:t>Retrieve the associations and check your work</a:t>
            </a:r>
          </a:p>
          <a:p>
            <a:pPr marL="349074" indent="-349074" defTabSz="461829"/>
            <a:r>
              <a:rPr lang="en-US" sz="1000" dirty="0"/>
              <a:t>	rtrv-assoc</a:t>
            </a:r>
          </a:p>
          <a:p>
            <a:pPr marL="349074" indent="-349074" defTabSz="461829"/>
            <a:endParaRPr lang="en-US" sz="1000" dirty="0"/>
          </a:p>
          <a:p>
            <a:pPr marL="349074" indent="-349074" defTabSz="461829">
              <a:buFontTx/>
              <a:buAutoNum type="arabicPeriod" startAt="36"/>
            </a:pPr>
            <a:r>
              <a:rPr lang="en-US" sz="1000" dirty="0"/>
              <a:t>It is now time to turn up the second IP link.</a:t>
            </a:r>
          </a:p>
          <a:p>
            <a:pPr marL="349074" indent="-349074" defTabSz="461829">
              <a:buFontTx/>
              <a:buAutoNum type="arabicPeriod" startAt="36"/>
            </a:pPr>
            <a:endParaRPr lang="en-US" sz="1000" dirty="0"/>
          </a:p>
          <a:p>
            <a:pPr marL="349074" indent="-349074" defTabSz="461829">
              <a:buFontTx/>
              <a:buAutoNum type="arabicPeriod" startAt="36"/>
            </a:pPr>
            <a:r>
              <a:rPr lang="en-US" sz="1000" dirty="0"/>
              <a:t>Allow card, activate link, and open and allow association.</a:t>
            </a:r>
          </a:p>
          <a:p>
            <a:pPr marL="1734558" lvl="3" indent="-344441" defTabSz="461829"/>
            <a:r>
              <a:rPr lang="en-US" sz="1000" dirty="0"/>
              <a:t>	alw-card: loc=xxxx</a:t>
            </a:r>
          </a:p>
          <a:p>
            <a:pPr marL="1272730" lvl="2" indent="-349074" defTabSz="461829"/>
            <a:r>
              <a:rPr lang="en-US" sz="1000" dirty="0"/>
              <a:t>	act-slk: loc=xxxx:link=xxxx</a:t>
            </a:r>
          </a:p>
          <a:p>
            <a:pPr marL="1272730" lvl="2" indent="-349074" defTabSz="461829"/>
            <a:r>
              <a:rPr lang="en-US" sz="1000" dirty="0"/>
              <a:t>	chg-assoc:aname=xxxx:open=yes:alw=yes</a:t>
            </a:r>
          </a:p>
          <a:p>
            <a:pPr marL="349074" indent="-349074" defTabSz="461829">
              <a:buFontTx/>
              <a:buAutoNum type="arabicPeriod" startAt="25"/>
            </a:pPr>
            <a:endParaRPr lang="en-US" sz="1000" dirty="0"/>
          </a:p>
          <a:p>
            <a:pPr marL="349074" indent="-349074" defTabSz="461829">
              <a:buFontTx/>
              <a:buAutoNum type="arabicPeriod" startAt="25"/>
            </a:pPr>
            <a:endParaRPr lang="en-US" sz="1000" dirty="0"/>
          </a:p>
          <a:p>
            <a:pPr marL="349074" indent="-349074" defTabSz="461829"/>
            <a:r>
              <a:rPr lang="en-US" sz="1000" dirty="0"/>
              <a:t>	</a:t>
            </a:r>
          </a:p>
          <a:p>
            <a:pPr marL="349074" indent="-349074" defTabSz="461829">
              <a:buFontTx/>
              <a:buAutoNum type="arabicPeriod" startAt="27"/>
            </a:pPr>
            <a:endParaRPr lang="en-US" sz="1000" dirty="0"/>
          </a:p>
          <a:p>
            <a:pPr marL="349074" indent="-349074" defTabSz="461829">
              <a:buFontTx/>
              <a:buAutoNum type="arabicPeriod" startAt="30"/>
            </a:pPr>
            <a:endParaRPr lang="en-US" sz="1000" dirty="0"/>
          </a:p>
          <a:p>
            <a:pPr marL="810902" lvl="1" indent="-349074" defTabSz="461829">
              <a:buFontTx/>
              <a:buAutoNum type="arabicPeriod"/>
            </a:pPr>
            <a:endParaRPr lang="en-US" sz="1000" dirty="0"/>
          </a:p>
          <a:p>
            <a:pPr marL="349074" indent="-349074" defTabSz="461829"/>
            <a:r>
              <a:rPr lang="en-US" sz="1300" b="1" dirty="0"/>
              <a:t>STOP!</a:t>
            </a:r>
            <a:r>
              <a:rPr lang="en-US" sz="1300" dirty="0"/>
              <a:t> Inform the instructor you have completed the lab.</a:t>
            </a:r>
          </a:p>
          <a:p>
            <a:pPr marL="810902" lvl="1" indent="-349074" defTabSz="461829"/>
            <a:endParaRPr lang="en-US" sz="1300" dirty="0"/>
          </a:p>
          <a:p>
            <a:pPr marL="349074" indent="-349074" defTabSz="461829">
              <a:spcBef>
                <a:spcPct val="50000"/>
              </a:spcBef>
            </a:pPr>
            <a:endParaRPr lang="en-US" sz="1000"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6F434954-3F39-4796-B7C3-CAA985A1DA50}" type="slidenum">
              <a:rPr lang="en-US" smtClean="0"/>
              <a:pPr/>
              <a:t>89</a:t>
            </a:fld>
            <a:endParaRPr lang="en-US" dirty="0" smtClean="0"/>
          </a:p>
        </p:txBody>
      </p:sp>
      <p:sp>
        <p:nvSpPr>
          <p:cNvPr id="317443" name="Rectangle 2"/>
          <p:cNvSpPr>
            <a:spLocks noGrp="1" noChangeArrowheads="1"/>
          </p:cNvSpPr>
          <p:nvPr>
            <p:ph type="body" idx="1"/>
          </p:nvPr>
        </p:nvSpPr>
        <p:spPr>
          <a:xfrm>
            <a:off x="706479" y="4457575"/>
            <a:ext cx="5664117" cy="4223292"/>
          </a:xfrm>
          <a:noFill/>
          <a:ln/>
        </p:spPr>
        <p:txBody>
          <a:bodyPr/>
          <a:lstStyle/>
          <a:p>
            <a:pPr eaLnBrk="1" hangingPunct="1"/>
            <a:endParaRPr lang="en-US" dirty="0" smtClean="0"/>
          </a:p>
        </p:txBody>
      </p:sp>
      <p:sp>
        <p:nvSpPr>
          <p:cNvPr id="317444"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3695345C-30B2-4CC3-9F7E-CF152E8E4F39}" type="slidenum">
              <a:rPr lang="en-US" smtClean="0"/>
              <a:pPr/>
              <a:t>9</a:t>
            </a:fld>
            <a:endParaRPr lang="en-US" dirty="0" smtClean="0"/>
          </a:p>
        </p:txBody>
      </p:sp>
      <p:sp>
        <p:nvSpPr>
          <p:cNvPr id="218115" name="Rectangle 2"/>
          <p:cNvSpPr>
            <a:spLocks noGrp="1" noRot="1" noChangeAspect="1" noChangeArrowheads="1" noTextEdit="1"/>
          </p:cNvSpPr>
          <p:nvPr>
            <p:ph type="sldImg"/>
          </p:nvPr>
        </p:nvSpPr>
        <p:spPr>
          <a:xfrm>
            <a:off x="587375" y="158750"/>
            <a:ext cx="5908675" cy="4430713"/>
          </a:xfrm>
          <a:ln/>
        </p:spPr>
      </p:sp>
      <p:sp>
        <p:nvSpPr>
          <p:cNvPr id="218116" name="Rectangle 3"/>
          <p:cNvSpPr>
            <a:spLocks noGrp="1" noChangeArrowheads="1"/>
          </p:cNvSpPr>
          <p:nvPr>
            <p:ph type="body" idx="1"/>
          </p:nvPr>
        </p:nvSpPr>
        <p:spPr>
          <a:xfrm>
            <a:off x="631224" y="4618936"/>
            <a:ext cx="5840736" cy="4606521"/>
          </a:xfrm>
          <a:noFill/>
          <a:ln/>
        </p:spPr>
        <p:txBody>
          <a:bodyPr/>
          <a:lstStyle/>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eaLnBrk="1" hangingPunct="1"/>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9BC7ECDD-1278-4437-AA38-9709F71DAFDD}" type="slidenum">
              <a:rPr lang="en-US" smtClean="0"/>
              <a:pPr/>
              <a:t>90</a:t>
            </a:fld>
            <a:endParaRPr lang="en-US" dirty="0" smtClean="0"/>
          </a:p>
        </p:txBody>
      </p:sp>
      <p:sp>
        <p:nvSpPr>
          <p:cNvPr id="318467" name="Rectangle 2"/>
          <p:cNvSpPr>
            <a:spLocks noGrp="1" noChangeArrowheads="1"/>
          </p:cNvSpPr>
          <p:nvPr>
            <p:ph type="body" idx="1"/>
          </p:nvPr>
        </p:nvSpPr>
        <p:spPr>
          <a:xfrm>
            <a:off x="884635" y="223422"/>
            <a:ext cx="5307806" cy="8637423"/>
          </a:xfrm>
          <a:noFill/>
          <a:ln/>
        </p:spPr>
        <p:txBody>
          <a:bodyPr/>
          <a:lstStyle/>
          <a:p>
            <a:pPr marL="222419" indent="-222419" eaLnBrk="1" hangingPunct="1">
              <a:spcBef>
                <a:spcPct val="20000"/>
              </a:spcBef>
              <a:spcAft>
                <a:spcPct val="20000"/>
              </a:spcAft>
              <a:tabLst>
                <a:tab pos="278023" algn="l"/>
                <a:tab pos="1890560" algn="l"/>
                <a:tab pos="3002654" algn="l"/>
                <a:tab pos="3947934" algn="l"/>
              </a:tabLst>
            </a:pPr>
            <a:r>
              <a:rPr lang="en-US" sz="1300" b="1" dirty="0" smtClean="0"/>
              <a:t>Module 4 Review</a:t>
            </a:r>
          </a:p>
          <a:p>
            <a:pPr marL="222419" indent="-222419" eaLnBrk="1" hangingPunct="1">
              <a:spcBef>
                <a:spcPct val="20000"/>
              </a:spcBef>
              <a:spcAft>
                <a:spcPct val="20000"/>
              </a:spcAft>
              <a:tabLst>
                <a:tab pos="278023" algn="l"/>
                <a:tab pos="1890560" algn="l"/>
                <a:tab pos="3002654" algn="l"/>
                <a:tab pos="3947934" algn="l"/>
              </a:tabLst>
            </a:pPr>
            <a:endParaRPr lang="en-US" sz="1300" b="1"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Which command assigns an IP address to a port on the SIGTRAN card? ______________________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Which command is used to define the srchordr parameter? __________________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What command do you use to place an association in service? ______________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Which parameter in the 5 TUPLE defines the Ethernet port that will be used for the primary connection?  _________</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SS7 messages are routed across the STP backplane to the SIGTRAN card based on the DPC (Destination Point Code).  True or False</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SS7 messages are delivered across the IP network by using an association.  True  or  False</a:t>
            </a:r>
          </a:p>
          <a:p>
            <a:pPr marL="222419" indent="-222419" eaLnBrk="1" hangingPunct="1">
              <a:spcBef>
                <a:spcPct val="20000"/>
              </a:spcBef>
              <a:spcAft>
                <a:spcPct val="20000"/>
              </a:spcAft>
              <a:buFontTx/>
              <a:buAutoNum type="arabicPeriod"/>
              <a:tabLst>
                <a:tab pos="278023" algn="l"/>
                <a:tab pos="1890560" algn="l"/>
                <a:tab pos="3002654" algn="l"/>
                <a:tab pos="3947934" algn="l"/>
              </a:tabLst>
            </a:pPr>
            <a:endParaRPr lang="en-US" dirty="0" smtClean="0"/>
          </a:p>
          <a:p>
            <a:pPr marL="222419" indent="-222419" eaLnBrk="1" hangingPunct="1">
              <a:spcBef>
                <a:spcPct val="20000"/>
              </a:spcBef>
              <a:spcAft>
                <a:spcPct val="20000"/>
              </a:spcAft>
              <a:buFontTx/>
              <a:buAutoNum type="arabicPeriod"/>
              <a:tabLst>
                <a:tab pos="278023" algn="l"/>
                <a:tab pos="1890560" algn="l"/>
                <a:tab pos="3002654" algn="l"/>
                <a:tab pos="3947934" algn="l"/>
              </a:tabLst>
            </a:pPr>
            <a:r>
              <a:rPr lang="en-US" dirty="0" smtClean="0"/>
              <a:t>The SS7 link (a, a1, a2, etc.) determines which association is used.  True  or  False</a:t>
            </a:r>
          </a:p>
          <a:p>
            <a:pPr marL="222419" indent="-222419" eaLnBrk="1" hangingPunct="1">
              <a:spcBef>
                <a:spcPct val="20000"/>
              </a:spcBef>
              <a:spcAft>
                <a:spcPct val="20000"/>
              </a:spcAft>
              <a:tabLst>
                <a:tab pos="278023" algn="l"/>
                <a:tab pos="1890560" algn="l"/>
                <a:tab pos="3002654" algn="l"/>
                <a:tab pos="3947934" algn="l"/>
              </a:tabLst>
            </a:pPr>
            <a:r>
              <a:rPr lang="en-US" dirty="0" smtClean="0"/>
              <a:t> </a:t>
            </a:r>
          </a:p>
          <a:p>
            <a:pPr marL="222419" indent="-222419" eaLnBrk="1" hangingPunct="1">
              <a:spcBef>
                <a:spcPct val="20000"/>
              </a:spcBef>
              <a:spcAft>
                <a:spcPct val="20000"/>
              </a:spcAft>
              <a:tabLst>
                <a:tab pos="278023" algn="l"/>
                <a:tab pos="1890560" algn="l"/>
                <a:tab pos="3002654" algn="l"/>
                <a:tab pos="3947934" algn="l"/>
              </a:tabLst>
            </a:pPr>
            <a:endParaRPr lang="en-US" dirty="0" smtClean="0"/>
          </a:p>
        </p:txBody>
      </p:sp>
      <p:sp>
        <p:nvSpPr>
          <p:cNvPr id="318468" name="Line 3"/>
          <p:cNvSpPr>
            <a:spLocks noChangeShapeType="1"/>
          </p:cNvSpPr>
          <p:nvPr/>
        </p:nvSpPr>
        <p:spPr bwMode="auto">
          <a:xfrm>
            <a:off x="870813" y="555451"/>
            <a:ext cx="5321628" cy="0"/>
          </a:xfrm>
          <a:prstGeom prst="line">
            <a:avLst/>
          </a:prstGeom>
          <a:noFill/>
          <a:ln w="9525">
            <a:solidFill>
              <a:schemeClr val="tx1"/>
            </a:solidFill>
            <a:round/>
            <a:headEnd/>
            <a:tailEnd/>
          </a:ln>
        </p:spPr>
        <p:txBody>
          <a:bodyPr lIns="88968" tIns="44484" rIns="88968" bIns="44484"/>
          <a:lstStyle/>
          <a:p>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D2351F99-6EE2-4D70-A5B1-EFC093C4AF54}" type="slidenum">
              <a:rPr lang="en-US" smtClean="0"/>
              <a:pPr/>
              <a:t>91</a:t>
            </a:fld>
            <a:endParaRPr lang="en-US" dirty="0" smtClean="0"/>
          </a:p>
        </p:txBody>
      </p:sp>
      <p:sp>
        <p:nvSpPr>
          <p:cNvPr id="320515" name="Rectangle 2"/>
          <p:cNvSpPr>
            <a:spLocks noGrp="1" noRot="1" noChangeAspect="1" noChangeArrowheads="1" noTextEdit="1"/>
          </p:cNvSpPr>
          <p:nvPr>
            <p:ph type="sldImg"/>
          </p:nvPr>
        </p:nvSpPr>
        <p:spPr>
          <a:xfrm>
            <a:off x="587375" y="158750"/>
            <a:ext cx="5908675" cy="4430713"/>
          </a:xfrm>
          <a:ln/>
        </p:spPr>
      </p:sp>
      <p:sp>
        <p:nvSpPr>
          <p:cNvPr id="320516" name="Rectangle 3"/>
          <p:cNvSpPr>
            <a:spLocks noGrp="1" noChangeArrowheads="1"/>
          </p:cNvSpPr>
          <p:nvPr>
            <p:ph type="body" idx="1"/>
          </p:nvPr>
        </p:nvSpPr>
        <p:spPr>
          <a:xfrm>
            <a:off x="631224" y="4618936"/>
            <a:ext cx="5840736" cy="4606521"/>
          </a:xfrm>
          <a:noFill/>
          <a:ln/>
        </p:spPr>
        <p:txBody>
          <a:bodyPr/>
          <a:lstStyle/>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lvl="3" eaLnBrk="1" hangingPunct="1"/>
            <a:endParaRPr lang="en-US" dirty="0" smtClean="0"/>
          </a:p>
          <a:p>
            <a:pPr eaLnBrk="1" hangingPunct="1"/>
            <a:endParaRPr lang="en-US" dirty="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705CF563-099C-42A5-9737-FB5B0F17FA2D}" type="slidenum">
              <a:rPr lang="en-US" smtClean="0"/>
              <a:pPr/>
              <a:t>92</a:t>
            </a:fld>
            <a:endParaRPr lang="en-US" dirty="0" smtClean="0"/>
          </a:p>
        </p:txBody>
      </p:sp>
      <p:sp>
        <p:nvSpPr>
          <p:cNvPr id="321539" name="Rectangle 2"/>
          <p:cNvSpPr>
            <a:spLocks noGrp="1" noRot="1" noChangeAspect="1" noChangeArrowheads="1" noTextEdit="1"/>
          </p:cNvSpPr>
          <p:nvPr>
            <p:ph type="sldImg"/>
          </p:nvPr>
        </p:nvSpPr>
        <p:spPr>
          <a:xfrm>
            <a:off x="587375" y="158750"/>
            <a:ext cx="5908675" cy="4430713"/>
          </a:xfr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93</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03D8DD2C-8601-465A-A5A5-73454429DACB}" type="slidenum">
              <a:rPr lang="en-US" smtClean="0"/>
              <a:pPr/>
              <a:t>94</a:t>
            </a:fld>
            <a:endParaRPr lang="en-US" dirty="0" smtClean="0"/>
          </a:p>
        </p:txBody>
      </p:sp>
      <p:sp>
        <p:nvSpPr>
          <p:cNvPr id="323587" name="Rectangle 2"/>
          <p:cNvSpPr>
            <a:spLocks noGrp="1" noChangeArrowheads="1"/>
          </p:cNvSpPr>
          <p:nvPr>
            <p:ph type="body" idx="1"/>
          </p:nvPr>
        </p:nvSpPr>
        <p:spPr>
          <a:xfrm>
            <a:off x="631224" y="4663929"/>
            <a:ext cx="5869918" cy="4134854"/>
          </a:xfrm>
          <a:noFill/>
          <a:ln/>
        </p:spPr>
        <p:txBody>
          <a:bodyPr/>
          <a:lstStyle/>
          <a:p>
            <a:pPr eaLnBrk="1" hangingPunct="1">
              <a:buFontTx/>
              <a:buChar char="•"/>
            </a:pPr>
            <a:r>
              <a:rPr lang="en-US" sz="1000" dirty="0" smtClean="0"/>
              <a:t>This slide depicts the additional data entry necessary for M3UA configuration.</a:t>
            </a:r>
          </a:p>
          <a:p>
            <a:pPr marL="500442" lvl="1" indent="-222419" eaLnBrk="1" hangingPunct="1">
              <a:buFontTx/>
              <a:buChar char="•"/>
            </a:pPr>
            <a:r>
              <a:rPr lang="en-US" sz="1000" dirty="0" smtClean="0"/>
              <a:t>IP configuration</a:t>
            </a:r>
          </a:p>
          <a:p>
            <a:pPr marL="834070" lvl="2" indent="-222419" eaLnBrk="1" hangingPunct="1">
              <a:buFontTx/>
              <a:buChar char="•"/>
            </a:pPr>
            <a:r>
              <a:rPr lang="en-US" sz="1000" dirty="0" smtClean="0"/>
              <a:t>Enter a link set – ent-ls</a:t>
            </a:r>
          </a:p>
          <a:p>
            <a:pPr marL="834070" lvl="2" indent="-222419" eaLnBrk="1" hangingPunct="1">
              <a:buFontTx/>
              <a:buChar char="•"/>
            </a:pPr>
            <a:r>
              <a:rPr lang="en-US" sz="1000" dirty="0" smtClean="0"/>
              <a:t>Enter a network appearance in the network appearance table – ent-na</a:t>
            </a:r>
          </a:p>
          <a:p>
            <a:pPr marL="834070" lvl="2" indent="-222419" eaLnBrk="1" hangingPunct="1">
              <a:buFontTx/>
              <a:buChar char="•"/>
            </a:pPr>
            <a:r>
              <a:rPr lang="en-US" sz="1000" dirty="0" smtClean="0"/>
              <a:t>Enable the Bearer Independent Call Control feature – enable-ctrl-feat</a:t>
            </a:r>
          </a:p>
          <a:p>
            <a:pPr eaLnBrk="1" hangingPunct="1">
              <a:buFontTx/>
              <a:buChar char="•"/>
            </a:pPr>
            <a:r>
              <a:rPr lang="en-US" sz="1000" dirty="0" smtClean="0"/>
              <a:t>SS7 and SIGTRAN activation </a:t>
            </a:r>
          </a:p>
          <a:p>
            <a:pPr marL="834070" lvl="2" indent="-222419" eaLnBrk="1" hangingPunct="1">
              <a:buFontTx/>
              <a:buChar char="•"/>
            </a:pPr>
            <a:r>
              <a:rPr lang="en-US" sz="1000" dirty="0" smtClean="0"/>
              <a:t>Put the SIGTRAN cards into service - alw-card</a:t>
            </a:r>
          </a:p>
          <a:p>
            <a:pPr marL="834070" lvl="2" indent="-222419" eaLnBrk="1" hangingPunct="1">
              <a:buFontTx/>
              <a:buChar char="•"/>
            </a:pPr>
            <a:r>
              <a:rPr lang="en-US" sz="1000" dirty="0" smtClean="0"/>
              <a:t>Put the signaling links into service – act-slk</a:t>
            </a:r>
          </a:p>
          <a:p>
            <a:pPr marL="834070" lvl="2" indent="-222419" eaLnBrk="1" hangingPunct="1">
              <a:buFontTx/>
              <a:buChar char="•"/>
            </a:pPr>
            <a:r>
              <a:rPr lang="en-US" sz="1000" dirty="0" smtClean="0"/>
              <a:t>Change the associations to open and allow traffic on the associations – chg-assoc</a:t>
            </a:r>
          </a:p>
          <a:p>
            <a:pPr marL="500442" lvl="1" indent="-222419" eaLnBrk="1" hangingPunct="1"/>
            <a:r>
              <a:rPr lang="en-US" dirty="0" smtClean="0"/>
              <a:t>	</a:t>
            </a:r>
          </a:p>
        </p:txBody>
      </p:sp>
      <p:sp>
        <p:nvSpPr>
          <p:cNvPr id="323588"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EFB62F01-7F92-4E75-83E2-FE29C70F3223}" type="slidenum">
              <a:rPr lang="en-US" smtClean="0"/>
              <a:pPr/>
              <a:t>95</a:t>
            </a:fld>
            <a:endParaRPr lang="en-US" dirty="0" smtClean="0"/>
          </a:p>
        </p:txBody>
      </p:sp>
      <p:sp>
        <p:nvSpPr>
          <p:cNvPr id="285699" name="Rectangle 2"/>
          <p:cNvSpPr>
            <a:spLocks noGrp="1" noChangeArrowheads="1"/>
          </p:cNvSpPr>
          <p:nvPr>
            <p:ph type="body" idx="1"/>
          </p:nvPr>
        </p:nvSpPr>
        <p:spPr>
          <a:xfrm>
            <a:off x="677299" y="4710476"/>
            <a:ext cx="5763946" cy="3542166"/>
          </a:xfrm>
          <a:noFill/>
          <a:ln/>
        </p:spPr>
        <p:txBody>
          <a:bodyPr/>
          <a:lstStyle/>
          <a:p>
            <a:pPr marL="500442" lvl="1" indent="-222419" eaLnBrk="1" hangingPunct="1"/>
            <a:r>
              <a:rPr lang="en-US" sz="1000" dirty="0" smtClean="0"/>
              <a:t>lsn- Linkset name</a:t>
            </a:r>
          </a:p>
          <a:p>
            <a:pPr marL="500442" lvl="1" indent="-222419" eaLnBrk="1" hangingPunct="1"/>
            <a:r>
              <a:rPr lang="en-US" sz="1000" dirty="0" smtClean="0"/>
              <a:t>apc- The DPC of the Application Server (ASPs do not have Point Codes)</a:t>
            </a:r>
          </a:p>
          <a:p>
            <a:pPr marL="500442" lvl="1" indent="-222419" eaLnBrk="1" hangingPunct="1"/>
            <a:r>
              <a:rPr lang="en-US" sz="1000" dirty="0" smtClean="0"/>
              <a:t>ipsg=yes</a:t>
            </a:r>
          </a:p>
          <a:p>
            <a:pPr marL="500442" lvl="1" indent="-222419" eaLnBrk="1" hangingPunct="1"/>
            <a:r>
              <a:rPr lang="en-US" sz="1000" dirty="0" smtClean="0"/>
              <a:t>slktps= (See M2PA slktps)	</a:t>
            </a:r>
          </a:p>
          <a:p>
            <a:pPr marL="500442" lvl="1" indent="-222419" eaLnBrk="1" hangingPunct="1"/>
            <a:r>
              <a:rPr lang="en-US" sz="1000" dirty="0" smtClean="0"/>
              <a:t>lsusealm= (See M2PA lsusealm)</a:t>
            </a:r>
          </a:p>
          <a:p>
            <a:pPr marL="500442" lvl="1" indent="-222419" eaLnBrk="1" hangingPunct="1"/>
            <a:r>
              <a:rPr lang="en-US" sz="1000" dirty="0" smtClean="0"/>
              <a:t>adapter=m3ua</a:t>
            </a:r>
          </a:p>
          <a:p>
            <a:pPr marL="500442" lvl="1" indent="-222419" eaLnBrk="1" hangingPunct="1"/>
            <a:r>
              <a:rPr lang="en-US" sz="1000" dirty="0" smtClean="0"/>
              <a:t>rcontext= This is essentially an optional security measure for communicating with Application Servers. If an Application Server is configured with a routing context number, then the Link Set must be provisioned with the same exact number (from 1 to 4294967295).  It acts as a filter, filtering out ASP active and Inactive messages when the numbers don’t match.  It locks in DPC, OPC, and SI values so that once the link is established, other devices that do not have the routing context cannot interfere with communication to the ASPs. </a:t>
            </a:r>
          </a:p>
          <a:p>
            <a:pPr marL="500442" lvl="1" indent="-222419" eaLnBrk="1" hangingPunct="1"/>
            <a:r>
              <a:rPr lang="en-US" sz="1000" dirty="0" smtClean="0"/>
              <a:t>ASNotify=yes/no.  Do you want to notify the Application Server of changes in status in the ASPs?  This should be set to match the needs of the equipment you are communicating with. Some AS want it on, some want it off.</a:t>
            </a:r>
          </a:p>
          <a:p>
            <a:pPr eaLnBrk="1" hangingPunct="1"/>
            <a:endParaRPr lang="en-US" sz="1000" dirty="0" smtClean="0"/>
          </a:p>
        </p:txBody>
      </p:sp>
      <p:sp>
        <p:nvSpPr>
          <p:cNvPr id="285700" name="Rectangle 3"/>
          <p:cNvSpPr>
            <a:spLocks noGrp="1" noRot="1" noChangeAspect="1" noChangeArrowheads="1" noTextEdit="1"/>
          </p:cNvSpPr>
          <p:nvPr>
            <p:ph type="sldImg"/>
          </p:nvPr>
        </p:nvSpPr>
        <p:spPr>
          <a:xfrm>
            <a:off x="593725" y="160338"/>
            <a:ext cx="5910263" cy="4433887"/>
          </a:xfrm>
          <a:ln/>
        </p:spPr>
      </p:sp>
      <p:sp>
        <p:nvSpPr>
          <p:cNvPr id="5" name="Rectangle 4"/>
          <p:cNvSpPr>
            <a:spLocks noChangeArrowheads="1"/>
          </p:cNvSpPr>
          <p:nvPr/>
        </p:nvSpPr>
        <p:spPr bwMode="auto">
          <a:xfrm>
            <a:off x="697332" y="7969194"/>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693391" y="8392763"/>
            <a:ext cx="5960597" cy="263380"/>
          </a:xfrm>
          <a:prstGeom prst="rect">
            <a:avLst/>
          </a:prstGeom>
          <a:noFill/>
          <a:ln w="9525">
            <a:noFill/>
            <a:miter lim="800000"/>
            <a:headEnd/>
            <a:tailEnd/>
          </a:ln>
        </p:spPr>
        <p:txBody>
          <a:bodyPr wrap="square" lIns="91620" tIns="45810" rIns="91620" bIns="45810">
            <a:spAutoFit/>
          </a:bodyPr>
          <a:lstStyle/>
          <a:p>
            <a:pPr defTabSz="915934">
              <a:spcBef>
                <a:spcPct val="50000"/>
              </a:spcBef>
            </a:pPr>
            <a:r>
              <a:rPr lang="en-US" sz="1100" dirty="0"/>
              <a:t>ent-ls:lsn=_______________:lst=_____:apc</a:t>
            </a:r>
            <a:r>
              <a:rPr lang="en-US" sz="1100" dirty="0" smtClean="0"/>
              <a:t>=____________:ipsg=_______:adapter=______</a:t>
            </a:r>
            <a:endParaRPr lang="en-US" sz="1100"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83613" y="4730315"/>
            <a:ext cx="5659511" cy="3899350"/>
          </a:xfrm>
        </p:spPr>
        <p:txBody>
          <a:bodyPr>
            <a:normAutofit/>
          </a:bodyPr>
          <a:lstStyle/>
          <a:p>
            <a:pPr marL="225508" indent="-225508" eaLnBrk="1" hangingPunct="1">
              <a:buFontTx/>
              <a:buChar char="•"/>
            </a:pPr>
            <a:r>
              <a:rPr lang="en-US" sz="1000" dirty="0" smtClean="0"/>
              <a:t>Network appearance identifies the SS7 network context of the message, for the purposes of logically separating signaling traffic between the Signaling Gateway Process and ASP over a common SCTP association.  Use this command to enter a new network appearance in the Network Appearance table.</a:t>
            </a:r>
          </a:p>
          <a:p>
            <a:pPr marL="225508" indent="-225508" eaLnBrk="1" hangingPunct="1">
              <a:buFontTx/>
              <a:buChar char="•"/>
            </a:pPr>
            <a:endParaRPr lang="en-US" sz="1000" dirty="0" smtClean="0"/>
          </a:p>
          <a:p>
            <a:pPr marL="225508" indent="-225508" eaLnBrk="1" hangingPunct="1">
              <a:buFontTx/>
              <a:buChar char="•"/>
            </a:pPr>
            <a:r>
              <a:rPr lang="en-US" sz="1000" dirty="0" smtClean="0"/>
              <a:t>A unique network appearance value can be associated with ANSI, ITUI, 14-bit ITU-N or 24-bit ITU-N networks.</a:t>
            </a:r>
          </a:p>
          <a:p>
            <a:pPr marL="225508" indent="-225508" eaLnBrk="1" hangingPunct="1">
              <a:buFontTx/>
              <a:buChar char="•"/>
            </a:pPr>
            <a:endParaRPr lang="en-US" sz="1000" dirty="0" smtClean="0"/>
          </a:p>
          <a:p>
            <a:pPr marL="225508" indent="-225508" eaLnBrk="1" hangingPunct="1">
              <a:buFontTx/>
              <a:buChar char="•"/>
            </a:pPr>
            <a:r>
              <a:rPr lang="en-US" sz="1000" dirty="0" smtClean="0"/>
              <a:t>When the ITUDUPPC ( ITU National Duplicate Point Code) feature is turned on, network appearance can be associated with a specific 14-bit ITU-N group code.</a:t>
            </a:r>
          </a:p>
          <a:p>
            <a:pPr marL="225508" indent="-225508" eaLnBrk="1" hangingPunct="1">
              <a:buFontTx/>
              <a:buChar char="•"/>
            </a:pPr>
            <a:endParaRPr lang="en-US" sz="1000" dirty="0" smtClean="0"/>
          </a:p>
          <a:p>
            <a:pPr marL="225508" indent="-225508" eaLnBrk="1" hangingPunct="1">
              <a:buFontTx/>
              <a:buChar char="•"/>
            </a:pPr>
            <a:r>
              <a:rPr lang="en-US" sz="1000" dirty="0" smtClean="0"/>
              <a:t>The network appearance table can contain a maximum of 45 entries</a:t>
            </a:r>
            <a:endParaRPr lang="en-US" sz="1000" dirty="0"/>
          </a:p>
        </p:txBody>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96</a:t>
            </a:fld>
            <a:endParaRPr lang="en-US" dirty="0"/>
          </a:p>
        </p:txBody>
      </p:sp>
      <p:sp>
        <p:nvSpPr>
          <p:cNvPr id="5" name="Rectangle 4"/>
          <p:cNvSpPr>
            <a:spLocks noChangeArrowheads="1"/>
          </p:cNvSpPr>
          <p:nvPr/>
        </p:nvSpPr>
        <p:spPr bwMode="auto">
          <a:xfrm>
            <a:off x="697332" y="7969194"/>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693391" y="8392763"/>
            <a:ext cx="5960597" cy="263380"/>
          </a:xfrm>
          <a:prstGeom prst="rect">
            <a:avLst/>
          </a:prstGeom>
          <a:noFill/>
          <a:ln w="9525">
            <a:noFill/>
            <a:miter lim="800000"/>
            <a:headEnd/>
            <a:tailEnd/>
          </a:ln>
        </p:spPr>
        <p:txBody>
          <a:bodyPr wrap="square" lIns="91620" tIns="45810" rIns="91620" bIns="45810">
            <a:spAutoFit/>
          </a:bodyPr>
          <a:lstStyle/>
          <a:p>
            <a:pPr defTabSz="915934">
              <a:spcBef>
                <a:spcPct val="50000"/>
              </a:spcBef>
            </a:pPr>
            <a:r>
              <a:rPr lang="en-US" sz="1100" dirty="0" smtClean="0"/>
              <a:t>ent-na:na=_____________:type=__________:gc=_______________</a:t>
            </a:r>
            <a:endParaRPr lang="en-US" sz="1100"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1B404292-7A90-476E-8388-B1A8A999B3B7}" type="slidenum">
              <a:rPr lang="en-US" smtClean="0"/>
              <a:pPr/>
              <a:t>97</a:t>
            </a:fld>
            <a:endParaRPr lang="en-US" dirty="0" smtClean="0"/>
          </a:p>
        </p:txBody>
      </p:sp>
      <p:sp>
        <p:nvSpPr>
          <p:cNvPr id="326659" name="Rectangle 2"/>
          <p:cNvSpPr>
            <a:spLocks noGrp="1" noChangeArrowheads="1"/>
          </p:cNvSpPr>
          <p:nvPr>
            <p:ph type="body" idx="1"/>
          </p:nvPr>
        </p:nvSpPr>
        <p:spPr>
          <a:xfrm>
            <a:off x="635832" y="4663929"/>
            <a:ext cx="5851487" cy="3971942"/>
          </a:xfrm>
          <a:noFill/>
          <a:ln/>
        </p:spPr>
        <p:txBody>
          <a:bodyPr/>
          <a:lstStyle/>
          <a:p>
            <a:pPr marL="225508" indent="-225508" eaLnBrk="1" hangingPunct="1">
              <a:buFontTx/>
              <a:buChar char="•"/>
            </a:pPr>
            <a:r>
              <a:rPr lang="en-US" sz="1000" dirty="0" smtClean="0"/>
              <a:t>BICC ITU-T Q.1901</a:t>
            </a:r>
          </a:p>
          <a:p>
            <a:pPr marL="225508" indent="-225508" eaLnBrk="1" hangingPunct="1"/>
            <a:r>
              <a:rPr lang="en-US" sz="1000" dirty="0" smtClean="0"/>
              <a:t>	Bearer Independent Call Control protocol is a call control protocol used between serving nodes.  This protocol is based on the ISUP protocol, and was adapted to support the ISDN services independent of the bearer technology and signaling message transport technology used.</a:t>
            </a:r>
          </a:p>
          <a:p>
            <a:pPr marL="225508" indent="-225508" eaLnBrk="1" hangingPunct="1">
              <a:spcBef>
                <a:spcPct val="0"/>
              </a:spcBef>
              <a:spcAft>
                <a:spcPct val="20000"/>
              </a:spcAft>
            </a:pPr>
            <a:endParaRPr lang="en-US" sz="1000" dirty="0" smtClean="0"/>
          </a:p>
        </p:txBody>
      </p:sp>
      <p:sp>
        <p:nvSpPr>
          <p:cNvPr id="326660"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83613" y="4682242"/>
            <a:ext cx="5659511" cy="3899350"/>
          </a:xfrm>
        </p:spPr>
        <p:txBody>
          <a:bodyPr>
            <a:normAutofit/>
          </a:bodyPr>
          <a:lstStyle/>
          <a:p>
            <a:pPr marL="225508" indent="-225508" eaLnBrk="1" hangingPunct="1">
              <a:spcBef>
                <a:spcPct val="0"/>
              </a:spcBef>
              <a:buFontTx/>
              <a:buChar char="•"/>
            </a:pPr>
            <a:r>
              <a:rPr lang="en-US" sz="1000" dirty="0" smtClean="0"/>
              <a:t>The feature is enabled using the feature’s part number and feature access key.</a:t>
            </a:r>
          </a:p>
          <a:p>
            <a:pPr marL="225508" indent="-225508" eaLnBrk="1" hangingPunct="1">
              <a:spcBef>
                <a:spcPct val="0"/>
              </a:spcBef>
              <a:buFontTx/>
              <a:buChar char="•"/>
            </a:pPr>
            <a:endParaRPr lang="en-US" sz="1000" dirty="0" smtClean="0"/>
          </a:p>
          <a:p>
            <a:pPr marL="225508" indent="-225508" eaLnBrk="1" hangingPunct="1">
              <a:spcBef>
                <a:spcPct val="0"/>
              </a:spcBef>
              <a:buFontTx/>
              <a:buChar char="•"/>
            </a:pPr>
            <a:r>
              <a:rPr lang="en-US" sz="1000" dirty="0" smtClean="0"/>
              <a:t>The feature access key for the Large BICC MSU Support for IP Signaling feature is based on the feature’s part number and the serial number of the EAGLE 5 STP, making the feature access key site-specific</a:t>
            </a:r>
          </a:p>
        </p:txBody>
      </p:sp>
      <p:sp>
        <p:nvSpPr>
          <p:cNvPr id="4" name="Slide Number Placeholder 3"/>
          <p:cNvSpPr>
            <a:spLocks noGrp="1"/>
          </p:cNvSpPr>
          <p:nvPr>
            <p:ph type="sldNum" sz="quarter" idx="10"/>
          </p:nvPr>
        </p:nvSpPr>
        <p:spPr/>
        <p:txBody>
          <a:bodyPr/>
          <a:lstStyle/>
          <a:p>
            <a:pPr>
              <a:defRPr/>
            </a:pPr>
            <a:fld id="{7DF971DB-7027-4597-8511-55EC144DBE02}" type="slidenum">
              <a:rPr lang="en-US" smtClean="0"/>
              <a:pPr>
                <a:defRPr/>
              </a:pPr>
              <a:t>98</a:t>
            </a:fld>
            <a:endParaRPr lang="en-US" dirty="0"/>
          </a:p>
        </p:txBody>
      </p:sp>
      <p:sp>
        <p:nvSpPr>
          <p:cNvPr id="5" name="Rectangle 4"/>
          <p:cNvSpPr>
            <a:spLocks noChangeArrowheads="1"/>
          </p:cNvSpPr>
          <p:nvPr/>
        </p:nvSpPr>
        <p:spPr bwMode="auto">
          <a:xfrm>
            <a:off x="697332" y="7969194"/>
            <a:ext cx="3732252" cy="263380"/>
          </a:xfrm>
          <a:prstGeom prst="rect">
            <a:avLst/>
          </a:prstGeom>
          <a:noFill/>
          <a:ln w="9525">
            <a:noFill/>
            <a:miter lim="800000"/>
            <a:headEnd/>
            <a:tailEnd/>
          </a:ln>
        </p:spPr>
        <p:txBody>
          <a:bodyPr wrap="none" lIns="91620" tIns="45810" rIns="91620" bIns="45810">
            <a:spAutoFit/>
          </a:bodyPr>
          <a:lstStyle/>
          <a:p>
            <a:pPr defTabSz="915934">
              <a:spcBef>
                <a:spcPct val="50000"/>
              </a:spcBef>
            </a:pPr>
            <a:r>
              <a:rPr lang="en-US" sz="1100" dirty="0"/>
              <a:t>Fill in the command parameters for the example network</a:t>
            </a:r>
          </a:p>
        </p:txBody>
      </p:sp>
      <p:sp>
        <p:nvSpPr>
          <p:cNvPr id="6" name="Text Box 5"/>
          <p:cNvSpPr txBox="1">
            <a:spLocks noChangeArrowheads="1"/>
          </p:cNvSpPr>
          <p:nvPr/>
        </p:nvSpPr>
        <p:spPr bwMode="auto">
          <a:xfrm>
            <a:off x="693391" y="8392763"/>
            <a:ext cx="5960597" cy="263380"/>
          </a:xfrm>
          <a:prstGeom prst="rect">
            <a:avLst/>
          </a:prstGeom>
          <a:noFill/>
          <a:ln w="9525">
            <a:noFill/>
            <a:miter lim="800000"/>
            <a:headEnd/>
            <a:tailEnd/>
          </a:ln>
        </p:spPr>
        <p:txBody>
          <a:bodyPr wrap="square" lIns="91620" tIns="45810" rIns="91620" bIns="45810">
            <a:spAutoFit/>
          </a:bodyPr>
          <a:lstStyle/>
          <a:p>
            <a:pPr defTabSz="915934">
              <a:spcBef>
                <a:spcPct val="50000"/>
              </a:spcBef>
            </a:pPr>
            <a:r>
              <a:rPr lang="en-US" sz="1100" dirty="0" smtClean="0"/>
              <a:t>enable-ctrl-</a:t>
            </a:r>
            <a:r>
              <a:rPr lang="en-US" sz="1100" dirty="0" err="1" smtClean="0"/>
              <a:t>feat:fak</a:t>
            </a:r>
            <a:r>
              <a:rPr lang="en-US" sz="1100" dirty="0" smtClean="0"/>
              <a:t>=___________________:partnum=__________________</a:t>
            </a:r>
            <a:endParaRPr lang="en-US" sz="1100"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E4E6EF11-6AB0-4CBA-9496-503D8150F5B4}" type="slidenum">
              <a:rPr lang="en-US" smtClean="0"/>
              <a:pPr/>
              <a:t>99</a:t>
            </a:fld>
            <a:endParaRPr lang="en-US" dirty="0" smtClean="0"/>
          </a:p>
        </p:txBody>
      </p:sp>
      <p:sp>
        <p:nvSpPr>
          <p:cNvPr id="328707" name="Rectangle 2"/>
          <p:cNvSpPr>
            <a:spLocks noGrp="1" noChangeArrowheads="1"/>
          </p:cNvSpPr>
          <p:nvPr>
            <p:ph type="body" idx="1"/>
          </p:nvPr>
        </p:nvSpPr>
        <p:spPr>
          <a:xfrm>
            <a:off x="626617" y="4701166"/>
            <a:ext cx="5814628" cy="3669392"/>
          </a:xfrm>
          <a:noFill/>
          <a:ln/>
        </p:spPr>
        <p:txBody>
          <a:bodyPr/>
          <a:lstStyle/>
          <a:p>
            <a:pPr marL="225508" indent="-225508" eaLnBrk="1" hangingPunct="1">
              <a:spcBef>
                <a:spcPct val="0"/>
              </a:spcBef>
              <a:buFontTx/>
              <a:buChar char="•"/>
            </a:pPr>
            <a:r>
              <a:rPr lang="en-US" sz="1000" dirty="0" smtClean="0"/>
              <a:t>There are certain software components that if enabled or provisioned, will not process large BICC messages even if the Large BICC MSU Support for IP Signaling feature is enabled and turned on.  UIMs are displayed when most of these circumstances occur.</a:t>
            </a:r>
          </a:p>
          <a:p>
            <a:pPr marL="225508" indent="-225508" eaLnBrk="1" hangingPunct="1">
              <a:spcBef>
                <a:spcPct val="0"/>
              </a:spcBef>
              <a:spcAft>
                <a:spcPct val="20000"/>
              </a:spcAft>
            </a:pPr>
            <a:endParaRPr lang="en-US" sz="1000" dirty="0" smtClean="0"/>
          </a:p>
        </p:txBody>
      </p:sp>
      <p:sp>
        <p:nvSpPr>
          <p:cNvPr id="328708" name="Rectangle 3"/>
          <p:cNvSpPr>
            <a:spLocks noGrp="1" noRot="1" noChangeAspect="1" noChangeArrowheads="1" noTextEdit="1"/>
          </p:cNvSpPr>
          <p:nvPr>
            <p:ph type="sldImg"/>
          </p:nvPr>
        </p:nvSpPr>
        <p:spPr>
          <a:xfrm>
            <a:off x="593725" y="160338"/>
            <a:ext cx="5910263" cy="4433887"/>
          </a:xfr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7" name="Picture 6" descr="bg-white.jpg"/>
          <p:cNvPicPr>
            <a:picLocks noChangeAspect="1"/>
          </p:cNvPicPr>
          <p:nvPr userDrawn="1"/>
        </p:nvPicPr>
        <p:blipFill>
          <a:blip r:embed="rId2" cstate="print"/>
          <a:stretch>
            <a:fillRect/>
          </a:stretch>
        </p:blipFill>
        <p:spPr>
          <a:xfrm>
            <a:off x="0" y="0"/>
            <a:ext cx="9144000" cy="6858000"/>
          </a:xfrm>
          <a:prstGeom prst="rect">
            <a:avLst/>
          </a:prstGeom>
        </p:spPr>
      </p:pic>
      <p:sp>
        <p:nvSpPr>
          <p:cNvPr id="3" name="Subtitle 2"/>
          <p:cNvSpPr>
            <a:spLocks noGrp="1"/>
          </p:cNvSpPr>
          <p:nvPr>
            <p:ph type="subTitle" idx="1"/>
          </p:nvPr>
        </p:nvSpPr>
        <p:spPr>
          <a:xfrm>
            <a:off x="381000" y="5504688"/>
            <a:ext cx="7772400" cy="515112"/>
          </a:xfrm>
          <a:prstGeom prst="rect">
            <a:avLst/>
          </a:prstGeom>
        </p:spPr>
        <p:txBody>
          <a:bodyPr vert="horz" lIns="91440" tIns="45720" rIns="91440" bIns="45720" rtlCol="0">
            <a:noAutofit/>
          </a:bodyPr>
          <a:lstStyle>
            <a:lvl1pPr marL="0" indent="0" algn="l" defTabSz="914400" rtl="0" eaLnBrk="1" latinLnBrk="0" hangingPunct="1">
              <a:spcBef>
                <a:spcPts val="792"/>
              </a:spcBef>
              <a:buClr>
                <a:srgbClr val="0079C1"/>
              </a:buClr>
              <a:buSzPct val="150000"/>
              <a:buFont typeface="Arial" pitchFamily="34" charset="0"/>
              <a:buNone/>
              <a:defRPr lang="en-US" sz="2400" b="1" kern="1200"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horiz_logo_blue_blk.png"/>
          <p:cNvPicPr>
            <a:picLocks noChangeAspect="1"/>
          </p:cNvPicPr>
          <p:nvPr userDrawn="1"/>
        </p:nvPicPr>
        <p:blipFill>
          <a:blip r:embed="rId3" cstate="print"/>
          <a:stretch>
            <a:fillRect/>
          </a:stretch>
        </p:blipFill>
        <p:spPr>
          <a:xfrm>
            <a:off x="457200" y="2286000"/>
            <a:ext cx="2093976" cy="445176"/>
          </a:xfrm>
          <a:prstGeom prst="rect">
            <a:avLst/>
          </a:prstGeom>
        </p:spPr>
      </p:pic>
      <p:pic>
        <p:nvPicPr>
          <p:cNvPr id="9" name="Picture 8" descr="bg.png"/>
          <p:cNvPicPr>
            <a:picLocks noChangeAspect="1"/>
          </p:cNvPicPr>
          <p:nvPr userDrawn="1"/>
        </p:nvPicPr>
        <p:blipFill>
          <a:blip r:embed="rId4" cstate="print"/>
          <a:stretch>
            <a:fillRect/>
          </a:stretch>
        </p:blipFill>
        <p:spPr>
          <a:xfrm>
            <a:off x="3783398" y="0"/>
            <a:ext cx="5221877" cy="5248656"/>
          </a:xfrm>
          <a:prstGeom prst="rect">
            <a:avLst/>
          </a:prstGeom>
        </p:spPr>
      </p:pic>
      <p:sp>
        <p:nvSpPr>
          <p:cNvPr id="2" name="Title 1"/>
          <p:cNvSpPr>
            <a:spLocks noGrp="1"/>
          </p:cNvSpPr>
          <p:nvPr>
            <p:ph type="ctrTitle"/>
          </p:nvPr>
        </p:nvSpPr>
        <p:spPr>
          <a:xfrm>
            <a:off x="381000" y="3733800"/>
            <a:ext cx="6016752" cy="969264"/>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lang="en-US" sz="2600" b="1" kern="1200" dirty="0" smtClean="0">
                <a:solidFill>
                  <a:schemeClr val="tx1"/>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0" name="Picture 9" descr="front.png"/>
          <p:cNvPicPr>
            <a:picLocks noChangeAspect="1"/>
          </p:cNvPicPr>
          <p:nvPr userDrawn="1"/>
        </p:nvPicPr>
        <p:blipFill>
          <a:blip r:embed="rId5" cstate="print"/>
          <a:stretch>
            <a:fillRect/>
          </a:stretch>
        </p:blipFill>
        <p:spPr>
          <a:xfrm>
            <a:off x="0" y="3657600"/>
            <a:ext cx="2743200" cy="87783"/>
          </a:xfrm>
          <a:prstGeom prst="rect">
            <a:avLst/>
          </a:prstGeom>
        </p:spPr>
      </p:pic>
      <p:sp>
        <p:nvSpPr>
          <p:cNvPr id="13" name="TextBox 12"/>
          <p:cNvSpPr txBox="1"/>
          <p:nvPr userDrawn="1"/>
        </p:nvSpPr>
        <p:spPr>
          <a:xfrm>
            <a:off x="484632" y="6464808"/>
            <a:ext cx="5148072"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This document is for training purposes only, and Tekelec reserves the right to change any aspect of the products, features or</a:t>
            </a:r>
            <a:b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b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functionality described in this document without notice. Please contact Tekelec for additional information and updates.</a:t>
            </a:r>
          </a:p>
        </p:txBody>
      </p:sp>
      <p:sp>
        <p:nvSpPr>
          <p:cNvPr id="11" name="Footer Placeholder 4"/>
          <p:cNvSpPr>
            <a:spLocks noGrp="1"/>
          </p:cNvSpPr>
          <p:nvPr>
            <p:ph type="ftr" sz="quarter" idx="11"/>
          </p:nvPr>
        </p:nvSpPr>
        <p:spPr>
          <a:xfrm>
            <a:off x="6336792" y="6428232"/>
            <a:ext cx="2752344" cy="256032"/>
          </a:xfrm>
          <a:prstGeom prst="rect">
            <a:avLst/>
          </a:prstGeom>
        </p:spPr>
        <p:txBody>
          <a:bodyPr/>
          <a:lstStyle>
            <a:lvl1pPr algn="r">
              <a:defRPr sz="1100" b="1">
                <a:solidFill>
                  <a:srgbClr val="58595B"/>
                </a:solidFill>
              </a:defRPr>
            </a:lvl1pPr>
          </a:lstStyle>
          <a:p>
            <a:r>
              <a:rPr lang="en-US" smtClean="0"/>
              <a: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82880" y="762000"/>
            <a:ext cx="8732520" cy="5638800"/>
          </a:xfrm>
          <a:prstGeom prst="rect">
            <a:avLst/>
          </a:prstGeom>
        </p:spPr>
        <p:txBody>
          <a:bodyPr/>
          <a:lstStyle>
            <a:lvl1pPr>
              <a:spcBef>
                <a:spcPts val="600"/>
              </a:spcBef>
              <a:defRPr sz="2400"/>
            </a:lvl1pPr>
            <a:lvl2pPr>
              <a:spcBef>
                <a:spcPts val="600"/>
              </a:spcBef>
              <a:defRPr sz="2200"/>
            </a:lvl2pPr>
            <a:lvl3pPr>
              <a:spcBef>
                <a:spcPts val="600"/>
              </a:spcBef>
              <a:defRPr sz="2000"/>
            </a:lvl3pPr>
            <a:lvl4pPr>
              <a:spcBef>
                <a:spcPts val="600"/>
              </a:spcBef>
              <a:defRPr/>
            </a:lvl4pPr>
            <a:lvl5pPr>
              <a:spcBef>
                <a:spcPts val="60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15"/>
          <p:cNvSpPr>
            <a:spLocks noChangeArrowheads="1"/>
          </p:cNvSpPr>
          <p:nvPr userDrawn="1"/>
        </p:nvSpPr>
        <p:spPr bwMode="auto">
          <a:xfrm>
            <a:off x="8789988" y="0"/>
            <a:ext cx="354012" cy="260350"/>
          </a:xfrm>
          <a:prstGeom prst="rect">
            <a:avLst/>
          </a:prstGeom>
          <a:noFill/>
          <a:ln w="9525">
            <a:noFill/>
            <a:miter lim="800000"/>
            <a:headEnd/>
            <a:tailEnd/>
          </a:ln>
          <a:effectLst/>
        </p:spPr>
        <p:txBody>
          <a:bodyPr wrap="none">
            <a:spAutoFit/>
          </a:bodyPr>
          <a:lstStyle/>
          <a:p>
            <a:pPr algn="r"/>
            <a:fld id="{774FD60B-BF39-4C4A-818F-3EC0FBF98F16}" type="slidenum">
              <a:rPr lang="en-US" sz="1100" b="1"/>
              <a:pPr algn="r"/>
              <a:t>‹Nº›</a:t>
            </a:fld>
            <a:endParaRPr lang="en-US" sz="1100"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00600"/>
          </a:xfrm>
          <a:prstGeom prst="rect">
            <a:avLst/>
          </a:prstGeom>
        </p:spPr>
        <p:txBody>
          <a:bodyPr>
            <a:normAutofit/>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800600"/>
          </a:xfrm>
          <a:prstGeom prst="rect">
            <a:avLst/>
          </a:prstGeom>
        </p:spPr>
        <p:txBody>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15"/>
          <p:cNvSpPr>
            <a:spLocks noChangeArrowheads="1"/>
          </p:cNvSpPr>
          <p:nvPr userDrawn="1"/>
        </p:nvSpPr>
        <p:spPr bwMode="auto">
          <a:xfrm>
            <a:off x="8789988" y="0"/>
            <a:ext cx="354012" cy="260350"/>
          </a:xfrm>
          <a:prstGeom prst="rect">
            <a:avLst/>
          </a:prstGeom>
          <a:noFill/>
          <a:ln w="9525">
            <a:noFill/>
            <a:miter lim="800000"/>
            <a:headEnd/>
            <a:tailEnd/>
          </a:ln>
          <a:effectLst/>
        </p:spPr>
        <p:txBody>
          <a:bodyPr wrap="none">
            <a:spAutoFit/>
          </a:bodyPr>
          <a:lstStyle/>
          <a:p>
            <a:pPr algn="r"/>
            <a:fld id="{774FD60B-BF39-4C4A-818F-3EC0FBF98F16}" type="slidenum">
              <a:rPr lang="en-US" sz="1100" b="1"/>
              <a:pPr algn="r"/>
              <a:t>‹Nº›</a:t>
            </a:fld>
            <a:endParaRPr lang="en-US" sz="1100"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71600"/>
            <a:ext cx="4040188" cy="8032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4"/>
            <a:ext cx="4040188" cy="4225925"/>
          </a:xfrm>
          <a:prstGeom prst="rect">
            <a:avLst/>
          </a:prstGeom>
        </p:spPr>
        <p:txBody>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371600"/>
            <a:ext cx="4041775" cy="8032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4"/>
            <a:ext cx="4041775" cy="4225925"/>
          </a:xfrm>
          <a:prstGeom prst="rect">
            <a:avLst/>
          </a:prstGeom>
        </p:spPr>
        <p:txBody>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5"/>
          <p:cNvSpPr>
            <a:spLocks noChangeArrowheads="1"/>
          </p:cNvSpPr>
          <p:nvPr userDrawn="1"/>
        </p:nvSpPr>
        <p:spPr bwMode="auto">
          <a:xfrm>
            <a:off x="8789988" y="0"/>
            <a:ext cx="354012" cy="260350"/>
          </a:xfrm>
          <a:prstGeom prst="rect">
            <a:avLst/>
          </a:prstGeom>
          <a:noFill/>
          <a:ln w="9525">
            <a:noFill/>
            <a:miter lim="800000"/>
            <a:headEnd/>
            <a:tailEnd/>
          </a:ln>
          <a:effectLst/>
        </p:spPr>
        <p:txBody>
          <a:bodyPr wrap="none">
            <a:spAutoFit/>
          </a:bodyPr>
          <a:lstStyle/>
          <a:p>
            <a:pPr algn="r"/>
            <a:fld id="{774FD60B-BF39-4C4A-818F-3EC0FBF98F16}" type="slidenum">
              <a:rPr lang="en-US" sz="1100" b="1"/>
              <a:pPr algn="r"/>
              <a:t>‹Nº›</a:t>
            </a:fld>
            <a:endParaRPr lang="en-US" sz="11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7213" y="0"/>
            <a:ext cx="8583612" cy="914400"/>
          </a:xfrm>
          <a:prstGeom prst="rect">
            <a:avLst/>
          </a:prstGeom>
        </p:spPr>
        <p:txBody>
          <a:bodyPr/>
          <a:lstStyle/>
          <a:p>
            <a:r>
              <a:rPr lang="en-US" smtClean="0"/>
              <a:t>Click to edit Master title style</a:t>
            </a:r>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57213" y="0"/>
            <a:ext cx="8583612" cy="9144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38150" y="1141413"/>
            <a:ext cx="8301038" cy="5378450"/>
          </a:xfrm>
          <a:prstGeom prst="rect">
            <a:avLst/>
          </a:prstGeom>
        </p:spPr>
        <p:txBody>
          <a:bodyPr/>
          <a:lstStyle/>
          <a:p>
            <a:pPr lvl="0"/>
            <a:endParaRPr lang="en-US" noProof="0" dirty="0" smtClean="0"/>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711" r:id="rId1"/>
    <p:sldLayoutId id="2147483701" r:id="rId2"/>
    <p:sldLayoutId id="2147483703" r:id="rId3"/>
    <p:sldLayoutId id="2147483704" r:id="rId4"/>
    <p:sldLayoutId id="2147483712" r:id="rId5"/>
    <p:sldLayoutId id="2147483713" r:id="rId6"/>
    <p:sldLayoutId id="2147483714" r:id="rId7"/>
  </p:sldLayoutIdLst>
  <p:hf hdr="0" dt="0"/>
  <p:txStyles>
    <p:titleStyle>
      <a:lvl1pPr algn="l" defTabSz="914400" rtl="0" eaLnBrk="1" latinLnBrk="0" hangingPunct="1">
        <a:spcBef>
          <a:spcPct val="0"/>
        </a:spcBef>
        <a:buNone/>
        <a:defRPr lang="en-US" sz="2600" b="1" kern="1200" dirty="0" smtClean="0">
          <a:solidFill>
            <a:schemeClr val="bg1"/>
          </a:solidFill>
          <a:latin typeface="Arial" pitchFamily="34" charset="0"/>
          <a:ea typeface="+mj-ea"/>
          <a:cs typeface="Arial" pitchFamily="34" charset="0"/>
        </a:defRPr>
      </a:lvl1pPr>
    </p:titleStyle>
    <p:bodyStyle>
      <a:lvl1pPr marL="233363" marR="0" indent="-233363" algn="l" defTabSz="914400" rtl="0" eaLnBrk="1" fontAlgn="auto" latinLnBrk="0" hangingPunct="1">
        <a:lnSpc>
          <a:spcPct val="100000"/>
        </a:lnSpc>
        <a:spcBef>
          <a:spcPts val="792"/>
        </a:spcBef>
        <a:spcAft>
          <a:spcPts val="0"/>
        </a:spcAft>
        <a:buClr>
          <a:srgbClr val="0079C1"/>
        </a:buClr>
        <a:buSzPct val="150000"/>
        <a:buFont typeface="Arial" pitchFamily="34" charset="0"/>
        <a:buChar char="›"/>
        <a:tabLst/>
        <a:defRPr sz="2400" kern="1200">
          <a:solidFill>
            <a:schemeClr val="tx1"/>
          </a:solidFill>
          <a:latin typeface="Arial" pitchFamily="34" charset="0"/>
          <a:ea typeface="+mn-ea"/>
          <a:cs typeface="Arial" pitchFamily="34" charset="0"/>
        </a:defRPr>
      </a:lvl1pPr>
      <a:lvl2pPr marL="573088" marR="0" indent="-231775" algn="l" defTabSz="914400" rtl="0" eaLnBrk="1" fontAlgn="auto" latinLnBrk="0" hangingPunct="1">
        <a:lnSpc>
          <a:spcPct val="100000"/>
        </a:lnSpc>
        <a:spcBef>
          <a:spcPts val="792"/>
        </a:spcBef>
        <a:spcAft>
          <a:spcPts val="0"/>
        </a:spcAft>
        <a:buClr>
          <a:srgbClr val="0079C1"/>
        </a:buClr>
        <a:buSzPct val="90000"/>
        <a:buFont typeface="Wingdings" pitchFamily="2" charset="2"/>
        <a:buChar char="§"/>
        <a:tabLst/>
        <a:defRPr lang="en-US" sz="2200" kern="1200" dirty="0" smtClean="0">
          <a:solidFill>
            <a:srgbClr val="0079C1"/>
          </a:solidFill>
          <a:latin typeface="Arial" pitchFamily="34" charset="0"/>
          <a:ea typeface="+mn-ea"/>
          <a:cs typeface="Arial" pitchFamily="34" charset="0"/>
        </a:defRPr>
      </a:lvl2pPr>
      <a:lvl3pPr marL="914400" marR="0" indent="-223838"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2000" kern="1200">
          <a:solidFill>
            <a:schemeClr val="tx1"/>
          </a:solidFill>
          <a:latin typeface="+mn-lt"/>
          <a:ea typeface="+mn-ea"/>
          <a:cs typeface="+mn-cs"/>
        </a:defRPr>
      </a:lvl3pPr>
      <a:lvl4pPr marL="1255713" marR="0" indent="-22542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1800" kern="1200">
          <a:solidFill>
            <a:srgbClr val="0079C1"/>
          </a:solidFill>
          <a:latin typeface="+mn-lt"/>
          <a:ea typeface="+mn-ea"/>
          <a:cs typeface="+mn-cs"/>
        </a:defRPr>
      </a:lvl4pPr>
      <a:lvl5pPr marL="1487488" marR="0" indent="-23177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45.xml"/><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7.emf"/></Relationships>
</file>

<file path=ppt/slides/_rels/slide1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0.xml"/><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381000" y="3857625"/>
            <a:ext cx="7239000" cy="1560684"/>
          </a:xfrm>
          <a:noFill/>
        </p:spPr>
        <p:txBody>
          <a:bodyPr wrap="square" lIns="82550" tIns="41275" rIns="82550" bIns="41275" anchor="ctr">
            <a:spAutoFit/>
          </a:bodyPr>
          <a:lstStyle/>
          <a:p>
            <a:r>
              <a:rPr lang="en-US" sz="2400" dirty="0" smtClean="0"/>
              <a:t/>
            </a:r>
            <a:br>
              <a:rPr lang="en-US" sz="2400" dirty="0" smtClean="0"/>
            </a:br>
            <a:r>
              <a:rPr lang="en-US" sz="2400" dirty="0" smtClean="0"/>
              <a:t>TK150</a:t>
            </a:r>
            <a:br>
              <a:rPr lang="en-US" sz="2400" dirty="0" smtClean="0"/>
            </a:br>
            <a:r>
              <a:rPr lang="en-US" sz="2400" dirty="0"/>
              <a:t>SIGTRAN IP</a:t>
            </a:r>
            <a:r>
              <a:rPr lang="en-US" sz="2400" b="0" dirty="0"/>
              <a:t> </a:t>
            </a:r>
            <a:r>
              <a:rPr lang="en-US" sz="2400" dirty="0"/>
              <a:t>Signaling Gateway Provisioning</a:t>
            </a:r>
            <a:br>
              <a:rPr lang="en-US" sz="2400" dirty="0"/>
            </a:br>
            <a:r>
              <a:rPr lang="en-US" sz="2400" dirty="0" smtClean="0"/>
              <a:t>Release 42.0</a:t>
            </a:r>
          </a:p>
        </p:txBody>
      </p:sp>
      <p:sp>
        <p:nvSpPr>
          <p:cNvPr id="3" name="TextBox 2"/>
          <p:cNvSpPr txBox="1"/>
          <p:nvPr/>
        </p:nvSpPr>
        <p:spPr>
          <a:xfrm>
            <a:off x="6781800" y="5943600"/>
            <a:ext cx="1371600" cy="307777"/>
          </a:xfrm>
          <a:prstGeom prst="rect">
            <a:avLst/>
          </a:prstGeom>
          <a:noFill/>
        </p:spPr>
        <p:txBody>
          <a:bodyPr wrap="square" rtlCol="0">
            <a:spAutoFit/>
          </a:bodyPr>
          <a:lstStyle/>
          <a:p>
            <a:r>
              <a:rPr lang="en-US" sz="1400" dirty="0" smtClean="0"/>
              <a:t>Version 3</a:t>
            </a: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450850" y="1230313"/>
            <a:ext cx="8288338" cy="4387850"/>
          </a:xfrm>
        </p:spPr>
        <p:txBody>
          <a:bodyPr/>
          <a:lstStyle/>
          <a:p>
            <a:pPr eaLnBrk="1" hangingPunct="1">
              <a:spcAft>
                <a:spcPct val="20000"/>
              </a:spcAft>
              <a:buFont typeface="Wingdings" pitchFamily="2" charset="2"/>
              <a:buNone/>
            </a:pPr>
            <a:r>
              <a:rPr lang="en-US" b="1" dirty="0" smtClean="0"/>
              <a:t>After this Module, you should be able to:</a:t>
            </a:r>
          </a:p>
          <a:p>
            <a:pPr eaLnBrk="1" hangingPunct="1">
              <a:spcAft>
                <a:spcPct val="20000"/>
              </a:spcAft>
            </a:pPr>
            <a:r>
              <a:rPr lang="en-US" dirty="0" smtClean="0"/>
              <a:t>Define SIGTRAN</a:t>
            </a:r>
          </a:p>
          <a:p>
            <a:pPr eaLnBrk="1" hangingPunct="1">
              <a:spcAft>
                <a:spcPct val="20000"/>
              </a:spcAft>
            </a:pPr>
            <a:r>
              <a:rPr lang="en-US" dirty="0" smtClean="0"/>
              <a:t>List the three implementations of SIGTRAN on the EAGLE </a:t>
            </a:r>
          </a:p>
          <a:p>
            <a:pPr eaLnBrk="1" hangingPunct="1">
              <a:spcAft>
                <a:spcPct val="20000"/>
              </a:spcAft>
            </a:pPr>
            <a:r>
              <a:rPr lang="en-US" dirty="0" smtClean="0"/>
              <a:t>Know the benefits of IPSG over the other SIGTRAN implementations on the EAGLE</a:t>
            </a:r>
          </a:p>
          <a:p>
            <a:pPr eaLnBrk="1" hangingPunct="1">
              <a:spcAft>
                <a:spcPct val="20000"/>
              </a:spcAft>
            </a:pPr>
            <a:r>
              <a:rPr lang="en-US" dirty="0" smtClean="0"/>
              <a:t>Know which types of SS7 links that the IP Signaling Gateway can utilize</a:t>
            </a:r>
          </a:p>
          <a:p>
            <a:pPr eaLnBrk="1" hangingPunct="1">
              <a:spcAft>
                <a:spcPct val="20000"/>
              </a:spcAft>
            </a:pPr>
            <a:r>
              <a:rPr lang="en-US" dirty="0" smtClean="0"/>
              <a:t>List three IP based endpoints in an IP/SS7 network</a:t>
            </a:r>
            <a:r>
              <a:rPr lang="en-US" sz="2400" dirty="0" smtClean="0"/>
              <a:t>   </a:t>
            </a:r>
          </a:p>
          <a:p>
            <a:pPr eaLnBrk="1" hangingPunct="1">
              <a:spcAft>
                <a:spcPct val="20000"/>
              </a:spcAft>
            </a:pPr>
            <a:endParaRPr lang="en-US" sz="2400" dirty="0" smtClean="0"/>
          </a:p>
        </p:txBody>
      </p:sp>
      <p:sp>
        <p:nvSpPr>
          <p:cNvPr id="12291" name="Rectangle 3"/>
          <p:cNvSpPr>
            <a:spLocks noGrp="1" noChangeArrowheads="1"/>
          </p:cNvSpPr>
          <p:nvPr>
            <p:ph type="title"/>
          </p:nvPr>
        </p:nvSpPr>
        <p:spPr>
          <a:xfrm>
            <a:off x="0" y="0"/>
            <a:ext cx="9144000" cy="630936"/>
          </a:xfrm>
        </p:spPr>
        <p:txBody>
          <a:bodyPr/>
          <a:lstStyle/>
          <a:p>
            <a:pPr eaLnBrk="1" hangingPunct="1"/>
            <a:r>
              <a:rPr lang="en-US" dirty="0" smtClean="0"/>
              <a:t>  Module 1 SIGTRAN Overview  </a:t>
            </a:r>
            <a:endParaRPr lang="en-US" i="1" dirty="0"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524000" y="5562600"/>
            <a:ext cx="6235700" cy="631825"/>
          </a:xfrm>
          <a:prstGeom prst="rect">
            <a:avLst/>
          </a:prstGeom>
          <a:noFill/>
          <a:ln w="9525">
            <a:noFill/>
            <a:miter lim="800000"/>
            <a:headEnd/>
            <a:tailEnd/>
          </a:ln>
        </p:spPr>
        <p:txBody>
          <a:bodyPr anchor="ctr"/>
          <a:lstStyle/>
          <a:p>
            <a:pPr algn="ctr"/>
            <a:r>
              <a:rPr lang="en-US" sz="5400" b="1" dirty="0">
                <a:solidFill>
                  <a:schemeClr val="bg1"/>
                </a:solidFill>
              </a:rPr>
              <a:t>       </a:t>
            </a:r>
          </a:p>
        </p:txBody>
      </p:sp>
      <p:pic>
        <p:nvPicPr>
          <p:cNvPr id="122883" name="Picture 3" descr="j0415858"/>
          <p:cNvPicPr>
            <a:picLocks noChangeAspect="1" noChangeArrowheads="1"/>
          </p:cNvPicPr>
          <p:nvPr/>
        </p:nvPicPr>
        <p:blipFill>
          <a:blip r:embed="rId3" cstate="print"/>
          <a:srcRect/>
          <a:stretch>
            <a:fillRect/>
          </a:stretch>
        </p:blipFill>
        <p:spPr bwMode="ltGray">
          <a:xfrm>
            <a:off x="2514600" y="1981200"/>
            <a:ext cx="4724400" cy="3505200"/>
          </a:xfrm>
          <a:prstGeom prst="rect">
            <a:avLst/>
          </a:prstGeom>
          <a:noFill/>
          <a:ln w="9525">
            <a:noFill/>
            <a:miter lim="800000"/>
            <a:headEnd/>
            <a:tailEnd/>
          </a:ln>
        </p:spPr>
      </p:pic>
      <p:sp>
        <p:nvSpPr>
          <p:cNvPr id="122884" name="Rectangle 5"/>
          <p:cNvSpPr>
            <a:spLocks noGrp="1" noChangeArrowheads="1"/>
          </p:cNvSpPr>
          <p:nvPr>
            <p:ph type="title"/>
          </p:nvPr>
        </p:nvSpPr>
        <p:spPr>
          <a:xfrm>
            <a:off x="0" y="0"/>
            <a:ext cx="9144000" cy="630936"/>
          </a:xfrm>
        </p:spPr>
        <p:txBody>
          <a:bodyPr/>
          <a:lstStyle/>
          <a:p>
            <a:pPr eaLnBrk="1" hangingPunct="1"/>
            <a:r>
              <a:rPr lang="en-US" dirty="0" smtClean="0"/>
              <a:t>  Learning Activity</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0"/>
            <a:ext cx="9144000" cy="630936"/>
          </a:xfrm>
        </p:spPr>
        <p:txBody>
          <a:bodyPr/>
          <a:lstStyle/>
          <a:p>
            <a:pPr eaLnBrk="1" hangingPunct="1"/>
            <a:r>
              <a:rPr lang="en-US" dirty="0" smtClean="0"/>
              <a:t>  Learning Activity 4:  M3UA Provisioning</a:t>
            </a:r>
          </a:p>
        </p:txBody>
      </p:sp>
      <p:sp>
        <p:nvSpPr>
          <p:cNvPr id="123907" name="Rectangle 3"/>
          <p:cNvSpPr>
            <a:spLocks noGrp="1" noChangeArrowheads="1"/>
          </p:cNvSpPr>
          <p:nvPr>
            <p:ph type="body" idx="1"/>
          </p:nvPr>
        </p:nvSpPr>
        <p:spPr>
          <a:xfrm>
            <a:off x="457200" y="1289050"/>
            <a:ext cx="8459788" cy="4548188"/>
          </a:xfrm>
        </p:spPr>
        <p:txBody>
          <a:bodyPr/>
          <a:lstStyle/>
          <a:p>
            <a:pPr eaLnBrk="1" hangingPunct="1">
              <a:lnSpc>
                <a:spcPct val="90000"/>
              </a:lnSpc>
            </a:pPr>
            <a:r>
              <a:rPr lang="en-US" sz="2400" dirty="0" smtClean="0"/>
              <a:t>Provides demonstration and hands-on practice with IPSG M3UA provisioning</a:t>
            </a:r>
          </a:p>
          <a:p>
            <a:pPr eaLnBrk="1" hangingPunct="1">
              <a:lnSpc>
                <a:spcPct val="90000"/>
              </a:lnSpc>
            </a:pPr>
            <a:endParaRPr lang="en-US" sz="2400" dirty="0" smtClean="0"/>
          </a:p>
          <a:p>
            <a:pPr eaLnBrk="1" hangingPunct="1">
              <a:lnSpc>
                <a:spcPct val="90000"/>
              </a:lnSpc>
            </a:pPr>
            <a:r>
              <a:rPr lang="en-US" sz="2400" dirty="0" smtClean="0"/>
              <a:t>After completing this exercise, the student will be able to:</a:t>
            </a:r>
          </a:p>
          <a:p>
            <a:pPr lvl="1" eaLnBrk="1" hangingPunct="1">
              <a:lnSpc>
                <a:spcPct val="90000"/>
              </a:lnSpc>
            </a:pPr>
            <a:r>
              <a:rPr lang="en-US" sz="2000" dirty="0" smtClean="0"/>
              <a:t>Provision SS7 Routes, IP set up, host and associations</a:t>
            </a:r>
          </a:p>
          <a:p>
            <a:pPr lvl="1" eaLnBrk="1" hangingPunct="1">
              <a:lnSpc>
                <a:spcPct val="90000"/>
              </a:lnSpc>
            </a:pPr>
            <a:r>
              <a:rPr lang="en-US" sz="2000" dirty="0" smtClean="0"/>
              <a:t>Allow and activate the IPSG cards and signaling links</a:t>
            </a:r>
          </a:p>
          <a:p>
            <a:pPr lvl="1" eaLnBrk="1" hangingPunct="1">
              <a:lnSpc>
                <a:spcPct val="90000"/>
              </a:lnSpc>
            </a:pPr>
            <a:endParaRPr lang="en-US" sz="2000" dirty="0" smtClean="0"/>
          </a:p>
          <a:p>
            <a:pPr lvl="1" eaLnBrk="1" hangingPunct="1">
              <a:lnSpc>
                <a:spcPct val="90000"/>
              </a:lnSpc>
            </a:pPr>
            <a:endParaRPr lang="en-US" sz="2000" dirty="0" smtClean="0"/>
          </a:p>
          <a:p>
            <a:pPr eaLnBrk="1" hangingPunct="1">
              <a:lnSpc>
                <a:spcPct val="90000"/>
              </a:lnSpc>
            </a:pPr>
            <a:r>
              <a:rPr lang="en-US" sz="2400" dirty="0" smtClean="0"/>
              <a:t>Materials, Equipment, and References</a:t>
            </a:r>
          </a:p>
          <a:p>
            <a:pPr lvl="1" eaLnBrk="1" hangingPunct="1">
              <a:lnSpc>
                <a:spcPct val="90000"/>
              </a:lnSpc>
            </a:pPr>
            <a:r>
              <a:rPr lang="en-US" sz="2000" dirty="0" smtClean="0"/>
              <a:t>STP EAGLE STP Commands manual </a:t>
            </a:r>
          </a:p>
          <a:p>
            <a:pPr lvl="1" eaLnBrk="1" hangingPunct="1">
              <a:lnSpc>
                <a:spcPct val="90000"/>
              </a:lnSpc>
            </a:pPr>
            <a:r>
              <a:rPr lang="en-US" sz="2000" dirty="0" smtClean="0"/>
              <a:t>STP EAGLE STP Database Administration-  </a:t>
            </a:r>
          </a:p>
          <a:p>
            <a:pPr lvl="1" eaLnBrk="1" hangingPunct="1">
              <a:lnSpc>
                <a:spcPct val="90000"/>
              </a:lnSpc>
              <a:buFontTx/>
              <a:buNone/>
            </a:pPr>
            <a:r>
              <a:rPr lang="en-US" sz="2000" dirty="0" smtClean="0"/>
              <a:t>	IP7 Secure Gateway manual</a:t>
            </a:r>
          </a:p>
          <a:p>
            <a:pPr eaLnBrk="1" hangingPunct="1">
              <a:lnSpc>
                <a:spcPct val="90000"/>
              </a:lnSpc>
            </a:pPr>
            <a:endParaRPr lang="en-US" sz="2400" dirty="0" smtClean="0"/>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n 31"/>
          <p:cNvSpPr/>
          <p:nvPr/>
        </p:nvSpPr>
        <p:spPr>
          <a:xfrm>
            <a:off x="4552950" y="1885950"/>
            <a:ext cx="2028825" cy="4143375"/>
          </a:xfrm>
          <a:prstGeom prst="can">
            <a:avLst/>
          </a:prstGeom>
          <a:solidFill>
            <a:srgbClr val="F0E8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a:spLocks noGrp="1" noChangeArrowheads="1"/>
          </p:cNvSpPr>
          <p:nvPr>
            <p:ph type="title"/>
          </p:nvPr>
        </p:nvSpPr>
        <p:spPr>
          <a:xfrm>
            <a:off x="0" y="0"/>
            <a:ext cx="9140825" cy="609600"/>
          </a:xfrm>
        </p:spPr>
        <p:txBody>
          <a:bodyPr/>
          <a:lstStyle/>
          <a:p>
            <a:pPr eaLnBrk="1" hangingPunct="1"/>
            <a:r>
              <a:rPr lang="en-US" dirty="0" smtClean="0"/>
              <a:t>  Raleigh / Clayton M3UA Network Drawing</a:t>
            </a:r>
          </a:p>
        </p:txBody>
      </p:sp>
      <p:sp>
        <p:nvSpPr>
          <p:cNvPr id="5" name="Line 9"/>
          <p:cNvSpPr>
            <a:spLocks noChangeShapeType="1"/>
          </p:cNvSpPr>
          <p:nvPr/>
        </p:nvSpPr>
        <p:spPr bwMode="auto">
          <a:xfrm flipH="1" flipV="1">
            <a:off x="2476498" y="4962522"/>
            <a:ext cx="2066927" cy="3"/>
          </a:xfrm>
          <a:prstGeom prst="line">
            <a:avLst/>
          </a:prstGeom>
          <a:noFill/>
          <a:ln w="19050">
            <a:solidFill>
              <a:schemeClr val="accent1">
                <a:lumMod val="75000"/>
              </a:schemeClr>
            </a:solidFill>
            <a:round/>
            <a:headEnd/>
            <a:tailEnd/>
          </a:ln>
        </p:spPr>
        <p:txBody>
          <a:bodyPr/>
          <a:lstStyle/>
          <a:p>
            <a:endParaRPr lang="en-US" dirty="0"/>
          </a:p>
        </p:txBody>
      </p:sp>
      <p:sp>
        <p:nvSpPr>
          <p:cNvPr id="6" name="Line 9"/>
          <p:cNvSpPr>
            <a:spLocks noChangeShapeType="1"/>
          </p:cNvSpPr>
          <p:nvPr/>
        </p:nvSpPr>
        <p:spPr bwMode="auto">
          <a:xfrm flipH="1" flipV="1">
            <a:off x="2514599" y="2514598"/>
            <a:ext cx="2028826" cy="2"/>
          </a:xfrm>
          <a:prstGeom prst="line">
            <a:avLst/>
          </a:prstGeom>
          <a:noFill/>
          <a:ln w="19050">
            <a:solidFill>
              <a:srgbClr val="FF33CC"/>
            </a:solidFill>
            <a:round/>
            <a:headEnd/>
            <a:tailEnd/>
          </a:ln>
        </p:spPr>
        <p:txBody>
          <a:bodyPr/>
          <a:lstStyle/>
          <a:p>
            <a:endParaRPr lang="en-US" dirty="0"/>
          </a:p>
        </p:txBody>
      </p:sp>
      <p:sp>
        <p:nvSpPr>
          <p:cNvPr id="7" name="Rectangle 3"/>
          <p:cNvSpPr>
            <a:spLocks noChangeArrowheads="1"/>
          </p:cNvSpPr>
          <p:nvPr/>
        </p:nvSpPr>
        <p:spPr bwMode="auto">
          <a:xfrm>
            <a:off x="571501" y="14954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8" name="AutoShape 9"/>
          <p:cNvSpPr>
            <a:spLocks noChangeArrowheads="1"/>
          </p:cNvSpPr>
          <p:nvPr/>
        </p:nvSpPr>
        <p:spPr bwMode="auto">
          <a:xfrm rot="10800000" flipV="1">
            <a:off x="579436" y="18875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9" name="Text Box 10"/>
          <p:cNvSpPr txBox="1">
            <a:spLocks noChangeArrowheads="1"/>
          </p:cNvSpPr>
          <p:nvPr/>
        </p:nvSpPr>
        <p:spPr bwMode="auto">
          <a:xfrm>
            <a:off x="511152" y="21891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10" name="Straight Connector 9"/>
          <p:cNvCxnSpPr/>
          <p:nvPr/>
        </p:nvCxnSpPr>
        <p:spPr>
          <a:xfrm rot="5400000">
            <a:off x="1166816" y="23955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10"/>
          <p:cNvSpPr txBox="1">
            <a:spLocks noChangeArrowheads="1"/>
          </p:cNvSpPr>
          <p:nvPr/>
        </p:nvSpPr>
        <p:spPr bwMode="auto">
          <a:xfrm>
            <a:off x="1875421" y="22463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12" name="Text Box 8"/>
          <p:cNvSpPr txBox="1">
            <a:spLocks noChangeArrowheads="1"/>
          </p:cNvSpPr>
          <p:nvPr/>
        </p:nvSpPr>
        <p:spPr bwMode="auto">
          <a:xfrm>
            <a:off x="590551" y="14684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PC=240-12-1</a:t>
            </a:r>
            <a:endParaRPr lang="en-US" b="1" dirty="0">
              <a:solidFill>
                <a:srgbClr val="000000"/>
              </a:solidFill>
            </a:endParaRPr>
          </a:p>
        </p:txBody>
      </p:sp>
      <p:sp>
        <p:nvSpPr>
          <p:cNvPr id="13" name="Rectangle 3"/>
          <p:cNvSpPr>
            <a:spLocks noChangeArrowheads="1"/>
          </p:cNvSpPr>
          <p:nvPr/>
        </p:nvSpPr>
        <p:spPr bwMode="auto">
          <a:xfrm>
            <a:off x="542926" y="46196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4" name="AutoShape 9"/>
          <p:cNvSpPr>
            <a:spLocks noChangeArrowheads="1"/>
          </p:cNvSpPr>
          <p:nvPr/>
        </p:nvSpPr>
        <p:spPr bwMode="auto">
          <a:xfrm rot="10800000" flipV="1">
            <a:off x="550861" y="50117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5" name="Text Box 10"/>
          <p:cNvSpPr txBox="1">
            <a:spLocks noChangeArrowheads="1"/>
          </p:cNvSpPr>
          <p:nvPr/>
        </p:nvSpPr>
        <p:spPr bwMode="auto">
          <a:xfrm>
            <a:off x="482577" y="53133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16" name="Straight Connector 15"/>
          <p:cNvCxnSpPr/>
          <p:nvPr/>
        </p:nvCxnSpPr>
        <p:spPr>
          <a:xfrm rot="5400000">
            <a:off x="1138241" y="55197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10"/>
          <p:cNvSpPr txBox="1">
            <a:spLocks noChangeArrowheads="1"/>
          </p:cNvSpPr>
          <p:nvPr/>
        </p:nvSpPr>
        <p:spPr bwMode="auto">
          <a:xfrm>
            <a:off x="1846846" y="53705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18" name="Text Box 8"/>
          <p:cNvSpPr txBox="1">
            <a:spLocks noChangeArrowheads="1"/>
          </p:cNvSpPr>
          <p:nvPr/>
        </p:nvSpPr>
        <p:spPr bwMode="auto">
          <a:xfrm>
            <a:off x="561976" y="45926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PC=240-12-2</a:t>
            </a:r>
            <a:endParaRPr lang="en-US" b="1" dirty="0">
              <a:solidFill>
                <a:srgbClr val="000000"/>
              </a:solidFill>
            </a:endParaRPr>
          </a:p>
        </p:txBody>
      </p:sp>
      <p:sp>
        <p:nvSpPr>
          <p:cNvPr id="20" name="Rectangle 12"/>
          <p:cNvSpPr>
            <a:spLocks noChangeArrowheads="1"/>
          </p:cNvSpPr>
          <p:nvPr/>
        </p:nvSpPr>
        <p:spPr bwMode="auto">
          <a:xfrm>
            <a:off x="4571999" y="1979613"/>
            <a:ext cx="2028825" cy="369332"/>
          </a:xfrm>
          <a:prstGeom prst="rect">
            <a:avLst/>
          </a:prstGeom>
          <a:noFill/>
          <a:ln w="9525">
            <a:noFill/>
            <a:miter lim="800000"/>
            <a:headEnd/>
            <a:tailEnd/>
          </a:ln>
        </p:spPr>
        <p:txBody>
          <a:bodyPr wrap="square">
            <a:spAutoFit/>
          </a:bodyPr>
          <a:lstStyle/>
          <a:p>
            <a:pPr algn="ctr">
              <a:spcBef>
                <a:spcPct val="50000"/>
              </a:spcBef>
            </a:pPr>
            <a:r>
              <a:rPr lang="en-US" b="1" dirty="0" smtClean="0"/>
              <a:t>PC 240-12-10</a:t>
            </a:r>
            <a:endParaRPr lang="en-US" b="1" dirty="0"/>
          </a:p>
        </p:txBody>
      </p:sp>
      <p:sp>
        <p:nvSpPr>
          <p:cNvPr id="21" name="Text Box 13"/>
          <p:cNvSpPr txBox="1">
            <a:spLocks noChangeArrowheads="1"/>
          </p:cNvSpPr>
          <p:nvPr/>
        </p:nvSpPr>
        <p:spPr bwMode="auto">
          <a:xfrm>
            <a:off x="4943474" y="2714625"/>
            <a:ext cx="1381125" cy="784830"/>
          </a:xfrm>
          <a:prstGeom prst="rect">
            <a:avLst/>
          </a:prstGeom>
          <a:noFill/>
          <a:ln w="9525" algn="ctr">
            <a:noFill/>
            <a:miter lim="800000"/>
            <a:headEnd/>
            <a:tailEnd/>
          </a:ln>
        </p:spPr>
        <p:txBody>
          <a:bodyPr wrap="square">
            <a:spAutoFit/>
          </a:bodyPr>
          <a:lstStyle/>
          <a:p>
            <a:pPr algn="ctr">
              <a:spcBef>
                <a:spcPct val="50000"/>
              </a:spcBef>
            </a:pPr>
            <a:r>
              <a:rPr lang="en-US" b="1" dirty="0" smtClean="0"/>
              <a:t>Wendell</a:t>
            </a:r>
            <a:endParaRPr lang="en-US" b="1" dirty="0"/>
          </a:p>
          <a:p>
            <a:pPr algn="ctr">
              <a:spcBef>
                <a:spcPct val="50000"/>
              </a:spcBef>
            </a:pPr>
            <a:r>
              <a:rPr lang="en-US" b="1" dirty="0" smtClean="0"/>
              <a:t>AS</a:t>
            </a:r>
            <a:endParaRPr lang="en-US" b="1" dirty="0"/>
          </a:p>
        </p:txBody>
      </p:sp>
      <p:sp>
        <p:nvSpPr>
          <p:cNvPr id="22" name="AutoShape 16"/>
          <p:cNvSpPr>
            <a:spLocks noChangeArrowheads="1"/>
          </p:cNvSpPr>
          <p:nvPr/>
        </p:nvSpPr>
        <p:spPr bwMode="auto">
          <a:xfrm>
            <a:off x="6600825" y="23050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24" name="Text Box 18"/>
          <p:cNvSpPr txBox="1">
            <a:spLocks noChangeArrowheads="1"/>
          </p:cNvSpPr>
          <p:nvPr/>
        </p:nvSpPr>
        <p:spPr bwMode="auto">
          <a:xfrm>
            <a:off x="7200900" y="2095500"/>
            <a:ext cx="1285875" cy="244475"/>
          </a:xfrm>
          <a:prstGeom prst="rect">
            <a:avLst/>
          </a:prstGeom>
          <a:noFill/>
          <a:ln w="9525" algn="ctr">
            <a:noFill/>
            <a:miter lim="800000"/>
            <a:headEnd/>
            <a:tailEnd/>
          </a:ln>
        </p:spPr>
        <p:txBody>
          <a:bodyPr>
            <a:spAutoFit/>
          </a:bodyPr>
          <a:lstStyle/>
          <a:p>
            <a:pPr>
              <a:spcBef>
                <a:spcPct val="50000"/>
              </a:spcBef>
            </a:pPr>
            <a:r>
              <a:rPr lang="en-US" sz="1000" b="1" dirty="0" smtClean="0"/>
              <a:t>Wendell </a:t>
            </a:r>
            <a:r>
              <a:rPr lang="en-US" sz="1000" b="1" dirty="0"/>
              <a:t>ASP1</a:t>
            </a:r>
          </a:p>
        </p:txBody>
      </p:sp>
      <p:sp>
        <p:nvSpPr>
          <p:cNvPr id="25" name="Text Box 19"/>
          <p:cNvSpPr txBox="1">
            <a:spLocks noChangeArrowheads="1"/>
          </p:cNvSpPr>
          <p:nvPr/>
        </p:nvSpPr>
        <p:spPr bwMode="auto">
          <a:xfrm>
            <a:off x="7210425" y="3533775"/>
            <a:ext cx="1247775" cy="244475"/>
          </a:xfrm>
          <a:prstGeom prst="rect">
            <a:avLst/>
          </a:prstGeom>
          <a:noFill/>
          <a:ln w="9525" algn="ctr">
            <a:noFill/>
            <a:miter lim="800000"/>
            <a:headEnd/>
            <a:tailEnd/>
          </a:ln>
        </p:spPr>
        <p:txBody>
          <a:bodyPr>
            <a:spAutoFit/>
          </a:bodyPr>
          <a:lstStyle/>
          <a:p>
            <a:pPr>
              <a:spcBef>
                <a:spcPct val="50000"/>
              </a:spcBef>
            </a:pPr>
            <a:r>
              <a:rPr lang="en-US" sz="1000" b="1" dirty="0" smtClean="0"/>
              <a:t>Wendell </a:t>
            </a:r>
            <a:r>
              <a:rPr lang="en-US" sz="1000" b="1" dirty="0"/>
              <a:t>ASP2</a:t>
            </a:r>
          </a:p>
        </p:txBody>
      </p:sp>
      <p:sp>
        <p:nvSpPr>
          <p:cNvPr id="26" name="Text Box 20"/>
          <p:cNvSpPr txBox="1">
            <a:spLocks noChangeArrowheads="1"/>
          </p:cNvSpPr>
          <p:nvPr/>
        </p:nvSpPr>
        <p:spPr bwMode="auto">
          <a:xfrm>
            <a:off x="6600825" y="25622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port=11040</a:t>
            </a:r>
            <a:endParaRPr lang="en-US" sz="1200" b="1" dirty="0"/>
          </a:p>
        </p:txBody>
      </p:sp>
      <p:sp>
        <p:nvSpPr>
          <p:cNvPr id="27" name="Text Box 21"/>
          <p:cNvSpPr txBox="1">
            <a:spLocks noChangeArrowheads="1"/>
          </p:cNvSpPr>
          <p:nvPr/>
        </p:nvSpPr>
        <p:spPr bwMode="auto">
          <a:xfrm>
            <a:off x="6610349" y="29622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port=11030</a:t>
            </a:r>
            <a:endParaRPr lang="en-US" sz="1200" b="1" dirty="0"/>
          </a:p>
        </p:txBody>
      </p:sp>
      <p:sp>
        <p:nvSpPr>
          <p:cNvPr id="28" name="Text Box 7"/>
          <p:cNvSpPr txBox="1">
            <a:spLocks noChangeArrowheads="1"/>
          </p:cNvSpPr>
          <p:nvPr/>
        </p:nvSpPr>
        <p:spPr bwMode="auto">
          <a:xfrm>
            <a:off x="571501" y="2927350"/>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Raleigh STP </a:t>
            </a:r>
            <a:endParaRPr lang="en-US" b="1" dirty="0"/>
          </a:p>
        </p:txBody>
      </p:sp>
      <p:sp>
        <p:nvSpPr>
          <p:cNvPr id="29" name="Text Box 7"/>
          <p:cNvSpPr txBox="1">
            <a:spLocks noChangeArrowheads="1"/>
          </p:cNvSpPr>
          <p:nvPr/>
        </p:nvSpPr>
        <p:spPr bwMode="auto">
          <a:xfrm>
            <a:off x="552451" y="5984875"/>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Clayton STP</a:t>
            </a:r>
            <a:endParaRPr lang="en-US" b="1" dirty="0"/>
          </a:p>
        </p:txBody>
      </p:sp>
      <p:sp>
        <p:nvSpPr>
          <p:cNvPr id="30" name="Text Box 14"/>
          <p:cNvSpPr txBox="1">
            <a:spLocks noChangeArrowheads="1"/>
          </p:cNvSpPr>
          <p:nvPr/>
        </p:nvSpPr>
        <p:spPr bwMode="auto">
          <a:xfrm>
            <a:off x="2505902" y="22383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wendells  1103A </a:t>
            </a:r>
            <a:r>
              <a:rPr lang="en-US" sz="1200" dirty="0"/>
              <a:t>slc=0</a:t>
            </a:r>
          </a:p>
          <a:p>
            <a:pPr>
              <a:spcBef>
                <a:spcPct val="50000"/>
              </a:spcBef>
            </a:pPr>
            <a:r>
              <a:rPr lang="en-US" sz="1200" dirty="0" smtClean="0"/>
              <a:t>192.168.108.1 port=11010</a:t>
            </a:r>
            <a:endParaRPr lang="en-US" sz="1200" dirty="0"/>
          </a:p>
        </p:txBody>
      </p:sp>
      <p:sp>
        <p:nvSpPr>
          <p:cNvPr id="31" name="Text Box 14"/>
          <p:cNvSpPr txBox="1">
            <a:spLocks noChangeArrowheads="1"/>
          </p:cNvSpPr>
          <p:nvPr/>
        </p:nvSpPr>
        <p:spPr bwMode="auto">
          <a:xfrm>
            <a:off x="2450425" y="4698920"/>
            <a:ext cx="2307097" cy="553998"/>
          </a:xfrm>
          <a:prstGeom prst="rect">
            <a:avLst/>
          </a:prstGeom>
          <a:noFill/>
          <a:ln w="9525" algn="ctr">
            <a:noFill/>
            <a:miter lim="800000"/>
            <a:headEnd/>
            <a:tailEnd/>
          </a:ln>
        </p:spPr>
        <p:txBody>
          <a:bodyPr wrap="square">
            <a:spAutoFit/>
          </a:bodyPr>
          <a:lstStyle/>
          <a:p>
            <a:pPr>
              <a:spcBef>
                <a:spcPct val="50000"/>
              </a:spcBef>
            </a:pPr>
            <a:r>
              <a:rPr lang="en-US" sz="1200" dirty="0" smtClean="0"/>
              <a:t>wendells  1103A </a:t>
            </a:r>
            <a:r>
              <a:rPr lang="en-US" sz="1200" dirty="0"/>
              <a:t>slc=0</a:t>
            </a:r>
          </a:p>
          <a:p>
            <a:pPr>
              <a:spcBef>
                <a:spcPct val="50000"/>
              </a:spcBef>
            </a:pPr>
            <a:r>
              <a:rPr lang="en-US" sz="1200" dirty="0" smtClean="0"/>
              <a:t>192.168.108.2 port=11020</a:t>
            </a:r>
            <a:endParaRPr lang="en-US" sz="1200" dirty="0"/>
          </a:p>
        </p:txBody>
      </p:sp>
      <p:sp>
        <p:nvSpPr>
          <p:cNvPr id="33" name="AutoShape 16"/>
          <p:cNvSpPr>
            <a:spLocks noChangeArrowheads="1"/>
          </p:cNvSpPr>
          <p:nvPr/>
        </p:nvSpPr>
        <p:spPr bwMode="auto">
          <a:xfrm>
            <a:off x="6600825" y="37528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34" name="Text Box 20"/>
          <p:cNvSpPr txBox="1">
            <a:spLocks noChangeArrowheads="1"/>
          </p:cNvSpPr>
          <p:nvPr/>
        </p:nvSpPr>
        <p:spPr bwMode="auto">
          <a:xfrm>
            <a:off x="6600825" y="40100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port=11040</a:t>
            </a:r>
            <a:endParaRPr lang="en-US" sz="1200" b="1" dirty="0"/>
          </a:p>
        </p:txBody>
      </p:sp>
      <p:sp>
        <p:nvSpPr>
          <p:cNvPr id="35" name="Text Box 21"/>
          <p:cNvSpPr txBox="1">
            <a:spLocks noChangeArrowheads="1"/>
          </p:cNvSpPr>
          <p:nvPr/>
        </p:nvSpPr>
        <p:spPr bwMode="auto">
          <a:xfrm>
            <a:off x="6610349" y="44100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port=11030</a:t>
            </a:r>
            <a:endParaRPr lang="en-US" sz="1200" b="1" dirty="0"/>
          </a:p>
        </p:txBody>
      </p:sp>
      <p:sp>
        <p:nvSpPr>
          <p:cNvPr id="36" name="Line 9"/>
          <p:cNvSpPr>
            <a:spLocks noChangeShapeType="1"/>
          </p:cNvSpPr>
          <p:nvPr/>
        </p:nvSpPr>
        <p:spPr bwMode="auto">
          <a:xfrm flipH="1" flipV="1">
            <a:off x="2505074" y="3105148"/>
            <a:ext cx="2028826" cy="2"/>
          </a:xfrm>
          <a:prstGeom prst="line">
            <a:avLst/>
          </a:prstGeom>
          <a:noFill/>
          <a:ln w="19050">
            <a:solidFill>
              <a:srgbClr val="FF33CC"/>
            </a:solidFill>
            <a:round/>
            <a:headEnd/>
            <a:tailEnd/>
          </a:ln>
        </p:spPr>
        <p:txBody>
          <a:bodyPr/>
          <a:lstStyle/>
          <a:p>
            <a:endParaRPr lang="en-US" dirty="0"/>
          </a:p>
        </p:txBody>
      </p:sp>
      <p:sp>
        <p:nvSpPr>
          <p:cNvPr id="37" name="Text Box 14"/>
          <p:cNvSpPr txBox="1">
            <a:spLocks noChangeArrowheads="1"/>
          </p:cNvSpPr>
          <p:nvPr/>
        </p:nvSpPr>
        <p:spPr bwMode="auto">
          <a:xfrm>
            <a:off x="2496377" y="282889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wendells  1103A 1slc=1</a:t>
            </a:r>
            <a:endParaRPr lang="en-US" sz="1200" dirty="0"/>
          </a:p>
          <a:p>
            <a:pPr>
              <a:spcBef>
                <a:spcPct val="50000"/>
              </a:spcBef>
            </a:pPr>
            <a:r>
              <a:rPr lang="en-US" sz="1200" dirty="0" smtClean="0"/>
              <a:t>192.168.108.1 port=11010</a:t>
            </a:r>
            <a:endParaRPr lang="en-US" sz="1200" dirty="0"/>
          </a:p>
        </p:txBody>
      </p:sp>
      <p:sp>
        <p:nvSpPr>
          <p:cNvPr id="38" name="Line 9"/>
          <p:cNvSpPr>
            <a:spLocks noChangeShapeType="1"/>
          </p:cNvSpPr>
          <p:nvPr/>
        </p:nvSpPr>
        <p:spPr bwMode="auto">
          <a:xfrm flipH="1" flipV="1">
            <a:off x="2476499" y="5629273"/>
            <a:ext cx="2085976" cy="2"/>
          </a:xfrm>
          <a:prstGeom prst="line">
            <a:avLst/>
          </a:prstGeom>
          <a:noFill/>
          <a:ln w="19050">
            <a:solidFill>
              <a:schemeClr val="accent1">
                <a:lumMod val="75000"/>
              </a:schemeClr>
            </a:solidFill>
            <a:round/>
            <a:headEnd/>
            <a:tailEnd/>
          </a:ln>
        </p:spPr>
        <p:txBody>
          <a:bodyPr/>
          <a:lstStyle/>
          <a:p>
            <a:endParaRPr lang="en-US" dirty="0"/>
          </a:p>
        </p:txBody>
      </p:sp>
      <p:sp>
        <p:nvSpPr>
          <p:cNvPr id="39" name="Text Box 14"/>
          <p:cNvSpPr txBox="1">
            <a:spLocks noChangeArrowheads="1"/>
          </p:cNvSpPr>
          <p:nvPr/>
        </p:nvSpPr>
        <p:spPr bwMode="auto">
          <a:xfrm>
            <a:off x="2410652" y="53625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wendells  1103A 1slc=1</a:t>
            </a:r>
            <a:endParaRPr lang="en-US" sz="1200" dirty="0"/>
          </a:p>
          <a:p>
            <a:pPr>
              <a:spcBef>
                <a:spcPct val="50000"/>
              </a:spcBef>
            </a:pPr>
            <a:r>
              <a:rPr lang="en-US" sz="1200" dirty="0" smtClean="0"/>
              <a:t>192.168.108.2 port=11020</a:t>
            </a:r>
            <a:endParaRPr lang="en-US" sz="1200" dirty="0"/>
          </a:p>
        </p:txBody>
      </p:sp>
      <p:cxnSp>
        <p:nvCxnSpPr>
          <p:cNvPr id="41" name="Straight Connector 40"/>
          <p:cNvCxnSpPr>
            <a:endCxn id="26" idx="1"/>
          </p:cNvCxnSpPr>
          <p:nvPr/>
        </p:nvCxnSpPr>
        <p:spPr>
          <a:xfrm>
            <a:off x="4552950" y="2514600"/>
            <a:ext cx="2047875" cy="18612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4" idx="1"/>
          </p:cNvCxnSpPr>
          <p:nvPr/>
        </p:nvCxnSpPr>
        <p:spPr>
          <a:xfrm>
            <a:off x="4562475" y="3105150"/>
            <a:ext cx="2038350" cy="104337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7" idx="1"/>
          </p:cNvCxnSpPr>
          <p:nvPr/>
        </p:nvCxnSpPr>
        <p:spPr>
          <a:xfrm flipV="1">
            <a:off x="4552950" y="3100775"/>
            <a:ext cx="2057399" cy="186175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5" idx="1"/>
          </p:cNvCxnSpPr>
          <p:nvPr/>
        </p:nvCxnSpPr>
        <p:spPr>
          <a:xfrm flipV="1">
            <a:off x="4533900" y="4548575"/>
            <a:ext cx="2076449" cy="108070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0"/>
            <a:ext cx="9144000" cy="630936"/>
          </a:xfrm>
        </p:spPr>
        <p:txBody>
          <a:bodyPr/>
          <a:lstStyle/>
          <a:p>
            <a:pPr eaLnBrk="1" hangingPunct="1"/>
            <a:r>
              <a:rPr lang="en-US" dirty="0" smtClean="0"/>
              <a:t>  Dallas / Hubbard M3UA Network Drawing</a:t>
            </a:r>
          </a:p>
        </p:txBody>
      </p:sp>
      <p:sp>
        <p:nvSpPr>
          <p:cNvPr id="32" name="Can 31"/>
          <p:cNvSpPr/>
          <p:nvPr/>
        </p:nvSpPr>
        <p:spPr>
          <a:xfrm>
            <a:off x="4552950" y="1885950"/>
            <a:ext cx="2028825" cy="4143375"/>
          </a:xfrm>
          <a:prstGeom prst="can">
            <a:avLst/>
          </a:prstGeom>
          <a:solidFill>
            <a:srgbClr val="F0E8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ine 9"/>
          <p:cNvSpPr>
            <a:spLocks noChangeShapeType="1"/>
          </p:cNvSpPr>
          <p:nvPr/>
        </p:nvSpPr>
        <p:spPr bwMode="auto">
          <a:xfrm flipH="1" flipV="1">
            <a:off x="2476498" y="4962522"/>
            <a:ext cx="2066927" cy="3"/>
          </a:xfrm>
          <a:prstGeom prst="line">
            <a:avLst/>
          </a:prstGeom>
          <a:noFill/>
          <a:ln w="19050">
            <a:solidFill>
              <a:schemeClr val="accent1">
                <a:lumMod val="75000"/>
              </a:schemeClr>
            </a:solidFill>
            <a:round/>
            <a:headEnd/>
            <a:tailEnd/>
          </a:ln>
        </p:spPr>
        <p:txBody>
          <a:bodyPr/>
          <a:lstStyle/>
          <a:p>
            <a:endParaRPr lang="en-US" dirty="0"/>
          </a:p>
        </p:txBody>
      </p:sp>
      <p:sp>
        <p:nvSpPr>
          <p:cNvPr id="34" name="Line 9"/>
          <p:cNvSpPr>
            <a:spLocks noChangeShapeType="1"/>
          </p:cNvSpPr>
          <p:nvPr/>
        </p:nvSpPr>
        <p:spPr bwMode="auto">
          <a:xfrm flipH="1" flipV="1">
            <a:off x="2514599" y="2514598"/>
            <a:ext cx="2028826" cy="2"/>
          </a:xfrm>
          <a:prstGeom prst="line">
            <a:avLst/>
          </a:prstGeom>
          <a:noFill/>
          <a:ln w="19050">
            <a:solidFill>
              <a:srgbClr val="FF33CC"/>
            </a:solidFill>
            <a:round/>
            <a:headEnd/>
            <a:tailEnd/>
          </a:ln>
        </p:spPr>
        <p:txBody>
          <a:bodyPr/>
          <a:lstStyle/>
          <a:p>
            <a:endParaRPr lang="en-US" dirty="0"/>
          </a:p>
        </p:txBody>
      </p:sp>
      <p:sp>
        <p:nvSpPr>
          <p:cNvPr id="35" name="Rectangle 3"/>
          <p:cNvSpPr>
            <a:spLocks noChangeArrowheads="1"/>
          </p:cNvSpPr>
          <p:nvPr/>
        </p:nvSpPr>
        <p:spPr bwMode="auto">
          <a:xfrm>
            <a:off x="571501" y="14954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36" name="AutoShape 9"/>
          <p:cNvSpPr>
            <a:spLocks noChangeArrowheads="1"/>
          </p:cNvSpPr>
          <p:nvPr/>
        </p:nvSpPr>
        <p:spPr bwMode="auto">
          <a:xfrm rot="10800000" flipV="1">
            <a:off x="579436" y="18875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37" name="Text Box 10"/>
          <p:cNvSpPr txBox="1">
            <a:spLocks noChangeArrowheads="1"/>
          </p:cNvSpPr>
          <p:nvPr/>
        </p:nvSpPr>
        <p:spPr bwMode="auto">
          <a:xfrm>
            <a:off x="511152" y="21891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38" name="Straight Connector 37"/>
          <p:cNvCxnSpPr/>
          <p:nvPr/>
        </p:nvCxnSpPr>
        <p:spPr>
          <a:xfrm rot="5400000">
            <a:off x="1166816" y="23955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 Box 10"/>
          <p:cNvSpPr txBox="1">
            <a:spLocks noChangeArrowheads="1"/>
          </p:cNvSpPr>
          <p:nvPr/>
        </p:nvSpPr>
        <p:spPr bwMode="auto">
          <a:xfrm>
            <a:off x="1875421" y="22463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40" name="Text Box 8"/>
          <p:cNvSpPr txBox="1">
            <a:spLocks noChangeArrowheads="1"/>
          </p:cNvSpPr>
          <p:nvPr/>
        </p:nvSpPr>
        <p:spPr bwMode="auto">
          <a:xfrm>
            <a:off x="590551" y="14684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PC=220-13-1</a:t>
            </a:r>
            <a:endParaRPr lang="en-US" b="1" dirty="0">
              <a:solidFill>
                <a:srgbClr val="000000"/>
              </a:solidFill>
            </a:endParaRPr>
          </a:p>
        </p:txBody>
      </p:sp>
      <p:sp>
        <p:nvSpPr>
          <p:cNvPr id="41" name="Rectangle 3"/>
          <p:cNvSpPr>
            <a:spLocks noChangeArrowheads="1"/>
          </p:cNvSpPr>
          <p:nvPr/>
        </p:nvSpPr>
        <p:spPr bwMode="auto">
          <a:xfrm>
            <a:off x="542926" y="46196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42" name="AutoShape 9"/>
          <p:cNvSpPr>
            <a:spLocks noChangeArrowheads="1"/>
          </p:cNvSpPr>
          <p:nvPr/>
        </p:nvSpPr>
        <p:spPr bwMode="auto">
          <a:xfrm rot="10800000" flipV="1">
            <a:off x="550861" y="50117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43" name="Text Box 10"/>
          <p:cNvSpPr txBox="1">
            <a:spLocks noChangeArrowheads="1"/>
          </p:cNvSpPr>
          <p:nvPr/>
        </p:nvSpPr>
        <p:spPr bwMode="auto">
          <a:xfrm>
            <a:off x="482577" y="53133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44" name="Straight Connector 43"/>
          <p:cNvCxnSpPr/>
          <p:nvPr/>
        </p:nvCxnSpPr>
        <p:spPr>
          <a:xfrm rot="5400000">
            <a:off x="1138241" y="55197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 Box 10"/>
          <p:cNvSpPr txBox="1">
            <a:spLocks noChangeArrowheads="1"/>
          </p:cNvSpPr>
          <p:nvPr/>
        </p:nvSpPr>
        <p:spPr bwMode="auto">
          <a:xfrm>
            <a:off x="1846846" y="53705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46" name="Text Box 8"/>
          <p:cNvSpPr txBox="1">
            <a:spLocks noChangeArrowheads="1"/>
          </p:cNvSpPr>
          <p:nvPr/>
        </p:nvSpPr>
        <p:spPr bwMode="auto">
          <a:xfrm>
            <a:off x="561976" y="45926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PC=220-13-2</a:t>
            </a:r>
            <a:endParaRPr lang="en-US" b="1" dirty="0">
              <a:solidFill>
                <a:srgbClr val="000000"/>
              </a:solidFill>
            </a:endParaRPr>
          </a:p>
        </p:txBody>
      </p:sp>
      <p:sp>
        <p:nvSpPr>
          <p:cNvPr id="47" name="Rectangle 12"/>
          <p:cNvSpPr>
            <a:spLocks noChangeArrowheads="1"/>
          </p:cNvSpPr>
          <p:nvPr/>
        </p:nvSpPr>
        <p:spPr bwMode="auto">
          <a:xfrm>
            <a:off x="4571999" y="1979613"/>
            <a:ext cx="2028825" cy="369332"/>
          </a:xfrm>
          <a:prstGeom prst="rect">
            <a:avLst/>
          </a:prstGeom>
          <a:noFill/>
          <a:ln w="9525">
            <a:noFill/>
            <a:miter lim="800000"/>
            <a:headEnd/>
            <a:tailEnd/>
          </a:ln>
        </p:spPr>
        <p:txBody>
          <a:bodyPr wrap="square">
            <a:spAutoFit/>
          </a:bodyPr>
          <a:lstStyle/>
          <a:p>
            <a:pPr algn="ctr">
              <a:spcBef>
                <a:spcPct val="50000"/>
              </a:spcBef>
            </a:pPr>
            <a:r>
              <a:rPr lang="en-US" b="1" dirty="0" smtClean="0"/>
              <a:t>PC 220-13-10</a:t>
            </a:r>
            <a:endParaRPr lang="en-US" b="1" dirty="0"/>
          </a:p>
        </p:txBody>
      </p:sp>
      <p:sp>
        <p:nvSpPr>
          <p:cNvPr id="48" name="Text Box 13"/>
          <p:cNvSpPr txBox="1">
            <a:spLocks noChangeArrowheads="1"/>
          </p:cNvSpPr>
          <p:nvPr/>
        </p:nvSpPr>
        <p:spPr bwMode="auto">
          <a:xfrm>
            <a:off x="4943474" y="2714625"/>
            <a:ext cx="1381125" cy="784830"/>
          </a:xfrm>
          <a:prstGeom prst="rect">
            <a:avLst/>
          </a:prstGeom>
          <a:noFill/>
          <a:ln w="9525" algn="ctr">
            <a:noFill/>
            <a:miter lim="800000"/>
            <a:headEnd/>
            <a:tailEnd/>
          </a:ln>
        </p:spPr>
        <p:txBody>
          <a:bodyPr wrap="square">
            <a:spAutoFit/>
          </a:bodyPr>
          <a:lstStyle/>
          <a:p>
            <a:pPr algn="ctr">
              <a:spcBef>
                <a:spcPct val="50000"/>
              </a:spcBef>
            </a:pPr>
            <a:r>
              <a:rPr lang="en-US" b="1" dirty="0" smtClean="0"/>
              <a:t>Tyler</a:t>
            </a:r>
            <a:endParaRPr lang="en-US" b="1" dirty="0"/>
          </a:p>
          <a:p>
            <a:pPr algn="ctr">
              <a:spcBef>
                <a:spcPct val="50000"/>
              </a:spcBef>
            </a:pPr>
            <a:r>
              <a:rPr lang="en-US" b="1" dirty="0" smtClean="0"/>
              <a:t>AS</a:t>
            </a:r>
            <a:endParaRPr lang="en-US" b="1" dirty="0"/>
          </a:p>
        </p:txBody>
      </p:sp>
      <p:sp>
        <p:nvSpPr>
          <p:cNvPr id="49" name="AutoShape 16"/>
          <p:cNvSpPr>
            <a:spLocks noChangeArrowheads="1"/>
          </p:cNvSpPr>
          <p:nvPr/>
        </p:nvSpPr>
        <p:spPr bwMode="auto">
          <a:xfrm>
            <a:off x="6600825" y="23050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50" name="Text Box 18"/>
          <p:cNvSpPr txBox="1">
            <a:spLocks noChangeArrowheads="1"/>
          </p:cNvSpPr>
          <p:nvPr/>
        </p:nvSpPr>
        <p:spPr bwMode="auto">
          <a:xfrm>
            <a:off x="7200900" y="2095500"/>
            <a:ext cx="1285875" cy="244475"/>
          </a:xfrm>
          <a:prstGeom prst="rect">
            <a:avLst/>
          </a:prstGeom>
          <a:noFill/>
          <a:ln w="9525" algn="ctr">
            <a:noFill/>
            <a:miter lim="800000"/>
            <a:headEnd/>
            <a:tailEnd/>
          </a:ln>
        </p:spPr>
        <p:txBody>
          <a:bodyPr>
            <a:spAutoFit/>
          </a:bodyPr>
          <a:lstStyle/>
          <a:p>
            <a:pPr>
              <a:spcBef>
                <a:spcPct val="50000"/>
              </a:spcBef>
            </a:pPr>
            <a:r>
              <a:rPr lang="en-US" sz="1000" b="1" dirty="0" smtClean="0"/>
              <a:t>Tyler </a:t>
            </a:r>
            <a:r>
              <a:rPr lang="en-US" sz="1000" b="1" dirty="0"/>
              <a:t>ASP1</a:t>
            </a:r>
          </a:p>
        </p:txBody>
      </p:sp>
      <p:sp>
        <p:nvSpPr>
          <p:cNvPr id="51" name="Text Box 19"/>
          <p:cNvSpPr txBox="1">
            <a:spLocks noChangeArrowheads="1"/>
          </p:cNvSpPr>
          <p:nvPr/>
        </p:nvSpPr>
        <p:spPr bwMode="auto">
          <a:xfrm>
            <a:off x="7210425" y="3533775"/>
            <a:ext cx="1247775" cy="244475"/>
          </a:xfrm>
          <a:prstGeom prst="rect">
            <a:avLst/>
          </a:prstGeom>
          <a:noFill/>
          <a:ln w="9525" algn="ctr">
            <a:noFill/>
            <a:miter lim="800000"/>
            <a:headEnd/>
            <a:tailEnd/>
          </a:ln>
        </p:spPr>
        <p:txBody>
          <a:bodyPr>
            <a:spAutoFit/>
          </a:bodyPr>
          <a:lstStyle/>
          <a:p>
            <a:pPr>
              <a:spcBef>
                <a:spcPct val="50000"/>
              </a:spcBef>
            </a:pPr>
            <a:r>
              <a:rPr lang="en-US" sz="1000" b="1" dirty="0" smtClean="0"/>
              <a:t>Tyler </a:t>
            </a:r>
            <a:r>
              <a:rPr lang="en-US" sz="1000" b="1" dirty="0"/>
              <a:t>ASP2</a:t>
            </a:r>
          </a:p>
        </p:txBody>
      </p:sp>
      <p:sp>
        <p:nvSpPr>
          <p:cNvPr id="52" name="Text Box 7"/>
          <p:cNvSpPr txBox="1">
            <a:spLocks noChangeArrowheads="1"/>
          </p:cNvSpPr>
          <p:nvPr/>
        </p:nvSpPr>
        <p:spPr bwMode="auto">
          <a:xfrm>
            <a:off x="571501" y="2927350"/>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Dallas STP </a:t>
            </a:r>
            <a:endParaRPr lang="en-US" b="1" dirty="0"/>
          </a:p>
        </p:txBody>
      </p:sp>
      <p:sp>
        <p:nvSpPr>
          <p:cNvPr id="53" name="Text Box 7"/>
          <p:cNvSpPr txBox="1">
            <a:spLocks noChangeArrowheads="1"/>
          </p:cNvSpPr>
          <p:nvPr/>
        </p:nvSpPr>
        <p:spPr bwMode="auto">
          <a:xfrm>
            <a:off x="552451" y="5984875"/>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Hubbard STP</a:t>
            </a:r>
            <a:endParaRPr lang="en-US" b="1" dirty="0"/>
          </a:p>
        </p:txBody>
      </p:sp>
      <p:sp>
        <p:nvSpPr>
          <p:cNvPr id="54" name="Text Box 14"/>
          <p:cNvSpPr txBox="1">
            <a:spLocks noChangeArrowheads="1"/>
          </p:cNvSpPr>
          <p:nvPr/>
        </p:nvSpPr>
        <p:spPr bwMode="auto">
          <a:xfrm>
            <a:off x="2505902" y="22383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tylerls  1103A </a:t>
            </a:r>
            <a:r>
              <a:rPr lang="en-US" sz="1200" dirty="0"/>
              <a:t>slc=0</a:t>
            </a:r>
          </a:p>
          <a:p>
            <a:pPr>
              <a:spcBef>
                <a:spcPct val="50000"/>
              </a:spcBef>
            </a:pPr>
            <a:r>
              <a:rPr lang="en-US" sz="1200" dirty="0" smtClean="0"/>
              <a:t>192.168.108.1 port=11010</a:t>
            </a:r>
            <a:endParaRPr lang="en-US" sz="1200" dirty="0"/>
          </a:p>
        </p:txBody>
      </p:sp>
      <p:sp>
        <p:nvSpPr>
          <p:cNvPr id="55" name="Text Box 14"/>
          <p:cNvSpPr txBox="1">
            <a:spLocks noChangeArrowheads="1"/>
          </p:cNvSpPr>
          <p:nvPr/>
        </p:nvSpPr>
        <p:spPr bwMode="auto">
          <a:xfrm>
            <a:off x="2450425" y="4698920"/>
            <a:ext cx="2307097" cy="553998"/>
          </a:xfrm>
          <a:prstGeom prst="rect">
            <a:avLst/>
          </a:prstGeom>
          <a:noFill/>
          <a:ln w="9525" algn="ctr">
            <a:noFill/>
            <a:miter lim="800000"/>
            <a:headEnd/>
            <a:tailEnd/>
          </a:ln>
        </p:spPr>
        <p:txBody>
          <a:bodyPr wrap="square">
            <a:spAutoFit/>
          </a:bodyPr>
          <a:lstStyle/>
          <a:p>
            <a:pPr>
              <a:spcBef>
                <a:spcPct val="50000"/>
              </a:spcBef>
            </a:pPr>
            <a:r>
              <a:rPr lang="en-US" sz="1200" dirty="0" smtClean="0"/>
              <a:t>tylerls  1103A </a:t>
            </a:r>
            <a:r>
              <a:rPr lang="en-US" sz="1200" dirty="0"/>
              <a:t>slc=0</a:t>
            </a:r>
          </a:p>
          <a:p>
            <a:pPr>
              <a:spcBef>
                <a:spcPct val="50000"/>
              </a:spcBef>
            </a:pPr>
            <a:r>
              <a:rPr lang="en-US" sz="1200" dirty="0" smtClean="0"/>
              <a:t>192.168.108.2 port=11020</a:t>
            </a:r>
            <a:endParaRPr lang="en-US" sz="1200" dirty="0"/>
          </a:p>
        </p:txBody>
      </p:sp>
      <p:sp>
        <p:nvSpPr>
          <p:cNvPr id="56" name="AutoShape 16"/>
          <p:cNvSpPr>
            <a:spLocks noChangeArrowheads="1"/>
          </p:cNvSpPr>
          <p:nvPr/>
        </p:nvSpPr>
        <p:spPr bwMode="auto">
          <a:xfrm>
            <a:off x="6600825" y="37528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57" name="Line 9"/>
          <p:cNvSpPr>
            <a:spLocks noChangeShapeType="1"/>
          </p:cNvSpPr>
          <p:nvPr/>
        </p:nvSpPr>
        <p:spPr bwMode="auto">
          <a:xfrm flipH="1" flipV="1">
            <a:off x="2505074" y="3105148"/>
            <a:ext cx="2028826" cy="2"/>
          </a:xfrm>
          <a:prstGeom prst="line">
            <a:avLst/>
          </a:prstGeom>
          <a:noFill/>
          <a:ln w="19050">
            <a:solidFill>
              <a:srgbClr val="FF33CC"/>
            </a:solidFill>
            <a:round/>
            <a:headEnd/>
            <a:tailEnd/>
          </a:ln>
        </p:spPr>
        <p:txBody>
          <a:bodyPr/>
          <a:lstStyle/>
          <a:p>
            <a:endParaRPr lang="en-US" dirty="0"/>
          </a:p>
        </p:txBody>
      </p:sp>
      <p:sp>
        <p:nvSpPr>
          <p:cNvPr id="58" name="Text Box 14"/>
          <p:cNvSpPr txBox="1">
            <a:spLocks noChangeArrowheads="1"/>
          </p:cNvSpPr>
          <p:nvPr/>
        </p:nvSpPr>
        <p:spPr bwMode="auto">
          <a:xfrm>
            <a:off x="2496377" y="282889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tylerls  1103A 1slc=1</a:t>
            </a:r>
            <a:endParaRPr lang="en-US" sz="1200" dirty="0"/>
          </a:p>
          <a:p>
            <a:pPr>
              <a:spcBef>
                <a:spcPct val="50000"/>
              </a:spcBef>
            </a:pPr>
            <a:r>
              <a:rPr lang="en-US" sz="1200" dirty="0" smtClean="0"/>
              <a:t>192.168.108.1 port=11010</a:t>
            </a:r>
            <a:endParaRPr lang="en-US" sz="1200" dirty="0"/>
          </a:p>
        </p:txBody>
      </p:sp>
      <p:sp>
        <p:nvSpPr>
          <p:cNvPr id="59" name="Line 9"/>
          <p:cNvSpPr>
            <a:spLocks noChangeShapeType="1"/>
          </p:cNvSpPr>
          <p:nvPr/>
        </p:nvSpPr>
        <p:spPr bwMode="auto">
          <a:xfrm flipH="1" flipV="1">
            <a:off x="2476499" y="5629273"/>
            <a:ext cx="2085976" cy="2"/>
          </a:xfrm>
          <a:prstGeom prst="line">
            <a:avLst/>
          </a:prstGeom>
          <a:noFill/>
          <a:ln w="19050">
            <a:solidFill>
              <a:schemeClr val="accent1">
                <a:lumMod val="75000"/>
              </a:schemeClr>
            </a:solidFill>
            <a:round/>
            <a:headEnd/>
            <a:tailEnd/>
          </a:ln>
        </p:spPr>
        <p:txBody>
          <a:bodyPr/>
          <a:lstStyle/>
          <a:p>
            <a:endParaRPr lang="en-US" dirty="0"/>
          </a:p>
        </p:txBody>
      </p:sp>
      <p:sp>
        <p:nvSpPr>
          <p:cNvPr id="60" name="Text Box 14"/>
          <p:cNvSpPr txBox="1">
            <a:spLocks noChangeArrowheads="1"/>
          </p:cNvSpPr>
          <p:nvPr/>
        </p:nvSpPr>
        <p:spPr bwMode="auto">
          <a:xfrm>
            <a:off x="2410652" y="53625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tylerls  1103A 1slc=1</a:t>
            </a:r>
            <a:endParaRPr lang="en-US" sz="1200" dirty="0"/>
          </a:p>
          <a:p>
            <a:pPr>
              <a:spcBef>
                <a:spcPct val="50000"/>
              </a:spcBef>
            </a:pPr>
            <a:r>
              <a:rPr lang="en-US" sz="1200" dirty="0" smtClean="0"/>
              <a:t>192.168.108.2 port=11020</a:t>
            </a:r>
            <a:endParaRPr lang="en-US" sz="1200" dirty="0"/>
          </a:p>
        </p:txBody>
      </p:sp>
      <p:cxnSp>
        <p:nvCxnSpPr>
          <p:cNvPr id="61" name="Straight Connector 60"/>
          <p:cNvCxnSpPr/>
          <p:nvPr/>
        </p:nvCxnSpPr>
        <p:spPr>
          <a:xfrm>
            <a:off x="4552950" y="2514600"/>
            <a:ext cx="2047875" cy="18612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562475" y="3105150"/>
            <a:ext cx="2038350" cy="104337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552950" y="3100775"/>
            <a:ext cx="2057399" cy="186175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533900" y="4548575"/>
            <a:ext cx="2076449" cy="108070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Text Box 20"/>
          <p:cNvSpPr txBox="1">
            <a:spLocks noChangeArrowheads="1"/>
          </p:cNvSpPr>
          <p:nvPr/>
        </p:nvSpPr>
        <p:spPr bwMode="auto">
          <a:xfrm>
            <a:off x="6600825" y="25622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port=11040</a:t>
            </a:r>
            <a:endParaRPr lang="en-US" sz="1200" b="1" dirty="0"/>
          </a:p>
        </p:txBody>
      </p:sp>
      <p:sp>
        <p:nvSpPr>
          <p:cNvPr id="66" name="Text Box 21"/>
          <p:cNvSpPr txBox="1">
            <a:spLocks noChangeArrowheads="1"/>
          </p:cNvSpPr>
          <p:nvPr/>
        </p:nvSpPr>
        <p:spPr bwMode="auto">
          <a:xfrm>
            <a:off x="6610349" y="29622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port=11030</a:t>
            </a:r>
            <a:endParaRPr lang="en-US" sz="1200" b="1" dirty="0"/>
          </a:p>
        </p:txBody>
      </p:sp>
      <p:sp>
        <p:nvSpPr>
          <p:cNvPr id="67" name="Text Box 20"/>
          <p:cNvSpPr txBox="1">
            <a:spLocks noChangeArrowheads="1"/>
          </p:cNvSpPr>
          <p:nvPr/>
        </p:nvSpPr>
        <p:spPr bwMode="auto">
          <a:xfrm>
            <a:off x="6600825" y="40100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port=11040</a:t>
            </a:r>
            <a:endParaRPr lang="en-US" sz="1200" b="1" dirty="0"/>
          </a:p>
        </p:txBody>
      </p:sp>
      <p:sp>
        <p:nvSpPr>
          <p:cNvPr id="68" name="Text Box 21"/>
          <p:cNvSpPr txBox="1">
            <a:spLocks noChangeArrowheads="1"/>
          </p:cNvSpPr>
          <p:nvPr/>
        </p:nvSpPr>
        <p:spPr bwMode="auto">
          <a:xfrm>
            <a:off x="6610349" y="44100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port=11030</a:t>
            </a:r>
            <a:endParaRPr lang="en-US" sz="1200" b="1" dirty="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0"/>
            <a:ext cx="9144000" cy="630936"/>
          </a:xfrm>
        </p:spPr>
        <p:txBody>
          <a:bodyPr/>
          <a:lstStyle/>
          <a:p>
            <a:pPr eaLnBrk="1" hangingPunct="1"/>
            <a:r>
              <a:rPr lang="en-US" dirty="0" smtClean="0"/>
              <a:t>  Denver / Salt Lake M3UA Network Drawing</a:t>
            </a:r>
          </a:p>
        </p:txBody>
      </p:sp>
      <p:sp>
        <p:nvSpPr>
          <p:cNvPr id="33" name="Can 32"/>
          <p:cNvSpPr/>
          <p:nvPr/>
        </p:nvSpPr>
        <p:spPr>
          <a:xfrm>
            <a:off x="4552950" y="1885950"/>
            <a:ext cx="2028825" cy="4143375"/>
          </a:xfrm>
          <a:prstGeom prst="can">
            <a:avLst/>
          </a:prstGeom>
          <a:solidFill>
            <a:srgbClr val="F0E8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9"/>
          <p:cNvSpPr>
            <a:spLocks noChangeShapeType="1"/>
          </p:cNvSpPr>
          <p:nvPr/>
        </p:nvSpPr>
        <p:spPr bwMode="auto">
          <a:xfrm flipH="1" flipV="1">
            <a:off x="2476498" y="4962522"/>
            <a:ext cx="2066927" cy="3"/>
          </a:xfrm>
          <a:prstGeom prst="line">
            <a:avLst/>
          </a:prstGeom>
          <a:noFill/>
          <a:ln w="19050">
            <a:solidFill>
              <a:schemeClr val="accent1">
                <a:lumMod val="75000"/>
              </a:schemeClr>
            </a:solidFill>
            <a:round/>
            <a:headEnd/>
            <a:tailEnd/>
          </a:ln>
        </p:spPr>
        <p:txBody>
          <a:bodyPr/>
          <a:lstStyle/>
          <a:p>
            <a:endParaRPr lang="en-US" dirty="0"/>
          </a:p>
        </p:txBody>
      </p:sp>
      <p:sp>
        <p:nvSpPr>
          <p:cNvPr id="35" name="Line 9"/>
          <p:cNvSpPr>
            <a:spLocks noChangeShapeType="1"/>
          </p:cNvSpPr>
          <p:nvPr/>
        </p:nvSpPr>
        <p:spPr bwMode="auto">
          <a:xfrm flipH="1" flipV="1">
            <a:off x="2514599" y="2514598"/>
            <a:ext cx="2028826" cy="2"/>
          </a:xfrm>
          <a:prstGeom prst="line">
            <a:avLst/>
          </a:prstGeom>
          <a:noFill/>
          <a:ln w="19050">
            <a:solidFill>
              <a:srgbClr val="FF33CC"/>
            </a:solidFill>
            <a:round/>
            <a:headEnd/>
            <a:tailEnd/>
          </a:ln>
        </p:spPr>
        <p:txBody>
          <a:bodyPr/>
          <a:lstStyle/>
          <a:p>
            <a:endParaRPr lang="en-US" dirty="0"/>
          </a:p>
        </p:txBody>
      </p:sp>
      <p:sp>
        <p:nvSpPr>
          <p:cNvPr id="36" name="Rectangle 3"/>
          <p:cNvSpPr>
            <a:spLocks noChangeArrowheads="1"/>
          </p:cNvSpPr>
          <p:nvPr/>
        </p:nvSpPr>
        <p:spPr bwMode="auto">
          <a:xfrm>
            <a:off x="571501" y="14954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37" name="AutoShape 9"/>
          <p:cNvSpPr>
            <a:spLocks noChangeArrowheads="1"/>
          </p:cNvSpPr>
          <p:nvPr/>
        </p:nvSpPr>
        <p:spPr bwMode="auto">
          <a:xfrm rot="10800000" flipV="1">
            <a:off x="579436" y="18875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38" name="Text Box 10"/>
          <p:cNvSpPr txBox="1">
            <a:spLocks noChangeArrowheads="1"/>
          </p:cNvSpPr>
          <p:nvPr/>
        </p:nvSpPr>
        <p:spPr bwMode="auto">
          <a:xfrm>
            <a:off x="511152" y="21891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39" name="Straight Connector 38"/>
          <p:cNvCxnSpPr/>
          <p:nvPr/>
        </p:nvCxnSpPr>
        <p:spPr>
          <a:xfrm rot="5400000">
            <a:off x="1166816" y="23955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 Box 10"/>
          <p:cNvSpPr txBox="1">
            <a:spLocks noChangeArrowheads="1"/>
          </p:cNvSpPr>
          <p:nvPr/>
        </p:nvSpPr>
        <p:spPr bwMode="auto">
          <a:xfrm>
            <a:off x="1875421" y="22463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41" name="Text Box 8"/>
          <p:cNvSpPr txBox="1">
            <a:spLocks noChangeArrowheads="1"/>
          </p:cNvSpPr>
          <p:nvPr/>
        </p:nvSpPr>
        <p:spPr bwMode="auto">
          <a:xfrm>
            <a:off x="590551" y="14684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PC=190-12-1</a:t>
            </a:r>
            <a:endParaRPr lang="en-US" b="1" dirty="0">
              <a:solidFill>
                <a:srgbClr val="000000"/>
              </a:solidFill>
            </a:endParaRPr>
          </a:p>
        </p:txBody>
      </p:sp>
      <p:sp>
        <p:nvSpPr>
          <p:cNvPr id="42" name="Rectangle 3"/>
          <p:cNvSpPr>
            <a:spLocks noChangeArrowheads="1"/>
          </p:cNvSpPr>
          <p:nvPr/>
        </p:nvSpPr>
        <p:spPr bwMode="auto">
          <a:xfrm>
            <a:off x="542926" y="46196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43" name="AutoShape 9"/>
          <p:cNvSpPr>
            <a:spLocks noChangeArrowheads="1"/>
          </p:cNvSpPr>
          <p:nvPr/>
        </p:nvSpPr>
        <p:spPr bwMode="auto">
          <a:xfrm rot="10800000" flipV="1">
            <a:off x="550861" y="50117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44" name="Text Box 10"/>
          <p:cNvSpPr txBox="1">
            <a:spLocks noChangeArrowheads="1"/>
          </p:cNvSpPr>
          <p:nvPr/>
        </p:nvSpPr>
        <p:spPr bwMode="auto">
          <a:xfrm>
            <a:off x="482577" y="53133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45" name="Straight Connector 44"/>
          <p:cNvCxnSpPr/>
          <p:nvPr/>
        </p:nvCxnSpPr>
        <p:spPr>
          <a:xfrm rot="5400000">
            <a:off x="1138241" y="55197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Box 10"/>
          <p:cNvSpPr txBox="1">
            <a:spLocks noChangeArrowheads="1"/>
          </p:cNvSpPr>
          <p:nvPr/>
        </p:nvSpPr>
        <p:spPr bwMode="auto">
          <a:xfrm>
            <a:off x="1846846" y="53705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47" name="Text Box 8"/>
          <p:cNvSpPr txBox="1">
            <a:spLocks noChangeArrowheads="1"/>
          </p:cNvSpPr>
          <p:nvPr/>
        </p:nvSpPr>
        <p:spPr bwMode="auto">
          <a:xfrm>
            <a:off x="561976" y="45926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PC=190-12-2</a:t>
            </a:r>
            <a:endParaRPr lang="en-US" b="1" dirty="0">
              <a:solidFill>
                <a:srgbClr val="000000"/>
              </a:solidFill>
            </a:endParaRPr>
          </a:p>
        </p:txBody>
      </p:sp>
      <p:sp>
        <p:nvSpPr>
          <p:cNvPr id="48" name="Rectangle 12"/>
          <p:cNvSpPr>
            <a:spLocks noChangeArrowheads="1"/>
          </p:cNvSpPr>
          <p:nvPr/>
        </p:nvSpPr>
        <p:spPr bwMode="auto">
          <a:xfrm>
            <a:off x="4571999" y="1979613"/>
            <a:ext cx="2028825" cy="369332"/>
          </a:xfrm>
          <a:prstGeom prst="rect">
            <a:avLst/>
          </a:prstGeom>
          <a:noFill/>
          <a:ln w="9525">
            <a:noFill/>
            <a:miter lim="800000"/>
            <a:headEnd/>
            <a:tailEnd/>
          </a:ln>
        </p:spPr>
        <p:txBody>
          <a:bodyPr wrap="square">
            <a:spAutoFit/>
          </a:bodyPr>
          <a:lstStyle/>
          <a:p>
            <a:pPr algn="ctr">
              <a:spcBef>
                <a:spcPct val="50000"/>
              </a:spcBef>
            </a:pPr>
            <a:r>
              <a:rPr lang="en-US" b="1" dirty="0" smtClean="0"/>
              <a:t>PC 190-12-10</a:t>
            </a:r>
            <a:endParaRPr lang="en-US" b="1" dirty="0"/>
          </a:p>
        </p:txBody>
      </p:sp>
      <p:sp>
        <p:nvSpPr>
          <p:cNvPr id="49" name="Text Box 13"/>
          <p:cNvSpPr txBox="1">
            <a:spLocks noChangeArrowheads="1"/>
          </p:cNvSpPr>
          <p:nvPr/>
        </p:nvSpPr>
        <p:spPr bwMode="auto">
          <a:xfrm>
            <a:off x="4876799" y="2714625"/>
            <a:ext cx="1381125" cy="784830"/>
          </a:xfrm>
          <a:prstGeom prst="rect">
            <a:avLst/>
          </a:prstGeom>
          <a:noFill/>
          <a:ln w="9525" algn="ctr">
            <a:noFill/>
            <a:miter lim="800000"/>
            <a:headEnd/>
            <a:tailEnd/>
          </a:ln>
        </p:spPr>
        <p:txBody>
          <a:bodyPr wrap="square">
            <a:spAutoFit/>
          </a:bodyPr>
          <a:lstStyle/>
          <a:p>
            <a:pPr algn="ctr">
              <a:spcBef>
                <a:spcPct val="50000"/>
              </a:spcBef>
            </a:pPr>
            <a:r>
              <a:rPr lang="en-US" b="1" dirty="0" smtClean="0"/>
              <a:t>Golden</a:t>
            </a:r>
            <a:endParaRPr lang="en-US" b="1" dirty="0"/>
          </a:p>
          <a:p>
            <a:pPr algn="ctr">
              <a:spcBef>
                <a:spcPct val="50000"/>
              </a:spcBef>
            </a:pPr>
            <a:r>
              <a:rPr lang="en-US" b="1" dirty="0" smtClean="0"/>
              <a:t>AS</a:t>
            </a:r>
            <a:endParaRPr lang="en-US" b="1" dirty="0"/>
          </a:p>
        </p:txBody>
      </p:sp>
      <p:sp>
        <p:nvSpPr>
          <p:cNvPr id="50" name="AutoShape 16"/>
          <p:cNvSpPr>
            <a:spLocks noChangeArrowheads="1"/>
          </p:cNvSpPr>
          <p:nvPr/>
        </p:nvSpPr>
        <p:spPr bwMode="auto">
          <a:xfrm>
            <a:off x="6600825" y="23050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51" name="Text Box 18"/>
          <p:cNvSpPr txBox="1">
            <a:spLocks noChangeArrowheads="1"/>
          </p:cNvSpPr>
          <p:nvPr/>
        </p:nvSpPr>
        <p:spPr bwMode="auto">
          <a:xfrm>
            <a:off x="7200900" y="2095500"/>
            <a:ext cx="1285875" cy="244475"/>
          </a:xfrm>
          <a:prstGeom prst="rect">
            <a:avLst/>
          </a:prstGeom>
          <a:noFill/>
          <a:ln w="9525" algn="ctr">
            <a:noFill/>
            <a:miter lim="800000"/>
            <a:headEnd/>
            <a:tailEnd/>
          </a:ln>
        </p:spPr>
        <p:txBody>
          <a:bodyPr>
            <a:spAutoFit/>
          </a:bodyPr>
          <a:lstStyle/>
          <a:p>
            <a:pPr>
              <a:spcBef>
                <a:spcPct val="50000"/>
              </a:spcBef>
            </a:pPr>
            <a:r>
              <a:rPr lang="en-US" sz="1000" b="1" dirty="0" smtClean="0"/>
              <a:t>Golden </a:t>
            </a:r>
            <a:r>
              <a:rPr lang="en-US" sz="1000" b="1" dirty="0"/>
              <a:t>ASP1</a:t>
            </a:r>
          </a:p>
        </p:txBody>
      </p:sp>
      <p:sp>
        <p:nvSpPr>
          <p:cNvPr id="52" name="Text Box 19"/>
          <p:cNvSpPr txBox="1">
            <a:spLocks noChangeArrowheads="1"/>
          </p:cNvSpPr>
          <p:nvPr/>
        </p:nvSpPr>
        <p:spPr bwMode="auto">
          <a:xfrm>
            <a:off x="7210425" y="3533775"/>
            <a:ext cx="1247775" cy="244475"/>
          </a:xfrm>
          <a:prstGeom prst="rect">
            <a:avLst/>
          </a:prstGeom>
          <a:noFill/>
          <a:ln w="9525" algn="ctr">
            <a:noFill/>
            <a:miter lim="800000"/>
            <a:headEnd/>
            <a:tailEnd/>
          </a:ln>
        </p:spPr>
        <p:txBody>
          <a:bodyPr>
            <a:spAutoFit/>
          </a:bodyPr>
          <a:lstStyle/>
          <a:p>
            <a:pPr>
              <a:spcBef>
                <a:spcPct val="50000"/>
              </a:spcBef>
            </a:pPr>
            <a:r>
              <a:rPr lang="en-US" sz="1000" b="1" dirty="0" smtClean="0"/>
              <a:t>Golden </a:t>
            </a:r>
            <a:r>
              <a:rPr lang="en-US" sz="1000" b="1" dirty="0"/>
              <a:t>ASP2</a:t>
            </a:r>
          </a:p>
        </p:txBody>
      </p:sp>
      <p:sp>
        <p:nvSpPr>
          <p:cNvPr id="53" name="Text Box 7"/>
          <p:cNvSpPr txBox="1">
            <a:spLocks noChangeArrowheads="1"/>
          </p:cNvSpPr>
          <p:nvPr/>
        </p:nvSpPr>
        <p:spPr bwMode="auto">
          <a:xfrm>
            <a:off x="571501" y="2927350"/>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Denver STP </a:t>
            </a:r>
            <a:endParaRPr lang="en-US" b="1" dirty="0"/>
          </a:p>
        </p:txBody>
      </p:sp>
      <p:sp>
        <p:nvSpPr>
          <p:cNvPr id="54" name="Text Box 7"/>
          <p:cNvSpPr txBox="1">
            <a:spLocks noChangeArrowheads="1"/>
          </p:cNvSpPr>
          <p:nvPr/>
        </p:nvSpPr>
        <p:spPr bwMode="auto">
          <a:xfrm>
            <a:off x="552451" y="5984875"/>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Salt Lake STP</a:t>
            </a:r>
            <a:endParaRPr lang="en-US" b="1" dirty="0"/>
          </a:p>
        </p:txBody>
      </p:sp>
      <p:sp>
        <p:nvSpPr>
          <p:cNvPr id="55" name="Text Box 14"/>
          <p:cNvSpPr txBox="1">
            <a:spLocks noChangeArrowheads="1"/>
          </p:cNvSpPr>
          <p:nvPr/>
        </p:nvSpPr>
        <p:spPr bwMode="auto">
          <a:xfrm>
            <a:off x="2505902" y="22383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goldenls  1103A </a:t>
            </a:r>
            <a:r>
              <a:rPr lang="en-US" sz="1200" dirty="0"/>
              <a:t>slc=0</a:t>
            </a:r>
          </a:p>
          <a:p>
            <a:pPr>
              <a:spcBef>
                <a:spcPct val="50000"/>
              </a:spcBef>
            </a:pPr>
            <a:r>
              <a:rPr lang="en-US" sz="1200" dirty="0" smtClean="0"/>
              <a:t>192.168.108.1 port=11010</a:t>
            </a:r>
            <a:endParaRPr lang="en-US" sz="1200" dirty="0"/>
          </a:p>
        </p:txBody>
      </p:sp>
      <p:sp>
        <p:nvSpPr>
          <p:cNvPr id="56" name="Text Box 14"/>
          <p:cNvSpPr txBox="1">
            <a:spLocks noChangeArrowheads="1"/>
          </p:cNvSpPr>
          <p:nvPr/>
        </p:nvSpPr>
        <p:spPr bwMode="auto">
          <a:xfrm>
            <a:off x="2450425" y="4698920"/>
            <a:ext cx="2307097" cy="553998"/>
          </a:xfrm>
          <a:prstGeom prst="rect">
            <a:avLst/>
          </a:prstGeom>
          <a:noFill/>
          <a:ln w="9525" algn="ctr">
            <a:noFill/>
            <a:miter lim="800000"/>
            <a:headEnd/>
            <a:tailEnd/>
          </a:ln>
        </p:spPr>
        <p:txBody>
          <a:bodyPr wrap="square">
            <a:spAutoFit/>
          </a:bodyPr>
          <a:lstStyle/>
          <a:p>
            <a:pPr>
              <a:spcBef>
                <a:spcPct val="50000"/>
              </a:spcBef>
            </a:pPr>
            <a:r>
              <a:rPr lang="en-US" sz="1200" dirty="0" smtClean="0"/>
              <a:t>goldenls  1103A </a:t>
            </a:r>
            <a:r>
              <a:rPr lang="en-US" sz="1200" dirty="0"/>
              <a:t>slc=0</a:t>
            </a:r>
          </a:p>
          <a:p>
            <a:pPr>
              <a:spcBef>
                <a:spcPct val="50000"/>
              </a:spcBef>
            </a:pPr>
            <a:r>
              <a:rPr lang="en-US" sz="1200" dirty="0" smtClean="0"/>
              <a:t>192.168.108.2 port=11020</a:t>
            </a:r>
            <a:endParaRPr lang="en-US" sz="1200" dirty="0"/>
          </a:p>
        </p:txBody>
      </p:sp>
      <p:sp>
        <p:nvSpPr>
          <p:cNvPr id="57" name="AutoShape 16"/>
          <p:cNvSpPr>
            <a:spLocks noChangeArrowheads="1"/>
          </p:cNvSpPr>
          <p:nvPr/>
        </p:nvSpPr>
        <p:spPr bwMode="auto">
          <a:xfrm>
            <a:off x="6600825" y="37528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58" name="Line 9"/>
          <p:cNvSpPr>
            <a:spLocks noChangeShapeType="1"/>
          </p:cNvSpPr>
          <p:nvPr/>
        </p:nvSpPr>
        <p:spPr bwMode="auto">
          <a:xfrm flipH="1" flipV="1">
            <a:off x="2505074" y="3105148"/>
            <a:ext cx="2028826" cy="2"/>
          </a:xfrm>
          <a:prstGeom prst="line">
            <a:avLst/>
          </a:prstGeom>
          <a:noFill/>
          <a:ln w="19050">
            <a:solidFill>
              <a:srgbClr val="FF33CC"/>
            </a:solidFill>
            <a:round/>
            <a:headEnd/>
            <a:tailEnd/>
          </a:ln>
        </p:spPr>
        <p:txBody>
          <a:bodyPr/>
          <a:lstStyle/>
          <a:p>
            <a:endParaRPr lang="en-US" dirty="0"/>
          </a:p>
        </p:txBody>
      </p:sp>
      <p:sp>
        <p:nvSpPr>
          <p:cNvPr id="59" name="Text Box 14"/>
          <p:cNvSpPr txBox="1">
            <a:spLocks noChangeArrowheads="1"/>
          </p:cNvSpPr>
          <p:nvPr/>
        </p:nvSpPr>
        <p:spPr bwMode="auto">
          <a:xfrm>
            <a:off x="2496377" y="282889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goldenls  1103A 1slc=1</a:t>
            </a:r>
            <a:endParaRPr lang="en-US" sz="1200" dirty="0"/>
          </a:p>
          <a:p>
            <a:pPr>
              <a:spcBef>
                <a:spcPct val="50000"/>
              </a:spcBef>
            </a:pPr>
            <a:r>
              <a:rPr lang="en-US" sz="1200" dirty="0" smtClean="0"/>
              <a:t>192.168.108.1 port=11010</a:t>
            </a:r>
            <a:endParaRPr lang="en-US" sz="1200" dirty="0"/>
          </a:p>
        </p:txBody>
      </p:sp>
      <p:sp>
        <p:nvSpPr>
          <p:cNvPr id="60" name="Line 9"/>
          <p:cNvSpPr>
            <a:spLocks noChangeShapeType="1"/>
          </p:cNvSpPr>
          <p:nvPr/>
        </p:nvSpPr>
        <p:spPr bwMode="auto">
          <a:xfrm flipH="1" flipV="1">
            <a:off x="2476499" y="5629273"/>
            <a:ext cx="2085976" cy="2"/>
          </a:xfrm>
          <a:prstGeom prst="line">
            <a:avLst/>
          </a:prstGeom>
          <a:noFill/>
          <a:ln w="19050">
            <a:solidFill>
              <a:schemeClr val="accent1">
                <a:lumMod val="75000"/>
              </a:schemeClr>
            </a:solidFill>
            <a:round/>
            <a:headEnd/>
            <a:tailEnd/>
          </a:ln>
        </p:spPr>
        <p:txBody>
          <a:bodyPr/>
          <a:lstStyle/>
          <a:p>
            <a:endParaRPr lang="en-US" dirty="0"/>
          </a:p>
        </p:txBody>
      </p:sp>
      <p:sp>
        <p:nvSpPr>
          <p:cNvPr id="61" name="Text Box 14"/>
          <p:cNvSpPr txBox="1">
            <a:spLocks noChangeArrowheads="1"/>
          </p:cNvSpPr>
          <p:nvPr/>
        </p:nvSpPr>
        <p:spPr bwMode="auto">
          <a:xfrm>
            <a:off x="2410652" y="53625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goldenls  1103A 1slc=1</a:t>
            </a:r>
            <a:endParaRPr lang="en-US" sz="1200" dirty="0"/>
          </a:p>
          <a:p>
            <a:pPr>
              <a:spcBef>
                <a:spcPct val="50000"/>
              </a:spcBef>
            </a:pPr>
            <a:r>
              <a:rPr lang="en-US" sz="1200" dirty="0" smtClean="0"/>
              <a:t>192.168.108.2 port=11020</a:t>
            </a:r>
            <a:endParaRPr lang="en-US" sz="1200" dirty="0"/>
          </a:p>
        </p:txBody>
      </p:sp>
      <p:cxnSp>
        <p:nvCxnSpPr>
          <p:cNvPr id="62" name="Straight Connector 61"/>
          <p:cNvCxnSpPr/>
          <p:nvPr/>
        </p:nvCxnSpPr>
        <p:spPr>
          <a:xfrm>
            <a:off x="4552950" y="2514600"/>
            <a:ext cx="2047875" cy="18612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562475" y="3105150"/>
            <a:ext cx="2038350" cy="104337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552950" y="3100775"/>
            <a:ext cx="2057399" cy="186175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533900" y="4548575"/>
            <a:ext cx="2076449" cy="108070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Text Box 20"/>
          <p:cNvSpPr txBox="1">
            <a:spLocks noChangeArrowheads="1"/>
          </p:cNvSpPr>
          <p:nvPr/>
        </p:nvSpPr>
        <p:spPr bwMode="auto">
          <a:xfrm>
            <a:off x="6600825" y="25622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port=11040</a:t>
            </a:r>
            <a:endParaRPr lang="en-US" sz="1200" b="1" dirty="0"/>
          </a:p>
        </p:txBody>
      </p:sp>
      <p:sp>
        <p:nvSpPr>
          <p:cNvPr id="67" name="Text Box 21"/>
          <p:cNvSpPr txBox="1">
            <a:spLocks noChangeArrowheads="1"/>
          </p:cNvSpPr>
          <p:nvPr/>
        </p:nvSpPr>
        <p:spPr bwMode="auto">
          <a:xfrm>
            <a:off x="6610349" y="29622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port=11030</a:t>
            </a:r>
            <a:endParaRPr lang="en-US" sz="1200" b="1" dirty="0"/>
          </a:p>
        </p:txBody>
      </p:sp>
      <p:sp>
        <p:nvSpPr>
          <p:cNvPr id="68" name="Text Box 20"/>
          <p:cNvSpPr txBox="1">
            <a:spLocks noChangeArrowheads="1"/>
          </p:cNvSpPr>
          <p:nvPr/>
        </p:nvSpPr>
        <p:spPr bwMode="auto">
          <a:xfrm>
            <a:off x="6600825" y="40100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port=11040</a:t>
            </a:r>
            <a:endParaRPr lang="en-US" sz="1200" b="1" dirty="0"/>
          </a:p>
        </p:txBody>
      </p:sp>
      <p:sp>
        <p:nvSpPr>
          <p:cNvPr id="69" name="Text Box 21"/>
          <p:cNvSpPr txBox="1">
            <a:spLocks noChangeArrowheads="1"/>
          </p:cNvSpPr>
          <p:nvPr/>
        </p:nvSpPr>
        <p:spPr bwMode="auto">
          <a:xfrm>
            <a:off x="6610349" y="44100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port=11030</a:t>
            </a:r>
            <a:endParaRPr lang="en-US" sz="1200" b="1"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Line 22"/>
          <p:cNvSpPr>
            <a:spLocks noChangeShapeType="1"/>
          </p:cNvSpPr>
          <p:nvPr/>
        </p:nvSpPr>
        <p:spPr bwMode="auto">
          <a:xfrm flipV="1">
            <a:off x="2811463" y="2530475"/>
            <a:ext cx="4086225" cy="2384425"/>
          </a:xfrm>
          <a:prstGeom prst="line">
            <a:avLst/>
          </a:prstGeom>
          <a:noFill/>
          <a:ln w="19050">
            <a:solidFill>
              <a:srgbClr val="D60093"/>
            </a:solidFill>
            <a:round/>
            <a:headEnd/>
            <a:tailEnd/>
          </a:ln>
          <a:effectLst/>
        </p:spPr>
        <p:txBody>
          <a:bodyPr anchor="ctr"/>
          <a:lstStyle/>
          <a:p>
            <a:endParaRPr lang="en-US"/>
          </a:p>
        </p:txBody>
      </p:sp>
      <p:sp>
        <p:nvSpPr>
          <p:cNvPr id="27" name="Line 19"/>
          <p:cNvSpPr>
            <a:spLocks noChangeShapeType="1"/>
          </p:cNvSpPr>
          <p:nvPr/>
        </p:nvSpPr>
        <p:spPr bwMode="auto">
          <a:xfrm flipV="1">
            <a:off x="2813050" y="4902200"/>
            <a:ext cx="4270375" cy="4763"/>
          </a:xfrm>
          <a:prstGeom prst="line">
            <a:avLst/>
          </a:prstGeom>
          <a:noFill/>
          <a:ln w="19050">
            <a:solidFill>
              <a:srgbClr val="FF00FF"/>
            </a:solidFill>
            <a:round/>
            <a:headEnd/>
            <a:tailEnd/>
          </a:ln>
          <a:effectLst/>
        </p:spPr>
        <p:txBody>
          <a:bodyPr/>
          <a:lstStyle/>
          <a:p>
            <a:endParaRPr lang="en-US"/>
          </a:p>
        </p:txBody>
      </p:sp>
      <p:sp>
        <p:nvSpPr>
          <p:cNvPr id="4" name="Rectangle 2"/>
          <p:cNvSpPr>
            <a:spLocks noGrp="1" noChangeArrowheads="1"/>
          </p:cNvSpPr>
          <p:nvPr>
            <p:ph type="title"/>
          </p:nvPr>
        </p:nvSpPr>
        <p:spPr>
          <a:xfrm>
            <a:off x="0" y="0"/>
            <a:ext cx="9140825" cy="609600"/>
          </a:xfrm>
        </p:spPr>
        <p:txBody>
          <a:bodyPr/>
          <a:lstStyle/>
          <a:p>
            <a:pPr eaLnBrk="1" hangingPunct="1"/>
            <a:r>
              <a:rPr lang="en-US" dirty="0" smtClean="0"/>
              <a:t>  Egham M3UA Network Drawing</a:t>
            </a:r>
          </a:p>
        </p:txBody>
      </p:sp>
      <p:sp>
        <p:nvSpPr>
          <p:cNvPr id="5" name="Rectangle 3"/>
          <p:cNvSpPr>
            <a:spLocks noChangeArrowheads="1"/>
          </p:cNvSpPr>
          <p:nvPr/>
        </p:nvSpPr>
        <p:spPr bwMode="auto">
          <a:xfrm>
            <a:off x="895351" y="1409700"/>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6" name="AutoShape 9"/>
          <p:cNvSpPr>
            <a:spLocks noChangeArrowheads="1"/>
          </p:cNvSpPr>
          <p:nvPr/>
        </p:nvSpPr>
        <p:spPr bwMode="auto">
          <a:xfrm rot="10800000" flipV="1">
            <a:off x="903286" y="1801813"/>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7" name="Text Box 10"/>
          <p:cNvSpPr txBox="1">
            <a:spLocks noChangeArrowheads="1"/>
          </p:cNvSpPr>
          <p:nvPr/>
        </p:nvSpPr>
        <p:spPr bwMode="auto">
          <a:xfrm>
            <a:off x="835002" y="2103438"/>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1105</a:t>
            </a:r>
            <a:endParaRPr lang="en-US" dirty="0">
              <a:solidFill>
                <a:srgbClr val="000000"/>
              </a:solidFill>
            </a:endParaRPr>
          </a:p>
        </p:txBody>
      </p:sp>
      <p:cxnSp>
        <p:nvCxnSpPr>
          <p:cNvPr id="8" name="Straight Connector 7"/>
          <p:cNvCxnSpPr/>
          <p:nvPr/>
        </p:nvCxnSpPr>
        <p:spPr>
          <a:xfrm rot="5400000">
            <a:off x="1490666" y="2309811"/>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Box 10"/>
          <p:cNvSpPr txBox="1">
            <a:spLocks noChangeArrowheads="1"/>
          </p:cNvSpPr>
          <p:nvPr/>
        </p:nvSpPr>
        <p:spPr bwMode="auto">
          <a:xfrm>
            <a:off x="2199271" y="2160588"/>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10" name="Text Box 8"/>
          <p:cNvSpPr txBox="1">
            <a:spLocks noChangeArrowheads="1"/>
          </p:cNvSpPr>
          <p:nvPr/>
        </p:nvSpPr>
        <p:spPr bwMode="auto">
          <a:xfrm>
            <a:off x="914401" y="1382713"/>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PCN=10002</a:t>
            </a:r>
            <a:endParaRPr lang="en-US" b="1" dirty="0">
              <a:solidFill>
                <a:srgbClr val="000000"/>
              </a:solidFill>
            </a:endParaRPr>
          </a:p>
        </p:txBody>
      </p:sp>
      <p:sp>
        <p:nvSpPr>
          <p:cNvPr id="11" name="Rectangle 3"/>
          <p:cNvSpPr>
            <a:spLocks noChangeArrowheads="1"/>
          </p:cNvSpPr>
          <p:nvPr/>
        </p:nvSpPr>
        <p:spPr bwMode="auto">
          <a:xfrm>
            <a:off x="866776" y="4533900"/>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2" name="AutoShape 9"/>
          <p:cNvSpPr>
            <a:spLocks noChangeArrowheads="1"/>
          </p:cNvSpPr>
          <p:nvPr/>
        </p:nvSpPr>
        <p:spPr bwMode="auto">
          <a:xfrm rot="10800000" flipV="1">
            <a:off x="874711" y="4926013"/>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3" name="Text Box 10"/>
          <p:cNvSpPr txBox="1">
            <a:spLocks noChangeArrowheads="1"/>
          </p:cNvSpPr>
          <p:nvPr/>
        </p:nvSpPr>
        <p:spPr bwMode="auto">
          <a:xfrm>
            <a:off x="806427" y="5227638"/>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1105</a:t>
            </a:r>
            <a:endParaRPr lang="en-US" dirty="0">
              <a:solidFill>
                <a:srgbClr val="000000"/>
              </a:solidFill>
            </a:endParaRPr>
          </a:p>
        </p:txBody>
      </p:sp>
      <p:cxnSp>
        <p:nvCxnSpPr>
          <p:cNvPr id="14" name="Straight Connector 13"/>
          <p:cNvCxnSpPr/>
          <p:nvPr/>
        </p:nvCxnSpPr>
        <p:spPr>
          <a:xfrm rot="5400000">
            <a:off x="1462091" y="5434011"/>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10"/>
          <p:cNvSpPr txBox="1">
            <a:spLocks noChangeArrowheads="1"/>
          </p:cNvSpPr>
          <p:nvPr/>
        </p:nvSpPr>
        <p:spPr bwMode="auto">
          <a:xfrm>
            <a:off x="2170696" y="5284788"/>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16" name="Text Box 8"/>
          <p:cNvSpPr txBox="1">
            <a:spLocks noChangeArrowheads="1"/>
          </p:cNvSpPr>
          <p:nvPr/>
        </p:nvSpPr>
        <p:spPr bwMode="auto">
          <a:xfrm>
            <a:off x="885826" y="4506913"/>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PCN=10003</a:t>
            </a:r>
            <a:endParaRPr lang="en-US" b="1" dirty="0">
              <a:solidFill>
                <a:srgbClr val="000000"/>
              </a:solidFill>
            </a:endParaRPr>
          </a:p>
        </p:txBody>
      </p:sp>
      <p:sp>
        <p:nvSpPr>
          <p:cNvPr id="17" name="Text Box 7"/>
          <p:cNvSpPr txBox="1">
            <a:spLocks noChangeArrowheads="1"/>
          </p:cNvSpPr>
          <p:nvPr/>
        </p:nvSpPr>
        <p:spPr bwMode="auto">
          <a:xfrm>
            <a:off x="895351" y="2841625"/>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Gatwick STP </a:t>
            </a:r>
            <a:endParaRPr lang="en-US" b="1" dirty="0"/>
          </a:p>
        </p:txBody>
      </p:sp>
      <p:sp>
        <p:nvSpPr>
          <p:cNvPr id="18" name="Text Box 7"/>
          <p:cNvSpPr txBox="1">
            <a:spLocks noChangeArrowheads="1"/>
          </p:cNvSpPr>
          <p:nvPr/>
        </p:nvSpPr>
        <p:spPr bwMode="auto">
          <a:xfrm>
            <a:off x="876301" y="5899150"/>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Heathrow STP</a:t>
            </a:r>
            <a:endParaRPr lang="en-US" b="1" dirty="0"/>
          </a:p>
        </p:txBody>
      </p:sp>
      <p:sp>
        <p:nvSpPr>
          <p:cNvPr id="19" name="AutoShape 8"/>
          <p:cNvSpPr>
            <a:spLocks noChangeArrowheads="1"/>
          </p:cNvSpPr>
          <p:nvPr/>
        </p:nvSpPr>
        <p:spPr bwMode="auto">
          <a:xfrm>
            <a:off x="6510338" y="1657350"/>
            <a:ext cx="1704975" cy="1504950"/>
          </a:xfrm>
          <a:prstGeom prst="triangle">
            <a:avLst>
              <a:gd name="adj" fmla="val 50000"/>
            </a:avLst>
          </a:prstGeom>
          <a:solidFill>
            <a:srgbClr val="F0E8B7"/>
          </a:solidFill>
          <a:ln w="9525" algn="ctr">
            <a:solidFill>
              <a:srgbClr val="000000"/>
            </a:solidFill>
            <a:miter lim="800000"/>
            <a:headEnd/>
            <a:tailEnd/>
          </a:ln>
          <a:effectLst/>
        </p:spPr>
        <p:txBody>
          <a:bodyPr wrap="none" anchor="ctr"/>
          <a:lstStyle/>
          <a:p>
            <a:endParaRPr lang="en-US"/>
          </a:p>
        </p:txBody>
      </p:sp>
      <p:sp>
        <p:nvSpPr>
          <p:cNvPr id="20" name="Rectangle 9"/>
          <p:cNvSpPr>
            <a:spLocks noChangeArrowheads="1"/>
          </p:cNvSpPr>
          <p:nvPr/>
        </p:nvSpPr>
        <p:spPr bwMode="auto">
          <a:xfrm>
            <a:off x="6724650" y="2884488"/>
            <a:ext cx="1255713" cy="336550"/>
          </a:xfrm>
          <a:prstGeom prst="rect">
            <a:avLst/>
          </a:prstGeom>
          <a:noFill/>
          <a:ln w="9525">
            <a:noFill/>
            <a:miter lim="800000"/>
            <a:headEnd/>
            <a:tailEnd/>
          </a:ln>
          <a:effectLst/>
        </p:spPr>
        <p:txBody>
          <a:bodyPr>
            <a:spAutoFit/>
          </a:bodyPr>
          <a:lstStyle/>
          <a:p>
            <a:pPr>
              <a:spcBef>
                <a:spcPct val="20000"/>
              </a:spcBef>
            </a:pPr>
            <a:r>
              <a:rPr lang="en-US" sz="1600" b="1" dirty="0">
                <a:cs typeface="Arial" charset="0"/>
              </a:rPr>
              <a:t>  PCN 5000</a:t>
            </a:r>
          </a:p>
        </p:txBody>
      </p:sp>
      <p:sp>
        <p:nvSpPr>
          <p:cNvPr id="21" name="Text Box 10"/>
          <p:cNvSpPr txBox="1">
            <a:spLocks noChangeArrowheads="1"/>
          </p:cNvSpPr>
          <p:nvPr/>
        </p:nvSpPr>
        <p:spPr bwMode="auto">
          <a:xfrm>
            <a:off x="7002463" y="2282825"/>
            <a:ext cx="704850" cy="366713"/>
          </a:xfrm>
          <a:prstGeom prst="rect">
            <a:avLst/>
          </a:prstGeom>
          <a:noFill/>
          <a:ln w="9525" algn="ctr">
            <a:noFill/>
            <a:miter lim="800000"/>
            <a:headEnd/>
            <a:tailEnd/>
          </a:ln>
          <a:effectLst/>
        </p:spPr>
        <p:txBody>
          <a:bodyPr>
            <a:spAutoFit/>
          </a:bodyPr>
          <a:lstStyle/>
          <a:p>
            <a:pPr algn="ctr">
              <a:spcBef>
                <a:spcPct val="20000"/>
              </a:spcBef>
            </a:pPr>
            <a:r>
              <a:rPr lang="en-US" b="1" dirty="0">
                <a:cs typeface="Arial" charset="0"/>
              </a:rPr>
              <a:t>AS1</a:t>
            </a:r>
          </a:p>
        </p:txBody>
      </p:sp>
      <p:sp>
        <p:nvSpPr>
          <p:cNvPr id="22" name="AutoShape 16"/>
          <p:cNvSpPr>
            <a:spLocks noChangeArrowheads="1"/>
          </p:cNvSpPr>
          <p:nvPr/>
        </p:nvSpPr>
        <p:spPr bwMode="auto">
          <a:xfrm>
            <a:off x="6510338" y="4305300"/>
            <a:ext cx="1704975" cy="1504950"/>
          </a:xfrm>
          <a:prstGeom prst="triangle">
            <a:avLst>
              <a:gd name="adj" fmla="val 50000"/>
            </a:avLst>
          </a:prstGeom>
          <a:solidFill>
            <a:srgbClr val="F0E8B7"/>
          </a:solidFill>
          <a:ln w="9525" algn="ctr">
            <a:solidFill>
              <a:srgbClr val="000000"/>
            </a:solidFill>
            <a:miter lim="800000"/>
            <a:headEnd/>
            <a:tailEnd/>
          </a:ln>
          <a:effectLst/>
        </p:spPr>
        <p:txBody>
          <a:bodyPr wrap="none" anchor="ctr"/>
          <a:lstStyle/>
          <a:p>
            <a:endParaRPr lang="en-US"/>
          </a:p>
        </p:txBody>
      </p:sp>
      <p:sp>
        <p:nvSpPr>
          <p:cNvPr id="23" name="Rectangle 17"/>
          <p:cNvSpPr>
            <a:spLocks noChangeArrowheads="1"/>
          </p:cNvSpPr>
          <p:nvPr/>
        </p:nvSpPr>
        <p:spPr bwMode="auto">
          <a:xfrm>
            <a:off x="6756400" y="5538788"/>
            <a:ext cx="1255713" cy="336550"/>
          </a:xfrm>
          <a:prstGeom prst="rect">
            <a:avLst/>
          </a:prstGeom>
          <a:noFill/>
          <a:ln w="9525">
            <a:noFill/>
            <a:miter lim="800000"/>
            <a:headEnd/>
            <a:tailEnd/>
          </a:ln>
          <a:effectLst/>
        </p:spPr>
        <p:txBody>
          <a:bodyPr>
            <a:spAutoFit/>
          </a:bodyPr>
          <a:lstStyle/>
          <a:p>
            <a:pPr>
              <a:spcBef>
                <a:spcPct val="20000"/>
              </a:spcBef>
            </a:pPr>
            <a:r>
              <a:rPr lang="en-US" sz="1600" b="1" dirty="0">
                <a:cs typeface="Arial" charset="0"/>
              </a:rPr>
              <a:t>  PCN 5001</a:t>
            </a:r>
          </a:p>
        </p:txBody>
      </p:sp>
      <p:sp>
        <p:nvSpPr>
          <p:cNvPr id="24" name="Text Box 18"/>
          <p:cNvSpPr txBox="1">
            <a:spLocks noChangeArrowheads="1"/>
          </p:cNvSpPr>
          <p:nvPr/>
        </p:nvSpPr>
        <p:spPr bwMode="auto">
          <a:xfrm>
            <a:off x="6945313" y="4949825"/>
            <a:ext cx="809625" cy="366713"/>
          </a:xfrm>
          <a:prstGeom prst="rect">
            <a:avLst/>
          </a:prstGeom>
          <a:noFill/>
          <a:ln w="9525" algn="ctr">
            <a:noFill/>
            <a:miter lim="800000"/>
            <a:headEnd/>
            <a:tailEnd/>
          </a:ln>
          <a:effectLst/>
        </p:spPr>
        <p:txBody>
          <a:bodyPr>
            <a:spAutoFit/>
          </a:bodyPr>
          <a:lstStyle/>
          <a:p>
            <a:pPr algn="ctr">
              <a:spcBef>
                <a:spcPct val="20000"/>
              </a:spcBef>
            </a:pPr>
            <a:r>
              <a:rPr lang="en-US" b="1">
                <a:cs typeface="Arial" charset="0"/>
              </a:rPr>
              <a:t>AS2</a:t>
            </a:r>
          </a:p>
        </p:txBody>
      </p:sp>
      <p:sp>
        <p:nvSpPr>
          <p:cNvPr id="25" name="Text Box 11"/>
          <p:cNvSpPr txBox="1">
            <a:spLocks noChangeArrowheads="1"/>
          </p:cNvSpPr>
          <p:nvPr/>
        </p:nvSpPr>
        <p:spPr bwMode="auto">
          <a:xfrm>
            <a:off x="3794125" y="1955800"/>
            <a:ext cx="2411413" cy="630238"/>
          </a:xfrm>
          <a:prstGeom prst="rect">
            <a:avLst/>
          </a:prstGeom>
          <a:noFill/>
          <a:ln w="9525" algn="ctr">
            <a:noFill/>
            <a:miter lim="800000"/>
            <a:headEnd/>
            <a:tailEnd/>
          </a:ln>
          <a:effectLst/>
        </p:spPr>
        <p:txBody>
          <a:bodyPr>
            <a:spAutoFit/>
          </a:bodyPr>
          <a:lstStyle/>
          <a:p>
            <a:pPr>
              <a:spcBef>
                <a:spcPct val="20000"/>
              </a:spcBef>
            </a:pPr>
            <a:r>
              <a:rPr lang="en-US" sz="1600">
                <a:cs typeface="Arial" charset="0"/>
              </a:rPr>
              <a:t>gatas1   1105A slc=0</a:t>
            </a:r>
          </a:p>
          <a:p>
            <a:pPr>
              <a:spcBef>
                <a:spcPct val="20000"/>
              </a:spcBef>
            </a:pPr>
            <a:r>
              <a:rPr lang="en-US" sz="1600">
                <a:cs typeface="Arial" charset="0"/>
              </a:rPr>
              <a:t>10.50.8.30 port=11050</a:t>
            </a:r>
          </a:p>
        </p:txBody>
      </p:sp>
      <p:sp>
        <p:nvSpPr>
          <p:cNvPr id="26" name="Text Box 12"/>
          <p:cNvSpPr txBox="1">
            <a:spLocks noChangeArrowheads="1"/>
          </p:cNvSpPr>
          <p:nvPr/>
        </p:nvSpPr>
        <p:spPr bwMode="auto">
          <a:xfrm>
            <a:off x="3768725" y="4597400"/>
            <a:ext cx="2692400" cy="630238"/>
          </a:xfrm>
          <a:prstGeom prst="rect">
            <a:avLst/>
          </a:prstGeom>
          <a:noFill/>
          <a:ln w="9525" algn="ctr">
            <a:noFill/>
            <a:miter lim="800000"/>
            <a:headEnd/>
            <a:tailEnd/>
          </a:ln>
          <a:effectLst/>
        </p:spPr>
        <p:txBody>
          <a:bodyPr>
            <a:spAutoFit/>
          </a:bodyPr>
          <a:lstStyle/>
          <a:p>
            <a:pPr>
              <a:spcBef>
                <a:spcPct val="20000"/>
              </a:spcBef>
            </a:pPr>
            <a:r>
              <a:rPr lang="en-US" sz="1600" dirty="0">
                <a:cs typeface="Arial" charset="0"/>
              </a:rPr>
              <a:t>heatas2   1105B slc=0</a:t>
            </a:r>
          </a:p>
          <a:p>
            <a:pPr>
              <a:spcBef>
                <a:spcPct val="20000"/>
              </a:spcBef>
            </a:pPr>
            <a:r>
              <a:rPr lang="en-US" sz="1600" dirty="0">
                <a:cs typeface="Arial" charset="0"/>
              </a:rPr>
              <a:t>10.50.8.126 port=11050</a:t>
            </a:r>
          </a:p>
        </p:txBody>
      </p:sp>
      <p:sp>
        <p:nvSpPr>
          <p:cNvPr id="28" name="Line 20"/>
          <p:cNvSpPr>
            <a:spLocks noChangeShapeType="1"/>
          </p:cNvSpPr>
          <p:nvPr/>
        </p:nvSpPr>
        <p:spPr bwMode="auto">
          <a:xfrm flipH="1" flipV="1">
            <a:off x="2814638" y="2257425"/>
            <a:ext cx="4203700" cy="6350"/>
          </a:xfrm>
          <a:prstGeom prst="line">
            <a:avLst/>
          </a:prstGeom>
          <a:noFill/>
          <a:ln w="19050">
            <a:solidFill>
              <a:srgbClr val="FF33CC"/>
            </a:solidFill>
            <a:round/>
            <a:headEnd/>
            <a:tailEnd/>
          </a:ln>
          <a:effectLst/>
        </p:spPr>
        <p:txBody>
          <a:bodyPr/>
          <a:lstStyle/>
          <a:p>
            <a:endParaRPr lang="en-US"/>
          </a:p>
        </p:txBody>
      </p:sp>
      <p:sp>
        <p:nvSpPr>
          <p:cNvPr id="29" name="Line 21"/>
          <p:cNvSpPr>
            <a:spLocks noChangeShapeType="1"/>
          </p:cNvSpPr>
          <p:nvPr/>
        </p:nvSpPr>
        <p:spPr bwMode="auto">
          <a:xfrm>
            <a:off x="2825750" y="2247900"/>
            <a:ext cx="4368800" cy="2403475"/>
          </a:xfrm>
          <a:prstGeom prst="line">
            <a:avLst/>
          </a:prstGeom>
          <a:noFill/>
          <a:ln w="19050">
            <a:solidFill>
              <a:srgbClr val="D60093"/>
            </a:solidFill>
            <a:round/>
            <a:headEnd/>
            <a:tailEnd/>
          </a:ln>
          <a:effectLst/>
        </p:spPr>
        <p:txBody>
          <a:bodyPr anchor="ctr"/>
          <a:lstStyle/>
          <a:p>
            <a:endParaRPr lang="en-US"/>
          </a:p>
        </p:txBody>
      </p:sp>
      <p:sp>
        <p:nvSpPr>
          <p:cNvPr id="31" name="Text Box 23"/>
          <p:cNvSpPr txBox="1">
            <a:spLocks noChangeArrowheads="1"/>
          </p:cNvSpPr>
          <p:nvPr/>
        </p:nvSpPr>
        <p:spPr bwMode="auto">
          <a:xfrm rot="-1777191">
            <a:off x="2801938" y="3884613"/>
            <a:ext cx="2452687" cy="604837"/>
          </a:xfrm>
          <a:prstGeom prst="rect">
            <a:avLst/>
          </a:prstGeom>
          <a:noFill/>
          <a:ln w="9525" algn="ctr">
            <a:noFill/>
            <a:miter lim="800000"/>
            <a:headEnd/>
            <a:tailEnd/>
          </a:ln>
          <a:effectLst/>
        </p:spPr>
        <p:txBody>
          <a:bodyPr>
            <a:spAutoFit/>
          </a:bodyPr>
          <a:lstStyle/>
          <a:p>
            <a:pPr>
              <a:spcBef>
                <a:spcPct val="10000"/>
              </a:spcBef>
            </a:pPr>
            <a:r>
              <a:rPr lang="en-US" sz="1600">
                <a:cs typeface="Arial" charset="0"/>
              </a:rPr>
              <a:t>heatas1   1105A slc=0</a:t>
            </a:r>
          </a:p>
          <a:p>
            <a:pPr>
              <a:spcBef>
                <a:spcPct val="10000"/>
              </a:spcBef>
            </a:pPr>
            <a:r>
              <a:rPr lang="en-US" sz="1600">
                <a:cs typeface="Arial" charset="0"/>
              </a:rPr>
              <a:t>10.50.8.30 port=11050</a:t>
            </a:r>
          </a:p>
        </p:txBody>
      </p:sp>
      <p:sp>
        <p:nvSpPr>
          <p:cNvPr id="32" name="Text Box 24"/>
          <p:cNvSpPr txBox="1">
            <a:spLocks noChangeArrowheads="1"/>
          </p:cNvSpPr>
          <p:nvPr/>
        </p:nvSpPr>
        <p:spPr bwMode="auto">
          <a:xfrm rot="1738134">
            <a:off x="2913063" y="2670175"/>
            <a:ext cx="2486025" cy="604838"/>
          </a:xfrm>
          <a:prstGeom prst="rect">
            <a:avLst/>
          </a:prstGeom>
          <a:noFill/>
          <a:ln w="9525" algn="ctr">
            <a:noFill/>
            <a:miter lim="800000"/>
            <a:headEnd/>
            <a:tailEnd/>
          </a:ln>
          <a:effectLst/>
        </p:spPr>
        <p:txBody>
          <a:bodyPr>
            <a:spAutoFit/>
          </a:bodyPr>
          <a:lstStyle/>
          <a:p>
            <a:pPr>
              <a:spcBef>
                <a:spcPct val="10000"/>
              </a:spcBef>
            </a:pPr>
            <a:r>
              <a:rPr lang="en-US" sz="1600">
                <a:cs typeface="Arial" charset="0"/>
              </a:rPr>
              <a:t>gatas2   1105B slc=0</a:t>
            </a:r>
          </a:p>
          <a:p>
            <a:pPr>
              <a:spcBef>
                <a:spcPct val="10000"/>
              </a:spcBef>
            </a:pPr>
            <a:r>
              <a:rPr lang="en-US" sz="1600">
                <a:cs typeface="Arial" charset="0"/>
              </a:rPr>
              <a:t>10.50.8.126 port=11050</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p:txBody>
          <a:bodyPr/>
          <a:lstStyle/>
          <a:p>
            <a:pPr eaLnBrk="1" hangingPunct="1"/>
            <a:r>
              <a:rPr lang="en-US" dirty="0" smtClean="0"/>
              <a:t>Learning Activity 4:  Provisioning IPSG M3UA</a:t>
            </a:r>
          </a:p>
          <a:p>
            <a:pPr eaLnBrk="1" hangingPunct="1"/>
            <a:r>
              <a:rPr lang="en-US" dirty="0" smtClean="0"/>
              <a:t>Documentation:</a:t>
            </a:r>
          </a:p>
          <a:p>
            <a:pPr lvl="1" eaLnBrk="1" hangingPunct="1"/>
            <a:r>
              <a:rPr lang="en-US" dirty="0" smtClean="0"/>
              <a:t>Use the IP7 Signaling Gateway and the Commands sections of the user documentation set and the Student Guide for help with any command or step in this lab.</a:t>
            </a:r>
          </a:p>
          <a:p>
            <a:pPr eaLnBrk="1" hangingPunct="1"/>
            <a:r>
              <a:rPr lang="en-US" dirty="0" smtClean="0"/>
              <a:t>Student Assignment:</a:t>
            </a:r>
          </a:p>
          <a:p>
            <a:pPr lvl="1" eaLnBrk="1" hangingPunct="1"/>
            <a:r>
              <a:rPr lang="en-US" dirty="0" smtClean="0"/>
              <a:t>Your assignment is to add IP connectivity to the assigned AS and ASPs.  </a:t>
            </a:r>
          </a:p>
          <a:p>
            <a:pPr eaLnBrk="1" hangingPunct="1"/>
            <a:endParaRPr lang="en-US" dirty="0" smtClean="0"/>
          </a:p>
          <a:p>
            <a:pPr eaLnBrk="1" hangingPunct="1"/>
            <a:endParaRPr lang="en-US" dirty="0" smtClean="0"/>
          </a:p>
        </p:txBody>
      </p:sp>
      <p:sp>
        <p:nvSpPr>
          <p:cNvPr id="129027" name="Rectangle 3"/>
          <p:cNvSpPr>
            <a:spLocks noGrp="1" noChangeArrowheads="1"/>
          </p:cNvSpPr>
          <p:nvPr>
            <p:ph type="title"/>
          </p:nvPr>
        </p:nvSpPr>
        <p:spPr bwMode="gray">
          <a:xfrm>
            <a:off x="0" y="0"/>
            <a:ext cx="9144000" cy="609600"/>
          </a:xfrm>
          <a:noFill/>
        </p:spPr>
        <p:txBody>
          <a:bodyPr/>
          <a:lstStyle/>
          <a:p>
            <a:pPr eaLnBrk="1" hangingPunct="1"/>
            <a:r>
              <a:rPr lang="en-US" dirty="0" smtClean="0"/>
              <a:t>  Provisioning IPSG M3UA</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dirty="0" smtClean="0"/>
              <a:t> </a:t>
            </a:r>
          </a:p>
        </p:txBody>
      </p:sp>
      <p:sp>
        <p:nvSpPr>
          <p:cNvPr id="130051" name="Rectangle 3"/>
          <p:cNvSpPr>
            <a:spLocks noGrp="1" noChangeArrowheads="1"/>
          </p:cNvSpPr>
          <p:nvPr>
            <p:ph type="body" idx="1"/>
          </p:nvPr>
        </p:nvSpPr>
        <p:spPr>
          <a:xfrm>
            <a:off x="304800" y="914400"/>
            <a:ext cx="8459788" cy="5159375"/>
          </a:xfrm>
        </p:spPr>
        <p:txBody>
          <a:bodyPr/>
          <a:lstStyle/>
          <a:p>
            <a:pPr eaLnBrk="1" hangingPunct="1">
              <a:buFont typeface="Wingdings" pitchFamily="2" charset="2"/>
              <a:buNone/>
            </a:pPr>
            <a:r>
              <a:rPr lang="en-US" sz="2000" dirty="0" smtClean="0"/>
              <a:t> </a:t>
            </a:r>
          </a:p>
        </p:txBody>
      </p:sp>
      <p:sp>
        <p:nvSpPr>
          <p:cNvPr id="130052" name="Rectangle 4"/>
          <p:cNvSpPr>
            <a:spLocks noChangeArrowheads="1"/>
          </p:cNvSpPr>
          <p:nvPr/>
        </p:nvSpPr>
        <p:spPr bwMode="auto">
          <a:xfrm>
            <a:off x="0" y="0"/>
            <a:ext cx="9150350" cy="609600"/>
          </a:xfrm>
          <a:prstGeom prst="rect">
            <a:avLst/>
          </a:prstGeom>
          <a:noFill/>
          <a:ln w="9525" algn="ctr">
            <a:noFill/>
            <a:miter lim="800000"/>
            <a:headEnd/>
            <a:tailEnd/>
          </a:ln>
        </p:spPr>
        <p:txBody>
          <a:bodyPr lIns="0" tIns="0" rIns="0" bIns="0" anchor="ctr"/>
          <a:lstStyle/>
          <a:p>
            <a:r>
              <a:rPr lang="en-US" sz="2800" b="1" dirty="0">
                <a:solidFill>
                  <a:schemeClr val="bg1"/>
                </a:solidFill>
              </a:rPr>
              <a:t>  </a:t>
            </a:r>
            <a:r>
              <a:rPr lang="en-US" sz="2800" b="1" dirty="0" smtClean="0">
                <a:solidFill>
                  <a:schemeClr val="bg1"/>
                </a:solidFill>
              </a:rPr>
              <a:t> Learning </a:t>
            </a:r>
            <a:r>
              <a:rPr lang="en-US" sz="2800" b="1" dirty="0">
                <a:solidFill>
                  <a:schemeClr val="bg1"/>
                </a:solidFill>
              </a:rPr>
              <a:t>Activity 4:  Provisioning IPSG M3UA</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0" y="0"/>
            <a:ext cx="9144000" cy="609600"/>
          </a:xfrm>
          <a:prstGeom prst="rect">
            <a:avLst/>
          </a:prstGeom>
          <a:noFill/>
          <a:ln w="9525" algn="ctr">
            <a:noFill/>
            <a:miter lim="800000"/>
            <a:headEnd/>
            <a:tailEnd/>
          </a:ln>
        </p:spPr>
        <p:txBody>
          <a:bodyPr lIns="0" tIns="0" rIns="0" bIns="0" anchor="ctr"/>
          <a:lstStyle/>
          <a:p>
            <a:r>
              <a:rPr lang="en-US" sz="2800" b="1" dirty="0">
                <a:solidFill>
                  <a:schemeClr val="bg1"/>
                </a:solidFill>
              </a:rPr>
              <a:t>  </a:t>
            </a:r>
            <a:r>
              <a:rPr lang="en-US" sz="2800" b="1" dirty="0" smtClean="0">
                <a:solidFill>
                  <a:schemeClr val="bg1"/>
                </a:solidFill>
              </a:rPr>
              <a:t> Learning</a:t>
            </a:r>
            <a:r>
              <a:rPr lang="en-US" sz="2800" dirty="0" smtClean="0">
                <a:solidFill>
                  <a:schemeClr val="bg1"/>
                </a:solidFill>
              </a:rPr>
              <a:t> </a:t>
            </a:r>
            <a:r>
              <a:rPr lang="en-US" sz="2800" b="1" dirty="0">
                <a:solidFill>
                  <a:schemeClr val="bg1"/>
                </a:solidFill>
              </a:rPr>
              <a:t>Activity 4:  Provisioning IPSG M3UA</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676400" y="5257800"/>
            <a:ext cx="6235700" cy="631825"/>
          </a:xfrm>
          <a:prstGeom prst="rect">
            <a:avLst/>
          </a:prstGeom>
          <a:noFill/>
          <a:ln w="9525">
            <a:noFill/>
            <a:miter lim="800000"/>
            <a:headEnd/>
            <a:tailEnd/>
          </a:ln>
        </p:spPr>
        <p:txBody>
          <a:bodyPr anchor="ctr"/>
          <a:lstStyle/>
          <a:p>
            <a:pPr algn="ctr"/>
            <a:endParaRPr lang="en-US" sz="5400" b="1" dirty="0">
              <a:solidFill>
                <a:schemeClr val="bg1"/>
              </a:solidFill>
            </a:endParaRPr>
          </a:p>
        </p:txBody>
      </p:sp>
      <p:pic>
        <p:nvPicPr>
          <p:cNvPr id="132099" name="Picture 3" descr="bs01891_"/>
          <p:cNvPicPr>
            <a:picLocks noChangeAspect="1" noChangeArrowheads="1"/>
          </p:cNvPicPr>
          <p:nvPr/>
        </p:nvPicPr>
        <p:blipFill>
          <a:blip r:embed="rId3" cstate="print"/>
          <a:srcRect/>
          <a:stretch>
            <a:fillRect/>
          </a:stretch>
        </p:blipFill>
        <p:spPr bwMode="auto">
          <a:xfrm>
            <a:off x="3581400" y="2819400"/>
            <a:ext cx="2097088" cy="2517775"/>
          </a:xfrm>
          <a:prstGeom prst="rect">
            <a:avLst/>
          </a:prstGeom>
          <a:noFill/>
          <a:ln w="9525">
            <a:noFill/>
            <a:miter lim="800000"/>
            <a:headEnd/>
            <a:tailEnd/>
          </a:ln>
        </p:spPr>
      </p:pic>
      <p:sp>
        <p:nvSpPr>
          <p:cNvPr id="132100" name="Rectangle 4"/>
          <p:cNvSpPr>
            <a:spLocks noGrp="1" noChangeArrowheads="1"/>
          </p:cNvSpPr>
          <p:nvPr>
            <p:ph type="title"/>
          </p:nvPr>
        </p:nvSpPr>
        <p:spPr>
          <a:xfrm>
            <a:off x="0" y="0"/>
            <a:ext cx="9144000" cy="630936"/>
          </a:xfrm>
          <a:noFill/>
        </p:spPr>
        <p:txBody>
          <a:bodyPr/>
          <a:lstStyle/>
          <a:p>
            <a:pPr eaLnBrk="1" hangingPunct="1"/>
            <a:r>
              <a:rPr lang="en-US" sz="2800" dirty="0" smtClean="0"/>
              <a:t>  Check Your Learning</a:t>
            </a:r>
          </a:p>
        </p:txBody>
      </p:sp>
      <p:sp>
        <p:nvSpPr>
          <p:cNvPr id="132101" name="Rectangle 5"/>
          <p:cNvSpPr>
            <a:spLocks noGrp="1" noChangeArrowheads="1"/>
          </p:cNvSpPr>
          <p:nvPr>
            <p:ph type="body" idx="1"/>
          </p:nvPr>
        </p:nvSpPr>
        <p:spPr>
          <a:xfrm>
            <a:off x="457200" y="990600"/>
            <a:ext cx="8229600" cy="5486400"/>
          </a:xfrm>
          <a:noFill/>
        </p:spPr>
        <p:txBody>
          <a:bodyPr/>
          <a:lstStyle/>
          <a:p>
            <a:pPr eaLnBrk="1" hangingPunct="1"/>
            <a:r>
              <a:rPr lang="en-US" dirty="0" smtClean="0"/>
              <a:t>Answer the questions to the best of your ability.</a:t>
            </a:r>
          </a:p>
          <a:p>
            <a:pPr eaLnBrk="1" hangingPunct="1"/>
            <a:r>
              <a:rPr lang="en-US" dirty="0" smtClean="0"/>
              <a:t>We will review all answers as a group.</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588963" y="2116138"/>
            <a:ext cx="7632700" cy="4010025"/>
          </a:xfrm>
        </p:spPr>
        <p:txBody>
          <a:bodyPr/>
          <a:lstStyle/>
          <a:p>
            <a:pPr marL="533400" indent="-533400" eaLnBrk="1" hangingPunct="1">
              <a:buFont typeface="Wingdings" pitchFamily="2" charset="2"/>
              <a:buNone/>
            </a:pPr>
            <a:r>
              <a:rPr lang="en-US" sz="2400" dirty="0" smtClean="0"/>
              <a:t>	</a:t>
            </a:r>
          </a:p>
        </p:txBody>
      </p:sp>
      <p:sp>
        <p:nvSpPr>
          <p:cNvPr id="13315" name="Text Box 4"/>
          <p:cNvSpPr txBox="1">
            <a:spLocks noChangeArrowheads="1"/>
          </p:cNvSpPr>
          <p:nvPr/>
        </p:nvSpPr>
        <p:spPr bwMode="auto">
          <a:xfrm>
            <a:off x="379413" y="914400"/>
            <a:ext cx="8375650" cy="5024438"/>
          </a:xfrm>
          <a:prstGeom prst="rect">
            <a:avLst/>
          </a:prstGeom>
          <a:noFill/>
          <a:ln w="25400" algn="ctr">
            <a:noFill/>
            <a:miter lim="800000"/>
            <a:headEnd/>
            <a:tailEnd/>
          </a:ln>
        </p:spPr>
        <p:txBody>
          <a:bodyPr/>
          <a:lstStyle/>
          <a:p>
            <a:pPr>
              <a:spcAft>
                <a:spcPct val="20000"/>
              </a:spcAft>
              <a:buClr>
                <a:schemeClr val="folHlink"/>
              </a:buClr>
              <a:buFont typeface="Wingdings" pitchFamily="2" charset="2"/>
              <a:buChar char="§"/>
            </a:pPr>
            <a:r>
              <a:rPr lang="en-US" sz="2800" b="1" dirty="0"/>
              <a:t>SIG</a:t>
            </a:r>
            <a:r>
              <a:rPr lang="en-US" sz="2800" dirty="0"/>
              <a:t>naling </a:t>
            </a:r>
            <a:r>
              <a:rPr lang="en-US" sz="2800" b="1" dirty="0" err="1" smtClean="0"/>
              <a:t>TRAN</a:t>
            </a:r>
            <a:r>
              <a:rPr lang="en-US" sz="2800" dirty="0" err="1" smtClean="0"/>
              <a:t>sport</a:t>
            </a:r>
            <a:r>
              <a:rPr lang="en-US" sz="2800" dirty="0" smtClean="0"/>
              <a:t> </a:t>
            </a:r>
            <a:r>
              <a:rPr lang="en-US" sz="2800" dirty="0"/>
              <a:t>(SIGTRAN) is a standard in which traditional signaling protocols are transported on IP networks.</a:t>
            </a:r>
          </a:p>
          <a:p>
            <a:pPr>
              <a:spcAft>
                <a:spcPct val="20000"/>
              </a:spcAft>
              <a:buClr>
                <a:schemeClr val="folHlink"/>
              </a:buClr>
              <a:buFont typeface="Wingdings" pitchFamily="2" charset="2"/>
              <a:buChar char="§"/>
            </a:pPr>
            <a:r>
              <a:rPr lang="en-US" sz="2800" dirty="0"/>
              <a:t>SIGTRAN is the name of a workgroup assigned by the Internet Engineering Task Force (IETF) to develop standards to govern the transport of signaling information over IP</a:t>
            </a:r>
          </a:p>
          <a:p>
            <a:pPr>
              <a:spcAft>
                <a:spcPct val="20000"/>
              </a:spcAft>
              <a:buClr>
                <a:schemeClr val="folHlink"/>
              </a:buClr>
              <a:buFont typeface="Wingdings" pitchFamily="2" charset="2"/>
              <a:buChar char="§"/>
            </a:pPr>
            <a:r>
              <a:rPr lang="en-US" sz="2800" dirty="0"/>
              <a:t>SIGTRAN uses new protocols for adapting signaling applications for Voice-over-IP networks to the PSTN </a:t>
            </a:r>
          </a:p>
          <a:p>
            <a:pPr>
              <a:spcAft>
                <a:spcPct val="20000"/>
              </a:spcAft>
              <a:buClr>
                <a:schemeClr val="folHlink"/>
              </a:buClr>
              <a:buFont typeface="Wingdings" pitchFamily="2" charset="2"/>
              <a:buChar char="§"/>
            </a:pPr>
            <a:r>
              <a:rPr lang="en-US" sz="2800" dirty="0"/>
              <a:t>SIGTRAN is a logical extension of the SS7 protocol</a:t>
            </a:r>
            <a:r>
              <a:rPr lang="en-US" sz="2400" dirty="0"/>
              <a:t> </a:t>
            </a:r>
            <a:endParaRPr lang="en-US" sz="2400" dirty="0">
              <a:solidFill>
                <a:schemeClr val="bg2"/>
              </a:solidFill>
            </a:endParaRPr>
          </a:p>
        </p:txBody>
      </p:sp>
      <p:sp>
        <p:nvSpPr>
          <p:cNvPr id="13316" name="Rectangle 5"/>
          <p:cNvSpPr>
            <a:spLocks noChangeArrowheads="1"/>
          </p:cNvSpPr>
          <p:nvPr/>
        </p:nvSpPr>
        <p:spPr bwMode="auto">
          <a:xfrm>
            <a:off x="0" y="0"/>
            <a:ext cx="9144000" cy="6858000"/>
          </a:xfrm>
          <a:prstGeom prst="rect">
            <a:avLst/>
          </a:prstGeom>
          <a:noFill/>
          <a:ln w="9525">
            <a:solidFill>
              <a:schemeClr val="tx1"/>
            </a:solidFill>
            <a:miter lim="800000"/>
            <a:headEnd/>
            <a:tailEnd/>
          </a:ln>
        </p:spPr>
        <p:txBody>
          <a:bodyPr wrap="none" anchor="ctr"/>
          <a:lstStyle/>
          <a:p>
            <a:endParaRPr lang="en-US" dirty="0"/>
          </a:p>
        </p:txBody>
      </p:sp>
      <p:sp>
        <p:nvSpPr>
          <p:cNvPr id="13317" name="Rectangle 6"/>
          <p:cNvSpPr>
            <a:spLocks noGrp="1" noChangeArrowheads="1"/>
          </p:cNvSpPr>
          <p:nvPr>
            <p:ph type="title"/>
          </p:nvPr>
        </p:nvSpPr>
        <p:spPr>
          <a:xfrm>
            <a:off x="0" y="0"/>
            <a:ext cx="9144000" cy="630936"/>
          </a:xfrm>
        </p:spPr>
        <p:txBody>
          <a:bodyPr/>
          <a:lstStyle/>
          <a:p>
            <a:pPr eaLnBrk="1" hangingPunct="1"/>
            <a:r>
              <a:rPr lang="en-US" dirty="0" smtClean="0"/>
              <a:t>  Defining SIGTRAN</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0" y="0"/>
            <a:ext cx="9140825" cy="609600"/>
          </a:xfrm>
        </p:spPr>
        <p:txBody>
          <a:bodyPr/>
          <a:lstStyle/>
          <a:p>
            <a:r>
              <a:rPr lang="en-US" sz="2800" dirty="0" smtClean="0"/>
              <a:t>  Blank Slide for Review Questions</a:t>
            </a:r>
          </a:p>
        </p:txBody>
      </p:sp>
      <p:sp>
        <p:nvSpPr>
          <p:cNvPr id="655364" name="Comment 4" hidden="1"/>
          <p:cNvSpPr>
            <a:spLocks noChangeArrowheads="1"/>
          </p:cNvSpPr>
          <p:nvPr/>
        </p:nvSpPr>
        <p:spPr bwMode="auto">
          <a:xfrm>
            <a:off x="15875" y="15875"/>
            <a:ext cx="5260975" cy="271780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20000"/>
              </a:spcBef>
              <a:spcAft>
                <a:spcPct val="20000"/>
              </a:spcAft>
              <a:defRPr/>
            </a:pPr>
            <a:r>
              <a:rPr lang="en-US" sz="1600" b="1" dirty="0">
                <a:solidFill>
                  <a:srgbClr val="000000"/>
                </a:solidFill>
              </a:rPr>
              <a:t>Answers for Review Questions</a:t>
            </a:r>
          </a:p>
          <a:p>
            <a:pPr marL="342900" indent="-342900">
              <a:spcBef>
                <a:spcPct val="50000"/>
              </a:spcBef>
              <a:buFontTx/>
              <a:buAutoNum type="arabicPeriod"/>
              <a:defRPr/>
            </a:pPr>
            <a:r>
              <a:rPr lang="en-US" sz="1600" dirty="0">
                <a:solidFill>
                  <a:srgbClr val="000000"/>
                </a:solidFill>
              </a:rPr>
              <a:t>Rcontext</a:t>
            </a:r>
          </a:p>
          <a:p>
            <a:pPr marL="342900" indent="-342900">
              <a:spcBef>
                <a:spcPct val="50000"/>
              </a:spcBef>
              <a:buFontTx/>
              <a:buAutoNum type="arabicPeriod" startAt="2"/>
              <a:defRPr/>
            </a:pPr>
            <a:r>
              <a:rPr lang="en-US" sz="1600" dirty="0">
                <a:solidFill>
                  <a:srgbClr val="000000"/>
                </a:solidFill>
              </a:rPr>
              <a:t>False  (There is one NA table for the entire STP)</a:t>
            </a:r>
          </a:p>
          <a:p>
            <a:pPr marL="342900" indent="-342900">
              <a:spcBef>
                <a:spcPct val="50000"/>
              </a:spcBef>
              <a:buFontTx/>
              <a:buAutoNum type="arabicPeriod" startAt="3"/>
              <a:defRPr/>
            </a:pPr>
            <a:r>
              <a:rPr lang="en-US" sz="1600" dirty="0">
                <a:solidFill>
                  <a:srgbClr val="000000"/>
                </a:solidFill>
              </a:rPr>
              <a:t>ISUP (ISUP only, not SCCP)</a:t>
            </a:r>
          </a:p>
          <a:p>
            <a:pPr marL="342900" indent="-342900">
              <a:spcBef>
                <a:spcPct val="50000"/>
              </a:spcBef>
              <a:buFontTx/>
              <a:buAutoNum type="arabicPeriod" startAt="3"/>
              <a:defRPr/>
            </a:pPr>
            <a:r>
              <a:rPr lang="en-US" sz="1600" dirty="0">
                <a:solidFill>
                  <a:srgbClr val="000000"/>
                </a:solidFill>
              </a:rPr>
              <a:t>ASP</a:t>
            </a:r>
          </a:p>
          <a:p>
            <a:pPr marL="342900" indent="-342900">
              <a:spcBef>
                <a:spcPct val="50000"/>
              </a:spcBef>
              <a:buFontTx/>
              <a:buAutoNum type="arabicPeriod" startAt="3"/>
              <a:defRPr/>
            </a:pPr>
            <a:r>
              <a:rPr lang="en-US" sz="1600" dirty="0">
                <a:solidFill>
                  <a:srgbClr val="000000"/>
                </a:solidFill>
              </a:rPr>
              <a:t>For M3UA, the association name must go into the ent-slk command.  (So you must perform ent-assoc to establish an association name.)</a:t>
            </a:r>
          </a:p>
        </p:txBody>
      </p:sp>
    </p:spTree>
  </p:cSld>
  <p:clrMapOvr>
    <a:masterClrMapping/>
  </p:clrMapOvr>
  <p:transition>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4"/>
          <p:cNvSpPr>
            <a:spLocks noGrp="1" noChangeArrowheads="1"/>
          </p:cNvSpPr>
          <p:nvPr>
            <p:ph type="ctrTitle"/>
          </p:nvPr>
        </p:nvSpPr>
        <p:spPr>
          <a:xfrm>
            <a:off x="381000" y="4593336"/>
            <a:ext cx="6016752" cy="969264"/>
          </a:xfrm>
        </p:spPr>
        <p:txBody>
          <a:bodyPr/>
          <a:lstStyle/>
          <a:p>
            <a:pPr eaLnBrk="1" hangingPunct="1"/>
            <a:r>
              <a:rPr lang="en-US" dirty="0" smtClean="0"/>
              <a:t>Module 6</a:t>
            </a:r>
          </a:p>
        </p:txBody>
      </p:sp>
      <p:sp>
        <p:nvSpPr>
          <p:cNvPr id="134148" name="Rectangle 5"/>
          <p:cNvSpPr>
            <a:spLocks noGrp="1" noChangeArrowheads="1"/>
          </p:cNvSpPr>
          <p:nvPr>
            <p:ph type="subTitle" idx="1"/>
          </p:nvPr>
        </p:nvSpPr>
        <p:spPr/>
        <p:txBody>
          <a:bodyPr/>
          <a:lstStyle/>
          <a:p>
            <a:pPr eaLnBrk="1" hangingPunct="1">
              <a:lnSpc>
                <a:spcPct val="90000"/>
              </a:lnSpc>
            </a:pPr>
            <a:r>
              <a:rPr lang="en-US" dirty="0" smtClean="0"/>
              <a:t>Verifying and Testing SIGTRAN</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p:txBody>
          <a:bodyPr/>
          <a:lstStyle/>
          <a:p>
            <a:pPr eaLnBrk="1" hangingPunct="1">
              <a:spcAft>
                <a:spcPct val="20000"/>
              </a:spcAft>
              <a:buFont typeface="Wingdings" pitchFamily="2" charset="2"/>
              <a:buNone/>
            </a:pPr>
            <a:r>
              <a:rPr lang="en-US" dirty="0" smtClean="0"/>
              <a:t>After this module, you should be able to:</a:t>
            </a:r>
          </a:p>
          <a:p>
            <a:pPr eaLnBrk="1" hangingPunct="1">
              <a:spcAft>
                <a:spcPct val="20000"/>
              </a:spcAft>
            </a:pPr>
            <a:r>
              <a:rPr lang="en-US" sz="2400" dirty="0" smtClean="0"/>
              <a:t>Use commands that test and verify SIGTRAN communications such as:</a:t>
            </a:r>
          </a:p>
          <a:p>
            <a:pPr lvl="1" eaLnBrk="1" hangingPunct="1">
              <a:spcAft>
                <a:spcPct val="20000"/>
              </a:spcAft>
            </a:pPr>
            <a:r>
              <a:rPr lang="en-US" b="1" dirty="0" smtClean="0">
                <a:latin typeface="Courier New" pitchFamily="49" charset="0"/>
              </a:rPr>
              <a:t>rtrv commands to verify provisioning</a:t>
            </a:r>
          </a:p>
          <a:p>
            <a:pPr lvl="1" eaLnBrk="1" hangingPunct="1">
              <a:spcAft>
                <a:spcPct val="20000"/>
              </a:spcAft>
            </a:pPr>
            <a:r>
              <a:rPr lang="en-US" b="1" dirty="0" smtClean="0">
                <a:latin typeface="Courier New" pitchFamily="49" charset="0"/>
              </a:rPr>
              <a:t>rept-stat</a:t>
            </a:r>
            <a:r>
              <a:rPr lang="en-US" dirty="0" smtClean="0"/>
              <a:t> commands for card/link and associations</a:t>
            </a:r>
          </a:p>
          <a:p>
            <a:pPr lvl="1" eaLnBrk="1" hangingPunct="1">
              <a:spcAft>
                <a:spcPct val="20000"/>
              </a:spcAft>
            </a:pPr>
            <a:r>
              <a:rPr lang="en-US" dirty="0" smtClean="0"/>
              <a:t>pass through commands to verify protocol layer functions</a:t>
            </a:r>
          </a:p>
          <a:p>
            <a:pPr eaLnBrk="1" hangingPunct="1">
              <a:spcAft>
                <a:spcPct val="20000"/>
              </a:spcAft>
            </a:pPr>
            <a:r>
              <a:rPr lang="en-US" sz="2400" dirty="0" smtClean="0"/>
              <a:t>Understand common SIGTRAN issues encountered by Tekelec TAC</a:t>
            </a:r>
          </a:p>
          <a:p>
            <a:pPr lvl="1" eaLnBrk="1" hangingPunct="1">
              <a:spcAft>
                <a:spcPct val="20000"/>
              </a:spcAft>
            </a:pPr>
            <a:endParaRPr lang="en-US" dirty="0" smtClean="0"/>
          </a:p>
        </p:txBody>
      </p:sp>
      <p:sp>
        <p:nvSpPr>
          <p:cNvPr id="135171" name="Rectangle 3"/>
          <p:cNvSpPr>
            <a:spLocks noGrp="1" noChangeArrowheads="1"/>
          </p:cNvSpPr>
          <p:nvPr>
            <p:ph type="title"/>
          </p:nvPr>
        </p:nvSpPr>
        <p:spPr>
          <a:xfrm>
            <a:off x="0" y="0"/>
            <a:ext cx="9144000" cy="630936"/>
          </a:xfrm>
        </p:spPr>
        <p:txBody>
          <a:bodyPr/>
          <a:lstStyle/>
          <a:p>
            <a:pPr eaLnBrk="1" hangingPunct="1"/>
            <a:r>
              <a:rPr lang="en-US" sz="2800" dirty="0" smtClean="0"/>
              <a:t>  Module: 6 Verifying and Testing SIGTRAN   </a:t>
            </a:r>
            <a:endParaRPr lang="en-US" sz="2800" i="1" dirty="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0" y="-66675"/>
            <a:ext cx="9140825" cy="609600"/>
          </a:xfrm>
          <a:prstGeom prst="rect">
            <a:avLst/>
          </a:prstGeom>
        </p:spPr>
        <p:txBody>
          <a:bodyPr anchor="b"/>
          <a:lstStyle/>
          <a:p>
            <a:pPr eaLnBrk="1" hangingPunct="1"/>
            <a:r>
              <a:rPr lang="en-US" dirty="0" smtClean="0"/>
              <a:t>  Where To Start?</a:t>
            </a:r>
          </a:p>
        </p:txBody>
      </p:sp>
      <p:sp>
        <p:nvSpPr>
          <p:cNvPr id="136195" name="Rectangle 3"/>
          <p:cNvSpPr>
            <a:spLocks noGrp="1" noChangeArrowheads="1"/>
          </p:cNvSpPr>
          <p:nvPr>
            <p:ph type="body" idx="4294967295"/>
          </p:nvPr>
        </p:nvSpPr>
        <p:spPr>
          <a:xfrm>
            <a:off x="561975" y="1066800"/>
            <a:ext cx="8459788" cy="5448300"/>
          </a:xfrm>
          <a:prstGeom prst="rect">
            <a:avLst/>
          </a:prstGeom>
        </p:spPr>
        <p:txBody>
          <a:bodyPr/>
          <a:lstStyle/>
          <a:p>
            <a:pPr marL="231775" indent="-231775" eaLnBrk="1" hangingPunct="1"/>
            <a:r>
              <a:rPr lang="en-US" dirty="0" smtClean="0"/>
              <a:t>Verify Provisioning</a:t>
            </a:r>
          </a:p>
          <a:p>
            <a:pPr marL="631825" lvl="1" indent="-174625" eaLnBrk="1" hangingPunct="1"/>
            <a:r>
              <a:rPr lang="en-US" sz="2200" dirty="0" smtClean="0"/>
              <a:t>IPLIM</a:t>
            </a:r>
          </a:p>
          <a:p>
            <a:pPr marL="631825" lvl="1" indent="-174625" eaLnBrk="1" hangingPunct="1"/>
            <a:r>
              <a:rPr lang="en-US" sz="2200" dirty="0" smtClean="0"/>
              <a:t>IPGW</a:t>
            </a:r>
          </a:p>
          <a:p>
            <a:pPr marL="631825" lvl="1" indent="-174625" eaLnBrk="1" hangingPunct="1"/>
            <a:r>
              <a:rPr lang="en-US" sz="2200" dirty="0" smtClean="0"/>
              <a:t>IPSG</a:t>
            </a:r>
          </a:p>
          <a:p>
            <a:pPr marL="231775" indent="-231775" eaLnBrk="1" hangingPunct="1"/>
            <a:r>
              <a:rPr lang="en-US" dirty="0" smtClean="0"/>
              <a:t>Verify the protocol layers:</a:t>
            </a:r>
          </a:p>
          <a:p>
            <a:pPr marL="631825" lvl="1" indent="-174625" eaLnBrk="1" hangingPunct="1"/>
            <a:r>
              <a:rPr lang="en-US" sz="2200" dirty="0" smtClean="0"/>
              <a:t>Ethernet layer</a:t>
            </a:r>
          </a:p>
          <a:p>
            <a:pPr marL="631825" lvl="1" indent="-174625" eaLnBrk="1" hangingPunct="1"/>
            <a:r>
              <a:rPr lang="en-US" sz="2200" dirty="0" smtClean="0"/>
              <a:t>IP layer</a:t>
            </a:r>
          </a:p>
          <a:p>
            <a:pPr marL="631825" lvl="1" indent="-174625" eaLnBrk="1" hangingPunct="1"/>
            <a:r>
              <a:rPr lang="en-US" sz="2200" dirty="0" smtClean="0"/>
              <a:t>SCTP Layer</a:t>
            </a:r>
          </a:p>
          <a:p>
            <a:pPr marL="631825" lvl="1" indent="-174625" eaLnBrk="1" hangingPunct="1"/>
            <a:r>
              <a:rPr lang="en-US" sz="2200" dirty="0" smtClean="0"/>
              <a:t>Adapter Layer</a:t>
            </a:r>
          </a:p>
          <a:p>
            <a:pPr marL="231775" indent="-231775" eaLnBrk="1" hangingPunct="1"/>
            <a:r>
              <a:rPr lang="en-US" dirty="0" smtClean="0"/>
              <a:t>Network performance</a:t>
            </a:r>
          </a:p>
          <a:p>
            <a:pPr marL="231775" indent="-231775" eaLnBrk="1" hangingPunct="1"/>
            <a:r>
              <a:rPr lang="en-US" dirty="0" smtClean="0"/>
              <a:t>Common Issues encountered by TAC</a:t>
            </a:r>
          </a:p>
        </p:txBody>
      </p:sp>
    </p:spTree>
  </p:cSld>
  <p:clrMapOvr>
    <a:masterClrMapping/>
  </p:clrMapOvr>
  <p:transition>
    <p:wipe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85725"/>
            <a:ext cx="9140825" cy="609600"/>
          </a:xfrm>
          <a:prstGeom prst="rect">
            <a:avLst/>
          </a:prstGeom>
        </p:spPr>
        <p:txBody>
          <a:bodyPr anchor="b"/>
          <a:lstStyle/>
          <a:p>
            <a:pPr eaLnBrk="1" hangingPunct="1"/>
            <a:r>
              <a:rPr lang="en-US" dirty="0" smtClean="0"/>
              <a:t>  Verify Provisioning</a:t>
            </a:r>
          </a:p>
        </p:txBody>
      </p:sp>
      <p:sp>
        <p:nvSpPr>
          <p:cNvPr id="137219" name="Rectangle 3"/>
          <p:cNvSpPr>
            <a:spLocks noGrp="1" noChangeArrowheads="1"/>
          </p:cNvSpPr>
          <p:nvPr>
            <p:ph type="body" idx="4294967295"/>
          </p:nvPr>
        </p:nvSpPr>
        <p:spPr>
          <a:xfrm>
            <a:off x="484188" y="998538"/>
            <a:ext cx="8459787" cy="461962"/>
          </a:xfrm>
          <a:prstGeom prst="rect">
            <a:avLst/>
          </a:prstGeom>
        </p:spPr>
        <p:txBody>
          <a:bodyPr/>
          <a:lstStyle/>
          <a:p>
            <a:pPr marL="231775" indent="-231775" eaLnBrk="1" hangingPunct="1"/>
            <a:r>
              <a:rPr lang="en-US" sz="2000" dirty="0" smtClean="0"/>
              <a:t>IPLIM, review all tables used in IPLIM setup.</a:t>
            </a:r>
          </a:p>
        </p:txBody>
      </p:sp>
      <p:grpSp>
        <p:nvGrpSpPr>
          <p:cNvPr id="2" name="Group 33"/>
          <p:cNvGrpSpPr>
            <a:grpSpLocks/>
          </p:cNvGrpSpPr>
          <p:nvPr/>
        </p:nvGrpSpPr>
        <p:grpSpPr bwMode="auto">
          <a:xfrm>
            <a:off x="1019175" y="4400550"/>
            <a:ext cx="1371600" cy="1714500"/>
            <a:chOff x="3992" y="2496"/>
            <a:chExt cx="864" cy="720"/>
          </a:xfrm>
        </p:grpSpPr>
        <p:sp>
          <p:nvSpPr>
            <p:cNvPr id="137278" name="Text Box 34"/>
            <p:cNvSpPr txBox="1">
              <a:spLocks noChangeArrowheads="1"/>
            </p:cNvSpPr>
            <p:nvPr/>
          </p:nvSpPr>
          <p:spPr bwMode="auto">
            <a:xfrm>
              <a:off x="4040" y="2543"/>
              <a:ext cx="116" cy="154"/>
            </a:xfrm>
            <a:prstGeom prst="rect">
              <a:avLst/>
            </a:prstGeom>
            <a:noFill/>
            <a:ln w="19050">
              <a:noFill/>
              <a:miter lim="800000"/>
              <a:headEnd/>
              <a:tailEnd/>
            </a:ln>
          </p:spPr>
          <p:txBody>
            <a:bodyPr wrap="none">
              <a:spAutoFit/>
            </a:bodyPr>
            <a:lstStyle/>
            <a:p>
              <a:pPr eaLnBrk="0" hangingPunct="0"/>
              <a:endParaRPr lang="en-US" dirty="0">
                <a:solidFill>
                  <a:schemeClr val="accent2"/>
                </a:solidFill>
                <a:cs typeface="Arial" charset="0"/>
              </a:endParaRPr>
            </a:p>
          </p:txBody>
        </p:sp>
        <p:sp>
          <p:nvSpPr>
            <p:cNvPr id="137279" name="Rectangle 35"/>
            <p:cNvSpPr>
              <a:spLocks noChangeArrowheads="1"/>
            </p:cNvSpPr>
            <p:nvPr/>
          </p:nvSpPr>
          <p:spPr bwMode="auto">
            <a:xfrm>
              <a:off x="3992" y="2496"/>
              <a:ext cx="864" cy="72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grpSp>
      <p:sp>
        <p:nvSpPr>
          <p:cNvPr id="137221" name="Rectangle 36"/>
          <p:cNvSpPr>
            <a:spLocks noChangeArrowheads="1"/>
          </p:cNvSpPr>
          <p:nvPr/>
        </p:nvSpPr>
        <p:spPr bwMode="auto">
          <a:xfrm>
            <a:off x="2803525" y="4476750"/>
            <a:ext cx="149225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22" name="Line 37"/>
          <p:cNvSpPr>
            <a:spLocks noChangeShapeType="1"/>
          </p:cNvSpPr>
          <p:nvPr/>
        </p:nvSpPr>
        <p:spPr bwMode="auto">
          <a:xfrm flipH="1">
            <a:off x="4727575" y="3568700"/>
            <a:ext cx="355600" cy="0"/>
          </a:xfrm>
          <a:prstGeom prst="line">
            <a:avLst/>
          </a:prstGeom>
          <a:noFill/>
          <a:ln w="38100">
            <a:solidFill>
              <a:srgbClr val="0000FF"/>
            </a:solidFill>
            <a:round/>
            <a:headEnd/>
            <a:tailEnd type="triangle" w="med" len="med"/>
          </a:ln>
        </p:spPr>
        <p:txBody>
          <a:bodyPr/>
          <a:lstStyle/>
          <a:p>
            <a:endParaRPr lang="en-US" dirty="0"/>
          </a:p>
        </p:txBody>
      </p:sp>
      <p:sp>
        <p:nvSpPr>
          <p:cNvPr id="137223" name="Rectangle 41"/>
          <p:cNvSpPr>
            <a:spLocks noChangeArrowheads="1"/>
          </p:cNvSpPr>
          <p:nvPr/>
        </p:nvSpPr>
        <p:spPr bwMode="auto">
          <a:xfrm>
            <a:off x="5083175" y="2927350"/>
            <a:ext cx="1571625"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24" name="Rectangle 42"/>
          <p:cNvSpPr>
            <a:spLocks noChangeArrowheads="1"/>
          </p:cNvSpPr>
          <p:nvPr/>
        </p:nvSpPr>
        <p:spPr bwMode="auto">
          <a:xfrm>
            <a:off x="7242175" y="1577975"/>
            <a:ext cx="1282700" cy="108585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25" name="Rectangle 43"/>
          <p:cNvSpPr>
            <a:spLocks noChangeArrowheads="1"/>
          </p:cNvSpPr>
          <p:nvPr/>
        </p:nvSpPr>
        <p:spPr bwMode="auto">
          <a:xfrm>
            <a:off x="6937375" y="2927350"/>
            <a:ext cx="1549400"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26" name="Rectangle 44"/>
          <p:cNvSpPr>
            <a:spLocks noChangeArrowheads="1"/>
          </p:cNvSpPr>
          <p:nvPr/>
        </p:nvSpPr>
        <p:spPr bwMode="auto">
          <a:xfrm>
            <a:off x="2873375" y="2927350"/>
            <a:ext cx="1828800"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27" name="Rectangle 45"/>
          <p:cNvSpPr>
            <a:spLocks noChangeArrowheads="1"/>
          </p:cNvSpPr>
          <p:nvPr/>
        </p:nvSpPr>
        <p:spPr bwMode="auto">
          <a:xfrm>
            <a:off x="2444750" y="1581150"/>
            <a:ext cx="1165225" cy="1066800"/>
          </a:xfrm>
          <a:prstGeom prst="rect">
            <a:avLst/>
          </a:prstGeom>
          <a:noFill/>
          <a:ln w="9525">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28" name="Rectangle 46"/>
          <p:cNvSpPr>
            <a:spLocks noChangeArrowheads="1"/>
          </p:cNvSpPr>
          <p:nvPr/>
        </p:nvSpPr>
        <p:spPr bwMode="auto">
          <a:xfrm>
            <a:off x="3927475" y="1581150"/>
            <a:ext cx="1447800" cy="1066800"/>
          </a:xfrm>
          <a:prstGeom prst="rect">
            <a:avLst/>
          </a:prstGeom>
          <a:noFill/>
          <a:ln w="9525">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29" name="Rectangle 47"/>
          <p:cNvSpPr>
            <a:spLocks noChangeArrowheads="1"/>
          </p:cNvSpPr>
          <p:nvPr/>
        </p:nvSpPr>
        <p:spPr bwMode="auto">
          <a:xfrm>
            <a:off x="5756275" y="1581150"/>
            <a:ext cx="1149350" cy="1066800"/>
          </a:xfrm>
          <a:prstGeom prst="rect">
            <a:avLst/>
          </a:prstGeom>
          <a:noFill/>
          <a:ln w="9525">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30" name="Line 48"/>
          <p:cNvSpPr>
            <a:spLocks noChangeShapeType="1"/>
          </p:cNvSpPr>
          <p:nvPr/>
        </p:nvSpPr>
        <p:spPr bwMode="auto">
          <a:xfrm>
            <a:off x="2085975" y="2114550"/>
            <a:ext cx="381000" cy="0"/>
          </a:xfrm>
          <a:prstGeom prst="line">
            <a:avLst/>
          </a:prstGeom>
          <a:noFill/>
          <a:ln w="38100">
            <a:solidFill>
              <a:srgbClr val="0000FF"/>
            </a:solidFill>
            <a:round/>
            <a:headEnd/>
            <a:tailEnd type="triangle" w="med" len="med"/>
          </a:ln>
        </p:spPr>
        <p:txBody>
          <a:bodyPr/>
          <a:lstStyle/>
          <a:p>
            <a:endParaRPr lang="en-US" dirty="0"/>
          </a:p>
        </p:txBody>
      </p:sp>
      <p:sp>
        <p:nvSpPr>
          <p:cNvPr id="137231" name="Line 50"/>
          <p:cNvSpPr>
            <a:spLocks noChangeShapeType="1"/>
          </p:cNvSpPr>
          <p:nvPr/>
        </p:nvSpPr>
        <p:spPr bwMode="auto">
          <a:xfrm>
            <a:off x="5387975" y="2114550"/>
            <a:ext cx="381000" cy="0"/>
          </a:xfrm>
          <a:prstGeom prst="line">
            <a:avLst/>
          </a:prstGeom>
          <a:noFill/>
          <a:ln w="38100">
            <a:solidFill>
              <a:srgbClr val="0000FF"/>
            </a:solidFill>
            <a:round/>
            <a:headEnd/>
            <a:tailEnd type="triangle" w="med" len="med"/>
          </a:ln>
        </p:spPr>
        <p:txBody>
          <a:bodyPr/>
          <a:lstStyle/>
          <a:p>
            <a:endParaRPr lang="en-US" dirty="0"/>
          </a:p>
        </p:txBody>
      </p:sp>
      <p:sp>
        <p:nvSpPr>
          <p:cNvPr id="137232" name="Line 51"/>
          <p:cNvSpPr>
            <a:spLocks noChangeShapeType="1"/>
          </p:cNvSpPr>
          <p:nvPr/>
        </p:nvSpPr>
        <p:spPr bwMode="auto">
          <a:xfrm>
            <a:off x="7902575" y="2673350"/>
            <a:ext cx="0" cy="271463"/>
          </a:xfrm>
          <a:prstGeom prst="line">
            <a:avLst/>
          </a:prstGeom>
          <a:noFill/>
          <a:ln w="38100">
            <a:solidFill>
              <a:srgbClr val="0000FF"/>
            </a:solidFill>
            <a:round/>
            <a:headEnd/>
            <a:tailEnd type="triangle" w="med" len="med"/>
          </a:ln>
        </p:spPr>
        <p:txBody>
          <a:bodyPr/>
          <a:lstStyle/>
          <a:p>
            <a:endParaRPr lang="en-US" dirty="0"/>
          </a:p>
        </p:txBody>
      </p:sp>
      <p:sp>
        <p:nvSpPr>
          <p:cNvPr id="137233" name="Line 52"/>
          <p:cNvSpPr>
            <a:spLocks noChangeShapeType="1"/>
          </p:cNvSpPr>
          <p:nvPr/>
        </p:nvSpPr>
        <p:spPr bwMode="auto">
          <a:xfrm flipH="1" flipV="1">
            <a:off x="2441575" y="3568700"/>
            <a:ext cx="431800" cy="0"/>
          </a:xfrm>
          <a:prstGeom prst="line">
            <a:avLst/>
          </a:prstGeom>
          <a:noFill/>
          <a:ln w="38100">
            <a:solidFill>
              <a:srgbClr val="0000FF"/>
            </a:solidFill>
            <a:round/>
            <a:headEnd/>
            <a:tailEnd type="triangle" w="med" len="med"/>
          </a:ln>
        </p:spPr>
        <p:txBody>
          <a:bodyPr/>
          <a:lstStyle/>
          <a:p>
            <a:endParaRPr lang="en-US" dirty="0"/>
          </a:p>
        </p:txBody>
      </p:sp>
      <p:sp>
        <p:nvSpPr>
          <p:cNvPr id="137234" name="Line 53"/>
          <p:cNvSpPr>
            <a:spLocks noChangeShapeType="1"/>
          </p:cNvSpPr>
          <p:nvPr/>
        </p:nvSpPr>
        <p:spPr bwMode="auto">
          <a:xfrm flipH="1">
            <a:off x="6654800" y="3536950"/>
            <a:ext cx="282575" cy="0"/>
          </a:xfrm>
          <a:prstGeom prst="line">
            <a:avLst/>
          </a:prstGeom>
          <a:noFill/>
          <a:ln w="38100">
            <a:solidFill>
              <a:srgbClr val="0000FF"/>
            </a:solidFill>
            <a:round/>
            <a:headEnd/>
            <a:tailEnd type="triangle" w="med" len="med"/>
          </a:ln>
        </p:spPr>
        <p:txBody>
          <a:bodyPr/>
          <a:lstStyle/>
          <a:p>
            <a:endParaRPr lang="en-US" dirty="0"/>
          </a:p>
        </p:txBody>
      </p:sp>
      <p:sp>
        <p:nvSpPr>
          <p:cNvPr id="137235" name="Line 54"/>
          <p:cNvSpPr>
            <a:spLocks noChangeShapeType="1"/>
          </p:cNvSpPr>
          <p:nvPr/>
        </p:nvSpPr>
        <p:spPr bwMode="auto">
          <a:xfrm>
            <a:off x="1654175" y="4086225"/>
            <a:ext cx="0" cy="319088"/>
          </a:xfrm>
          <a:prstGeom prst="line">
            <a:avLst/>
          </a:prstGeom>
          <a:noFill/>
          <a:ln w="38100">
            <a:solidFill>
              <a:srgbClr val="0000FF"/>
            </a:solidFill>
            <a:round/>
            <a:headEnd/>
            <a:tailEnd type="triangle" w="med" len="med"/>
          </a:ln>
        </p:spPr>
        <p:txBody>
          <a:bodyPr/>
          <a:lstStyle/>
          <a:p>
            <a:endParaRPr lang="en-US" dirty="0"/>
          </a:p>
        </p:txBody>
      </p:sp>
      <p:sp>
        <p:nvSpPr>
          <p:cNvPr id="137236" name="Line 56"/>
          <p:cNvSpPr>
            <a:spLocks noChangeShapeType="1"/>
          </p:cNvSpPr>
          <p:nvPr/>
        </p:nvSpPr>
        <p:spPr bwMode="auto">
          <a:xfrm>
            <a:off x="2390775" y="5010150"/>
            <a:ext cx="381000" cy="0"/>
          </a:xfrm>
          <a:prstGeom prst="line">
            <a:avLst/>
          </a:prstGeom>
          <a:noFill/>
          <a:ln w="38100">
            <a:solidFill>
              <a:srgbClr val="0000FF"/>
            </a:solidFill>
            <a:round/>
            <a:headEnd/>
            <a:tailEnd type="triangle" w="med" len="med"/>
          </a:ln>
        </p:spPr>
        <p:txBody>
          <a:bodyPr/>
          <a:lstStyle/>
          <a:p>
            <a:endParaRPr lang="en-US" dirty="0"/>
          </a:p>
        </p:txBody>
      </p:sp>
      <p:grpSp>
        <p:nvGrpSpPr>
          <p:cNvPr id="3" name="Group 57"/>
          <p:cNvGrpSpPr>
            <a:grpSpLocks/>
          </p:cNvGrpSpPr>
          <p:nvPr/>
        </p:nvGrpSpPr>
        <p:grpSpPr bwMode="auto">
          <a:xfrm>
            <a:off x="993775" y="2940050"/>
            <a:ext cx="1447800" cy="1130300"/>
            <a:chOff x="136" y="2663"/>
            <a:chExt cx="912" cy="578"/>
          </a:xfrm>
        </p:grpSpPr>
        <p:sp>
          <p:nvSpPr>
            <p:cNvPr id="137276" name="Text Box 58"/>
            <p:cNvSpPr txBox="1">
              <a:spLocks noChangeArrowheads="1"/>
            </p:cNvSpPr>
            <p:nvPr/>
          </p:nvSpPr>
          <p:spPr bwMode="auto">
            <a:xfrm>
              <a:off x="174" y="2663"/>
              <a:ext cx="116" cy="188"/>
            </a:xfrm>
            <a:prstGeom prst="rect">
              <a:avLst/>
            </a:prstGeom>
            <a:noFill/>
            <a:ln w="19050">
              <a:noFill/>
              <a:miter lim="800000"/>
              <a:headEnd/>
              <a:tailEnd/>
            </a:ln>
          </p:spPr>
          <p:txBody>
            <a:bodyPr wrap="none">
              <a:spAutoFit/>
            </a:bodyPr>
            <a:lstStyle/>
            <a:p>
              <a:pPr eaLnBrk="0" hangingPunct="0"/>
              <a:endParaRPr lang="en-US" dirty="0">
                <a:solidFill>
                  <a:srgbClr val="0000CC"/>
                </a:solidFill>
                <a:cs typeface="Arial" charset="0"/>
              </a:endParaRPr>
            </a:p>
          </p:txBody>
        </p:sp>
        <p:sp>
          <p:nvSpPr>
            <p:cNvPr id="137277" name="Rectangle 59"/>
            <p:cNvSpPr>
              <a:spLocks noChangeArrowheads="1"/>
            </p:cNvSpPr>
            <p:nvPr/>
          </p:nvSpPr>
          <p:spPr bwMode="auto">
            <a:xfrm>
              <a:off x="136" y="2664"/>
              <a:ext cx="912" cy="577"/>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grpSp>
      <p:sp>
        <p:nvSpPr>
          <p:cNvPr id="137238" name="Line 66"/>
          <p:cNvSpPr>
            <a:spLocks noChangeShapeType="1"/>
          </p:cNvSpPr>
          <p:nvPr/>
        </p:nvSpPr>
        <p:spPr bwMode="auto">
          <a:xfrm>
            <a:off x="4321175" y="5010150"/>
            <a:ext cx="603250" cy="0"/>
          </a:xfrm>
          <a:prstGeom prst="line">
            <a:avLst/>
          </a:prstGeom>
          <a:noFill/>
          <a:ln w="38100">
            <a:solidFill>
              <a:srgbClr val="0000FF"/>
            </a:solidFill>
            <a:round/>
            <a:headEnd/>
            <a:tailEnd type="triangle" w="med" len="med"/>
          </a:ln>
        </p:spPr>
        <p:txBody>
          <a:bodyPr/>
          <a:lstStyle/>
          <a:p>
            <a:endParaRPr lang="en-US" dirty="0"/>
          </a:p>
        </p:txBody>
      </p:sp>
      <p:sp>
        <p:nvSpPr>
          <p:cNvPr id="137239" name="Line 68"/>
          <p:cNvSpPr>
            <a:spLocks noChangeShapeType="1"/>
          </p:cNvSpPr>
          <p:nvPr/>
        </p:nvSpPr>
        <p:spPr bwMode="auto">
          <a:xfrm>
            <a:off x="3609975" y="2114550"/>
            <a:ext cx="304800" cy="0"/>
          </a:xfrm>
          <a:prstGeom prst="line">
            <a:avLst/>
          </a:prstGeom>
          <a:noFill/>
          <a:ln w="38100">
            <a:solidFill>
              <a:srgbClr val="0000FF"/>
            </a:solidFill>
            <a:round/>
            <a:headEnd/>
            <a:tailEnd type="triangle" w="med" len="med"/>
          </a:ln>
        </p:spPr>
        <p:txBody>
          <a:bodyPr/>
          <a:lstStyle/>
          <a:p>
            <a:endParaRPr lang="en-US" dirty="0"/>
          </a:p>
        </p:txBody>
      </p:sp>
      <p:sp>
        <p:nvSpPr>
          <p:cNvPr id="137240" name="Text Box 78"/>
          <p:cNvSpPr txBox="1">
            <a:spLocks noChangeArrowheads="1"/>
          </p:cNvSpPr>
          <p:nvPr/>
        </p:nvSpPr>
        <p:spPr bwMode="auto">
          <a:xfrm>
            <a:off x="942975" y="1606550"/>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rtrv-card</a:t>
            </a:r>
          </a:p>
        </p:txBody>
      </p:sp>
      <p:sp>
        <p:nvSpPr>
          <p:cNvPr id="137241" name="Text Box 79"/>
          <p:cNvSpPr txBox="1">
            <a:spLocks noChangeArrowheads="1"/>
          </p:cNvSpPr>
          <p:nvPr/>
        </p:nvSpPr>
        <p:spPr bwMode="auto">
          <a:xfrm>
            <a:off x="2466975" y="1581150"/>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rtrv-dstn</a:t>
            </a:r>
          </a:p>
        </p:txBody>
      </p:sp>
      <p:sp>
        <p:nvSpPr>
          <p:cNvPr id="137242" name="Text Box 81"/>
          <p:cNvSpPr txBox="1">
            <a:spLocks noChangeArrowheads="1"/>
          </p:cNvSpPr>
          <p:nvPr/>
        </p:nvSpPr>
        <p:spPr bwMode="auto">
          <a:xfrm>
            <a:off x="4003675" y="1581150"/>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rtrv-ls</a:t>
            </a:r>
          </a:p>
        </p:txBody>
      </p:sp>
      <p:sp>
        <p:nvSpPr>
          <p:cNvPr id="137243" name="Text Box 82"/>
          <p:cNvSpPr txBox="1">
            <a:spLocks noChangeArrowheads="1"/>
          </p:cNvSpPr>
          <p:nvPr/>
        </p:nvSpPr>
        <p:spPr bwMode="auto">
          <a:xfrm>
            <a:off x="5756275" y="1581150"/>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rtrv-slk</a:t>
            </a:r>
          </a:p>
        </p:txBody>
      </p:sp>
      <p:sp>
        <p:nvSpPr>
          <p:cNvPr id="137244" name="Text Box 83"/>
          <p:cNvSpPr txBox="1">
            <a:spLocks noChangeArrowheads="1"/>
          </p:cNvSpPr>
          <p:nvPr/>
        </p:nvSpPr>
        <p:spPr bwMode="auto">
          <a:xfrm>
            <a:off x="942975" y="1962150"/>
            <a:ext cx="1066800" cy="854075"/>
          </a:xfrm>
          <a:prstGeom prst="rect">
            <a:avLst/>
          </a:prstGeom>
          <a:noFill/>
          <a:ln w="9525">
            <a:noFill/>
            <a:miter lim="800000"/>
            <a:headEnd/>
            <a:tailEnd/>
          </a:ln>
        </p:spPr>
        <p:txBody>
          <a:bodyPr>
            <a:spAutoFit/>
          </a:bodyPr>
          <a:lstStyle/>
          <a:p>
            <a:pPr>
              <a:spcBef>
                <a:spcPct val="50000"/>
              </a:spcBef>
            </a:pPr>
            <a:r>
              <a:rPr lang="en-US" sz="1000" dirty="0">
                <a:cs typeface="Arial" charset="0"/>
              </a:rPr>
              <a:t>Is the card properly provisioned?  GPL=IPLIM or IPLIMI</a:t>
            </a:r>
          </a:p>
        </p:txBody>
      </p:sp>
      <p:sp>
        <p:nvSpPr>
          <p:cNvPr id="137245" name="Text Box 84"/>
          <p:cNvSpPr txBox="1">
            <a:spLocks noChangeArrowheads="1"/>
          </p:cNvSpPr>
          <p:nvPr/>
        </p:nvSpPr>
        <p:spPr bwMode="auto">
          <a:xfrm>
            <a:off x="2466975" y="1962150"/>
            <a:ext cx="10668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Has the adjacent point code been provisioned?</a:t>
            </a:r>
          </a:p>
        </p:txBody>
      </p:sp>
      <p:sp>
        <p:nvSpPr>
          <p:cNvPr id="137246" name="Text Box 86"/>
          <p:cNvSpPr txBox="1">
            <a:spLocks noChangeArrowheads="1"/>
          </p:cNvSpPr>
          <p:nvPr/>
        </p:nvSpPr>
        <p:spPr bwMode="auto">
          <a:xfrm>
            <a:off x="3927475" y="2051050"/>
            <a:ext cx="14478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Has the linkset been entered into the system? </a:t>
            </a:r>
          </a:p>
        </p:txBody>
      </p:sp>
      <p:sp>
        <p:nvSpPr>
          <p:cNvPr id="137247" name="Text Box 87"/>
          <p:cNvSpPr txBox="1">
            <a:spLocks noChangeArrowheads="1"/>
          </p:cNvSpPr>
          <p:nvPr/>
        </p:nvSpPr>
        <p:spPr bwMode="auto">
          <a:xfrm>
            <a:off x="5756275" y="2089150"/>
            <a:ext cx="10668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Have the SLKs been added to the linkset?</a:t>
            </a:r>
          </a:p>
        </p:txBody>
      </p:sp>
      <p:sp>
        <p:nvSpPr>
          <p:cNvPr id="137248" name="Text Box 90"/>
          <p:cNvSpPr txBox="1">
            <a:spLocks noChangeArrowheads="1"/>
          </p:cNvSpPr>
          <p:nvPr/>
        </p:nvSpPr>
        <p:spPr bwMode="auto">
          <a:xfrm>
            <a:off x="3178175" y="292735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rtrv-ip-host</a:t>
            </a:r>
          </a:p>
        </p:txBody>
      </p:sp>
      <p:sp>
        <p:nvSpPr>
          <p:cNvPr id="137249" name="Text Box 91"/>
          <p:cNvSpPr txBox="1">
            <a:spLocks noChangeArrowheads="1"/>
          </p:cNvSpPr>
          <p:nvPr/>
        </p:nvSpPr>
        <p:spPr bwMode="auto">
          <a:xfrm>
            <a:off x="3178175" y="3384550"/>
            <a:ext cx="12954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Do the host names specified in this table match the Association?</a:t>
            </a:r>
          </a:p>
        </p:txBody>
      </p:sp>
      <p:sp>
        <p:nvSpPr>
          <p:cNvPr id="137250" name="Text Box 92"/>
          <p:cNvSpPr txBox="1">
            <a:spLocks noChangeArrowheads="1"/>
          </p:cNvSpPr>
          <p:nvPr/>
        </p:nvSpPr>
        <p:spPr bwMode="auto">
          <a:xfrm>
            <a:off x="6937375" y="292735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rtrv-ip-lnk</a:t>
            </a:r>
          </a:p>
        </p:txBody>
      </p:sp>
      <p:sp>
        <p:nvSpPr>
          <p:cNvPr id="137251" name="Text Box 93"/>
          <p:cNvSpPr txBox="1">
            <a:spLocks noChangeArrowheads="1"/>
          </p:cNvSpPr>
          <p:nvPr/>
        </p:nvSpPr>
        <p:spPr bwMode="auto">
          <a:xfrm>
            <a:off x="6911975" y="3459163"/>
            <a:ext cx="16002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Does the Ethernet interface settings match the switch or router? </a:t>
            </a:r>
          </a:p>
        </p:txBody>
      </p:sp>
      <p:sp>
        <p:nvSpPr>
          <p:cNvPr id="137252" name="Text Box 96"/>
          <p:cNvSpPr txBox="1">
            <a:spLocks noChangeArrowheads="1"/>
          </p:cNvSpPr>
          <p:nvPr/>
        </p:nvSpPr>
        <p:spPr bwMode="auto">
          <a:xfrm>
            <a:off x="7305675" y="160655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rtrv-rte</a:t>
            </a:r>
          </a:p>
        </p:txBody>
      </p:sp>
      <p:sp>
        <p:nvSpPr>
          <p:cNvPr id="137253" name="Text Box 97"/>
          <p:cNvSpPr txBox="1">
            <a:spLocks noChangeArrowheads="1"/>
          </p:cNvSpPr>
          <p:nvPr/>
        </p:nvSpPr>
        <p:spPr bwMode="auto">
          <a:xfrm>
            <a:off x="7242175" y="2076450"/>
            <a:ext cx="12954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Has a route been entered to the destination?</a:t>
            </a:r>
          </a:p>
        </p:txBody>
      </p:sp>
      <p:sp>
        <p:nvSpPr>
          <p:cNvPr id="137254" name="Text Box 104"/>
          <p:cNvSpPr txBox="1">
            <a:spLocks noChangeArrowheads="1"/>
          </p:cNvSpPr>
          <p:nvPr/>
        </p:nvSpPr>
        <p:spPr bwMode="auto">
          <a:xfrm>
            <a:off x="2765425" y="4487863"/>
            <a:ext cx="1854200" cy="366712"/>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rept-stat-card</a:t>
            </a:r>
          </a:p>
        </p:txBody>
      </p:sp>
      <p:sp>
        <p:nvSpPr>
          <p:cNvPr id="137255" name="Text Box 105"/>
          <p:cNvSpPr txBox="1">
            <a:spLocks noChangeArrowheads="1"/>
          </p:cNvSpPr>
          <p:nvPr/>
        </p:nvSpPr>
        <p:spPr bwMode="auto">
          <a:xfrm>
            <a:off x="2974975" y="4908550"/>
            <a:ext cx="1295400" cy="396875"/>
          </a:xfrm>
          <a:prstGeom prst="rect">
            <a:avLst/>
          </a:prstGeom>
          <a:noFill/>
          <a:ln w="9525">
            <a:noFill/>
            <a:miter lim="800000"/>
            <a:headEnd/>
            <a:tailEnd/>
          </a:ln>
        </p:spPr>
        <p:txBody>
          <a:bodyPr>
            <a:spAutoFit/>
          </a:bodyPr>
          <a:lstStyle/>
          <a:p>
            <a:pPr>
              <a:spcBef>
                <a:spcPct val="50000"/>
              </a:spcBef>
            </a:pPr>
            <a:r>
              <a:rPr lang="en-US" sz="1000" dirty="0">
                <a:cs typeface="Arial" charset="0"/>
              </a:rPr>
              <a:t>Is the card in service?</a:t>
            </a:r>
          </a:p>
        </p:txBody>
      </p:sp>
      <p:grpSp>
        <p:nvGrpSpPr>
          <p:cNvPr id="4" name="Group 120"/>
          <p:cNvGrpSpPr>
            <a:grpSpLocks/>
          </p:cNvGrpSpPr>
          <p:nvPr/>
        </p:nvGrpSpPr>
        <p:grpSpPr bwMode="auto">
          <a:xfrm>
            <a:off x="942975" y="1581150"/>
            <a:ext cx="1143000" cy="1244600"/>
            <a:chOff x="336" y="960"/>
            <a:chExt cx="912" cy="672"/>
          </a:xfrm>
        </p:grpSpPr>
        <p:sp>
          <p:nvSpPr>
            <p:cNvPr id="137274" name="Rectangle 121"/>
            <p:cNvSpPr>
              <a:spLocks noChangeArrowheads="1"/>
            </p:cNvSpPr>
            <p:nvPr/>
          </p:nvSpPr>
          <p:spPr bwMode="auto">
            <a:xfrm>
              <a:off x="336" y="960"/>
              <a:ext cx="912" cy="672"/>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75" name="Text Box 122"/>
            <p:cNvSpPr txBox="1">
              <a:spLocks noChangeArrowheads="1"/>
            </p:cNvSpPr>
            <p:nvPr/>
          </p:nvSpPr>
          <p:spPr bwMode="auto">
            <a:xfrm>
              <a:off x="432" y="1039"/>
              <a:ext cx="698" cy="198"/>
            </a:xfrm>
            <a:prstGeom prst="rect">
              <a:avLst/>
            </a:prstGeom>
            <a:noFill/>
            <a:ln w="19050">
              <a:noFill/>
              <a:miter lim="800000"/>
              <a:headEnd/>
              <a:tailEnd/>
            </a:ln>
          </p:spPr>
          <p:txBody>
            <a:bodyPr>
              <a:spAutoFit/>
            </a:bodyPr>
            <a:lstStyle/>
            <a:p>
              <a:pPr eaLnBrk="0" hangingPunct="0"/>
              <a:endParaRPr lang="en-US" dirty="0">
                <a:solidFill>
                  <a:srgbClr val="0000CC"/>
                </a:solidFill>
                <a:cs typeface="Arial" charset="0"/>
              </a:endParaRPr>
            </a:p>
          </p:txBody>
        </p:sp>
      </p:grpSp>
      <p:sp>
        <p:nvSpPr>
          <p:cNvPr id="137257" name="Rectangle 123"/>
          <p:cNvSpPr>
            <a:spLocks noChangeArrowheads="1"/>
          </p:cNvSpPr>
          <p:nvPr/>
        </p:nvSpPr>
        <p:spPr bwMode="auto">
          <a:xfrm>
            <a:off x="2444750" y="1581150"/>
            <a:ext cx="1165225" cy="10668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58" name="Rectangle 124"/>
          <p:cNvSpPr>
            <a:spLocks noChangeArrowheads="1"/>
          </p:cNvSpPr>
          <p:nvPr/>
        </p:nvSpPr>
        <p:spPr bwMode="auto">
          <a:xfrm>
            <a:off x="3927475" y="1581150"/>
            <a:ext cx="1447800" cy="10668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59" name="Rectangle 125"/>
          <p:cNvSpPr>
            <a:spLocks noChangeArrowheads="1"/>
          </p:cNvSpPr>
          <p:nvPr/>
        </p:nvSpPr>
        <p:spPr bwMode="auto">
          <a:xfrm>
            <a:off x="5756275" y="1581150"/>
            <a:ext cx="1149350" cy="10668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60" name="Line 129"/>
          <p:cNvSpPr>
            <a:spLocks noChangeShapeType="1"/>
          </p:cNvSpPr>
          <p:nvPr/>
        </p:nvSpPr>
        <p:spPr bwMode="auto">
          <a:xfrm>
            <a:off x="6905625" y="2114550"/>
            <a:ext cx="381000" cy="0"/>
          </a:xfrm>
          <a:prstGeom prst="line">
            <a:avLst/>
          </a:prstGeom>
          <a:noFill/>
          <a:ln w="38100">
            <a:solidFill>
              <a:srgbClr val="0000FF"/>
            </a:solidFill>
            <a:round/>
            <a:headEnd/>
            <a:tailEnd type="triangle" w="med" len="med"/>
          </a:ln>
        </p:spPr>
        <p:txBody>
          <a:bodyPr/>
          <a:lstStyle/>
          <a:p>
            <a:endParaRPr lang="en-US" dirty="0"/>
          </a:p>
        </p:txBody>
      </p:sp>
      <p:sp>
        <p:nvSpPr>
          <p:cNvPr id="137261" name="Text Box 139"/>
          <p:cNvSpPr txBox="1">
            <a:spLocks noChangeArrowheads="1"/>
          </p:cNvSpPr>
          <p:nvPr/>
        </p:nvSpPr>
        <p:spPr bwMode="auto">
          <a:xfrm>
            <a:off x="5210175" y="299085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rtrv-assoc</a:t>
            </a:r>
          </a:p>
        </p:txBody>
      </p:sp>
      <p:sp>
        <p:nvSpPr>
          <p:cNvPr id="137262" name="Text Box 140"/>
          <p:cNvSpPr txBox="1">
            <a:spLocks noChangeArrowheads="1"/>
          </p:cNvSpPr>
          <p:nvPr/>
        </p:nvSpPr>
        <p:spPr bwMode="auto">
          <a:xfrm>
            <a:off x="5235575" y="3524250"/>
            <a:ext cx="12954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Is the Association provisioned?  Is it Open and Allowed?</a:t>
            </a:r>
          </a:p>
        </p:txBody>
      </p:sp>
      <p:sp>
        <p:nvSpPr>
          <p:cNvPr id="137263" name="Text Box 141"/>
          <p:cNvSpPr txBox="1">
            <a:spLocks noChangeArrowheads="1"/>
          </p:cNvSpPr>
          <p:nvPr/>
        </p:nvSpPr>
        <p:spPr bwMode="auto">
          <a:xfrm>
            <a:off x="1069975" y="2927350"/>
            <a:ext cx="13716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rtrv-ip-card</a:t>
            </a:r>
          </a:p>
        </p:txBody>
      </p:sp>
      <p:sp>
        <p:nvSpPr>
          <p:cNvPr id="137264" name="Text Box 142"/>
          <p:cNvSpPr txBox="1">
            <a:spLocks noChangeArrowheads="1"/>
          </p:cNvSpPr>
          <p:nvPr/>
        </p:nvSpPr>
        <p:spPr bwMode="auto">
          <a:xfrm>
            <a:off x="1146175" y="3422650"/>
            <a:ext cx="10668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If required, is the Default Router specified?</a:t>
            </a:r>
          </a:p>
        </p:txBody>
      </p:sp>
      <p:sp>
        <p:nvSpPr>
          <p:cNvPr id="137265" name="Rectangle 143"/>
          <p:cNvSpPr>
            <a:spLocks noChangeArrowheads="1"/>
          </p:cNvSpPr>
          <p:nvPr/>
        </p:nvSpPr>
        <p:spPr bwMode="auto">
          <a:xfrm>
            <a:off x="4924425" y="4476750"/>
            <a:ext cx="151130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66" name="Text Box 144"/>
          <p:cNvSpPr txBox="1">
            <a:spLocks noChangeArrowheads="1"/>
          </p:cNvSpPr>
          <p:nvPr/>
        </p:nvSpPr>
        <p:spPr bwMode="auto">
          <a:xfrm>
            <a:off x="4968875" y="4552950"/>
            <a:ext cx="146685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rept-stat-slk</a:t>
            </a:r>
          </a:p>
        </p:txBody>
      </p:sp>
      <p:sp>
        <p:nvSpPr>
          <p:cNvPr id="137267" name="Text Box 145"/>
          <p:cNvSpPr txBox="1">
            <a:spLocks noChangeArrowheads="1"/>
          </p:cNvSpPr>
          <p:nvPr/>
        </p:nvSpPr>
        <p:spPr bwMode="auto">
          <a:xfrm>
            <a:off x="4968875" y="5010150"/>
            <a:ext cx="1295400" cy="396875"/>
          </a:xfrm>
          <a:prstGeom prst="rect">
            <a:avLst/>
          </a:prstGeom>
          <a:noFill/>
          <a:ln w="9525">
            <a:noFill/>
            <a:miter lim="800000"/>
            <a:headEnd/>
            <a:tailEnd/>
          </a:ln>
        </p:spPr>
        <p:txBody>
          <a:bodyPr>
            <a:spAutoFit/>
          </a:bodyPr>
          <a:lstStyle/>
          <a:p>
            <a:pPr>
              <a:spcBef>
                <a:spcPct val="50000"/>
              </a:spcBef>
            </a:pPr>
            <a:r>
              <a:rPr lang="en-US" sz="1000" dirty="0">
                <a:cs typeface="Arial" charset="0"/>
              </a:rPr>
              <a:t>Has the SLK been activated?</a:t>
            </a:r>
          </a:p>
        </p:txBody>
      </p:sp>
      <p:sp>
        <p:nvSpPr>
          <p:cNvPr id="137268" name="Text Box 146"/>
          <p:cNvSpPr txBox="1">
            <a:spLocks noChangeArrowheads="1"/>
          </p:cNvSpPr>
          <p:nvPr/>
        </p:nvSpPr>
        <p:spPr bwMode="auto">
          <a:xfrm>
            <a:off x="1019175" y="4400550"/>
            <a:ext cx="13716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rtrv-ip-rte</a:t>
            </a:r>
          </a:p>
        </p:txBody>
      </p:sp>
      <p:sp>
        <p:nvSpPr>
          <p:cNvPr id="137269" name="Text Box 147"/>
          <p:cNvSpPr txBox="1">
            <a:spLocks noChangeArrowheads="1"/>
          </p:cNvSpPr>
          <p:nvPr/>
        </p:nvSpPr>
        <p:spPr bwMode="auto">
          <a:xfrm>
            <a:off x="1019175" y="4727575"/>
            <a:ext cx="1308100" cy="1311275"/>
          </a:xfrm>
          <a:prstGeom prst="rect">
            <a:avLst/>
          </a:prstGeom>
          <a:noFill/>
          <a:ln w="9525">
            <a:noFill/>
            <a:miter lim="800000"/>
            <a:headEnd/>
            <a:tailEnd/>
          </a:ln>
        </p:spPr>
        <p:txBody>
          <a:bodyPr>
            <a:spAutoFit/>
          </a:bodyPr>
          <a:lstStyle/>
          <a:p>
            <a:pPr>
              <a:spcBef>
                <a:spcPct val="50000"/>
              </a:spcBef>
            </a:pPr>
            <a:r>
              <a:rPr lang="en-US" sz="1000" dirty="0">
                <a:cs typeface="Arial" charset="0"/>
              </a:rPr>
              <a:t>If using both ethernet interfaces on the IP card, do off-network IP destinations have appropriate IP routes for the correct interfaces?</a:t>
            </a:r>
          </a:p>
        </p:txBody>
      </p:sp>
      <p:sp>
        <p:nvSpPr>
          <p:cNvPr id="137270" name="Rectangle 148"/>
          <p:cNvSpPr>
            <a:spLocks noChangeArrowheads="1"/>
          </p:cNvSpPr>
          <p:nvPr/>
        </p:nvSpPr>
        <p:spPr bwMode="auto">
          <a:xfrm>
            <a:off x="6911975" y="4527550"/>
            <a:ext cx="168910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7271" name="Text Box 149"/>
          <p:cNvSpPr txBox="1">
            <a:spLocks noChangeArrowheads="1"/>
          </p:cNvSpPr>
          <p:nvPr/>
        </p:nvSpPr>
        <p:spPr bwMode="auto">
          <a:xfrm>
            <a:off x="6902450" y="4537075"/>
            <a:ext cx="1698625"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rept-stat-assoc</a:t>
            </a:r>
          </a:p>
        </p:txBody>
      </p:sp>
      <p:sp>
        <p:nvSpPr>
          <p:cNvPr id="137272" name="Text Box 150"/>
          <p:cNvSpPr txBox="1">
            <a:spLocks noChangeArrowheads="1"/>
          </p:cNvSpPr>
          <p:nvPr/>
        </p:nvSpPr>
        <p:spPr bwMode="auto">
          <a:xfrm>
            <a:off x="6937375" y="4984750"/>
            <a:ext cx="1295400" cy="396875"/>
          </a:xfrm>
          <a:prstGeom prst="rect">
            <a:avLst/>
          </a:prstGeom>
          <a:noFill/>
          <a:ln w="9525">
            <a:noFill/>
            <a:miter lim="800000"/>
            <a:headEnd/>
            <a:tailEnd/>
          </a:ln>
        </p:spPr>
        <p:txBody>
          <a:bodyPr>
            <a:spAutoFit/>
          </a:bodyPr>
          <a:lstStyle/>
          <a:p>
            <a:pPr>
              <a:spcBef>
                <a:spcPct val="50000"/>
              </a:spcBef>
            </a:pPr>
            <a:r>
              <a:rPr lang="en-US" sz="1000" dirty="0">
                <a:cs typeface="Arial" charset="0"/>
              </a:rPr>
              <a:t>Is the Association Established?</a:t>
            </a:r>
          </a:p>
        </p:txBody>
      </p:sp>
      <p:sp>
        <p:nvSpPr>
          <p:cNvPr id="137273" name="Line 151"/>
          <p:cNvSpPr>
            <a:spLocks noChangeShapeType="1"/>
          </p:cNvSpPr>
          <p:nvPr/>
        </p:nvSpPr>
        <p:spPr bwMode="auto">
          <a:xfrm>
            <a:off x="6435725" y="5010150"/>
            <a:ext cx="501650" cy="0"/>
          </a:xfrm>
          <a:prstGeom prst="line">
            <a:avLst/>
          </a:prstGeom>
          <a:noFill/>
          <a:ln w="38100">
            <a:solidFill>
              <a:srgbClr val="0000FF"/>
            </a:solidFill>
            <a:round/>
            <a:headEnd/>
            <a:tailEnd type="triangle" w="med" len="med"/>
          </a:ln>
        </p:spPr>
        <p:txBody>
          <a:bodyPr/>
          <a:lstStyle/>
          <a:p>
            <a:endParaRPr lang="en-US" dirty="0"/>
          </a:p>
        </p:txBody>
      </p:sp>
    </p:spTree>
  </p:cSld>
  <p:clrMapOvr>
    <a:masterClrMapping/>
  </p:clrMapOvr>
  <p:transition>
    <p:wipe di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a:xfrm>
            <a:off x="0" y="-104775"/>
            <a:ext cx="9140825" cy="609600"/>
          </a:xfrm>
          <a:prstGeom prst="rect">
            <a:avLst/>
          </a:prstGeom>
        </p:spPr>
        <p:txBody>
          <a:bodyPr anchor="b"/>
          <a:lstStyle/>
          <a:p>
            <a:pPr eaLnBrk="1" hangingPunct="1"/>
            <a:r>
              <a:rPr lang="en-US" dirty="0" smtClean="0"/>
              <a:t>  Verify Provisioning</a:t>
            </a:r>
          </a:p>
        </p:txBody>
      </p:sp>
      <p:sp>
        <p:nvSpPr>
          <p:cNvPr id="138243" name="Rectangle 3"/>
          <p:cNvSpPr>
            <a:spLocks noGrp="1" noChangeArrowheads="1"/>
          </p:cNvSpPr>
          <p:nvPr>
            <p:ph type="body" idx="4294967295"/>
          </p:nvPr>
        </p:nvSpPr>
        <p:spPr>
          <a:xfrm>
            <a:off x="484188" y="998538"/>
            <a:ext cx="8459787" cy="461962"/>
          </a:xfrm>
          <a:prstGeom prst="rect">
            <a:avLst/>
          </a:prstGeom>
        </p:spPr>
        <p:txBody>
          <a:bodyPr/>
          <a:lstStyle/>
          <a:p>
            <a:pPr marL="231775" indent="-231775" eaLnBrk="1" hangingPunct="1"/>
            <a:r>
              <a:rPr lang="en-US" sz="2000" dirty="0" smtClean="0"/>
              <a:t>IPGW, review all tables used in IPGW setup.</a:t>
            </a:r>
          </a:p>
        </p:txBody>
      </p:sp>
      <p:grpSp>
        <p:nvGrpSpPr>
          <p:cNvPr id="2" name="Group 4"/>
          <p:cNvGrpSpPr>
            <a:grpSpLocks/>
          </p:cNvGrpSpPr>
          <p:nvPr/>
        </p:nvGrpSpPr>
        <p:grpSpPr bwMode="auto">
          <a:xfrm>
            <a:off x="5200650" y="4041775"/>
            <a:ext cx="1371600" cy="1485900"/>
            <a:chOff x="3992" y="2496"/>
            <a:chExt cx="864" cy="720"/>
          </a:xfrm>
        </p:grpSpPr>
        <p:sp>
          <p:nvSpPr>
            <p:cNvPr id="138314" name="Text Box 5"/>
            <p:cNvSpPr txBox="1">
              <a:spLocks noChangeArrowheads="1"/>
            </p:cNvSpPr>
            <p:nvPr/>
          </p:nvSpPr>
          <p:spPr bwMode="auto">
            <a:xfrm>
              <a:off x="4040" y="2543"/>
              <a:ext cx="116" cy="178"/>
            </a:xfrm>
            <a:prstGeom prst="rect">
              <a:avLst/>
            </a:prstGeom>
            <a:noFill/>
            <a:ln w="19050">
              <a:noFill/>
              <a:miter lim="800000"/>
              <a:headEnd/>
              <a:tailEnd/>
            </a:ln>
          </p:spPr>
          <p:txBody>
            <a:bodyPr wrap="none">
              <a:spAutoFit/>
            </a:bodyPr>
            <a:lstStyle/>
            <a:p>
              <a:pPr eaLnBrk="0" hangingPunct="0"/>
              <a:endParaRPr lang="en-US" dirty="0">
                <a:solidFill>
                  <a:schemeClr val="accent2"/>
                </a:solidFill>
                <a:cs typeface="Arial" charset="0"/>
              </a:endParaRPr>
            </a:p>
          </p:txBody>
        </p:sp>
        <p:sp>
          <p:nvSpPr>
            <p:cNvPr id="138315" name="Rectangle 6"/>
            <p:cNvSpPr>
              <a:spLocks noChangeArrowheads="1"/>
            </p:cNvSpPr>
            <p:nvPr/>
          </p:nvSpPr>
          <p:spPr bwMode="auto">
            <a:xfrm>
              <a:off x="3992" y="2496"/>
              <a:ext cx="864" cy="72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grpSp>
      <p:sp>
        <p:nvSpPr>
          <p:cNvPr id="138245" name="Rectangle 7"/>
          <p:cNvSpPr>
            <a:spLocks noChangeArrowheads="1"/>
          </p:cNvSpPr>
          <p:nvPr/>
        </p:nvSpPr>
        <p:spPr bwMode="auto">
          <a:xfrm>
            <a:off x="6985000" y="4333875"/>
            <a:ext cx="149225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46" name="Line 8"/>
          <p:cNvSpPr>
            <a:spLocks noChangeShapeType="1"/>
          </p:cNvSpPr>
          <p:nvPr/>
        </p:nvSpPr>
        <p:spPr bwMode="auto">
          <a:xfrm flipH="1">
            <a:off x="2774950" y="3463925"/>
            <a:ext cx="355600" cy="0"/>
          </a:xfrm>
          <a:prstGeom prst="line">
            <a:avLst/>
          </a:prstGeom>
          <a:noFill/>
          <a:ln w="38100">
            <a:solidFill>
              <a:srgbClr val="0000FF"/>
            </a:solidFill>
            <a:round/>
            <a:headEnd/>
            <a:tailEnd type="triangle" w="med" len="med"/>
          </a:ln>
        </p:spPr>
        <p:txBody>
          <a:bodyPr/>
          <a:lstStyle/>
          <a:p>
            <a:endParaRPr lang="en-US" dirty="0"/>
          </a:p>
        </p:txBody>
      </p:sp>
      <p:sp>
        <p:nvSpPr>
          <p:cNvPr id="138247" name="Rectangle 12"/>
          <p:cNvSpPr>
            <a:spLocks noChangeArrowheads="1"/>
          </p:cNvSpPr>
          <p:nvPr/>
        </p:nvSpPr>
        <p:spPr bwMode="auto">
          <a:xfrm>
            <a:off x="3130550" y="2822575"/>
            <a:ext cx="1571625"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48" name="Rectangle 13"/>
          <p:cNvSpPr>
            <a:spLocks noChangeArrowheads="1"/>
          </p:cNvSpPr>
          <p:nvPr/>
        </p:nvSpPr>
        <p:spPr bwMode="auto">
          <a:xfrm>
            <a:off x="7242175" y="1473200"/>
            <a:ext cx="1282700" cy="108585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49" name="Rectangle 14"/>
          <p:cNvSpPr>
            <a:spLocks noChangeArrowheads="1"/>
          </p:cNvSpPr>
          <p:nvPr/>
        </p:nvSpPr>
        <p:spPr bwMode="auto">
          <a:xfrm>
            <a:off x="4984750" y="2822575"/>
            <a:ext cx="1549400"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50" name="Rectangle 15"/>
          <p:cNvSpPr>
            <a:spLocks noChangeArrowheads="1"/>
          </p:cNvSpPr>
          <p:nvPr/>
        </p:nvSpPr>
        <p:spPr bwMode="auto">
          <a:xfrm>
            <a:off x="920750" y="2822575"/>
            <a:ext cx="1828800"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51" name="Rectangle 16"/>
          <p:cNvSpPr>
            <a:spLocks noChangeArrowheads="1"/>
          </p:cNvSpPr>
          <p:nvPr/>
        </p:nvSpPr>
        <p:spPr bwMode="auto">
          <a:xfrm>
            <a:off x="2444750" y="1476375"/>
            <a:ext cx="1165225" cy="1066800"/>
          </a:xfrm>
          <a:prstGeom prst="rect">
            <a:avLst/>
          </a:prstGeom>
          <a:noFill/>
          <a:ln w="9525">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52" name="Rectangle 17"/>
          <p:cNvSpPr>
            <a:spLocks noChangeArrowheads="1"/>
          </p:cNvSpPr>
          <p:nvPr/>
        </p:nvSpPr>
        <p:spPr bwMode="auto">
          <a:xfrm>
            <a:off x="3927475" y="1476375"/>
            <a:ext cx="1447800" cy="1066800"/>
          </a:xfrm>
          <a:prstGeom prst="rect">
            <a:avLst/>
          </a:prstGeom>
          <a:noFill/>
          <a:ln w="9525">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53" name="Rectangle 18"/>
          <p:cNvSpPr>
            <a:spLocks noChangeArrowheads="1"/>
          </p:cNvSpPr>
          <p:nvPr/>
        </p:nvSpPr>
        <p:spPr bwMode="auto">
          <a:xfrm>
            <a:off x="5756275" y="1476375"/>
            <a:ext cx="1149350" cy="1066800"/>
          </a:xfrm>
          <a:prstGeom prst="rect">
            <a:avLst/>
          </a:prstGeom>
          <a:noFill/>
          <a:ln w="9525">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54" name="Line 19"/>
          <p:cNvSpPr>
            <a:spLocks noChangeShapeType="1"/>
          </p:cNvSpPr>
          <p:nvPr/>
        </p:nvSpPr>
        <p:spPr bwMode="auto">
          <a:xfrm>
            <a:off x="2085975" y="2009775"/>
            <a:ext cx="381000" cy="0"/>
          </a:xfrm>
          <a:prstGeom prst="line">
            <a:avLst/>
          </a:prstGeom>
          <a:noFill/>
          <a:ln w="38100">
            <a:solidFill>
              <a:srgbClr val="0000FF"/>
            </a:solidFill>
            <a:round/>
            <a:headEnd/>
            <a:tailEnd type="triangle" w="med" len="med"/>
          </a:ln>
        </p:spPr>
        <p:txBody>
          <a:bodyPr/>
          <a:lstStyle/>
          <a:p>
            <a:endParaRPr lang="en-US" dirty="0"/>
          </a:p>
        </p:txBody>
      </p:sp>
      <p:sp>
        <p:nvSpPr>
          <p:cNvPr id="138255" name="Line 20"/>
          <p:cNvSpPr>
            <a:spLocks noChangeShapeType="1"/>
          </p:cNvSpPr>
          <p:nvPr/>
        </p:nvSpPr>
        <p:spPr bwMode="auto">
          <a:xfrm>
            <a:off x="5387975" y="2009775"/>
            <a:ext cx="381000" cy="0"/>
          </a:xfrm>
          <a:prstGeom prst="line">
            <a:avLst/>
          </a:prstGeom>
          <a:noFill/>
          <a:ln w="38100">
            <a:solidFill>
              <a:srgbClr val="0000FF"/>
            </a:solidFill>
            <a:round/>
            <a:headEnd/>
            <a:tailEnd type="triangle" w="med" len="med"/>
          </a:ln>
        </p:spPr>
        <p:txBody>
          <a:bodyPr/>
          <a:lstStyle/>
          <a:p>
            <a:endParaRPr lang="en-US" dirty="0"/>
          </a:p>
        </p:txBody>
      </p:sp>
      <p:sp>
        <p:nvSpPr>
          <p:cNvPr id="138256" name="Line 21"/>
          <p:cNvSpPr>
            <a:spLocks noChangeShapeType="1"/>
          </p:cNvSpPr>
          <p:nvPr/>
        </p:nvSpPr>
        <p:spPr bwMode="auto">
          <a:xfrm>
            <a:off x="7902575" y="2568575"/>
            <a:ext cx="0" cy="271463"/>
          </a:xfrm>
          <a:prstGeom prst="line">
            <a:avLst/>
          </a:prstGeom>
          <a:noFill/>
          <a:ln w="38100">
            <a:solidFill>
              <a:srgbClr val="0000FF"/>
            </a:solidFill>
            <a:round/>
            <a:headEnd/>
            <a:tailEnd type="triangle" w="med" len="med"/>
          </a:ln>
        </p:spPr>
        <p:txBody>
          <a:bodyPr/>
          <a:lstStyle/>
          <a:p>
            <a:endParaRPr lang="en-US" dirty="0"/>
          </a:p>
        </p:txBody>
      </p:sp>
      <p:sp>
        <p:nvSpPr>
          <p:cNvPr id="138257" name="Line 23"/>
          <p:cNvSpPr>
            <a:spLocks noChangeShapeType="1"/>
          </p:cNvSpPr>
          <p:nvPr/>
        </p:nvSpPr>
        <p:spPr bwMode="auto">
          <a:xfrm flipH="1">
            <a:off x="4702175" y="3432175"/>
            <a:ext cx="282575" cy="0"/>
          </a:xfrm>
          <a:prstGeom prst="line">
            <a:avLst/>
          </a:prstGeom>
          <a:noFill/>
          <a:ln w="38100">
            <a:solidFill>
              <a:srgbClr val="0000FF"/>
            </a:solidFill>
            <a:round/>
            <a:headEnd/>
            <a:tailEnd type="triangle" w="med" len="med"/>
          </a:ln>
        </p:spPr>
        <p:txBody>
          <a:bodyPr/>
          <a:lstStyle/>
          <a:p>
            <a:endParaRPr lang="en-US" dirty="0"/>
          </a:p>
        </p:txBody>
      </p:sp>
      <p:sp>
        <p:nvSpPr>
          <p:cNvPr id="138258" name="Line 24"/>
          <p:cNvSpPr>
            <a:spLocks noChangeShapeType="1"/>
          </p:cNvSpPr>
          <p:nvPr/>
        </p:nvSpPr>
        <p:spPr bwMode="auto">
          <a:xfrm>
            <a:off x="7654925" y="5334000"/>
            <a:ext cx="0" cy="193675"/>
          </a:xfrm>
          <a:prstGeom prst="line">
            <a:avLst/>
          </a:prstGeom>
          <a:noFill/>
          <a:ln w="38100">
            <a:solidFill>
              <a:srgbClr val="0000FF"/>
            </a:solidFill>
            <a:round/>
            <a:headEnd/>
            <a:tailEnd type="triangle" w="med" len="med"/>
          </a:ln>
        </p:spPr>
        <p:txBody>
          <a:bodyPr/>
          <a:lstStyle/>
          <a:p>
            <a:endParaRPr lang="en-US" dirty="0"/>
          </a:p>
        </p:txBody>
      </p:sp>
      <p:sp>
        <p:nvSpPr>
          <p:cNvPr id="138259" name="Line 25"/>
          <p:cNvSpPr>
            <a:spLocks noChangeShapeType="1"/>
          </p:cNvSpPr>
          <p:nvPr/>
        </p:nvSpPr>
        <p:spPr bwMode="auto">
          <a:xfrm>
            <a:off x="6572250" y="4867275"/>
            <a:ext cx="381000" cy="0"/>
          </a:xfrm>
          <a:prstGeom prst="line">
            <a:avLst/>
          </a:prstGeom>
          <a:noFill/>
          <a:ln w="38100">
            <a:solidFill>
              <a:srgbClr val="0000FF"/>
            </a:solidFill>
            <a:round/>
            <a:headEnd/>
            <a:tailEnd type="triangle" w="med" len="med"/>
          </a:ln>
        </p:spPr>
        <p:txBody>
          <a:bodyPr/>
          <a:lstStyle/>
          <a:p>
            <a:endParaRPr lang="en-US" dirty="0"/>
          </a:p>
        </p:txBody>
      </p:sp>
      <p:grpSp>
        <p:nvGrpSpPr>
          <p:cNvPr id="3" name="Group 26"/>
          <p:cNvGrpSpPr>
            <a:grpSpLocks/>
          </p:cNvGrpSpPr>
          <p:nvPr/>
        </p:nvGrpSpPr>
        <p:grpSpPr bwMode="auto">
          <a:xfrm>
            <a:off x="3155950" y="4264025"/>
            <a:ext cx="1447800" cy="1130300"/>
            <a:chOff x="136" y="2663"/>
            <a:chExt cx="912" cy="578"/>
          </a:xfrm>
        </p:grpSpPr>
        <p:sp>
          <p:nvSpPr>
            <p:cNvPr id="138312" name="Text Box 27"/>
            <p:cNvSpPr txBox="1">
              <a:spLocks noChangeArrowheads="1"/>
            </p:cNvSpPr>
            <p:nvPr/>
          </p:nvSpPr>
          <p:spPr bwMode="auto">
            <a:xfrm>
              <a:off x="174" y="2663"/>
              <a:ext cx="116" cy="188"/>
            </a:xfrm>
            <a:prstGeom prst="rect">
              <a:avLst/>
            </a:prstGeom>
            <a:noFill/>
            <a:ln w="19050">
              <a:noFill/>
              <a:miter lim="800000"/>
              <a:headEnd/>
              <a:tailEnd/>
            </a:ln>
          </p:spPr>
          <p:txBody>
            <a:bodyPr wrap="none">
              <a:spAutoFit/>
            </a:bodyPr>
            <a:lstStyle/>
            <a:p>
              <a:pPr eaLnBrk="0" hangingPunct="0"/>
              <a:endParaRPr lang="en-US" dirty="0">
                <a:solidFill>
                  <a:srgbClr val="0000CC"/>
                </a:solidFill>
                <a:cs typeface="Arial" charset="0"/>
              </a:endParaRPr>
            </a:p>
          </p:txBody>
        </p:sp>
        <p:sp>
          <p:nvSpPr>
            <p:cNvPr id="138313" name="Rectangle 28"/>
            <p:cNvSpPr>
              <a:spLocks noChangeArrowheads="1"/>
            </p:cNvSpPr>
            <p:nvPr/>
          </p:nvSpPr>
          <p:spPr bwMode="auto">
            <a:xfrm>
              <a:off x="136" y="2664"/>
              <a:ext cx="912" cy="577"/>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grpSp>
      <p:sp>
        <p:nvSpPr>
          <p:cNvPr id="138261" name="Line 30"/>
          <p:cNvSpPr>
            <a:spLocks noChangeShapeType="1"/>
          </p:cNvSpPr>
          <p:nvPr/>
        </p:nvSpPr>
        <p:spPr bwMode="auto">
          <a:xfrm>
            <a:off x="3609975" y="2009775"/>
            <a:ext cx="304800" cy="0"/>
          </a:xfrm>
          <a:prstGeom prst="line">
            <a:avLst/>
          </a:prstGeom>
          <a:noFill/>
          <a:ln w="38100">
            <a:solidFill>
              <a:srgbClr val="0000FF"/>
            </a:solidFill>
            <a:round/>
            <a:headEnd/>
            <a:tailEnd type="triangle" w="med" len="med"/>
          </a:ln>
        </p:spPr>
        <p:txBody>
          <a:bodyPr/>
          <a:lstStyle/>
          <a:p>
            <a:endParaRPr lang="en-US" dirty="0"/>
          </a:p>
        </p:txBody>
      </p:sp>
      <p:sp>
        <p:nvSpPr>
          <p:cNvPr id="138262" name="Text Box 31"/>
          <p:cNvSpPr txBox="1">
            <a:spLocks noChangeArrowheads="1"/>
          </p:cNvSpPr>
          <p:nvPr/>
        </p:nvSpPr>
        <p:spPr bwMode="auto">
          <a:xfrm>
            <a:off x="942975" y="1501775"/>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rtrv-card</a:t>
            </a:r>
          </a:p>
        </p:txBody>
      </p:sp>
      <p:sp>
        <p:nvSpPr>
          <p:cNvPr id="138263" name="Text Box 32"/>
          <p:cNvSpPr txBox="1">
            <a:spLocks noChangeArrowheads="1"/>
          </p:cNvSpPr>
          <p:nvPr/>
        </p:nvSpPr>
        <p:spPr bwMode="auto">
          <a:xfrm>
            <a:off x="2466975" y="1476375"/>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rtrv-dstn</a:t>
            </a:r>
          </a:p>
        </p:txBody>
      </p:sp>
      <p:sp>
        <p:nvSpPr>
          <p:cNvPr id="138264" name="Text Box 33"/>
          <p:cNvSpPr txBox="1">
            <a:spLocks noChangeArrowheads="1"/>
          </p:cNvSpPr>
          <p:nvPr/>
        </p:nvSpPr>
        <p:spPr bwMode="auto">
          <a:xfrm>
            <a:off x="4003675" y="1476375"/>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rtrv-ls</a:t>
            </a:r>
          </a:p>
        </p:txBody>
      </p:sp>
      <p:sp>
        <p:nvSpPr>
          <p:cNvPr id="138265" name="Text Box 34"/>
          <p:cNvSpPr txBox="1">
            <a:spLocks noChangeArrowheads="1"/>
          </p:cNvSpPr>
          <p:nvPr/>
        </p:nvSpPr>
        <p:spPr bwMode="auto">
          <a:xfrm>
            <a:off x="5756275" y="1476375"/>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rtrv-slk</a:t>
            </a:r>
          </a:p>
        </p:txBody>
      </p:sp>
      <p:sp>
        <p:nvSpPr>
          <p:cNvPr id="138266" name="Text Box 35"/>
          <p:cNvSpPr txBox="1">
            <a:spLocks noChangeArrowheads="1"/>
          </p:cNvSpPr>
          <p:nvPr/>
        </p:nvSpPr>
        <p:spPr bwMode="auto">
          <a:xfrm>
            <a:off x="942975" y="1857375"/>
            <a:ext cx="1066800" cy="854075"/>
          </a:xfrm>
          <a:prstGeom prst="rect">
            <a:avLst/>
          </a:prstGeom>
          <a:noFill/>
          <a:ln w="9525">
            <a:noFill/>
            <a:miter lim="800000"/>
            <a:headEnd/>
            <a:tailEnd/>
          </a:ln>
        </p:spPr>
        <p:txBody>
          <a:bodyPr>
            <a:spAutoFit/>
          </a:bodyPr>
          <a:lstStyle/>
          <a:p>
            <a:pPr>
              <a:spcBef>
                <a:spcPct val="50000"/>
              </a:spcBef>
            </a:pPr>
            <a:r>
              <a:rPr lang="en-US" sz="1000" dirty="0">
                <a:cs typeface="Arial" charset="0"/>
              </a:rPr>
              <a:t>Is the card properly provisioned?  GPL=SS7IPGW or IPGWI</a:t>
            </a:r>
          </a:p>
        </p:txBody>
      </p:sp>
      <p:sp>
        <p:nvSpPr>
          <p:cNvPr id="138267" name="Text Box 36"/>
          <p:cNvSpPr txBox="1">
            <a:spLocks noChangeArrowheads="1"/>
          </p:cNvSpPr>
          <p:nvPr/>
        </p:nvSpPr>
        <p:spPr bwMode="auto">
          <a:xfrm>
            <a:off x="2466975" y="1724025"/>
            <a:ext cx="1066800" cy="854075"/>
          </a:xfrm>
          <a:prstGeom prst="rect">
            <a:avLst/>
          </a:prstGeom>
          <a:noFill/>
          <a:ln w="9525">
            <a:noFill/>
            <a:miter lim="800000"/>
            <a:headEnd/>
            <a:tailEnd/>
          </a:ln>
        </p:spPr>
        <p:txBody>
          <a:bodyPr>
            <a:spAutoFit/>
          </a:bodyPr>
          <a:lstStyle/>
          <a:p>
            <a:pPr>
              <a:spcBef>
                <a:spcPct val="50000"/>
              </a:spcBef>
            </a:pPr>
            <a:r>
              <a:rPr lang="en-US" sz="1000" dirty="0">
                <a:cs typeface="Arial" charset="0"/>
              </a:rPr>
              <a:t>Has the fake adjacent point code been provisioned? Far end node?</a:t>
            </a:r>
          </a:p>
        </p:txBody>
      </p:sp>
      <p:sp>
        <p:nvSpPr>
          <p:cNvPr id="138268" name="Text Box 37"/>
          <p:cNvSpPr txBox="1">
            <a:spLocks noChangeArrowheads="1"/>
          </p:cNvSpPr>
          <p:nvPr/>
        </p:nvSpPr>
        <p:spPr bwMode="auto">
          <a:xfrm>
            <a:off x="3927475" y="1958975"/>
            <a:ext cx="14478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Has the linkset been entered into the system?.  </a:t>
            </a:r>
          </a:p>
        </p:txBody>
      </p:sp>
      <p:sp>
        <p:nvSpPr>
          <p:cNvPr id="138269" name="Text Box 38"/>
          <p:cNvSpPr txBox="1">
            <a:spLocks noChangeArrowheads="1"/>
          </p:cNvSpPr>
          <p:nvPr/>
        </p:nvSpPr>
        <p:spPr bwMode="auto">
          <a:xfrm>
            <a:off x="5756275" y="1984375"/>
            <a:ext cx="10668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Have the SLKs been added to the linkset?</a:t>
            </a:r>
          </a:p>
        </p:txBody>
      </p:sp>
      <p:sp>
        <p:nvSpPr>
          <p:cNvPr id="138270" name="Text Box 39"/>
          <p:cNvSpPr txBox="1">
            <a:spLocks noChangeArrowheads="1"/>
          </p:cNvSpPr>
          <p:nvPr/>
        </p:nvSpPr>
        <p:spPr bwMode="auto">
          <a:xfrm>
            <a:off x="1225550" y="2822575"/>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rtrv-ip-host</a:t>
            </a:r>
          </a:p>
        </p:txBody>
      </p:sp>
      <p:sp>
        <p:nvSpPr>
          <p:cNvPr id="138271" name="Text Box 40"/>
          <p:cNvSpPr txBox="1">
            <a:spLocks noChangeArrowheads="1"/>
          </p:cNvSpPr>
          <p:nvPr/>
        </p:nvSpPr>
        <p:spPr bwMode="auto">
          <a:xfrm>
            <a:off x="1225550" y="3241675"/>
            <a:ext cx="12954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Do the host names specified in this table match the Association?</a:t>
            </a:r>
          </a:p>
        </p:txBody>
      </p:sp>
      <p:sp>
        <p:nvSpPr>
          <p:cNvPr id="138272" name="Text Box 43"/>
          <p:cNvSpPr txBox="1">
            <a:spLocks noChangeArrowheads="1"/>
          </p:cNvSpPr>
          <p:nvPr/>
        </p:nvSpPr>
        <p:spPr bwMode="auto">
          <a:xfrm>
            <a:off x="7305675" y="1501775"/>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rtrv-rte</a:t>
            </a:r>
          </a:p>
        </p:txBody>
      </p:sp>
      <p:sp>
        <p:nvSpPr>
          <p:cNvPr id="138273" name="Text Box 44"/>
          <p:cNvSpPr txBox="1">
            <a:spLocks noChangeArrowheads="1"/>
          </p:cNvSpPr>
          <p:nvPr/>
        </p:nvSpPr>
        <p:spPr bwMode="auto">
          <a:xfrm>
            <a:off x="7242175" y="1743075"/>
            <a:ext cx="1295400" cy="854075"/>
          </a:xfrm>
          <a:prstGeom prst="rect">
            <a:avLst/>
          </a:prstGeom>
          <a:noFill/>
          <a:ln w="9525">
            <a:noFill/>
            <a:miter lim="800000"/>
            <a:headEnd/>
            <a:tailEnd/>
          </a:ln>
        </p:spPr>
        <p:txBody>
          <a:bodyPr>
            <a:spAutoFit/>
          </a:bodyPr>
          <a:lstStyle/>
          <a:p>
            <a:pPr>
              <a:spcBef>
                <a:spcPct val="50000"/>
              </a:spcBef>
            </a:pPr>
            <a:r>
              <a:rPr lang="en-US" sz="1000" dirty="0">
                <a:cs typeface="Arial" charset="0"/>
              </a:rPr>
              <a:t>Has a route been entered to the fake adjacent point code? To the far end Destination?</a:t>
            </a:r>
          </a:p>
        </p:txBody>
      </p:sp>
      <p:sp>
        <p:nvSpPr>
          <p:cNvPr id="138274" name="Text Box 45"/>
          <p:cNvSpPr txBox="1">
            <a:spLocks noChangeArrowheads="1"/>
          </p:cNvSpPr>
          <p:nvPr/>
        </p:nvSpPr>
        <p:spPr bwMode="auto">
          <a:xfrm>
            <a:off x="6946900" y="4344988"/>
            <a:ext cx="1854200" cy="366712"/>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rept-stat-card</a:t>
            </a:r>
          </a:p>
        </p:txBody>
      </p:sp>
      <p:sp>
        <p:nvSpPr>
          <p:cNvPr id="138275" name="Text Box 46"/>
          <p:cNvSpPr txBox="1">
            <a:spLocks noChangeArrowheads="1"/>
          </p:cNvSpPr>
          <p:nvPr/>
        </p:nvSpPr>
        <p:spPr bwMode="auto">
          <a:xfrm>
            <a:off x="7156450" y="4765675"/>
            <a:ext cx="1295400" cy="396875"/>
          </a:xfrm>
          <a:prstGeom prst="rect">
            <a:avLst/>
          </a:prstGeom>
          <a:noFill/>
          <a:ln w="9525">
            <a:noFill/>
            <a:miter lim="800000"/>
            <a:headEnd/>
            <a:tailEnd/>
          </a:ln>
        </p:spPr>
        <p:txBody>
          <a:bodyPr>
            <a:spAutoFit/>
          </a:bodyPr>
          <a:lstStyle/>
          <a:p>
            <a:pPr>
              <a:spcBef>
                <a:spcPct val="50000"/>
              </a:spcBef>
            </a:pPr>
            <a:r>
              <a:rPr lang="en-US" sz="1000" dirty="0">
                <a:cs typeface="Arial" charset="0"/>
              </a:rPr>
              <a:t>Is the card in service?</a:t>
            </a:r>
          </a:p>
        </p:txBody>
      </p:sp>
      <p:grpSp>
        <p:nvGrpSpPr>
          <p:cNvPr id="4" name="Group 47"/>
          <p:cNvGrpSpPr>
            <a:grpSpLocks/>
          </p:cNvGrpSpPr>
          <p:nvPr/>
        </p:nvGrpSpPr>
        <p:grpSpPr bwMode="auto">
          <a:xfrm>
            <a:off x="942975" y="1476375"/>
            <a:ext cx="1143000" cy="1270000"/>
            <a:chOff x="336" y="960"/>
            <a:chExt cx="912" cy="672"/>
          </a:xfrm>
        </p:grpSpPr>
        <p:sp>
          <p:nvSpPr>
            <p:cNvPr id="138310" name="Rectangle 48"/>
            <p:cNvSpPr>
              <a:spLocks noChangeArrowheads="1"/>
            </p:cNvSpPr>
            <p:nvPr/>
          </p:nvSpPr>
          <p:spPr bwMode="auto">
            <a:xfrm>
              <a:off x="336" y="960"/>
              <a:ext cx="912" cy="672"/>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311" name="Text Box 49"/>
            <p:cNvSpPr txBox="1">
              <a:spLocks noChangeArrowheads="1"/>
            </p:cNvSpPr>
            <p:nvPr/>
          </p:nvSpPr>
          <p:spPr bwMode="auto">
            <a:xfrm>
              <a:off x="432" y="1039"/>
              <a:ext cx="698" cy="194"/>
            </a:xfrm>
            <a:prstGeom prst="rect">
              <a:avLst/>
            </a:prstGeom>
            <a:noFill/>
            <a:ln w="19050">
              <a:noFill/>
              <a:miter lim="800000"/>
              <a:headEnd/>
              <a:tailEnd/>
            </a:ln>
          </p:spPr>
          <p:txBody>
            <a:bodyPr>
              <a:spAutoFit/>
            </a:bodyPr>
            <a:lstStyle/>
            <a:p>
              <a:pPr eaLnBrk="0" hangingPunct="0"/>
              <a:endParaRPr lang="en-US" dirty="0">
                <a:solidFill>
                  <a:srgbClr val="0000CC"/>
                </a:solidFill>
                <a:cs typeface="Arial" charset="0"/>
              </a:endParaRPr>
            </a:p>
          </p:txBody>
        </p:sp>
      </p:grpSp>
      <p:sp>
        <p:nvSpPr>
          <p:cNvPr id="138277" name="Rectangle 50"/>
          <p:cNvSpPr>
            <a:spLocks noChangeArrowheads="1"/>
          </p:cNvSpPr>
          <p:nvPr/>
        </p:nvSpPr>
        <p:spPr bwMode="auto">
          <a:xfrm>
            <a:off x="2444750" y="1476375"/>
            <a:ext cx="1165225" cy="10668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78" name="Rectangle 51"/>
          <p:cNvSpPr>
            <a:spLocks noChangeArrowheads="1"/>
          </p:cNvSpPr>
          <p:nvPr/>
        </p:nvSpPr>
        <p:spPr bwMode="auto">
          <a:xfrm>
            <a:off x="3927475" y="1476375"/>
            <a:ext cx="1447800" cy="10668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79" name="Rectangle 52"/>
          <p:cNvSpPr>
            <a:spLocks noChangeArrowheads="1"/>
          </p:cNvSpPr>
          <p:nvPr/>
        </p:nvSpPr>
        <p:spPr bwMode="auto">
          <a:xfrm>
            <a:off x="5756275" y="1476375"/>
            <a:ext cx="1149350" cy="10668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80" name="Line 53"/>
          <p:cNvSpPr>
            <a:spLocks noChangeShapeType="1"/>
          </p:cNvSpPr>
          <p:nvPr/>
        </p:nvSpPr>
        <p:spPr bwMode="auto">
          <a:xfrm>
            <a:off x="6905625" y="2009775"/>
            <a:ext cx="381000" cy="0"/>
          </a:xfrm>
          <a:prstGeom prst="line">
            <a:avLst/>
          </a:prstGeom>
          <a:noFill/>
          <a:ln w="38100">
            <a:solidFill>
              <a:srgbClr val="0000FF"/>
            </a:solidFill>
            <a:round/>
            <a:headEnd/>
            <a:tailEnd type="triangle" w="med" len="med"/>
          </a:ln>
        </p:spPr>
        <p:txBody>
          <a:bodyPr/>
          <a:lstStyle/>
          <a:p>
            <a:endParaRPr lang="en-US" dirty="0"/>
          </a:p>
        </p:txBody>
      </p:sp>
      <p:sp>
        <p:nvSpPr>
          <p:cNvPr id="138281" name="Text Box 54"/>
          <p:cNvSpPr txBox="1">
            <a:spLocks noChangeArrowheads="1"/>
          </p:cNvSpPr>
          <p:nvPr/>
        </p:nvSpPr>
        <p:spPr bwMode="auto">
          <a:xfrm>
            <a:off x="3257550" y="2886075"/>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rtrv-assoc</a:t>
            </a:r>
          </a:p>
        </p:txBody>
      </p:sp>
      <p:sp>
        <p:nvSpPr>
          <p:cNvPr id="138282" name="Text Box 55"/>
          <p:cNvSpPr txBox="1">
            <a:spLocks noChangeArrowheads="1"/>
          </p:cNvSpPr>
          <p:nvPr/>
        </p:nvSpPr>
        <p:spPr bwMode="auto">
          <a:xfrm>
            <a:off x="3282950" y="3362325"/>
            <a:ext cx="12954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Is the Association provisioned?  Is it Open and Allowed?</a:t>
            </a:r>
          </a:p>
        </p:txBody>
      </p:sp>
      <p:sp>
        <p:nvSpPr>
          <p:cNvPr id="138283" name="Text Box 56"/>
          <p:cNvSpPr txBox="1">
            <a:spLocks noChangeArrowheads="1"/>
          </p:cNvSpPr>
          <p:nvPr/>
        </p:nvSpPr>
        <p:spPr bwMode="auto">
          <a:xfrm>
            <a:off x="3232150" y="4251325"/>
            <a:ext cx="13716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rtrv-ip-card</a:t>
            </a:r>
          </a:p>
        </p:txBody>
      </p:sp>
      <p:sp>
        <p:nvSpPr>
          <p:cNvPr id="138284" name="Text Box 57"/>
          <p:cNvSpPr txBox="1">
            <a:spLocks noChangeArrowheads="1"/>
          </p:cNvSpPr>
          <p:nvPr/>
        </p:nvSpPr>
        <p:spPr bwMode="auto">
          <a:xfrm>
            <a:off x="3308350" y="4746625"/>
            <a:ext cx="10668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If required</a:t>
            </a:r>
            <a:r>
              <a:rPr lang="en-US" sz="1000" dirty="0">
                <a:solidFill>
                  <a:srgbClr val="FF0000"/>
                </a:solidFill>
                <a:cs typeface="Arial" charset="0"/>
              </a:rPr>
              <a:t>,</a:t>
            </a:r>
            <a:r>
              <a:rPr lang="en-US" sz="1000" dirty="0">
                <a:cs typeface="Arial" charset="0"/>
              </a:rPr>
              <a:t> is the Default Router specified?</a:t>
            </a:r>
          </a:p>
        </p:txBody>
      </p:sp>
      <p:sp>
        <p:nvSpPr>
          <p:cNvPr id="138285" name="Rectangle 58"/>
          <p:cNvSpPr>
            <a:spLocks noChangeArrowheads="1"/>
          </p:cNvSpPr>
          <p:nvPr/>
        </p:nvSpPr>
        <p:spPr bwMode="auto">
          <a:xfrm>
            <a:off x="6943725" y="5534025"/>
            <a:ext cx="151130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86" name="Text Box 59"/>
          <p:cNvSpPr txBox="1">
            <a:spLocks noChangeArrowheads="1"/>
          </p:cNvSpPr>
          <p:nvPr/>
        </p:nvSpPr>
        <p:spPr bwMode="auto">
          <a:xfrm>
            <a:off x="6988175" y="5610225"/>
            <a:ext cx="146685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rept-stat-slk</a:t>
            </a:r>
          </a:p>
        </p:txBody>
      </p:sp>
      <p:sp>
        <p:nvSpPr>
          <p:cNvPr id="138287" name="Text Box 60"/>
          <p:cNvSpPr txBox="1">
            <a:spLocks noChangeArrowheads="1"/>
          </p:cNvSpPr>
          <p:nvPr/>
        </p:nvSpPr>
        <p:spPr bwMode="auto">
          <a:xfrm>
            <a:off x="6988175" y="6067425"/>
            <a:ext cx="1295400" cy="396875"/>
          </a:xfrm>
          <a:prstGeom prst="rect">
            <a:avLst/>
          </a:prstGeom>
          <a:noFill/>
          <a:ln w="9525">
            <a:noFill/>
            <a:miter lim="800000"/>
            <a:headEnd/>
            <a:tailEnd/>
          </a:ln>
        </p:spPr>
        <p:txBody>
          <a:bodyPr>
            <a:spAutoFit/>
          </a:bodyPr>
          <a:lstStyle/>
          <a:p>
            <a:pPr>
              <a:spcBef>
                <a:spcPct val="50000"/>
              </a:spcBef>
            </a:pPr>
            <a:r>
              <a:rPr lang="en-US" sz="1000" dirty="0">
                <a:cs typeface="Arial" charset="0"/>
              </a:rPr>
              <a:t>Has the SLK been activated?</a:t>
            </a:r>
          </a:p>
        </p:txBody>
      </p:sp>
      <p:sp>
        <p:nvSpPr>
          <p:cNvPr id="138288" name="Text Box 61"/>
          <p:cNvSpPr txBox="1">
            <a:spLocks noChangeArrowheads="1"/>
          </p:cNvSpPr>
          <p:nvPr/>
        </p:nvSpPr>
        <p:spPr bwMode="auto">
          <a:xfrm>
            <a:off x="5302250" y="3978275"/>
            <a:ext cx="13716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rtrv-ip-rte</a:t>
            </a:r>
          </a:p>
        </p:txBody>
      </p:sp>
      <p:sp>
        <p:nvSpPr>
          <p:cNvPr id="138289" name="Rectangle 63"/>
          <p:cNvSpPr>
            <a:spLocks noChangeArrowheads="1"/>
          </p:cNvSpPr>
          <p:nvPr/>
        </p:nvSpPr>
        <p:spPr bwMode="auto">
          <a:xfrm>
            <a:off x="4864100" y="5575300"/>
            <a:ext cx="168910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90" name="Text Box 64"/>
          <p:cNvSpPr txBox="1">
            <a:spLocks noChangeArrowheads="1"/>
          </p:cNvSpPr>
          <p:nvPr/>
        </p:nvSpPr>
        <p:spPr bwMode="auto">
          <a:xfrm>
            <a:off x="4854575" y="5613400"/>
            <a:ext cx="1698625"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rept-stat-assoc</a:t>
            </a:r>
          </a:p>
        </p:txBody>
      </p:sp>
      <p:sp>
        <p:nvSpPr>
          <p:cNvPr id="138291" name="Text Box 65"/>
          <p:cNvSpPr txBox="1">
            <a:spLocks noChangeArrowheads="1"/>
          </p:cNvSpPr>
          <p:nvPr/>
        </p:nvSpPr>
        <p:spPr bwMode="auto">
          <a:xfrm>
            <a:off x="4889500" y="6032500"/>
            <a:ext cx="1295400" cy="396875"/>
          </a:xfrm>
          <a:prstGeom prst="rect">
            <a:avLst/>
          </a:prstGeom>
          <a:noFill/>
          <a:ln w="9525">
            <a:noFill/>
            <a:miter lim="800000"/>
            <a:headEnd/>
            <a:tailEnd/>
          </a:ln>
        </p:spPr>
        <p:txBody>
          <a:bodyPr>
            <a:spAutoFit/>
          </a:bodyPr>
          <a:lstStyle/>
          <a:p>
            <a:pPr>
              <a:spcBef>
                <a:spcPct val="50000"/>
              </a:spcBef>
            </a:pPr>
            <a:r>
              <a:rPr lang="en-US" sz="1000" dirty="0">
                <a:cs typeface="Arial" charset="0"/>
              </a:rPr>
              <a:t>Is the Association Established?</a:t>
            </a:r>
          </a:p>
        </p:txBody>
      </p:sp>
      <p:sp>
        <p:nvSpPr>
          <p:cNvPr id="138292" name="Rectangle 67"/>
          <p:cNvSpPr>
            <a:spLocks noChangeArrowheads="1"/>
          </p:cNvSpPr>
          <p:nvPr/>
        </p:nvSpPr>
        <p:spPr bwMode="auto">
          <a:xfrm>
            <a:off x="882650" y="4298950"/>
            <a:ext cx="168910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93" name="Line 70"/>
          <p:cNvSpPr>
            <a:spLocks noChangeShapeType="1"/>
          </p:cNvSpPr>
          <p:nvPr/>
        </p:nvSpPr>
        <p:spPr bwMode="auto">
          <a:xfrm>
            <a:off x="1768475" y="3975100"/>
            <a:ext cx="0" cy="320675"/>
          </a:xfrm>
          <a:prstGeom prst="line">
            <a:avLst/>
          </a:prstGeom>
          <a:noFill/>
          <a:ln w="38100">
            <a:solidFill>
              <a:srgbClr val="0000FF"/>
            </a:solidFill>
            <a:round/>
            <a:headEnd/>
            <a:tailEnd type="triangle" w="med" len="med"/>
          </a:ln>
        </p:spPr>
        <p:txBody>
          <a:bodyPr/>
          <a:lstStyle/>
          <a:p>
            <a:endParaRPr lang="en-US" dirty="0"/>
          </a:p>
        </p:txBody>
      </p:sp>
      <p:sp>
        <p:nvSpPr>
          <p:cNvPr id="138294" name="Line 71"/>
          <p:cNvSpPr>
            <a:spLocks noChangeShapeType="1"/>
          </p:cNvSpPr>
          <p:nvPr/>
        </p:nvSpPr>
        <p:spPr bwMode="auto">
          <a:xfrm>
            <a:off x="4610100" y="4867275"/>
            <a:ext cx="590550" cy="0"/>
          </a:xfrm>
          <a:prstGeom prst="line">
            <a:avLst/>
          </a:prstGeom>
          <a:noFill/>
          <a:ln w="38100">
            <a:solidFill>
              <a:srgbClr val="0000FF"/>
            </a:solidFill>
            <a:round/>
            <a:headEnd/>
            <a:tailEnd type="triangle" w="med" len="med"/>
          </a:ln>
        </p:spPr>
        <p:txBody>
          <a:bodyPr/>
          <a:lstStyle/>
          <a:p>
            <a:endParaRPr lang="en-US" dirty="0"/>
          </a:p>
        </p:txBody>
      </p:sp>
      <p:sp>
        <p:nvSpPr>
          <p:cNvPr id="138295" name="Rectangle 72"/>
          <p:cNvSpPr>
            <a:spLocks noChangeArrowheads="1"/>
          </p:cNvSpPr>
          <p:nvPr/>
        </p:nvSpPr>
        <p:spPr bwMode="auto">
          <a:xfrm>
            <a:off x="6816725" y="2832100"/>
            <a:ext cx="1828800"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296" name="Line 73"/>
          <p:cNvSpPr>
            <a:spLocks noChangeShapeType="1"/>
          </p:cNvSpPr>
          <p:nvPr/>
        </p:nvSpPr>
        <p:spPr bwMode="auto">
          <a:xfrm flipH="1" flipV="1">
            <a:off x="6534150" y="3473450"/>
            <a:ext cx="282575" cy="0"/>
          </a:xfrm>
          <a:prstGeom prst="line">
            <a:avLst/>
          </a:prstGeom>
          <a:noFill/>
          <a:ln w="38100">
            <a:solidFill>
              <a:srgbClr val="0000FF"/>
            </a:solidFill>
            <a:round/>
            <a:headEnd/>
            <a:tailEnd type="triangle" w="med" len="med"/>
          </a:ln>
        </p:spPr>
        <p:txBody>
          <a:bodyPr/>
          <a:lstStyle/>
          <a:p>
            <a:endParaRPr lang="en-US" dirty="0"/>
          </a:p>
        </p:txBody>
      </p:sp>
      <p:sp>
        <p:nvSpPr>
          <p:cNvPr id="138297" name="Text Box 74"/>
          <p:cNvSpPr txBox="1">
            <a:spLocks noChangeArrowheads="1"/>
          </p:cNvSpPr>
          <p:nvPr/>
        </p:nvSpPr>
        <p:spPr bwMode="auto">
          <a:xfrm>
            <a:off x="6899275" y="2832100"/>
            <a:ext cx="17780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rtrv-appl-rtkey</a:t>
            </a:r>
          </a:p>
        </p:txBody>
      </p:sp>
      <p:sp>
        <p:nvSpPr>
          <p:cNvPr id="138298" name="Text Box 75"/>
          <p:cNvSpPr txBox="1">
            <a:spLocks noChangeArrowheads="1"/>
          </p:cNvSpPr>
          <p:nvPr/>
        </p:nvSpPr>
        <p:spPr bwMode="auto">
          <a:xfrm>
            <a:off x="7121525" y="3235325"/>
            <a:ext cx="12954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Has route key been entered for the far end node?  SI=0 is not necessary.</a:t>
            </a:r>
          </a:p>
        </p:txBody>
      </p:sp>
      <p:sp>
        <p:nvSpPr>
          <p:cNvPr id="138299" name="Text Box 76"/>
          <p:cNvSpPr txBox="1">
            <a:spLocks noChangeArrowheads="1"/>
          </p:cNvSpPr>
          <p:nvPr/>
        </p:nvSpPr>
        <p:spPr bwMode="auto">
          <a:xfrm>
            <a:off x="965200" y="429895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rtrv-ip-lnk</a:t>
            </a:r>
          </a:p>
        </p:txBody>
      </p:sp>
      <p:sp>
        <p:nvSpPr>
          <p:cNvPr id="138300" name="Text Box 77"/>
          <p:cNvSpPr txBox="1">
            <a:spLocks noChangeArrowheads="1"/>
          </p:cNvSpPr>
          <p:nvPr/>
        </p:nvSpPr>
        <p:spPr bwMode="auto">
          <a:xfrm>
            <a:off x="939800" y="4754563"/>
            <a:ext cx="16002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Does the Ethernet interface settings match the switch or router? </a:t>
            </a:r>
          </a:p>
        </p:txBody>
      </p:sp>
      <p:sp>
        <p:nvSpPr>
          <p:cNvPr id="138301" name="Text Box 78"/>
          <p:cNvSpPr txBox="1">
            <a:spLocks noChangeArrowheads="1"/>
          </p:cNvSpPr>
          <p:nvPr/>
        </p:nvSpPr>
        <p:spPr bwMode="auto">
          <a:xfrm>
            <a:off x="5251450" y="2886075"/>
            <a:ext cx="866775"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rtrv-as</a:t>
            </a:r>
          </a:p>
        </p:txBody>
      </p:sp>
      <p:sp>
        <p:nvSpPr>
          <p:cNvPr id="138302" name="Text Box 79"/>
          <p:cNvSpPr txBox="1">
            <a:spLocks noChangeArrowheads="1"/>
          </p:cNvSpPr>
          <p:nvPr/>
        </p:nvSpPr>
        <p:spPr bwMode="auto">
          <a:xfrm>
            <a:off x="5105400" y="3228975"/>
            <a:ext cx="12954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How is the application server from APPL-RTKEY provisioned?</a:t>
            </a:r>
          </a:p>
        </p:txBody>
      </p:sp>
      <p:sp>
        <p:nvSpPr>
          <p:cNvPr id="138303" name="Line 80"/>
          <p:cNvSpPr>
            <a:spLocks noChangeShapeType="1"/>
          </p:cNvSpPr>
          <p:nvPr/>
        </p:nvSpPr>
        <p:spPr bwMode="auto">
          <a:xfrm>
            <a:off x="2587625" y="4867275"/>
            <a:ext cx="542925" cy="0"/>
          </a:xfrm>
          <a:prstGeom prst="line">
            <a:avLst/>
          </a:prstGeom>
          <a:noFill/>
          <a:ln w="38100">
            <a:solidFill>
              <a:srgbClr val="0000FF"/>
            </a:solidFill>
            <a:round/>
            <a:headEnd/>
            <a:tailEnd type="triangle" w="med" len="med"/>
          </a:ln>
        </p:spPr>
        <p:txBody>
          <a:bodyPr/>
          <a:lstStyle/>
          <a:p>
            <a:endParaRPr lang="en-US" dirty="0"/>
          </a:p>
        </p:txBody>
      </p:sp>
      <p:sp>
        <p:nvSpPr>
          <p:cNvPr id="138304" name="Line 81"/>
          <p:cNvSpPr>
            <a:spLocks noChangeShapeType="1"/>
          </p:cNvSpPr>
          <p:nvPr/>
        </p:nvSpPr>
        <p:spPr bwMode="auto">
          <a:xfrm flipH="1" flipV="1">
            <a:off x="6572250" y="6054725"/>
            <a:ext cx="346075" cy="0"/>
          </a:xfrm>
          <a:prstGeom prst="line">
            <a:avLst/>
          </a:prstGeom>
          <a:noFill/>
          <a:ln w="38100">
            <a:solidFill>
              <a:srgbClr val="0000FF"/>
            </a:solidFill>
            <a:round/>
            <a:headEnd/>
            <a:tailEnd type="triangle" w="med" len="med"/>
          </a:ln>
        </p:spPr>
        <p:txBody>
          <a:bodyPr/>
          <a:lstStyle/>
          <a:p>
            <a:endParaRPr lang="en-US" dirty="0"/>
          </a:p>
        </p:txBody>
      </p:sp>
      <p:sp>
        <p:nvSpPr>
          <p:cNvPr id="138305" name="Rectangle 82"/>
          <p:cNvSpPr>
            <a:spLocks noChangeArrowheads="1"/>
          </p:cNvSpPr>
          <p:nvPr/>
        </p:nvSpPr>
        <p:spPr bwMode="auto">
          <a:xfrm>
            <a:off x="2806700" y="5575300"/>
            <a:ext cx="168910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8306" name="Text Box 83"/>
          <p:cNvSpPr txBox="1">
            <a:spLocks noChangeArrowheads="1"/>
          </p:cNvSpPr>
          <p:nvPr/>
        </p:nvSpPr>
        <p:spPr bwMode="auto">
          <a:xfrm>
            <a:off x="2797175" y="5613400"/>
            <a:ext cx="1698625"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rept-stat-as</a:t>
            </a:r>
          </a:p>
        </p:txBody>
      </p:sp>
      <p:sp>
        <p:nvSpPr>
          <p:cNvPr id="138307" name="Text Box 84"/>
          <p:cNvSpPr txBox="1">
            <a:spLocks noChangeArrowheads="1"/>
          </p:cNvSpPr>
          <p:nvPr/>
        </p:nvSpPr>
        <p:spPr bwMode="auto">
          <a:xfrm>
            <a:off x="2832100" y="6032500"/>
            <a:ext cx="12954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What is the state of the Application Server?</a:t>
            </a:r>
          </a:p>
        </p:txBody>
      </p:sp>
      <p:sp>
        <p:nvSpPr>
          <p:cNvPr id="138308" name="Line 85"/>
          <p:cNvSpPr>
            <a:spLocks noChangeShapeType="1"/>
          </p:cNvSpPr>
          <p:nvPr/>
        </p:nvSpPr>
        <p:spPr bwMode="auto">
          <a:xfrm flipH="1" flipV="1">
            <a:off x="4514850" y="6054725"/>
            <a:ext cx="346075" cy="0"/>
          </a:xfrm>
          <a:prstGeom prst="line">
            <a:avLst/>
          </a:prstGeom>
          <a:noFill/>
          <a:ln w="38100">
            <a:solidFill>
              <a:srgbClr val="0000FF"/>
            </a:solidFill>
            <a:round/>
            <a:headEnd/>
            <a:tailEnd type="triangle" w="med" len="med"/>
          </a:ln>
        </p:spPr>
        <p:txBody>
          <a:bodyPr/>
          <a:lstStyle/>
          <a:p>
            <a:endParaRPr lang="en-US" dirty="0"/>
          </a:p>
        </p:txBody>
      </p:sp>
      <p:sp>
        <p:nvSpPr>
          <p:cNvPr id="138309" name="Text Box 86"/>
          <p:cNvSpPr txBox="1">
            <a:spLocks noChangeArrowheads="1"/>
          </p:cNvSpPr>
          <p:nvPr/>
        </p:nvSpPr>
        <p:spPr bwMode="auto">
          <a:xfrm>
            <a:off x="5210175" y="4270375"/>
            <a:ext cx="1308100" cy="1311275"/>
          </a:xfrm>
          <a:prstGeom prst="rect">
            <a:avLst/>
          </a:prstGeom>
          <a:noFill/>
          <a:ln w="9525">
            <a:noFill/>
            <a:miter lim="800000"/>
            <a:headEnd/>
            <a:tailEnd/>
          </a:ln>
        </p:spPr>
        <p:txBody>
          <a:bodyPr>
            <a:spAutoFit/>
          </a:bodyPr>
          <a:lstStyle/>
          <a:p>
            <a:pPr>
              <a:spcBef>
                <a:spcPct val="50000"/>
              </a:spcBef>
            </a:pPr>
            <a:r>
              <a:rPr lang="en-US" sz="1000" dirty="0">
                <a:cs typeface="Arial" charset="0"/>
              </a:rPr>
              <a:t>If using both ethernet interfaces on the IP card, do off-network IP destinations have appropriate IP routes for the correct interfaces?</a:t>
            </a:r>
          </a:p>
        </p:txBody>
      </p:sp>
    </p:spTree>
  </p:cSld>
  <p:clrMapOvr>
    <a:masterClrMapping/>
  </p:clrMapOvr>
  <p:transition>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a:xfrm>
            <a:off x="3175" y="-114300"/>
            <a:ext cx="9140825" cy="609600"/>
          </a:xfrm>
          <a:prstGeom prst="rect">
            <a:avLst/>
          </a:prstGeom>
        </p:spPr>
        <p:txBody>
          <a:bodyPr anchor="b"/>
          <a:lstStyle/>
          <a:p>
            <a:pPr eaLnBrk="1" hangingPunct="1"/>
            <a:r>
              <a:rPr lang="en-US" dirty="0"/>
              <a:t>  Verify Provisioning</a:t>
            </a:r>
          </a:p>
        </p:txBody>
      </p:sp>
      <p:sp>
        <p:nvSpPr>
          <p:cNvPr id="139267" name="Rectangle 3"/>
          <p:cNvSpPr>
            <a:spLocks noGrp="1" noChangeArrowheads="1"/>
          </p:cNvSpPr>
          <p:nvPr>
            <p:ph type="body" idx="4294967295"/>
          </p:nvPr>
        </p:nvSpPr>
        <p:spPr>
          <a:xfrm>
            <a:off x="484188" y="998538"/>
            <a:ext cx="8459787" cy="461962"/>
          </a:xfrm>
          <a:prstGeom prst="rect">
            <a:avLst/>
          </a:prstGeom>
        </p:spPr>
        <p:txBody>
          <a:bodyPr/>
          <a:lstStyle/>
          <a:p>
            <a:pPr marL="231775" indent="-231775" eaLnBrk="1" hangingPunct="1"/>
            <a:r>
              <a:rPr lang="en-US" sz="2000" dirty="0" smtClean="0"/>
              <a:t>IPSG, review all tables used in IPSG setup.</a:t>
            </a:r>
          </a:p>
        </p:txBody>
      </p:sp>
      <p:grpSp>
        <p:nvGrpSpPr>
          <p:cNvPr id="2" name="Group 4"/>
          <p:cNvGrpSpPr>
            <a:grpSpLocks/>
          </p:cNvGrpSpPr>
          <p:nvPr/>
        </p:nvGrpSpPr>
        <p:grpSpPr bwMode="auto">
          <a:xfrm>
            <a:off x="1019175" y="4400550"/>
            <a:ext cx="1371600" cy="1828800"/>
            <a:chOff x="3992" y="2496"/>
            <a:chExt cx="864" cy="720"/>
          </a:xfrm>
        </p:grpSpPr>
        <p:sp>
          <p:nvSpPr>
            <p:cNvPr id="139327" name="Text Box 5"/>
            <p:cNvSpPr txBox="1">
              <a:spLocks noChangeArrowheads="1"/>
            </p:cNvSpPr>
            <p:nvPr/>
          </p:nvSpPr>
          <p:spPr bwMode="auto">
            <a:xfrm>
              <a:off x="4040" y="2543"/>
              <a:ext cx="116" cy="144"/>
            </a:xfrm>
            <a:prstGeom prst="rect">
              <a:avLst/>
            </a:prstGeom>
            <a:noFill/>
            <a:ln w="19050">
              <a:noFill/>
              <a:miter lim="800000"/>
              <a:headEnd/>
              <a:tailEnd/>
            </a:ln>
          </p:spPr>
          <p:txBody>
            <a:bodyPr wrap="none">
              <a:spAutoFit/>
            </a:bodyPr>
            <a:lstStyle/>
            <a:p>
              <a:pPr eaLnBrk="0" hangingPunct="0"/>
              <a:endParaRPr lang="en-US" dirty="0">
                <a:solidFill>
                  <a:schemeClr val="accent2"/>
                </a:solidFill>
                <a:cs typeface="Arial" charset="0"/>
              </a:endParaRPr>
            </a:p>
          </p:txBody>
        </p:sp>
        <p:sp>
          <p:nvSpPr>
            <p:cNvPr id="139328" name="Rectangle 6"/>
            <p:cNvSpPr>
              <a:spLocks noChangeArrowheads="1"/>
            </p:cNvSpPr>
            <p:nvPr/>
          </p:nvSpPr>
          <p:spPr bwMode="auto">
            <a:xfrm>
              <a:off x="3992" y="2496"/>
              <a:ext cx="864" cy="72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grpSp>
      <p:sp>
        <p:nvSpPr>
          <p:cNvPr id="139269" name="Rectangle 7"/>
          <p:cNvSpPr>
            <a:spLocks noChangeArrowheads="1"/>
          </p:cNvSpPr>
          <p:nvPr/>
        </p:nvSpPr>
        <p:spPr bwMode="auto">
          <a:xfrm>
            <a:off x="2803525" y="4476750"/>
            <a:ext cx="149225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270" name="Line 8"/>
          <p:cNvSpPr>
            <a:spLocks noChangeShapeType="1"/>
          </p:cNvSpPr>
          <p:nvPr/>
        </p:nvSpPr>
        <p:spPr bwMode="auto">
          <a:xfrm flipH="1">
            <a:off x="4727575" y="3568700"/>
            <a:ext cx="355600" cy="0"/>
          </a:xfrm>
          <a:prstGeom prst="line">
            <a:avLst/>
          </a:prstGeom>
          <a:noFill/>
          <a:ln w="38100">
            <a:solidFill>
              <a:srgbClr val="0000FF"/>
            </a:solidFill>
            <a:round/>
            <a:headEnd/>
            <a:tailEnd type="triangle" w="med" len="med"/>
          </a:ln>
        </p:spPr>
        <p:txBody>
          <a:bodyPr/>
          <a:lstStyle/>
          <a:p>
            <a:endParaRPr lang="en-US" dirty="0"/>
          </a:p>
        </p:txBody>
      </p:sp>
      <p:grpSp>
        <p:nvGrpSpPr>
          <p:cNvPr id="3" name="Group 9"/>
          <p:cNvGrpSpPr>
            <a:grpSpLocks/>
          </p:cNvGrpSpPr>
          <p:nvPr/>
        </p:nvGrpSpPr>
        <p:grpSpPr bwMode="auto">
          <a:xfrm>
            <a:off x="942975" y="1581150"/>
            <a:ext cx="1143000" cy="1066800"/>
            <a:chOff x="336" y="960"/>
            <a:chExt cx="912" cy="672"/>
          </a:xfrm>
        </p:grpSpPr>
        <p:sp>
          <p:nvSpPr>
            <p:cNvPr id="139325" name="Rectangle 10"/>
            <p:cNvSpPr>
              <a:spLocks noChangeArrowheads="1"/>
            </p:cNvSpPr>
            <p:nvPr/>
          </p:nvSpPr>
          <p:spPr bwMode="auto">
            <a:xfrm>
              <a:off x="336" y="960"/>
              <a:ext cx="912" cy="672"/>
            </a:xfrm>
            <a:prstGeom prst="rect">
              <a:avLst/>
            </a:prstGeom>
            <a:noFill/>
            <a:ln w="9525">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326" name="Text Box 11"/>
            <p:cNvSpPr txBox="1">
              <a:spLocks noChangeArrowheads="1"/>
            </p:cNvSpPr>
            <p:nvPr/>
          </p:nvSpPr>
          <p:spPr bwMode="auto">
            <a:xfrm>
              <a:off x="432" y="1039"/>
              <a:ext cx="698" cy="231"/>
            </a:xfrm>
            <a:prstGeom prst="rect">
              <a:avLst/>
            </a:prstGeom>
            <a:noFill/>
            <a:ln w="9525">
              <a:noFill/>
              <a:miter lim="800000"/>
              <a:headEnd/>
              <a:tailEnd/>
            </a:ln>
          </p:spPr>
          <p:txBody>
            <a:bodyPr>
              <a:spAutoFit/>
            </a:bodyPr>
            <a:lstStyle/>
            <a:p>
              <a:pPr eaLnBrk="0" hangingPunct="0"/>
              <a:endParaRPr lang="en-US" dirty="0">
                <a:solidFill>
                  <a:srgbClr val="0000CC"/>
                </a:solidFill>
                <a:cs typeface="Arial" charset="0"/>
              </a:endParaRPr>
            </a:p>
          </p:txBody>
        </p:sp>
      </p:grpSp>
      <p:sp>
        <p:nvSpPr>
          <p:cNvPr id="139272" name="Rectangle 12"/>
          <p:cNvSpPr>
            <a:spLocks noChangeArrowheads="1"/>
          </p:cNvSpPr>
          <p:nvPr/>
        </p:nvSpPr>
        <p:spPr bwMode="auto">
          <a:xfrm>
            <a:off x="5083175" y="2927350"/>
            <a:ext cx="1571625"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273" name="Rectangle 13"/>
          <p:cNvSpPr>
            <a:spLocks noChangeArrowheads="1"/>
          </p:cNvSpPr>
          <p:nvPr/>
        </p:nvSpPr>
        <p:spPr bwMode="auto">
          <a:xfrm>
            <a:off x="7242175" y="1577975"/>
            <a:ext cx="1282700" cy="108585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274" name="Rectangle 14"/>
          <p:cNvSpPr>
            <a:spLocks noChangeArrowheads="1"/>
          </p:cNvSpPr>
          <p:nvPr/>
        </p:nvSpPr>
        <p:spPr bwMode="auto">
          <a:xfrm>
            <a:off x="6937375" y="2927350"/>
            <a:ext cx="1549400"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275" name="Rectangle 15"/>
          <p:cNvSpPr>
            <a:spLocks noChangeArrowheads="1"/>
          </p:cNvSpPr>
          <p:nvPr/>
        </p:nvSpPr>
        <p:spPr bwMode="auto">
          <a:xfrm>
            <a:off x="2873375" y="2927350"/>
            <a:ext cx="1828800" cy="1143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276" name="Rectangle 16"/>
          <p:cNvSpPr>
            <a:spLocks noChangeArrowheads="1"/>
          </p:cNvSpPr>
          <p:nvPr/>
        </p:nvSpPr>
        <p:spPr bwMode="auto">
          <a:xfrm>
            <a:off x="2444750" y="1581150"/>
            <a:ext cx="1165225" cy="1066800"/>
          </a:xfrm>
          <a:prstGeom prst="rect">
            <a:avLst/>
          </a:prstGeom>
          <a:noFill/>
          <a:ln w="9525">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277" name="Line 19"/>
          <p:cNvSpPr>
            <a:spLocks noChangeShapeType="1"/>
          </p:cNvSpPr>
          <p:nvPr/>
        </p:nvSpPr>
        <p:spPr bwMode="auto">
          <a:xfrm>
            <a:off x="2085975" y="2114550"/>
            <a:ext cx="381000" cy="0"/>
          </a:xfrm>
          <a:prstGeom prst="line">
            <a:avLst/>
          </a:prstGeom>
          <a:noFill/>
          <a:ln w="38100">
            <a:solidFill>
              <a:srgbClr val="0000FF"/>
            </a:solidFill>
            <a:round/>
            <a:headEnd/>
            <a:tailEnd type="triangle" w="med" len="med"/>
          </a:ln>
        </p:spPr>
        <p:txBody>
          <a:bodyPr/>
          <a:lstStyle/>
          <a:p>
            <a:endParaRPr lang="en-US" dirty="0"/>
          </a:p>
        </p:txBody>
      </p:sp>
      <p:sp>
        <p:nvSpPr>
          <p:cNvPr id="139278" name="Line 20"/>
          <p:cNvSpPr>
            <a:spLocks noChangeShapeType="1"/>
          </p:cNvSpPr>
          <p:nvPr/>
        </p:nvSpPr>
        <p:spPr bwMode="auto">
          <a:xfrm>
            <a:off x="5387975" y="2114550"/>
            <a:ext cx="292100" cy="0"/>
          </a:xfrm>
          <a:prstGeom prst="line">
            <a:avLst/>
          </a:prstGeom>
          <a:noFill/>
          <a:ln w="38100">
            <a:solidFill>
              <a:srgbClr val="0000FF"/>
            </a:solidFill>
            <a:round/>
            <a:headEnd/>
            <a:tailEnd type="triangle" w="med" len="med"/>
          </a:ln>
        </p:spPr>
        <p:txBody>
          <a:bodyPr/>
          <a:lstStyle/>
          <a:p>
            <a:endParaRPr lang="en-US" dirty="0"/>
          </a:p>
        </p:txBody>
      </p:sp>
      <p:sp>
        <p:nvSpPr>
          <p:cNvPr id="139279" name="Line 21"/>
          <p:cNvSpPr>
            <a:spLocks noChangeShapeType="1"/>
          </p:cNvSpPr>
          <p:nvPr/>
        </p:nvSpPr>
        <p:spPr bwMode="auto">
          <a:xfrm>
            <a:off x="7902575" y="2673350"/>
            <a:ext cx="0" cy="271463"/>
          </a:xfrm>
          <a:prstGeom prst="line">
            <a:avLst/>
          </a:prstGeom>
          <a:noFill/>
          <a:ln w="38100">
            <a:solidFill>
              <a:srgbClr val="0000FF"/>
            </a:solidFill>
            <a:round/>
            <a:headEnd/>
            <a:tailEnd type="triangle" w="med" len="med"/>
          </a:ln>
        </p:spPr>
        <p:txBody>
          <a:bodyPr/>
          <a:lstStyle/>
          <a:p>
            <a:endParaRPr lang="en-US" dirty="0"/>
          </a:p>
        </p:txBody>
      </p:sp>
      <p:sp>
        <p:nvSpPr>
          <p:cNvPr id="139280" name="Line 22"/>
          <p:cNvSpPr>
            <a:spLocks noChangeShapeType="1"/>
          </p:cNvSpPr>
          <p:nvPr/>
        </p:nvSpPr>
        <p:spPr bwMode="auto">
          <a:xfrm flipH="1" flipV="1">
            <a:off x="2441575" y="3568700"/>
            <a:ext cx="431800" cy="0"/>
          </a:xfrm>
          <a:prstGeom prst="line">
            <a:avLst/>
          </a:prstGeom>
          <a:noFill/>
          <a:ln w="38100">
            <a:solidFill>
              <a:srgbClr val="0000FF"/>
            </a:solidFill>
            <a:round/>
            <a:headEnd/>
            <a:tailEnd type="triangle" w="med" len="med"/>
          </a:ln>
        </p:spPr>
        <p:txBody>
          <a:bodyPr/>
          <a:lstStyle/>
          <a:p>
            <a:endParaRPr lang="en-US" dirty="0"/>
          </a:p>
        </p:txBody>
      </p:sp>
      <p:sp>
        <p:nvSpPr>
          <p:cNvPr id="139281" name="Line 23"/>
          <p:cNvSpPr>
            <a:spLocks noChangeShapeType="1"/>
          </p:cNvSpPr>
          <p:nvPr/>
        </p:nvSpPr>
        <p:spPr bwMode="auto">
          <a:xfrm flipH="1">
            <a:off x="6654800" y="3536950"/>
            <a:ext cx="282575" cy="0"/>
          </a:xfrm>
          <a:prstGeom prst="line">
            <a:avLst/>
          </a:prstGeom>
          <a:noFill/>
          <a:ln w="38100">
            <a:solidFill>
              <a:srgbClr val="0000FF"/>
            </a:solidFill>
            <a:round/>
            <a:headEnd/>
            <a:tailEnd type="triangle" w="med" len="med"/>
          </a:ln>
        </p:spPr>
        <p:txBody>
          <a:bodyPr/>
          <a:lstStyle/>
          <a:p>
            <a:endParaRPr lang="en-US" dirty="0"/>
          </a:p>
        </p:txBody>
      </p:sp>
      <p:sp>
        <p:nvSpPr>
          <p:cNvPr id="139282" name="Line 24"/>
          <p:cNvSpPr>
            <a:spLocks noChangeShapeType="1"/>
          </p:cNvSpPr>
          <p:nvPr/>
        </p:nvSpPr>
        <p:spPr bwMode="auto">
          <a:xfrm>
            <a:off x="1654175" y="4086225"/>
            <a:ext cx="0" cy="319088"/>
          </a:xfrm>
          <a:prstGeom prst="line">
            <a:avLst/>
          </a:prstGeom>
          <a:noFill/>
          <a:ln w="38100">
            <a:solidFill>
              <a:srgbClr val="0000FF"/>
            </a:solidFill>
            <a:round/>
            <a:headEnd/>
            <a:tailEnd type="triangle" w="med" len="med"/>
          </a:ln>
        </p:spPr>
        <p:txBody>
          <a:bodyPr/>
          <a:lstStyle/>
          <a:p>
            <a:endParaRPr lang="en-US" dirty="0"/>
          </a:p>
        </p:txBody>
      </p:sp>
      <p:sp>
        <p:nvSpPr>
          <p:cNvPr id="139283" name="Line 25"/>
          <p:cNvSpPr>
            <a:spLocks noChangeShapeType="1"/>
          </p:cNvSpPr>
          <p:nvPr/>
        </p:nvSpPr>
        <p:spPr bwMode="auto">
          <a:xfrm>
            <a:off x="2390775" y="5010150"/>
            <a:ext cx="381000" cy="0"/>
          </a:xfrm>
          <a:prstGeom prst="line">
            <a:avLst/>
          </a:prstGeom>
          <a:noFill/>
          <a:ln w="38100">
            <a:solidFill>
              <a:srgbClr val="0000FF"/>
            </a:solidFill>
            <a:round/>
            <a:headEnd/>
            <a:tailEnd type="triangle" w="med" len="med"/>
          </a:ln>
        </p:spPr>
        <p:txBody>
          <a:bodyPr/>
          <a:lstStyle/>
          <a:p>
            <a:endParaRPr lang="en-US" dirty="0"/>
          </a:p>
        </p:txBody>
      </p:sp>
      <p:grpSp>
        <p:nvGrpSpPr>
          <p:cNvPr id="4" name="Group 26"/>
          <p:cNvGrpSpPr>
            <a:grpSpLocks/>
          </p:cNvGrpSpPr>
          <p:nvPr/>
        </p:nvGrpSpPr>
        <p:grpSpPr bwMode="auto">
          <a:xfrm>
            <a:off x="993775" y="2940050"/>
            <a:ext cx="1447800" cy="1130300"/>
            <a:chOff x="136" y="2663"/>
            <a:chExt cx="912" cy="578"/>
          </a:xfrm>
        </p:grpSpPr>
        <p:sp>
          <p:nvSpPr>
            <p:cNvPr id="139323" name="Text Box 27"/>
            <p:cNvSpPr txBox="1">
              <a:spLocks noChangeArrowheads="1"/>
            </p:cNvSpPr>
            <p:nvPr/>
          </p:nvSpPr>
          <p:spPr bwMode="auto">
            <a:xfrm>
              <a:off x="174" y="2663"/>
              <a:ext cx="116" cy="188"/>
            </a:xfrm>
            <a:prstGeom prst="rect">
              <a:avLst/>
            </a:prstGeom>
            <a:noFill/>
            <a:ln w="19050">
              <a:noFill/>
              <a:miter lim="800000"/>
              <a:headEnd/>
              <a:tailEnd/>
            </a:ln>
          </p:spPr>
          <p:txBody>
            <a:bodyPr wrap="none">
              <a:spAutoFit/>
            </a:bodyPr>
            <a:lstStyle/>
            <a:p>
              <a:pPr eaLnBrk="0" hangingPunct="0"/>
              <a:endParaRPr lang="en-US" dirty="0">
                <a:solidFill>
                  <a:srgbClr val="0000CC"/>
                </a:solidFill>
                <a:cs typeface="Arial" charset="0"/>
              </a:endParaRPr>
            </a:p>
          </p:txBody>
        </p:sp>
        <p:sp>
          <p:nvSpPr>
            <p:cNvPr id="139324" name="Rectangle 28"/>
            <p:cNvSpPr>
              <a:spLocks noChangeArrowheads="1"/>
            </p:cNvSpPr>
            <p:nvPr/>
          </p:nvSpPr>
          <p:spPr bwMode="auto">
            <a:xfrm>
              <a:off x="136" y="2664"/>
              <a:ext cx="912" cy="577"/>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grpSp>
      <p:sp>
        <p:nvSpPr>
          <p:cNvPr id="139285" name="Line 29"/>
          <p:cNvSpPr>
            <a:spLocks noChangeShapeType="1"/>
          </p:cNvSpPr>
          <p:nvPr/>
        </p:nvSpPr>
        <p:spPr bwMode="auto">
          <a:xfrm>
            <a:off x="4321175" y="5010150"/>
            <a:ext cx="603250" cy="0"/>
          </a:xfrm>
          <a:prstGeom prst="line">
            <a:avLst/>
          </a:prstGeom>
          <a:noFill/>
          <a:ln w="38100">
            <a:solidFill>
              <a:srgbClr val="0000FF"/>
            </a:solidFill>
            <a:round/>
            <a:headEnd/>
            <a:tailEnd type="triangle" w="med" len="med"/>
          </a:ln>
        </p:spPr>
        <p:txBody>
          <a:bodyPr/>
          <a:lstStyle/>
          <a:p>
            <a:endParaRPr lang="en-US" dirty="0"/>
          </a:p>
        </p:txBody>
      </p:sp>
      <p:sp>
        <p:nvSpPr>
          <p:cNvPr id="139286" name="Line 30"/>
          <p:cNvSpPr>
            <a:spLocks noChangeShapeType="1"/>
          </p:cNvSpPr>
          <p:nvPr/>
        </p:nvSpPr>
        <p:spPr bwMode="auto">
          <a:xfrm>
            <a:off x="3609975" y="2114550"/>
            <a:ext cx="304800" cy="0"/>
          </a:xfrm>
          <a:prstGeom prst="line">
            <a:avLst/>
          </a:prstGeom>
          <a:noFill/>
          <a:ln w="38100">
            <a:solidFill>
              <a:srgbClr val="0000FF"/>
            </a:solidFill>
            <a:round/>
            <a:headEnd/>
            <a:tailEnd type="triangle" w="med" len="med"/>
          </a:ln>
        </p:spPr>
        <p:txBody>
          <a:bodyPr/>
          <a:lstStyle/>
          <a:p>
            <a:endParaRPr lang="en-US" dirty="0"/>
          </a:p>
        </p:txBody>
      </p:sp>
      <p:sp>
        <p:nvSpPr>
          <p:cNvPr id="139287" name="Text Box 31"/>
          <p:cNvSpPr txBox="1">
            <a:spLocks noChangeArrowheads="1"/>
          </p:cNvSpPr>
          <p:nvPr/>
        </p:nvSpPr>
        <p:spPr bwMode="auto">
          <a:xfrm>
            <a:off x="942975" y="1606550"/>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rtrv-card</a:t>
            </a:r>
          </a:p>
        </p:txBody>
      </p:sp>
      <p:sp>
        <p:nvSpPr>
          <p:cNvPr id="139288" name="Text Box 32"/>
          <p:cNvSpPr txBox="1">
            <a:spLocks noChangeArrowheads="1"/>
          </p:cNvSpPr>
          <p:nvPr/>
        </p:nvSpPr>
        <p:spPr bwMode="auto">
          <a:xfrm>
            <a:off x="2466975" y="1581150"/>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rtrv-dstn</a:t>
            </a:r>
          </a:p>
        </p:txBody>
      </p:sp>
      <p:sp>
        <p:nvSpPr>
          <p:cNvPr id="139289" name="Text Box 33"/>
          <p:cNvSpPr txBox="1">
            <a:spLocks noChangeArrowheads="1"/>
          </p:cNvSpPr>
          <p:nvPr/>
        </p:nvSpPr>
        <p:spPr bwMode="auto">
          <a:xfrm>
            <a:off x="4143375" y="1428750"/>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rtrv-ls</a:t>
            </a:r>
          </a:p>
        </p:txBody>
      </p:sp>
      <p:sp>
        <p:nvSpPr>
          <p:cNvPr id="139290" name="Text Box 34"/>
          <p:cNvSpPr txBox="1">
            <a:spLocks noChangeArrowheads="1"/>
          </p:cNvSpPr>
          <p:nvPr/>
        </p:nvSpPr>
        <p:spPr bwMode="auto">
          <a:xfrm>
            <a:off x="5756275" y="1581150"/>
            <a:ext cx="10668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rtrv-slk</a:t>
            </a:r>
          </a:p>
        </p:txBody>
      </p:sp>
      <p:sp>
        <p:nvSpPr>
          <p:cNvPr id="139291" name="Text Box 35"/>
          <p:cNvSpPr txBox="1">
            <a:spLocks noChangeArrowheads="1"/>
          </p:cNvSpPr>
          <p:nvPr/>
        </p:nvSpPr>
        <p:spPr bwMode="auto">
          <a:xfrm>
            <a:off x="942975" y="1962150"/>
            <a:ext cx="10668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Is the card properly provisioned?  GPL=IPSG</a:t>
            </a:r>
          </a:p>
        </p:txBody>
      </p:sp>
      <p:sp>
        <p:nvSpPr>
          <p:cNvPr id="139292" name="Text Box 36"/>
          <p:cNvSpPr txBox="1">
            <a:spLocks noChangeArrowheads="1"/>
          </p:cNvSpPr>
          <p:nvPr/>
        </p:nvSpPr>
        <p:spPr bwMode="auto">
          <a:xfrm>
            <a:off x="2466975" y="1962150"/>
            <a:ext cx="10668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Has the adjacent point code been provisioned?</a:t>
            </a:r>
          </a:p>
        </p:txBody>
      </p:sp>
      <p:sp>
        <p:nvSpPr>
          <p:cNvPr id="139293" name="Text Box 37"/>
          <p:cNvSpPr txBox="1">
            <a:spLocks noChangeArrowheads="1"/>
          </p:cNvSpPr>
          <p:nvPr/>
        </p:nvSpPr>
        <p:spPr bwMode="auto">
          <a:xfrm>
            <a:off x="3952875" y="1746250"/>
            <a:ext cx="1447800" cy="1006475"/>
          </a:xfrm>
          <a:prstGeom prst="rect">
            <a:avLst/>
          </a:prstGeom>
          <a:noFill/>
          <a:ln w="9525">
            <a:noFill/>
            <a:miter lim="800000"/>
            <a:headEnd/>
            <a:tailEnd/>
          </a:ln>
        </p:spPr>
        <p:txBody>
          <a:bodyPr>
            <a:spAutoFit/>
          </a:bodyPr>
          <a:lstStyle/>
          <a:p>
            <a:pPr>
              <a:spcBef>
                <a:spcPct val="50000"/>
              </a:spcBef>
            </a:pPr>
            <a:r>
              <a:rPr lang="en-US" sz="1000" dirty="0">
                <a:cs typeface="Arial" charset="0"/>
              </a:rPr>
              <a:t>Has the linkset been entered into the system? IPSG=yes? Is the Adapter type set correctly? RContext?  SLKTPS?</a:t>
            </a:r>
          </a:p>
        </p:txBody>
      </p:sp>
      <p:sp>
        <p:nvSpPr>
          <p:cNvPr id="139294" name="Text Box 38"/>
          <p:cNvSpPr txBox="1">
            <a:spLocks noChangeArrowheads="1"/>
          </p:cNvSpPr>
          <p:nvPr/>
        </p:nvSpPr>
        <p:spPr bwMode="auto">
          <a:xfrm>
            <a:off x="5692775" y="1936750"/>
            <a:ext cx="1308100" cy="854075"/>
          </a:xfrm>
          <a:prstGeom prst="rect">
            <a:avLst/>
          </a:prstGeom>
          <a:noFill/>
          <a:ln w="9525">
            <a:noFill/>
            <a:miter lim="800000"/>
            <a:headEnd/>
            <a:tailEnd/>
          </a:ln>
        </p:spPr>
        <p:txBody>
          <a:bodyPr>
            <a:spAutoFit/>
          </a:bodyPr>
          <a:lstStyle/>
          <a:p>
            <a:pPr>
              <a:spcBef>
                <a:spcPct val="50000"/>
              </a:spcBef>
            </a:pPr>
            <a:r>
              <a:rPr lang="en-US" sz="1000" dirty="0">
                <a:cs typeface="Arial" charset="0"/>
              </a:rPr>
              <a:t>Have the SLKs been added to the linkset? Correct Association specified?</a:t>
            </a:r>
          </a:p>
        </p:txBody>
      </p:sp>
      <p:sp>
        <p:nvSpPr>
          <p:cNvPr id="139295" name="Text Box 39"/>
          <p:cNvSpPr txBox="1">
            <a:spLocks noChangeArrowheads="1"/>
          </p:cNvSpPr>
          <p:nvPr/>
        </p:nvSpPr>
        <p:spPr bwMode="auto">
          <a:xfrm>
            <a:off x="3178175" y="292735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rtrv-ip-host</a:t>
            </a:r>
          </a:p>
        </p:txBody>
      </p:sp>
      <p:sp>
        <p:nvSpPr>
          <p:cNvPr id="139296" name="Text Box 40"/>
          <p:cNvSpPr txBox="1">
            <a:spLocks noChangeArrowheads="1"/>
          </p:cNvSpPr>
          <p:nvPr/>
        </p:nvSpPr>
        <p:spPr bwMode="auto">
          <a:xfrm>
            <a:off x="3178175" y="3384550"/>
            <a:ext cx="12954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Do the host names specified in this table match the Association?</a:t>
            </a:r>
          </a:p>
        </p:txBody>
      </p:sp>
      <p:sp>
        <p:nvSpPr>
          <p:cNvPr id="139297" name="Text Box 41"/>
          <p:cNvSpPr txBox="1">
            <a:spLocks noChangeArrowheads="1"/>
          </p:cNvSpPr>
          <p:nvPr/>
        </p:nvSpPr>
        <p:spPr bwMode="auto">
          <a:xfrm>
            <a:off x="6937375" y="292735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rtrv-ip-lnk</a:t>
            </a:r>
          </a:p>
        </p:txBody>
      </p:sp>
      <p:sp>
        <p:nvSpPr>
          <p:cNvPr id="139298" name="Text Box 42"/>
          <p:cNvSpPr txBox="1">
            <a:spLocks noChangeArrowheads="1"/>
          </p:cNvSpPr>
          <p:nvPr/>
        </p:nvSpPr>
        <p:spPr bwMode="auto">
          <a:xfrm>
            <a:off x="6911975" y="3459163"/>
            <a:ext cx="16002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Does the Ethernet interface settings match the switch or router? </a:t>
            </a:r>
          </a:p>
        </p:txBody>
      </p:sp>
      <p:sp>
        <p:nvSpPr>
          <p:cNvPr id="139299" name="Text Box 43"/>
          <p:cNvSpPr txBox="1">
            <a:spLocks noChangeArrowheads="1"/>
          </p:cNvSpPr>
          <p:nvPr/>
        </p:nvSpPr>
        <p:spPr bwMode="auto">
          <a:xfrm>
            <a:off x="7305675" y="160655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rtrv-rte</a:t>
            </a:r>
          </a:p>
        </p:txBody>
      </p:sp>
      <p:sp>
        <p:nvSpPr>
          <p:cNvPr id="139300" name="Text Box 44"/>
          <p:cNvSpPr txBox="1">
            <a:spLocks noChangeArrowheads="1"/>
          </p:cNvSpPr>
          <p:nvPr/>
        </p:nvSpPr>
        <p:spPr bwMode="auto">
          <a:xfrm>
            <a:off x="7242175" y="2076450"/>
            <a:ext cx="12954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Has a route been entered to the destination?</a:t>
            </a:r>
          </a:p>
        </p:txBody>
      </p:sp>
      <p:sp>
        <p:nvSpPr>
          <p:cNvPr id="139301" name="Text Box 45"/>
          <p:cNvSpPr txBox="1">
            <a:spLocks noChangeArrowheads="1"/>
          </p:cNvSpPr>
          <p:nvPr/>
        </p:nvSpPr>
        <p:spPr bwMode="auto">
          <a:xfrm>
            <a:off x="2765425" y="4487863"/>
            <a:ext cx="1854200" cy="366712"/>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rept-stat-card</a:t>
            </a:r>
          </a:p>
        </p:txBody>
      </p:sp>
      <p:sp>
        <p:nvSpPr>
          <p:cNvPr id="139302" name="Text Box 46"/>
          <p:cNvSpPr txBox="1">
            <a:spLocks noChangeArrowheads="1"/>
          </p:cNvSpPr>
          <p:nvPr/>
        </p:nvSpPr>
        <p:spPr bwMode="auto">
          <a:xfrm>
            <a:off x="2974975" y="4908550"/>
            <a:ext cx="1295400" cy="396875"/>
          </a:xfrm>
          <a:prstGeom prst="rect">
            <a:avLst/>
          </a:prstGeom>
          <a:noFill/>
          <a:ln w="9525">
            <a:noFill/>
            <a:miter lim="800000"/>
            <a:headEnd/>
            <a:tailEnd/>
          </a:ln>
        </p:spPr>
        <p:txBody>
          <a:bodyPr>
            <a:spAutoFit/>
          </a:bodyPr>
          <a:lstStyle/>
          <a:p>
            <a:pPr>
              <a:spcBef>
                <a:spcPct val="50000"/>
              </a:spcBef>
            </a:pPr>
            <a:r>
              <a:rPr lang="en-US" sz="1000" dirty="0">
                <a:cs typeface="Arial" charset="0"/>
              </a:rPr>
              <a:t>Is the card in service?</a:t>
            </a:r>
          </a:p>
        </p:txBody>
      </p:sp>
      <p:grpSp>
        <p:nvGrpSpPr>
          <p:cNvPr id="5" name="Group 47"/>
          <p:cNvGrpSpPr>
            <a:grpSpLocks/>
          </p:cNvGrpSpPr>
          <p:nvPr/>
        </p:nvGrpSpPr>
        <p:grpSpPr bwMode="auto">
          <a:xfrm>
            <a:off x="942975" y="1581150"/>
            <a:ext cx="1143000" cy="1066800"/>
            <a:chOff x="336" y="960"/>
            <a:chExt cx="912" cy="672"/>
          </a:xfrm>
        </p:grpSpPr>
        <p:sp>
          <p:nvSpPr>
            <p:cNvPr id="139321" name="Rectangle 48"/>
            <p:cNvSpPr>
              <a:spLocks noChangeArrowheads="1"/>
            </p:cNvSpPr>
            <p:nvPr/>
          </p:nvSpPr>
          <p:spPr bwMode="auto">
            <a:xfrm>
              <a:off x="336" y="960"/>
              <a:ext cx="912" cy="672"/>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322" name="Text Box 49"/>
            <p:cNvSpPr txBox="1">
              <a:spLocks noChangeArrowheads="1"/>
            </p:cNvSpPr>
            <p:nvPr/>
          </p:nvSpPr>
          <p:spPr bwMode="auto">
            <a:xfrm>
              <a:off x="432" y="1039"/>
              <a:ext cx="698" cy="231"/>
            </a:xfrm>
            <a:prstGeom prst="rect">
              <a:avLst/>
            </a:prstGeom>
            <a:noFill/>
            <a:ln w="19050">
              <a:noFill/>
              <a:miter lim="800000"/>
              <a:headEnd/>
              <a:tailEnd/>
            </a:ln>
          </p:spPr>
          <p:txBody>
            <a:bodyPr>
              <a:spAutoFit/>
            </a:bodyPr>
            <a:lstStyle/>
            <a:p>
              <a:pPr eaLnBrk="0" hangingPunct="0"/>
              <a:endParaRPr lang="en-US" dirty="0">
                <a:solidFill>
                  <a:srgbClr val="0000CC"/>
                </a:solidFill>
                <a:cs typeface="Arial" charset="0"/>
              </a:endParaRPr>
            </a:p>
          </p:txBody>
        </p:sp>
      </p:grpSp>
      <p:sp>
        <p:nvSpPr>
          <p:cNvPr id="139304" name="Rectangle 50"/>
          <p:cNvSpPr>
            <a:spLocks noChangeArrowheads="1"/>
          </p:cNvSpPr>
          <p:nvPr/>
        </p:nvSpPr>
        <p:spPr bwMode="auto">
          <a:xfrm>
            <a:off x="2444750" y="1581150"/>
            <a:ext cx="1165225" cy="10668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305" name="Rectangle 51"/>
          <p:cNvSpPr>
            <a:spLocks noChangeArrowheads="1"/>
          </p:cNvSpPr>
          <p:nvPr/>
        </p:nvSpPr>
        <p:spPr bwMode="auto">
          <a:xfrm>
            <a:off x="3927475" y="1390650"/>
            <a:ext cx="1447800" cy="13970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306" name="Rectangle 52"/>
          <p:cNvSpPr>
            <a:spLocks noChangeArrowheads="1"/>
          </p:cNvSpPr>
          <p:nvPr/>
        </p:nvSpPr>
        <p:spPr bwMode="auto">
          <a:xfrm>
            <a:off x="5680075" y="1581150"/>
            <a:ext cx="1339850" cy="1219200"/>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307" name="Line 53"/>
          <p:cNvSpPr>
            <a:spLocks noChangeShapeType="1"/>
          </p:cNvSpPr>
          <p:nvPr/>
        </p:nvSpPr>
        <p:spPr bwMode="auto">
          <a:xfrm>
            <a:off x="7007225" y="2114550"/>
            <a:ext cx="279400" cy="0"/>
          </a:xfrm>
          <a:prstGeom prst="line">
            <a:avLst/>
          </a:prstGeom>
          <a:noFill/>
          <a:ln w="38100">
            <a:solidFill>
              <a:srgbClr val="0000FF"/>
            </a:solidFill>
            <a:round/>
            <a:headEnd/>
            <a:tailEnd type="triangle" w="med" len="med"/>
          </a:ln>
        </p:spPr>
        <p:txBody>
          <a:bodyPr/>
          <a:lstStyle/>
          <a:p>
            <a:endParaRPr lang="en-US" dirty="0"/>
          </a:p>
        </p:txBody>
      </p:sp>
      <p:sp>
        <p:nvSpPr>
          <p:cNvPr id="139308" name="Text Box 54"/>
          <p:cNvSpPr txBox="1">
            <a:spLocks noChangeArrowheads="1"/>
          </p:cNvSpPr>
          <p:nvPr/>
        </p:nvSpPr>
        <p:spPr bwMode="auto">
          <a:xfrm>
            <a:off x="5210175" y="299085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rtrv-assoc</a:t>
            </a:r>
          </a:p>
        </p:txBody>
      </p:sp>
      <p:sp>
        <p:nvSpPr>
          <p:cNvPr id="139309" name="Text Box 55"/>
          <p:cNvSpPr txBox="1">
            <a:spLocks noChangeArrowheads="1"/>
          </p:cNvSpPr>
          <p:nvPr/>
        </p:nvSpPr>
        <p:spPr bwMode="auto">
          <a:xfrm>
            <a:off x="5235575" y="3524250"/>
            <a:ext cx="1295400" cy="549275"/>
          </a:xfrm>
          <a:prstGeom prst="rect">
            <a:avLst/>
          </a:prstGeom>
          <a:noFill/>
          <a:ln w="9525">
            <a:noFill/>
            <a:miter lim="800000"/>
            <a:headEnd/>
            <a:tailEnd/>
          </a:ln>
        </p:spPr>
        <p:txBody>
          <a:bodyPr>
            <a:spAutoFit/>
          </a:bodyPr>
          <a:lstStyle/>
          <a:p>
            <a:pPr>
              <a:spcBef>
                <a:spcPct val="50000"/>
              </a:spcBef>
            </a:pPr>
            <a:r>
              <a:rPr lang="en-US" sz="1000" dirty="0">
                <a:cs typeface="Arial" charset="0"/>
              </a:rPr>
              <a:t>Is the Association provisioned?  Is it Open and Allowed?</a:t>
            </a:r>
          </a:p>
        </p:txBody>
      </p:sp>
      <p:sp>
        <p:nvSpPr>
          <p:cNvPr id="139310" name="Text Box 56"/>
          <p:cNvSpPr txBox="1">
            <a:spLocks noChangeArrowheads="1"/>
          </p:cNvSpPr>
          <p:nvPr/>
        </p:nvSpPr>
        <p:spPr bwMode="auto">
          <a:xfrm>
            <a:off x="1069975" y="2927350"/>
            <a:ext cx="13716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rtrv-ip-card</a:t>
            </a:r>
          </a:p>
        </p:txBody>
      </p:sp>
      <p:sp>
        <p:nvSpPr>
          <p:cNvPr id="139311" name="Text Box 57"/>
          <p:cNvSpPr txBox="1">
            <a:spLocks noChangeArrowheads="1"/>
          </p:cNvSpPr>
          <p:nvPr/>
        </p:nvSpPr>
        <p:spPr bwMode="auto">
          <a:xfrm>
            <a:off x="1146175" y="3422650"/>
            <a:ext cx="1066800" cy="701675"/>
          </a:xfrm>
          <a:prstGeom prst="rect">
            <a:avLst/>
          </a:prstGeom>
          <a:noFill/>
          <a:ln w="9525">
            <a:noFill/>
            <a:miter lim="800000"/>
            <a:headEnd/>
            <a:tailEnd/>
          </a:ln>
        </p:spPr>
        <p:txBody>
          <a:bodyPr>
            <a:spAutoFit/>
          </a:bodyPr>
          <a:lstStyle/>
          <a:p>
            <a:pPr>
              <a:spcBef>
                <a:spcPct val="50000"/>
              </a:spcBef>
            </a:pPr>
            <a:r>
              <a:rPr lang="en-US" sz="1000" dirty="0">
                <a:cs typeface="Arial" charset="0"/>
              </a:rPr>
              <a:t>If required, is the Default Router specified?</a:t>
            </a:r>
          </a:p>
        </p:txBody>
      </p:sp>
      <p:sp>
        <p:nvSpPr>
          <p:cNvPr id="139312" name="Rectangle 58"/>
          <p:cNvSpPr>
            <a:spLocks noChangeArrowheads="1"/>
          </p:cNvSpPr>
          <p:nvPr/>
        </p:nvSpPr>
        <p:spPr bwMode="auto">
          <a:xfrm>
            <a:off x="4924425" y="4476750"/>
            <a:ext cx="151130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313" name="Text Box 59"/>
          <p:cNvSpPr txBox="1">
            <a:spLocks noChangeArrowheads="1"/>
          </p:cNvSpPr>
          <p:nvPr/>
        </p:nvSpPr>
        <p:spPr bwMode="auto">
          <a:xfrm>
            <a:off x="4968875" y="4552950"/>
            <a:ext cx="146685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rept-stat-slk</a:t>
            </a:r>
          </a:p>
        </p:txBody>
      </p:sp>
      <p:sp>
        <p:nvSpPr>
          <p:cNvPr id="139314" name="Text Box 60"/>
          <p:cNvSpPr txBox="1">
            <a:spLocks noChangeArrowheads="1"/>
          </p:cNvSpPr>
          <p:nvPr/>
        </p:nvSpPr>
        <p:spPr bwMode="auto">
          <a:xfrm>
            <a:off x="4968875" y="5010150"/>
            <a:ext cx="1295400" cy="396875"/>
          </a:xfrm>
          <a:prstGeom prst="rect">
            <a:avLst/>
          </a:prstGeom>
          <a:noFill/>
          <a:ln w="9525">
            <a:noFill/>
            <a:miter lim="800000"/>
            <a:headEnd/>
            <a:tailEnd/>
          </a:ln>
        </p:spPr>
        <p:txBody>
          <a:bodyPr>
            <a:spAutoFit/>
          </a:bodyPr>
          <a:lstStyle/>
          <a:p>
            <a:pPr>
              <a:spcBef>
                <a:spcPct val="50000"/>
              </a:spcBef>
            </a:pPr>
            <a:r>
              <a:rPr lang="en-US" sz="1000" dirty="0">
                <a:cs typeface="Arial" charset="0"/>
              </a:rPr>
              <a:t>Has the SLK been activated?</a:t>
            </a:r>
          </a:p>
        </p:txBody>
      </p:sp>
      <p:sp>
        <p:nvSpPr>
          <p:cNvPr id="139315" name="Text Box 61"/>
          <p:cNvSpPr txBox="1">
            <a:spLocks noChangeArrowheads="1"/>
          </p:cNvSpPr>
          <p:nvPr/>
        </p:nvSpPr>
        <p:spPr bwMode="auto">
          <a:xfrm>
            <a:off x="1082675" y="4438650"/>
            <a:ext cx="1371600"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rtrv-ip-rte</a:t>
            </a:r>
          </a:p>
        </p:txBody>
      </p:sp>
      <p:sp>
        <p:nvSpPr>
          <p:cNvPr id="139316" name="Rectangle 63"/>
          <p:cNvSpPr>
            <a:spLocks noChangeArrowheads="1"/>
          </p:cNvSpPr>
          <p:nvPr/>
        </p:nvSpPr>
        <p:spPr bwMode="auto">
          <a:xfrm>
            <a:off x="6911975" y="4527550"/>
            <a:ext cx="1689100" cy="992188"/>
          </a:xfrm>
          <a:prstGeom prst="rect">
            <a:avLst/>
          </a:prstGeom>
          <a:noFill/>
          <a:ln w="19050">
            <a:solidFill>
              <a:schemeClr val="tx1"/>
            </a:solidFill>
            <a:miter lim="800000"/>
            <a:headEnd/>
            <a:tailEnd/>
          </a:ln>
        </p:spPr>
        <p:txBody>
          <a:bodyPr wrap="none" anchor="ctr"/>
          <a:lstStyle/>
          <a:p>
            <a:pPr algn="ctr">
              <a:spcBef>
                <a:spcPct val="50000"/>
              </a:spcBef>
            </a:pPr>
            <a:endParaRPr lang="en-US" dirty="0">
              <a:solidFill>
                <a:schemeClr val="bg1"/>
              </a:solidFill>
            </a:endParaRPr>
          </a:p>
        </p:txBody>
      </p:sp>
      <p:sp>
        <p:nvSpPr>
          <p:cNvPr id="139317" name="Text Box 64"/>
          <p:cNvSpPr txBox="1">
            <a:spLocks noChangeArrowheads="1"/>
          </p:cNvSpPr>
          <p:nvPr/>
        </p:nvSpPr>
        <p:spPr bwMode="auto">
          <a:xfrm>
            <a:off x="6902450" y="4537075"/>
            <a:ext cx="1698625" cy="366713"/>
          </a:xfrm>
          <a:prstGeom prst="rect">
            <a:avLst/>
          </a:prstGeom>
          <a:noFill/>
          <a:ln w="9525">
            <a:noFill/>
            <a:miter lim="800000"/>
            <a:headEnd/>
            <a:tailEnd/>
          </a:ln>
        </p:spPr>
        <p:txBody>
          <a:bodyPr>
            <a:spAutoFit/>
          </a:bodyPr>
          <a:lstStyle/>
          <a:p>
            <a:pPr>
              <a:spcBef>
                <a:spcPct val="50000"/>
              </a:spcBef>
            </a:pPr>
            <a:r>
              <a:rPr lang="en-US" dirty="0">
                <a:solidFill>
                  <a:srgbClr val="0000FF"/>
                </a:solidFill>
                <a:cs typeface="Arial" charset="0"/>
              </a:rPr>
              <a:t>rept-stat-assoc</a:t>
            </a:r>
          </a:p>
        </p:txBody>
      </p:sp>
      <p:sp>
        <p:nvSpPr>
          <p:cNvPr id="139318" name="Text Box 65"/>
          <p:cNvSpPr txBox="1">
            <a:spLocks noChangeArrowheads="1"/>
          </p:cNvSpPr>
          <p:nvPr/>
        </p:nvSpPr>
        <p:spPr bwMode="auto">
          <a:xfrm>
            <a:off x="6937375" y="4984750"/>
            <a:ext cx="1295400" cy="396875"/>
          </a:xfrm>
          <a:prstGeom prst="rect">
            <a:avLst/>
          </a:prstGeom>
          <a:noFill/>
          <a:ln w="9525">
            <a:noFill/>
            <a:miter lim="800000"/>
            <a:headEnd/>
            <a:tailEnd/>
          </a:ln>
        </p:spPr>
        <p:txBody>
          <a:bodyPr>
            <a:spAutoFit/>
          </a:bodyPr>
          <a:lstStyle/>
          <a:p>
            <a:pPr>
              <a:spcBef>
                <a:spcPct val="50000"/>
              </a:spcBef>
            </a:pPr>
            <a:r>
              <a:rPr lang="en-US" sz="1000" dirty="0">
                <a:cs typeface="Arial" charset="0"/>
              </a:rPr>
              <a:t>Is the Association Established?</a:t>
            </a:r>
          </a:p>
        </p:txBody>
      </p:sp>
      <p:sp>
        <p:nvSpPr>
          <p:cNvPr id="139319" name="Line 66"/>
          <p:cNvSpPr>
            <a:spLocks noChangeShapeType="1"/>
          </p:cNvSpPr>
          <p:nvPr/>
        </p:nvSpPr>
        <p:spPr bwMode="auto">
          <a:xfrm>
            <a:off x="6435725" y="5010150"/>
            <a:ext cx="501650" cy="0"/>
          </a:xfrm>
          <a:prstGeom prst="line">
            <a:avLst/>
          </a:prstGeom>
          <a:noFill/>
          <a:ln w="38100">
            <a:solidFill>
              <a:srgbClr val="0000FF"/>
            </a:solidFill>
            <a:round/>
            <a:headEnd/>
            <a:tailEnd type="triangle" w="med" len="med"/>
          </a:ln>
        </p:spPr>
        <p:txBody>
          <a:bodyPr/>
          <a:lstStyle/>
          <a:p>
            <a:endParaRPr lang="en-US" dirty="0"/>
          </a:p>
        </p:txBody>
      </p:sp>
      <p:sp>
        <p:nvSpPr>
          <p:cNvPr id="139320" name="Text Box 67"/>
          <p:cNvSpPr txBox="1">
            <a:spLocks noChangeArrowheads="1"/>
          </p:cNvSpPr>
          <p:nvPr/>
        </p:nvSpPr>
        <p:spPr bwMode="auto">
          <a:xfrm>
            <a:off x="1019175" y="4727575"/>
            <a:ext cx="1308100" cy="1311275"/>
          </a:xfrm>
          <a:prstGeom prst="rect">
            <a:avLst/>
          </a:prstGeom>
          <a:noFill/>
          <a:ln w="9525">
            <a:noFill/>
            <a:miter lim="800000"/>
            <a:headEnd/>
            <a:tailEnd/>
          </a:ln>
        </p:spPr>
        <p:txBody>
          <a:bodyPr>
            <a:spAutoFit/>
          </a:bodyPr>
          <a:lstStyle/>
          <a:p>
            <a:pPr>
              <a:spcBef>
                <a:spcPct val="50000"/>
              </a:spcBef>
            </a:pPr>
            <a:r>
              <a:rPr lang="en-US" sz="1000" dirty="0">
                <a:cs typeface="Arial" charset="0"/>
              </a:rPr>
              <a:t>If using both ethernet interfaces on the IP card, do off-network IP destinations have appropriate IP routes for the correct interfaces?</a:t>
            </a:r>
          </a:p>
        </p:txBody>
      </p:sp>
    </p:spTree>
  </p:cSld>
  <p:clrMapOvr>
    <a:masterClrMapping/>
  </p:clrMapOvr>
  <p:transition>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4"/>
          <p:cNvSpPr>
            <a:spLocks noGrp="1" noChangeArrowheads="1"/>
          </p:cNvSpPr>
          <p:nvPr>
            <p:ph type="title"/>
          </p:nvPr>
        </p:nvSpPr>
        <p:spPr>
          <a:xfrm>
            <a:off x="0" y="0"/>
            <a:ext cx="9140825" cy="609600"/>
          </a:xfrm>
        </p:spPr>
        <p:txBody>
          <a:bodyPr/>
          <a:lstStyle/>
          <a:p>
            <a:pPr eaLnBrk="1" hangingPunct="1"/>
            <a:r>
              <a:rPr lang="en-US" dirty="0"/>
              <a:t>  Verifying SIGTRAN Cards</a:t>
            </a:r>
          </a:p>
        </p:txBody>
      </p:sp>
      <p:sp>
        <p:nvSpPr>
          <p:cNvPr id="140291" name="Freeform 5"/>
          <p:cNvSpPr>
            <a:spLocks/>
          </p:cNvSpPr>
          <p:nvPr/>
        </p:nvSpPr>
        <p:spPr bwMode="auto">
          <a:xfrm>
            <a:off x="771525" y="1438275"/>
            <a:ext cx="7585075" cy="5024438"/>
          </a:xfrm>
          <a:custGeom>
            <a:avLst/>
            <a:gdLst>
              <a:gd name="T0" fmla="*/ 2147483647 w 688"/>
              <a:gd name="T1" fmla="*/ 0 h 544"/>
              <a:gd name="T2" fmla="*/ 0 w 688"/>
              <a:gd name="T3" fmla="*/ 2147483647 h 544"/>
              <a:gd name="T4" fmla="*/ 0 w 688"/>
              <a:gd name="T5" fmla="*/ 2147483647 h 544"/>
              <a:gd name="T6" fmla="*/ 2147483647 w 688"/>
              <a:gd name="T7" fmla="*/ 2147483647 h 544"/>
              <a:gd name="T8" fmla="*/ 2147483647 w 688"/>
              <a:gd name="T9" fmla="*/ 2147483647 h 544"/>
              <a:gd name="T10" fmla="*/ 2147483647 w 688"/>
              <a:gd name="T11" fmla="*/ 2147483647 h 544"/>
              <a:gd name="T12" fmla="*/ 2147483647 w 688"/>
              <a:gd name="T13" fmla="*/ 2147483647 h 544"/>
              <a:gd name="T14" fmla="*/ 2147483647 w 688"/>
              <a:gd name="T15" fmla="*/ 0 h 544"/>
              <a:gd name="T16" fmla="*/ 2147483647 w 688"/>
              <a:gd name="T17" fmla="*/ 0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8"/>
              <a:gd name="T28" fmla="*/ 0 h 544"/>
              <a:gd name="T29" fmla="*/ 688 w 688"/>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8" h="544">
                <a:moveTo>
                  <a:pt x="91" y="0"/>
                </a:moveTo>
                <a:cubicBezTo>
                  <a:pt x="41" y="0"/>
                  <a:pt x="0" y="40"/>
                  <a:pt x="0" y="90"/>
                </a:cubicBezTo>
                <a:lnTo>
                  <a:pt x="0" y="453"/>
                </a:lnTo>
                <a:cubicBezTo>
                  <a:pt x="0" y="503"/>
                  <a:pt x="41" y="544"/>
                  <a:pt x="91" y="544"/>
                </a:cubicBezTo>
                <a:lnTo>
                  <a:pt x="597" y="544"/>
                </a:lnTo>
                <a:cubicBezTo>
                  <a:pt x="647" y="544"/>
                  <a:pt x="688" y="503"/>
                  <a:pt x="688" y="453"/>
                </a:cubicBezTo>
                <a:lnTo>
                  <a:pt x="688" y="90"/>
                </a:lnTo>
                <a:cubicBezTo>
                  <a:pt x="688" y="40"/>
                  <a:pt x="647" y="0"/>
                  <a:pt x="597" y="0"/>
                </a:cubicBezTo>
                <a:lnTo>
                  <a:pt x="91" y="0"/>
                </a:lnTo>
                <a:close/>
              </a:path>
            </a:pathLst>
          </a:custGeom>
          <a:solidFill>
            <a:srgbClr val="66FF33"/>
          </a:solidFill>
          <a:ln w="7938" cap="rnd">
            <a:solidFill>
              <a:srgbClr val="000000"/>
            </a:solidFill>
            <a:prstDash val="solid"/>
            <a:round/>
            <a:headEnd/>
            <a:tailEnd/>
          </a:ln>
        </p:spPr>
        <p:txBody>
          <a:bodyPr/>
          <a:lstStyle/>
          <a:p>
            <a:endParaRPr lang="en-US" dirty="0"/>
          </a:p>
        </p:txBody>
      </p:sp>
      <p:sp>
        <p:nvSpPr>
          <p:cNvPr id="140292" name="Text Box 6"/>
          <p:cNvSpPr txBox="1">
            <a:spLocks noChangeArrowheads="1"/>
          </p:cNvSpPr>
          <p:nvPr/>
        </p:nvSpPr>
        <p:spPr bwMode="auto">
          <a:xfrm>
            <a:off x="0" y="914400"/>
            <a:ext cx="9144000" cy="457200"/>
          </a:xfrm>
          <a:prstGeom prst="rect">
            <a:avLst/>
          </a:prstGeom>
          <a:noFill/>
          <a:ln w="9525" algn="ctr">
            <a:noFill/>
            <a:miter lim="800000"/>
            <a:headEnd/>
            <a:tailEnd/>
          </a:ln>
        </p:spPr>
        <p:txBody>
          <a:bodyPr>
            <a:spAutoFit/>
          </a:bodyPr>
          <a:lstStyle/>
          <a:p>
            <a:pPr algn="ctr">
              <a:spcBef>
                <a:spcPct val="50000"/>
              </a:spcBef>
            </a:pPr>
            <a:r>
              <a:rPr lang="en-US" sz="2400" dirty="0"/>
              <a:t>rept-stat-card:loc=1101:mode=full</a:t>
            </a:r>
          </a:p>
        </p:txBody>
      </p:sp>
      <p:sp>
        <p:nvSpPr>
          <p:cNvPr id="140293" name="Rectangle 7"/>
          <p:cNvSpPr>
            <a:spLocks noChangeArrowheads="1"/>
          </p:cNvSpPr>
          <p:nvPr/>
        </p:nvSpPr>
        <p:spPr bwMode="auto">
          <a:xfrm>
            <a:off x="2095500" y="1550988"/>
            <a:ext cx="4994275" cy="801687"/>
          </a:xfrm>
          <a:prstGeom prst="rect">
            <a:avLst/>
          </a:prstGeom>
          <a:noFill/>
          <a:ln w="7938">
            <a:solidFill>
              <a:srgbClr val="000000"/>
            </a:solidFill>
            <a:miter lim="800000"/>
            <a:headEnd/>
            <a:tailEnd/>
          </a:ln>
        </p:spPr>
        <p:txBody>
          <a:bodyPr/>
          <a:lstStyle/>
          <a:p>
            <a:endParaRPr lang="en-US" dirty="0"/>
          </a:p>
        </p:txBody>
      </p:sp>
      <p:sp>
        <p:nvSpPr>
          <p:cNvPr id="140294" name="Rectangle 8"/>
          <p:cNvSpPr>
            <a:spLocks noChangeArrowheads="1"/>
          </p:cNvSpPr>
          <p:nvPr/>
        </p:nvSpPr>
        <p:spPr bwMode="auto">
          <a:xfrm>
            <a:off x="2206625" y="1550988"/>
            <a:ext cx="1717675" cy="725487"/>
          </a:xfrm>
          <a:prstGeom prst="rect">
            <a:avLst/>
          </a:prstGeom>
          <a:noFill/>
          <a:ln w="7938">
            <a:solidFill>
              <a:srgbClr val="000000"/>
            </a:solidFill>
            <a:miter lim="800000"/>
            <a:headEnd/>
            <a:tailEnd/>
          </a:ln>
        </p:spPr>
        <p:txBody>
          <a:bodyPr/>
          <a:lstStyle/>
          <a:p>
            <a:endParaRPr lang="en-US" dirty="0"/>
          </a:p>
        </p:txBody>
      </p:sp>
      <p:sp>
        <p:nvSpPr>
          <p:cNvPr id="140295" name="Rectangle 9"/>
          <p:cNvSpPr>
            <a:spLocks noChangeArrowheads="1"/>
          </p:cNvSpPr>
          <p:nvPr/>
        </p:nvSpPr>
        <p:spPr bwMode="auto">
          <a:xfrm>
            <a:off x="2546350" y="1614488"/>
            <a:ext cx="80963" cy="152400"/>
          </a:xfrm>
          <a:prstGeom prst="rect">
            <a:avLst/>
          </a:prstGeom>
          <a:noFill/>
          <a:ln w="9525">
            <a:noFill/>
            <a:miter lim="800000"/>
            <a:headEnd/>
            <a:tailEnd/>
          </a:ln>
        </p:spPr>
        <p:txBody>
          <a:bodyPr/>
          <a:lstStyle/>
          <a:p>
            <a:endParaRPr lang="en-US" dirty="0"/>
          </a:p>
        </p:txBody>
      </p:sp>
      <p:sp>
        <p:nvSpPr>
          <p:cNvPr id="140296" name="Rectangle 10"/>
          <p:cNvSpPr>
            <a:spLocks noChangeArrowheads="1"/>
          </p:cNvSpPr>
          <p:nvPr/>
        </p:nvSpPr>
        <p:spPr bwMode="auto">
          <a:xfrm>
            <a:off x="2546350" y="1614488"/>
            <a:ext cx="73025" cy="142875"/>
          </a:xfrm>
          <a:prstGeom prst="rect">
            <a:avLst/>
          </a:prstGeom>
          <a:noFill/>
          <a:ln w="9525">
            <a:noFill/>
            <a:miter lim="800000"/>
            <a:headEnd/>
            <a:tailEnd/>
          </a:ln>
        </p:spPr>
        <p:txBody>
          <a:bodyPr/>
          <a:lstStyle/>
          <a:p>
            <a:endParaRPr lang="en-US" dirty="0"/>
          </a:p>
        </p:txBody>
      </p:sp>
      <p:sp>
        <p:nvSpPr>
          <p:cNvPr id="140297" name="Rectangle 11"/>
          <p:cNvSpPr>
            <a:spLocks noChangeArrowheads="1"/>
          </p:cNvSpPr>
          <p:nvPr/>
        </p:nvSpPr>
        <p:spPr bwMode="auto">
          <a:xfrm>
            <a:off x="2627313" y="1614488"/>
            <a:ext cx="73025" cy="152400"/>
          </a:xfrm>
          <a:prstGeom prst="rect">
            <a:avLst/>
          </a:prstGeom>
          <a:noFill/>
          <a:ln w="9525">
            <a:noFill/>
            <a:miter lim="800000"/>
            <a:headEnd/>
            <a:tailEnd/>
          </a:ln>
        </p:spPr>
        <p:txBody>
          <a:bodyPr/>
          <a:lstStyle/>
          <a:p>
            <a:endParaRPr lang="en-US" dirty="0"/>
          </a:p>
        </p:txBody>
      </p:sp>
      <p:sp>
        <p:nvSpPr>
          <p:cNvPr id="140298" name="Rectangle 12"/>
          <p:cNvSpPr>
            <a:spLocks noChangeArrowheads="1"/>
          </p:cNvSpPr>
          <p:nvPr/>
        </p:nvSpPr>
        <p:spPr bwMode="auto">
          <a:xfrm>
            <a:off x="2627313" y="1614488"/>
            <a:ext cx="73025" cy="142875"/>
          </a:xfrm>
          <a:prstGeom prst="rect">
            <a:avLst/>
          </a:prstGeom>
          <a:noFill/>
          <a:ln w="9525">
            <a:noFill/>
            <a:miter lim="800000"/>
            <a:headEnd/>
            <a:tailEnd/>
          </a:ln>
        </p:spPr>
        <p:txBody>
          <a:bodyPr/>
          <a:lstStyle/>
          <a:p>
            <a:endParaRPr lang="en-US" dirty="0"/>
          </a:p>
        </p:txBody>
      </p:sp>
      <p:sp>
        <p:nvSpPr>
          <p:cNvPr id="140299" name="Rectangle 13"/>
          <p:cNvSpPr>
            <a:spLocks noChangeArrowheads="1"/>
          </p:cNvSpPr>
          <p:nvPr/>
        </p:nvSpPr>
        <p:spPr bwMode="auto">
          <a:xfrm>
            <a:off x="2708275" y="1614488"/>
            <a:ext cx="80963" cy="152400"/>
          </a:xfrm>
          <a:prstGeom prst="rect">
            <a:avLst/>
          </a:prstGeom>
          <a:noFill/>
          <a:ln w="9525">
            <a:noFill/>
            <a:miter lim="800000"/>
            <a:headEnd/>
            <a:tailEnd/>
          </a:ln>
        </p:spPr>
        <p:txBody>
          <a:bodyPr/>
          <a:lstStyle/>
          <a:p>
            <a:endParaRPr lang="en-US" dirty="0"/>
          </a:p>
        </p:txBody>
      </p:sp>
      <p:sp>
        <p:nvSpPr>
          <p:cNvPr id="140300" name="Rectangle 14"/>
          <p:cNvSpPr>
            <a:spLocks noChangeArrowheads="1"/>
          </p:cNvSpPr>
          <p:nvPr/>
        </p:nvSpPr>
        <p:spPr bwMode="auto">
          <a:xfrm>
            <a:off x="2708275" y="1614488"/>
            <a:ext cx="71438" cy="142875"/>
          </a:xfrm>
          <a:prstGeom prst="rect">
            <a:avLst/>
          </a:prstGeom>
          <a:noFill/>
          <a:ln w="9525">
            <a:noFill/>
            <a:miter lim="800000"/>
            <a:headEnd/>
            <a:tailEnd/>
          </a:ln>
        </p:spPr>
        <p:txBody>
          <a:bodyPr/>
          <a:lstStyle/>
          <a:p>
            <a:endParaRPr lang="en-US" dirty="0"/>
          </a:p>
        </p:txBody>
      </p:sp>
      <p:sp>
        <p:nvSpPr>
          <p:cNvPr id="140301" name="Rectangle 15"/>
          <p:cNvSpPr>
            <a:spLocks noChangeArrowheads="1"/>
          </p:cNvSpPr>
          <p:nvPr/>
        </p:nvSpPr>
        <p:spPr bwMode="auto">
          <a:xfrm>
            <a:off x="2762250" y="1614488"/>
            <a:ext cx="80963" cy="152400"/>
          </a:xfrm>
          <a:prstGeom prst="rect">
            <a:avLst/>
          </a:prstGeom>
          <a:noFill/>
          <a:ln w="9525">
            <a:noFill/>
            <a:miter lim="800000"/>
            <a:headEnd/>
            <a:tailEnd/>
          </a:ln>
        </p:spPr>
        <p:txBody>
          <a:bodyPr/>
          <a:lstStyle/>
          <a:p>
            <a:endParaRPr lang="en-US" dirty="0"/>
          </a:p>
        </p:txBody>
      </p:sp>
      <p:sp>
        <p:nvSpPr>
          <p:cNvPr id="140302" name="Rectangle 16"/>
          <p:cNvSpPr>
            <a:spLocks noChangeArrowheads="1"/>
          </p:cNvSpPr>
          <p:nvPr/>
        </p:nvSpPr>
        <p:spPr bwMode="auto">
          <a:xfrm>
            <a:off x="2762250" y="1614488"/>
            <a:ext cx="71438" cy="142875"/>
          </a:xfrm>
          <a:prstGeom prst="rect">
            <a:avLst/>
          </a:prstGeom>
          <a:noFill/>
          <a:ln w="9525">
            <a:noFill/>
            <a:miter lim="800000"/>
            <a:headEnd/>
            <a:tailEnd/>
          </a:ln>
        </p:spPr>
        <p:txBody>
          <a:bodyPr/>
          <a:lstStyle/>
          <a:p>
            <a:endParaRPr lang="en-US" dirty="0"/>
          </a:p>
        </p:txBody>
      </p:sp>
      <p:sp>
        <p:nvSpPr>
          <p:cNvPr id="140303" name="Rectangle 17"/>
          <p:cNvSpPr>
            <a:spLocks noChangeArrowheads="1"/>
          </p:cNvSpPr>
          <p:nvPr/>
        </p:nvSpPr>
        <p:spPr bwMode="auto">
          <a:xfrm>
            <a:off x="2852738" y="1614488"/>
            <a:ext cx="71437" cy="152400"/>
          </a:xfrm>
          <a:prstGeom prst="rect">
            <a:avLst/>
          </a:prstGeom>
          <a:noFill/>
          <a:ln w="9525">
            <a:noFill/>
            <a:miter lim="800000"/>
            <a:headEnd/>
            <a:tailEnd/>
          </a:ln>
        </p:spPr>
        <p:txBody>
          <a:bodyPr/>
          <a:lstStyle/>
          <a:p>
            <a:endParaRPr lang="en-US" dirty="0"/>
          </a:p>
        </p:txBody>
      </p:sp>
      <p:sp>
        <p:nvSpPr>
          <p:cNvPr id="140304" name="Rectangle 18"/>
          <p:cNvSpPr>
            <a:spLocks noChangeArrowheads="1"/>
          </p:cNvSpPr>
          <p:nvPr/>
        </p:nvSpPr>
        <p:spPr bwMode="auto">
          <a:xfrm>
            <a:off x="2852738" y="1614488"/>
            <a:ext cx="71437" cy="142875"/>
          </a:xfrm>
          <a:prstGeom prst="rect">
            <a:avLst/>
          </a:prstGeom>
          <a:noFill/>
          <a:ln w="9525">
            <a:noFill/>
            <a:miter lim="800000"/>
            <a:headEnd/>
            <a:tailEnd/>
          </a:ln>
        </p:spPr>
        <p:txBody>
          <a:bodyPr/>
          <a:lstStyle/>
          <a:p>
            <a:endParaRPr lang="en-US" dirty="0"/>
          </a:p>
        </p:txBody>
      </p:sp>
      <p:sp>
        <p:nvSpPr>
          <p:cNvPr id="140305" name="Rectangle 19"/>
          <p:cNvSpPr>
            <a:spLocks noChangeArrowheads="1"/>
          </p:cNvSpPr>
          <p:nvPr/>
        </p:nvSpPr>
        <p:spPr bwMode="auto">
          <a:xfrm>
            <a:off x="2995613" y="1614488"/>
            <a:ext cx="80962" cy="152400"/>
          </a:xfrm>
          <a:prstGeom prst="rect">
            <a:avLst/>
          </a:prstGeom>
          <a:noFill/>
          <a:ln w="9525">
            <a:noFill/>
            <a:miter lim="800000"/>
            <a:headEnd/>
            <a:tailEnd/>
          </a:ln>
        </p:spPr>
        <p:txBody>
          <a:bodyPr/>
          <a:lstStyle/>
          <a:p>
            <a:endParaRPr lang="en-US" dirty="0"/>
          </a:p>
        </p:txBody>
      </p:sp>
      <p:sp>
        <p:nvSpPr>
          <p:cNvPr id="140306" name="Rectangle 20"/>
          <p:cNvSpPr>
            <a:spLocks noChangeArrowheads="1"/>
          </p:cNvSpPr>
          <p:nvPr/>
        </p:nvSpPr>
        <p:spPr bwMode="auto">
          <a:xfrm>
            <a:off x="2995613" y="1614488"/>
            <a:ext cx="71437" cy="142875"/>
          </a:xfrm>
          <a:prstGeom prst="rect">
            <a:avLst/>
          </a:prstGeom>
          <a:noFill/>
          <a:ln w="9525">
            <a:noFill/>
            <a:miter lim="800000"/>
            <a:headEnd/>
            <a:tailEnd/>
          </a:ln>
        </p:spPr>
        <p:txBody>
          <a:bodyPr/>
          <a:lstStyle/>
          <a:p>
            <a:endParaRPr lang="en-US" dirty="0"/>
          </a:p>
        </p:txBody>
      </p:sp>
      <p:sp>
        <p:nvSpPr>
          <p:cNvPr id="140307" name="Rectangle 21"/>
          <p:cNvSpPr>
            <a:spLocks noChangeArrowheads="1"/>
          </p:cNvSpPr>
          <p:nvPr/>
        </p:nvSpPr>
        <p:spPr bwMode="auto">
          <a:xfrm>
            <a:off x="3086100" y="1614488"/>
            <a:ext cx="80963" cy="152400"/>
          </a:xfrm>
          <a:prstGeom prst="rect">
            <a:avLst/>
          </a:prstGeom>
          <a:noFill/>
          <a:ln w="9525">
            <a:noFill/>
            <a:miter lim="800000"/>
            <a:headEnd/>
            <a:tailEnd/>
          </a:ln>
        </p:spPr>
        <p:txBody>
          <a:bodyPr/>
          <a:lstStyle/>
          <a:p>
            <a:endParaRPr lang="en-US" dirty="0"/>
          </a:p>
        </p:txBody>
      </p:sp>
      <p:sp>
        <p:nvSpPr>
          <p:cNvPr id="140308" name="Rectangle 22"/>
          <p:cNvSpPr>
            <a:spLocks noChangeArrowheads="1"/>
          </p:cNvSpPr>
          <p:nvPr/>
        </p:nvSpPr>
        <p:spPr bwMode="auto">
          <a:xfrm>
            <a:off x="3086100" y="1614488"/>
            <a:ext cx="71438" cy="142875"/>
          </a:xfrm>
          <a:prstGeom prst="rect">
            <a:avLst/>
          </a:prstGeom>
          <a:noFill/>
          <a:ln w="9525">
            <a:noFill/>
            <a:miter lim="800000"/>
            <a:headEnd/>
            <a:tailEnd/>
          </a:ln>
        </p:spPr>
        <p:txBody>
          <a:bodyPr/>
          <a:lstStyle/>
          <a:p>
            <a:endParaRPr lang="en-US" dirty="0"/>
          </a:p>
        </p:txBody>
      </p:sp>
      <p:sp>
        <p:nvSpPr>
          <p:cNvPr id="140309" name="Rectangle 23"/>
          <p:cNvSpPr>
            <a:spLocks noChangeArrowheads="1"/>
          </p:cNvSpPr>
          <p:nvPr/>
        </p:nvSpPr>
        <p:spPr bwMode="auto">
          <a:xfrm>
            <a:off x="3148013" y="1614488"/>
            <a:ext cx="73025" cy="152400"/>
          </a:xfrm>
          <a:prstGeom prst="rect">
            <a:avLst/>
          </a:prstGeom>
          <a:noFill/>
          <a:ln w="9525">
            <a:noFill/>
            <a:miter lim="800000"/>
            <a:headEnd/>
            <a:tailEnd/>
          </a:ln>
        </p:spPr>
        <p:txBody>
          <a:bodyPr/>
          <a:lstStyle/>
          <a:p>
            <a:endParaRPr lang="en-US" dirty="0"/>
          </a:p>
        </p:txBody>
      </p:sp>
      <p:sp>
        <p:nvSpPr>
          <p:cNvPr id="140310" name="Rectangle 24"/>
          <p:cNvSpPr>
            <a:spLocks noChangeArrowheads="1"/>
          </p:cNvSpPr>
          <p:nvPr/>
        </p:nvSpPr>
        <p:spPr bwMode="auto">
          <a:xfrm>
            <a:off x="3148013" y="1614488"/>
            <a:ext cx="73025" cy="142875"/>
          </a:xfrm>
          <a:prstGeom prst="rect">
            <a:avLst/>
          </a:prstGeom>
          <a:noFill/>
          <a:ln w="9525">
            <a:noFill/>
            <a:miter lim="800000"/>
            <a:headEnd/>
            <a:tailEnd/>
          </a:ln>
        </p:spPr>
        <p:txBody>
          <a:bodyPr/>
          <a:lstStyle/>
          <a:p>
            <a:endParaRPr lang="en-US" dirty="0"/>
          </a:p>
        </p:txBody>
      </p:sp>
      <p:sp>
        <p:nvSpPr>
          <p:cNvPr id="140311" name="Rectangle 25"/>
          <p:cNvSpPr>
            <a:spLocks noChangeArrowheads="1"/>
          </p:cNvSpPr>
          <p:nvPr/>
        </p:nvSpPr>
        <p:spPr bwMode="auto">
          <a:xfrm>
            <a:off x="3221038" y="1614488"/>
            <a:ext cx="79375" cy="152400"/>
          </a:xfrm>
          <a:prstGeom prst="rect">
            <a:avLst/>
          </a:prstGeom>
          <a:noFill/>
          <a:ln w="9525">
            <a:noFill/>
            <a:miter lim="800000"/>
            <a:headEnd/>
            <a:tailEnd/>
          </a:ln>
        </p:spPr>
        <p:txBody>
          <a:bodyPr/>
          <a:lstStyle/>
          <a:p>
            <a:endParaRPr lang="en-US" dirty="0"/>
          </a:p>
        </p:txBody>
      </p:sp>
      <p:sp>
        <p:nvSpPr>
          <p:cNvPr id="140312" name="Rectangle 26"/>
          <p:cNvSpPr>
            <a:spLocks noChangeArrowheads="1"/>
          </p:cNvSpPr>
          <p:nvPr/>
        </p:nvSpPr>
        <p:spPr bwMode="auto">
          <a:xfrm>
            <a:off x="3221038" y="1614488"/>
            <a:ext cx="71437" cy="142875"/>
          </a:xfrm>
          <a:prstGeom prst="rect">
            <a:avLst/>
          </a:prstGeom>
          <a:noFill/>
          <a:ln w="9525">
            <a:noFill/>
            <a:miter lim="800000"/>
            <a:headEnd/>
            <a:tailEnd/>
          </a:ln>
        </p:spPr>
        <p:txBody>
          <a:bodyPr/>
          <a:lstStyle/>
          <a:p>
            <a:endParaRPr lang="en-US" dirty="0"/>
          </a:p>
        </p:txBody>
      </p:sp>
      <p:sp>
        <p:nvSpPr>
          <p:cNvPr id="140313" name="Rectangle 27"/>
          <p:cNvSpPr>
            <a:spLocks noChangeArrowheads="1"/>
          </p:cNvSpPr>
          <p:nvPr/>
        </p:nvSpPr>
        <p:spPr bwMode="auto">
          <a:xfrm>
            <a:off x="3300413" y="1614488"/>
            <a:ext cx="73025" cy="152400"/>
          </a:xfrm>
          <a:prstGeom prst="rect">
            <a:avLst/>
          </a:prstGeom>
          <a:noFill/>
          <a:ln w="9525">
            <a:noFill/>
            <a:miter lim="800000"/>
            <a:headEnd/>
            <a:tailEnd/>
          </a:ln>
        </p:spPr>
        <p:txBody>
          <a:bodyPr/>
          <a:lstStyle/>
          <a:p>
            <a:endParaRPr lang="en-US" dirty="0"/>
          </a:p>
        </p:txBody>
      </p:sp>
      <p:sp>
        <p:nvSpPr>
          <p:cNvPr id="140314" name="Rectangle 28"/>
          <p:cNvSpPr>
            <a:spLocks noChangeArrowheads="1"/>
          </p:cNvSpPr>
          <p:nvPr/>
        </p:nvSpPr>
        <p:spPr bwMode="auto">
          <a:xfrm>
            <a:off x="3300413" y="1614488"/>
            <a:ext cx="73025" cy="142875"/>
          </a:xfrm>
          <a:prstGeom prst="rect">
            <a:avLst/>
          </a:prstGeom>
          <a:noFill/>
          <a:ln w="9525">
            <a:noFill/>
            <a:miter lim="800000"/>
            <a:headEnd/>
            <a:tailEnd/>
          </a:ln>
        </p:spPr>
        <p:txBody>
          <a:bodyPr/>
          <a:lstStyle/>
          <a:p>
            <a:endParaRPr lang="en-US" dirty="0"/>
          </a:p>
        </p:txBody>
      </p:sp>
      <p:sp>
        <p:nvSpPr>
          <p:cNvPr id="140315" name="Rectangle 29"/>
          <p:cNvSpPr>
            <a:spLocks noChangeArrowheads="1"/>
          </p:cNvSpPr>
          <p:nvPr/>
        </p:nvSpPr>
        <p:spPr bwMode="auto">
          <a:xfrm>
            <a:off x="3373438" y="1614488"/>
            <a:ext cx="80962" cy="152400"/>
          </a:xfrm>
          <a:prstGeom prst="rect">
            <a:avLst/>
          </a:prstGeom>
          <a:noFill/>
          <a:ln w="9525">
            <a:noFill/>
            <a:miter lim="800000"/>
            <a:headEnd/>
            <a:tailEnd/>
          </a:ln>
        </p:spPr>
        <p:txBody>
          <a:bodyPr/>
          <a:lstStyle/>
          <a:p>
            <a:endParaRPr lang="en-US" dirty="0"/>
          </a:p>
        </p:txBody>
      </p:sp>
      <p:sp>
        <p:nvSpPr>
          <p:cNvPr id="140316" name="Rectangle 30"/>
          <p:cNvSpPr>
            <a:spLocks noChangeArrowheads="1"/>
          </p:cNvSpPr>
          <p:nvPr/>
        </p:nvSpPr>
        <p:spPr bwMode="auto">
          <a:xfrm>
            <a:off x="3373438" y="1614488"/>
            <a:ext cx="71437" cy="142875"/>
          </a:xfrm>
          <a:prstGeom prst="rect">
            <a:avLst/>
          </a:prstGeom>
          <a:noFill/>
          <a:ln w="9525">
            <a:noFill/>
            <a:miter lim="800000"/>
            <a:headEnd/>
            <a:tailEnd/>
          </a:ln>
        </p:spPr>
        <p:txBody>
          <a:bodyPr/>
          <a:lstStyle/>
          <a:p>
            <a:endParaRPr lang="en-US" dirty="0"/>
          </a:p>
        </p:txBody>
      </p:sp>
      <p:sp>
        <p:nvSpPr>
          <p:cNvPr id="140317" name="Rectangle 31"/>
          <p:cNvSpPr>
            <a:spLocks noChangeArrowheads="1"/>
          </p:cNvSpPr>
          <p:nvPr/>
        </p:nvSpPr>
        <p:spPr bwMode="auto">
          <a:xfrm>
            <a:off x="2705100" y="1819275"/>
            <a:ext cx="304800" cy="228600"/>
          </a:xfrm>
          <a:prstGeom prst="rect">
            <a:avLst/>
          </a:prstGeom>
          <a:noFill/>
          <a:ln w="7938">
            <a:solidFill>
              <a:srgbClr val="000000"/>
            </a:solidFill>
            <a:miter lim="800000"/>
            <a:headEnd/>
            <a:tailEnd/>
          </a:ln>
        </p:spPr>
        <p:txBody>
          <a:bodyPr/>
          <a:lstStyle/>
          <a:p>
            <a:endParaRPr lang="en-US" dirty="0"/>
          </a:p>
        </p:txBody>
      </p:sp>
      <p:sp>
        <p:nvSpPr>
          <p:cNvPr id="140318" name="Rectangle 32"/>
          <p:cNvSpPr>
            <a:spLocks noChangeArrowheads="1"/>
          </p:cNvSpPr>
          <p:nvPr/>
        </p:nvSpPr>
        <p:spPr bwMode="auto">
          <a:xfrm>
            <a:off x="3162300" y="1819275"/>
            <a:ext cx="287338" cy="228600"/>
          </a:xfrm>
          <a:prstGeom prst="rect">
            <a:avLst/>
          </a:prstGeom>
          <a:noFill/>
          <a:ln w="7938">
            <a:solidFill>
              <a:srgbClr val="000000"/>
            </a:solidFill>
            <a:miter lim="800000"/>
            <a:headEnd/>
            <a:tailEnd/>
          </a:ln>
        </p:spPr>
        <p:txBody>
          <a:bodyPr/>
          <a:lstStyle/>
          <a:p>
            <a:endParaRPr lang="en-US" dirty="0"/>
          </a:p>
        </p:txBody>
      </p:sp>
      <p:sp>
        <p:nvSpPr>
          <p:cNvPr id="140319" name="Rectangle 33"/>
          <p:cNvSpPr>
            <a:spLocks noChangeArrowheads="1"/>
          </p:cNvSpPr>
          <p:nvPr/>
        </p:nvSpPr>
        <p:spPr bwMode="auto">
          <a:xfrm>
            <a:off x="3543300" y="1819275"/>
            <a:ext cx="304800" cy="228600"/>
          </a:xfrm>
          <a:prstGeom prst="rect">
            <a:avLst/>
          </a:prstGeom>
          <a:noFill/>
          <a:ln w="7938">
            <a:solidFill>
              <a:srgbClr val="000000"/>
            </a:solidFill>
            <a:miter lim="800000"/>
            <a:headEnd/>
            <a:tailEnd/>
          </a:ln>
        </p:spPr>
        <p:txBody>
          <a:bodyPr/>
          <a:lstStyle/>
          <a:p>
            <a:endParaRPr lang="en-US" dirty="0"/>
          </a:p>
        </p:txBody>
      </p:sp>
      <p:sp>
        <p:nvSpPr>
          <p:cNvPr id="140320" name="Rectangle 34"/>
          <p:cNvSpPr>
            <a:spLocks noChangeArrowheads="1"/>
          </p:cNvSpPr>
          <p:nvPr/>
        </p:nvSpPr>
        <p:spPr bwMode="auto">
          <a:xfrm>
            <a:off x="2324100" y="1819275"/>
            <a:ext cx="304800" cy="228600"/>
          </a:xfrm>
          <a:prstGeom prst="rect">
            <a:avLst/>
          </a:prstGeom>
          <a:noFill/>
          <a:ln w="7938">
            <a:solidFill>
              <a:srgbClr val="000000"/>
            </a:solidFill>
            <a:miter lim="800000"/>
            <a:headEnd/>
            <a:tailEnd/>
          </a:ln>
        </p:spPr>
        <p:txBody>
          <a:bodyPr/>
          <a:lstStyle/>
          <a:p>
            <a:endParaRPr lang="en-US" dirty="0"/>
          </a:p>
        </p:txBody>
      </p:sp>
      <p:sp>
        <p:nvSpPr>
          <p:cNvPr id="140321" name="Text Box 35"/>
          <p:cNvSpPr txBox="1">
            <a:spLocks noChangeArrowheads="1"/>
          </p:cNvSpPr>
          <p:nvPr/>
        </p:nvSpPr>
        <p:spPr bwMode="auto">
          <a:xfrm>
            <a:off x="2400300" y="1590675"/>
            <a:ext cx="1219200" cy="228600"/>
          </a:xfrm>
          <a:prstGeom prst="rect">
            <a:avLst/>
          </a:prstGeom>
          <a:noFill/>
          <a:ln w="9525">
            <a:noFill/>
            <a:miter lim="800000"/>
            <a:headEnd/>
            <a:tailEnd/>
          </a:ln>
        </p:spPr>
        <p:txBody>
          <a:bodyPr>
            <a:spAutoFit/>
          </a:bodyPr>
          <a:lstStyle/>
          <a:p>
            <a:pPr>
              <a:spcBef>
                <a:spcPct val="50000"/>
              </a:spcBef>
            </a:pPr>
            <a:r>
              <a:rPr lang="en-US" sz="900" dirty="0">
                <a:solidFill>
                  <a:srgbClr val="000000"/>
                </a:solidFill>
              </a:rPr>
              <a:t>   </a:t>
            </a:r>
            <a:r>
              <a:rPr lang="en-US" sz="900" b="1" dirty="0">
                <a:solidFill>
                  <a:srgbClr val="000000"/>
                </a:solidFill>
              </a:rPr>
              <a:t>ALARM STATUS</a:t>
            </a:r>
          </a:p>
        </p:txBody>
      </p:sp>
      <p:sp>
        <p:nvSpPr>
          <p:cNvPr id="140322" name="Text Box 43"/>
          <p:cNvSpPr txBox="1">
            <a:spLocks noChangeArrowheads="1"/>
          </p:cNvSpPr>
          <p:nvPr/>
        </p:nvSpPr>
        <p:spPr bwMode="auto">
          <a:xfrm>
            <a:off x="3981450" y="1638300"/>
            <a:ext cx="2990850" cy="473075"/>
          </a:xfrm>
          <a:prstGeom prst="rect">
            <a:avLst/>
          </a:prstGeom>
          <a:noFill/>
          <a:ln w="9525">
            <a:noFill/>
            <a:miter lim="800000"/>
            <a:headEnd/>
            <a:tailEnd/>
          </a:ln>
        </p:spPr>
        <p:txBody>
          <a:bodyPr>
            <a:spAutoFit/>
          </a:bodyPr>
          <a:lstStyle/>
          <a:p>
            <a:pPr>
              <a:spcBef>
                <a:spcPct val="50000"/>
              </a:spcBef>
            </a:pPr>
            <a:r>
              <a:rPr lang="en-US" sz="1000" b="1" dirty="0"/>
              <a:t>TERMINAL #1   CLLI:rlghnca0100w REL XX.X</a:t>
            </a:r>
          </a:p>
          <a:p>
            <a:pPr>
              <a:spcBef>
                <a:spcPct val="50000"/>
              </a:spcBef>
            </a:pPr>
            <a:r>
              <a:rPr lang="en-US" sz="1000" b="1" dirty="0"/>
              <a:t>Date      09-02-22           16:10:50      EST</a:t>
            </a:r>
          </a:p>
        </p:txBody>
      </p:sp>
      <p:sp>
        <p:nvSpPr>
          <p:cNvPr id="140323" name="Text Box 44"/>
          <p:cNvSpPr txBox="1">
            <a:spLocks noChangeArrowheads="1"/>
          </p:cNvSpPr>
          <p:nvPr/>
        </p:nvSpPr>
        <p:spPr bwMode="auto">
          <a:xfrm>
            <a:off x="3160713" y="1800225"/>
            <a:ext cx="307975" cy="304800"/>
          </a:xfrm>
          <a:prstGeom prst="rect">
            <a:avLst/>
          </a:prstGeom>
          <a:noFill/>
          <a:ln w="9525">
            <a:noFill/>
            <a:miter lim="800000"/>
            <a:headEnd/>
            <a:tailEnd/>
          </a:ln>
        </p:spPr>
        <p:txBody>
          <a:bodyPr>
            <a:spAutoFit/>
          </a:bodyPr>
          <a:lstStyle/>
          <a:p>
            <a:pPr>
              <a:spcBef>
                <a:spcPct val="50000"/>
              </a:spcBef>
            </a:pPr>
            <a:r>
              <a:rPr lang="en-US" sz="1400" dirty="0"/>
              <a:t>3</a:t>
            </a:r>
          </a:p>
        </p:txBody>
      </p:sp>
      <p:sp>
        <p:nvSpPr>
          <p:cNvPr id="140324" name="Text Box 45"/>
          <p:cNvSpPr txBox="1">
            <a:spLocks noChangeArrowheads="1"/>
          </p:cNvSpPr>
          <p:nvPr/>
        </p:nvSpPr>
        <p:spPr bwMode="auto">
          <a:xfrm>
            <a:off x="3067050" y="2028825"/>
            <a:ext cx="714375" cy="244475"/>
          </a:xfrm>
          <a:prstGeom prst="rect">
            <a:avLst/>
          </a:prstGeom>
          <a:noFill/>
          <a:ln w="9525">
            <a:noFill/>
            <a:miter lim="800000"/>
            <a:headEnd/>
            <a:tailEnd/>
          </a:ln>
        </p:spPr>
        <p:txBody>
          <a:bodyPr>
            <a:spAutoFit/>
          </a:bodyPr>
          <a:lstStyle/>
          <a:p>
            <a:pPr>
              <a:spcBef>
                <a:spcPct val="50000"/>
              </a:spcBef>
            </a:pPr>
            <a:r>
              <a:rPr lang="en-US" sz="1000" b="1" dirty="0"/>
              <a:t>MINR</a:t>
            </a:r>
          </a:p>
        </p:txBody>
      </p:sp>
      <p:sp>
        <p:nvSpPr>
          <p:cNvPr id="140325" name="Text Box 46"/>
          <p:cNvSpPr txBox="1">
            <a:spLocks noChangeArrowheads="1"/>
          </p:cNvSpPr>
          <p:nvPr/>
        </p:nvSpPr>
        <p:spPr bwMode="auto">
          <a:xfrm>
            <a:off x="1628775" y="2390775"/>
            <a:ext cx="5781675" cy="3902075"/>
          </a:xfrm>
          <a:prstGeom prst="rect">
            <a:avLst/>
          </a:prstGeom>
          <a:noFill/>
          <a:ln w="9525">
            <a:noFill/>
            <a:miter lim="800000"/>
            <a:headEnd/>
            <a:tailEnd/>
          </a:ln>
        </p:spPr>
        <p:txBody>
          <a:bodyPr>
            <a:spAutoFit/>
          </a:bodyPr>
          <a:lstStyle/>
          <a:p>
            <a:pPr>
              <a:spcBef>
                <a:spcPct val="50000"/>
              </a:spcBef>
            </a:pPr>
            <a:r>
              <a:rPr lang="en-US" sz="1000" b="1" dirty="0"/>
              <a:t>rlghnc0100w 090222   16:10:50 EST EAGLE xxxxx </a:t>
            </a:r>
          </a:p>
          <a:p>
            <a:pPr>
              <a:spcBef>
                <a:spcPct val="50000"/>
              </a:spcBef>
            </a:pPr>
            <a:r>
              <a:rPr lang="en-US" sz="1000" b="1" dirty="0"/>
              <a:t>rept-stat-card:loc=1101</a:t>
            </a:r>
          </a:p>
          <a:p>
            <a:pPr>
              <a:spcBef>
                <a:spcPct val="50000"/>
              </a:spcBef>
            </a:pPr>
            <a:r>
              <a:rPr lang="en-US" sz="1000" b="1" dirty="0"/>
              <a:t>Command entered at terminal #1 </a:t>
            </a:r>
          </a:p>
          <a:p>
            <a:pPr>
              <a:spcBef>
                <a:spcPct val="50000"/>
              </a:spcBef>
            </a:pPr>
            <a:r>
              <a:rPr lang="en-US" sz="1000" b="1" dirty="0"/>
              <a:t>rlghnc0100w 090222   16:10:50 EST EAGLE xxxxx</a:t>
            </a:r>
          </a:p>
          <a:p>
            <a:pPr>
              <a:spcBef>
                <a:spcPct val="50000"/>
              </a:spcBef>
            </a:pPr>
            <a:r>
              <a:rPr lang="en-US" sz="1000" b="1" dirty="0"/>
              <a:t>CARD      Version            Type           GPL          PST             SST</a:t>
            </a:r>
          </a:p>
          <a:p>
            <a:pPr>
              <a:spcBef>
                <a:spcPct val="50000"/>
              </a:spcBef>
            </a:pPr>
            <a:r>
              <a:rPr lang="en-US" sz="1000" b="1" dirty="0"/>
              <a:t>1101      132-031-000      E5ENET      IPSG         IS-NR         Active</a:t>
            </a:r>
          </a:p>
          <a:p>
            <a:pPr>
              <a:spcBef>
                <a:spcPct val="50000"/>
              </a:spcBef>
            </a:pPr>
            <a:r>
              <a:rPr lang="en-US" sz="1000" b="1" dirty="0"/>
              <a:t>Signaling Link Status   </a:t>
            </a:r>
          </a:p>
          <a:p>
            <a:pPr>
              <a:spcBef>
                <a:spcPct val="50000"/>
              </a:spcBef>
            </a:pPr>
            <a:r>
              <a:rPr lang="en-US" sz="1000" b="1" dirty="0"/>
              <a:t>    SLK                  PST                             LS                               CLLI</a:t>
            </a:r>
          </a:p>
          <a:p>
            <a:pPr>
              <a:spcBef>
                <a:spcPct val="50000"/>
              </a:spcBef>
            </a:pPr>
            <a:r>
              <a:rPr lang="en-US" sz="1000" b="1" dirty="0"/>
              <a:t>       A                   IS-NR                       clayncls                    claync0200w</a:t>
            </a:r>
          </a:p>
          <a:p>
            <a:pPr>
              <a:spcBef>
                <a:spcPct val="50000"/>
              </a:spcBef>
            </a:pPr>
            <a:r>
              <a:rPr lang="en-US" sz="1000" b="1" dirty="0"/>
              <a:t>      A1                  IS-NR                       clayncls                    claync0200w </a:t>
            </a:r>
          </a:p>
          <a:p>
            <a:pPr>
              <a:spcBef>
                <a:spcPct val="50000"/>
              </a:spcBef>
            </a:pPr>
            <a:r>
              <a:rPr lang="en-US" sz="1000" b="1" dirty="0"/>
              <a:t>IPLNK Status      </a:t>
            </a:r>
          </a:p>
          <a:p>
            <a:pPr>
              <a:spcBef>
                <a:spcPct val="50000"/>
              </a:spcBef>
            </a:pPr>
            <a:r>
              <a:rPr lang="en-US" sz="1000" b="1" dirty="0"/>
              <a:t>       IPLNK                IPADDR                          Status                   PST </a:t>
            </a:r>
          </a:p>
          <a:p>
            <a:pPr>
              <a:spcBef>
                <a:spcPct val="50000"/>
              </a:spcBef>
            </a:pPr>
            <a:r>
              <a:rPr lang="en-US" sz="1000" b="1" dirty="0"/>
              <a:t>          A                   192.168.108.3                      UP                      IS-NR</a:t>
            </a:r>
          </a:p>
          <a:p>
            <a:pPr>
              <a:spcBef>
                <a:spcPct val="50000"/>
              </a:spcBef>
            </a:pPr>
            <a:r>
              <a:rPr lang="en-US" sz="1000" b="1" dirty="0"/>
              <a:t>Association Status</a:t>
            </a:r>
          </a:p>
          <a:p>
            <a:pPr>
              <a:spcBef>
                <a:spcPct val="50000"/>
              </a:spcBef>
            </a:pPr>
            <a:r>
              <a:rPr lang="en-US" sz="1000" b="1" dirty="0"/>
              <a:t>        ANAME                                    PST                                        SST</a:t>
            </a:r>
          </a:p>
          <a:p>
            <a:pPr>
              <a:spcBef>
                <a:spcPct val="50000"/>
              </a:spcBef>
            </a:pPr>
            <a:r>
              <a:rPr lang="en-US" sz="1000" b="1" dirty="0"/>
              <a:t>      claync1101a                             IS-NR                              ESTABLISHED</a:t>
            </a:r>
          </a:p>
          <a:p>
            <a:pPr>
              <a:spcBef>
                <a:spcPct val="50000"/>
              </a:spcBef>
            </a:pPr>
            <a:r>
              <a:rPr lang="en-US" sz="1000" b="1" dirty="0"/>
              <a:t>      claync1101a1                           IS-NR                              ESTABLISHED</a:t>
            </a:r>
          </a:p>
        </p:txBody>
      </p:sp>
    </p:spTree>
  </p:cSld>
  <p:clrMapOvr>
    <a:masterClrMapping/>
  </p:clrMapOvr>
  <p:transition>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gray">
          <a:xfrm>
            <a:off x="0" y="0"/>
            <a:ext cx="9144000" cy="685800"/>
          </a:xfrm>
          <a:noFill/>
        </p:spPr>
        <p:txBody>
          <a:bodyPr/>
          <a:lstStyle/>
          <a:p>
            <a:pPr eaLnBrk="1" hangingPunct="1"/>
            <a:r>
              <a:rPr lang="en-US" dirty="0" smtClean="0"/>
              <a:t>  Verifying SIGTRAN Associations</a:t>
            </a:r>
          </a:p>
        </p:txBody>
      </p:sp>
      <p:sp>
        <p:nvSpPr>
          <p:cNvPr id="141315" name="Text Box 3"/>
          <p:cNvSpPr txBox="1">
            <a:spLocks noChangeArrowheads="1"/>
          </p:cNvSpPr>
          <p:nvPr/>
        </p:nvSpPr>
        <p:spPr bwMode="auto">
          <a:xfrm>
            <a:off x="3455988" y="955675"/>
            <a:ext cx="2595562" cy="457200"/>
          </a:xfrm>
          <a:prstGeom prst="rect">
            <a:avLst/>
          </a:prstGeom>
          <a:noFill/>
          <a:ln w="9525" algn="ctr">
            <a:noFill/>
            <a:miter lim="800000"/>
            <a:headEnd/>
            <a:tailEnd/>
          </a:ln>
        </p:spPr>
        <p:txBody>
          <a:bodyPr>
            <a:spAutoFit/>
          </a:bodyPr>
          <a:lstStyle/>
          <a:p>
            <a:pPr>
              <a:spcBef>
                <a:spcPct val="50000"/>
              </a:spcBef>
            </a:pPr>
            <a:r>
              <a:rPr lang="en-US" sz="2400" dirty="0"/>
              <a:t>rept-stat-assoc</a:t>
            </a:r>
          </a:p>
        </p:txBody>
      </p:sp>
      <p:sp>
        <p:nvSpPr>
          <p:cNvPr id="141316" name="Freeform 4"/>
          <p:cNvSpPr>
            <a:spLocks/>
          </p:cNvSpPr>
          <p:nvPr/>
        </p:nvSpPr>
        <p:spPr bwMode="auto">
          <a:xfrm>
            <a:off x="771525" y="1438275"/>
            <a:ext cx="7585075" cy="4881563"/>
          </a:xfrm>
          <a:custGeom>
            <a:avLst/>
            <a:gdLst>
              <a:gd name="T0" fmla="*/ 2147483647 w 688"/>
              <a:gd name="T1" fmla="*/ 0 h 544"/>
              <a:gd name="T2" fmla="*/ 0 w 688"/>
              <a:gd name="T3" fmla="*/ 2147483647 h 544"/>
              <a:gd name="T4" fmla="*/ 0 w 688"/>
              <a:gd name="T5" fmla="*/ 2147483647 h 544"/>
              <a:gd name="T6" fmla="*/ 2147483647 w 688"/>
              <a:gd name="T7" fmla="*/ 2147483647 h 544"/>
              <a:gd name="T8" fmla="*/ 2147483647 w 688"/>
              <a:gd name="T9" fmla="*/ 2147483647 h 544"/>
              <a:gd name="T10" fmla="*/ 2147483647 w 688"/>
              <a:gd name="T11" fmla="*/ 2147483647 h 544"/>
              <a:gd name="T12" fmla="*/ 2147483647 w 688"/>
              <a:gd name="T13" fmla="*/ 2147483647 h 544"/>
              <a:gd name="T14" fmla="*/ 2147483647 w 688"/>
              <a:gd name="T15" fmla="*/ 0 h 544"/>
              <a:gd name="T16" fmla="*/ 2147483647 w 688"/>
              <a:gd name="T17" fmla="*/ 0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8"/>
              <a:gd name="T28" fmla="*/ 0 h 544"/>
              <a:gd name="T29" fmla="*/ 688 w 688"/>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8" h="544">
                <a:moveTo>
                  <a:pt x="91" y="0"/>
                </a:moveTo>
                <a:cubicBezTo>
                  <a:pt x="41" y="0"/>
                  <a:pt x="0" y="40"/>
                  <a:pt x="0" y="90"/>
                </a:cubicBezTo>
                <a:lnTo>
                  <a:pt x="0" y="453"/>
                </a:lnTo>
                <a:cubicBezTo>
                  <a:pt x="0" y="503"/>
                  <a:pt x="41" y="544"/>
                  <a:pt x="91" y="544"/>
                </a:cubicBezTo>
                <a:lnTo>
                  <a:pt x="597" y="544"/>
                </a:lnTo>
                <a:cubicBezTo>
                  <a:pt x="647" y="544"/>
                  <a:pt x="688" y="503"/>
                  <a:pt x="688" y="453"/>
                </a:cubicBezTo>
                <a:lnTo>
                  <a:pt x="688" y="90"/>
                </a:lnTo>
                <a:cubicBezTo>
                  <a:pt x="688" y="40"/>
                  <a:pt x="647" y="0"/>
                  <a:pt x="597" y="0"/>
                </a:cubicBezTo>
                <a:lnTo>
                  <a:pt x="91" y="0"/>
                </a:lnTo>
                <a:close/>
              </a:path>
            </a:pathLst>
          </a:custGeom>
          <a:solidFill>
            <a:srgbClr val="66FF33"/>
          </a:solidFill>
          <a:ln w="7938" cap="rnd">
            <a:solidFill>
              <a:srgbClr val="000000"/>
            </a:solidFill>
            <a:prstDash val="solid"/>
            <a:round/>
            <a:headEnd/>
            <a:tailEnd/>
          </a:ln>
        </p:spPr>
        <p:txBody>
          <a:bodyPr/>
          <a:lstStyle/>
          <a:p>
            <a:endParaRPr lang="en-US" dirty="0"/>
          </a:p>
        </p:txBody>
      </p:sp>
      <p:sp>
        <p:nvSpPr>
          <p:cNvPr id="141317" name="Rectangle 5"/>
          <p:cNvSpPr>
            <a:spLocks noChangeArrowheads="1"/>
          </p:cNvSpPr>
          <p:nvPr/>
        </p:nvSpPr>
        <p:spPr bwMode="auto">
          <a:xfrm>
            <a:off x="2095500" y="1550988"/>
            <a:ext cx="4994275" cy="801687"/>
          </a:xfrm>
          <a:prstGeom prst="rect">
            <a:avLst/>
          </a:prstGeom>
          <a:noFill/>
          <a:ln w="7938">
            <a:solidFill>
              <a:srgbClr val="000000"/>
            </a:solidFill>
            <a:miter lim="800000"/>
            <a:headEnd/>
            <a:tailEnd/>
          </a:ln>
        </p:spPr>
        <p:txBody>
          <a:bodyPr/>
          <a:lstStyle/>
          <a:p>
            <a:endParaRPr lang="en-US" dirty="0"/>
          </a:p>
        </p:txBody>
      </p:sp>
      <p:sp>
        <p:nvSpPr>
          <p:cNvPr id="141318" name="Rectangle 6"/>
          <p:cNvSpPr>
            <a:spLocks noChangeArrowheads="1"/>
          </p:cNvSpPr>
          <p:nvPr/>
        </p:nvSpPr>
        <p:spPr bwMode="auto">
          <a:xfrm>
            <a:off x="2206625" y="1550988"/>
            <a:ext cx="1717675" cy="725487"/>
          </a:xfrm>
          <a:prstGeom prst="rect">
            <a:avLst/>
          </a:prstGeom>
          <a:noFill/>
          <a:ln w="7938">
            <a:solidFill>
              <a:srgbClr val="000000"/>
            </a:solidFill>
            <a:miter lim="800000"/>
            <a:headEnd/>
            <a:tailEnd/>
          </a:ln>
        </p:spPr>
        <p:txBody>
          <a:bodyPr/>
          <a:lstStyle/>
          <a:p>
            <a:endParaRPr lang="en-US" dirty="0"/>
          </a:p>
        </p:txBody>
      </p:sp>
      <p:sp>
        <p:nvSpPr>
          <p:cNvPr id="141319" name="Rectangle 7"/>
          <p:cNvSpPr>
            <a:spLocks noChangeArrowheads="1"/>
          </p:cNvSpPr>
          <p:nvPr/>
        </p:nvSpPr>
        <p:spPr bwMode="auto">
          <a:xfrm>
            <a:off x="2546350" y="1614488"/>
            <a:ext cx="80963" cy="152400"/>
          </a:xfrm>
          <a:prstGeom prst="rect">
            <a:avLst/>
          </a:prstGeom>
          <a:noFill/>
          <a:ln w="9525">
            <a:noFill/>
            <a:miter lim="800000"/>
            <a:headEnd/>
            <a:tailEnd/>
          </a:ln>
        </p:spPr>
        <p:txBody>
          <a:bodyPr/>
          <a:lstStyle/>
          <a:p>
            <a:endParaRPr lang="en-US" dirty="0"/>
          </a:p>
        </p:txBody>
      </p:sp>
      <p:sp>
        <p:nvSpPr>
          <p:cNvPr id="141320" name="Rectangle 8"/>
          <p:cNvSpPr>
            <a:spLocks noChangeArrowheads="1"/>
          </p:cNvSpPr>
          <p:nvPr/>
        </p:nvSpPr>
        <p:spPr bwMode="auto">
          <a:xfrm>
            <a:off x="2546350" y="1614488"/>
            <a:ext cx="73025" cy="142875"/>
          </a:xfrm>
          <a:prstGeom prst="rect">
            <a:avLst/>
          </a:prstGeom>
          <a:noFill/>
          <a:ln w="9525">
            <a:noFill/>
            <a:miter lim="800000"/>
            <a:headEnd/>
            <a:tailEnd/>
          </a:ln>
        </p:spPr>
        <p:txBody>
          <a:bodyPr/>
          <a:lstStyle/>
          <a:p>
            <a:endParaRPr lang="en-US" dirty="0"/>
          </a:p>
        </p:txBody>
      </p:sp>
      <p:sp>
        <p:nvSpPr>
          <p:cNvPr id="141321" name="Rectangle 9"/>
          <p:cNvSpPr>
            <a:spLocks noChangeArrowheads="1"/>
          </p:cNvSpPr>
          <p:nvPr/>
        </p:nvSpPr>
        <p:spPr bwMode="auto">
          <a:xfrm>
            <a:off x="2627313" y="1614488"/>
            <a:ext cx="73025" cy="152400"/>
          </a:xfrm>
          <a:prstGeom prst="rect">
            <a:avLst/>
          </a:prstGeom>
          <a:noFill/>
          <a:ln w="9525">
            <a:noFill/>
            <a:miter lim="800000"/>
            <a:headEnd/>
            <a:tailEnd/>
          </a:ln>
        </p:spPr>
        <p:txBody>
          <a:bodyPr/>
          <a:lstStyle/>
          <a:p>
            <a:endParaRPr lang="en-US" dirty="0"/>
          </a:p>
        </p:txBody>
      </p:sp>
      <p:sp>
        <p:nvSpPr>
          <p:cNvPr id="141322" name="Rectangle 10"/>
          <p:cNvSpPr>
            <a:spLocks noChangeArrowheads="1"/>
          </p:cNvSpPr>
          <p:nvPr/>
        </p:nvSpPr>
        <p:spPr bwMode="auto">
          <a:xfrm>
            <a:off x="2627313" y="1614488"/>
            <a:ext cx="73025" cy="142875"/>
          </a:xfrm>
          <a:prstGeom prst="rect">
            <a:avLst/>
          </a:prstGeom>
          <a:noFill/>
          <a:ln w="9525">
            <a:noFill/>
            <a:miter lim="800000"/>
            <a:headEnd/>
            <a:tailEnd/>
          </a:ln>
        </p:spPr>
        <p:txBody>
          <a:bodyPr/>
          <a:lstStyle/>
          <a:p>
            <a:endParaRPr lang="en-US" dirty="0"/>
          </a:p>
        </p:txBody>
      </p:sp>
      <p:sp>
        <p:nvSpPr>
          <p:cNvPr id="141323" name="Rectangle 11"/>
          <p:cNvSpPr>
            <a:spLocks noChangeArrowheads="1"/>
          </p:cNvSpPr>
          <p:nvPr/>
        </p:nvSpPr>
        <p:spPr bwMode="auto">
          <a:xfrm>
            <a:off x="2708275" y="1614488"/>
            <a:ext cx="80963" cy="152400"/>
          </a:xfrm>
          <a:prstGeom prst="rect">
            <a:avLst/>
          </a:prstGeom>
          <a:noFill/>
          <a:ln w="9525">
            <a:noFill/>
            <a:miter lim="800000"/>
            <a:headEnd/>
            <a:tailEnd/>
          </a:ln>
        </p:spPr>
        <p:txBody>
          <a:bodyPr/>
          <a:lstStyle/>
          <a:p>
            <a:endParaRPr lang="en-US" dirty="0"/>
          </a:p>
        </p:txBody>
      </p:sp>
      <p:sp>
        <p:nvSpPr>
          <p:cNvPr id="141324" name="Rectangle 12"/>
          <p:cNvSpPr>
            <a:spLocks noChangeArrowheads="1"/>
          </p:cNvSpPr>
          <p:nvPr/>
        </p:nvSpPr>
        <p:spPr bwMode="auto">
          <a:xfrm>
            <a:off x="2708275" y="1614488"/>
            <a:ext cx="71438" cy="142875"/>
          </a:xfrm>
          <a:prstGeom prst="rect">
            <a:avLst/>
          </a:prstGeom>
          <a:noFill/>
          <a:ln w="9525">
            <a:noFill/>
            <a:miter lim="800000"/>
            <a:headEnd/>
            <a:tailEnd/>
          </a:ln>
        </p:spPr>
        <p:txBody>
          <a:bodyPr/>
          <a:lstStyle/>
          <a:p>
            <a:endParaRPr lang="en-US" dirty="0"/>
          </a:p>
        </p:txBody>
      </p:sp>
      <p:sp>
        <p:nvSpPr>
          <p:cNvPr id="141325" name="Rectangle 13"/>
          <p:cNvSpPr>
            <a:spLocks noChangeArrowheads="1"/>
          </p:cNvSpPr>
          <p:nvPr/>
        </p:nvSpPr>
        <p:spPr bwMode="auto">
          <a:xfrm>
            <a:off x="2762250" y="1614488"/>
            <a:ext cx="80963" cy="152400"/>
          </a:xfrm>
          <a:prstGeom prst="rect">
            <a:avLst/>
          </a:prstGeom>
          <a:noFill/>
          <a:ln w="9525">
            <a:noFill/>
            <a:miter lim="800000"/>
            <a:headEnd/>
            <a:tailEnd/>
          </a:ln>
        </p:spPr>
        <p:txBody>
          <a:bodyPr/>
          <a:lstStyle/>
          <a:p>
            <a:endParaRPr lang="en-US" dirty="0"/>
          </a:p>
        </p:txBody>
      </p:sp>
      <p:sp>
        <p:nvSpPr>
          <p:cNvPr id="141326" name="Rectangle 14"/>
          <p:cNvSpPr>
            <a:spLocks noChangeArrowheads="1"/>
          </p:cNvSpPr>
          <p:nvPr/>
        </p:nvSpPr>
        <p:spPr bwMode="auto">
          <a:xfrm>
            <a:off x="2762250" y="1614488"/>
            <a:ext cx="71438" cy="142875"/>
          </a:xfrm>
          <a:prstGeom prst="rect">
            <a:avLst/>
          </a:prstGeom>
          <a:noFill/>
          <a:ln w="9525">
            <a:noFill/>
            <a:miter lim="800000"/>
            <a:headEnd/>
            <a:tailEnd/>
          </a:ln>
        </p:spPr>
        <p:txBody>
          <a:bodyPr/>
          <a:lstStyle/>
          <a:p>
            <a:endParaRPr lang="en-US" dirty="0"/>
          </a:p>
        </p:txBody>
      </p:sp>
      <p:sp>
        <p:nvSpPr>
          <p:cNvPr id="141327" name="Rectangle 15"/>
          <p:cNvSpPr>
            <a:spLocks noChangeArrowheads="1"/>
          </p:cNvSpPr>
          <p:nvPr/>
        </p:nvSpPr>
        <p:spPr bwMode="auto">
          <a:xfrm>
            <a:off x="2852738" y="1614488"/>
            <a:ext cx="71437" cy="152400"/>
          </a:xfrm>
          <a:prstGeom prst="rect">
            <a:avLst/>
          </a:prstGeom>
          <a:noFill/>
          <a:ln w="9525">
            <a:noFill/>
            <a:miter lim="800000"/>
            <a:headEnd/>
            <a:tailEnd/>
          </a:ln>
        </p:spPr>
        <p:txBody>
          <a:bodyPr/>
          <a:lstStyle/>
          <a:p>
            <a:endParaRPr lang="en-US" dirty="0"/>
          </a:p>
        </p:txBody>
      </p:sp>
      <p:sp>
        <p:nvSpPr>
          <p:cNvPr id="141328" name="Rectangle 16"/>
          <p:cNvSpPr>
            <a:spLocks noChangeArrowheads="1"/>
          </p:cNvSpPr>
          <p:nvPr/>
        </p:nvSpPr>
        <p:spPr bwMode="auto">
          <a:xfrm>
            <a:off x="2852738" y="1614488"/>
            <a:ext cx="71437" cy="142875"/>
          </a:xfrm>
          <a:prstGeom prst="rect">
            <a:avLst/>
          </a:prstGeom>
          <a:noFill/>
          <a:ln w="9525">
            <a:noFill/>
            <a:miter lim="800000"/>
            <a:headEnd/>
            <a:tailEnd/>
          </a:ln>
        </p:spPr>
        <p:txBody>
          <a:bodyPr/>
          <a:lstStyle/>
          <a:p>
            <a:endParaRPr lang="en-US" dirty="0"/>
          </a:p>
        </p:txBody>
      </p:sp>
      <p:sp>
        <p:nvSpPr>
          <p:cNvPr id="141329" name="Rectangle 17"/>
          <p:cNvSpPr>
            <a:spLocks noChangeArrowheads="1"/>
          </p:cNvSpPr>
          <p:nvPr/>
        </p:nvSpPr>
        <p:spPr bwMode="auto">
          <a:xfrm>
            <a:off x="2995613" y="1614488"/>
            <a:ext cx="80962" cy="152400"/>
          </a:xfrm>
          <a:prstGeom prst="rect">
            <a:avLst/>
          </a:prstGeom>
          <a:noFill/>
          <a:ln w="9525">
            <a:noFill/>
            <a:miter lim="800000"/>
            <a:headEnd/>
            <a:tailEnd/>
          </a:ln>
        </p:spPr>
        <p:txBody>
          <a:bodyPr/>
          <a:lstStyle/>
          <a:p>
            <a:endParaRPr lang="en-US" dirty="0"/>
          </a:p>
        </p:txBody>
      </p:sp>
      <p:sp>
        <p:nvSpPr>
          <p:cNvPr id="141330" name="Rectangle 18"/>
          <p:cNvSpPr>
            <a:spLocks noChangeArrowheads="1"/>
          </p:cNvSpPr>
          <p:nvPr/>
        </p:nvSpPr>
        <p:spPr bwMode="auto">
          <a:xfrm>
            <a:off x="2995613" y="1614488"/>
            <a:ext cx="71437" cy="142875"/>
          </a:xfrm>
          <a:prstGeom prst="rect">
            <a:avLst/>
          </a:prstGeom>
          <a:noFill/>
          <a:ln w="9525">
            <a:noFill/>
            <a:miter lim="800000"/>
            <a:headEnd/>
            <a:tailEnd/>
          </a:ln>
        </p:spPr>
        <p:txBody>
          <a:bodyPr/>
          <a:lstStyle/>
          <a:p>
            <a:endParaRPr lang="en-US" dirty="0"/>
          </a:p>
        </p:txBody>
      </p:sp>
      <p:sp>
        <p:nvSpPr>
          <p:cNvPr id="141331" name="Rectangle 19"/>
          <p:cNvSpPr>
            <a:spLocks noChangeArrowheads="1"/>
          </p:cNvSpPr>
          <p:nvPr/>
        </p:nvSpPr>
        <p:spPr bwMode="auto">
          <a:xfrm>
            <a:off x="3086100" y="1614488"/>
            <a:ext cx="80963" cy="152400"/>
          </a:xfrm>
          <a:prstGeom prst="rect">
            <a:avLst/>
          </a:prstGeom>
          <a:noFill/>
          <a:ln w="9525">
            <a:noFill/>
            <a:miter lim="800000"/>
            <a:headEnd/>
            <a:tailEnd/>
          </a:ln>
        </p:spPr>
        <p:txBody>
          <a:bodyPr/>
          <a:lstStyle/>
          <a:p>
            <a:endParaRPr lang="en-US" dirty="0"/>
          </a:p>
        </p:txBody>
      </p:sp>
      <p:sp>
        <p:nvSpPr>
          <p:cNvPr id="141332" name="Rectangle 20"/>
          <p:cNvSpPr>
            <a:spLocks noChangeArrowheads="1"/>
          </p:cNvSpPr>
          <p:nvPr/>
        </p:nvSpPr>
        <p:spPr bwMode="auto">
          <a:xfrm>
            <a:off x="3086100" y="1614488"/>
            <a:ext cx="71438" cy="142875"/>
          </a:xfrm>
          <a:prstGeom prst="rect">
            <a:avLst/>
          </a:prstGeom>
          <a:noFill/>
          <a:ln w="9525">
            <a:noFill/>
            <a:miter lim="800000"/>
            <a:headEnd/>
            <a:tailEnd/>
          </a:ln>
        </p:spPr>
        <p:txBody>
          <a:bodyPr/>
          <a:lstStyle/>
          <a:p>
            <a:endParaRPr lang="en-US" dirty="0"/>
          </a:p>
        </p:txBody>
      </p:sp>
      <p:sp>
        <p:nvSpPr>
          <p:cNvPr id="141333" name="Rectangle 21"/>
          <p:cNvSpPr>
            <a:spLocks noChangeArrowheads="1"/>
          </p:cNvSpPr>
          <p:nvPr/>
        </p:nvSpPr>
        <p:spPr bwMode="auto">
          <a:xfrm>
            <a:off x="3148013" y="1614488"/>
            <a:ext cx="73025" cy="152400"/>
          </a:xfrm>
          <a:prstGeom prst="rect">
            <a:avLst/>
          </a:prstGeom>
          <a:noFill/>
          <a:ln w="9525">
            <a:noFill/>
            <a:miter lim="800000"/>
            <a:headEnd/>
            <a:tailEnd/>
          </a:ln>
        </p:spPr>
        <p:txBody>
          <a:bodyPr/>
          <a:lstStyle/>
          <a:p>
            <a:endParaRPr lang="en-US" dirty="0"/>
          </a:p>
        </p:txBody>
      </p:sp>
      <p:sp>
        <p:nvSpPr>
          <p:cNvPr id="141334" name="Rectangle 22"/>
          <p:cNvSpPr>
            <a:spLocks noChangeArrowheads="1"/>
          </p:cNvSpPr>
          <p:nvPr/>
        </p:nvSpPr>
        <p:spPr bwMode="auto">
          <a:xfrm>
            <a:off x="3148013" y="1614488"/>
            <a:ext cx="73025" cy="142875"/>
          </a:xfrm>
          <a:prstGeom prst="rect">
            <a:avLst/>
          </a:prstGeom>
          <a:noFill/>
          <a:ln w="9525">
            <a:noFill/>
            <a:miter lim="800000"/>
            <a:headEnd/>
            <a:tailEnd/>
          </a:ln>
        </p:spPr>
        <p:txBody>
          <a:bodyPr/>
          <a:lstStyle/>
          <a:p>
            <a:endParaRPr lang="en-US" dirty="0"/>
          </a:p>
        </p:txBody>
      </p:sp>
      <p:sp>
        <p:nvSpPr>
          <p:cNvPr id="141335" name="Rectangle 23"/>
          <p:cNvSpPr>
            <a:spLocks noChangeArrowheads="1"/>
          </p:cNvSpPr>
          <p:nvPr/>
        </p:nvSpPr>
        <p:spPr bwMode="auto">
          <a:xfrm>
            <a:off x="3221038" y="1614488"/>
            <a:ext cx="79375" cy="152400"/>
          </a:xfrm>
          <a:prstGeom prst="rect">
            <a:avLst/>
          </a:prstGeom>
          <a:noFill/>
          <a:ln w="9525">
            <a:noFill/>
            <a:miter lim="800000"/>
            <a:headEnd/>
            <a:tailEnd/>
          </a:ln>
        </p:spPr>
        <p:txBody>
          <a:bodyPr/>
          <a:lstStyle/>
          <a:p>
            <a:endParaRPr lang="en-US" dirty="0"/>
          </a:p>
        </p:txBody>
      </p:sp>
      <p:sp>
        <p:nvSpPr>
          <p:cNvPr id="141336" name="Rectangle 24"/>
          <p:cNvSpPr>
            <a:spLocks noChangeArrowheads="1"/>
          </p:cNvSpPr>
          <p:nvPr/>
        </p:nvSpPr>
        <p:spPr bwMode="auto">
          <a:xfrm>
            <a:off x="3221038" y="1614488"/>
            <a:ext cx="71437" cy="142875"/>
          </a:xfrm>
          <a:prstGeom prst="rect">
            <a:avLst/>
          </a:prstGeom>
          <a:noFill/>
          <a:ln w="9525">
            <a:noFill/>
            <a:miter lim="800000"/>
            <a:headEnd/>
            <a:tailEnd/>
          </a:ln>
        </p:spPr>
        <p:txBody>
          <a:bodyPr/>
          <a:lstStyle/>
          <a:p>
            <a:endParaRPr lang="en-US" dirty="0"/>
          </a:p>
        </p:txBody>
      </p:sp>
      <p:sp>
        <p:nvSpPr>
          <p:cNvPr id="141337" name="Rectangle 25"/>
          <p:cNvSpPr>
            <a:spLocks noChangeArrowheads="1"/>
          </p:cNvSpPr>
          <p:nvPr/>
        </p:nvSpPr>
        <p:spPr bwMode="auto">
          <a:xfrm>
            <a:off x="3300413" y="1614488"/>
            <a:ext cx="73025" cy="152400"/>
          </a:xfrm>
          <a:prstGeom prst="rect">
            <a:avLst/>
          </a:prstGeom>
          <a:noFill/>
          <a:ln w="9525">
            <a:noFill/>
            <a:miter lim="800000"/>
            <a:headEnd/>
            <a:tailEnd/>
          </a:ln>
        </p:spPr>
        <p:txBody>
          <a:bodyPr/>
          <a:lstStyle/>
          <a:p>
            <a:endParaRPr lang="en-US" dirty="0"/>
          </a:p>
        </p:txBody>
      </p:sp>
      <p:sp>
        <p:nvSpPr>
          <p:cNvPr id="141338" name="Rectangle 26"/>
          <p:cNvSpPr>
            <a:spLocks noChangeArrowheads="1"/>
          </p:cNvSpPr>
          <p:nvPr/>
        </p:nvSpPr>
        <p:spPr bwMode="auto">
          <a:xfrm>
            <a:off x="3300413" y="1614488"/>
            <a:ext cx="73025" cy="142875"/>
          </a:xfrm>
          <a:prstGeom prst="rect">
            <a:avLst/>
          </a:prstGeom>
          <a:noFill/>
          <a:ln w="9525">
            <a:noFill/>
            <a:miter lim="800000"/>
            <a:headEnd/>
            <a:tailEnd/>
          </a:ln>
        </p:spPr>
        <p:txBody>
          <a:bodyPr/>
          <a:lstStyle/>
          <a:p>
            <a:endParaRPr lang="en-US" dirty="0"/>
          </a:p>
        </p:txBody>
      </p:sp>
      <p:sp>
        <p:nvSpPr>
          <p:cNvPr id="141339" name="Rectangle 27"/>
          <p:cNvSpPr>
            <a:spLocks noChangeArrowheads="1"/>
          </p:cNvSpPr>
          <p:nvPr/>
        </p:nvSpPr>
        <p:spPr bwMode="auto">
          <a:xfrm>
            <a:off x="3373438" y="1614488"/>
            <a:ext cx="80962" cy="152400"/>
          </a:xfrm>
          <a:prstGeom prst="rect">
            <a:avLst/>
          </a:prstGeom>
          <a:noFill/>
          <a:ln w="9525">
            <a:noFill/>
            <a:miter lim="800000"/>
            <a:headEnd/>
            <a:tailEnd/>
          </a:ln>
        </p:spPr>
        <p:txBody>
          <a:bodyPr/>
          <a:lstStyle/>
          <a:p>
            <a:endParaRPr lang="en-US" dirty="0"/>
          </a:p>
        </p:txBody>
      </p:sp>
      <p:sp>
        <p:nvSpPr>
          <p:cNvPr id="141340" name="Rectangle 28"/>
          <p:cNvSpPr>
            <a:spLocks noChangeArrowheads="1"/>
          </p:cNvSpPr>
          <p:nvPr/>
        </p:nvSpPr>
        <p:spPr bwMode="auto">
          <a:xfrm>
            <a:off x="3373438" y="1614488"/>
            <a:ext cx="71437" cy="142875"/>
          </a:xfrm>
          <a:prstGeom prst="rect">
            <a:avLst/>
          </a:prstGeom>
          <a:noFill/>
          <a:ln w="9525">
            <a:noFill/>
            <a:miter lim="800000"/>
            <a:headEnd/>
            <a:tailEnd/>
          </a:ln>
        </p:spPr>
        <p:txBody>
          <a:bodyPr/>
          <a:lstStyle/>
          <a:p>
            <a:endParaRPr lang="en-US" dirty="0"/>
          </a:p>
        </p:txBody>
      </p:sp>
      <p:sp>
        <p:nvSpPr>
          <p:cNvPr id="141341" name="Rectangle 29"/>
          <p:cNvSpPr>
            <a:spLocks noChangeArrowheads="1"/>
          </p:cNvSpPr>
          <p:nvPr/>
        </p:nvSpPr>
        <p:spPr bwMode="auto">
          <a:xfrm>
            <a:off x="2705100" y="1819275"/>
            <a:ext cx="304800" cy="228600"/>
          </a:xfrm>
          <a:prstGeom prst="rect">
            <a:avLst/>
          </a:prstGeom>
          <a:noFill/>
          <a:ln w="7938">
            <a:solidFill>
              <a:srgbClr val="000000"/>
            </a:solidFill>
            <a:miter lim="800000"/>
            <a:headEnd/>
            <a:tailEnd/>
          </a:ln>
        </p:spPr>
        <p:txBody>
          <a:bodyPr/>
          <a:lstStyle/>
          <a:p>
            <a:endParaRPr lang="en-US" dirty="0"/>
          </a:p>
        </p:txBody>
      </p:sp>
      <p:sp>
        <p:nvSpPr>
          <p:cNvPr id="141342" name="Rectangle 30"/>
          <p:cNvSpPr>
            <a:spLocks noChangeArrowheads="1"/>
          </p:cNvSpPr>
          <p:nvPr/>
        </p:nvSpPr>
        <p:spPr bwMode="auto">
          <a:xfrm>
            <a:off x="3162300" y="1819275"/>
            <a:ext cx="287338" cy="228600"/>
          </a:xfrm>
          <a:prstGeom prst="rect">
            <a:avLst/>
          </a:prstGeom>
          <a:noFill/>
          <a:ln w="7938">
            <a:solidFill>
              <a:srgbClr val="000000"/>
            </a:solidFill>
            <a:miter lim="800000"/>
            <a:headEnd/>
            <a:tailEnd/>
          </a:ln>
        </p:spPr>
        <p:txBody>
          <a:bodyPr/>
          <a:lstStyle/>
          <a:p>
            <a:endParaRPr lang="en-US" dirty="0"/>
          </a:p>
        </p:txBody>
      </p:sp>
      <p:sp>
        <p:nvSpPr>
          <p:cNvPr id="141343" name="Rectangle 31"/>
          <p:cNvSpPr>
            <a:spLocks noChangeArrowheads="1"/>
          </p:cNvSpPr>
          <p:nvPr/>
        </p:nvSpPr>
        <p:spPr bwMode="auto">
          <a:xfrm>
            <a:off x="3543300" y="1819275"/>
            <a:ext cx="304800" cy="228600"/>
          </a:xfrm>
          <a:prstGeom prst="rect">
            <a:avLst/>
          </a:prstGeom>
          <a:noFill/>
          <a:ln w="7938">
            <a:solidFill>
              <a:srgbClr val="000000"/>
            </a:solidFill>
            <a:miter lim="800000"/>
            <a:headEnd/>
            <a:tailEnd/>
          </a:ln>
        </p:spPr>
        <p:txBody>
          <a:bodyPr/>
          <a:lstStyle/>
          <a:p>
            <a:endParaRPr lang="en-US" dirty="0"/>
          </a:p>
        </p:txBody>
      </p:sp>
      <p:sp>
        <p:nvSpPr>
          <p:cNvPr id="141344" name="Rectangle 32"/>
          <p:cNvSpPr>
            <a:spLocks noChangeArrowheads="1"/>
          </p:cNvSpPr>
          <p:nvPr/>
        </p:nvSpPr>
        <p:spPr bwMode="auto">
          <a:xfrm>
            <a:off x="2324100" y="1819275"/>
            <a:ext cx="304800" cy="228600"/>
          </a:xfrm>
          <a:prstGeom prst="rect">
            <a:avLst/>
          </a:prstGeom>
          <a:noFill/>
          <a:ln w="7938">
            <a:solidFill>
              <a:srgbClr val="000000"/>
            </a:solidFill>
            <a:miter lim="800000"/>
            <a:headEnd/>
            <a:tailEnd/>
          </a:ln>
        </p:spPr>
        <p:txBody>
          <a:bodyPr/>
          <a:lstStyle/>
          <a:p>
            <a:endParaRPr lang="en-US" dirty="0"/>
          </a:p>
        </p:txBody>
      </p:sp>
      <p:sp>
        <p:nvSpPr>
          <p:cNvPr id="141345" name="Text Box 33"/>
          <p:cNvSpPr txBox="1">
            <a:spLocks noChangeArrowheads="1"/>
          </p:cNvSpPr>
          <p:nvPr/>
        </p:nvSpPr>
        <p:spPr bwMode="auto">
          <a:xfrm>
            <a:off x="2400300" y="1590675"/>
            <a:ext cx="1219200" cy="228600"/>
          </a:xfrm>
          <a:prstGeom prst="rect">
            <a:avLst/>
          </a:prstGeom>
          <a:noFill/>
          <a:ln w="9525">
            <a:noFill/>
            <a:miter lim="800000"/>
            <a:headEnd/>
            <a:tailEnd/>
          </a:ln>
        </p:spPr>
        <p:txBody>
          <a:bodyPr>
            <a:spAutoFit/>
          </a:bodyPr>
          <a:lstStyle/>
          <a:p>
            <a:pPr>
              <a:spcBef>
                <a:spcPct val="50000"/>
              </a:spcBef>
            </a:pPr>
            <a:r>
              <a:rPr lang="en-US" sz="900" dirty="0">
                <a:solidFill>
                  <a:srgbClr val="000000"/>
                </a:solidFill>
              </a:rPr>
              <a:t>   </a:t>
            </a:r>
            <a:r>
              <a:rPr lang="en-US" sz="900" b="1" dirty="0">
                <a:solidFill>
                  <a:srgbClr val="000000"/>
                </a:solidFill>
              </a:rPr>
              <a:t>ALARM STATUS</a:t>
            </a:r>
          </a:p>
        </p:txBody>
      </p:sp>
      <p:grpSp>
        <p:nvGrpSpPr>
          <p:cNvPr id="2" name="Group 34"/>
          <p:cNvGrpSpPr>
            <a:grpSpLocks/>
          </p:cNvGrpSpPr>
          <p:nvPr/>
        </p:nvGrpSpPr>
        <p:grpSpPr bwMode="auto">
          <a:xfrm>
            <a:off x="2084388" y="5389563"/>
            <a:ext cx="4968875" cy="835025"/>
            <a:chOff x="1193" y="3503"/>
            <a:chExt cx="3268" cy="526"/>
          </a:xfrm>
        </p:grpSpPr>
        <p:sp>
          <p:nvSpPr>
            <p:cNvPr id="141351" name="Rectangle 35"/>
            <p:cNvSpPr>
              <a:spLocks noChangeArrowheads="1"/>
            </p:cNvSpPr>
            <p:nvPr/>
          </p:nvSpPr>
          <p:spPr bwMode="auto">
            <a:xfrm>
              <a:off x="1193" y="3503"/>
              <a:ext cx="3268" cy="526"/>
            </a:xfrm>
            <a:prstGeom prst="rect">
              <a:avLst/>
            </a:prstGeom>
            <a:noFill/>
            <a:ln w="7938">
              <a:solidFill>
                <a:srgbClr val="000000"/>
              </a:solidFill>
              <a:miter lim="800000"/>
              <a:headEnd/>
              <a:tailEnd/>
            </a:ln>
          </p:spPr>
          <p:txBody>
            <a:bodyPr/>
            <a:lstStyle/>
            <a:p>
              <a:endParaRPr lang="en-US" dirty="0"/>
            </a:p>
          </p:txBody>
        </p:sp>
        <p:sp>
          <p:nvSpPr>
            <p:cNvPr id="141352" name="Rectangle 36"/>
            <p:cNvSpPr>
              <a:spLocks noChangeArrowheads="1"/>
            </p:cNvSpPr>
            <p:nvPr/>
          </p:nvSpPr>
          <p:spPr bwMode="auto">
            <a:xfrm>
              <a:off x="1296" y="3702"/>
              <a:ext cx="832" cy="147"/>
            </a:xfrm>
            <a:prstGeom prst="rect">
              <a:avLst/>
            </a:prstGeom>
            <a:noFill/>
            <a:ln w="9525">
              <a:noFill/>
              <a:miter lim="800000"/>
              <a:headEnd/>
              <a:tailEnd/>
            </a:ln>
          </p:spPr>
          <p:txBody>
            <a:bodyPr/>
            <a:lstStyle/>
            <a:p>
              <a:endParaRPr lang="en-US" dirty="0"/>
            </a:p>
          </p:txBody>
        </p:sp>
        <p:sp>
          <p:nvSpPr>
            <p:cNvPr id="141353" name="Rectangle 37"/>
            <p:cNvSpPr>
              <a:spLocks noChangeArrowheads="1"/>
            </p:cNvSpPr>
            <p:nvPr/>
          </p:nvSpPr>
          <p:spPr bwMode="auto">
            <a:xfrm>
              <a:off x="1368" y="3748"/>
              <a:ext cx="90" cy="86"/>
            </a:xfrm>
            <a:prstGeom prst="rect">
              <a:avLst/>
            </a:prstGeom>
            <a:noFill/>
            <a:ln w="9525">
              <a:noFill/>
              <a:miter lim="800000"/>
              <a:headEnd/>
              <a:tailEnd/>
            </a:ln>
          </p:spPr>
          <p:txBody>
            <a:bodyPr wrap="none" lIns="0" tIns="0" rIns="0" bIns="0">
              <a:spAutoFit/>
            </a:bodyPr>
            <a:lstStyle/>
            <a:p>
              <a:pPr eaLnBrk="0" hangingPunct="0"/>
              <a:r>
                <a:rPr lang="en-US" sz="900" dirty="0">
                  <a:solidFill>
                    <a:srgbClr val="000000"/>
                  </a:solidFill>
                  <a:latin typeface="Courier" pitchFamily="49" charset="0"/>
                </a:rPr>
                <a:t>&gt; </a:t>
              </a:r>
              <a:endParaRPr lang="en-US" sz="1200" dirty="0">
                <a:solidFill>
                  <a:srgbClr val="000000"/>
                </a:solidFill>
                <a:latin typeface="Courier" pitchFamily="49" charset="0"/>
              </a:endParaRPr>
            </a:p>
          </p:txBody>
        </p:sp>
        <p:sp>
          <p:nvSpPr>
            <p:cNvPr id="141354" name="Rectangle 38"/>
            <p:cNvSpPr>
              <a:spLocks noChangeArrowheads="1"/>
            </p:cNvSpPr>
            <p:nvPr/>
          </p:nvSpPr>
          <p:spPr bwMode="auto">
            <a:xfrm>
              <a:off x="1228" y="3762"/>
              <a:ext cx="756" cy="86"/>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command Accepted  </a:t>
              </a:r>
              <a:endParaRPr lang="en-US" sz="1200" b="1" dirty="0">
                <a:solidFill>
                  <a:srgbClr val="000000"/>
                </a:solidFill>
              </a:endParaRPr>
            </a:p>
          </p:txBody>
        </p:sp>
        <p:sp>
          <p:nvSpPr>
            <p:cNvPr id="141355" name="Text Box 39"/>
            <p:cNvSpPr txBox="1">
              <a:spLocks noChangeArrowheads="1"/>
            </p:cNvSpPr>
            <p:nvPr/>
          </p:nvSpPr>
          <p:spPr bwMode="auto">
            <a:xfrm>
              <a:off x="1206" y="3852"/>
              <a:ext cx="960" cy="154"/>
            </a:xfrm>
            <a:prstGeom prst="rect">
              <a:avLst/>
            </a:prstGeom>
            <a:noFill/>
            <a:ln w="9525">
              <a:noFill/>
              <a:miter lim="800000"/>
              <a:headEnd/>
              <a:tailEnd/>
            </a:ln>
          </p:spPr>
          <p:txBody>
            <a:bodyPr>
              <a:spAutoFit/>
            </a:bodyPr>
            <a:lstStyle/>
            <a:p>
              <a:pPr>
                <a:spcBef>
                  <a:spcPct val="50000"/>
                </a:spcBef>
              </a:pPr>
              <a:r>
                <a:rPr lang="en-US" sz="1000" b="1" dirty="0">
                  <a:solidFill>
                    <a:srgbClr val="000000"/>
                  </a:solidFill>
                </a:rPr>
                <a:t>rept-stat-assoc</a:t>
              </a:r>
            </a:p>
          </p:txBody>
        </p:sp>
        <p:sp>
          <p:nvSpPr>
            <p:cNvPr id="141356" name="Rectangle 40"/>
            <p:cNvSpPr>
              <a:spLocks noChangeArrowheads="1"/>
            </p:cNvSpPr>
            <p:nvPr/>
          </p:nvSpPr>
          <p:spPr bwMode="auto">
            <a:xfrm>
              <a:off x="1206" y="3557"/>
              <a:ext cx="1464" cy="154"/>
            </a:xfrm>
            <a:prstGeom prst="rect">
              <a:avLst/>
            </a:prstGeom>
            <a:noFill/>
            <a:ln w="9525">
              <a:noFill/>
              <a:miter lim="800000"/>
              <a:headEnd/>
              <a:tailEnd/>
            </a:ln>
          </p:spPr>
          <p:txBody>
            <a:bodyPr wrap="none">
              <a:spAutoFit/>
            </a:bodyPr>
            <a:lstStyle/>
            <a:p>
              <a:pPr>
                <a:spcBef>
                  <a:spcPct val="50000"/>
                </a:spcBef>
              </a:pPr>
              <a:r>
                <a:rPr lang="en-US" sz="1000" b="1" dirty="0">
                  <a:solidFill>
                    <a:srgbClr val="000000"/>
                  </a:solidFill>
                </a:rPr>
                <a:t>rept-stat-card:loc=1101:mode=full</a:t>
              </a:r>
            </a:p>
          </p:txBody>
        </p:sp>
      </p:grpSp>
      <p:sp>
        <p:nvSpPr>
          <p:cNvPr id="141347" name="Text Box 41"/>
          <p:cNvSpPr txBox="1">
            <a:spLocks noChangeArrowheads="1"/>
          </p:cNvSpPr>
          <p:nvPr/>
        </p:nvSpPr>
        <p:spPr bwMode="auto">
          <a:xfrm>
            <a:off x="3981450" y="1638300"/>
            <a:ext cx="2990850" cy="473075"/>
          </a:xfrm>
          <a:prstGeom prst="rect">
            <a:avLst/>
          </a:prstGeom>
          <a:noFill/>
          <a:ln w="9525">
            <a:noFill/>
            <a:miter lim="800000"/>
            <a:headEnd/>
            <a:tailEnd/>
          </a:ln>
        </p:spPr>
        <p:txBody>
          <a:bodyPr>
            <a:spAutoFit/>
          </a:bodyPr>
          <a:lstStyle/>
          <a:p>
            <a:pPr>
              <a:spcBef>
                <a:spcPct val="50000"/>
              </a:spcBef>
            </a:pPr>
            <a:r>
              <a:rPr lang="en-US" sz="1000" b="1" dirty="0"/>
              <a:t>TERMINAL #1   CLLI:rlghnca0100w REL XX.X</a:t>
            </a:r>
          </a:p>
          <a:p>
            <a:pPr>
              <a:spcBef>
                <a:spcPct val="50000"/>
              </a:spcBef>
            </a:pPr>
            <a:r>
              <a:rPr lang="en-US" sz="1000" b="1" dirty="0"/>
              <a:t>Date      09-02-22           16:10:50      EST</a:t>
            </a:r>
          </a:p>
        </p:txBody>
      </p:sp>
      <p:sp>
        <p:nvSpPr>
          <p:cNvPr id="141348" name="Text Box 42"/>
          <p:cNvSpPr txBox="1">
            <a:spLocks noChangeArrowheads="1"/>
          </p:cNvSpPr>
          <p:nvPr/>
        </p:nvSpPr>
        <p:spPr bwMode="auto">
          <a:xfrm>
            <a:off x="3160713" y="1800225"/>
            <a:ext cx="307975" cy="304800"/>
          </a:xfrm>
          <a:prstGeom prst="rect">
            <a:avLst/>
          </a:prstGeom>
          <a:noFill/>
          <a:ln w="9525">
            <a:noFill/>
            <a:miter lim="800000"/>
            <a:headEnd/>
            <a:tailEnd/>
          </a:ln>
        </p:spPr>
        <p:txBody>
          <a:bodyPr>
            <a:spAutoFit/>
          </a:bodyPr>
          <a:lstStyle/>
          <a:p>
            <a:pPr>
              <a:spcBef>
                <a:spcPct val="50000"/>
              </a:spcBef>
            </a:pPr>
            <a:r>
              <a:rPr lang="en-US" sz="1400" dirty="0"/>
              <a:t>3</a:t>
            </a:r>
          </a:p>
        </p:txBody>
      </p:sp>
      <p:sp>
        <p:nvSpPr>
          <p:cNvPr id="141349" name="Text Box 43"/>
          <p:cNvSpPr txBox="1">
            <a:spLocks noChangeArrowheads="1"/>
          </p:cNvSpPr>
          <p:nvPr/>
        </p:nvSpPr>
        <p:spPr bwMode="auto">
          <a:xfrm>
            <a:off x="3067050" y="2028825"/>
            <a:ext cx="714375" cy="244475"/>
          </a:xfrm>
          <a:prstGeom prst="rect">
            <a:avLst/>
          </a:prstGeom>
          <a:noFill/>
          <a:ln w="9525">
            <a:noFill/>
            <a:miter lim="800000"/>
            <a:headEnd/>
            <a:tailEnd/>
          </a:ln>
        </p:spPr>
        <p:txBody>
          <a:bodyPr>
            <a:spAutoFit/>
          </a:bodyPr>
          <a:lstStyle/>
          <a:p>
            <a:pPr>
              <a:spcBef>
                <a:spcPct val="50000"/>
              </a:spcBef>
            </a:pPr>
            <a:r>
              <a:rPr lang="en-US" sz="1000" b="1" dirty="0"/>
              <a:t>MINR</a:t>
            </a:r>
          </a:p>
        </p:txBody>
      </p:sp>
      <p:sp>
        <p:nvSpPr>
          <p:cNvPr id="141350" name="Text Box 44"/>
          <p:cNvSpPr txBox="1">
            <a:spLocks noChangeArrowheads="1"/>
          </p:cNvSpPr>
          <p:nvPr/>
        </p:nvSpPr>
        <p:spPr bwMode="auto">
          <a:xfrm>
            <a:off x="1628775" y="2390775"/>
            <a:ext cx="5781675" cy="2530475"/>
          </a:xfrm>
          <a:prstGeom prst="rect">
            <a:avLst/>
          </a:prstGeom>
          <a:noFill/>
          <a:ln w="9525">
            <a:noFill/>
            <a:miter lim="800000"/>
            <a:headEnd/>
            <a:tailEnd/>
          </a:ln>
        </p:spPr>
        <p:txBody>
          <a:bodyPr>
            <a:spAutoFit/>
          </a:bodyPr>
          <a:lstStyle/>
          <a:p>
            <a:pPr>
              <a:spcBef>
                <a:spcPct val="50000"/>
              </a:spcBef>
            </a:pPr>
            <a:r>
              <a:rPr lang="en-US" sz="1000" b="1" dirty="0"/>
              <a:t>rlghnc0100w 090222   16:10:50 EST EAGLE xxxxx </a:t>
            </a:r>
          </a:p>
          <a:p>
            <a:pPr>
              <a:spcBef>
                <a:spcPct val="50000"/>
              </a:spcBef>
            </a:pPr>
            <a:r>
              <a:rPr lang="en-US" sz="1000" b="1" dirty="0"/>
              <a:t>rept-stat-assoc</a:t>
            </a:r>
          </a:p>
          <a:p>
            <a:pPr>
              <a:spcBef>
                <a:spcPct val="50000"/>
              </a:spcBef>
            </a:pPr>
            <a:endParaRPr lang="en-US" sz="1000" b="1" dirty="0"/>
          </a:p>
          <a:p>
            <a:pPr>
              <a:spcBef>
                <a:spcPct val="50000"/>
              </a:spcBef>
            </a:pPr>
            <a:r>
              <a:rPr lang="en-US" sz="1000" b="1" dirty="0"/>
              <a:t>Command entered at terminal #1 </a:t>
            </a:r>
          </a:p>
          <a:p>
            <a:pPr>
              <a:spcBef>
                <a:spcPct val="50000"/>
              </a:spcBef>
            </a:pPr>
            <a:r>
              <a:rPr lang="en-US" sz="1000" b="1" dirty="0"/>
              <a:t>rlghnc0100w 090222   16:10:50 EST EAGLE xxxxx</a:t>
            </a:r>
          </a:p>
          <a:p>
            <a:pPr>
              <a:spcBef>
                <a:spcPct val="50000"/>
              </a:spcBef>
            </a:pPr>
            <a:r>
              <a:rPr lang="en-US" sz="1000" b="1" dirty="0"/>
              <a:t>                              CARD    IPLINK</a:t>
            </a:r>
          </a:p>
          <a:p>
            <a:pPr>
              <a:spcBef>
                <a:spcPct val="50000"/>
              </a:spcBef>
            </a:pPr>
            <a:r>
              <a:rPr lang="en-US" sz="1000" b="1" dirty="0"/>
              <a:t>NAME                    LOC      PORT       LINK        PST                   SST                        ASPID    </a:t>
            </a:r>
          </a:p>
          <a:p>
            <a:pPr>
              <a:spcBef>
                <a:spcPct val="50000"/>
              </a:spcBef>
            </a:pPr>
            <a:r>
              <a:rPr lang="en-US" sz="1000" b="1" dirty="0"/>
              <a:t>aden2sa1              1101         A              A           IS-NR        ESTABLISHED                  0</a:t>
            </a:r>
          </a:p>
          <a:p>
            <a:pPr>
              <a:spcBef>
                <a:spcPct val="50000"/>
              </a:spcBef>
            </a:pPr>
            <a:r>
              <a:rPr lang="en-US" sz="1000" b="1" dirty="0"/>
              <a:t>bden2sa1	    1101         A              A1         IS-NR        ESTABLISHED                  0</a:t>
            </a:r>
          </a:p>
          <a:p>
            <a:pPr>
              <a:spcBef>
                <a:spcPct val="50000"/>
              </a:spcBef>
            </a:pPr>
            <a:r>
              <a:rPr lang="en-US" sz="1000" b="1" dirty="0"/>
              <a:t> </a:t>
            </a:r>
          </a:p>
          <a:p>
            <a:pPr>
              <a:spcBef>
                <a:spcPct val="50000"/>
              </a:spcBef>
            </a:pPr>
            <a:endParaRPr lang="en-US" sz="1000" b="1" dirty="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bwMode="gray">
          <a:xfrm>
            <a:off x="0" y="0"/>
            <a:ext cx="9144000" cy="685800"/>
          </a:xfrm>
          <a:noFill/>
        </p:spPr>
        <p:txBody>
          <a:bodyPr/>
          <a:lstStyle/>
          <a:p>
            <a:pPr eaLnBrk="1" hangingPunct="1"/>
            <a:r>
              <a:rPr lang="en-US" dirty="0" smtClean="0"/>
              <a:t>  Verifying SIGTRAN Signaling Links</a:t>
            </a:r>
          </a:p>
        </p:txBody>
      </p:sp>
      <p:sp>
        <p:nvSpPr>
          <p:cNvPr id="142339" name="Text Box 3"/>
          <p:cNvSpPr txBox="1">
            <a:spLocks noChangeArrowheads="1"/>
          </p:cNvSpPr>
          <p:nvPr/>
        </p:nvSpPr>
        <p:spPr bwMode="auto">
          <a:xfrm>
            <a:off x="1827213" y="955675"/>
            <a:ext cx="5500687" cy="457200"/>
          </a:xfrm>
          <a:prstGeom prst="rect">
            <a:avLst/>
          </a:prstGeom>
          <a:noFill/>
          <a:ln w="9525" algn="ctr">
            <a:noFill/>
            <a:miter lim="800000"/>
            <a:headEnd/>
            <a:tailEnd/>
          </a:ln>
        </p:spPr>
        <p:txBody>
          <a:bodyPr>
            <a:spAutoFit/>
          </a:bodyPr>
          <a:lstStyle/>
          <a:p>
            <a:pPr algn="ctr">
              <a:spcBef>
                <a:spcPct val="50000"/>
              </a:spcBef>
            </a:pPr>
            <a:r>
              <a:rPr lang="en-US" sz="2400" dirty="0"/>
              <a:t>rept-stat-slk:loc=1101:link=a</a:t>
            </a:r>
          </a:p>
        </p:txBody>
      </p:sp>
      <p:sp>
        <p:nvSpPr>
          <p:cNvPr id="142340" name="Freeform 4"/>
          <p:cNvSpPr>
            <a:spLocks/>
          </p:cNvSpPr>
          <p:nvPr/>
        </p:nvSpPr>
        <p:spPr bwMode="auto">
          <a:xfrm>
            <a:off x="771525" y="1438275"/>
            <a:ext cx="7585075" cy="4881563"/>
          </a:xfrm>
          <a:custGeom>
            <a:avLst/>
            <a:gdLst>
              <a:gd name="T0" fmla="*/ 2147483647 w 688"/>
              <a:gd name="T1" fmla="*/ 0 h 544"/>
              <a:gd name="T2" fmla="*/ 0 w 688"/>
              <a:gd name="T3" fmla="*/ 2147483647 h 544"/>
              <a:gd name="T4" fmla="*/ 0 w 688"/>
              <a:gd name="T5" fmla="*/ 2147483647 h 544"/>
              <a:gd name="T6" fmla="*/ 2147483647 w 688"/>
              <a:gd name="T7" fmla="*/ 2147483647 h 544"/>
              <a:gd name="T8" fmla="*/ 2147483647 w 688"/>
              <a:gd name="T9" fmla="*/ 2147483647 h 544"/>
              <a:gd name="T10" fmla="*/ 2147483647 w 688"/>
              <a:gd name="T11" fmla="*/ 2147483647 h 544"/>
              <a:gd name="T12" fmla="*/ 2147483647 w 688"/>
              <a:gd name="T13" fmla="*/ 2147483647 h 544"/>
              <a:gd name="T14" fmla="*/ 2147483647 w 688"/>
              <a:gd name="T15" fmla="*/ 0 h 544"/>
              <a:gd name="T16" fmla="*/ 2147483647 w 688"/>
              <a:gd name="T17" fmla="*/ 0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8"/>
              <a:gd name="T28" fmla="*/ 0 h 544"/>
              <a:gd name="T29" fmla="*/ 688 w 688"/>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8" h="544">
                <a:moveTo>
                  <a:pt x="91" y="0"/>
                </a:moveTo>
                <a:cubicBezTo>
                  <a:pt x="41" y="0"/>
                  <a:pt x="0" y="40"/>
                  <a:pt x="0" y="90"/>
                </a:cubicBezTo>
                <a:lnTo>
                  <a:pt x="0" y="453"/>
                </a:lnTo>
                <a:cubicBezTo>
                  <a:pt x="0" y="503"/>
                  <a:pt x="41" y="544"/>
                  <a:pt x="91" y="544"/>
                </a:cubicBezTo>
                <a:lnTo>
                  <a:pt x="597" y="544"/>
                </a:lnTo>
                <a:cubicBezTo>
                  <a:pt x="647" y="544"/>
                  <a:pt x="688" y="503"/>
                  <a:pt x="688" y="453"/>
                </a:cubicBezTo>
                <a:lnTo>
                  <a:pt x="688" y="90"/>
                </a:lnTo>
                <a:cubicBezTo>
                  <a:pt x="688" y="40"/>
                  <a:pt x="647" y="0"/>
                  <a:pt x="597" y="0"/>
                </a:cubicBezTo>
                <a:lnTo>
                  <a:pt x="91" y="0"/>
                </a:lnTo>
                <a:close/>
              </a:path>
            </a:pathLst>
          </a:custGeom>
          <a:solidFill>
            <a:srgbClr val="66FF33"/>
          </a:solidFill>
          <a:ln w="7938" cap="rnd">
            <a:solidFill>
              <a:srgbClr val="000000"/>
            </a:solidFill>
            <a:prstDash val="solid"/>
            <a:round/>
            <a:headEnd/>
            <a:tailEnd/>
          </a:ln>
        </p:spPr>
        <p:txBody>
          <a:bodyPr/>
          <a:lstStyle/>
          <a:p>
            <a:endParaRPr lang="en-US" dirty="0"/>
          </a:p>
        </p:txBody>
      </p:sp>
      <p:sp>
        <p:nvSpPr>
          <p:cNvPr id="142341" name="Rectangle 5"/>
          <p:cNvSpPr>
            <a:spLocks noChangeArrowheads="1"/>
          </p:cNvSpPr>
          <p:nvPr/>
        </p:nvSpPr>
        <p:spPr bwMode="auto">
          <a:xfrm>
            <a:off x="2095500" y="1550988"/>
            <a:ext cx="4994275" cy="801687"/>
          </a:xfrm>
          <a:prstGeom prst="rect">
            <a:avLst/>
          </a:prstGeom>
          <a:noFill/>
          <a:ln w="7938">
            <a:solidFill>
              <a:srgbClr val="000000"/>
            </a:solidFill>
            <a:miter lim="800000"/>
            <a:headEnd/>
            <a:tailEnd/>
          </a:ln>
        </p:spPr>
        <p:txBody>
          <a:bodyPr/>
          <a:lstStyle/>
          <a:p>
            <a:endParaRPr lang="en-US" dirty="0"/>
          </a:p>
        </p:txBody>
      </p:sp>
      <p:sp>
        <p:nvSpPr>
          <p:cNvPr id="142342" name="Rectangle 6"/>
          <p:cNvSpPr>
            <a:spLocks noChangeArrowheads="1"/>
          </p:cNvSpPr>
          <p:nvPr/>
        </p:nvSpPr>
        <p:spPr bwMode="auto">
          <a:xfrm>
            <a:off x="2206625" y="1550988"/>
            <a:ext cx="1717675" cy="725487"/>
          </a:xfrm>
          <a:prstGeom prst="rect">
            <a:avLst/>
          </a:prstGeom>
          <a:noFill/>
          <a:ln w="7938">
            <a:solidFill>
              <a:srgbClr val="000000"/>
            </a:solidFill>
            <a:miter lim="800000"/>
            <a:headEnd/>
            <a:tailEnd/>
          </a:ln>
        </p:spPr>
        <p:txBody>
          <a:bodyPr/>
          <a:lstStyle/>
          <a:p>
            <a:endParaRPr lang="en-US" dirty="0"/>
          </a:p>
        </p:txBody>
      </p:sp>
      <p:sp>
        <p:nvSpPr>
          <p:cNvPr id="142343" name="Rectangle 7"/>
          <p:cNvSpPr>
            <a:spLocks noChangeArrowheads="1"/>
          </p:cNvSpPr>
          <p:nvPr/>
        </p:nvSpPr>
        <p:spPr bwMode="auto">
          <a:xfrm>
            <a:off x="2546350" y="1614488"/>
            <a:ext cx="80963" cy="152400"/>
          </a:xfrm>
          <a:prstGeom prst="rect">
            <a:avLst/>
          </a:prstGeom>
          <a:noFill/>
          <a:ln w="9525">
            <a:noFill/>
            <a:miter lim="800000"/>
            <a:headEnd/>
            <a:tailEnd/>
          </a:ln>
        </p:spPr>
        <p:txBody>
          <a:bodyPr/>
          <a:lstStyle/>
          <a:p>
            <a:endParaRPr lang="en-US" dirty="0"/>
          </a:p>
        </p:txBody>
      </p:sp>
      <p:sp>
        <p:nvSpPr>
          <p:cNvPr id="142344" name="Rectangle 8"/>
          <p:cNvSpPr>
            <a:spLocks noChangeArrowheads="1"/>
          </p:cNvSpPr>
          <p:nvPr/>
        </p:nvSpPr>
        <p:spPr bwMode="auto">
          <a:xfrm>
            <a:off x="2546350" y="1614488"/>
            <a:ext cx="73025" cy="142875"/>
          </a:xfrm>
          <a:prstGeom prst="rect">
            <a:avLst/>
          </a:prstGeom>
          <a:noFill/>
          <a:ln w="9525">
            <a:noFill/>
            <a:miter lim="800000"/>
            <a:headEnd/>
            <a:tailEnd/>
          </a:ln>
        </p:spPr>
        <p:txBody>
          <a:bodyPr/>
          <a:lstStyle/>
          <a:p>
            <a:endParaRPr lang="en-US" dirty="0"/>
          </a:p>
        </p:txBody>
      </p:sp>
      <p:sp>
        <p:nvSpPr>
          <p:cNvPr id="142345" name="Rectangle 9"/>
          <p:cNvSpPr>
            <a:spLocks noChangeArrowheads="1"/>
          </p:cNvSpPr>
          <p:nvPr/>
        </p:nvSpPr>
        <p:spPr bwMode="auto">
          <a:xfrm>
            <a:off x="2627313" y="1614488"/>
            <a:ext cx="73025" cy="152400"/>
          </a:xfrm>
          <a:prstGeom prst="rect">
            <a:avLst/>
          </a:prstGeom>
          <a:noFill/>
          <a:ln w="9525">
            <a:noFill/>
            <a:miter lim="800000"/>
            <a:headEnd/>
            <a:tailEnd/>
          </a:ln>
        </p:spPr>
        <p:txBody>
          <a:bodyPr/>
          <a:lstStyle/>
          <a:p>
            <a:endParaRPr lang="en-US" dirty="0"/>
          </a:p>
        </p:txBody>
      </p:sp>
      <p:sp>
        <p:nvSpPr>
          <p:cNvPr id="142346" name="Rectangle 10"/>
          <p:cNvSpPr>
            <a:spLocks noChangeArrowheads="1"/>
          </p:cNvSpPr>
          <p:nvPr/>
        </p:nvSpPr>
        <p:spPr bwMode="auto">
          <a:xfrm>
            <a:off x="2627313" y="1614488"/>
            <a:ext cx="73025" cy="142875"/>
          </a:xfrm>
          <a:prstGeom prst="rect">
            <a:avLst/>
          </a:prstGeom>
          <a:noFill/>
          <a:ln w="9525">
            <a:noFill/>
            <a:miter lim="800000"/>
            <a:headEnd/>
            <a:tailEnd/>
          </a:ln>
        </p:spPr>
        <p:txBody>
          <a:bodyPr/>
          <a:lstStyle/>
          <a:p>
            <a:endParaRPr lang="en-US" dirty="0"/>
          </a:p>
        </p:txBody>
      </p:sp>
      <p:sp>
        <p:nvSpPr>
          <p:cNvPr id="142347" name="Rectangle 11"/>
          <p:cNvSpPr>
            <a:spLocks noChangeArrowheads="1"/>
          </p:cNvSpPr>
          <p:nvPr/>
        </p:nvSpPr>
        <p:spPr bwMode="auto">
          <a:xfrm>
            <a:off x="2708275" y="1614488"/>
            <a:ext cx="80963" cy="152400"/>
          </a:xfrm>
          <a:prstGeom prst="rect">
            <a:avLst/>
          </a:prstGeom>
          <a:noFill/>
          <a:ln w="9525">
            <a:noFill/>
            <a:miter lim="800000"/>
            <a:headEnd/>
            <a:tailEnd/>
          </a:ln>
        </p:spPr>
        <p:txBody>
          <a:bodyPr/>
          <a:lstStyle/>
          <a:p>
            <a:endParaRPr lang="en-US" dirty="0"/>
          </a:p>
        </p:txBody>
      </p:sp>
      <p:sp>
        <p:nvSpPr>
          <p:cNvPr id="142348" name="Rectangle 12"/>
          <p:cNvSpPr>
            <a:spLocks noChangeArrowheads="1"/>
          </p:cNvSpPr>
          <p:nvPr/>
        </p:nvSpPr>
        <p:spPr bwMode="auto">
          <a:xfrm>
            <a:off x="2708275" y="1614488"/>
            <a:ext cx="71438" cy="142875"/>
          </a:xfrm>
          <a:prstGeom prst="rect">
            <a:avLst/>
          </a:prstGeom>
          <a:noFill/>
          <a:ln w="9525">
            <a:noFill/>
            <a:miter lim="800000"/>
            <a:headEnd/>
            <a:tailEnd/>
          </a:ln>
        </p:spPr>
        <p:txBody>
          <a:bodyPr/>
          <a:lstStyle/>
          <a:p>
            <a:endParaRPr lang="en-US" dirty="0"/>
          </a:p>
        </p:txBody>
      </p:sp>
      <p:sp>
        <p:nvSpPr>
          <p:cNvPr id="142349" name="Rectangle 13"/>
          <p:cNvSpPr>
            <a:spLocks noChangeArrowheads="1"/>
          </p:cNvSpPr>
          <p:nvPr/>
        </p:nvSpPr>
        <p:spPr bwMode="auto">
          <a:xfrm>
            <a:off x="2762250" y="1614488"/>
            <a:ext cx="80963" cy="152400"/>
          </a:xfrm>
          <a:prstGeom prst="rect">
            <a:avLst/>
          </a:prstGeom>
          <a:noFill/>
          <a:ln w="9525">
            <a:noFill/>
            <a:miter lim="800000"/>
            <a:headEnd/>
            <a:tailEnd/>
          </a:ln>
        </p:spPr>
        <p:txBody>
          <a:bodyPr/>
          <a:lstStyle/>
          <a:p>
            <a:endParaRPr lang="en-US" dirty="0"/>
          </a:p>
        </p:txBody>
      </p:sp>
      <p:sp>
        <p:nvSpPr>
          <p:cNvPr id="142350" name="Rectangle 14"/>
          <p:cNvSpPr>
            <a:spLocks noChangeArrowheads="1"/>
          </p:cNvSpPr>
          <p:nvPr/>
        </p:nvSpPr>
        <p:spPr bwMode="auto">
          <a:xfrm>
            <a:off x="2762250" y="1614488"/>
            <a:ext cx="71438" cy="142875"/>
          </a:xfrm>
          <a:prstGeom prst="rect">
            <a:avLst/>
          </a:prstGeom>
          <a:noFill/>
          <a:ln w="9525">
            <a:noFill/>
            <a:miter lim="800000"/>
            <a:headEnd/>
            <a:tailEnd/>
          </a:ln>
        </p:spPr>
        <p:txBody>
          <a:bodyPr/>
          <a:lstStyle/>
          <a:p>
            <a:endParaRPr lang="en-US" dirty="0"/>
          </a:p>
        </p:txBody>
      </p:sp>
      <p:sp>
        <p:nvSpPr>
          <p:cNvPr id="142351" name="Rectangle 15"/>
          <p:cNvSpPr>
            <a:spLocks noChangeArrowheads="1"/>
          </p:cNvSpPr>
          <p:nvPr/>
        </p:nvSpPr>
        <p:spPr bwMode="auto">
          <a:xfrm>
            <a:off x="2852738" y="1614488"/>
            <a:ext cx="71437" cy="152400"/>
          </a:xfrm>
          <a:prstGeom prst="rect">
            <a:avLst/>
          </a:prstGeom>
          <a:noFill/>
          <a:ln w="9525">
            <a:noFill/>
            <a:miter lim="800000"/>
            <a:headEnd/>
            <a:tailEnd/>
          </a:ln>
        </p:spPr>
        <p:txBody>
          <a:bodyPr/>
          <a:lstStyle/>
          <a:p>
            <a:endParaRPr lang="en-US" dirty="0"/>
          </a:p>
        </p:txBody>
      </p:sp>
      <p:sp>
        <p:nvSpPr>
          <p:cNvPr id="142352" name="Rectangle 16"/>
          <p:cNvSpPr>
            <a:spLocks noChangeArrowheads="1"/>
          </p:cNvSpPr>
          <p:nvPr/>
        </p:nvSpPr>
        <p:spPr bwMode="auto">
          <a:xfrm>
            <a:off x="2852738" y="1614488"/>
            <a:ext cx="71437" cy="142875"/>
          </a:xfrm>
          <a:prstGeom prst="rect">
            <a:avLst/>
          </a:prstGeom>
          <a:noFill/>
          <a:ln w="9525">
            <a:noFill/>
            <a:miter lim="800000"/>
            <a:headEnd/>
            <a:tailEnd/>
          </a:ln>
        </p:spPr>
        <p:txBody>
          <a:bodyPr/>
          <a:lstStyle/>
          <a:p>
            <a:endParaRPr lang="en-US" dirty="0"/>
          </a:p>
        </p:txBody>
      </p:sp>
      <p:sp>
        <p:nvSpPr>
          <p:cNvPr id="142353" name="Rectangle 17"/>
          <p:cNvSpPr>
            <a:spLocks noChangeArrowheads="1"/>
          </p:cNvSpPr>
          <p:nvPr/>
        </p:nvSpPr>
        <p:spPr bwMode="auto">
          <a:xfrm>
            <a:off x="2995613" y="1614488"/>
            <a:ext cx="80962" cy="152400"/>
          </a:xfrm>
          <a:prstGeom prst="rect">
            <a:avLst/>
          </a:prstGeom>
          <a:noFill/>
          <a:ln w="9525">
            <a:noFill/>
            <a:miter lim="800000"/>
            <a:headEnd/>
            <a:tailEnd/>
          </a:ln>
        </p:spPr>
        <p:txBody>
          <a:bodyPr/>
          <a:lstStyle/>
          <a:p>
            <a:endParaRPr lang="en-US" dirty="0"/>
          </a:p>
        </p:txBody>
      </p:sp>
      <p:sp>
        <p:nvSpPr>
          <p:cNvPr id="142354" name="Rectangle 18"/>
          <p:cNvSpPr>
            <a:spLocks noChangeArrowheads="1"/>
          </p:cNvSpPr>
          <p:nvPr/>
        </p:nvSpPr>
        <p:spPr bwMode="auto">
          <a:xfrm>
            <a:off x="2995613" y="1614488"/>
            <a:ext cx="71437" cy="142875"/>
          </a:xfrm>
          <a:prstGeom prst="rect">
            <a:avLst/>
          </a:prstGeom>
          <a:noFill/>
          <a:ln w="9525">
            <a:noFill/>
            <a:miter lim="800000"/>
            <a:headEnd/>
            <a:tailEnd/>
          </a:ln>
        </p:spPr>
        <p:txBody>
          <a:bodyPr/>
          <a:lstStyle/>
          <a:p>
            <a:endParaRPr lang="en-US" dirty="0"/>
          </a:p>
        </p:txBody>
      </p:sp>
      <p:sp>
        <p:nvSpPr>
          <p:cNvPr id="142355" name="Rectangle 19"/>
          <p:cNvSpPr>
            <a:spLocks noChangeArrowheads="1"/>
          </p:cNvSpPr>
          <p:nvPr/>
        </p:nvSpPr>
        <p:spPr bwMode="auto">
          <a:xfrm>
            <a:off x="3086100" y="1614488"/>
            <a:ext cx="80963" cy="152400"/>
          </a:xfrm>
          <a:prstGeom prst="rect">
            <a:avLst/>
          </a:prstGeom>
          <a:noFill/>
          <a:ln w="9525">
            <a:noFill/>
            <a:miter lim="800000"/>
            <a:headEnd/>
            <a:tailEnd/>
          </a:ln>
        </p:spPr>
        <p:txBody>
          <a:bodyPr/>
          <a:lstStyle/>
          <a:p>
            <a:endParaRPr lang="en-US" dirty="0"/>
          </a:p>
        </p:txBody>
      </p:sp>
      <p:sp>
        <p:nvSpPr>
          <p:cNvPr id="142356" name="Rectangle 20"/>
          <p:cNvSpPr>
            <a:spLocks noChangeArrowheads="1"/>
          </p:cNvSpPr>
          <p:nvPr/>
        </p:nvSpPr>
        <p:spPr bwMode="auto">
          <a:xfrm>
            <a:off x="3086100" y="1614488"/>
            <a:ext cx="71438" cy="142875"/>
          </a:xfrm>
          <a:prstGeom prst="rect">
            <a:avLst/>
          </a:prstGeom>
          <a:noFill/>
          <a:ln w="9525">
            <a:noFill/>
            <a:miter lim="800000"/>
            <a:headEnd/>
            <a:tailEnd/>
          </a:ln>
        </p:spPr>
        <p:txBody>
          <a:bodyPr/>
          <a:lstStyle/>
          <a:p>
            <a:endParaRPr lang="en-US" dirty="0"/>
          </a:p>
        </p:txBody>
      </p:sp>
      <p:sp>
        <p:nvSpPr>
          <p:cNvPr id="142357" name="Rectangle 21"/>
          <p:cNvSpPr>
            <a:spLocks noChangeArrowheads="1"/>
          </p:cNvSpPr>
          <p:nvPr/>
        </p:nvSpPr>
        <p:spPr bwMode="auto">
          <a:xfrm>
            <a:off x="3148013" y="1614488"/>
            <a:ext cx="73025" cy="152400"/>
          </a:xfrm>
          <a:prstGeom prst="rect">
            <a:avLst/>
          </a:prstGeom>
          <a:noFill/>
          <a:ln w="9525">
            <a:noFill/>
            <a:miter lim="800000"/>
            <a:headEnd/>
            <a:tailEnd/>
          </a:ln>
        </p:spPr>
        <p:txBody>
          <a:bodyPr/>
          <a:lstStyle/>
          <a:p>
            <a:endParaRPr lang="en-US" dirty="0"/>
          </a:p>
        </p:txBody>
      </p:sp>
      <p:sp>
        <p:nvSpPr>
          <p:cNvPr id="142358" name="Rectangle 22"/>
          <p:cNvSpPr>
            <a:spLocks noChangeArrowheads="1"/>
          </p:cNvSpPr>
          <p:nvPr/>
        </p:nvSpPr>
        <p:spPr bwMode="auto">
          <a:xfrm>
            <a:off x="3148013" y="1614488"/>
            <a:ext cx="73025" cy="142875"/>
          </a:xfrm>
          <a:prstGeom prst="rect">
            <a:avLst/>
          </a:prstGeom>
          <a:noFill/>
          <a:ln w="9525">
            <a:noFill/>
            <a:miter lim="800000"/>
            <a:headEnd/>
            <a:tailEnd/>
          </a:ln>
        </p:spPr>
        <p:txBody>
          <a:bodyPr/>
          <a:lstStyle/>
          <a:p>
            <a:endParaRPr lang="en-US" dirty="0"/>
          </a:p>
        </p:txBody>
      </p:sp>
      <p:sp>
        <p:nvSpPr>
          <p:cNvPr id="142359" name="Rectangle 23"/>
          <p:cNvSpPr>
            <a:spLocks noChangeArrowheads="1"/>
          </p:cNvSpPr>
          <p:nvPr/>
        </p:nvSpPr>
        <p:spPr bwMode="auto">
          <a:xfrm>
            <a:off x="3221038" y="1614488"/>
            <a:ext cx="79375" cy="152400"/>
          </a:xfrm>
          <a:prstGeom prst="rect">
            <a:avLst/>
          </a:prstGeom>
          <a:noFill/>
          <a:ln w="9525">
            <a:noFill/>
            <a:miter lim="800000"/>
            <a:headEnd/>
            <a:tailEnd/>
          </a:ln>
        </p:spPr>
        <p:txBody>
          <a:bodyPr/>
          <a:lstStyle/>
          <a:p>
            <a:endParaRPr lang="en-US" dirty="0"/>
          </a:p>
        </p:txBody>
      </p:sp>
      <p:sp>
        <p:nvSpPr>
          <p:cNvPr id="142360" name="Rectangle 24"/>
          <p:cNvSpPr>
            <a:spLocks noChangeArrowheads="1"/>
          </p:cNvSpPr>
          <p:nvPr/>
        </p:nvSpPr>
        <p:spPr bwMode="auto">
          <a:xfrm>
            <a:off x="3221038" y="1614488"/>
            <a:ext cx="71437" cy="142875"/>
          </a:xfrm>
          <a:prstGeom prst="rect">
            <a:avLst/>
          </a:prstGeom>
          <a:noFill/>
          <a:ln w="9525">
            <a:noFill/>
            <a:miter lim="800000"/>
            <a:headEnd/>
            <a:tailEnd/>
          </a:ln>
        </p:spPr>
        <p:txBody>
          <a:bodyPr/>
          <a:lstStyle/>
          <a:p>
            <a:endParaRPr lang="en-US" dirty="0"/>
          </a:p>
        </p:txBody>
      </p:sp>
      <p:sp>
        <p:nvSpPr>
          <p:cNvPr id="142361" name="Rectangle 25"/>
          <p:cNvSpPr>
            <a:spLocks noChangeArrowheads="1"/>
          </p:cNvSpPr>
          <p:nvPr/>
        </p:nvSpPr>
        <p:spPr bwMode="auto">
          <a:xfrm>
            <a:off x="3300413" y="1614488"/>
            <a:ext cx="73025" cy="152400"/>
          </a:xfrm>
          <a:prstGeom prst="rect">
            <a:avLst/>
          </a:prstGeom>
          <a:noFill/>
          <a:ln w="9525">
            <a:noFill/>
            <a:miter lim="800000"/>
            <a:headEnd/>
            <a:tailEnd/>
          </a:ln>
        </p:spPr>
        <p:txBody>
          <a:bodyPr/>
          <a:lstStyle/>
          <a:p>
            <a:endParaRPr lang="en-US" dirty="0"/>
          </a:p>
        </p:txBody>
      </p:sp>
      <p:sp>
        <p:nvSpPr>
          <p:cNvPr id="142362" name="Rectangle 26"/>
          <p:cNvSpPr>
            <a:spLocks noChangeArrowheads="1"/>
          </p:cNvSpPr>
          <p:nvPr/>
        </p:nvSpPr>
        <p:spPr bwMode="auto">
          <a:xfrm>
            <a:off x="3300413" y="1614488"/>
            <a:ext cx="73025" cy="142875"/>
          </a:xfrm>
          <a:prstGeom prst="rect">
            <a:avLst/>
          </a:prstGeom>
          <a:noFill/>
          <a:ln w="9525">
            <a:noFill/>
            <a:miter lim="800000"/>
            <a:headEnd/>
            <a:tailEnd/>
          </a:ln>
        </p:spPr>
        <p:txBody>
          <a:bodyPr/>
          <a:lstStyle/>
          <a:p>
            <a:endParaRPr lang="en-US" dirty="0"/>
          </a:p>
        </p:txBody>
      </p:sp>
      <p:sp>
        <p:nvSpPr>
          <p:cNvPr id="142363" name="Rectangle 27"/>
          <p:cNvSpPr>
            <a:spLocks noChangeArrowheads="1"/>
          </p:cNvSpPr>
          <p:nvPr/>
        </p:nvSpPr>
        <p:spPr bwMode="auto">
          <a:xfrm>
            <a:off x="3373438" y="1614488"/>
            <a:ext cx="80962" cy="152400"/>
          </a:xfrm>
          <a:prstGeom prst="rect">
            <a:avLst/>
          </a:prstGeom>
          <a:noFill/>
          <a:ln w="9525">
            <a:noFill/>
            <a:miter lim="800000"/>
            <a:headEnd/>
            <a:tailEnd/>
          </a:ln>
        </p:spPr>
        <p:txBody>
          <a:bodyPr/>
          <a:lstStyle/>
          <a:p>
            <a:endParaRPr lang="en-US" dirty="0"/>
          </a:p>
        </p:txBody>
      </p:sp>
      <p:sp>
        <p:nvSpPr>
          <p:cNvPr id="142364" name="Rectangle 28"/>
          <p:cNvSpPr>
            <a:spLocks noChangeArrowheads="1"/>
          </p:cNvSpPr>
          <p:nvPr/>
        </p:nvSpPr>
        <p:spPr bwMode="auto">
          <a:xfrm>
            <a:off x="3373438" y="1614488"/>
            <a:ext cx="71437" cy="142875"/>
          </a:xfrm>
          <a:prstGeom prst="rect">
            <a:avLst/>
          </a:prstGeom>
          <a:noFill/>
          <a:ln w="9525">
            <a:noFill/>
            <a:miter lim="800000"/>
            <a:headEnd/>
            <a:tailEnd/>
          </a:ln>
        </p:spPr>
        <p:txBody>
          <a:bodyPr/>
          <a:lstStyle/>
          <a:p>
            <a:endParaRPr lang="en-US" dirty="0"/>
          </a:p>
        </p:txBody>
      </p:sp>
      <p:sp>
        <p:nvSpPr>
          <p:cNvPr id="142365" name="Rectangle 29"/>
          <p:cNvSpPr>
            <a:spLocks noChangeArrowheads="1"/>
          </p:cNvSpPr>
          <p:nvPr/>
        </p:nvSpPr>
        <p:spPr bwMode="auto">
          <a:xfrm>
            <a:off x="2705100" y="1819275"/>
            <a:ext cx="304800" cy="228600"/>
          </a:xfrm>
          <a:prstGeom prst="rect">
            <a:avLst/>
          </a:prstGeom>
          <a:noFill/>
          <a:ln w="7938">
            <a:solidFill>
              <a:srgbClr val="000000"/>
            </a:solidFill>
            <a:miter lim="800000"/>
            <a:headEnd/>
            <a:tailEnd/>
          </a:ln>
        </p:spPr>
        <p:txBody>
          <a:bodyPr/>
          <a:lstStyle/>
          <a:p>
            <a:endParaRPr lang="en-US" dirty="0"/>
          </a:p>
        </p:txBody>
      </p:sp>
      <p:sp>
        <p:nvSpPr>
          <p:cNvPr id="142366" name="Rectangle 30"/>
          <p:cNvSpPr>
            <a:spLocks noChangeArrowheads="1"/>
          </p:cNvSpPr>
          <p:nvPr/>
        </p:nvSpPr>
        <p:spPr bwMode="auto">
          <a:xfrm>
            <a:off x="3162300" y="1819275"/>
            <a:ext cx="287338" cy="228600"/>
          </a:xfrm>
          <a:prstGeom prst="rect">
            <a:avLst/>
          </a:prstGeom>
          <a:noFill/>
          <a:ln w="7938">
            <a:solidFill>
              <a:srgbClr val="000000"/>
            </a:solidFill>
            <a:miter lim="800000"/>
            <a:headEnd/>
            <a:tailEnd/>
          </a:ln>
        </p:spPr>
        <p:txBody>
          <a:bodyPr/>
          <a:lstStyle/>
          <a:p>
            <a:endParaRPr lang="en-US" dirty="0"/>
          </a:p>
        </p:txBody>
      </p:sp>
      <p:sp>
        <p:nvSpPr>
          <p:cNvPr id="142367" name="Rectangle 31"/>
          <p:cNvSpPr>
            <a:spLocks noChangeArrowheads="1"/>
          </p:cNvSpPr>
          <p:nvPr/>
        </p:nvSpPr>
        <p:spPr bwMode="auto">
          <a:xfrm>
            <a:off x="3543300" y="1819275"/>
            <a:ext cx="304800" cy="228600"/>
          </a:xfrm>
          <a:prstGeom prst="rect">
            <a:avLst/>
          </a:prstGeom>
          <a:noFill/>
          <a:ln w="7938">
            <a:solidFill>
              <a:srgbClr val="000000"/>
            </a:solidFill>
            <a:miter lim="800000"/>
            <a:headEnd/>
            <a:tailEnd/>
          </a:ln>
        </p:spPr>
        <p:txBody>
          <a:bodyPr/>
          <a:lstStyle/>
          <a:p>
            <a:endParaRPr lang="en-US" dirty="0"/>
          </a:p>
        </p:txBody>
      </p:sp>
      <p:sp>
        <p:nvSpPr>
          <p:cNvPr id="142368" name="Rectangle 32"/>
          <p:cNvSpPr>
            <a:spLocks noChangeArrowheads="1"/>
          </p:cNvSpPr>
          <p:nvPr/>
        </p:nvSpPr>
        <p:spPr bwMode="auto">
          <a:xfrm>
            <a:off x="2324100" y="1819275"/>
            <a:ext cx="304800" cy="228600"/>
          </a:xfrm>
          <a:prstGeom prst="rect">
            <a:avLst/>
          </a:prstGeom>
          <a:noFill/>
          <a:ln w="7938">
            <a:solidFill>
              <a:srgbClr val="000000"/>
            </a:solidFill>
            <a:miter lim="800000"/>
            <a:headEnd/>
            <a:tailEnd/>
          </a:ln>
        </p:spPr>
        <p:txBody>
          <a:bodyPr/>
          <a:lstStyle/>
          <a:p>
            <a:endParaRPr lang="en-US" dirty="0"/>
          </a:p>
        </p:txBody>
      </p:sp>
      <p:sp>
        <p:nvSpPr>
          <p:cNvPr id="142369" name="Text Box 33"/>
          <p:cNvSpPr txBox="1">
            <a:spLocks noChangeArrowheads="1"/>
          </p:cNvSpPr>
          <p:nvPr/>
        </p:nvSpPr>
        <p:spPr bwMode="auto">
          <a:xfrm>
            <a:off x="2400300" y="1590675"/>
            <a:ext cx="1219200" cy="228600"/>
          </a:xfrm>
          <a:prstGeom prst="rect">
            <a:avLst/>
          </a:prstGeom>
          <a:noFill/>
          <a:ln w="9525">
            <a:noFill/>
            <a:miter lim="800000"/>
            <a:headEnd/>
            <a:tailEnd/>
          </a:ln>
        </p:spPr>
        <p:txBody>
          <a:bodyPr>
            <a:spAutoFit/>
          </a:bodyPr>
          <a:lstStyle/>
          <a:p>
            <a:pPr>
              <a:spcBef>
                <a:spcPct val="50000"/>
              </a:spcBef>
            </a:pPr>
            <a:r>
              <a:rPr lang="en-US" sz="900" dirty="0">
                <a:solidFill>
                  <a:srgbClr val="000000"/>
                </a:solidFill>
              </a:rPr>
              <a:t>   </a:t>
            </a:r>
            <a:r>
              <a:rPr lang="en-US" sz="900" b="1" dirty="0">
                <a:solidFill>
                  <a:srgbClr val="000000"/>
                </a:solidFill>
              </a:rPr>
              <a:t>ALARM STATUS</a:t>
            </a:r>
          </a:p>
        </p:txBody>
      </p:sp>
      <p:sp>
        <p:nvSpPr>
          <p:cNvPr id="142370" name="Rectangle 34"/>
          <p:cNvSpPr>
            <a:spLocks noChangeArrowheads="1"/>
          </p:cNvSpPr>
          <p:nvPr/>
        </p:nvSpPr>
        <p:spPr bwMode="auto">
          <a:xfrm>
            <a:off x="2084388" y="5389563"/>
            <a:ext cx="4968875" cy="835025"/>
          </a:xfrm>
          <a:prstGeom prst="rect">
            <a:avLst/>
          </a:prstGeom>
          <a:noFill/>
          <a:ln w="7938">
            <a:solidFill>
              <a:srgbClr val="000000"/>
            </a:solidFill>
            <a:miter lim="800000"/>
            <a:headEnd/>
            <a:tailEnd/>
          </a:ln>
        </p:spPr>
        <p:txBody>
          <a:bodyPr/>
          <a:lstStyle/>
          <a:p>
            <a:endParaRPr lang="en-US" dirty="0"/>
          </a:p>
        </p:txBody>
      </p:sp>
      <p:sp>
        <p:nvSpPr>
          <p:cNvPr id="142371" name="Rectangle 35"/>
          <p:cNvSpPr>
            <a:spLocks noChangeArrowheads="1"/>
          </p:cNvSpPr>
          <p:nvPr/>
        </p:nvSpPr>
        <p:spPr bwMode="auto">
          <a:xfrm>
            <a:off x="2241550" y="5705475"/>
            <a:ext cx="1265238" cy="233363"/>
          </a:xfrm>
          <a:prstGeom prst="rect">
            <a:avLst/>
          </a:prstGeom>
          <a:noFill/>
          <a:ln w="9525">
            <a:noFill/>
            <a:miter lim="800000"/>
            <a:headEnd/>
            <a:tailEnd/>
          </a:ln>
        </p:spPr>
        <p:txBody>
          <a:bodyPr/>
          <a:lstStyle/>
          <a:p>
            <a:endParaRPr lang="en-US" dirty="0"/>
          </a:p>
        </p:txBody>
      </p:sp>
      <p:sp>
        <p:nvSpPr>
          <p:cNvPr id="142372" name="Rectangle 36"/>
          <p:cNvSpPr>
            <a:spLocks noChangeArrowheads="1"/>
          </p:cNvSpPr>
          <p:nvPr/>
        </p:nvSpPr>
        <p:spPr bwMode="auto">
          <a:xfrm>
            <a:off x="2351088" y="5778500"/>
            <a:ext cx="136525" cy="136525"/>
          </a:xfrm>
          <a:prstGeom prst="rect">
            <a:avLst/>
          </a:prstGeom>
          <a:noFill/>
          <a:ln w="9525">
            <a:noFill/>
            <a:miter lim="800000"/>
            <a:headEnd/>
            <a:tailEnd/>
          </a:ln>
        </p:spPr>
        <p:txBody>
          <a:bodyPr wrap="none" lIns="0" tIns="0" rIns="0" bIns="0">
            <a:spAutoFit/>
          </a:bodyPr>
          <a:lstStyle/>
          <a:p>
            <a:pPr eaLnBrk="0" hangingPunct="0"/>
            <a:r>
              <a:rPr lang="en-US" sz="900" dirty="0">
                <a:solidFill>
                  <a:srgbClr val="000000"/>
                </a:solidFill>
                <a:latin typeface="Courier" pitchFamily="49" charset="0"/>
              </a:rPr>
              <a:t>&gt; </a:t>
            </a:r>
            <a:endParaRPr lang="en-US" sz="1200" dirty="0">
              <a:solidFill>
                <a:srgbClr val="000000"/>
              </a:solidFill>
              <a:latin typeface="Courier" pitchFamily="49" charset="0"/>
            </a:endParaRPr>
          </a:p>
        </p:txBody>
      </p:sp>
      <p:sp>
        <p:nvSpPr>
          <p:cNvPr id="142373" name="Rectangle 37"/>
          <p:cNvSpPr>
            <a:spLocks noChangeArrowheads="1"/>
          </p:cNvSpPr>
          <p:nvPr/>
        </p:nvSpPr>
        <p:spPr bwMode="auto">
          <a:xfrm>
            <a:off x="2138363" y="5800725"/>
            <a:ext cx="1149350" cy="136525"/>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command Accepted  </a:t>
            </a:r>
            <a:endParaRPr lang="en-US" sz="1200" b="1" dirty="0">
              <a:solidFill>
                <a:srgbClr val="000000"/>
              </a:solidFill>
            </a:endParaRPr>
          </a:p>
        </p:txBody>
      </p:sp>
      <p:sp>
        <p:nvSpPr>
          <p:cNvPr id="142374" name="Text Box 38"/>
          <p:cNvSpPr txBox="1">
            <a:spLocks noChangeArrowheads="1"/>
          </p:cNvSpPr>
          <p:nvPr/>
        </p:nvSpPr>
        <p:spPr bwMode="auto">
          <a:xfrm>
            <a:off x="2103438" y="5943600"/>
            <a:ext cx="2051050" cy="244475"/>
          </a:xfrm>
          <a:prstGeom prst="rect">
            <a:avLst/>
          </a:prstGeom>
          <a:noFill/>
          <a:ln w="9525">
            <a:noFill/>
            <a:miter lim="800000"/>
            <a:headEnd/>
            <a:tailEnd/>
          </a:ln>
        </p:spPr>
        <p:txBody>
          <a:bodyPr>
            <a:spAutoFit/>
          </a:bodyPr>
          <a:lstStyle/>
          <a:p>
            <a:pPr>
              <a:spcBef>
                <a:spcPct val="50000"/>
              </a:spcBef>
            </a:pPr>
            <a:r>
              <a:rPr lang="en-US" sz="1000" b="1" dirty="0">
                <a:solidFill>
                  <a:srgbClr val="000000"/>
                </a:solidFill>
              </a:rPr>
              <a:t>rept-stat-slk:loc=1101:link=a</a:t>
            </a:r>
          </a:p>
        </p:txBody>
      </p:sp>
      <p:sp>
        <p:nvSpPr>
          <p:cNvPr id="142375" name="Rectangle 39"/>
          <p:cNvSpPr>
            <a:spLocks noChangeArrowheads="1"/>
          </p:cNvSpPr>
          <p:nvPr/>
        </p:nvSpPr>
        <p:spPr bwMode="auto">
          <a:xfrm>
            <a:off x="2103438" y="5475288"/>
            <a:ext cx="1092200" cy="244475"/>
          </a:xfrm>
          <a:prstGeom prst="rect">
            <a:avLst/>
          </a:prstGeom>
          <a:noFill/>
          <a:ln w="9525">
            <a:noFill/>
            <a:miter lim="800000"/>
            <a:headEnd/>
            <a:tailEnd/>
          </a:ln>
        </p:spPr>
        <p:txBody>
          <a:bodyPr wrap="none">
            <a:spAutoFit/>
          </a:bodyPr>
          <a:lstStyle/>
          <a:p>
            <a:pPr>
              <a:spcBef>
                <a:spcPct val="50000"/>
              </a:spcBef>
            </a:pPr>
            <a:r>
              <a:rPr lang="en-US" sz="1000" b="1" dirty="0">
                <a:solidFill>
                  <a:srgbClr val="000000"/>
                </a:solidFill>
              </a:rPr>
              <a:t>rept-stat-assoc</a:t>
            </a:r>
          </a:p>
        </p:txBody>
      </p:sp>
      <p:sp>
        <p:nvSpPr>
          <p:cNvPr id="142376" name="Text Box 40"/>
          <p:cNvSpPr txBox="1">
            <a:spLocks noChangeArrowheads="1"/>
          </p:cNvSpPr>
          <p:nvPr/>
        </p:nvSpPr>
        <p:spPr bwMode="auto">
          <a:xfrm>
            <a:off x="3981450" y="1638300"/>
            <a:ext cx="2990850" cy="473075"/>
          </a:xfrm>
          <a:prstGeom prst="rect">
            <a:avLst/>
          </a:prstGeom>
          <a:noFill/>
          <a:ln w="9525">
            <a:noFill/>
            <a:miter lim="800000"/>
            <a:headEnd/>
            <a:tailEnd/>
          </a:ln>
        </p:spPr>
        <p:txBody>
          <a:bodyPr>
            <a:spAutoFit/>
          </a:bodyPr>
          <a:lstStyle/>
          <a:p>
            <a:pPr>
              <a:spcBef>
                <a:spcPct val="50000"/>
              </a:spcBef>
            </a:pPr>
            <a:r>
              <a:rPr lang="en-US" sz="1000" b="1" dirty="0"/>
              <a:t>TERMINAL #1   CLLI:rlghnca0100w REL XX.X</a:t>
            </a:r>
          </a:p>
          <a:p>
            <a:pPr>
              <a:spcBef>
                <a:spcPct val="50000"/>
              </a:spcBef>
            </a:pPr>
            <a:r>
              <a:rPr lang="en-US" sz="1000" b="1" dirty="0"/>
              <a:t>Date      09-02-22           16:10:50      EST</a:t>
            </a:r>
          </a:p>
        </p:txBody>
      </p:sp>
      <p:sp>
        <p:nvSpPr>
          <p:cNvPr id="142377" name="Text Box 41"/>
          <p:cNvSpPr txBox="1">
            <a:spLocks noChangeArrowheads="1"/>
          </p:cNvSpPr>
          <p:nvPr/>
        </p:nvSpPr>
        <p:spPr bwMode="auto">
          <a:xfrm>
            <a:off x="3160713" y="1800225"/>
            <a:ext cx="307975" cy="304800"/>
          </a:xfrm>
          <a:prstGeom prst="rect">
            <a:avLst/>
          </a:prstGeom>
          <a:noFill/>
          <a:ln w="9525">
            <a:noFill/>
            <a:miter lim="800000"/>
            <a:headEnd/>
            <a:tailEnd/>
          </a:ln>
        </p:spPr>
        <p:txBody>
          <a:bodyPr>
            <a:spAutoFit/>
          </a:bodyPr>
          <a:lstStyle/>
          <a:p>
            <a:pPr>
              <a:spcBef>
                <a:spcPct val="50000"/>
              </a:spcBef>
            </a:pPr>
            <a:r>
              <a:rPr lang="en-US" sz="1400" dirty="0"/>
              <a:t>3</a:t>
            </a:r>
          </a:p>
        </p:txBody>
      </p:sp>
      <p:sp>
        <p:nvSpPr>
          <p:cNvPr id="142378" name="Text Box 42"/>
          <p:cNvSpPr txBox="1">
            <a:spLocks noChangeArrowheads="1"/>
          </p:cNvSpPr>
          <p:nvPr/>
        </p:nvSpPr>
        <p:spPr bwMode="auto">
          <a:xfrm>
            <a:off x="3067050" y="2028825"/>
            <a:ext cx="714375" cy="244475"/>
          </a:xfrm>
          <a:prstGeom prst="rect">
            <a:avLst/>
          </a:prstGeom>
          <a:noFill/>
          <a:ln w="9525">
            <a:noFill/>
            <a:miter lim="800000"/>
            <a:headEnd/>
            <a:tailEnd/>
          </a:ln>
        </p:spPr>
        <p:txBody>
          <a:bodyPr>
            <a:spAutoFit/>
          </a:bodyPr>
          <a:lstStyle/>
          <a:p>
            <a:pPr>
              <a:spcBef>
                <a:spcPct val="50000"/>
              </a:spcBef>
            </a:pPr>
            <a:r>
              <a:rPr lang="en-US" sz="1000" b="1" dirty="0"/>
              <a:t>MINR</a:t>
            </a:r>
          </a:p>
        </p:txBody>
      </p:sp>
      <p:sp>
        <p:nvSpPr>
          <p:cNvPr id="142379" name="Text Box 43"/>
          <p:cNvSpPr txBox="1">
            <a:spLocks noChangeArrowheads="1"/>
          </p:cNvSpPr>
          <p:nvPr/>
        </p:nvSpPr>
        <p:spPr bwMode="auto">
          <a:xfrm>
            <a:off x="1628775" y="2390775"/>
            <a:ext cx="5781675" cy="2987675"/>
          </a:xfrm>
          <a:prstGeom prst="rect">
            <a:avLst/>
          </a:prstGeom>
          <a:noFill/>
          <a:ln w="9525">
            <a:noFill/>
            <a:miter lim="800000"/>
            <a:headEnd/>
            <a:tailEnd/>
          </a:ln>
        </p:spPr>
        <p:txBody>
          <a:bodyPr>
            <a:spAutoFit/>
          </a:bodyPr>
          <a:lstStyle/>
          <a:p>
            <a:pPr marL="342900" indent="-342900">
              <a:spcBef>
                <a:spcPct val="50000"/>
              </a:spcBef>
            </a:pPr>
            <a:r>
              <a:rPr lang="en-US" sz="1000" b="1" dirty="0"/>
              <a:t>rlghnc0100w 090222   16:10:50 EST EAGLE xxxxx </a:t>
            </a:r>
          </a:p>
          <a:p>
            <a:pPr marL="342900" indent="-342900">
              <a:spcBef>
                <a:spcPct val="50000"/>
              </a:spcBef>
            </a:pPr>
            <a:r>
              <a:rPr lang="en-US" sz="1000" b="1" dirty="0"/>
              <a:t>rept-stat-slk:loc=1101:port=a</a:t>
            </a:r>
          </a:p>
          <a:p>
            <a:pPr marL="342900" indent="-342900">
              <a:spcBef>
                <a:spcPct val="50000"/>
              </a:spcBef>
            </a:pPr>
            <a:endParaRPr lang="en-US" sz="1000" b="1" dirty="0"/>
          </a:p>
          <a:p>
            <a:pPr marL="342900" indent="-342900">
              <a:spcBef>
                <a:spcPct val="50000"/>
              </a:spcBef>
            </a:pPr>
            <a:r>
              <a:rPr lang="en-US" sz="1000" b="1" dirty="0"/>
              <a:t>Command entered at terminal #1 </a:t>
            </a:r>
          </a:p>
          <a:p>
            <a:pPr marL="342900" indent="-342900">
              <a:spcBef>
                <a:spcPct val="50000"/>
              </a:spcBef>
            </a:pPr>
            <a:r>
              <a:rPr lang="en-US" sz="1000" b="1" dirty="0"/>
              <a:t>rlghnc0100w 090222   16:10:50 EST EAGLE xxxxx</a:t>
            </a:r>
          </a:p>
          <a:p>
            <a:pPr marL="342900" indent="-342900">
              <a:spcBef>
                <a:spcPct val="50000"/>
              </a:spcBef>
            </a:pPr>
            <a:r>
              <a:rPr lang="en-US" sz="1000" b="1" dirty="0"/>
              <a:t>SLK                 LSN                       CLLI                            PST                   SST         AST</a:t>
            </a:r>
          </a:p>
          <a:p>
            <a:pPr marL="342900" indent="-342900">
              <a:spcBef>
                <a:spcPct val="50000"/>
              </a:spcBef>
              <a:buFontTx/>
              <a:buAutoNum type="arabicPlain" startAt="1101"/>
            </a:pPr>
            <a:r>
              <a:rPr lang="en-US" sz="1000" b="1" dirty="0"/>
              <a:t>A            den2sa1             slakeut 0300w              IS-NR                Avail        - - - -</a:t>
            </a:r>
          </a:p>
          <a:p>
            <a:pPr marL="342900" indent="-342900">
              <a:spcBef>
                <a:spcPct val="50000"/>
              </a:spcBef>
            </a:pPr>
            <a:r>
              <a:rPr lang="en-US" sz="1000" b="1" dirty="0"/>
              <a:t>ALARM STATUS             = No Alarms.</a:t>
            </a:r>
          </a:p>
          <a:p>
            <a:pPr marL="342900" indent="-342900">
              <a:spcBef>
                <a:spcPct val="50000"/>
              </a:spcBef>
            </a:pPr>
            <a:r>
              <a:rPr lang="en-US" sz="1000" b="1" dirty="0"/>
              <a:t>UNAVAIL REASON         =  - - - - - - - - </a:t>
            </a:r>
          </a:p>
          <a:p>
            <a:pPr marL="342900" indent="-342900">
              <a:spcBef>
                <a:spcPct val="50000"/>
              </a:spcBef>
            </a:pPr>
            <a:endParaRPr lang="en-US" sz="1000" b="1" dirty="0"/>
          </a:p>
          <a:p>
            <a:pPr marL="342900" indent="-342900">
              <a:spcBef>
                <a:spcPct val="50000"/>
              </a:spcBef>
            </a:pPr>
            <a:r>
              <a:rPr lang="en-US" sz="1000" b="1" dirty="0"/>
              <a:t>Command Completed</a:t>
            </a:r>
          </a:p>
          <a:p>
            <a:pPr marL="342900" indent="-342900">
              <a:spcBef>
                <a:spcPct val="50000"/>
              </a:spcBef>
            </a:pPr>
            <a:r>
              <a:rPr lang="en-US" sz="1000" b="1" dirty="0"/>
              <a:t> </a:t>
            </a:r>
          </a:p>
          <a:p>
            <a:pPr marL="342900" indent="-342900">
              <a:spcBef>
                <a:spcPct val="50000"/>
              </a:spcBef>
            </a:pPr>
            <a:endParaRPr lang="en-US" sz="1000" b="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flipH="1" flipV="1">
            <a:off x="7119938" y="2460625"/>
            <a:ext cx="1130300" cy="973138"/>
          </a:xfrm>
          <a:prstGeom prst="line">
            <a:avLst/>
          </a:prstGeom>
          <a:noFill/>
          <a:ln w="9525">
            <a:solidFill>
              <a:srgbClr val="000000"/>
            </a:solidFill>
            <a:round/>
            <a:headEnd/>
            <a:tailEnd/>
          </a:ln>
        </p:spPr>
        <p:txBody>
          <a:bodyPr/>
          <a:lstStyle/>
          <a:p>
            <a:endParaRPr lang="en-US" dirty="0"/>
          </a:p>
        </p:txBody>
      </p:sp>
      <p:sp>
        <p:nvSpPr>
          <p:cNvPr id="14339" name="Line 3"/>
          <p:cNvSpPr>
            <a:spLocks noChangeShapeType="1"/>
          </p:cNvSpPr>
          <p:nvPr/>
        </p:nvSpPr>
        <p:spPr bwMode="auto">
          <a:xfrm flipH="1" flipV="1">
            <a:off x="955675" y="3721100"/>
            <a:ext cx="839788" cy="666750"/>
          </a:xfrm>
          <a:prstGeom prst="line">
            <a:avLst/>
          </a:prstGeom>
          <a:noFill/>
          <a:ln w="9525">
            <a:solidFill>
              <a:srgbClr val="000000"/>
            </a:solidFill>
            <a:round/>
            <a:headEnd/>
            <a:tailEnd/>
          </a:ln>
        </p:spPr>
        <p:txBody>
          <a:bodyPr/>
          <a:lstStyle/>
          <a:p>
            <a:endParaRPr lang="en-US" dirty="0"/>
          </a:p>
        </p:txBody>
      </p:sp>
      <p:sp>
        <p:nvSpPr>
          <p:cNvPr id="14340" name="Line 4"/>
          <p:cNvSpPr>
            <a:spLocks noChangeShapeType="1"/>
          </p:cNvSpPr>
          <p:nvPr/>
        </p:nvSpPr>
        <p:spPr bwMode="auto">
          <a:xfrm flipH="1">
            <a:off x="947738" y="2921000"/>
            <a:ext cx="855662" cy="590550"/>
          </a:xfrm>
          <a:prstGeom prst="line">
            <a:avLst/>
          </a:prstGeom>
          <a:noFill/>
          <a:ln w="9525">
            <a:solidFill>
              <a:srgbClr val="000000"/>
            </a:solidFill>
            <a:round/>
            <a:headEnd/>
            <a:tailEnd/>
          </a:ln>
        </p:spPr>
        <p:txBody>
          <a:bodyPr/>
          <a:lstStyle/>
          <a:p>
            <a:endParaRPr lang="en-US" dirty="0"/>
          </a:p>
        </p:txBody>
      </p:sp>
      <p:sp>
        <p:nvSpPr>
          <p:cNvPr id="14341" name="Rectangle 5"/>
          <p:cNvSpPr>
            <a:spLocks noGrp="1" noChangeArrowheads="1"/>
          </p:cNvSpPr>
          <p:nvPr>
            <p:ph type="title"/>
          </p:nvPr>
        </p:nvSpPr>
        <p:spPr>
          <a:xfrm>
            <a:off x="0" y="0"/>
            <a:ext cx="9144000" cy="630936"/>
          </a:xfrm>
        </p:spPr>
        <p:txBody>
          <a:bodyPr/>
          <a:lstStyle/>
          <a:p>
            <a:pPr eaLnBrk="1" hangingPunct="1"/>
            <a:r>
              <a:rPr lang="en-US" dirty="0" smtClean="0"/>
              <a:t>  SS7 over IP Delivery Process</a:t>
            </a:r>
          </a:p>
        </p:txBody>
      </p:sp>
      <p:sp>
        <p:nvSpPr>
          <p:cNvPr id="14342" name="AutoShape 6"/>
          <p:cNvSpPr>
            <a:spLocks noChangeArrowheads="1"/>
          </p:cNvSpPr>
          <p:nvPr/>
        </p:nvSpPr>
        <p:spPr bwMode="auto">
          <a:xfrm>
            <a:off x="1800225" y="1227138"/>
            <a:ext cx="1371600" cy="4268787"/>
          </a:xfrm>
          <a:prstGeom prst="bevel">
            <a:avLst>
              <a:gd name="adj" fmla="val 12500"/>
            </a:avLst>
          </a:prstGeom>
          <a:solidFill>
            <a:srgbClr val="F0E8B7"/>
          </a:solidFill>
          <a:ln w="9525">
            <a:solidFill>
              <a:schemeClr val="bg2"/>
            </a:solidFill>
            <a:miter lim="800000"/>
            <a:headEnd/>
            <a:tailEnd/>
          </a:ln>
        </p:spPr>
        <p:txBody>
          <a:bodyPr wrap="none" anchor="ctr"/>
          <a:lstStyle/>
          <a:p>
            <a:pPr algn="ctr"/>
            <a:endParaRPr lang="en-US" sz="2800" dirty="0">
              <a:solidFill>
                <a:schemeClr val="bg2"/>
              </a:solidFill>
              <a:latin typeface="Times New Roman" pitchFamily="18" charset="0"/>
            </a:endParaRPr>
          </a:p>
        </p:txBody>
      </p:sp>
      <p:sp>
        <p:nvSpPr>
          <p:cNvPr id="14343" name="Line 7"/>
          <p:cNvSpPr>
            <a:spLocks noChangeShapeType="1"/>
          </p:cNvSpPr>
          <p:nvPr/>
        </p:nvSpPr>
        <p:spPr bwMode="auto">
          <a:xfrm flipH="1">
            <a:off x="1960563" y="1401763"/>
            <a:ext cx="1028700" cy="3938587"/>
          </a:xfrm>
          <a:prstGeom prst="line">
            <a:avLst/>
          </a:prstGeom>
          <a:noFill/>
          <a:ln w="9525">
            <a:solidFill>
              <a:schemeClr val="bg2"/>
            </a:solidFill>
            <a:round/>
            <a:headEnd/>
            <a:tailEnd/>
          </a:ln>
        </p:spPr>
        <p:txBody>
          <a:bodyPr/>
          <a:lstStyle/>
          <a:p>
            <a:endParaRPr lang="en-US" dirty="0"/>
          </a:p>
        </p:txBody>
      </p:sp>
      <p:sp>
        <p:nvSpPr>
          <p:cNvPr id="14344" name="Text Box 8"/>
          <p:cNvSpPr txBox="1">
            <a:spLocks noChangeArrowheads="1"/>
          </p:cNvSpPr>
          <p:nvPr/>
        </p:nvSpPr>
        <p:spPr bwMode="auto">
          <a:xfrm>
            <a:off x="1962150" y="1366838"/>
            <a:ext cx="768350" cy="641350"/>
          </a:xfrm>
          <a:prstGeom prst="rect">
            <a:avLst/>
          </a:prstGeom>
          <a:noFill/>
          <a:ln w="9525">
            <a:noFill/>
            <a:miter lim="800000"/>
            <a:headEnd/>
            <a:tailEnd/>
          </a:ln>
        </p:spPr>
        <p:txBody>
          <a:bodyPr wrap="none">
            <a:spAutoFit/>
          </a:bodyPr>
          <a:lstStyle/>
          <a:p>
            <a:r>
              <a:rPr lang="en-US" dirty="0">
                <a:solidFill>
                  <a:srgbClr val="000000"/>
                </a:solidFill>
              </a:rPr>
              <a:t>Eagle</a:t>
            </a:r>
          </a:p>
          <a:p>
            <a:r>
              <a:rPr lang="en-US" dirty="0">
                <a:solidFill>
                  <a:srgbClr val="000000"/>
                </a:solidFill>
              </a:rPr>
              <a:t>STP</a:t>
            </a:r>
          </a:p>
        </p:txBody>
      </p:sp>
      <p:grpSp>
        <p:nvGrpSpPr>
          <p:cNvPr id="2" name="Group 9"/>
          <p:cNvGrpSpPr>
            <a:grpSpLocks/>
          </p:cNvGrpSpPr>
          <p:nvPr/>
        </p:nvGrpSpPr>
        <p:grpSpPr bwMode="auto">
          <a:xfrm>
            <a:off x="1808163" y="3065463"/>
            <a:ext cx="1333500" cy="858837"/>
            <a:chOff x="1253" y="1937"/>
            <a:chExt cx="840" cy="541"/>
          </a:xfrm>
          <a:solidFill>
            <a:srgbClr val="00FF00"/>
          </a:solidFill>
        </p:grpSpPr>
        <p:sp>
          <p:nvSpPr>
            <p:cNvPr id="14399" name="AutoShape 10"/>
            <p:cNvSpPr>
              <a:spLocks noChangeArrowheads="1"/>
            </p:cNvSpPr>
            <p:nvPr/>
          </p:nvSpPr>
          <p:spPr bwMode="gray">
            <a:xfrm>
              <a:off x="1253" y="1937"/>
              <a:ext cx="840" cy="541"/>
            </a:xfrm>
            <a:prstGeom prst="cube">
              <a:avLst>
                <a:gd name="adj" fmla="val 25000"/>
              </a:avLst>
            </a:prstGeom>
            <a:grpFill/>
            <a:ln w="9525">
              <a:solidFill>
                <a:schemeClr val="bg2"/>
              </a:solidFill>
              <a:miter lim="800000"/>
              <a:headEnd/>
              <a:tailEnd/>
            </a:ln>
          </p:spPr>
          <p:txBody>
            <a:bodyPr wrap="none" anchor="ctr"/>
            <a:lstStyle/>
            <a:p>
              <a:endParaRPr lang="en-US" dirty="0"/>
            </a:p>
          </p:txBody>
        </p:sp>
        <p:sp>
          <p:nvSpPr>
            <p:cNvPr id="14400" name="Text Box 11"/>
            <p:cNvSpPr txBox="1">
              <a:spLocks noChangeArrowheads="1"/>
            </p:cNvSpPr>
            <p:nvPr/>
          </p:nvSpPr>
          <p:spPr bwMode="gray">
            <a:xfrm>
              <a:off x="1258" y="2067"/>
              <a:ext cx="730" cy="410"/>
            </a:xfrm>
            <a:prstGeom prst="rect">
              <a:avLst/>
            </a:prstGeom>
            <a:grpFill/>
            <a:ln w="9525">
              <a:solidFill>
                <a:schemeClr val="bg2"/>
              </a:solidFill>
              <a:miter lim="800000"/>
              <a:headEnd/>
              <a:tailEnd/>
            </a:ln>
          </p:spPr>
          <p:txBody>
            <a:bodyPr wrap="none">
              <a:spAutoFit/>
            </a:bodyPr>
            <a:lstStyle/>
            <a:p>
              <a:r>
                <a:rPr lang="en-US" dirty="0"/>
                <a:t>E5-ENET</a:t>
              </a:r>
            </a:p>
            <a:p>
              <a:r>
                <a:rPr lang="en-US" dirty="0"/>
                <a:t>Card</a:t>
              </a:r>
            </a:p>
          </p:txBody>
        </p:sp>
      </p:grpSp>
      <p:grpSp>
        <p:nvGrpSpPr>
          <p:cNvPr id="3" name="Group 12"/>
          <p:cNvGrpSpPr>
            <a:grpSpLocks/>
          </p:cNvGrpSpPr>
          <p:nvPr/>
        </p:nvGrpSpPr>
        <p:grpSpPr bwMode="auto">
          <a:xfrm>
            <a:off x="1795463" y="2068513"/>
            <a:ext cx="893762" cy="865187"/>
            <a:chOff x="1089" y="1303"/>
            <a:chExt cx="563" cy="545"/>
          </a:xfrm>
          <a:solidFill>
            <a:srgbClr val="00FF00"/>
          </a:solidFill>
        </p:grpSpPr>
        <p:sp>
          <p:nvSpPr>
            <p:cNvPr id="14397" name="AutoShape 13"/>
            <p:cNvSpPr>
              <a:spLocks noChangeArrowheads="1"/>
            </p:cNvSpPr>
            <p:nvPr/>
          </p:nvSpPr>
          <p:spPr bwMode="gray">
            <a:xfrm>
              <a:off x="1091" y="1303"/>
              <a:ext cx="561" cy="529"/>
            </a:xfrm>
            <a:prstGeom prst="cube">
              <a:avLst>
                <a:gd name="adj" fmla="val 25000"/>
              </a:avLst>
            </a:prstGeom>
            <a:grpFill/>
            <a:ln w="9525">
              <a:solidFill>
                <a:schemeClr val="bg2"/>
              </a:solidFill>
              <a:miter lim="800000"/>
              <a:headEnd/>
              <a:tailEnd/>
            </a:ln>
          </p:spPr>
          <p:txBody>
            <a:bodyPr wrap="none" anchor="ctr"/>
            <a:lstStyle/>
            <a:p>
              <a:endParaRPr lang="en-US" dirty="0"/>
            </a:p>
          </p:txBody>
        </p:sp>
        <p:sp>
          <p:nvSpPr>
            <p:cNvPr id="14398" name="Text Box 14"/>
            <p:cNvSpPr txBox="1">
              <a:spLocks noChangeArrowheads="1"/>
            </p:cNvSpPr>
            <p:nvPr/>
          </p:nvSpPr>
          <p:spPr bwMode="gray">
            <a:xfrm>
              <a:off x="1089" y="1438"/>
              <a:ext cx="434" cy="410"/>
            </a:xfrm>
            <a:prstGeom prst="rect">
              <a:avLst/>
            </a:prstGeom>
            <a:grpFill/>
            <a:ln w="9525">
              <a:solidFill>
                <a:schemeClr val="bg2"/>
              </a:solidFill>
              <a:miter lim="800000"/>
              <a:headEnd/>
              <a:tailEnd/>
            </a:ln>
          </p:spPr>
          <p:txBody>
            <a:bodyPr wrap="none">
              <a:spAutoFit/>
            </a:bodyPr>
            <a:lstStyle/>
            <a:p>
              <a:r>
                <a:rPr lang="en-US" dirty="0"/>
                <a:t>LIM</a:t>
              </a:r>
            </a:p>
            <a:p>
              <a:r>
                <a:rPr lang="en-US" dirty="0"/>
                <a:t>Card</a:t>
              </a:r>
            </a:p>
          </p:txBody>
        </p:sp>
      </p:grpSp>
      <p:grpSp>
        <p:nvGrpSpPr>
          <p:cNvPr id="4" name="Group 15"/>
          <p:cNvGrpSpPr>
            <a:grpSpLocks/>
          </p:cNvGrpSpPr>
          <p:nvPr/>
        </p:nvGrpSpPr>
        <p:grpSpPr bwMode="auto">
          <a:xfrm>
            <a:off x="1808163" y="4184650"/>
            <a:ext cx="903287" cy="874713"/>
            <a:chOff x="1127" y="2636"/>
            <a:chExt cx="569" cy="551"/>
          </a:xfrm>
          <a:solidFill>
            <a:srgbClr val="00FF00"/>
          </a:solidFill>
        </p:grpSpPr>
        <p:sp>
          <p:nvSpPr>
            <p:cNvPr id="14395" name="AutoShape 16"/>
            <p:cNvSpPr>
              <a:spLocks noChangeArrowheads="1"/>
            </p:cNvSpPr>
            <p:nvPr/>
          </p:nvSpPr>
          <p:spPr bwMode="gray">
            <a:xfrm>
              <a:off x="1140" y="2636"/>
              <a:ext cx="556" cy="535"/>
            </a:xfrm>
            <a:prstGeom prst="cube">
              <a:avLst>
                <a:gd name="adj" fmla="val 25000"/>
              </a:avLst>
            </a:prstGeom>
            <a:grpFill/>
            <a:ln w="9525">
              <a:solidFill>
                <a:schemeClr val="bg2"/>
              </a:solidFill>
              <a:miter lim="800000"/>
              <a:headEnd/>
              <a:tailEnd/>
            </a:ln>
          </p:spPr>
          <p:txBody>
            <a:bodyPr wrap="none" anchor="ctr"/>
            <a:lstStyle/>
            <a:p>
              <a:endParaRPr lang="en-US" dirty="0"/>
            </a:p>
          </p:txBody>
        </p:sp>
        <p:sp>
          <p:nvSpPr>
            <p:cNvPr id="14396" name="Text Box 17"/>
            <p:cNvSpPr txBox="1">
              <a:spLocks noChangeArrowheads="1"/>
            </p:cNvSpPr>
            <p:nvPr/>
          </p:nvSpPr>
          <p:spPr bwMode="gray">
            <a:xfrm>
              <a:off x="1127" y="2777"/>
              <a:ext cx="434" cy="410"/>
            </a:xfrm>
            <a:prstGeom prst="rect">
              <a:avLst/>
            </a:prstGeom>
            <a:grpFill/>
            <a:ln w="9525">
              <a:solidFill>
                <a:schemeClr val="bg2"/>
              </a:solidFill>
              <a:miter lim="800000"/>
              <a:headEnd/>
              <a:tailEnd/>
            </a:ln>
          </p:spPr>
          <p:txBody>
            <a:bodyPr wrap="none">
              <a:spAutoFit/>
            </a:bodyPr>
            <a:lstStyle/>
            <a:p>
              <a:r>
                <a:rPr lang="en-US" dirty="0"/>
                <a:t>LIM</a:t>
              </a:r>
            </a:p>
            <a:p>
              <a:r>
                <a:rPr lang="en-US" dirty="0"/>
                <a:t>Card</a:t>
              </a:r>
            </a:p>
          </p:txBody>
        </p:sp>
      </p:grpSp>
      <p:pic>
        <p:nvPicPr>
          <p:cNvPr id="14348" name="Picture 18" descr="CLOUD"/>
          <p:cNvPicPr>
            <a:picLocks noGrp="1" noChangeAspect="1" noChangeArrowheads="1"/>
          </p:cNvPicPr>
          <p:nvPr>
            <p:ph idx="1"/>
          </p:nvPr>
        </p:nvPicPr>
        <p:blipFill>
          <a:blip r:embed="rId3" cstate="print"/>
          <a:srcRect/>
          <a:stretch>
            <a:fillRect/>
          </a:stretch>
        </p:blipFill>
        <p:spPr>
          <a:xfrm>
            <a:off x="3236913" y="2471738"/>
            <a:ext cx="2562225" cy="2295525"/>
          </a:xfrm>
          <a:noFill/>
        </p:spPr>
      </p:pic>
      <p:sp>
        <p:nvSpPr>
          <p:cNvPr id="14349" name="Text Box 19"/>
          <p:cNvSpPr txBox="1">
            <a:spLocks noChangeArrowheads="1"/>
          </p:cNvSpPr>
          <p:nvPr/>
        </p:nvSpPr>
        <p:spPr bwMode="auto">
          <a:xfrm>
            <a:off x="4017963" y="3822700"/>
            <a:ext cx="996950" cy="366713"/>
          </a:xfrm>
          <a:prstGeom prst="rect">
            <a:avLst/>
          </a:prstGeom>
          <a:noFill/>
          <a:ln w="9525">
            <a:noFill/>
            <a:miter lim="800000"/>
            <a:headEnd/>
            <a:tailEnd/>
          </a:ln>
        </p:spPr>
        <p:txBody>
          <a:bodyPr wrap="none">
            <a:spAutoFit/>
          </a:bodyPr>
          <a:lstStyle/>
          <a:p>
            <a:r>
              <a:rPr lang="en-US" dirty="0">
                <a:solidFill>
                  <a:srgbClr val="000000"/>
                </a:solidFill>
              </a:rPr>
              <a:t>IP WAN</a:t>
            </a:r>
          </a:p>
        </p:txBody>
      </p:sp>
      <p:sp>
        <p:nvSpPr>
          <p:cNvPr id="14350" name="AutoShape 20"/>
          <p:cNvSpPr>
            <a:spLocks noChangeArrowheads="1"/>
          </p:cNvSpPr>
          <p:nvPr/>
        </p:nvSpPr>
        <p:spPr bwMode="auto">
          <a:xfrm>
            <a:off x="5937250" y="1200150"/>
            <a:ext cx="1371600" cy="4268788"/>
          </a:xfrm>
          <a:prstGeom prst="bevel">
            <a:avLst>
              <a:gd name="adj" fmla="val 12500"/>
            </a:avLst>
          </a:prstGeom>
          <a:solidFill>
            <a:srgbClr val="F0E8B7"/>
          </a:solidFill>
          <a:ln w="9525">
            <a:solidFill>
              <a:schemeClr val="bg2"/>
            </a:solidFill>
            <a:miter lim="800000"/>
            <a:headEnd/>
            <a:tailEnd/>
          </a:ln>
        </p:spPr>
        <p:txBody>
          <a:bodyPr wrap="none" anchor="ctr"/>
          <a:lstStyle/>
          <a:p>
            <a:pPr algn="ctr"/>
            <a:endParaRPr lang="en-US" sz="2800" dirty="0">
              <a:solidFill>
                <a:schemeClr val="bg2"/>
              </a:solidFill>
              <a:latin typeface="Times New Roman" pitchFamily="18" charset="0"/>
            </a:endParaRPr>
          </a:p>
        </p:txBody>
      </p:sp>
      <p:sp>
        <p:nvSpPr>
          <p:cNvPr id="14351" name="Line 21"/>
          <p:cNvSpPr>
            <a:spLocks noChangeShapeType="1"/>
          </p:cNvSpPr>
          <p:nvPr/>
        </p:nvSpPr>
        <p:spPr bwMode="auto">
          <a:xfrm flipH="1">
            <a:off x="6103938" y="1374775"/>
            <a:ext cx="1028700" cy="3938588"/>
          </a:xfrm>
          <a:prstGeom prst="line">
            <a:avLst/>
          </a:prstGeom>
          <a:noFill/>
          <a:ln w="9525">
            <a:solidFill>
              <a:schemeClr val="bg2"/>
            </a:solidFill>
            <a:round/>
            <a:headEnd/>
            <a:tailEnd/>
          </a:ln>
        </p:spPr>
        <p:txBody>
          <a:bodyPr/>
          <a:lstStyle/>
          <a:p>
            <a:endParaRPr lang="en-US" dirty="0"/>
          </a:p>
        </p:txBody>
      </p:sp>
      <p:sp>
        <p:nvSpPr>
          <p:cNvPr id="14352" name="Text Box 22"/>
          <p:cNvSpPr txBox="1">
            <a:spLocks noChangeArrowheads="1"/>
          </p:cNvSpPr>
          <p:nvPr/>
        </p:nvSpPr>
        <p:spPr bwMode="auto">
          <a:xfrm>
            <a:off x="6105525" y="1339850"/>
            <a:ext cx="768350" cy="641350"/>
          </a:xfrm>
          <a:prstGeom prst="rect">
            <a:avLst/>
          </a:prstGeom>
          <a:noFill/>
          <a:ln w="9525">
            <a:noFill/>
            <a:miter lim="800000"/>
            <a:headEnd/>
            <a:tailEnd/>
          </a:ln>
        </p:spPr>
        <p:txBody>
          <a:bodyPr wrap="none">
            <a:spAutoFit/>
          </a:bodyPr>
          <a:lstStyle/>
          <a:p>
            <a:r>
              <a:rPr lang="en-US" dirty="0">
                <a:solidFill>
                  <a:srgbClr val="000000"/>
                </a:solidFill>
              </a:rPr>
              <a:t>Eagle</a:t>
            </a:r>
          </a:p>
          <a:p>
            <a:r>
              <a:rPr lang="en-US" dirty="0">
                <a:solidFill>
                  <a:srgbClr val="000000"/>
                </a:solidFill>
              </a:rPr>
              <a:t>STP</a:t>
            </a:r>
          </a:p>
        </p:txBody>
      </p:sp>
      <p:grpSp>
        <p:nvGrpSpPr>
          <p:cNvPr id="5" name="Group 23"/>
          <p:cNvGrpSpPr>
            <a:grpSpLocks/>
          </p:cNvGrpSpPr>
          <p:nvPr/>
        </p:nvGrpSpPr>
        <p:grpSpPr bwMode="auto">
          <a:xfrm>
            <a:off x="6408738" y="2017713"/>
            <a:ext cx="903287" cy="825500"/>
            <a:chOff x="4115" y="1271"/>
            <a:chExt cx="569" cy="520"/>
          </a:xfrm>
        </p:grpSpPr>
        <p:sp>
          <p:nvSpPr>
            <p:cNvPr id="14393" name="AutoShape 24"/>
            <p:cNvSpPr>
              <a:spLocks noChangeArrowheads="1"/>
            </p:cNvSpPr>
            <p:nvPr/>
          </p:nvSpPr>
          <p:spPr bwMode="gray">
            <a:xfrm>
              <a:off x="4115" y="1271"/>
              <a:ext cx="569" cy="504"/>
            </a:xfrm>
            <a:prstGeom prst="cube">
              <a:avLst>
                <a:gd name="adj" fmla="val 25000"/>
              </a:avLst>
            </a:prstGeom>
            <a:solidFill>
              <a:srgbClr val="00FF00"/>
            </a:solidFill>
            <a:ln w="9525">
              <a:solidFill>
                <a:schemeClr val="bg2"/>
              </a:solidFill>
              <a:miter lim="800000"/>
              <a:headEnd/>
              <a:tailEnd/>
            </a:ln>
          </p:spPr>
          <p:txBody>
            <a:bodyPr wrap="none" anchor="ctr"/>
            <a:lstStyle/>
            <a:p>
              <a:endParaRPr lang="en-US" dirty="0"/>
            </a:p>
          </p:txBody>
        </p:sp>
        <p:sp>
          <p:nvSpPr>
            <p:cNvPr id="14394" name="Text Box 25"/>
            <p:cNvSpPr txBox="1">
              <a:spLocks noChangeArrowheads="1"/>
            </p:cNvSpPr>
            <p:nvPr/>
          </p:nvSpPr>
          <p:spPr bwMode="gray">
            <a:xfrm>
              <a:off x="4121" y="1381"/>
              <a:ext cx="434" cy="410"/>
            </a:xfrm>
            <a:prstGeom prst="rect">
              <a:avLst/>
            </a:prstGeom>
            <a:solidFill>
              <a:srgbClr val="00FF00"/>
            </a:solidFill>
            <a:ln w="9525">
              <a:solidFill>
                <a:schemeClr val="bg2"/>
              </a:solidFill>
              <a:miter lim="800000"/>
              <a:headEnd/>
              <a:tailEnd/>
            </a:ln>
          </p:spPr>
          <p:txBody>
            <a:bodyPr wrap="none">
              <a:spAutoFit/>
            </a:bodyPr>
            <a:lstStyle/>
            <a:p>
              <a:r>
                <a:rPr lang="en-US" dirty="0"/>
                <a:t>LIM</a:t>
              </a:r>
            </a:p>
            <a:p>
              <a:r>
                <a:rPr lang="en-US" dirty="0"/>
                <a:t>Card</a:t>
              </a:r>
            </a:p>
          </p:txBody>
        </p:sp>
      </p:grpSp>
      <p:grpSp>
        <p:nvGrpSpPr>
          <p:cNvPr id="6" name="Group 26"/>
          <p:cNvGrpSpPr>
            <a:grpSpLocks/>
          </p:cNvGrpSpPr>
          <p:nvPr/>
        </p:nvGrpSpPr>
        <p:grpSpPr bwMode="auto">
          <a:xfrm>
            <a:off x="6399213" y="4157663"/>
            <a:ext cx="914400" cy="860425"/>
            <a:chOff x="4031" y="2619"/>
            <a:chExt cx="576" cy="542"/>
          </a:xfrm>
          <a:solidFill>
            <a:srgbClr val="00FF00"/>
          </a:solidFill>
        </p:grpSpPr>
        <p:sp>
          <p:nvSpPr>
            <p:cNvPr id="14391" name="AutoShape 27"/>
            <p:cNvSpPr>
              <a:spLocks noChangeArrowheads="1"/>
            </p:cNvSpPr>
            <p:nvPr/>
          </p:nvSpPr>
          <p:spPr bwMode="gray">
            <a:xfrm>
              <a:off x="4044" y="2619"/>
              <a:ext cx="563" cy="542"/>
            </a:xfrm>
            <a:prstGeom prst="cube">
              <a:avLst>
                <a:gd name="adj" fmla="val 25000"/>
              </a:avLst>
            </a:prstGeom>
            <a:grpFill/>
            <a:ln w="9525">
              <a:solidFill>
                <a:schemeClr val="tx1"/>
              </a:solidFill>
              <a:miter lim="800000"/>
              <a:headEnd/>
              <a:tailEnd/>
            </a:ln>
          </p:spPr>
          <p:txBody>
            <a:bodyPr wrap="none" anchor="ctr"/>
            <a:lstStyle/>
            <a:p>
              <a:endParaRPr lang="en-US" dirty="0"/>
            </a:p>
          </p:txBody>
        </p:sp>
        <p:sp>
          <p:nvSpPr>
            <p:cNvPr id="14392" name="Text Box 28"/>
            <p:cNvSpPr txBox="1">
              <a:spLocks noChangeArrowheads="1"/>
            </p:cNvSpPr>
            <p:nvPr/>
          </p:nvSpPr>
          <p:spPr bwMode="gray">
            <a:xfrm>
              <a:off x="4031" y="2747"/>
              <a:ext cx="450" cy="410"/>
            </a:xfrm>
            <a:prstGeom prst="rect">
              <a:avLst/>
            </a:prstGeom>
            <a:grpFill/>
            <a:ln w="9525">
              <a:solidFill>
                <a:schemeClr val="tx1"/>
              </a:solidFill>
              <a:miter lim="800000"/>
              <a:headEnd/>
              <a:tailEnd/>
            </a:ln>
          </p:spPr>
          <p:txBody>
            <a:bodyPr>
              <a:spAutoFit/>
            </a:bodyPr>
            <a:lstStyle/>
            <a:p>
              <a:r>
                <a:rPr lang="en-US" dirty="0"/>
                <a:t>LIM</a:t>
              </a:r>
            </a:p>
            <a:p>
              <a:r>
                <a:rPr lang="en-US" dirty="0"/>
                <a:t>Card</a:t>
              </a:r>
            </a:p>
          </p:txBody>
        </p:sp>
      </p:grpSp>
      <p:sp>
        <p:nvSpPr>
          <p:cNvPr id="14355" name="Line 29"/>
          <p:cNvSpPr>
            <a:spLocks noChangeShapeType="1"/>
          </p:cNvSpPr>
          <p:nvPr/>
        </p:nvSpPr>
        <p:spPr bwMode="auto">
          <a:xfrm flipH="1">
            <a:off x="7308850" y="3646488"/>
            <a:ext cx="915988" cy="514350"/>
          </a:xfrm>
          <a:prstGeom prst="line">
            <a:avLst/>
          </a:prstGeom>
          <a:noFill/>
          <a:ln w="9525">
            <a:solidFill>
              <a:srgbClr val="000000"/>
            </a:solidFill>
            <a:round/>
            <a:headEnd/>
            <a:tailEnd/>
          </a:ln>
        </p:spPr>
        <p:txBody>
          <a:bodyPr/>
          <a:lstStyle/>
          <a:p>
            <a:endParaRPr lang="en-US" dirty="0"/>
          </a:p>
        </p:txBody>
      </p:sp>
      <p:sp>
        <p:nvSpPr>
          <p:cNvPr id="14356" name="Text Box 30"/>
          <p:cNvSpPr txBox="1">
            <a:spLocks noChangeArrowheads="1"/>
          </p:cNvSpPr>
          <p:nvPr/>
        </p:nvSpPr>
        <p:spPr bwMode="auto">
          <a:xfrm>
            <a:off x="1122363" y="1493838"/>
            <a:ext cx="615950" cy="366712"/>
          </a:xfrm>
          <a:prstGeom prst="rect">
            <a:avLst/>
          </a:prstGeom>
          <a:noFill/>
          <a:ln w="9525">
            <a:noFill/>
            <a:miter lim="800000"/>
            <a:headEnd/>
            <a:tailEnd/>
          </a:ln>
        </p:spPr>
        <p:txBody>
          <a:bodyPr wrap="none">
            <a:spAutoFit/>
          </a:bodyPr>
          <a:lstStyle/>
          <a:p>
            <a:r>
              <a:rPr lang="en-US" dirty="0">
                <a:solidFill>
                  <a:srgbClr val="000000"/>
                </a:solidFill>
              </a:rPr>
              <a:t>SS7</a:t>
            </a:r>
          </a:p>
        </p:txBody>
      </p:sp>
      <p:sp>
        <p:nvSpPr>
          <p:cNvPr id="14357" name="Text Box 31"/>
          <p:cNvSpPr txBox="1">
            <a:spLocks noChangeArrowheads="1"/>
          </p:cNvSpPr>
          <p:nvPr/>
        </p:nvSpPr>
        <p:spPr bwMode="auto">
          <a:xfrm>
            <a:off x="7346950" y="1479550"/>
            <a:ext cx="615950" cy="366713"/>
          </a:xfrm>
          <a:prstGeom prst="rect">
            <a:avLst/>
          </a:prstGeom>
          <a:noFill/>
          <a:ln w="9525">
            <a:noFill/>
            <a:miter lim="800000"/>
            <a:headEnd/>
            <a:tailEnd/>
          </a:ln>
        </p:spPr>
        <p:txBody>
          <a:bodyPr wrap="none">
            <a:spAutoFit/>
          </a:bodyPr>
          <a:lstStyle/>
          <a:p>
            <a:r>
              <a:rPr lang="en-US" dirty="0">
                <a:solidFill>
                  <a:srgbClr val="000000"/>
                </a:solidFill>
              </a:rPr>
              <a:t>SS7</a:t>
            </a:r>
          </a:p>
        </p:txBody>
      </p:sp>
      <p:grpSp>
        <p:nvGrpSpPr>
          <p:cNvPr id="7" name="Group 32"/>
          <p:cNvGrpSpPr>
            <a:grpSpLocks/>
          </p:cNvGrpSpPr>
          <p:nvPr/>
        </p:nvGrpSpPr>
        <p:grpSpPr bwMode="auto">
          <a:xfrm rot="-2104583">
            <a:off x="1079500" y="2894013"/>
            <a:ext cx="830263" cy="485775"/>
            <a:chOff x="556" y="1639"/>
            <a:chExt cx="523" cy="306"/>
          </a:xfrm>
        </p:grpSpPr>
        <p:sp>
          <p:nvSpPr>
            <p:cNvPr id="14389" name="AutoShape 33"/>
            <p:cNvSpPr>
              <a:spLocks noChangeArrowheads="1"/>
            </p:cNvSpPr>
            <p:nvPr/>
          </p:nvSpPr>
          <p:spPr bwMode="auto">
            <a:xfrm>
              <a:off x="556" y="1639"/>
              <a:ext cx="403"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35 h 21600"/>
                <a:gd name="T14" fmla="*/ 18920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14390" name="Text Box 34"/>
            <p:cNvSpPr txBox="1">
              <a:spLocks noChangeArrowheads="1"/>
            </p:cNvSpPr>
            <p:nvPr/>
          </p:nvSpPr>
          <p:spPr bwMode="auto">
            <a:xfrm>
              <a:off x="562" y="1682"/>
              <a:ext cx="517" cy="231"/>
            </a:xfrm>
            <a:prstGeom prst="rect">
              <a:avLst/>
            </a:prstGeom>
            <a:noFill/>
            <a:ln w="9525">
              <a:noFill/>
              <a:miter lim="800000"/>
              <a:headEnd/>
              <a:tailEnd/>
            </a:ln>
          </p:spPr>
          <p:txBody>
            <a:bodyPr>
              <a:spAutoFit/>
            </a:bodyPr>
            <a:lstStyle/>
            <a:p>
              <a:r>
                <a:rPr lang="en-US" b="1" dirty="0">
                  <a:solidFill>
                    <a:srgbClr val="000000"/>
                  </a:solidFill>
                </a:rPr>
                <a:t>SS7</a:t>
              </a:r>
            </a:p>
          </p:txBody>
        </p:sp>
      </p:grpSp>
      <p:grpSp>
        <p:nvGrpSpPr>
          <p:cNvPr id="8" name="Group 35"/>
          <p:cNvGrpSpPr>
            <a:grpSpLocks/>
          </p:cNvGrpSpPr>
          <p:nvPr/>
        </p:nvGrpSpPr>
        <p:grpSpPr bwMode="auto">
          <a:xfrm rot="2414182">
            <a:off x="7394575" y="2784475"/>
            <a:ext cx="758825" cy="485775"/>
            <a:chOff x="4654" y="2026"/>
            <a:chExt cx="478" cy="306"/>
          </a:xfrm>
        </p:grpSpPr>
        <p:sp>
          <p:nvSpPr>
            <p:cNvPr id="14387" name="AutoShape 36"/>
            <p:cNvSpPr>
              <a:spLocks noChangeArrowheads="1"/>
            </p:cNvSpPr>
            <p:nvPr/>
          </p:nvSpPr>
          <p:spPr bwMode="auto">
            <a:xfrm>
              <a:off x="4654" y="2026"/>
              <a:ext cx="478"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9 w 21600"/>
                <a:gd name="T13" fmla="*/ 5435 h 21600"/>
                <a:gd name="T14" fmla="*/ 18889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14388" name="Text Box 37"/>
            <p:cNvSpPr txBox="1">
              <a:spLocks noChangeArrowheads="1"/>
            </p:cNvSpPr>
            <p:nvPr/>
          </p:nvSpPr>
          <p:spPr bwMode="auto">
            <a:xfrm>
              <a:off x="4707" y="2067"/>
              <a:ext cx="388" cy="231"/>
            </a:xfrm>
            <a:prstGeom prst="rect">
              <a:avLst/>
            </a:prstGeom>
            <a:noFill/>
            <a:ln w="9525">
              <a:noFill/>
              <a:miter lim="800000"/>
              <a:headEnd/>
              <a:tailEnd/>
            </a:ln>
          </p:spPr>
          <p:txBody>
            <a:bodyPr wrap="none">
              <a:spAutoFit/>
            </a:bodyPr>
            <a:lstStyle/>
            <a:p>
              <a:r>
                <a:rPr lang="en-US" b="1" dirty="0">
                  <a:solidFill>
                    <a:srgbClr val="000000"/>
                  </a:solidFill>
                </a:rPr>
                <a:t>SS7</a:t>
              </a:r>
            </a:p>
          </p:txBody>
        </p:sp>
      </p:grpSp>
      <p:sp>
        <p:nvSpPr>
          <p:cNvPr id="14360" name="Text Box 38"/>
          <p:cNvSpPr txBox="1">
            <a:spLocks noChangeArrowheads="1"/>
          </p:cNvSpPr>
          <p:nvPr/>
        </p:nvSpPr>
        <p:spPr bwMode="auto">
          <a:xfrm>
            <a:off x="1084263" y="5770563"/>
            <a:ext cx="1581150" cy="641350"/>
          </a:xfrm>
          <a:prstGeom prst="rect">
            <a:avLst/>
          </a:prstGeom>
          <a:noFill/>
          <a:ln w="9525">
            <a:noFill/>
            <a:miter lim="800000"/>
            <a:headEnd/>
            <a:tailEnd/>
          </a:ln>
        </p:spPr>
        <p:txBody>
          <a:bodyPr wrap="none">
            <a:spAutoFit/>
          </a:bodyPr>
          <a:lstStyle/>
          <a:p>
            <a:pPr algn="r"/>
            <a:r>
              <a:rPr lang="en-US" dirty="0">
                <a:solidFill>
                  <a:srgbClr val="000000"/>
                </a:solidFill>
              </a:rPr>
              <a:t>SS7 Protocol:</a:t>
            </a:r>
          </a:p>
          <a:p>
            <a:pPr algn="r"/>
            <a:r>
              <a:rPr lang="en-US" dirty="0">
                <a:solidFill>
                  <a:srgbClr val="000000"/>
                </a:solidFill>
              </a:rPr>
              <a:t>LS and slc</a:t>
            </a:r>
          </a:p>
        </p:txBody>
      </p:sp>
      <p:sp>
        <p:nvSpPr>
          <p:cNvPr id="14361" name="Line 39"/>
          <p:cNvSpPr>
            <a:spLocks noChangeShapeType="1"/>
          </p:cNvSpPr>
          <p:nvPr/>
        </p:nvSpPr>
        <p:spPr bwMode="auto">
          <a:xfrm flipH="1">
            <a:off x="1651000" y="5724525"/>
            <a:ext cx="949325" cy="0"/>
          </a:xfrm>
          <a:prstGeom prst="line">
            <a:avLst/>
          </a:prstGeom>
          <a:noFill/>
          <a:ln w="9525">
            <a:solidFill>
              <a:srgbClr val="000000"/>
            </a:solidFill>
            <a:round/>
            <a:headEnd/>
            <a:tailEnd type="triangle" w="med" len="med"/>
          </a:ln>
        </p:spPr>
        <p:txBody>
          <a:bodyPr/>
          <a:lstStyle/>
          <a:p>
            <a:endParaRPr lang="en-US" dirty="0"/>
          </a:p>
        </p:txBody>
      </p:sp>
      <p:sp>
        <p:nvSpPr>
          <p:cNvPr id="14362" name="Text Box 40"/>
          <p:cNvSpPr txBox="1">
            <a:spLocks noChangeArrowheads="1"/>
          </p:cNvSpPr>
          <p:nvPr/>
        </p:nvSpPr>
        <p:spPr bwMode="auto">
          <a:xfrm>
            <a:off x="2778125" y="5776913"/>
            <a:ext cx="2241550" cy="641350"/>
          </a:xfrm>
          <a:prstGeom prst="rect">
            <a:avLst/>
          </a:prstGeom>
          <a:noFill/>
          <a:ln w="9525">
            <a:noFill/>
            <a:miter lim="800000"/>
            <a:headEnd/>
            <a:tailEnd/>
          </a:ln>
        </p:spPr>
        <p:txBody>
          <a:bodyPr wrap="none">
            <a:spAutoFit/>
          </a:bodyPr>
          <a:lstStyle/>
          <a:p>
            <a:r>
              <a:rPr lang="en-US" dirty="0">
                <a:solidFill>
                  <a:srgbClr val="000000"/>
                </a:solidFill>
              </a:rPr>
              <a:t>IP Protocol:</a:t>
            </a:r>
          </a:p>
          <a:p>
            <a:r>
              <a:rPr lang="en-US" dirty="0">
                <a:solidFill>
                  <a:srgbClr val="000000"/>
                </a:solidFill>
              </a:rPr>
              <a:t>IP address and port </a:t>
            </a:r>
          </a:p>
        </p:txBody>
      </p:sp>
      <p:sp>
        <p:nvSpPr>
          <p:cNvPr id="14363" name="Line 41"/>
          <p:cNvSpPr>
            <a:spLocks noChangeShapeType="1"/>
          </p:cNvSpPr>
          <p:nvPr/>
        </p:nvSpPr>
        <p:spPr bwMode="auto">
          <a:xfrm>
            <a:off x="2816225" y="5740400"/>
            <a:ext cx="700088" cy="0"/>
          </a:xfrm>
          <a:prstGeom prst="line">
            <a:avLst/>
          </a:prstGeom>
          <a:noFill/>
          <a:ln w="9525">
            <a:solidFill>
              <a:srgbClr val="000000"/>
            </a:solidFill>
            <a:round/>
            <a:headEnd/>
            <a:tailEnd type="triangle" w="med" len="med"/>
          </a:ln>
        </p:spPr>
        <p:txBody>
          <a:bodyPr/>
          <a:lstStyle/>
          <a:p>
            <a:endParaRPr lang="en-US" dirty="0"/>
          </a:p>
        </p:txBody>
      </p:sp>
      <p:sp>
        <p:nvSpPr>
          <p:cNvPr id="14364" name="Line 42"/>
          <p:cNvSpPr>
            <a:spLocks noChangeShapeType="1"/>
          </p:cNvSpPr>
          <p:nvPr/>
        </p:nvSpPr>
        <p:spPr bwMode="auto">
          <a:xfrm>
            <a:off x="2727325" y="4000500"/>
            <a:ext cx="0" cy="2743200"/>
          </a:xfrm>
          <a:prstGeom prst="line">
            <a:avLst/>
          </a:prstGeom>
          <a:noFill/>
          <a:ln w="9525">
            <a:solidFill>
              <a:schemeClr val="bg2"/>
            </a:solidFill>
            <a:prstDash val="lgDashDot"/>
            <a:round/>
            <a:headEnd/>
            <a:tailEnd/>
          </a:ln>
        </p:spPr>
        <p:txBody>
          <a:bodyPr/>
          <a:lstStyle/>
          <a:p>
            <a:endParaRPr lang="en-US" dirty="0"/>
          </a:p>
        </p:txBody>
      </p:sp>
      <p:sp>
        <p:nvSpPr>
          <p:cNvPr id="14365" name="AutoShape 43"/>
          <p:cNvSpPr>
            <a:spLocks noChangeArrowheads="1"/>
          </p:cNvSpPr>
          <p:nvPr/>
        </p:nvSpPr>
        <p:spPr bwMode="auto">
          <a:xfrm>
            <a:off x="3929063" y="3106738"/>
            <a:ext cx="1376362" cy="739775"/>
          </a:xfrm>
          <a:prstGeom prst="rightArrow">
            <a:avLst>
              <a:gd name="adj1" fmla="val 50000"/>
              <a:gd name="adj2" fmla="val 46513"/>
            </a:avLst>
          </a:prstGeom>
          <a:solidFill>
            <a:srgbClr val="5E9EFF"/>
          </a:solidFill>
          <a:ln w="9525">
            <a:solidFill>
              <a:schemeClr val="bg2"/>
            </a:solidFill>
            <a:miter lim="800000"/>
            <a:headEnd/>
            <a:tailEnd/>
          </a:ln>
        </p:spPr>
        <p:txBody>
          <a:bodyPr wrap="none" anchor="ctr"/>
          <a:lstStyle/>
          <a:p>
            <a:endParaRPr lang="en-US" dirty="0"/>
          </a:p>
        </p:txBody>
      </p:sp>
      <p:sp>
        <p:nvSpPr>
          <p:cNvPr id="14366" name="Text Box 44"/>
          <p:cNvSpPr txBox="1">
            <a:spLocks noChangeArrowheads="1"/>
          </p:cNvSpPr>
          <p:nvPr/>
        </p:nvSpPr>
        <p:spPr bwMode="auto">
          <a:xfrm>
            <a:off x="3959225" y="3302000"/>
            <a:ext cx="615950" cy="366713"/>
          </a:xfrm>
          <a:prstGeom prst="rect">
            <a:avLst/>
          </a:prstGeom>
          <a:noFill/>
          <a:ln w="9525">
            <a:noFill/>
            <a:miter lim="800000"/>
            <a:headEnd/>
            <a:tailEnd/>
          </a:ln>
        </p:spPr>
        <p:txBody>
          <a:bodyPr wrap="none">
            <a:spAutoFit/>
          </a:bodyPr>
          <a:lstStyle/>
          <a:p>
            <a:r>
              <a:rPr lang="en-US" dirty="0">
                <a:solidFill>
                  <a:schemeClr val="bg1"/>
                </a:solidFill>
              </a:rPr>
              <a:t>SS7</a:t>
            </a:r>
          </a:p>
        </p:txBody>
      </p:sp>
      <p:sp>
        <p:nvSpPr>
          <p:cNvPr id="14367" name="Text Box 45"/>
          <p:cNvSpPr txBox="1">
            <a:spLocks noChangeArrowheads="1"/>
          </p:cNvSpPr>
          <p:nvPr/>
        </p:nvSpPr>
        <p:spPr bwMode="auto">
          <a:xfrm>
            <a:off x="4548188" y="3295650"/>
            <a:ext cx="400050" cy="366713"/>
          </a:xfrm>
          <a:prstGeom prst="rect">
            <a:avLst/>
          </a:prstGeom>
          <a:noFill/>
          <a:ln w="9525">
            <a:noFill/>
            <a:miter lim="800000"/>
            <a:headEnd/>
            <a:tailEnd/>
          </a:ln>
        </p:spPr>
        <p:txBody>
          <a:bodyPr wrap="none">
            <a:spAutoFit/>
          </a:bodyPr>
          <a:lstStyle/>
          <a:p>
            <a:r>
              <a:rPr lang="en-US" dirty="0">
                <a:solidFill>
                  <a:schemeClr val="bg1"/>
                </a:solidFill>
              </a:rPr>
              <a:t>IP</a:t>
            </a:r>
          </a:p>
        </p:txBody>
      </p:sp>
      <p:sp>
        <p:nvSpPr>
          <p:cNvPr id="14368" name="Text Box 46"/>
          <p:cNvSpPr txBox="1">
            <a:spLocks noChangeArrowheads="1"/>
          </p:cNvSpPr>
          <p:nvPr/>
        </p:nvSpPr>
        <p:spPr bwMode="auto">
          <a:xfrm>
            <a:off x="3922713" y="2765425"/>
            <a:ext cx="1200150" cy="366713"/>
          </a:xfrm>
          <a:prstGeom prst="rect">
            <a:avLst/>
          </a:prstGeom>
          <a:noFill/>
          <a:ln w="9525">
            <a:noFill/>
            <a:miter lim="800000"/>
            <a:headEnd/>
            <a:tailEnd/>
          </a:ln>
        </p:spPr>
        <p:txBody>
          <a:bodyPr wrap="none">
            <a:spAutoFit/>
          </a:bodyPr>
          <a:lstStyle/>
          <a:p>
            <a:r>
              <a:rPr lang="en-US" dirty="0">
                <a:solidFill>
                  <a:srgbClr val="000000"/>
                </a:solidFill>
              </a:rPr>
              <a:t>SIGTRAN</a:t>
            </a:r>
          </a:p>
        </p:txBody>
      </p:sp>
      <p:sp>
        <p:nvSpPr>
          <p:cNvPr id="14369" name="Oval 47"/>
          <p:cNvSpPr>
            <a:spLocks noChangeArrowheads="1"/>
          </p:cNvSpPr>
          <p:nvPr/>
        </p:nvSpPr>
        <p:spPr bwMode="auto">
          <a:xfrm>
            <a:off x="276225" y="3316288"/>
            <a:ext cx="682625" cy="623887"/>
          </a:xfrm>
          <a:prstGeom prst="ellipse">
            <a:avLst/>
          </a:prstGeom>
          <a:solidFill>
            <a:srgbClr val="00FF00"/>
          </a:solidFill>
          <a:ln w="9525" algn="ctr">
            <a:solidFill>
              <a:schemeClr val="tx1"/>
            </a:solidFill>
            <a:round/>
            <a:headEnd/>
            <a:tailEnd/>
          </a:ln>
        </p:spPr>
        <p:txBody>
          <a:bodyPr wrap="none" anchor="ctr"/>
          <a:lstStyle/>
          <a:p>
            <a:pPr algn="ctr"/>
            <a:r>
              <a:rPr lang="en-US" dirty="0" smtClean="0">
                <a:solidFill>
                  <a:srgbClr val="000000"/>
                </a:solidFill>
              </a:rPr>
              <a:t>MSC</a:t>
            </a:r>
            <a:endParaRPr lang="en-US" dirty="0">
              <a:solidFill>
                <a:srgbClr val="000000"/>
              </a:solidFill>
            </a:endParaRPr>
          </a:p>
        </p:txBody>
      </p:sp>
      <p:sp>
        <p:nvSpPr>
          <p:cNvPr id="14370" name="Oval 48"/>
          <p:cNvSpPr>
            <a:spLocks noChangeArrowheads="1"/>
          </p:cNvSpPr>
          <p:nvPr/>
        </p:nvSpPr>
        <p:spPr bwMode="auto">
          <a:xfrm>
            <a:off x="8218488" y="3216275"/>
            <a:ext cx="682625" cy="623888"/>
          </a:xfrm>
          <a:prstGeom prst="ellipse">
            <a:avLst/>
          </a:prstGeom>
          <a:solidFill>
            <a:srgbClr val="00FF00"/>
          </a:solidFill>
          <a:ln w="9525" algn="ctr">
            <a:solidFill>
              <a:schemeClr val="tx1"/>
            </a:solidFill>
            <a:round/>
            <a:headEnd/>
            <a:tailEnd/>
          </a:ln>
        </p:spPr>
        <p:txBody>
          <a:bodyPr wrap="none" anchor="ctr"/>
          <a:lstStyle/>
          <a:p>
            <a:pPr algn="ctr"/>
            <a:r>
              <a:rPr lang="en-US" dirty="0" smtClean="0">
                <a:solidFill>
                  <a:srgbClr val="000000"/>
                </a:solidFill>
              </a:rPr>
              <a:t>MSC</a:t>
            </a:r>
            <a:endParaRPr lang="en-US" dirty="0">
              <a:solidFill>
                <a:srgbClr val="000000"/>
              </a:solidFill>
            </a:endParaRPr>
          </a:p>
        </p:txBody>
      </p:sp>
      <p:sp>
        <p:nvSpPr>
          <p:cNvPr id="14371" name="Line 50"/>
          <p:cNvSpPr>
            <a:spLocks noChangeShapeType="1"/>
          </p:cNvSpPr>
          <p:nvPr/>
        </p:nvSpPr>
        <p:spPr bwMode="auto">
          <a:xfrm flipH="1">
            <a:off x="4492625" y="3309938"/>
            <a:ext cx="128588" cy="319087"/>
          </a:xfrm>
          <a:prstGeom prst="line">
            <a:avLst/>
          </a:prstGeom>
          <a:noFill/>
          <a:ln w="19050">
            <a:solidFill>
              <a:schemeClr val="bg1"/>
            </a:solidFill>
            <a:round/>
            <a:headEnd/>
            <a:tailEnd/>
          </a:ln>
        </p:spPr>
        <p:txBody>
          <a:bodyPr/>
          <a:lstStyle/>
          <a:p>
            <a:endParaRPr lang="en-US" dirty="0"/>
          </a:p>
        </p:txBody>
      </p:sp>
      <p:sp>
        <p:nvSpPr>
          <p:cNvPr id="14372" name="Line 51"/>
          <p:cNvSpPr>
            <a:spLocks noChangeShapeType="1"/>
          </p:cNvSpPr>
          <p:nvPr/>
        </p:nvSpPr>
        <p:spPr bwMode="auto">
          <a:xfrm flipV="1">
            <a:off x="5287963" y="3479800"/>
            <a:ext cx="604837" cy="0"/>
          </a:xfrm>
          <a:prstGeom prst="line">
            <a:avLst/>
          </a:prstGeom>
          <a:noFill/>
          <a:ln w="28575">
            <a:solidFill>
              <a:srgbClr val="000000"/>
            </a:solidFill>
            <a:round/>
            <a:headEnd/>
            <a:tailEnd/>
          </a:ln>
        </p:spPr>
        <p:txBody>
          <a:bodyPr/>
          <a:lstStyle/>
          <a:p>
            <a:endParaRPr lang="en-US" dirty="0"/>
          </a:p>
        </p:txBody>
      </p:sp>
      <p:grpSp>
        <p:nvGrpSpPr>
          <p:cNvPr id="9" name="Group 52"/>
          <p:cNvGrpSpPr>
            <a:grpSpLocks/>
          </p:cNvGrpSpPr>
          <p:nvPr/>
        </p:nvGrpSpPr>
        <p:grpSpPr bwMode="auto">
          <a:xfrm>
            <a:off x="5865813" y="3078163"/>
            <a:ext cx="1333500" cy="858837"/>
            <a:chOff x="1253" y="1937"/>
            <a:chExt cx="840" cy="541"/>
          </a:xfrm>
        </p:grpSpPr>
        <p:sp>
          <p:nvSpPr>
            <p:cNvPr id="14385" name="AutoShape 53"/>
            <p:cNvSpPr>
              <a:spLocks noChangeArrowheads="1"/>
            </p:cNvSpPr>
            <p:nvPr/>
          </p:nvSpPr>
          <p:spPr bwMode="gray">
            <a:xfrm>
              <a:off x="1253" y="1937"/>
              <a:ext cx="840" cy="541"/>
            </a:xfrm>
            <a:prstGeom prst="cube">
              <a:avLst>
                <a:gd name="adj" fmla="val 25000"/>
              </a:avLst>
            </a:prstGeom>
            <a:solidFill>
              <a:srgbClr val="00FF00"/>
            </a:solidFill>
            <a:ln w="9525">
              <a:solidFill>
                <a:schemeClr val="bg2"/>
              </a:solidFill>
              <a:miter lim="800000"/>
              <a:headEnd/>
              <a:tailEnd/>
            </a:ln>
          </p:spPr>
          <p:txBody>
            <a:bodyPr wrap="none" anchor="ctr"/>
            <a:lstStyle/>
            <a:p>
              <a:endParaRPr lang="en-US" dirty="0"/>
            </a:p>
          </p:txBody>
        </p:sp>
        <p:sp>
          <p:nvSpPr>
            <p:cNvPr id="14386" name="Text Box 54"/>
            <p:cNvSpPr txBox="1">
              <a:spLocks noChangeArrowheads="1"/>
            </p:cNvSpPr>
            <p:nvPr/>
          </p:nvSpPr>
          <p:spPr bwMode="gray">
            <a:xfrm>
              <a:off x="1258" y="2067"/>
              <a:ext cx="730" cy="410"/>
            </a:xfrm>
            <a:prstGeom prst="rect">
              <a:avLst/>
            </a:prstGeom>
            <a:solidFill>
              <a:srgbClr val="00FF00"/>
            </a:solidFill>
            <a:ln w="9525">
              <a:solidFill>
                <a:schemeClr val="bg2"/>
              </a:solidFill>
              <a:miter lim="800000"/>
              <a:headEnd/>
              <a:tailEnd/>
            </a:ln>
          </p:spPr>
          <p:txBody>
            <a:bodyPr wrap="none">
              <a:spAutoFit/>
            </a:bodyPr>
            <a:lstStyle/>
            <a:p>
              <a:r>
                <a:rPr lang="en-US" dirty="0"/>
                <a:t>E5-ENET</a:t>
              </a:r>
            </a:p>
            <a:p>
              <a:r>
                <a:rPr lang="en-US" dirty="0"/>
                <a:t>Card</a:t>
              </a:r>
            </a:p>
          </p:txBody>
        </p:sp>
      </p:grpSp>
      <p:sp>
        <p:nvSpPr>
          <p:cNvPr id="14374" name="Line 55"/>
          <p:cNvSpPr>
            <a:spLocks noChangeShapeType="1"/>
          </p:cNvSpPr>
          <p:nvPr/>
        </p:nvSpPr>
        <p:spPr bwMode="auto">
          <a:xfrm flipV="1">
            <a:off x="3140075" y="3494088"/>
            <a:ext cx="787400" cy="1587"/>
          </a:xfrm>
          <a:prstGeom prst="line">
            <a:avLst/>
          </a:prstGeom>
          <a:noFill/>
          <a:ln w="28575">
            <a:solidFill>
              <a:srgbClr val="000000"/>
            </a:solidFill>
            <a:round/>
            <a:headEnd/>
            <a:tailEnd/>
          </a:ln>
        </p:spPr>
        <p:txBody>
          <a:bodyPr/>
          <a:lstStyle/>
          <a:p>
            <a:endParaRPr lang="en-US" dirty="0"/>
          </a:p>
        </p:txBody>
      </p:sp>
      <p:grpSp>
        <p:nvGrpSpPr>
          <p:cNvPr id="10" name="Group 56"/>
          <p:cNvGrpSpPr>
            <a:grpSpLocks/>
          </p:cNvGrpSpPr>
          <p:nvPr/>
        </p:nvGrpSpPr>
        <p:grpSpPr bwMode="auto">
          <a:xfrm rot="2396000">
            <a:off x="1073150" y="3881438"/>
            <a:ext cx="830263" cy="485775"/>
            <a:chOff x="556" y="1639"/>
            <a:chExt cx="523" cy="306"/>
          </a:xfrm>
        </p:grpSpPr>
        <p:sp>
          <p:nvSpPr>
            <p:cNvPr id="14383" name="AutoShape 57"/>
            <p:cNvSpPr>
              <a:spLocks noChangeArrowheads="1"/>
            </p:cNvSpPr>
            <p:nvPr/>
          </p:nvSpPr>
          <p:spPr bwMode="auto">
            <a:xfrm>
              <a:off x="556" y="1639"/>
              <a:ext cx="403"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35 h 21600"/>
                <a:gd name="T14" fmla="*/ 18920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14384" name="Text Box 58"/>
            <p:cNvSpPr txBox="1">
              <a:spLocks noChangeArrowheads="1"/>
            </p:cNvSpPr>
            <p:nvPr/>
          </p:nvSpPr>
          <p:spPr bwMode="auto">
            <a:xfrm>
              <a:off x="562" y="1682"/>
              <a:ext cx="517" cy="231"/>
            </a:xfrm>
            <a:prstGeom prst="rect">
              <a:avLst/>
            </a:prstGeom>
            <a:noFill/>
            <a:ln w="9525">
              <a:noFill/>
              <a:miter lim="800000"/>
              <a:headEnd/>
              <a:tailEnd/>
            </a:ln>
          </p:spPr>
          <p:txBody>
            <a:bodyPr>
              <a:spAutoFit/>
            </a:bodyPr>
            <a:lstStyle/>
            <a:p>
              <a:r>
                <a:rPr lang="en-US" b="1" dirty="0">
                  <a:solidFill>
                    <a:srgbClr val="000000"/>
                  </a:solidFill>
                </a:rPr>
                <a:t>SS7</a:t>
              </a:r>
            </a:p>
          </p:txBody>
        </p:sp>
      </p:grpSp>
      <p:sp>
        <p:nvSpPr>
          <p:cNvPr id="14376" name="Freeform 59"/>
          <p:cNvSpPr>
            <a:spLocks/>
          </p:cNvSpPr>
          <p:nvPr/>
        </p:nvSpPr>
        <p:spPr bwMode="auto">
          <a:xfrm>
            <a:off x="2692400" y="2393950"/>
            <a:ext cx="247650" cy="666750"/>
          </a:xfrm>
          <a:custGeom>
            <a:avLst/>
            <a:gdLst>
              <a:gd name="T0" fmla="*/ 0 w 156"/>
              <a:gd name="T1" fmla="*/ 0 h 420"/>
              <a:gd name="T2" fmla="*/ 2147483647 w 156"/>
              <a:gd name="T3" fmla="*/ 0 h 420"/>
              <a:gd name="T4" fmla="*/ 2147483647 w 156"/>
              <a:gd name="T5" fmla="*/ 2147483647 h 420"/>
              <a:gd name="T6" fmla="*/ 0 60000 65536"/>
              <a:gd name="T7" fmla="*/ 0 60000 65536"/>
              <a:gd name="T8" fmla="*/ 0 60000 65536"/>
              <a:gd name="T9" fmla="*/ 0 w 156"/>
              <a:gd name="T10" fmla="*/ 0 h 420"/>
              <a:gd name="T11" fmla="*/ 156 w 156"/>
              <a:gd name="T12" fmla="*/ 420 h 420"/>
            </a:gdLst>
            <a:ahLst/>
            <a:cxnLst>
              <a:cxn ang="T6">
                <a:pos x="T0" y="T1"/>
              </a:cxn>
              <a:cxn ang="T7">
                <a:pos x="T2" y="T3"/>
              </a:cxn>
              <a:cxn ang="T8">
                <a:pos x="T4" y="T5"/>
              </a:cxn>
            </a:cxnLst>
            <a:rect l="T9" t="T10" r="T11" b="T12"/>
            <a:pathLst>
              <a:path w="156" h="420">
                <a:moveTo>
                  <a:pt x="0" y="0"/>
                </a:moveTo>
                <a:lnTo>
                  <a:pt x="156" y="0"/>
                </a:lnTo>
                <a:lnTo>
                  <a:pt x="156" y="420"/>
                </a:lnTo>
              </a:path>
            </a:pathLst>
          </a:custGeom>
          <a:noFill/>
          <a:ln w="9525" cap="flat" cmpd="sng">
            <a:solidFill>
              <a:schemeClr val="tx1"/>
            </a:solidFill>
            <a:prstDash val="dash"/>
            <a:round/>
            <a:headEnd type="none" w="med" len="med"/>
            <a:tailEnd type="triangle" w="med" len="med"/>
          </a:ln>
        </p:spPr>
        <p:txBody>
          <a:bodyPr anchor="ctr"/>
          <a:lstStyle/>
          <a:p>
            <a:endParaRPr lang="en-US" dirty="0"/>
          </a:p>
        </p:txBody>
      </p:sp>
      <p:sp>
        <p:nvSpPr>
          <p:cNvPr id="14377" name="Freeform 60"/>
          <p:cNvSpPr>
            <a:spLocks/>
          </p:cNvSpPr>
          <p:nvPr/>
        </p:nvSpPr>
        <p:spPr bwMode="auto">
          <a:xfrm flipV="1">
            <a:off x="2743200" y="3930650"/>
            <a:ext cx="222250" cy="660400"/>
          </a:xfrm>
          <a:custGeom>
            <a:avLst/>
            <a:gdLst>
              <a:gd name="T0" fmla="*/ 0 w 156"/>
              <a:gd name="T1" fmla="*/ 0 h 420"/>
              <a:gd name="T2" fmla="*/ 2147483647 w 156"/>
              <a:gd name="T3" fmla="*/ 0 h 420"/>
              <a:gd name="T4" fmla="*/ 2147483647 w 156"/>
              <a:gd name="T5" fmla="*/ 2147483647 h 420"/>
              <a:gd name="T6" fmla="*/ 0 60000 65536"/>
              <a:gd name="T7" fmla="*/ 0 60000 65536"/>
              <a:gd name="T8" fmla="*/ 0 60000 65536"/>
              <a:gd name="T9" fmla="*/ 0 w 156"/>
              <a:gd name="T10" fmla="*/ 0 h 420"/>
              <a:gd name="T11" fmla="*/ 156 w 156"/>
              <a:gd name="T12" fmla="*/ 420 h 420"/>
            </a:gdLst>
            <a:ahLst/>
            <a:cxnLst>
              <a:cxn ang="T6">
                <a:pos x="T0" y="T1"/>
              </a:cxn>
              <a:cxn ang="T7">
                <a:pos x="T2" y="T3"/>
              </a:cxn>
              <a:cxn ang="T8">
                <a:pos x="T4" y="T5"/>
              </a:cxn>
            </a:cxnLst>
            <a:rect l="T9" t="T10" r="T11" b="T12"/>
            <a:pathLst>
              <a:path w="156" h="420">
                <a:moveTo>
                  <a:pt x="0" y="0"/>
                </a:moveTo>
                <a:lnTo>
                  <a:pt x="156" y="0"/>
                </a:lnTo>
                <a:lnTo>
                  <a:pt x="156" y="420"/>
                </a:lnTo>
              </a:path>
            </a:pathLst>
          </a:custGeom>
          <a:noFill/>
          <a:ln w="9525" cap="flat" cmpd="sng">
            <a:solidFill>
              <a:schemeClr val="tx1"/>
            </a:solidFill>
            <a:prstDash val="dash"/>
            <a:round/>
            <a:headEnd type="none" w="med" len="med"/>
            <a:tailEnd type="triangle" w="med" len="med"/>
          </a:ln>
        </p:spPr>
        <p:txBody>
          <a:bodyPr anchor="ctr"/>
          <a:lstStyle/>
          <a:p>
            <a:endParaRPr lang="en-US" dirty="0"/>
          </a:p>
        </p:txBody>
      </p:sp>
      <p:grpSp>
        <p:nvGrpSpPr>
          <p:cNvPr id="11" name="Group 61"/>
          <p:cNvGrpSpPr>
            <a:grpSpLocks/>
          </p:cNvGrpSpPr>
          <p:nvPr/>
        </p:nvGrpSpPr>
        <p:grpSpPr bwMode="auto">
          <a:xfrm rot="-1767357">
            <a:off x="7413625" y="3641725"/>
            <a:ext cx="758825" cy="485775"/>
            <a:chOff x="4654" y="2026"/>
            <a:chExt cx="478" cy="306"/>
          </a:xfrm>
        </p:grpSpPr>
        <p:sp>
          <p:nvSpPr>
            <p:cNvPr id="14381" name="AutoShape 62"/>
            <p:cNvSpPr>
              <a:spLocks noChangeArrowheads="1"/>
            </p:cNvSpPr>
            <p:nvPr/>
          </p:nvSpPr>
          <p:spPr bwMode="auto">
            <a:xfrm>
              <a:off x="4654" y="2026"/>
              <a:ext cx="478"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9 w 21600"/>
                <a:gd name="T13" fmla="*/ 5435 h 21600"/>
                <a:gd name="T14" fmla="*/ 18889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14382" name="Text Box 63"/>
            <p:cNvSpPr txBox="1">
              <a:spLocks noChangeArrowheads="1"/>
            </p:cNvSpPr>
            <p:nvPr/>
          </p:nvSpPr>
          <p:spPr bwMode="auto">
            <a:xfrm>
              <a:off x="4707" y="2067"/>
              <a:ext cx="388" cy="231"/>
            </a:xfrm>
            <a:prstGeom prst="rect">
              <a:avLst/>
            </a:prstGeom>
            <a:noFill/>
            <a:ln w="9525">
              <a:noFill/>
              <a:miter lim="800000"/>
              <a:headEnd/>
              <a:tailEnd/>
            </a:ln>
          </p:spPr>
          <p:txBody>
            <a:bodyPr wrap="none">
              <a:spAutoFit/>
            </a:bodyPr>
            <a:lstStyle/>
            <a:p>
              <a:r>
                <a:rPr lang="en-US" b="1" dirty="0">
                  <a:solidFill>
                    <a:srgbClr val="000000"/>
                  </a:solidFill>
                </a:rPr>
                <a:t>SS7</a:t>
              </a:r>
            </a:p>
          </p:txBody>
        </p:sp>
      </p:grpSp>
      <p:sp>
        <p:nvSpPr>
          <p:cNvPr id="14379" name="Freeform 64"/>
          <p:cNvSpPr>
            <a:spLocks/>
          </p:cNvSpPr>
          <p:nvPr/>
        </p:nvSpPr>
        <p:spPr bwMode="auto">
          <a:xfrm>
            <a:off x="6203950" y="2501900"/>
            <a:ext cx="209550" cy="577850"/>
          </a:xfrm>
          <a:custGeom>
            <a:avLst/>
            <a:gdLst>
              <a:gd name="T0" fmla="*/ 0 w 176"/>
              <a:gd name="T1" fmla="*/ 2147483647 h 276"/>
              <a:gd name="T2" fmla="*/ 0 w 176"/>
              <a:gd name="T3" fmla="*/ 0 h 276"/>
              <a:gd name="T4" fmla="*/ 2147483647 w 176"/>
              <a:gd name="T5" fmla="*/ 0 h 276"/>
              <a:gd name="T6" fmla="*/ 2147483647 w 176"/>
              <a:gd name="T7" fmla="*/ 2147483647 h 276"/>
              <a:gd name="T8" fmla="*/ 0 60000 65536"/>
              <a:gd name="T9" fmla="*/ 0 60000 65536"/>
              <a:gd name="T10" fmla="*/ 0 60000 65536"/>
              <a:gd name="T11" fmla="*/ 0 60000 65536"/>
              <a:gd name="T12" fmla="*/ 0 w 176"/>
              <a:gd name="T13" fmla="*/ 0 h 276"/>
              <a:gd name="T14" fmla="*/ 176 w 176"/>
              <a:gd name="T15" fmla="*/ 276 h 276"/>
            </a:gdLst>
            <a:ahLst/>
            <a:cxnLst>
              <a:cxn ang="T8">
                <a:pos x="T0" y="T1"/>
              </a:cxn>
              <a:cxn ang="T9">
                <a:pos x="T2" y="T3"/>
              </a:cxn>
              <a:cxn ang="T10">
                <a:pos x="T4" y="T5"/>
              </a:cxn>
              <a:cxn ang="T11">
                <a:pos x="T6" y="T7"/>
              </a:cxn>
            </a:cxnLst>
            <a:rect l="T12" t="T13" r="T14" b="T15"/>
            <a:pathLst>
              <a:path w="176" h="276">
                <a:moveTo>
                  <a:pt x="0" y="276"/>
                </a:moveTo>
                <a:lnTo>
                  <a:pt x="0" y="0"/>
                </a:lnTo>
                <a:lnTo>
                  <a:pt x="61" y="0"/>
                </a:lnTo>
                <a:lnTo>
                  <a:pt x="176" y="1"/>
                </a:lnTo>
              </a:path>
            </a:pathLst>
          </a:custGeom>
          <a:noFill/>
          <a:ln w="9525" cap="flat" cmpd="sng">
            <a:solidFill>
              <a:schemeClr val="tx1"/>
            </a:solidFill>
            <a:prstDash val="dash"/>
            <a:round/>
            <a:headEnd type="none" w="med" len="med"/>
            <a:tailEnd type="triangle" w="med" len="med"/>
          </a:ln>
        </p:spPr>
        <p:txBody>
          <a:bodyPr anchor="ctr"/>
          <a:lstStyle/>
          <a:p>
            <a:endParaRPr lang="en-US" dirty="0"/>
          </a:p>
        </p:txBody>
      </p:sp>
      <p:sp>
        <p:nvSpPr>
          <p:cNvPr id="14380" name="Freeform 65"/>
          <p:cNvSpPr>
            <a:spLocks/>
          </p:cNvSpPr>
          <p:nvPr/>
        </p:nvSpPr>
        <p:spPr bwMode="auto">
          <a:xfrm flipV="1">
            <a:off x="6172200" y="3937000"/>
            <a:ext cx="203200" cy="666750"/>
          </a:xfrm>
          <a:custGeom>
            <a:avLst/>
            <a:gdLst>
              <a:gd name="T0" fmla="*/ 0 w 176"/>
              <a:gd name="T1" fmla="*/ 2147483647 h 276"/>
              <a:gd name="T2" fmla="*/ 0 w 176"/>
              <a:gd name="T3" fmla="*/ 0 h 276"/>
              <a:gd name="T4" fmla="*/ 2147483647 w 176"/>
              <a:gd name="T5" fmla="*/ 0 h 276"/>
              <a:gd name="T6" fmla="*/ 2147483647 w 176"/>
              <a:gd name="T7" fmla="*/ 2147483647 h 276"/>
              <a:gd name="T8" fmla="*/ 0 60000 65536"/>
              <a:gd name="T9" fmla="*/ 0 60000 65536"/>
              <a:gd name="T10" fmla="*/ 0 60000 65536"/>
              <a:gd name="T11" fmla="*/ 0 60000 65536"/>
              <a:gd name="T12" fmla="*/ 0 w 176"/>
              <a:gd name="T13" fmla="*/ 0 h 276"/>
              <a:gd name="T14" fmla="*/ 176 w 176"/>
              <a:gd name="T15" fmla="*/ 276 h 276"/>
            </a:gdLst>
            <a:ahLst/>
            <a:cxnLst>
              <a:cxn ang="T8">
                <a:pos x="T0" y="T1"/>
              </a:cxn>
              <a:cxn ang="T9">
                <a:pos x="T2" y="T3"/>
              </a:cxn>
              <a:cxn ang="T10">
                <a:pos x="T4" y="T5"/>
              </a:cxn>
              <a:cxn ang="T11">
                <a:pos x="T6" y="T7"/>
              </a:cxn>
            </a:cxnLst>
            <a:rect l="T12" t="T13" r="T14" b="T15"/>
            <a:pathLst>
              <a:path w="176" h="276">
                <a:moveTo>
                  <a:pt x="0" y="276"/>
                </a:moveTo>
                <a:lnTo>
                  <a:pt x="0" y="0"/>
                </a:lnTo>
                <a:lnTo>
                  <a:pt x="61" y="0"/>
                </a:lnTo>
                <a:lnTo>
                  <a:pt x="176" y="1"/>
                </a:lnTo>
              </a:path>
            </a:pathLst>
          </a:custGeom>
          <a:noFill/>
          <a:ln w="9525" cap="flat" cmpd="sng">
            <a:solidFill>
              <a:schemeClr val="tx1"/>
            </a:solidFill>
            <a:prstDash val="dash"/>
            <a:round/>
            <a:headEnd type="none" w="med" len="med"/>
            <a:tailEnd type="triangle" w="med" len="med"/>
          </a:ln>
        </p:spPr>
        <p:txBody>
          <a:bodyPr anchor="ctr"/>
          <a:lstStyle/>
          <a:p>
            <a:endParaRPr lang="en-US"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0" y="0"/>
            <a:ext cx="9144000" cy="685800"/>
          </a:xfrm>
        </p:spPr>
        <p:txBody>
          <a:bodyPr/>
          <a:lstStyle/>
          <a:p>
            <a:pPr eaLnBrk="1" hangingPunct="1"/>
            <a:r>
              <a:rPr lang="en-US" dirty="0" smtClean="0"/>
              <a:t>  Verifying Transactions per Second (IPTPS)</a:t>
            </a:r>
            <a:r>
              <a:rPr lang="en-US" sz="2800" dirty="0" smtClean="0"/>
              <a:t>   </a:t>
            </a:r>
          </a:p>
        </p:txBody>
      </p:sp>
      <p:sp>
        <p:nvSpPr>
          <p:cNvPr id="143363" name="Text Box 4"/>
          <p:cNvSpPr txBox="1">
            <a:spLocks noChangeArrowheads="1"/>
          </p:cNvSpPr>
          <p:nvPr/>
        </p:nvSpPr>
        <p:spPr bwMode="auto">
          <a:xfrm>
            <a:off x="884238" y="955675"/>
            <a:ext cx="7329487" cy="457200"/>
          </a:xfrm>
          <a:prstGeom prst="rect">
            <a:avLst/>
          </a:prstGeom>
          <a:noFill/>
          <a:ln w="9525" algn="ctr">
            <a:noFill/>
            <a:miter lim="800000"/>
            <a:headEnd/>
            <a:tailEnd/>
          </a:ln>
        </p:spPr>
        <p:txBody>
          <a:bodyPr>
            <a:spAutoFit/>
          </a:bodyPr>
          <a:lstStyle/>
          <a:p>
            <a:pPr algn="ctr">
              <a:spcBef>
                <a:spcPct val="50000"/>
              </a:spcBef>
            </a:pPr>
            <a:r>
              <a:rPr lang="en-US" sz="2400" dirty="0"/>
              <a:t>rept-stat-iptps</a:t>
            </a:r>
          </a:p>
        </p:txBody>
      </p:sp>
      <p:sp>
        <p:nvSpPr>
          <p:cNvPr id="143364" name="Freeform 5"/>
          <p:cNvSpPr>
            <a:spLocks/>
          </p:cNvSpPr>
          <p:nvPr/>
        </p:nvSpPr>
        <p:spPr bwMode="auto">
          <a:xfrm>
            <a:off x="771525" y="1438275"/>
            <a:ext cx="7585075" cy="4881563"/>
          </a:xfrm>
          <a:custGeom>
            <a:avLst/>
            <a:gdLst>
              <a:gd name="T0" fmla="*/ 2147483647 w 688"/>
              <a:gd name="T1" fmla="*/ 0 h 544"/>
              <a:gd name="T2" fmla="*/ 0 w 688"/>
              <a:gd name="T3" fmla="*/ 2147483647 h 544"/>
              <a:gd name="T4" fmla="*/ 0 w 688"/>
              <a:gd name="T5" fmla="*/ 2147483647 h 544"/>
              <a:gd name="T6" fmla="*/ 2147483647 w 688"/>
              <a:gd name="T7" fmla="*/ 2147483647 h 544"/>
              <a:gd name="T8" fmla="*/ 2147483647 w 688"/>
              <a:gd name="T9" fmla="*/ 2147483647 h 544"/>
              <a:gd name="T10" fmla="*/ 2147483647 w 688"/>
              <a:gd name="T11" fmla="*/ 2147483647 h 544"/>
              <a:gd name="T12" fmla="*/ 2147483647 w 688"/>
              <a:gd name="T13" fmla="*/ 2147483647 h 544"/>
              <a:gd name="T14" fmla="*/ 2147483647 w 688"/>
              <a:gd name="T15" fmla="*/ 0 h 544"/>
              <a:gd name="T16" fmla="*/ 2147483647 w 688"/>
              <a:gd name="T17" fmla="*/ 0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8"/>
              <a:gd name="T28" fmla="*/ 0 h 544"/>
              <a:gd name="T29" fmla="*/ 688 w 688"/>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8" h="544">
                <a:moveTo>
                  <a:pt x="91" y="0"/>
                </a:moveTo>
                <a:cubicBezTo>
                  <a:pt x="41" y="0"/>
                  <a:pt x="0" y="40"/>
                  <a:pt x="0" y="90"/>
                </a:cubicBezTo>
                <a:lnTo>
                  <a:pt x="0" y="453"/>
                </a:lnTo>
                <a:cubicBezTo>
                  <a:pt x="0" y="503"/>
                  <a:pt x="41" y="544"/>
                  <a:pt x="91" y="544"/>
                </a:cubicBezTo>
                <a:lnTo>
                  <a:pt x="597" y="544"/>
                </a:lnTo>
                <a:cubicBezTo>
                  <a:pt x="647" y="544"/>
                  <a:pt x="688" y="503"/>
                  <a:pt x="688" y="453"/>
                </a:cubicBezTo>
                <a:lnTo>
                  <a:pt x="688" y="90"/>
                </a:lnTo>
                <a:cubicBezTo>
                  <a:pt x="688" y="40"/>
                  <a:pt x="647" y="0"/>
                  <a:pt x="597" y="0"/>
                </a:cubicBezTo>
                <a:lnTo>
                  <a:pt x="91" y="0"/>
                </a:lnTo>
                <a:close/>
              </a:path>
            </a:pathLst>
          </a:custGeom>
          <a:solidFill>
            <a:srgbClr val="66FF33"/>
          </a:solidFill>
          <a:ln w="7938" cap="rnd">
            <a:solidFill>
              <a:srgbClr val="000000"/>
            </a:solidFill>
            <a:prstDash val="solid"/>
            <a:round/>
            <a:headEnd/>
            <a:tailEnd/>
          </a:ln>
        </p:spPr>
        <p:txBody>
          <a:bodyPr/>
          <a:lstStyle/>
          <a:p>
            <a:endParaRPr lang="en-US" dirty="0"/>
          </a:p>
        </p:txBody>
      </p:sp>
      <p:sp>
        <p:nvSpPr>
          <p:cNvPr id="143365" name="Rectangle 6"/>
          <p:cNvSpPr>
            <a:spLocks noChangeArrowheads="1"/>
          </p:cNvSpPr>
          <p:nvPr/>
        </p:nvSpPr>
        <p:spPr bwMode="auto">
          <a:xfrm>
            <a:off x="2095500" y="1550988"/>
            <a:ext cx="4994275" cy="801687"/>
          </a:xfrm>
          <a:prstGeom prst="rect">
            <a:avLst/>
          </a:prstGeom>
          <a:noFill/>
          <a:ln w="7938">
            <a:solidFill>
              <a:srgbClr val="000000"/>
            </a:solidFill>
            <a:miter lim="800000"/>
            <a:headEnd/>
            <a:tailEnd/>
          </a:ln>
        </p:spPr>
        <p:txBody>
          <a:bodyPr/>
          <a:lstStyle/>
          <a:p>
            <a:endParaRPr lang="en-US" dirty="0"/>
          </a:p>
        </p:txBody>
      </p:sp>
      <p:sp>
        <p:nvSpPr>
          <p:cNvPr id="143366" name="Rectangle 7"/>
          <p:cNvSpPr>
            <a:spLocks noChangeArrowheads="1"/>
          </p:cNvSpPr>
          <p:nvPr/>
        </p:nvSpPr>
        <p:spPr bwMode="auto">
          <a:xfrm>
            <a:off x="2206625" y="1550988"/>
            <a:ext cx="1717675" cy="725487"/>
          </a:xfrm>
          <a:prstGeom prst="rect">
            <a:avLst/>
          </a:prstGeom>
          <a:noFill/>
          <a:ln w="7938">
            <a:solidFill>
              <a:srgbClr val="000000"/>
            </a:solidFill>
            <a:miter lim="800000"/>
            <a:headEnd/>
            <a:tailEnd/>
          </a:ln>
        </p:spPr>
        <p:txBody>
          <a:bodyPr/>
          <a:lstStyle/>
          <a:p>
            <a:endParaRPr lang="en-US" dirty="0"/>
          </a:p>
        </p:txBody>
      </p:sp>
      <p:sp>
        <p:nvSpPr>
          <p:cNvPr id="143367" name="Rectangle 8"/>
          <p:cNvSpPr>
            <a:spLocks noChangeArrowheads="1"/>
          </p:cNvSpPr>
          <p:nvPr/>
        </p:nvSpPr>
        <p:spPr bwMode="auto">
          <a:xfrm>
            <a:off x="2546350" y="1614488"/>
            <a:ext cx="80963" cy="152400"/>
          </a:xfrm>
          <a:prstGeom prst="rect">
            <a:avLst/>
          </a:prstGeom>
          <a:noFill/>
          <a:ln w="9525">
            <a:noFill/>
            <a:miter lim="800000"/>
            <a:headEnd/>
            <a:tailEnd/>
          </a:ln>
        </p:spPr>
        <p:txBody>
          <a:bodyPr/>
          <a:lstStyle/>
          <a:p>
            <a:endParaRPr lang="en-US" dirty="0"/>
          </a:p>
        </p:txBody>
      </p:sp>
      <p:sp>
        <p:nvSpPr>
          <p:cNvPr id="143368" name="Rectangle 9"/>
          <p:cNvSpPr>
            <a:spLocks noChangeArrowheads="1"/>
          </p:cNvSpPr>
          <p:nvPr/>
        </p:nvSpPr>
        <p:spPr bwMode="auto">
          <a:xfrm>
            <a:off x="2546350" y="1614488"/>
            <a:ext cx="73025" cy="142875"/>
          </a:xfrm>
          <a:prstGeom prst="rect">
            <a:avLst/>
          </a:prstGeom>
          <a:noFill/>
          <a:ln w="9525">
            <a:noFill/>
            <a:miter lim="800000"/>
            <a:headEnd/>
            <a:tailEnd/>
          </a:ln>
        </p:spPr>
        <p:txBody>
          <a:bodyPr/>
          <a:lstStyle/>
          <a:p>
            <a:endParaRPr lang="en-US" dirty="0"/>
          </a:p>
        </p:txBody>
      </p:sp>
      <p:sp>
        <p:nvSpPr>
          <p:cNvPr id="143369" name="Rectangle 10"/>
          <p:cNvSpPr>
            <a:spLocks noChangeArrowheads="1"/>
          </p:cNvSpPr>
          <p:nvPr/>
        </p:nvSpPr>
        <p:spPr bwMode="auto">
          <a:xfrm>
            <a:off x="2627313" y="1614488"/>
            <a:ext cx="73025" cy="152400"/>
          </a:xfrm>
          <a:prstGeom prst="rect">
            <a:avLst/>
          </a:prstGeom>
          <a:noFill/>
          <a:ln w="9525">
            <a:noFill/>
            <a:miter lim="800000"/>
            <a:headEnd/>
            <a:tailEnd/>
          </a:ln>
        </p:spPr>
        <p:txBody>
          <a:bodyPr/>
          <a:lstStyle/>
          <a:p>
            <a:endParaRPr lang="en-US" dirty="0"/>
          </a:p>
        </p:txBody>
      </p:sp>
      <p:sp>
        <p:nvSpPr>
          <p:cNvPr id="143370" name="Rectangle 11"/>
          <p:cNvSpPr>
            <a:spLocks noChangeArrowheads="1"/>
          </p:cNvSpPr>
          <p:nvPr/>
        </p:nvSpPr>
        <p:spPr bwMode="auto">
          <a:xfrm>
            <a:off x="2627313" y="1614488"/>
            <a:ext cx="73025" cy="142875"/>
          </a:xfrm>
          <a:prstGeom prst="rect">
            <a:avLst/>
          </a:prstGeom>
          <a:noFill/>
          <a:ln w="9525">
            <a:noFill/>
            <a:miter lim="800000"/>
            <a:headEnd/>
            <a:tailEnd/>
          </a:ln>
        </p:spPr>
        <p:txBody>
          <a:bodyPr/>
          <a:lstStyle/>
          <a:p>
            <a:endParaRPr lang="en-US" dirty="0"/>
          </a:p>
        </p:txBody>
      </p:sp>
      <p:sp>
        <p:nvSpPr>
          <p:cNvPr id="143371" name="Rectangle 12"/>
          <p:cNvSpPr>
            <a:spLocks noChangeArrowheads="1"/>
          </p:cNvSpPr>
          <p:nvPr/>
        </p:nvSpPr>
        <p:spPr bwMode="auto">
          <a:xfrm>
            <a:off x="2708275" y="1614488"/>
            <a:ext cx="80963" cy="152400"/>
          </a:xfrm>
          <a:prstGeom prst="rect">
            <a:avLst/>
          </a:prstGeom>
          <a:noFill/>
          <a:ln w="9525">
            <a:noFill/>
            <a:miter lim="800000"/>
            <a:headEnd/>
            <a:tailEnd/>
          </a:ln>
        </p:spPr>
        <p:txBody>
          <a:bodyPr/>
          <a:lstStyle/>
          <a:p>
            <a:endParaRPr lang="en-US" dirty="0"/>
          </a:p>
        </p:txBody>
      </p:sp>
      <p:sp>
        <p:nvSpPr>
          <p:cNvPr id="143372" name="Rectangle 13"/>
          <p:cNvSpPr>
            <a:spLocks noChangeArrowheads="1"/>
          </p:cNvSpPr>
          <p:nvPr/>
        </p:nvSpPr>
        <p:spPr bwMode="auto">
          <a:xfrm>
            <a:off x="2708275" y="1614488"/>
            <a:ext cx="71438" cy="142875"/>
          </a:xfrm>
          <a:prstGeom prst="rect">
            <a:avLst/>
          </a:prstGeom>
          <a:noFill/>
          <a:ln w="9525">
            <a:noFill/>
            <a:miter lim="800000"/>
            <a:headEnd/>
            <a:tailEnd/>
          </a:ln>
        </p:spPr>
        <p:txBody>
          <a:bodyPr/>
          <a:lstStyle/>
          <a:p>
            <a:endParaRPr lang="en-US" dirty="0"/>
          </a:p>
        </p:txBody>
      </p:sp>
      <p:sp>
        <p:nvSpPr>
          <p:cNvPr id="143373" name="Rectangle 14"/>
          <p:cNvSpPr>
            <a:spLocks noChangeArrowheads="1"/>
          </p:cNvSpPr>
          <p:nvPr/>
        </p:nvSpPr>
        <p:spPr bwMode="auto">
          <a:xfrm>
            <a:off x="2762250" y="1614488"/>
            <a:ext cx="80963" cy="152400"/>
          </a:xfrm>
          <a:prstGeom prst="rect">
            <a:avLst/>
          </a:prstGeom>
          <a:noFill/>
          <a:ln w="9525">
            <a:noFill/>
            <a:miter lim="800000"/>
            <a:headEnd/>
            <a:tailEnd/>
          </a:ln>
        </p:spPr>
        <p:txBody>
          <a:bodyPr/>
          <a:lstStyle/>
          <a:p>
            <a:endParaRPr lang="en-US" dirty="0"/>
          </a:p>
        </p:txBody>
      </p:sp>
      <p:sp>
        <p:nvSpPr>
          <p:cNvPr id="143374" name="Rectangle 15"/>
          <p:cNvSpPr>
            <a:spLocks noChangeArrowheads="1"/>
          </p:cNvSpPr>
          <p:nvPr/>
        </p:nvSpPr>
        <p:spPr bwMode="auto">
          <a:xfrm>
            <a:off x="2762250" y="1614488"/>
            <a:ext cx="71438" cy="142875"/>
          </a:xfrm>
          <a:prstGeom prst="rect">
            <a:avLst/>
          </a:prstGeom>
          <a:noFill/>
          <a:ln w="9525">
            <a:noFill/>
            <a:miter lim="800000"/>
            <a:headEnd/>
            <a:tailEnd/>
          </a:ln>
        </p:spPr>
        <p:txBody>
          <a:bodyPr/>
          <a:lstStyle/>
          <a:p>
            <a:endParaRPr lang="en-US" dirty="0"/>
          </a:p>
        </p:txBody>
      </p:sp>
      <p:sp>
        <p:nvSpPr>
          <p:cNvPr id="143375" name="Rectangle 16"/>
          <p:cNvSpPr>
            <a:spLocks noChangeArrowheads="1"/>
          </p:cNvSpPr>
          <p:nvPr/>
        </p:nvSpPr>
        <p:spPr bwMode="auto">
          <a:xfrm>
            <a:off x="2852738" y="1614488"/>
            <a:ext cx="71437" cy="152400"/>
          </a:xfrm>
          <a:prstGeom prst="rect">
            <a:avLst/>
          </a:prstGeom>
          <a:noFill/>
          <a:ln w="9525">
            <a:noFill/>
            <a:miter lim="800000"/>
            <a:headEnd/>
            <a:tailEnd/>
          </a:ln>
        </p:spPr>
        <p:txBody>
          <a:bodyPr/>
          <a:lstStyle/>
          <a:p>
            <a:endParaRPr lang="en-US" dirty="0"/>
          </a:p>
        </p:txBody>
      </p:sp>
      <p:sp>
        <p:nvSpPr>
          <p:cNvPr id="143376" name="Rectangle 17"/>
          <p:cNvSpPr>
            <a:spLocks noChangeArrowheads="1"/>
          </p:cNvSpPr>
          <p:nvPr/>
        </p:nvSpPr>
        <p:spPr bwMode="auto">
          <a:xfrm>
            <a:off x="2852738" y="1614488"/>
            <a:ext cx="71437" cy="142875"/>
          </a:xfrm>
          <a:prstGeom prst="rect">
            <a:avLst/>
          </a:prstGeom>
          <a:noFill/>
          <a:ln w="9525">
            <a:noFill/>
            <a:miter lim="800000"/>
            <a:headEnd/>
            <a:tailEnd/>
          </a:ln>
        </p:spPr>
        <p:txBody>
          <a:bodyPr/>
          <a:lstStyle/>
          <a:p>
            <a:endParaRPr lang="en-US" dirty="0"/>
          </a:p>
        </p:txBody>
      </p:sp>
      <p:sp>
        <p:nvSpPr>
          <p:cNvPr id="143377" name="Rectangle 18"/>
          <p:cNvSpPr>
            <a:spLocks noChangeArrowheads="1"/>
          </p:cNvSpPr>
          <p:nvPr/>
        </p:nvSpPr>
        <p:spPr bwMode="auto">
          <a:xfrm>
            <a:off x="2995613" y="1614488"/>
            <a:ext cx="80962" cy="152400"/>
          </a:xfrm>
          <a:prstGeom prst="rect">
            <a:avLst/>
          </a:prstGeom>
          <a:noFill/>
          <a:ln w="9525">
            <a:noFill/>
            <a:miter lim="800000"/>
            <a:headEnd/>
            <a:tailEnd/>
          </a:ln>
        </p:spPr>
        <p:txBody>
          <a:bodyPr/>
          <a:lstStyle/>
          <a:p>
            <a:endParaRPr lang="en-US" dirty="0"/>
          </a:p>
        </p:txBody>
      </p:sp>
      <p:sp>
        <p:nvSpPr>
          <p:cNvPr id="143378" name="Rectangle 19"/>
          <p:cNvSpPr>
            <a:spLocks noChangeArrowheads="1"/>
          </p:cNvSpPr>
          <p:nvPr/>
        </p:nvSpPr>
        <p:spPr bwMode="auto">
          <a:xfrm>
            <a:off x="2995613" y="1614488"/>
            <a:ext cx="71437" cy="142875"/>
          </a:xfrm>
          <a:prstGeom prst="rect">
            <a:avLst/>
          </a:prstGeom>
          <a:noFill/>
          <a:ln w="9525">
            <a:noFill/>
            <a:miter lim="800000"/>
            <a:headEnd/>
            <a:tailEnd/>
          </a:ln>
        </p:spPr>
        <p:txBody>
          <a:bodyPr/>
          <a:lstStyle/>
          <a:p>
            <a:endParaRPr lang="en-US" dirty="0"/>
          </a:p>
        </p:txBody>
      </p:sp>
      <p:sp>
        <p:nvSpPr>
          <p:cNvPr id="143379" name="Rectangle 20"/>
          <p:cNvSpPr>
            <a:spLocks noChangeArrowheads="1"/>
          </p:cNvSpPr>
          <p:nvPr/>
        </p:nvSpPr>
        <p:spPr bwMode="auto">
          <a:xfrm>
            <a:off x="3086100" y="1614488"/>
            <a:ext cx="80963" cy="152400"/>
          </a:xfrm>
          <a:prstGeom prst="rect">
            <a:avLst/>
          </a:prstGeom>
          <a:noFill/>
          <a:ln w="9525">
            <a:noFill/>
            <a:miter lim="800000"/>
            <a:headEnd/>
            <a:tailEnd/>
          </a:ln>
        </p:spPr>
        <p:txBody>
          <a:bodyPr/>
          <a:lstStyle/>
          <a:p>
            <a:endParaRPr lang="en-US" dirty="0"/>
          </a:p>
        </p:txBody>
      </p:sp>
      <p:sp>
        <p:nvSpPr>
          <p:cNvPr id="143380" name="Rectangle 21"/>
          <p:cNvSpPr>
            <a:spLocks noChangeArrowheads="1"/>
          </p:cNvSpPr>
          <p:nvPr/>
        </p:nvSpPr>
        <p:spPr bwMode="auto">
          <a:xfrm>
            <a:off x="3086100" y="1614488"/>
            <a:ext cx="71438" cy="142875"/>
          </a:xfrm>
          <a:prstGeom prst="rect">
            <a:avLst/>
          </a:prstGeom>
          <a:noFill/>
          <a:ln w="9525">
            <a:noFill/>
            <a:miter lim="800000"/>
            <a:headEnd/>
            <a:tailEnd/>
          </a:ln>
        </p:spPr>
        <p:txBody>
          <a:bodyPr/>
          <a:lstStyle/>
          <a:p>
            <a:endParaRPr lang="en-US" dirty="0"/>
          </a:p>
        </p:txBody>
      </p:sp>
      <p:sp>
        <p:nvSpPr>
          <p:cNvPr id="143381" name="Rectangle 22"/>
          <p:cNvSpPr>
            <a:spLocks noChangeArrowheads="1"/>
          </p:cNvSpPr>
          <p:nvPr/>
        </p:nvSpPr>
        <p:spPr bwMode="auto">
          <a:xfrm>
            <a:off x="3148013" y="1614488"/>
            <a:ext cx="73025" cy="152400"/>
          </a:xfrm>
          <a:prstGeom prst="rect">
            <a:avLst/>
          </a:prstGeom>
          <a:noFill/>
          <a:ln w="9525">
            <a:noFill/>
            <a:miter lim="800000"/>
            <a:headEnd/>
            <a:tailEnd/>
          </a:ln>
        </p:spPr>
        <p:txBody>
          <a:bodyPr/>
          <a:lstStyle/>
          <a:p>
            <a:endParaRPr lang="en-US" dirty="0"/>
          </a:p>
        </p:txBody>
      </p:sp>
      <p:sp>
        <p:nvSpPr>
          <p:cNvPr id="143382" name="Rectangle 23"/>
          <p:cNvSpPr>
            <a:spLocks noChangeArrowheads="1"/>
          </p:cNvSpPr>
          <p:nvPr/>
        </p:nvSpPr>
        <p:spPr bwMode="auto">
          <a:xfrm>
            <a:off x="3148013" y="1614488"/>
            <a:ext cx="73025" cy="142875"/>
          </a:xfrm>
          <a:prstGeom prst="rect">
            <a:avLst/>
          </a:prstGeom>
          <a:noFill/>
          <a:ln w="9525">
            <a:noFill/>
            <a:miter lim="800000"/>
            <a:headEnd/>
            <a:tailEnd/>
          </a:ln>
        </p:spPr>
        <p:txBody>
          <a:bodyPr/>
          <a:lstStyle/>
          <a:p>
            <a:endParaRPr lang="en-US" dirty="0"/>
          </a:p>
        </p:txBody>
      </p:sp>
      <p:sp>
        <p:nvSpPr>
          <p:cNvPr id="143383" name="Rectangle 24"/>
          <p:cNvSpPr>
            <a:spLocks noChangeArrowheads="1"/>
          </p:cNvSpPr>
          <p:nvPr/>
        </p:nvSpPr>
        <p:spPr bwMode="auto">
          <a:xfrm>
            <a:off x="3221038" y="1614488"/>
            <a:ext cx="79375" cy="152400"/>
          </a:xfrm>
          <a:prstGeom prst="rect">
            <a:avLst/>
          </a:prstGeom>
          <a:noFill/>
          <a:ln w="9525">
            <a:noFill/>
            <a:miter lim="800000"/>
            <a:headEnd/>
            <a:tailEnd/>
          </a:ln>
        </p:spPr>
        <p:txBody>
          <a:bodyPr/>
          <a:lstStyle/>
          <a:p>
            <a:endParaRPr lang="en-US" dirty="0"/>
          </a:p>
        </p:txBody>
      </p:sp>
      <p:sp>
        <p:nvSpPr>
          <p:cNvPr id="143384" name="Rectangle 25"/>
          <p:cNvSpPr>
            <a:spLocks noChangeArrowheads="1"/>
          </p:cNvSpPr>
          <p:nvPr/>
        </p:nvSpPr>
        <p:spPr bwMode="auto">
          <a:xfrm>
            <a:off x="3221038" y="1614488"/>
            <a:ext cx="71437" cy="142875"/>
          </a:xfrm>
          <a:prstGeom prst="rect">
            <a:avLst/>
          </a:prstGeom>
          <a:noFill/>
          <a:ln w="9525">
            <a:noFill/>
            <a:miter lim="800000"/>
            <a:headEnd/>
            <a:tailEnd/>
          </a:ln>
        </p:spPr>
        <p:txBody>
          <a:bodyPr/>
          <a:lstStyle/>
          <a:p>
            <a:endParaRPr lang="en-US" dirty="0"/>
          </a:p>
        </p:txBody>
      </p:sp>
      <p:sp>
        <p:nvSpPr>
          <p:cNvPr id="143385" name="Rectangle 26"/>
          <p:cNvSpPr>
            <a:spLocks noChangeArrowheads="1"/>
          </p:cNvSpPr>
          <p:nvPr/>
        </p:nvSpPr>
        <p:spPr bwMode="auto">
          <a:xfrm>
            <a:off x="3300413" y="1614488"/>
            <a:ext cx="73025" cy="152400"/>
          </a:xfrm>
          <a:prstGeom prst="rect">
            <a:avLst/>
          </a:prstGeom>
          <a:noFill/>
          <a:ln w="9525">
            <a:noFill/>
            <a:miter lim="800000"/>
            <a:headEnd/>
            <a:tailEnd/>
          </a:ln>
        </p:spPr>
        <p:txBody>
          <a:bodyPr/>
          <a:lstStyle/>
          <a:p>
            <a:endParaRPr lang="en-US" dirty="0"/>
          </a:p>
        </p:txBody>
      </p:sp>
      <p:sp>
        <p:nvSpPr>
          <p:cNvPr id="143386" name="Rectangle 27"/>
          <p:cNvSpPr>
            <a:spLocks noChangeArrowheads="1"/>
          </p:cNvSpPr>
          <p:nvPr/>
        </p:nvSpPr>
        <p:spPr bwMode="auto">
          <a:xfrm>
            <a:off x="3300413" y="1614488"/>
            <a:ext cx="73025" cy="142875"/>
          </a:xfrm>
          <a:prstGeom prst="rect">
            <a:avLst/>
          </a:prstGeom>
          <a:noFill/>
          <a:ln w="9525">
            <a:noFill/>
            <a:miter lim="800000"/>
            <a:headEnd/>
            <a:tailEnd/>
          </a:ln>
        </p:spPr>
        <p:txBody>
          <a:bodyPr/>
          <a:lstStyle/>
          <a:p>
            <a:endParaRPr lang="en-US" dirty="0"/>
          </a:p>
        </p:txBody>
      </p:sp>
      <p:sp>
        <p:nvSpPr>
          <p:cNvPr id="143387" name="Rectangle 28"/>
          <p:cNvSpPr>
            <a:spLocks noChangeArrowheads="1"/>
          </p:cNvSpPr>
          <p:nvPr/>
        </p:nvSpPr>
        <p:spPr bwMode="auto">
          <a:xfrm>
            <a:off x="3373438" y="1614488"/>
            <a:ext cx="80962" cy="152400"/>
          </a:xfrm>
          <a:prstGeom prst="rect">
            <a:avLst/>
          </a:prstGeom>
          <a:noFill/>
          <a:ln w="9525">
            <a:noFill/>
            <a:miter lim="800000"/>
            <a:headEnd/>
            <a:tailEnd/>
          </a:ln>
        </p:spPr>
        <p:txBody>
          <a:bodyPr/>
          <a:lstStyle/>
          <a:p>
            <a:endParaRPr lang="en-US" dirty="0"/>
          </a:p>
        </p:txBody>
      </p:sp>
      <p:sp>
        <p:nvSpPr>
          <p:cNvPr id="143388" name="Rectangle 29"/>
          <p:cNvSpPr>
            <a:spLocks noChangeArrowheads="1"/>
          </p:cNvSpPr>
          <p:nvPr/>
        </p:nvSpPr>
        <p:spPr bwMode="auto">
          <a:xfrm>
            <a:off x="3373438" y="1614488"/>
            <a:ext cx="71437" cy="142875"/>
          </a:xfrm>
          <a:prstGeom prst="rect">
            <a:avLst/>
          </a:prstGeom>
          <a:noFill/>
          <a:ln w="9525">
            <a:noFill/>
            <a:miter lim="800000"/>
            <a:headEnd/>
            <a:tailEnd/>
          </a:ln>
        </p:spPr>
        <p:txBody>
          <a:bodyPr/>
          <a:lstStyle/>
          <a:p>
            <a:endParaRPr lang="en-US" dirty="0"/>
          </a:p>
        </p:txBody>
      </p:sp>
      <p:sp>
        <p:nvSpPr>
          <p:cNvPr id="143389" name="Rectangle 30"/>
          <p:cNvSpPr>
            <a:spLocks noChangeArrowheads="1"/>
          </p:cNvSpPr>
          <p:nvPr/>
        </p:nvSpPr>
        <p:spPr bwMode="auto">
          <a:xfrm>
            <a:off x="2705100" y="1819275"/>
            <a:ext cx="304800" cy="228600"/>
          </a:xfrm>
          <a:prstGeom prst="rect">
            <a:avLst/>
          </a:prstGeom>
          <a:noFill/>
          <a:ln w="7938">
            <a:solidFill>
              <a:srgbClr val="000000"/>
            </a:solidFill>
            <a:miter lim="800000"/>
            <a:headEnd/>
            <a:tailEnd/>
          </a:ln>
        </p:spPr>
        <p:txBody>
          <a:bodyPr/>
          <a:lstStyle/>
          <a:p>
            <a:endParaRPr lang="en-US" dirty="0"/>
          </a:p>
        </p:txBody>
      </p:sp>
      <p:sp>
        <p:nvSpPr>
          <p:cNvPr id="143390" name="Rectangle 31"/>
          <p:cNvSpPr>
            <a:spLocks noChangeArrowheads="1"/>
          </p:cNvSpPr>
          <p:nvPr/>
        </p:nvSpPr>
        <p:spPr bwMode="auto">
          <a:xfrm>
            <a:off x="3162300" y="1819275"/>
            <a:ext cx="287338" cy="228600"/>
          </a:xfrm>
          <a:prstGeom prst="rect">
            <a:avLst/>
          </a:prstGeom>
          <a:noFill/>
          <a:ln w="7938">
            <a:solidFill>
              <a:srgbClr val="000000"/>
            </a:solidFill>
            <a:miter lim="800000"/>
            <a:headEnd/>
            <a:tailEnd/>
          </a:ln>
        </p:spPr>
        <p:txBody>
          <a:bodyPr/>
          <a:lstStyle/>
          <a:p>
            <a:endParaRPr lang="en-US" dirty="0"/>
          </a:p>
        </p:txBody>
      </p:sp>
      <p:sp>
        <p:nvSpPr>
          <p:cNvPr id="143391" name="Rectangle 32"/>
          <p:cNvSpPr>
            <a:spLocks noChangeArrowheads="1"/>
          </p:cNvSpPr>
          <p:nvPr/>
        </p:nvSpPr>
        <p:spPr bwMode="auto">
          <a:xfrm>
            <a:off x="3543300" y="1819275"/>
            <a:ext cx="304800" cy="228600"/>
          </a:xfrm>
          <a:prstGeom prst="rect">
            <a:avLst/>
          </a:prstGeom>
          <a:noFill/>
          <a:ln w="7938">
            <a:solidFill>
              <a:srgbClr val="000000"/>
            </a:solidFill>
            <a:miter lim="800000"/>
            <a:headEnd/>
            <a:tailEnd/>
          </a:ln>
        </p:spPr>
        <p:txBody>
          <a:bodyPr/>
          <a:lstStyle/>
          <a:p>
            <a:endParaRPr lang="en-US" dirty="0"/>
          </a:p>
        </p:txBody>
      </p:sp>
      <p:sp>
        <p:nvSpPr>
          <p:cNvPr id="143392" name="Rectangle 33"/>
          <p:cNvSpPr>
            <a:spLocks noChangeArrowheads="1"/>
          </p:cNvSpPr>
          <p:nvPr/>
        </p:nvSpPr>
        <p:spPr bwMode="auto">
          <a:xfrm>
            <a:off x="2324100" y="1819275"/>
            <a:ext cx="304800" cy="228600"/>
          </a:xfrm>
          <a:prstGeom prst="rect">
            <a:avLst/>
          </a:prstGeom>
          <a:noFill/>
          <a:ln w="7938">
            <a:solidFill>
              <a:srgbClr val="000000"/>
            </a:solidFill>
            <a:miter lim="800000"/>
            <a:headEnd/>
            <a:tailEnd/>
          </a:ln>
        </p:spPr>
        <p:txBody>
          <a:bodyPr/>
          <a:lstStyle/>
          <a:p>
            <a:endParaRPr lang="en-US" dirty="0"/>
          </a:p>
        </p:txBody>
      </p:sp>
      <p:sp>
        <p:nvSpPr>
          <p:cNvPr id="143393" name="Text Box 34"/>
          <p:cNvSpPr txBox="1">
            <a:spLocks noChangeArrowheads="1"/>
          </p:cNvSpPr>
          <p:nvPr/>
        </p:nvSpPr>
        <p:spPr bwMode="auto">
          <a:xfrm>
            <a:off x="2400300" y="1590675"/>
            <a:ext cx="1219200" cy="228600"/>
          </a:xfrm>
          <a:prstGeom prst="rect">
            <a:avLst/>
          </a:prstGeom>
          <a:noFill/>
          <a:ln w="9525">
            <a:noFill/>
            <a:miter lim="800000"/>
            <a:headEnd/>
            <a:tailEnd/>
          </a:ln>
        </p:spPr>
        <p:txBody>
          <a:bodyPr>
            <a:spAutoFit/>
          </a:bodyPr>
          <a:lstStyle/>
          <a:p>
            <a:pPr>
              <a:spcBef>
                <a:spcPct val="50000"/>
              </a:spcBef>
            </a:pPr>
            <a:r>
              <a:rPr lang="en-US" sz="900" dirty="0">
                <a:solidFill>
                  <a:srgbClr val="000000"/>
                </a:solidFill>
              </a:rPr>
              <a:t>   </a:t>
            </a:r>
            <a:r>
              <a:rPr lang="en-US" sz="900" b="1" dirty="0">
                <a:solidFill>
                  <a:srgbClr val="000000"/>
                </a:solidFill>
              </a:rPr>
              <a:t>ALARM STATUS</a:t>
            </a:r>
          </a:p>
        </p:txBody>
      </p:sp>
      <p:sp>
        <p:nvSpPr>
          <p:cNvPr id="143394" name="Rectangle 35"/>
          <p:cNvSpPr>
            <a:spLocks noChangeArrowheads="1"/>
          </p:cNvSpPr>
          <p:nvPr/>
        </p:nvSpPr>
        <p:spPr bwMode="auto">
          <a:xfrm>
            <a:off x="2084388" y="5389563"/>
            <a:ext cx="4968875" cy="835025"/>
          </a:xfrm>
          <a:prstGeom prst="rect">
            <a:avLst/>
          </a:prstGeom>
          <a:noFill/>
          <a:ln w="7938">
            <a:solidFill>
              <a:srgbClr val="000000"/>
            </a:solidFill>
            <a:miter lim="800000"/>
            <a:headEnd/>
            <a:tailEnd/>
          </a:ln>
        </p:spPr>
        <p:txBody>
          <a:bodyPr/>
          <a:lstStyle/>
          <a:p>
            <a:endParaRPr lang="en-US" dirty="0"/>
          </a:p>
        </p:txBody>
      </p:sp>
      <p:sp>
        <p:nvSpPr>
          <p:cNvPr id="143395" name="Rectangle 36"/>
          <p:cNvSpPr>
            <a:spLocks noChangeArrowheads="1"/>
          </p:cNvSpPr>
          <p:nvPr/>
        </p:nvSpPr>
        <p:spPr bwMode="auto">
          <a:xfrm>
            <a:off x="2241550" y="5705475"/>
            <a:ext cx="1265238" cy="233363"/>
          </a:xfrm>
          <a:prstGeom prst="rect">
            <a:avLst/>
          </a:prstGeom>
          <a:noFill/>
          <a:ln w="9525">
            <a:noFill/>
            <a:miter lim="800000"/>
            <a:headEnd/>
            <a:tailEnd/>
          </a:ln>
        </p:spPr>
        <p:txBody>
          <a:bodyPr/>
          <a:lstStyle/>
          <a:p>
            <a:endParaRPr lang="en-US" dirty="0"/>
          </a:p>
        </p:txBody>
      </p:sp>
      <p:sp>
        <p:nvSpPr>
          <p:cNvPr id="143396" name="Rectangle 37"/>
          <p:cNvSpPr>
            <a:spLocks noChangeArrowheads="1"/>
          </p:cNvSpPr>
          <p:nvPr/>
        </p:nvSpPr>
        <p:spPr bwMode="auto">
          <a:xfrm>
            <a:off x="2351088" y="5778500"/>
            <a:ext cx="136525" cy="136525"/>
          </a:xfrm>
          <a:prstGeom prst="rect">
            <a:avLst/>
          </a:prstGeom>
          <a:noFill/>
          <a:ln w="9525">
            <a:noFill/>
            <a:miter lim="800000"/>
            <a:headEnd/>
            <a:tailEnd/>
          </a:ln>
        </p:spPr>
        <p:txBody>
          <a:bodyPr wrap="none" lIns="0" tIns="0" rIns="0" bIns="0">
            <a:spAutoFit/>
          </a:bodyPr>
          <a:lstStyle/>
          <a:p>
            <a:pPr eaLnBrk="0" hangingPunct="0"/>
            <a:r>
              <a:rPr lang="en-US" sz="900" dirty="0">
                <a:solidFill>
                  <a:srgbClr val="000000"/>
                </a:solidFill>
                <a:latin typeface="Courier" pitchFamily="49" charset="0"/>
              </a:rPr>
              <a:t>&gt; </a:t>
            </a:r>
            <a:endParaRPr lang="en-US" sz="1200" dirty="0">
              <a:solidFill>
                <a:srgbClr val="000000"/>
              </a:solidFill>
              <a:latin typeface="Courier" pitchFamily="49" charset="0"/>
            </a:endParaRPr>
          </a:p>
        </p:txBody>
      </p:sp>
      <p:sp>
        <p:nvSpPr>
          <p:cNvPr id="143397" name="Rectangle 38"/>
          <p:cNvSpPr>
            <a:spLocks noChangeArrowheads="1"/>
          </p:cNvSpPr>
          <p:nvPr/>
        </p:nvSpPr>
        <p:spPr bwMode="auto">
          <a:xfrm>
            <a:off x="2138363" y="5800725"/>
            <a:ext cx="1149350" cy="136525"/>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command Accepted  </a:t>
            </a:r>
            <a:endParaRPr lang="en-US" sz="1200" b="1" dirty="0">
              <a:solidFill>
                <a:srgbClr val="000000"/>
              </a:solidFill>
            </a:endParaRPr>
          </a:p>
        </p:txBody>
      </p:sp>
      <p:sp>
        <p:nvSpPr>
          <p:cNvPr id="143398" name="Text Box 39"/>
          <p:cNvSpPr txBox="1">
            <a:spLocks noChangeArrowheads="1"/>
          </p:cNvSpPr>
          <p:nvPr/>
        </p:nvSpPr>
        <p:spPr bwMode="auto">
          <a:xfrm>
            <a:off x="2093913" y="5410200"/>
            <a:ext cx="2051050" cy="244475"/>
          </a:xfrm>
          <a:prstGeom prst="rect">
            <a:avLst/>
          </a:prstGeom>
          <a:noFill/>
          <a:ln w="9525">
            <a:noFill/>
            <a:miter lim="800000"/>
            <a:headEnd/>
            <a:tailEnd/>
          </a:ln>
        </p:spPr>
        <p:txBody>
          <a:bodyPr>
            <a:spAutoFit/>
          </a:bodyPr>
          <a:lstStyle/>
          <a:p>
            <a:pPr>
              <a:spcBef>
                <a:spcPct val="50000"/>
              </a:spcBef>
            </a:pPr>
            <a:r>
              <a:rPr lang="en-US" sz="1000" b="1" dirty="0">
                <a:solidFill>
                  <a:srgbClr val="000000"/>
                </a:solidFill>
              </a:rPr>
              <a:t>rept-stat-slk:loc=1101:link=a</a:t>
            </a:r>
          </a:p>
        </p:txBody>
      </p:sp>
      <p:sp>
        <p:nvSpPr>
          <p:cNvPr id="143399" name="Rectangle 40"/>
          <p:cNvSpPr>
            <a:spLocks noChangeArrowheads="1"/>
          </p:cNvSpPr>
          <p:nvPr/>
        </p:nvSpPr>
        <p:spPr bwMode="auto">
          <a:xfrm>
            <a:off x="2170113" y="5951538"/>
            <a:ext cx="1038225" cy="244475"/>
          </a:xfrm>
          <a:prstGeom prst="rect">
            <a:avLst/>
          </a:prstGeom>
          <a:noFill/>
          <a:ln w="9525">
            <a:noFill/>
            <a:miter lim="800000"/>
            <a:headEnd/>
            <a:tailEnd/>
          </a:ln>
        </p:spPr>
        <p:txBody>
          <a:bodyPr wrap="none">
            <a:spAutoFit/>
          </a:bodyPr>
          <a:lstStyle/>
          <a:p>
            <a:pPr>
              <a:spcBef>
                <a:spcPct val="50000"/>
              </a:spcBef>
            </a:pPr>
            <a:r>
              <a:rPr lang="en-US" sz="1000" b="1" dirty="0">
                <a:solidFill>
                  <a:srgbClr val="000000"/>
                </a:solidFill>
              </a:rPr>
              <a:t>rept-stat-iptps</a:t>
            </a:r>
          </a:p>
        </p:txBody>
      </p:sp>
      <p:sp>
        <p:nvSpPr>
          <p:cNvPr id="143400" name="Text Box 41"/>
          <p:cNvSpPr txBox="1">
            <a:spLocks noChangeArrowheads="1"/>
          </p:cNvSpPr>
          <p:nvPr/>
        </p:nvSpPr>
        <p:spPr bwMode="auto">
          <a:xfrm>
            <a:off x="3981450" y="1638300"/>
            <a:ext cx="2990850" cy="473075"/>
          </a:xfrm>
          <a:prstGeom prst="rect">
            <a:avLst/>
          </a:prstGeom>
          <a:noFill/>
          <a:ln w="9525">
            <a:noFill/>
            <a:miter lim="800000"/>
            <a:headEnd/>
            <a:tailEnd/>
          </a:ln>
        </p:spPr>
        <p:txBody>
          <a:bodyPr>
            <a:spAutoFit/>
          </a:bodyPr>
          <a:lstStyle/>
          <a:p>
            <a:pPr>
              <a:spcBef>
                <a:spcPct val="50000"/>
              </a:spcBef>
            </a:pPr>
            <a:r>
              <a:rPr lang="en-US" sz="1000" b="1" dirty="0"/>
              <a:t>TERMINAL #1   CLLI:rlghnca0100w REL XX.X</a:t>
            </a:r>
          </a:p>
          <a:p>
            <a:pPr>
              <a:spcBef>
                <a:spcPct val="50000"/>
              </a:spcBef>
            </a:pPr>
            <a:r>
              <a:rPr lang="en-US" sz="1000" b="1" dirty="0"/>
              <a:t>Date      09-02-22           16:10:50      EST</a:t>
            </a:r>
          </a:p>
        </p:txBody>
      </p:sp>
      <p:sp>
        <p:nvSpPr>
          <p:cNvPr id="143401" name="Text Box 42"/>
          <p:cNvSpPr txBox="1">
            <a:spLocks noChangeArrowheads="1"/>
          </p:cNvSpPr>
          <p:nvPr/>
        </p:nvSpPr>
        <p:spPr bwMode="auto">
          <a:xfrm>
            <a:off x="3160713" y="1800225"/>
            <a:ext cx="307975" cy="304800"/>
          </a:xfrm>
          <a:prstGeom prst="rect">
            <a:avLst/>
          </a:prstGeom>
          <a:noFill/>
          <a:ln w="9525">
            <a:noFill/>
            <a:miter lim="800000"/>
            <a:headEnd/>
            <a:tailEnd/>
          </a:ln>
        </p:spPr>
        <p:txBody>
          <a:bodyPr>
            <a:spAutoFit/>
          </a:bodyPr>
          <a:lstStyle/>
          <a:p>
            <a:pPr>
              <a:spcBef>
                <a:spcPct val="50000"/>
              </a:spcBef>
            </a:pPr>
            <a:r>
              <a:rPr lang="en-US" sz="1400" dirty="0"/>
              <a:t>3</a:t>
            </a:r>
          </a:p>
        </p:txBody>
      </p:sp>
      <p:sp>
        <p:nvSpPr>
          <p:cNvPr id="143402" name="Text Box 43"/>
          <p:cNvSpPr txBox="1">
            <a:spLocks noChangeArrowheads="1"/>
          </p:cNvSpPr>
          <p:nvPr/>
        </p:nvSpPr>
        <p:spPr bwMode="auto">
          <a:xfrm>
            <a:off x="3067050" y="2028825"/>
            <a:ext cx="714375" cy="244475"/>
          </a:xfrm>
          <a:prstGeom prst="rect">
            <a:avLst/>
          </a:prstGeom>
          <a:noFill/>
          <a:ln w="9525">
            <a:noFill/>
            <a:miter lim="800000"/>
            <a:headEnd/>
            <a:tailEnd/>
          </a:ln>
        </p:spPr>
        <p:txBody>
          <a:bodyPr>
            <a:spAutoFit/>
          </a:bodyPr>
          <a:lstStyle/>
          <a:p>
            <a:pPr>
              <a:spcBef>
                <a:spcPct val="50000"/>
              </a:spcBef>
            </a:pPr>
            <a:r>
              <a:rPr lang="en-US" sz="1000" b="1" dirty="0"/>
              <a:t>MINR</a:t>
            </a:r>
          </a:p>
        </p:txBody>
      </p:sp>
      <p:sp>
        <p:nvSpPr>
          <p:cNvPr id="143403" name="Text Box 44"/>
          <p:cNvSpPr txBox="1">
            <a:spLocks noChangeArrowheads="1"/>
          </p:cNvSpPr>
          <p:nvPr/>
        </p:nvSpPr>
        <p:spPr bwMode="auto">
          <a:xfrm>
            <a:off x="1628775" y="2390775"/>
            <a:ext cx="5781675" cy="2987675"/>
          </a:xfrm>
          <a:prstGeom prst="rect">
            <a:avLst/>
          </a:prstGeom>
          <a:noFill/>
          <a:ln w="9525">
            <a:noFill/>
            <a:miter lim="800000"/>
            <a:headEnd/>
            <a:tailEnd/>
          </a:ln>
        </p:spPr>
        <p:txBody>
          <a:bodyPr>
            <a:spAutoFit/>
          </a:bodyPr>
          <a:lstStyle/>
          <a:p>
            <a:pPr marL="342900" indent="-342900">
              <a:spcBef>
                <a:spcPct val="50000"/>
              </a:spcBef>
            </a:pPr>
            <a:r>
              <a:rPr lang="en-US" sz="1000" b="1" dirty="0"/>
              <a:t>rlghnc0100w 090222   16:10:50 EST EAGLE xxxxx </a:t>
            </a:r>
          </a:p>
          <a:p>
            <a:pPr marL="342900" indent="-342900">
              <a:spcBef>
                <a:spcPct val="50000"/>
              </a:spcBef>
            </a:pPr>
            <a:r>
              <a:rPr lang="en-US" sz="1000" b="1" dirty="0"/>
              <a:t>rept-stat-iptps</a:t>
            </a:r>
          </a:p>
          <a:p>
            <a:pPr marL="342900" indent="-342900">
              <a:spcBef>
                <a:spcPct val="50000"/>
              </a:spcBef>
            </a:pPr>
            <a:endParaRPr lang="en-US" sz="1000" b="1" dirty="0"/>
          </a:p>
          <a:p>
            <a:pPr marL="342900" indent="-342900">
              <a:spcBef>
                <a:spcPct val="50000"/>
              </a:spcBef>
            </a:pPr>
            <a:r>
              <a:rPr lang="en-US" sz="1000" b="1" dirty="0"/>
              <a:t>Command entered at terminal #1 </a:t>
            </a:r>
          </a:p>
          <a:p>
            <a:pPr marL="342900" indent="-342900">
              <a:spcBef>
                <a:spcPct val="50000"/>
              </a:spcBef>
            </a:pPr>
            <a:r>
              <a:rPr lang="en-US" sz="1000" b="1" dirty="0"/>
              <a:t>rlghnca0100w    09-02-22  16:10:50 EDT           RAGLE5 xx.x</a:t>
            </a:r>
          </a:p>
          <a:p>
            <a:pPr marL="342900" indent="-342900">
              <a:spcBef>
                <a:spcPct val="50000"/>
              </a:spcBef>
            </a:pPr>
            <a:r>
              <a:rPr lang="en-US" sz="1000" b="1" dirty="0"/>
              <a:t>IP TPS  Usage Report</a:t>
            </a:r>
          </a:p>
          <a:p>
            <a:pPr marL="342900" indent="-342900">
              <a:spcBef>
                <a:spcPct val="50000"/>
              </a:spcBef>
            </a:pPr>
            <a:r>
              <a:rPr lang="en-US" sz="1000" b="1" dirty="0"/>
              <a:t>                                 Thresh           Config             TPS        Peak                PeakTimeStamp</a:t>
            </a:r>
          </a:p>
          <a:p>
            <a:pPr marL="342900" indent="-342900">
              <a:spcBef>
                <a:spcPct val="50000"/>
              </a:spcBef>
            </a:pPr>
            <a:r>
              <a:rPr lang="en-US" sz="1000" b="1" dirty="0"/>
              <a:t>  LSN</a:t>
            </a:r>
          </a:p>
          <a:p>
            <a:pPr marL="342900" indent="-342900">
              <a:spcBef>
                <a:spcPct val="50000"/>
              </a:spcBef>
            </a:pPr>
            <a:r>
              <a:rPr lang="en-US" sz="1000" b="1" dirty="0"/>
              <a:t>clayncls                       100%            2000 TX,        650         800                 09-02-21  11:27:27</a:t>
            </a:r>
          </a:p>
          <a:p>
            <a:pPr marL="342900" indent="-342900">
              <a:spcBef>
                <a:spcPct val="50000"/>
              </a:spcBef>
            </a:pPr>
            <a:r>
              <a:rPr lang="en-US" sz="1000" b="1" dirty="0"/>
              <a:t>                                                                 RCV,       623         984                 09-02-21  12:14:46</a:t>
            </a:r>
          </a:p>
          <a:p>
            <a:pPr marL="342900" indent="-342900">
              <a:spcBef>
                <a:spcPct val="50000"/>
              </a:spcBef>
            </a:pPr>
            <a:r>
              <a:rPr lang="en-US" sz="1000" b="1" dirty="0"/>
              <a:t>Command Completed</a:t>
            </a:r>
          </a:p>
          <a:p>
            <a:pPr marL="342900" indent="-342900">
              <a:spcBef>
                <a:spcPct val="50000"/>
              </a:spcBef>
            </a:pPr>
            <a:r>
              <a:rPr lang="en-US" sz="1000" b="1" dirty="0"/>
              <a:t> </a:t>
            </a:r>
          </a:p>
          <a:p>
            <a:pPr marL="342900" indent="-342900">
              <a:spcBef>
                <a:spcPct val="50000"/>
              </a:spcBef>
            </a:pPr>
            <a:endParaRPr lang="en-US" sz="1000" b="1" dirty="0"/>
          </a:p>
        </p:txBody>
      </p:sp>
    </p:spTree>
  </p:cSld>
  <p:clrMapOvr>
    <a:masterClrMapping/>
  </p:clrMapOvr>
  <p:transition>
    <p:wipe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0" y="0"/>
            <a:ext cx="9144000" cy="685800"/>
          </a:xfrm>
        </p:spPr>
        <p:txBody>
          <a:bodyPr/>
          <a:lstStyle/>
          <a:p>
            <a:pPr eaLnBrk="1" hangingPunct="1"/>
            <a:r>
              <a:rPr lang="en-US" dirty="0" smtClean="0"/>
              <a:t>  Pass-through Commands</a:t>
            </a:r>
            <a:r>
              <a:rPr lang="en-US" sz="2800" dirty="0" smtClean="0"/>
              <a:t> </a:t>
            </a:r>
          </a:p>
        </p:txBody>
      </p:sp>
      <p:sp>
        <p:nvSpPr>
          <p:cNvPr id="144387" name="Text Box 3"/>
          <p:cNvSpPr txBox="1">
            <a:spLocks noChangeArrowheads="1"/>
          </p:cNvSpPr>
          <p:nvPr/>
        </p:nvSpPr>
        <p:spPr bwMode="auto">
          <a:xfrm>
            <a:off x="503238" y="974725"/>
            <a:ext cx="8320087" cy="5883275"/>
          </a:xfrm>
          <a:prstGeom prst="rect">
            <a:avLst/>
          </a:prstGeom>
          <a:noFill/>
          <a:ln w="9525" algn="ctr">
            <a:noFill/>
            <a:miter lim="800000"/>
            <a:headEnd/>
            <a:tailEnd/>
          </a:ln>
        </p:spPr>
        <p:txBody>
          <a:bodyPr>
            <a:spAutoFit/>
          </a:bodyPr>
          <a:lstStyle/>
          <a:p>
            <a:pPr>
              <a:buFontTx/>
              <a:buChar char="•"/>
            </a:pPr>
            <a:r>
              <a:rPr lang="en-US" sz="2000" dirty="0"/>
              <a:t>Introduction</a:t>
            </a:r>
          </a:p>
          <a:p>
            <a:pPr lvl="1"/>
            <a:r>
              <a:rPr lang="en-US" sz="2000" dirty="0"/>
              <a:t>Pass-through commands are passed through the OAM and sent to individual cards for processing.</a:t>
            </a:r>
          </a:p>
          <a:p>
            <a:pPr lvl="1"/>
            <a:endParaRPr lang="en-US" sz="2000" dirty="0"/>
          </a:p>
          <a:p>
            <a:pPr>
              <a:buFontTx/>
              <a:buChar char="•"/>
            </a:pPr>
            <a:r>
              <a:rPr lang="en-US" sz="2000" dirty="0"/>
              <a:t>Command Convention</a:t>
            </a:r>
          </a:p>
          <a:p>
            <a:pPr lvl="1"/>
            <a:r>
              <a:rPr lang="en-US" sz="2000" dirty="0"/>
              <a:t>The following is an example of a pass command:</a:t>
            </a:r>
          </a:p>
          <a:p>
            <a:pPr lvl="1"/>
            <a:r>
              <a:rPr lang="en-US" sz="2000" dirty="0"/>
              <a:t>pass : loc = 1101 : cmd = “ping 192.168.108.22”</a:t>
            </a:r>
          </a:p>
          <a:p>
            <a:pPr lvl="1"/>
            <a:endParaRPr lang="en-US" sz="2000" dirty="0"/>
          </a:p>
          <a:p>
            <a:pPr>
              <a:buFontTx/>
              <a:buChar char="•"/>
            </a:pPr>
            <a:r>
              <a:rPr lang="en-US" sz="2000" dirty="0"/>
              <a:t>Syntax</a:t>
            </a:r>
          </a:p>
          <a:p>
            <a:pPr lvl="1"/>
            <a:r>
              <a:rPr lang="en-US" sz="2000" dirty="0"/>
              <a:t>Fixed portion: pass:loc=xxxx:cmd=</a:t>
            </a:r>
          </a:p>
          <a:p>
            <a:pPr lvl="1"/>
            <a:r>
              <a:rPr lang="en-US" sz="2000" dirty="0"/>
              <a:t>Variable portion: The value for the cmd parameter can be any of the pass commands. The value given to the cmd parameter must be double-quoted.</a:t>
            </a:r>
          </a:p>
          <a:p>
            <a:pPr lvl="1"/>
            <a:endParaRPr lang="en-US" sz="2000" dirty="0"/>
          </a:p>
          <a:p>
            <a:pPr>
              <a:buFontTx/>
              <a:buChar char="•"/>
            </a:pPr>
            <a:r>
              <a:rPr lang="en-US" sz="2000" dirty="0"/>
              <a:t>Command Options</a:t>
            </a:r>
          </a:p>
          <a:p>
            <a:pPr lvl="1"/>
            <a:r>
              <a:rPr lang="en-US" sz="2000" dirty="0"/>
              <a:t>Many pass command support options. The options are single characters prefixed with an hyphen (-). For example, the ping command support an option to control the number of pings to perform and is entered as: “ping 192.168.108.22 –i 5”</a:t>
            </a:r>
            <a:endParaRPr lang="en-US" sz="2000" dirty="0">
              <a:latin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0" y="1069975"/>
            <a:ext cx="9144000" cy="366713"/>
          </a:xfrm>
          <a:prstGeom prst="rect">
            <a:avLst/>
          </a:prstGeom>
          <a:noFill/>
          <a:ln w="9525" algn="ctr">
            <a:noFill/>
            <a:miter lim="800000"/>
            <a:headEnd/>
            <a:tailEnd/>
          </a:ln>
        </p:spPr>
        <p:txBody>
          <a:bodyPr>
            <a:spAutoFit/>
          </a:bodyPr>
          <a:lstStyle/>
          <a:p>
            <a:pPr algn="ctr"/>
            <a:r>
              <a:rPr lang="en-US" dirty="0"/>
              <a:t>Abbreviated list of pass commands</a:t>
            </a:r>
          </a:p>
        </p:txBody>
      </p:sp>
      <p:graphicFrame>
        <p:nvGraphicFramePr>
          <p:cNvPr id="671747" name="Group 3"/>
          <p:cNvGraphicFramePr>
            <a:graphicFrameLocks noGrp="1"/>
          </p:cNvGraphicFramePr>
          <p:nvPr>
            <p:ph idx="1"/>
          </p:nvPr>
        </p:nvGraphicFramePr>
        <p:xfrm>
          <a:off x="390525" y="1606550"/>
          <a:ext cx="7953375" cy="4484815"/>
        </p:xfrm>
        <a:graphic>
          <a:graphicData uri="http://schemas.openxmlformats.org/drawingml/2006/table">
            <a:tbl>
              <a:tblPr/>
              <a:tblGrid>
                <a:gridCol w="1387475"/>
                <a:gridCol w="4997450"/>
                <a:gridCol w="1568450"/>
              </a:tblGrid>
              <a:tr h="415925">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Command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Suggested Options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assocrtt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Measures association round trip times.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connmgr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Generates reports about SCTP connection manager.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 or -l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linkinfo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This command is used to display the state of a signaling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&lt;link&gt; -l</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&lt;link&gt;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msucount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Displays number of MSUs and Bytes per link or association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 [a – b7] 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 &lt;aName&gt;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netstat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Display counts for numerous parameters by 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 sctp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Used to verify network continuity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sctp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Displays parameter values for SCTP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 &lt;aName&gt;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5449" name="Rectangle 41"/>
          <p:cNvSpPr>
            <a:spLocks noGrp="1" noChangeArrowheads="1"/>
          </p:cNvSpPr>
          <p:nvPr>
            <p:ph type="title"/>
          </p:nvPr>
        </p:nvSpPr>
        <p:spPr>
          <a:xfrm>
            <a:off x="0" y="0"/>
            <a:ext cx="9140825" cy="609600"/>
          </a:xfrm>
        </p:spPr>
        <p:txBody>
          <a:bodyPr/>
          <a:lstStyle/>
          <a:p>
            <a:pPr eaLnBrk="1" hangingPunct="1"/>
            <a:r>
              <a:rPr lang="en-US" dirty="0" smtClean="0"/>
              <a:t>  Testing SIGTRAN – Pass-through Commands</a:t>
            </a:r>
          </a:p>
        </p:txBody>
      </p:sp>
    </p:spTree>
  </p:cSld>
  <p:clrMapOvr>
    <a:masterClrMapping/>
  </p:clrMapOvr>
  <p:transition>
    <p:wipe di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2706" name="Group 2"/>
          <p:cNvGraphicFramePr>
            <a:graphicFrameLocks noGrp="1"/>
          </p:cNvGraphicFramePr>
          <p:nvPr>
            <p:ph idx="1"/>
          </p:nvPr>
        </p:nvGraphicFramePr>
        <p:xfrm>
          <a:off x="663575" y="1590675"/>
          <a:ext cx="7581900" cy="3559810"/>
        </p:xfrm>
        <a:graphic>
          <a:graphicData uri="http://schemas.openxmlformats.org/drawingml/2006/table">
            <a:tbl>
              <a:tblPr/>
              <a:tblGrid>
                <a:gridCol w="1322388"/>
                <a:gridCol w="4762500"/>
                <a:gridCol w="1497012"/>
              </a:tblGrid>
              <a:tr h="415925">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Command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Suggested Options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Test whether an endpoint is accessible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nslookup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Return the IP address of a host name or return the host name of an IP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Primarily displays what IP addresses that MAC addresses on the LAN are related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 -f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netstat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Display counts for numerous parameters by protocol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 sctp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traceroute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Used to verify network continuity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6464" name="Rectangle 32"/>
          <p:cNvSpPr>
            <a:spLocks noGrp="1" noChangeArrowheads="1"/>
          </p:cNvSpPr>
          <p:nvPr>
            <p:ph type="title"/>
          </p:nvPr>
        </p:nvSpPr>
        <p:spPr>
          <a:xfrm>
            <a:off x="0" y="0"/>
            <a:ext cx="9140825" cy="609600"/>
          </a:xfrm>
        </p:spPr>
        <p:txBody>
          <a:bodyPr/>
          <a:lstStyle/>
          <a:p>
            <a:pPr eaLnBrk="1" hangingPunct="1"/>
            <a:r>
              <a:rPr lang="en-US" dirty="0" smtClean="0"/>
              <a:t>  Network Pass Commands</a:t>
            </a:r>
          </a:p>
        </p:txBody>
      </p:sp>
    </p:spTree>
  </p:cSld>
  <p:clrMapOvr>
    <a:masterClrMapping/>
  </p:clrMapOvr>
  <p:transition>
    <p:wipe dir="d"/>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4754" name="Group 2"/>
          <p:cNvGraphicFramePr>
            <a:graphicFrameLocks noGrp="1"/>
          </p:cNvGraphicFramePr>
          <p:nvPr>
            <p:ph idx="1"/>
          </p:nvPr>
        </p:nvGraphicFramePr>
        <p:xfrm>
          <a:off x="663575" y="1590675"/>
          <a:ext cx="7581900" cy="3232150"/>
        </p:xfrm>
        <a:graphic>
          <a:graphicData uri="http://schemas.openxmlformats.org/drawingml/2006/table">
            <a:tbl>
              <a:tblPr/>
              <a:tblGrid>
                <a:gridCol w="1322388"/>
                <a:gridCol w="4762500"/>
                <a:gridCol w="1497012"/>
              </a:tblGrid>
              <a:tr h="415925">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Command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Suggested Options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connmgr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(Connection manager) Provides logs reporting connections between MTP3 and SCTP or between local SCTP and remote SCTP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 -i, -l,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sctp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Provides statistics on sctp associations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 -n, -p,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7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assocrtt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Sends SCTP packets to the other and has them returned.  This provides a reliable measure of round trip times.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7480" name="Rectangle 24"/>
          <p:cNvSpPr>
            <a:spLocks noGrp="1" noChangeArrowheads="1"/>
          </p:cNvSpPr>
          <p:nvPr>
            <p:ph type="title"/>
          </p:nvPr>
        </p:nvSpPr>
        <p:spPr>
          <a:xfrm>
            <a:off x="0" y="0"/>
            <a:ext cx="9140825" cy="609600"/>
          </a:xfrm>
        </p:spPr>
        <p:txBody>
          <a:bodyPr/>
          <a:lstStyle/>
          <a:p>
            <a:pPr eaLnBrk="1" hangingPunct="1"/>
            <a:r>
              <a:rPr lang="en-US" dirty="0" smtClean="0"/>
              <a:t>  SCTP Pass Commands</a:t>
            </a:r>
          </a:p>
        </p:txBody>
      </p:sp>
    </p:spTree>
  </p:cSld>
  <p:clrMapOvr>
    <a:masterClrMapping/>
  </p:clrMapOvr>
  <p:transition>
    <p:wipe dir="d"/>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5" name="Group 25"/>
          <p:cNvGraphicFramePr>
            <a:graphicFrameLocks noGrp="1"/>
          </p:cNvGraphicFramePr>
          <p:nvPr>
            <p:ph idx="1"/>
          </p:nvPr>
        </p:nvGraphicFramePr>
        <p:xfrm>
          <a:off x="663575" y="1590675"/>
          <a:ext cx="7581900" cy="2389823"/>
        </p:xfrm>
        <a:graphic>
          <a:graphicData uri="http://schemas.openxmlformats.org/drawingml/2006/table">
            <a:tbl>
              <a:tblPr/>
              <a:tblGrid>
                <a:gridCol w="1322388"/>
                <a:gridCol w="4762500"/>
                <a:gridCol w="1497012"/>
              </a:tblGrid>
              <a:tr h="415925">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Command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Suggested Options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linkinfo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Reports statistics and logs related to Signaling Link (a, a1, a2, etc.) information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 -m, -s,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msucount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Counts SS7 MSUs transmitted and received.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 -l,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msutrace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Not recommended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8504" name="Rectangle 24"/>
          <p:cNvSpPr>
            <a:spLocks noGrp="1" noChangeArrowheads="1"/>
          </p:cNvSpPr>
          <p:nvPr>
            <p:ph type="title"/>
          </p:nvPr>
        </p:nvSpPr>
        <p:spPr>
          <a:xfrm>
            <a:off x="0" y="0"/>
            <a:ext cx="9140825" cy="685800"/>
          </a:xfrm>
        </p:spPr>
        <p:txBody>
          <a:bodyPr/>
          <a:lstStyle/>
          <a:p>
            <a:pPr eaLnBrk="1" hangingPunct="1"/>
            <a:r>
              <a:rPr lang="en-US" dirty="0" smtClean="0"/>
              <a:t>  MTP3 Signaling Link Pass Commands</a:t>
            </a:r>
          </a:p>
        </p:txBody>
      </p:sp>
    </p:spTree>
  </p:cSld>
  <p:clrMapOvr>
    <a:masterClrMapping/>
  </p:clrMapOvr>
  <p:transition>
    <p:wipe dir="d"/>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xfrm>
            <a:off x="0" y="0"/>
            <a:ext cx="9140825" cy="457200"/>
          </a:xfrm>
          <a:prstGeom prst="rect">
            <a:avLst/>
          </a:prstGeom>
        </p:spPr>
        <p:txBody>
          <a:bodyPr anchor="b"/>
          <a:lstStyle/>
          <a:p>
            <a:pPr eaLnBrk="1" hangingPunct="1"/>
            <a:r>
              <a:rPr lang="en-US" dirty="0"/>
              <a:t>  Verifying the Ethernet Interface Status</a:t>
            </a:r>
          </a:p>
        </p:txBody>
      </p:sp>
      <p:sp>
        <p:nvSpPr>
          <p:cNvPr id="149507" name="Rectangle 3"/>
          <p:cNvSpPr>
            <a:spLocks noGrp="1" noChangeArrowheads="1"/>
          </p:cNvSpPr>
          <p:nvPr>
            <p:ph type="body" idx="4294967295"/>
          </p:nvPr>
        </p:nvSpPr>
        <p:spPr>
          <a:xfrm>
            <a:off x="438150" y="1200150"/>
            <a:ext cx="8459788" cy="5229225"/>
          </a:xfrm>
          <a:prstGeom prst="rect">
            <a:avLst/>
          </a:prstGeom>
        </p:spPr>
        <p:txBody>
          <a:bodyPr/>
          <a:lstStyle/>
          <a:p>
            <a:pPr eaLnBrk="1" hangingPunct="1"/>
            <a:r>
              <a:rPr lang="en-US" dirty="0" smtClean="0"/>
              <a:t>Verify the Status of the Ethernet Interface</a:t>
            </a:r>
          </a:p>
          <a:p>
            <a:pPr lvl="1" eaLnBrk="1" hangingPunct="1"/>
            <a:r>
              <a:rPr lang="en-US" dirty="0" smtClean="0"/>
              <a:t>rept-stat-card:mode=full:loc=XXXX</a:t>
            </a:r>
          </a:p>
          <a:p>
            <a:pPr lvl="2" eaLnBrk="1" hangingPunct="1"/>
            <a:r>
              <a:rPr lang="en-US" dirty="0" smtClean="0"/>
              <a:t>This will show the status as either up or down and the assigned IP address.</a:t>
            </a:r>
          </a:p>
          <a:p>
            <a:pPr lvl="1" eaLnBrk="1" hangingPunct="1"/>
            <a:r>
              <a:rPr lang="en-US" dirty="0" smtClean="0"/>
              <a:t>pass:loc=XXXX:cmd=“netstat -i” </a:t>
            </a:r>
          </a:p>
          <a:p>
            <a:pPr lvl="2" eaLnBrk="1" hangingPunct="1"/>
            <a:r>
              <a:rPr lang="en-US" dirty="0" smtClean="0"/>
              <a:t>This is more detailed report of the Ethernet interface.</a:t>
            </a:r>
          </a:p>
          <a:p>
            <a:pPr lvl="1" eaLnBrk="1" hangingPunct="1"/>
            <a:r>
              <a:rPr lang="en-US" dirty="0" smtClean="0"/>
              <a:t>Is the cable plugged in?  To the correct port?</a:t>
            </a:r>
          </a:p>
        </p:txBody>
      </p:sp>
    </p:spTree>
  </p:cSld>
  <p:clrMapOvr>
    <a:masterClrMapping/>
  </p:clrMapOvr>
  <p:transition>
    <p:wipe dir="d"/>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0" y="1"/>
            <a:ext cx="9140825" cy="609600"/>
          </a:xfrm>
        </p:spPr>
        <p:txBody>
          <a:bodyPr/>
          <a:lstStyle/>
          <a:p>
            <a:pPr eaLnBrk="1" hangingPunct="1"/>
            <a:r>
              <a:rPr lang="en-US" dirty="0" smtClean="0"/>
              <a:t>  Verifying the Local Ethernet Segment</a:t>
            </a:r>
          </a:p>
        </p:txBody>
      </p:sp>
      <p:sp>
        <p:nvSpPr>
          <p:cNvPr id="150531" name="Rectangle 3"/>
          <p:cNvSpPr>
            <a:spLocks noGrp="1" noChangeArrowheads="1"/>
          </p:cNvSpPr>
          <p:nvPr>
            <p:ph type="body" idx="1"/>
          </p:nvPr>
        </p:nvSpPr>
        <p:spPr>
          <a:xfrm>
            <a:off x="438150" y="1198563"/>
            <a:ext cx="8301038" cy="5378450"/>
          </a:xfrm>
        </p:spPr>
        <p:txBody>
          <a:bodyPr/>
          <a:lstStyle/>
          <a:p>
            <a:pPr eaLnBrk="1" hangingPunct="1"/>
            <a:r>
              <a:rPr lang="en-US" dirty="0" smtClean="0"/>
              <a:t>Verify the local Ethernet segment.</a:t>
            </a:r>
          </a:p>
          <a:p>
            <a:pPr lvl="1" eaLnBrk="1" hangingPunct="1"/>
            <a:r>
              <a:rPr lang="en-US" dirty="0" smtClean="0"/>
              <a:t>pass:loc=XXXX:cmd=“netstat –d 0”  for the A interface</a:t>
            </a:r>
          </a:p>
          <a:p>
            <a:pPr lvl="1" eaLnBrk="1" hangingPunct="1"/>
            <a:r>
              <a:rPr lang="en-US" dirty="0" smtClean="0"/>
              <a:t>pass:loc=XXXX:cmd=“netstat –d 1”  for the B interface</a:t>
            </a:r>
          </a:p>
          <a:p>
            <a:pPr lvl="2" eaLnBrk="1" hangingPunct="1"/>
            <a:r>
              <a:rPr lang="en-US" dirty="0" smtClean="0"/>
              <a:t>Look for the following peg counters:</a:t>
            </a:r>
          </a:p>
          <a:p>
            <a:pPr lvl="3" eaLnBrk="1" hangingPunct="1"/>
            <a:r>
              <a:rPr lang="en-US" sz="2000" dirty="0" smtClean="0"/>
              <a:t>overflow</a:t>
            </a:r>
          </a:p>
          <a:p>
            <a:pPr lvl="3" eaLnBrk="1" hangingPunct="1"/>
            <a:r>
              <a:rPr lang="en-US" sz="2000" dirty="0" smtClean="0"/>
              <a:t>excessive collisions</a:t>
            </a:r>
          </a:p>
          <a:p>
            <a:pPr lvl="3" eaLnBrk="1" hangingPunct="1"/>
            <a:r>
              <a:rPr lang="en-US" sz="2000" dirty="0" smtClean="0"/>
              <a:t>alignment errors</a:t>
            </a:r>
          </a:p>
          <a:p>
            <a:pPr lvl="3" eaLnBrk="1" hangingPunct="1"/>
            <a:r>
              <a:rPr lang="en-US" sz="2000" dirty="0" smtClean="0"/>
              <a:t>crc</a:t>
            </a:r>
          </a:p>
          <a:p>
            <a:pPr lvl="2" eaLnBrk="1" hangingPunct="1"/>
            <a:r>
              <a:rPr lang="en-US" dirty="0" smtClean="0"/>
              <a:t>Indicates a local Ethernet settings mismatch, should be 100/Full.  Never use AUTONEGOTIATE.</a:t>
            </a:r>
          </a:p>
          <a:p>
            <a:pPr lvl="2" eaLnBrk="1" hangingPunct="1"/>
            <a:r>
              <a:rPr lang="en-US" dirty="0" smtClean="0"/>
              <a:t>Is the cable crimped?  Cable defective?</a:t>
            </a:r>
          </a:p>
          <a:p>
            <a:pPr lvl="2" eaLnBrk="1" hangingPunct="1"/>
            <a:r>
              <a:rPr lang="en-US" dirty="0" smtClean="0"/>
              <a:t>Try a different switch/router port? Eagle card?</a:t>
            </a:r>
          </a:p>
          <a:p>
            <a:pPr eaLnBrk="1" hangingPunct="1"/>
            <a:endParaRPr lang="en-US" sz="2000" dirty="0" smtClean="0"/>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body" idx="4294967295"/>
          </p:nvPr>
        </p:nvSpPr>
        <p:spPr>
          <a:xfrm>
            <a:off x="438150" y="1200150"/>
            <a:ext cx="8364538" cy="5248275"/>
          </a:xfrm>
          <a:prstGeom prst="rect">
            <a:avLst/>
          </a:prstGeom>
        </p:spPr>
        <p:txBody>
          <a:bodyPr/>
          <a:lstStyle/>
          <a:p>
            <a:pPr eaLnBrk="1" hangingPunct="1"/>
            <a:r>
              <a:rPr lang="en-US" dirty="0" smtClean="0"/>
              <a:t>Verify the local Ethernet segment continued…</a:t>
            </a:r>
          </a:p>
          <a:p>
            <a:pPr lvl="1" eaLnBrk="1" hangingPunct="1"/>
            <a:r>
              <a:rPr lang="en-US" dirty="0" smtClean="0"/>
              <a:t>Review the ARP cache of the EAGLE Card</a:t>
            </a:r>
          </a:p>
          <a:p>
            <a:pPr lvl="2" eaLnBrk="1" hangingPunct="1"/>
            <a:r>
              <a:rPr lang="en-US" dirty="0" smtClean="0"/>
              <a:t>pass:loc=XXXX:cmd=“arp -a”</a:t>
            </a:r>
          </a:p>
          <a:p>
            <a:pPr lvl="1" eaLnBrk="1" hangingPunct="1"/>
            <a:r>
              <a:rPr lang="en-US" dirty="0" smtClean="0"/>
              <a:t>Review the routing table of the EAGLE Card</a:t>
            </a:r>
          </a:p>
          <a:p>
            <a:pPr lvl="2" eaLnBrk="1" hangingPunct="1"/>
            <a:r>
              <a:rPr lang="en-US" dirty="0" smtClean="0"/>
              <a:t>pass:loc=XXXX:cmd=“netstat -r”</a:t>
            </a:r>
          </a:p>
          <a:p>
            <a:pPr lvl="3" eaLnBrk="1" hangingPunct="1"/>
            <a:r>
              <a:rPr lang="en-US" sz="2000" dirty="0" smtClean="0"/>
              <a:t>Route Net Table = This is what is provisioned with the ent-ip-rte command</a:t>
            </a:r>
          </a:p>
          <a:p>
            <a:pPr lvl="3" eaLnBrk="1" hangingPunct="1"/>
            <a:r>
              <a:rPr lang="en-US" sz="2000" dirty="0" smtClean="0"/>
              <a:t>Route Host Table = This is what is provisioned automatically by the cards OS</a:t>
            </a:r>
          </a:p>
        </p:txBody>
      </p:sp>
      <p:sp>
        <p:nvSpPr>
          <p:cNvPr id="4" name="Rectangle 2"/>
          <p:cNvSpPr txBox="1">
            <a:spLocks noChangeArrowheads="1"/>
          </p:cNvSpPr>
          <p:nvPr/>
        </p:nvSpPr>
        <p:spPr>
          <a:xfrm>
            <a:off x="0" y="1"/>
            <a:ext cx="9140825" cy="6096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  Verifying the Local Ethernet Segment (cont’d)</a:t>
            </a:r>
          </a:p>
        </p:txBody>
      </p:sp>
    </p:spTree>
  </p:cSld>
  <p:clrMapOvr>
    <a:masterClrMapping/>
  </p:clrMapOvr>
  <p:transition>
    <p:wipe dir="d"/>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0" y="1143000"/>
            <a:ext cx="9144000" cy="609600"/>
          </a:xfrm>
        </p:spPr>
        <p:txBody>
          <a:bodyPr/>
          <a:lstStyle/>
          <a:p>
            <a:pPr eaLnBrk="1" hangingPunct="1"/>
            <a:r>
              <a:rPr lang="en-US" sz="2800" dirty="0" smtClean="0"/>
              <a:t>  Verifying IP Connectivity</a:t>
            </a:r>
          </a:p>
        </p:txBody>
      </p:sp>
      <p:sp>
        <p:nvSpPr>
          <p:cNvPr id="152579" name="Rectangle 3"/>
          <p:cNvSpPr>
            <a:spLocks noGrp="1" noChangeArrowheads="1"/>
          </p:cNvSpPr>
          <p:nvPr>
            <p:ph type="body" idx="1"/>
          </p:nvPr>
        </p:nvSpPr>
        <p:spPr>
          <a:xfrm>
            <a:off x="381000" y="914400"/>
            <a:ext cx="8301038" cy="5378450"/>
          </a:xfrm>
        </p:spPr>
        <p:txBody>
          <a:bodyPr/>
          <a:lstStyle/>
          <a:p>
            <a:pPr eaLnBrk="1" hangingPunct="1"/>
            <a:r>
              <a:rPr lang="en-US" dirty="0" smtClean="0"/>
              <a:t>Verify IP Connectivity</a:t>
            </a:r>
          </a:p>
          <a:p>
            <a:pPr lvl="1" eaLnBrk="1" hangingPunct="1"/>
            <a:r>
              <a:rPr lang="en-US" dirty="0" smtClean="0">
                <a:solidFill>
                  <a:srgbClr val="000000"/>
                </a:solidFill>
              </a:rPr>
              <a:t>Can you ping the network gateway for each of the card’s IP interfaces?</a:t>
            </a:r>
            <a:r>
              <a:rPr lang="en-US" dirty="0" smtClean="0"/>
              <a:t>  </a:t>
            </a:r>
          </a:p>
          <a:p>
            <a:pPr lvl="2" eaLnBrk="1" hangingPunct="1"/>
            <a:r>
              <a:rPr lang="en-US" dirty="0" smtClean="0"/>
              <a:t>Taken from rtrv-ip-card:loc=XXXX</a:t>
            </a:r>
          </a:p>
          <a:p>
            <a:pPr lvl="2" eaLnBrk="1" hangingPunct="1"/>
            <a:r>
              <a:rPr lang="en-US" dirty="0" smtClean="0"/>
              <a:t>pass:loc=XXXX:cmd=“ping XXX.XXX.XXX.XXX”</a:t>
            </a:r>
          </a:p>
          <a:p>
            <a:pPr lvl="1" eaLnBrk="1" hangingPunct="1"/>
            <a:r>
              <a:rPr lang="en-US" dirty="0" smtClean="0"/>
              <a:t>Can you ping the remote host?</a:t>
            </a:r>
            <a:r>
              <a:rPr lang="en-US" sz="3100" dirty="0" smtClean="0"/>
              <a:t>  </a:t>
            </a:r>
          </a:p>
          <a:p>
            <a:pPr lvl="2" eaLnBrk="1" hangingPunct="1"/>
            <a:r>
              <a:rPr lang="en-US" dirty="0" smtClean="0"/>
              <a:t>Taken from:</a:t>
            </a:r>
          </a:p>
          <a:p>
            <a:pPr lvl="3" eaLnBrk="1" hangingPunct="1"/>
            <a:r>
              <a:rPr lang="en-US" sz="2000" dirty="0" smtClean="0"/>
              <a:t>rtrv-assoc:aname=XXXXXXX</a:t>
            </a:r>
          </a:p>
          <a:p>
            <a:pPr lvl="3" eaLnBrk="1" hangingPunct="1"/>
            <a:r>
              <a:rPr lang="en-US" sz="2000" dirty="0" smtClean="0"/>
              <a:t>rtrv-ip-host:host=XXXXX</a:t>
            </a:r>
          </a:p>
          <a:p>
            <a:pPr lvl="2" eaLnBrk="1" hangingPunct="1"/>
            <a:r>
              <a:rPr lang="en-US" dirty="0" smtClean="0"/>
              <a:t>pass:loc=XXXX:cmd=“ping XXX.XXX.XXX.XXX”</a:t>
            </a:r>
          </a:p>
          <a:p>
            <a:pPr lvl="1" eaLnBrk="1" hangingPunct="1"/>
            <a:r>
              <a:rPr lang="en-US" dirty="0" smtClean="0"/>
              <a:t>What about traceroute?</a:t>
            </a:r>
          </a:p>
          <a:p>
            <a:pPr lvl="2" eaLnBrk="1" hangingPunct="1"/>
            <a:r>
              <a:rPr lang="en-US" dirty="0" smtClean="0"/>
              <a:t>pass:loc=XXXX:cmd=“traceroute XXX.XXX.XXX.XXX”</a:t>
            </a:r>
          </a:p>
          <a:p>
            <a:pPr eaLnBrk="1" hangingPunct="1"/>
            <a:endParaRPr lang="en-US" sz="2000" dirty="0" smtClean="0"/>
          </a:p>
        </p:txBody>
      </p:sp>
      <p:sp>
        <p:nvSpPr>
          <p:cNvPr id="4" name="Rectangle 2"/>
          <p:cNvSpPr txBox="1">
            <a:spLocks noChangeArrowheads="1"/>
          </p:cNvSpPr>
          <p:nvPr/>
        </p:nvSpPr>
        <p:spPr>
          <a:xfrm>
            <a:off x="0" y="1"/>
            <a:ext cx="9140825" cy="609600"/>
          </a:xfrm>
          <a:prstGeom prst="rect">
            <a:avLst/>
          </a:prstGeom>
        </p:spPr>
        <p:txBody>
          <a:bodyPr/>
          <a:lstStyle/>
          <a:p>
            <a:pPr eaLnBrk="1" hangingPunct="1"/>
            <a:r>
              <a:rPr kumimoji="0" lang="en-US" sz="2600" b="1"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rPr>
              <a:t>  </a:t>
            </a:r>
            <a:r>
              <a:rPr lang="en-US" sz="2600" b="1" dirty="0" smtClean="0">
                <a:solidFill>
                  <a:schemeClr val="bg1"/>
                </a:solidFill>
              </a:rPr>
              <a:t>Verify IP Connectivity</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be 38"/>
          <p:cNvSpPr/>
          <p:nvPr/>
        </p:nvSpPr>
        <p:spPr>
          <a:xfrm>
            <a:off x="1533525" y="2562225"/>
            <a:ext cx="4743450" cy="3152775"/>
          </a:xfrm>
          <a:prstGeom prst="cube">
            <a:avLst/>
          </a:prstGeom>
          <a:solidFill>
            <a:srgbClr val="F0E8B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363" name="Rectangle 2"/>
          <p:cNvSpPr>
            <a:spLocks noGrp="1" noChangeArrowheads="1"/>
          </p:cNvSpPr>
          <p:nvPr>
            <p:ph type="title"/>
          </p:nvPr>
        </p:nvSpPr>
        <p:spPr>
          <a:xfrm>
            <a:off x="0" y="0"/>
            <a:ext cx="9144000" cy="630936"/>
          </a:xfrm>
        </p:spPr>
        <p:txBody>
          <a:bodyPr/>
          <a:lstStyle/>
          <a:p>
            <a:pPr eaLnBrk="1" hangingPunct="1"/>
            <a:r>
              <a:rPr lang="en-US" dirty="0" smtClean="0"/>
              <a:t>  SIGTRAN on the Eagle STP</a:t>
            </a:r>
          </a:p>
        </p:txBody>
      </p:sp>
      <p:sp>
        <p:nvSpPr>
          <p:cNvPr id="15364" name="Text Box 16"/>
          <p:cNvSpPr txBox="1">
            <a:spLocks noChangeArrowheads="1"/>
          </p:cNvSpPr>
          <p:nvPr/>
        </p:nvSpPr>
        <p:spPr bwMode="auto">
          <a:xfrm>
            <a:off x="1055688" y="1062038"/>
            <a:ext cx="2149475" cy="822325"/>
          </a:xfrm>
          <a:prstGeom prst="rect">
            <a:avLst/>
          </a:prstGeom>
          <a:noFill/>
          <a:ln w="25400" algn="ctr">
            <a:noFill/>
            <a:miter lim="800000"/>
            <a:headEnd/>
            <a:tailEnd/>
          </a:ln>
        </p:spPr>
        <p:txBody>
          <a:bodyPr wrap="none">
            <a:spAutoFit/>
          </a:bodyPr>
          <a:lstStyle/>
          <a:p>
            <a:pPr algn="ctr"/>
            <a:r>
              <a:rPr lang="en-US" sz="2400" dirty="0">
                <a:solidFill>
                  <a:srgbClr val="000000"/>
                </a:solidFill>
              </a:rPr>
              <a:t>Governed by </a:t>
            </a:r>
          </a:p>
          <a:p>
            <a:pPr algn="ctr"/>
            <a:r>
              <a:rPr lang="en-US" sz="2400" dirty="0">
                <a:solidFill>
                  <a:srgbClr val="000000"/>
                </a:solidFill>
              </a:rPr>
              <a:t>ITU Standards</a:t>
            </a:r>
          </a:p>
        </p:txBody>
      </p:sp>
      <p:sp>
        <p:nvSpPr>
          <p:cNvPr id="15365" name="Text Box 17"/>
          <p:cNvSpPr txBox="1">
            <a:spLocks noChangeArrowheads="1"/>
          </p:cNvSpPr>
          <p:nvPr/>
        </p:nvSpPr>
        <p:spPr bwMode="auto">
          <a:xfrm>
            <a:off x="3914775" y="990600"/>
            <a:ext cx="3065463" cy="946150"/>
          </a:xfrm>
          <a:prstGeom prst="rect">
            <a:avLst/>
          </a:prstGeom>
          <a:noFill/>
          <a:ln w="25400" algn="ctr">
            <a:noFill/>
            <a:miter lim="800000"/>
            <a:headEnd/>
            <a:tailEnd/>
          </a:ln>
        </p:spPr>
        <p:txBody>
          <a:bodyPr>
            <a:spAutoFit/>
          </a:bodyPr>
          <a:lstStyle/>
          <a:p>
            <a:pPr algn="ctr"/>
            <a:r>
              <a:rPr lang="en-US" sz="2800" dirty="0">
                <a:solidFill>
                  <a:srgbClr val="000000"/>
                </a:solidFill>
              </a:rPr>
              <a:t>Governed by IETF Standards</a:t>
            </a:r>
          </a:p>
        </p:txBody>
      </p:sp>
      <p:sp>
        <p:nvSpPr>
          <p:cNvPr id="15366" name="Line 18"/>
          <p:cNvSpPr>
            <a:spLocks noChangeShapeType="1"/>
          </p:cNvSpPr>
          <p:nvPr/>
        </p:nvSpPr>
        <p:spPr bwMode="auto">
          <a:xfrm>
            <a:off x="1765300" y="1482725"/>
            <a:ext cx="1714500" cy="0"/>
          </a:xfrm>
          <a:prstGeom prst="line">
            <a:avLst/>
          </a:prstGeom>
          <a:noFill/>
          <a:ln w="25400">
            <a:solidFill>
              <a:srgbClr val="000000"/>
            </a:solidFill>
            <a:round/>
            <a:headEnd type="triangle" w="med" len="med"/>
            <a:tailEnd type="triangle" w="med" len="med"/>
          </a:ln>
        </p:spPr>
        <p:txBody>
          <a:bodyPr wrap="none">
            <a:spAutoFit/>
          </a:bodyPr>
          <a:lstStyle/>
          <a:p>
            <a:endParaRPr lang="en-US" dirty="0"/>
          </a:p>
        </p:txBody>
      </p:sp>
      <p:sp>
        <p:nvSpPr>
          <p:cNvPr id="15367" name="Line 19"/>
          <p:cNvSpPr>
            <a:spLocks noChangeShapeType="1"/>
          </p:cNvSpPr>
          <p:nvPr/>
        </p:nvSpPr>
        <p:spPr bwMode="auto">
          <a:xfrm flipV="1">
            <a:off x="3657600" y="1473200"/>
            <a:ext cx="3622675" cy="9525"/>
          </a:xfrm>
          <a:prstGeom prst="line">
            <a:avLst/>
          </a:prstGeom>
          <a:noFill/>
          <a:ln w="25400">
            <a:solidFill>
              <a:srgbClr val="000000"/>
            </a:solidFill>
            <a:round/>
            <a:headEnd type="triangle" w="med" len="med"/>
            <a:tailEnd type="triangle" w="med" len="med"/>
          </a:ln>
        </p:spPr>
        <p:txBody>
          <a:bodyPr>
            <a:spAutoFit/>
          </a:bodyPr>
          <a:lstStyle/>
          <a:p>
            <a:endParaRPr lang="en-US" dirty="0"/>
          </a:p>
        </p:txBody>
      </p:sp>
      <p:sp>
        <p:nvSpPr>
          <p:cNvPr id="15368" name="Text Box 20"/>
          <p:cNvSpPr txBox="1">
            <a:spLocks noChangeArrowheads="1"/>
          </p:cNvSpPr>
          <p:nvPr/>
        </p:nvSpPr>
        <p:spPr bwMode="auto">
          <a:xfrm>
            <a:off x="8763000" y="6791325"/>
            <a:ext cx="381000" cy="152400"/>
          </a:xfrm>
          <a:prstGeom prst="rect">
            <a:avLst/>
          </a:prstGeom>
          <a:noFill/>
          <a:ln w="9525">
            <a:noFill/>
            <a:miter lim="800000"/>
            <a:headEnd/>
            <a:tailEnd/>
          </a:ln>
        </p:spPr>
        <p:txBody>
          <a:bodyPr>
            <a:spAutoFit/>
          </a:bodyPr>
          <a:lstStyle/>
          <a:p>
            <a:pPr algn="ctr"/>
            <a:r>
              <a:rPr lang="en-US" sz="400" dirty="0">
                <a:solidFill>
                  <a:schemeClr val="bg2"/>
                </a:solidFill>
              </a:rPr>
              <a:t>T0293</a:t>
            </a:r>
            <a:endParaRPr lang="en-US" u="sng" dirty="0">
              <a:solidFill>
                <a:schemeClr val="bg2"/>
              </a:solidFill>
              <a:latin typeface="Times New Roman" pitchFamily="18" charset="0"/>
            </a:endParaRPr>
          </a:p>
        </p:txBody>
      </p:sp>
      <p:sp>
        <p:nvSpPr>
          <p:cNvPr id="15369" name="Text Box 32"/>
          <p:cNvSpPr txBox="1">
            <a:spLocks noChangeArrowheads="1"/>
          </p:cNvSpPr>
          <p:nvPr/>
        </p:nvSpPr>
        <p:spPr bwMode="auto">
          <a:xfrm>
            <a:off x="2460625" y="1876425"/>
            <a:ext cx="2800350" cy="366713"/>
          </a:xfrm>
          <a:prstGeom prst="rect">
            <a:avLst/>
          </a:prstGeom>
          <a:solidFill>
            <a:schemeClr val="bg1"/>
          </a:solidFill>
          <a:ln w="9525">
            <a:noFill/>
            <a:miter lim="800000"/>
            <a:headEnd/>
            <a:tailEnd/>
          </a:ln>
        </p:spPr>
        <p:txBody>
          <a:bodyPr wrap="none">
            <a:spAutoFit/>
          </a:bodyPr>
          <a:lstStyle/>
          <a:p>
            <a:r>
              <a:rPr lang="en-US" b="1" dirty="0">
                <a:solidFill>
                  <a:srgbClr val="000000"/>
                </a:solidFill>
              </a:rPr>
              <a:t>STP- Signaling Gateway</a:t>
            </a:r>
          </a:p>
        </p:txBody>
      </p:sp>
      <p:grpSp>
        <p:nvGrpSpPr>
          <p:cNvPr id="2" name="Group 37"/>
          <p:cNvGrpSpPr>
            <a:grpSpLocks/>
          </p:cNvGrpSpPr>
          <p:nvPr/>
        </p:nvGrpSpPr>
        <p:grpSpPr bwMode="auto">
          <a:xfrm>
            <a:off x="6319838" y="3527425"/>
            <a:ext cx="1936750" cy="1787525"/>
            <a:chOff x="6319838" y="3346450"/>
            <a:chExt cx="1936750" cy="1787525"/>
          </a:xfrm>
        </p:grpSpPr>
        <p:pic>
          <p:nvPicPr>
            <p:cNvPr id="15395" name="Picture 36" descr="CLOUD"/>
            <p:cNvPicPr preferRelativeResize="0">
              <a:picLocks noChangeAspect="1" noChangeArrowheads="1"/>
            </p:cNvPicPr>
            <p:nvPr/>
          </p:nvPicPr>
          <p:blipFill>
            <a:blip r:embed="rId3" cstate="print"/>
            <a:srcRect/>
            <a:stretch>
              <a:fillRect/>
            </a:stretch>
          </p:blipFill>
          <p:spPr bwMode="auto">
            <a:xfrm>
              <a:off x="6319838" y="3346450"/>
              <a:ext cx="1936750" cy="1787525"/>
            </a:xfrm>
            <a:prstGeom prst="rect">
              <a:avLst/>
            </a:prstGeom>
            <a:noFill/>
            <a:ln w="9525">
              <a:noFill/>
              <a:miter lim="800000"/>
              <a:headEnd/>
              <a:tailEnd/>
            </a:ln>
          </p:spPr>
        </p:pic>
        <p:sp>
          <p:nvSpPr>
            <p:cNvPr id="15396" name="Text Box 37"/>
            <p:cNvSpPr txBox="1">
              <a:spLocks noChangeArrowheads="1"/>
            </p:cNvSpPr>
            <p:nvPr/>
          </p:nvSpPr>
          <p:spPr bwMode="auto">
            <a:xfrm>
              <a:off x="6657975" y="4043363"/>
              <a:ext cx="1263650" cy="366712"/>
            </a:xfrm>
            <a:prstGeom prst="rect">
              <a:avLst/>
            </a:prstGeom>
            <a:noFill/>
            <a:ln w="9525">
              <a:noFill/>
              <a:miter lim="800000"/>
              <a:headEnd/>
              <a:tailEnd/>
            </a:ln>
          </p:spPr>
          <p:txBody>
            <a:bodyPr wrap="none">
              <a:spAutoFit/>
            </a:bodyPr>
            <a:lstStyle/>
            <a:p>
              <a:r>
                <a:rPr lang="en-US" dirty="0"/>
                <a:t>IP network</a:t>
              </a:r>
            </a:p>
          </p:txBody>
        </p:sp>
      </p:grpSp>
      <p:sp>
        <p:nvSpPr>
          <p:cNvPr id="15371" name="AutoShape 9"/>
          <p:cNvSpPr>
            <a:spLocks noChangeArrowheads="1"/>
          </p:cNvSpPr>
          <p:nvPr/>
        </p:nvSpPr>
        <p:spPr bwMode="auto">
          <a:xfrm>
            <a:off x="1922463" y="3430588"/>
            <a:ext cx="566737" cy="6048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LIM</a:t>
            </a:r>
          </a:p>
        </p:txBody>
      </p:sp>
      <p:sp>
        <p:nvSpPr>
          <p:cNvPr id="15372" name="AutoShape 10"/>
          <p:cNvSpPr>
            <a:spLocks noChangeArrowheads="1"/>
          </p:cNvSpPr>
          <p:nvPr/>
        </p:nvSpPr>
        <p:spPr bwMode="auto">
          <a:xfrm>
            <a:off x="1935163" y="4103688"/>
            <a:ext cx="585787" cy="6048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LIM</a:t>
            </a:r>
          </a:p>
        </p:txBody>
      </p:sp>
      <p:sp>
        <p:nvSpPr>
          <p:cNvPr id="15373" name="AutoShape 11"/>
          <p:cNvSpPr>
            <a:spLocks noChangeArrowheads="1"/>
          </p:cNvSpPr>
          <p:nvPr/>
        </p:nvSpPr>
        <p:spPr bwMode="auto">
          <a:xfrm>
            <a:off x="1935163" y="4776788"/>
            <a:ext cx="576262" cy="6048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LIM</a:t>
            </a:r>
          </a:p>
        </p:txBody>
      </p:sp>
      <p:sp>
        <p:nvSpPr>
          <p:cNvPr id="15374" name="Line 12"/>
          <p:cNvSpPr>
            <a:spLocks noChangeShapeType="1"/>
          </p:cNvSpPr>
          <p:nvPr/>
        </p:nvSpPr>
        <p:spPr bwMode="auto">
          <a:xfrm>
            <a:off x="1352550" y="3676650"/>
            <a:ext cx="558800" cy="0"/>
          </a:xfrm>
          <a:prstGeom prst="line">
            <a:avLst/>
          </a:prstGeom>
          <a:noFill/>
          <a:ln w="25400">
            <a:solidFill>
              <a:srgbClr val="000000"/>
            </a:solidFill>
            <a:round/>
            <a:headEnd/>
            <a:tailEnd type="triangle" w="med" len="med"/>
          </a:ln>
        </p:spPr>
        <p:txBody>
          <a:bodyPr wrap="none">
            <a:spAutoFit/>
          </a:bodyPr>
          <a:lstStyle/>
          <a:p>
            <a:endParaRPr lang="en-US" dirty="0"/>
          </a:p>
        </p:txBody>
      </p:sp>
      <p:sp>
        <p:nvSpPr>
          <p:cNvPr id="15375" name="Line 13"/>
          <p:cNvSpPr>
            <a:spLocks noChangeShapeType="1"/>
          </p:cNvSpPr>
          <p:nvPr/>
        </p:nvSpPr>
        <p:spPr bwMode="auto">
          <a:xfrm>
            <a:off x="1365250" y="4400550"/>
            <a:ext cx="558800" cy="0"/>
          </a:xfrm>
          <a:prstGeom prst="line">
            <a:avLst/>
          </a:prstGeom>
          <a:noFill/>
          <a:ln w="25400">
            <a:solidFill>
              <a:srgbClr val="000000"/>
            </a:solidFill>
            <a:round/>
            <a:headEnd/>
            <a:tailEnd type="triangle" w="med" len="med"/>
          </a:ln>
        </p:spPr>
        <p:txBody>
          <a:bodyPr wrap="none">
            <a:spAutoFit/>
          </a:bodyPr>
          <a:lstStyle/>
          <a:p>
            <a:endParaRPr lang="en-US" dirty="0"/>
          </a:p>
        </p:txBody>
      </p:sp>
      <p:sp>
        <p:nvSpPr>
          <p:cNvPr id="15376" name="Line 14"/>
          <p:cNvSpPr>
            <a:spLocks noChangeShapeType="1"/>
          </p:cNvSpPr>
          <p:nvPr/>
        </p:nvSpPr>
        <p:spPr bwMode="auto">
          <a:xfrm>
            <a:off x="1365250" y="5060950"/>
            <a:ext cx="558800" cy="0"/>
          </a:xfrm>
          <a:prstGeom prst="line">
            <a:avLst/>
          </a:prstGeom>
          <a:noFill/>
          <a:ln w="25400">
            <a:solidFill>
              <a:srgbClr val="000000"/>
            </a:solidFill>
            <a:round/>
            <a:headEnd/>
            <a:tailEnd type="triangle" w="med" len="med"/>
          </a:ln>
        </p:spPr>
        <p:txBody>
          <a:bodyPr wrap="none">
            <a:spAutoFit/>
          </a:bodyPr>
          <a:lstStyle/>
          <a:p>
            <a:endParaRPr lang="en-US" dirty="0"/>
          </a:p>
        </p:txBody>
      </p:sp>
      <p:sp>
        <p:nvSpPr>
          <p:cNvPr id="15377" name="Rectangle 22"/>
          <p:cNvSpPr>
            <a:spLocks noChangeArrowheads="1"/>
          </p:cNvSpPr>
          <p:nvPr/>
        </p:nvSpPr>
        <p:spPr bwMode="auto">
          <a:xfrm>
            <a:off x="3324225" y="3457575"/>
            <a:ext cx="1323975" cy="1866900"/>
          </a:xfrm>
          <a:prstGeom prst="rect">
            <a:avLst/>
          </a:prstGeom>
          <a:noFill/>
          <a:ln w="9525" algn="ctr">
            <a:noFill/>
            <a:miter lim="800000"/>
            <a:headEnd/>
            <a:tailEnd/>
          </a:ln>
        </p:spPr>
        <p:txBody>
          <a:bodyPr wrap="none" anchor="ctr"/>
          <a:lstStyle/>
          <a:p>
            <a:endParaRPr lang="en-US" dirty="0"/>
          </a:p>
        </p:txBody>
      </p:sp>
      <p:sp>
        <p:nvSpPr>
          <p:cNvPr id="15378" name="Rectangle 23"/>
          <p:cNvSpPr>
            <a:spLocks noChangeArrowheads="1"/>
          </p:cNvSpPr>
          <p:nvPr/>
        </p:nvSpPr>
        <p:spPr bwMode="auto">
          <a:xfrm>
            <a:off x="2857500" y="3409950"/>
            <a:ext cx="2381250" cy="1943100"/>
          </a:xfrm>
          <a:prstGeom prst="rect">
            <a:avLst/>
          </a:prstGeom>
          <a:solidFill>
            <a:srgbClr val="00FF00"/>
          </a:solidFill>
          <a:ln w="19050" algn="ctr">
            <a:solidFill>
              <a:srgbClr val="000000"/>
            </a:solidFill>
            <a:miter lim="800000"/>
            <a:headEnd/>
            <a:tailEnd/>
          </a:ln>
        </p:spPr>
        <p:txBody>
          <a:bodyPr wrap="none" anchor="ctr"/>
          <a:lstStyle/>
          <a:p>
            <a:endParaRPr lang="en-US" dirty="0"/>
          </a:p>
        </p:txBody>
      </p:sp>
      <p:sp>
        <p:nvSpPr>
          <p:cNvPr id="15379" name="Rectangle 24"/>
          <p:cNvSpPr>
            <a:spLocks noChangeArrowheads="1"/>
          </p:cNvSpPr>
          <p:nvPr/>
        </p:nvSpPr>
        <p:spPr bwMode="auto">
          <a:xfrm>
            <a:off x="3000375" y="3686175"/>
            <a:ext cx="476250" cy="1609725"/>
          </a:xfrm>
          <a:prstGeom prst="rect">
            <a:avLst/>
          </a:prstGeom>
          <a:noFill/>
          <a:ln w="9525" algn="ctr">
            <a:solidFill>
              <a:srgbClr val="000000"/>
            </a:solidFill>
            <a:miter lim="800000"/>
            <a:headEnd/>
            <a:tailEnd/>
          </a:ln>
        </p:spPr>
        <p:txBody>
          <a:bodyPr wrap="none" anchor="ctr"/>
          <a:lstStyle/>
          <a:p>
            <a:endParaRPr lang="en-US" dirty="0"/>
          </a:p>
        </p:txBody>
      </p:sp>
      <p:sp>
        <p:nvSpPr>
          <p:cNvPr id="15380" name="Text Box 26"/>
          <p:cNvSpPr txBox="1">
            <a:spLocks noChangeArrowheads="1"/>
          </p:cNvSpPr>
          <p:nvPr/>
        </p:nvSpPr>
        <p:spPr bwMode="auto">
          <a:xfrm>
            <a:off x="2841625" y="3375025"/>
            <a:ext cx="793750" cy="366713"/>
          </a:xfrm>
          <a:prstGeom prst="rect">
            <a:avLst/>
          </a:prstGeom>
          <a:noFill/>
          <a:ln w="9525">
            <a:noFill/>
            <a:miter lim="800000"/>
            <a:headEnd/>
            <a:tailEnd/>
          </a:ln>
        </p:spPr>
        <p:txBody>
          <a:bodyPr wrap="none">
            <a:spAutoFit/>
          </a:bodyPr>
          <a:lstStyle/>
          <a:p>
            <a:r>
              <a:rPr lang="en-US" dirty="0">
                <a:solidFill>
                  <a:srgbClr val="000000"/>
                </a:solidFill>
              </a:rPr>
              <a:t>MTP3</a:t>
            </a:r>
          </a:p>
        </p:txBody>
      </p:sp>
      <p:sp>
        <p:nvSpPr>
          <p:cNvPr id="15381" name="Text Box 27"/>
          <p:cNvSpPr txBox="1">
            <a:spLocks noChangeArrowheads="1"/>
          </p:cNvSpPr>
          <p:nvPr/>
        </p:nvSpPr>
        <p:spPr bwMode="auto">
          <a:xfrm>
            <a:off x="3041650" y="3608388"/>
            <a:ext cx="463550" cy="1616075"/>
          </a:xfrm>
          <a:prstGeom prst="rect">
            <a:avLst/>
          </a:prstGeom>
          <a:noFill/>
          <a:ln w="9525" algn="ctr">
            <a:noFill/>
            <a:miter lim="800000"/>
            <a:headEnd/>
            <a:tailEnd/>
          </a:ln>
        </p:spPr>
        <p:txBody>
          <a:bodyPr wrap="none">
            <a:spAutoFit/>
          </a:bodyPr>
          <a:lstStyle/>
          <a:p>
            <a:pPr algn="ctr"/>
            <a:r>
              <a:rPr lang="en-US" dirty="0"/>
              <a:t>A</a:t>
            </a:r>
          </a:p>
          <a:p>
            <a:pPr algn="ctr"/>
            <a:r>
              <a:rPr lang="en-US" dirty="0"/>
              <a:t>A1</a:t>
            </a:r>
          </a:p>
          <a:p>
            <a:pPr algn="ctr"/>
            <a:endParaRPr lang="en-US" sz="1400" dirty="0"/>
          </a:p>
          <a:p>
            <a:pPr algn="ctr"/>
            <a:r>
              <a:rPr lang="en-US" dirty="0"/>
              <a:t>B</a:t>
            </a:r>
          </a:p>
          <a:p>
            <a:pPr algn="ctr"/>
            <a:r>
              <a:rPr lang="en-US" dirty="0"/>
              <a:t>B1</a:t>
            </a:r>
          </a:p>
          <a:p>
            <a:pPr algn="ctr"/>
            <a:endParaRPr lang="en-US" sz="1400" dirty="0"/>
          </a:p>
        </p:txBody>
      </p:sp>
      <p:sp>
        <p:nvSpPr>
          <p:cNvPr id="15382" name="Text Box 28"/>
          <p:cNvSpPr txBox="1">
            <a:spLocks noChangeArrowheads="1"/>
          </p:cNvSpPr>
          <p:nvPr/>
        </p:nvSpPr>
        <p:spPr bwMode="auto">
          <a:xfrm rot="-5400000">
            <a:off x="2964657" y="4134644"/>
            <a:ext cx="430212" cy="304800"/>
          </a:xfrm>
          <a:prstGeom prst="rect">
            <a:avLst/>
          </a:prstGeom>
          <a:noFill/>
          <a:ln w="9525" algn="ctr">
            <a:noFill/>
            <a:miter lim="800000"/>
            <a:headEnd/>
            <a:tailEnd/>
          </a:ln>
        </p:spPr>
        <p:txBody>
          <a:bodyPr wrap="none">
            <a:spAutoFit/>
          </a:bodyPr>
          <a:lstStyle/>
          <a:p>
            <a:pPr algn="ctr"/>
            <a:r>
              <a:rPr lang="en-US" sz="1400" dirty="0"/>
              <a:t>. . .</a:t>
            </a:r>
          </a:p>
        </p:txBody>
      </p:sp>
      <p:sp>
        <p:nvSpPr>
          <p:cNvPr id="15383" name="Text Box 29"/>
          <p:cNvSpPr txBox="1">
            <a:spLocks noChangeArrowheads="1"/>
          </p:cNvSpPr>
          <p:nvPr/>
        </p:nvSpPr>
        <p:spPr bwMode="auto">
          <a:xfrm rot="-5400000">
            <a:off x="2983707" y="4915694"/>
            <a:ext cx="430212" cy="304800"/>
          </a:xfrm>
          <a:prstGeom prst="rect">
            <a:avLst/>
          </a:prstGeom>
          <a:noFill/>
          <a:ln w="9525" algn="ctr">
            <a:noFill/>
            <a:miter lim="800000"/>
            <a:headEnd/>
            <a:tailEnd/>
          </a:ln>
        </p:spPr>
        <p:txBody>
          <a:bodyPr wrap="none">
            <a:spAutoFit/>
          </a:bodyPr>
          <a:lstStyle/>
          <a:p>
            <a:pPr algn="ctr"/>
            <a:r>
              <a:rPr lang="en-US" sz="1400" dirty="0"/>
              <a:t>. . .</a:t>
            </a:r>
          </a:p>
        </p:txBody>
      </p:sp>
      <p:sp>
        <p:nvSpPr>
          <p:cNvPr id="15384" name="Rectangle 30"/>
          <p:cNvSpPr>
            <a:spLocks noChangeArrowheads="1"/>
          </p:cNvSpPr>
          <p:nvPr/>
        </p:nvSpPr>
        <p:spPr bwMode="auto">
          <a:xfrm>
            <a:off x="3638550" y="3695700"/>
            <a:ext cx="533400" cy="1600200"/>
          </a:xfrm>
          <a:prstGeom prst="rect">
            <a:avLst/>
          </a:prstGeom>
          <a:noFill/>
          <a:ln w="9525" algn="ctr">
            <a:solidFill>
              <a:srgbClr val="000000"/>
            </a:solidFill>
            <a:miter lim="800000"/>
            <a:headEnd/>
            <a:tailEnd/>
          </a:ln>
        </p:spPr>
        <p:txBody>
          <a:bodyPr wrap="none" anchor="ctr"/>
          <a:lstStyle/>
          <a:p>
            <a:endParaRPr lang="en-US" dirty="0"/>
          </a:p>
        </p:txBody>
      </p:sp>
      <p:sp>
        <p:nvSpPr>
          <p:cNvPr id="15385" name="Text Box 31"/>
          <p:cNvSpPr txBox="1">
            <a:spLocks noChangeArrowheads="1"/>
          </p:cNvSpPr>
          <p:nvPr/>
        </p:nvSpPr>
        <p:spPr bwMode="auto">
          <a:xfrm rot="5400000">
            <a:off x="3288507" y="4328318"/>
            <a:ext cx="1200150" cy="366713"/>
          </a:xfrm>
          <a:prstGeom prst="rect">
            <a:avLst/>
          </a:prstGeom>
          <a:noFill/>
          <a:ln w="9525">
            <a:noFill/>
            <a:miter lim="800000"/>
            <a:headEnd/>
            <a:tailEnd/>
          </a:ln>
        </p:spPr>
        <p:txBody>
          <a:bodyPr wrap="none">
            <a:spAutoFit/>
          </a:bodyPr>
          <a:lstStyle/>
          <a:p>
            <a:r>
              <a:rPr lang="en-US" dirty="0">
                <a:solidFill>
                  <a:srgbClr val="000000"/>
                </a:solidFill>
              </a:rPr>
              <a:t>SIGTRAN</a:t>
            </a:r>
          </a:p>
        </p:txBody>
      </p:sp>
      <p:sp>
        <p:nvSpPr>
          <p:cNvPr id="15386" name="Text Box 32"/>
          <p:cNvSpPr txBox="1">
            <a:spLocks noChangeArrowheads="1"/>
          </p:cNvSpPr>
          <p:nvPr/>
        </p:nvSpPr>
        <p:spPr bwMode="auto">
          <a:xfrm>
            <a:off x="4175125" y="3841750"/>
            <a:ext cx="1057275" cy="376238"/>
          </a:xfrm>
          <a:prstGeom prst="rect">
            <a:avLst/>
          </a:prstGeom>
          <a:noFill/>
          <a:ln w="9525">
            <a:solidFill>
              <a:srgbClr val="000000"/>
            </a:solidFill>
            <a:miter lim="800000"/>
            <a:headEnd/>
            <a:tailEnd/>
          </a:ln>
        </p:spPr>
        <p:txBody>
          <a:bodyPr wrap="none">
            <a:spAutoFit/>
          </a:bodyPr>
          <a:lstStyle/>
          <a:p>
            <a:r>
              <a:rPr lang="en-US" dirty="0">
                <a:solidFill>
                  <a:srgbClr val="000000"/>
                </a:solidFill>
              </a:rPr>
              <a:t>Ethernet</a:t>
            </a:r>
          </a:p>
        </p:txBody>
      </p:sp>
      <p:sp>
        <p:nvSpPr>
          <p:cNvPr id="15387" name="Text Box 33"/>
          <p:cNvSpPr txBox="1">
            <a:spLocks noChangeArrowheads="1"/>
          </p:cNvSpPr>
          <p:nvPr/>
        </p:nvSpPr>
        <p:spPr bwMode="auto">
          <a:xfrm>
            <a:off x="4175125" y="4594225"/>
            <a:ext cx="1057275" cy="376238"/>
          </a:xfrm>
          <a:prstGeom prst="rect">
            <a:avLst/>
          </a:prstGeom>
          <a:noFill/>
          <a:ln w="9525">
            <a:solidFill>
              <a:srgbClr val="000000"/>
            </a:solidFill>
            <a:miter lim="800000"/>
            <a:headEnd/>
            <a:tailEnd/>
          </a:ln>
        </p:spPr>
        <p:txBody>
          <a:bodyPr wrap="none">
            <a:spAutoFit/>
          </a:bodyPr>
          <a:lstStyle/>
          <a:p>
            <a:r>
              <a:rPr lang="en-US" dirty="0">
                <a:solidFill>
                  <a:srgbClr val="000000"/>
                </a:solidFill>
              </a:rPr>
              <a:t>Ethernet</a:t>
            </a:r>
          </a:p>
        </p:txBody>
      </p:sp>
      <p:sp>
        <p:nvSpPr>
          <p:cNvPr id="15388" name="Text Box 43"/>
          <p:cNvSpPr txBox="1">
            <a:spLocks noChangeArrowheads="1"/>
          </p:cNvSpPr>
          <p:nvPr/>
        </p:nvSpPr>
        <p:spPr bwMode="auto">
          <a:xfrm>
            <a:off x="2393950" y="3022600"/>
            <a:ext cx="577850" cy="366713"/>
          </a:xfrm>
          <a:prstGeom prst="rect">
            <a:avLst/>
          </a:prstGeom>
          <a:noFill/>
          <a:ln w="9525">
            <a:noFill/>
            <a:miter lim="800000"/>
            <a:headEnd/>
            <a:tailEnd/>
          </a:ln>
        </p:spPr>
        <p:txBody>
          <a:bodyPr wrap="none">
            <a:spAutoFit/>
          </a:bodyPr>
          <a:lstStyle/>
          <a:p>
            <a:pPr algn="ctr"/>
            <a:r>
              <a:rPr lang="en-US" dirty="0">
                <a:solidFill>
                  <a:srgbClr val="000000"/>
                </a:solidFill>
              </a:rPr>
              <a:t>IMT</a:t>
            </a:r>
          </a:p>
        </p:txBody>
      </p:sp>
      <p:sp>
        <p:nvSpPr>
          <p:cNvPr id="15389" name="Text Box 25"/>
          <p:cNvSpPr txBox="1">
            <a:spLocks noChangeArrowheads="1"/>
          </p:cNvSpPr>
          <p:nvPr/>
        </p:nvSpPr>
        <p:spPr bwMode="auto">
          <a:xfrm>
            <a:off x="3546475" y="3032125"/>
            <a:ext cx="2076450" cy="366713"/>
          </a:xfrm>
          <a:prstGeom prst="rect">
            <a:avLst/>
          </a:prstGeom>
          <a:noFill/>
          <a:ln w="9525">
            <a:noFill/>
            <a:miter lim="800000"/>
            <a:headEnd/>
            <a:tailEnd/>
          </a:ln>
        </p:spPr>
        <p:txBody>
          <a:bodyPr wrap="none">
            <a:spAutoFit/>
          </a:bodyPr>
          <a:lstStyle/>
          <a:p>
            <a:r>
              <a:rPr lang="en-US" b="1" dirty="0">
                <a:solidFill>
                  <a:srgbClr val="000000"/>
                </a:solidFill>
              </a:rPr>
              <a:t>SIGTRAN Module</a:t>
            </a:r>
          </a:p>
        </p:txBody>
      </p:sp>
      <p:sp>
        <p:nvSpPr>
          <p:cNvPr id="67" name="Oval 66"/>
          <p:cNvSpPr/>
          <p:nvPr/>
        </p:nvSpPr>
        <p:spPr>
          <a:xfrm>
            <a:off x="2543175" y="3400425"/>
            <a:ext cx="276225" cy="2066925"/>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391" name="Line 15"/>
          <p:cNvSpPr>
            <a:spLocks noChangeShapeType="1"/>
          </p:cNvSpPr>
          <p:nvPr/>
        </p:nvSpPr>
        <p:spPr bwMode="auto">
          <a:xfrm>
            <a:off x="3571875" y="2314575"/>
            <a:ext cx="0" cy="3400425"/>
          </a:xfrm>
          <a:prstGeom prst="line">
            <a:avLst/>
          </a:prstGeom>
          <a:noFill/>
          <a:ln w="25400">
            <a:solidFill>
              <a:schemeClr val="tx1"/>
            </a:solidFill>
            <a:round/>
            <a:headEnd/>
            <a:tailEnd/>
          </a:ln>
        </p:spPr>
        <p:txBody>
          <a:bodyPr>
            <a:spAutoFit/>
          </a:bodyPr>
          <a:lstStyle/>
          <a:p>
            <a:endParaRPr lang="en-US" dirty="0"/>
          </a:p>
        </p:txBody>
      </p:sp>
      <p:sp>
        <p:nvSpPr>
          <p:cNvPr id="15392" name="Line 15"/>
          <p:cNvSpPr>
            <a:spLocks noChangeShapeType="1"/>
          </p:cNvSpPr>
          <p:nvPr/>
        </p:nvSpPr>
        <p:spPr bwMode="auto">
          <a:xfrm>
            <a:off x="3571875" y="990600"/>
            <a:ext cx="0" cy="895350"/>
          </a:xfrm>
          <a:prstGeom prst="line">
            <a:avLst/>
          </a:prstGeom>
          <a:noFill/>
          <a:ln w="25400">
            <a:solidFill>
              <a:schemeClr val="tx1"/>
            </a:solidFill>
            <a:round/>
            <a:headEnd/>
            <a:tailEnd/>
          </a:ln>
        </p:spPr>
        <p:txBody>
          <a:bodyPr>
            <a:spAutoFit/>
          </a:bodyPr>
          <a:lstStyle/>
          <a:p>
            <a:endParaRPr lang="en-US" dirty="0"/>
          </a:p>
        </p:txBody>
      </p:sp>
      <p:sp>
        <p:nvSpPr>
          <p:cNvPr id="15393" name="Line 14"/>
          <p:cNvSpPr>
            <a:spLocks noChangeShapeType="1"/>
          </p:cNvSpPr>
          <p:nvPr/>
        </p:nvSpPr>
        <p:spPr bwMode="auto">
          <a:xfrm flipV="1">
            <a:off x="5232400" y="4781550"/>
            <a:ext cx="1311275" cy="3175"/>
          </a:xfrm>
          <a:prstGeom prst="line">
            <a:avLst/>
          </a:prstGeom>
          <a:noFill/>
          <a:ln w="25400">
            <a:solidFill>
              <a:srgbClr val="000000"/>
            </a:solidFill>
            <a:round/>
            <a:headEnd/>
            <a:tailEnd type="triangle" w="med" len="med"/>
          </a:ln>
        </p:spPr>
        <p:txBody>
          <a:bodyPr>
            <a:spAutoFit/>
          </a:bodyPr>
          <a:lstStyle/>
          <a:p>
            <a:endParaRPr lang="en-US" dirty="0"/>
          </a:p>
        </p:txBody>
      </p:sp>
      <p:sp>
        <p:nvSpPr>
          <p:cNvPr id="15394" name="Line 14"/>
          <p:cNvSpPr>
            <a:spLocks noChangeShapeType="1"/>
          </p:cNvSpPr>
          <p:nvPr/>
        </p:nvSpPr>
        <p:spPr bwMode="auto">
          <a:xfrm flipV="1">
            <a:off x="5251450" y="4010025"/>
            <a:ext cx="1311275" cy="3175"/>
          </a:xfrm>
          <a:prstGeom prst="line">
            <a:avLst/>
          </a:prstGeom>
          <a:noFill/>
          <a:ln w="25400">
            <a:solidFill>
              <a:srgbClr val="000000"/>
            </a:solidFill>
            <a:round/>
            <a:headEnd/>
            <a:tailEnd type="triangle" w="med" len="med"/>
          </a:ln>
        </p:spPr>
        <p:txBody>
          <a:bodyPr>
            <a:spAutoFit/>
          </a:bodyPr>
          <a:lstStyle/>
          <a:p>
            <a:endParaRPr lang="en-US" dirty="0"/>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0" y="-76200"/>
            <a:ext cx="9140825" cy="609600"/>
          </a:xfrm>
          <a:prstGeom prst="rect">
            <a:avLst/>
          </a:prstGeom>
        </p:spPr>
        <p:txBody>
          <a:bodyPr anchor="b"/>
          <a:lstStyle/>
          <a:p>
            <a:pPr eaLnBrk="1" hangingPunct="1"/>
            <a:r>
              <a:rPr lang="en-US" dirty="0" smtClean="0"/>
              <a:t>  Verifying the SCTP Layer</a:t>
            </a:r>
          </a:p>
        </p:txBody>
      </p:sp>
      <p:sp>
        <p:nvSpPr>
          <p:cNvPr id="153603" name="Rectangle 3"/>
          <p:cNvSpPr>
            <a:spLocks noGrp="1" noChangeArrowheads="1"/>
          </p:cNvSpPr>
          <p:nvPr>
            <p:ph type="body" idx="4294967295"/>
          </p:nvPr>
        </p:nvSpPr>
        <p:spPr>
          <a:xfrm>
            <a:off x="447675" y="1209675"/>
            <a:ext cx="8459788" cy="5067300"/>
          </a:xfrm>
          <a:prstGeom prst="rect">
            <a:avLst/>
          </a:prstGeom>
        </p:spPr>
        <p:txBody>
          <a:bodyPr/>
          <a:lstStyle/>
          <a:p>
            <a:pPr eaLnBrk="1" hangingPunct="1"/>
            <a:r>
              <a:rPr lang="en-US" dirty="0" smtClean="0"/>
              <a:t>Verify the SCTP Layer</a:t>
            </a:r>
          </a:p>
          <a:p>
            <a:pPr lvl="1" eaLnBrk="1" hangingPunct="1"/>
            <a:r>
              <a:rPr lang="en-US" dirty="0" smtClean="0"/>
              <a:t>To view the cards overall SCTP peg counters</a:t>
            </a:r>
          </a:p>
          <a:p>
            <a:pPr lvl="2" eaLnBrk="1" hangingPunct="1"/>
            <a:r>
              <a:rPr lang="en-US" dirty="0" smtClean="0"/>
              <a:t>pass:loc=XXXX:cmd=“netstat -p sctp”</a:t>
            </a:r>
          </a:p>
          <a:p>
            <a:pPr lvl="3" eaLnBrk="1" hangingPunct="1"/>
            <a:r>
              <a:rPr lang="en-US" sz="2000" dirty="0" smtClean="0"/>
              <a:t>Points of interest:</a:t>
            </a:r>
          </a:p>
          <a:p>
            <a:pPr lvl="4" eaLnBrk="1" hangingPunct="1"/>
            <a:r>
              <a:rPr lang="en-US" sz="2000" dirty="0" smtClean="0"/>
              <a:t>Retransmits : should be 0 to very low</a:t>
            </a:r>
          </a:p>
          <a:p>
            <a:pPr lvl="4" eaLnBrk="1" hangingPunct="1"/>
            <a:r>
              <a:rPr lang="en-US" sz="2000" dirty="0" smtClean="0"/>
              <a:t>Invalid Checksum : should be 0, check </a:t>
            </a:r>
            <a:r>
              <a:rPr lang="en-US" sz="2000" dirty="0" smtClean="0">
                <a:solidFill>
                  <a:srgbClr val="000000"/>
                </a:solidFill>
              </a:rPr>
              <a:t>rtrv-ip-card</a:t>
            </a:r>
            <a:r>
              <a:rPr lang="en-US" sz="2000" dirty="0" smtClean="0"/>
              <a:t> or rtrv-sgopts</a:t>
            </a:r>
          </a:p>
          <a:p>
            <a:pPr lvl="4" eaLnBrk="1" hangingPunct="1"/>
            <a:r>
              <a:rPr lang="en-US" sz="2000" dirty="0" smtClean="0"/>
              <a:t>Duplicate TSNs : should be 0 to very low</a:t>
            </a:r>
          </a:p>
          <a:p>
            <a:pPr lvl="4" eaLnBrk="1" hangingPunct="1"/>
            <a:r>
              <a:rPr lang="en-US" sz="2000" dirty="0" smtClean="0"/>
              <a:t>Heartbeats sent, received, heartbeat acks received</a:t>
            </a:r>
          </a:p>
          <a:p>
            <a:pPr lvl="2" eaLnBrk="1" hangingPunct="1"/>
            <a:endParaRPr lang="en-US" sz="1400" dirty="0" smtClean="0"/>
          </a:p>
        </p:txBody>
      </p:sp>
    </p:spTree>
  </p:cSld>
  <p:clrMapOvr>
    <a:masterClrMapping/>
  </p:clrMapOvr>
  <p:transition>
    <p:wipe dir="d"/>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0"/>
            <a:ext cx="9144000" cy="630936"/>
          </a:xfrm>
        </p:spPr>
        <p:txBody>
          <a:bodyPr/>
          <a:lstStyle/>
          <a:p>
            <a:pPr eaLnBrk="1" hangingPunct="1"/>
            <a:r>
              <a:rPr lang="en-US" dirty="0" smtClean="0"/>
              <a:t>  Viewing an Associations SCTP Statistics</a:t>
            </a:r>
          </a:p>
        </p:txBody>
      </p:sp>
      <p:sp>
        <p:nvSpPr>
          <p:cNvPr id="154627" name="Rectangle 3"/>
          <p:cNvSpPr>
            <a:spLocks noGrp="1" noChangeArrowheads="1"/>
          </p:cNvSpPr>
          <p:nvPr>
            <p:ph type="body" idx="1"/>
          </p:nvPr>
        </p:nvSpPr>
        <p:spPr>
          <a:xfrm>
            <a:off x="361950" y="1198563"/>
            <a:ext cx="8377238" cy="5378450"/>
          </a:xfrm>
        </p:spPr>
        <p:txBody>
          <a:bodyPr/>
          <a:lstStyle/>
          <a:p>
            <a:pPr lvl="1" eaLnBrk="1" hangingPunct="1"/>
            <a:r>
              <a:rPr lang="en-US" sz="2800" dirty="0" smtClean="0"/>
              <a:t>To view an Associations SCTP statistics</a:t>
            </a:r>
          </a:p>
          <a:p>
            <a:pPr lvl="2" eaLnBrk="1" hangingPunct="1"/>
            <a:r>
              <a:rPr lang="en-US" sz="2400" dirty="0" smtClean="0"/>
              <a:t>pass:loc=XXXX:cmd=“sctp -a &lt;Association Name&gt;”</a:t>
            </a:r>
          </a:p>
          <a:p>
            <a:pPr lvl="3" eaLnBrk="1" hangingPunct="1"/>
            <a:r>
              <a:rPr lang="en-US" sz="2000" dirty="0" smtClean="0"/>
              <a:t>Points of interest:</a:t>
            </a:r>
          </a:p>
          <a:p>
            <a:pPr lvl="4" eaLnBrk="1" hangingPunct="1"/>
            <a:r>
              <a:rPr lang="en-US" sz="2000" dirty="0" smtClean="0"/>
              <a:t>Nets Data:  STATE, RTO, IP Address</a:t>
            </a:r>
          </a:p>
          <a:p>
            <a:pPr lvl="4" eaLnBrk="1" hangingPunct="1"/>
            <a:r>
              <a:rPr lang="en-US" sz="2000" dirty="0" smtClean="0"/>
              <a:t>Retransmits : should be 0 to very low</a:t>
            </a:r>
          </a:p>
          <a:p>
            <a:pPr lvl="4" eaLnBrk="1" hangingPunct="1"/>
            <a:r>
              <a:rPr lang="en-US" sz="2000" dirty="0" smtClean="0"/>
              <a:t>Duplicate TSNs : should be 0 to very low</a:t>
            </a:r>
          </a:p>
          <a:p>
            <a:pPr lvl="4" eaLnBrk="1" hangingPunct="1"/>
            <a:r>
              <a:rPr lang="en-US" sz="2000" dirty="0" smtClean="0"/>
              <a:t>Heartbeats sent/received, heartbeat acks received</a:t>
            </a:r>
          </a:p>
          <a:p>
            <a:pPr eaLnBrk="1" hangingPunct="1"/>
            <a:endParaRPr lang="en-US" sz="2000" dirty="0" smtClean="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0" y="-133350"/>
            <a:ext cx="9140825" cy="609601"/>
          </a:xfrm>
          <a:prstGeom prst="rect">
            <a:avLst/>
          </a:prstGeom>
        </p:spPr>
        <p:txBody>
          <a:bodyPr anchor="b"/>
          <a:lstStyle/>
          <a:p>
            <a:pPr eaLnBrk="1" hangingPunct="1"/>
            <a:r>
              <a:rPr lang="en-US" dirty="0" smtClean="0"/>
              <a:t>  Verify Association’s Round Trip Times (RTT)</a:t>
            </a:r>
          </a:p>
        </p:txBody>
      </p:sp>
      <p:sp>
        <p:nvSpPr>
          <p:cNvPr id="155651" name="Rectangle 3"/>
          <p:cNvSpPr>
            <a:spLocks noGrp="1" noChangeArrowheads="1"/>
          </p:cNvSpPr>
          <p:nvPr>
            <p:ph type="body" idx="4294967295"/>
          </p:nvPr>
        </p:nvSpPr>
        <p:spPr>
          <a:xfrm>
            <a:off x="369888" y="1209675"/>
            <a:ext cx="8774112" cy="5334000"/>
          </a:xfrm>
          <a:prstGeom prst="rect">
            <a:avLst/>
          </a:prstGeom>
        </p:spPr>
        <p:txBody>
          <a:bodyPr/>
          <a:lstStyle/>
          <a:p>
            <a:pPr eaLnBrk="1" hangingPunct="1">
              <a:lnSpc>
                <a:spcPct val="80000"/>
              </a:lnSpc>
            </a:pPr>
            <a:r>
              <a:rPr lang="en-US" dirty="0" smtClean="0"/>
              <a:t>Verify the Associations RTT</a:t>
            </a:r>
            <a:endParaRPr lang="en-US" sz="2000" dirty="0" smtClean="0"/>
          </a:p>
          <a:p>
            <a:pPr lvl="1" eaLnBrk="1" hangingPunct="1">
              <a:lnSpc>
                <a:spcPct val="80000"/>
              </a:lnSpc>
            </a:pPr>
            <a:r>
              <a:rPr lang="en-US" dirty="0" smtClean="0"/>
              <a:t>pass:loc=XXXX:cmd=“assocrtt &lt;association name&gt;”</a:t>
            </a:r>
          </a:p>
          <a:p>
            <a:pPr lvl="2" eaLnBrk="1" hangingPunct="1">
              <a:lnSpc>
                <a:spcPct val="80000"/>
              </a:lnSpc>
            </a:pPr>
            <a:r>
              <a:rPr lang="en-US" dirty="0" smtClean="0"/>
              <a:t>Points of interest</a:t>
            </a:r>
          </a:p>
          <a:p>
            <a:pPr lvl="3" eaLnBrk="1" hangingPunct="1">
              <a:lnSpc>
                <a:spcPct val="80000"/>
              </a:lnSpc>
            </a:pPr>
            <a:r>
              <a:rPr lang="en-US" sz="2000" dirty="0" smtClean="0"/>
              <a:t>Weighted Average.  Clear and review within 24 hours.</a:t>
            </a:r>
          </a:p>
          <a:p>
            <a:pPr lvl="3" eaLnBrk="1" hangingPunct="1">
              <a:lnSpc>
                <a:spcPct val="80000"/>
              </a:lnSpc>
            </a:pPr>
            <a:r>
              <a:rPr lang="en-US" sz="2000" dirty="0" smtClean="0"/>
              <a:t>Maximum Round trip.  Can be used to help indicate jitter within the network.</a:t>
            </a:r>
          </a:p>
          <a:p>
            <a:pPr eaLnBrk="1" hangingPunct="1">
              <a:lnSpc>
                <a:spcPct val="80000"/>
              </a:lnSpc>
              <a:buFont typeface="Wingdings" pitchFamily="2" charset="2"/>
              <a:buNone/>
            </a:pPr>
            <a:endParaRPr lang="en-US" sz="2000" dirty="0" smtClean="0"/>
          </a:p>
          <a:p>
            <a:pPr eaLnBrk="1" hangingPunct="1">
              <a:lnSpc>
                <a:spcPct val="80000"/>
              </a:lnSpc>
            </a:pPr>
            <a:endParaRPr lang="en-US" sz="1000" dirty="0" smtClean="0"/>
          </a:p>
        </p:txBody>
      </p:sp>
    </p:spTree>
  </p:cSld>
  <p:clrMapOvr>
    <a:masterClrMapping/>
  </p:clrMapOvr>
  <p:transition>
    <p:wipe dir="d"/>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0"/>
            <a:ext cx="9144000" cy="685800"/>
          </a:xfrm>
        </p:spPr>
        <p:txBody>
          <a:bodyPr/>
          <a:lstStyle/>
          <a:p>
            <a:pPr eaLnBrk="1" hangingPunct="1"/>
            <a:r>
              <a:rPr lang="en-US" dirty="0" smtClean="0"/>
              <a:t>  Verifying Event Logs</a:t>
            </a:r>
          </a:p>
        </p:txBody>
      </p:sp>
      <p:sp>
        <p:nvSpPr>
          <p:cNvPr id="156675" name="Rectangle 3"/>
          <p:cNvSpPr>
            <a:spLocks noGrp="1" noChangeArrowheads="1"/>
          </p:cNvSpPr>
          <p:nvPr>
            <p:ph type="body" idx="1"/>
          </p:nvPr>
        </p:nvSpPr>
        <p:spPr/>
        <p:txBody>
          <a:bodyPr/>
          <a:lstStyle/>
          <a:p>
            <a:pPr eaLnBrk="1" hangingPunct="1"/>
            <a:r>
              <a:rPr lang="en-US" dirty="0" smtClean="0"/>
              <a:t>Verify IPLIM or IPSG link event logs</a:t>
            </a:r>
          </a:p>
          <a:p>
            <a:pPr lvl="1" eaLnBrk="1" hangingPunct="1"/>
            <a:r>
              <a:rPr lang="en-US" dirty="0" smtClean="0"/>
              <a:t>pass:loc=XXXX:cmd=“linkinfo &lt;SS7 link&gt; -l”</a:t>
            </a:r>
          </a:p>
          <a:p>
            <a:pPr eaLnBrk="1" hangingPunct="1"/>
            <a:endParaRPr lang="en-US" sz="1600" dirty="0" smtClean="0"/>
          </a:p>
          <a:p>
            <a:pPr eaLnBrk="1" hangingPunct="1"/>
            <a:r>
              <a:rPr lang="en-US" dirty="0" smtClean="0"/>
              <a:t>Verify IPLIM or IPSG M2PA Ack times</a:t>
            </a:r>
          </a:p>
          <a:p>
            <a:pPr lvl="1" eaLnBrk="1" hangingPunct="1"/>
            <a:r>
              <a:rPr lang="en-US" dirty="0" smtClean="0"/>
              <a:t>pass:loc=XXXX:cmd=“linkinfo &lt;SS7 link&gt; -m”</a:t>
            </a:r>
          </a:p>
          <a:p>
            <a:pPr lvl="2" eaLnBrk="1" hangingPunct="1"/>
            <a:r>
              <a:rPr lang="en-US" dirty="0" smtClean="0"/>
              <a:t>Points of interest:</a:t>
            </a:r>
          </a:p>
          <a:p>
            <a:pPr lvl="3" eaLnBrk="1" hangingPunct="1"/>
            <a:r>
              <a:rPr lang="en-US" sz="2000" dirty="0" smtClean="0"/>
              <a:t>Weighted Average.  Clear and review within 24 hours.</a:t>
            </a:r>
          </a:p>
          <a:p>
            <a:pPr lvl="3" eaLnBrk="1" hangingPunct="1"/>
            <a:r>
              <a:rPr lang="en-US" sz="2000" dirty="0" smtClean="0"/>
              <a:t>Maximum Round trip. Can be used to help indicate jitter within the network.</a:t>
            </a:r>
          </a:p>
          <a:p>
            <a:pPr eaLnBrk="1" hangingPunct="1"/>
            <a:endParaRPr lang="en-US" sz="2000" dirty="0" smtClean="0"/>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0" y="0"/>
            <a:ext cx="9144000" cy="685800"/>
          </a:xfrm>
        </p:spPr>
        <p:txBody>
          <a:bodyPr/>
          <a:lstStyle/>
          <a:p>
            <a:pPr eaLnBrk="1" hangingPunct="1"/>
            <a:r>
              <a:rPr lang="en-US" dirty="0" smtClean="0"/>
              <a:t>  Verifying Event Logs (Continued)</a:t>
            </a:r>
          </a:p>
        </p:txBody>
      </p:sp>
      <p:sp>
        <p:nvSpPr>
          <p:cNvPr id="157699" name="Rectangle 3"/>
          <p:cNvSpPr>
            <a:spLocks noGrp="1" noChangeArrowheads="1"/>
          </p:cNvSpPr>
          <p:nvPr>
            <p:ph type="body" idx="1"/>
          </p:nvPr>
        </p:nvSpPr>
        <p:spPr/>
        <p:txBody>
          <a:bodyPr/>
          <a:lstStyle/>
          <a:p>
            <a:pPr eaLnBrk="1" hangingPunct="1"/>
            <a:r>
              <a:rPr lang="en-US" dirty="0" smtClean="0"/>
              <a:t>Verify IPSG M3UA logs</a:t>
            </a:r>
          </a:p>
          <a:p>
            <a:pPr lvl="1" eaLnBrk="1" hangingPunct="1"/>
            <a:r>
              <a:rPr lang="en-US" dirty="0" smtClean="0"/>
              <a:t>pass:loc=XXXX:cmd=“linkinfo &lt;SS7 link&gt; -a”</a:t>
            </a:r>
          </a:p>
          <a:p>
            <a:pPr eaLnBrk="1" hangingPunct="1"/>
            <a:endParaRPr lang="en-US" sz="1600" dirty="0" smtClean="0"/>
          </a:p>
          <a:p>
            <a:pPr eaLnBrk="1" hangingPunct="1"/>
            <a:r>
              <a:rPr lang="en-US" dirty="0" smtClean="0"/>
              <a:t>Verify IPGW AS and UA logs</a:t>
            </a:r>
          </a:p>
          <a:p>
            <a:pPr lvl="1" eaLnBrk="1" hangingPunct="1"/>
            <a:r>
              <a:rPr lang="en-US" dirty="0" smtClean="0"/>
              <a:t>pass:loc=XXXX:cmd=“aslog &lt;asname&gt;”</a:t>
            </a:r>
          </a:p>
          <a:p>
            <a:pPr lvl="1" eaLnBrk="1" hangingPunct="1"/>
            <a:r>
              <a:rPr lang="en-US" dirty="0" smtClean="0"/>
              <a:t>pass:loc=XXXX:cmd=“ualog &lt;association name&gt;”</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0" y="0"/>
            <a:ext cx="9144000" cy="685800"/>
          </a:xfrm>
        </p:spPr>
        <p:txBody>
          <a:bodyPr/>
          <a:lstStyle/>
          <a:p>
            <a:pPr eaLnBrk="1" hangingPunct="1"/>
            <a:r>
              <a:rPr lang="en-US" dirty="0" smtClean="0"/>
              <a:t>  Reviewing Connection Manager Logs</a:t>
            </a:r>
          </a:p>
        </p:txBody>
      </p:sp>
      <p:sp>
        <p:nvSpPr>
          <p:cNvPr id="158723" name="Rectangle 3"/>
          <p:cNvSpPr>
            <a:spLocks noGrp="1" noChangeArrowheads="1"/>
          </p:cNvSpPr>
          <p:nvPr>
            <p:ph type="body" idx="1"/>
          </p:nvPr>
        </p:nvSpPr>
        <p:spPr/>
        <p:txBody>
          <a:bodyPr/>
          <a:lstStyle/>
          <a:p>
            <a:pPr eaLnBrk="1" hangingPunct="1"/>
            <a:r>
              <a:rPr lang="en-US" dirty="0" smtClean="0"/>
              <a:t>Review the Connection Manager Logs</a:t>
            </a:r>
          </a:p>
          <a:p>
            <a:pPr lvl="1" eaLnBrk="1" hangingPunct="1"/>
            <a:r>
              <a:rPr lang="en-US" dirty="0" smtClean="0"/>
              <a:t>pass:loc=XXXX:cmd=“connmgr -n”</a:t>
            </a:r>
          </a:p>
          <a:p>
            <a:pPr lvl="2" eaLnBrk="1" hangingPunct="1"/>
            <a:r>
              <a:rPr lang="en-US" dirty="0" smtClean="0"/>
              <a:t>Points of interest</a:t>
            </a:r>
          </a:p>
          <a:p>
            <a:pPr lvl="3" eaLnBrk="1" hangingPunct="1"/>
            <a:r>
              <a:rPr lang="en-US" sz="2000" dirty="0" smtClean="0">
                <a:solidFill>
                  <a:srgbClr val="000000"/>
                </a:solidFill>
              </a:rPr>
              <a:t>Notifications for incoming SCTP events</a:t>
            </a:r>
          </a:p>
          <a:p>
            <a:pPr lvl="4" eaLnBrk="1" hangingPunct="1"/>
            <a:r>
              <a:rPr lang="en-US" sz="2000" dirty="0" smtClean="0">
                <a:solidFill>
                  <a:srgbClr val="000000"/>
                </a:solidFill>
              </a:rPr>
              <a:t>Are SCTP messages being received from intended far end?</a:t>
            </a:r>
          </a:p>
          <a:p>
            <a:pPr lvl="4" eaLnBrk="1" hangingPunct="1"/>
            <a:r>
              <a:rPr lang="en-US" sz="2000" dirty="0" smtClean="0">
                <a:solidFill>
                  <a:srgbClr val="000000"/>
                </a:solidFill>
              </a:rPr>
              <a:t>Is intended endpoint correctly provisioned (rhost/rport)?</a:t>
            </a:r>
          </a:p>
          <a:p>
            <a:pPr eaLnBrk="1" hangingPunct="1"/>
            <a:endParaRPr lang="en-US" sz="2000" dirty="0" smtClean="0"/>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idx="4294967295"/>
          </p:nvPr>
        </p:nvSpPr>
        <p:spPr>
          <a:xfrm>
            <a:off x="3175" y="-200025"/>
            <a:ext cx="9140825" cy="685800"/>
          </a:xfrm>
          <a:prstGeom prst="rect">
            <a:avLst/>
          </a:prstGeom>
        </p:spPr>
        <p:txBody>
          <a:bodyPr anchor="b"/>
          <a:lstStyle/>
          <a:p>
            <a:pPr eaLnBrk="1" hangingPunct="1"/>
            <a:r>
              <a:rPr lang="en-US" dirty="0" smtClean="0"/>
              <a:t>  Common Issues Encountered by TAC</a:t>
            </a:r>
          </a:p>
        </p:txBody>
      </p:sp>
      <p:sp>
        <p:nvSpPr>
          <p:cNvPr id="159747" name="Rectangle 3"/>
          <p:cNvSpPr>
            <a:spLocks noGrp="1" noChangeArrowheads="1"/>
          </p:cNvSpPr>
          <p:nvPr>
            <p:ph type="body" idx="4294967295"/>
          </p:nvPr>
        </p:nvSpPr>
        <p:spPr>
          <a:xfrm>
            <a:off x="447675" y="952500"/>
            <a:ext cx="8459788" cy="5591175"/>
          </a:xfrm>
          <a:prstGeom prst="rect">
            <a:avLst/>
          </a:prstGeom>
        </p:spPr>
        <p:txBody>
          <a:bodyPr/>
          <a:lstStyle/>
          <a:p>
            <a:pPr eaLnBrk="1" hangingPunct="1"/>
            <a:r>
              <a:rPr lang="en-US" dirty="0" smtClean="0"/>
              <a:t>Provisioning</a:t>
            </a:r>
          </a:p>
          <a:p>
            <a:pPr lvl="1" eaLnBrk="1" hangingPunct="1"/>
            <a:r>
              <a:rPr lang="en-US" sz="1800" dirty="0" smtClean="0"/>
              <a:t>[IPGW] Route to fake point </a:t>
            </a:r>
            <a:r>
              <a:rPr lang="en-US" sz="1800" dirty="0" smtClean="0">
                <a:solidFill>
                  <a:srgbClr val="000000"/>
                </a:solidFill>
              </a:rPr>
              <a:t>code</a:t>
            </a:r>
            <a:r>
              <a:rPr lang="en-US" sz="1800" dirty="0" smtClean="0"/>
              <a:t> not built.</a:t>
            </a:r>
          </a:p>
          <a:p>
            <a:pPr lvl="1" eaLnBrk="1" hangingPunct="1"/>
            <a:r>
              <a:rPr lang="en-US" sz="1800" dirty="0" smtClean="0"/>
              <a:t>[IPGW] Route to far end not pointing to fake point code.</a:t>
            </a:r>
          </a:p>
          <a:p>
            <a:pPr lvl="1" eaLnBrk="1" hangingPunct="1"/>
            <a:r>
              <a:rPr lang="en-US" sz="1800" dirty="0" smtClean="0"/>
              <a:t>[IPGW] Appl-Rtkey entry for </a:t>
            </a:r>
            <a:r>
              <a:rPr lang="en-US" sz="1800" dirty="0" smtClean="0">
                <a:solidFill>
                  <a:srgbClr val="000000"/>
                </a:solidFill>
              </a:rPr>
              <a:t>endpoint’s point code</a:t>
            </a:r>
            <a:r>
              <a:rPr lang="en-US" sz="1800" dirty="0" smtClean="0"/>
              <a:t> not present</a:t>
            </a:r>
          </a:p>
          <a:p>
            <a:pPr lvl="1" eaLnBrk="1" hangingPunct="1"/>
            <a:r>
              <a:rPr lang="en-US" sz="1800" dirty="0" smtClean="0"/>
              <a:t>[IPGW] SI=0 built in Appl-Rtkey table</a:t>
            </a:r>
          </a:p>
          <a:p>
            <a:pPr lvl="1" eaLnBrk="1" hangingPunct="1"/>
            <a:r>
              <a:rPr lang="en-US" sz="1800" dirty="0" smtClean="0"/>
              <a:t>[IPGW] Associations from different IPGW Linksets sharing an Application Server.</a:t>
            </a:r>
          </a:p>
          <a:p>
            <a:pPr lvl="1" eaLnBrk="1" hangingPunct="1"/>
            <a:r>
              <a:rPr lang="en-US" sz="1800" dirty="0" smtClean="0"/>
              <a:t>[IPGW] AS does not have Associations hosted by every card in the IPGW linkset, causes “double hopping”</a:t>
            </a:r>
          </a:p>
          <a:p>
            <a:pPr lvl="2" eaLnBrk="1" hangingPunct="1"/>
            <a:r>
              <a:rPr lang="en-US" sz="1400" dirty="0" smtClean="0"/>
              <a:t>Can be seen with:  pass:loc=XXXX:cmd=“msucount –f”</a:t>
            </a:r>
          </a:p>
          <a:p>
            <a:pPr lvl="3" eaLnBrk="1" hangingPunct="1"/>
            <a:r>
              <a:rPr lang="en-US" sz="1600" dirty="0" smtClean="0"/>
              <a:t>Reroute Counts</a:t>
            </a:r>
          </a:p>
          <a:p>
            <a:pPr lvl="1" eaLnBrk="1" hangingPunct="1"/>
            <a:r>
              <a:rPr lang="en-US" sz="1800" dirty="0" smtClean="0"/>
              <a:t>[IPGW or IPSG] IPTPS/SLKTPS not sufficient for traffic.</a:t>
            </a:r>
          </a:p>
          <a:p>
            <a:pPr lvl="2" eaLnBrk="1" hangingPunct="1"/>
            <a:r>
              <a:rPr lang="en-US" sz="1400" dirty="0" smtClean="0"/>
              <a:t>Use rtrv-ls:lsn=xxxxxx to see assigned TPS.</a:t>
            </a:r>
          </a:p>
          <a:p>
            <a:pPr lvl="2" eaLnBrk="1" hangingPunct="1"/>
            <a:r>
              <a:rPr lang="en-US" sz="1400" dirty="0" smtClean="0"/>
              <a:t>Issue command to see TPS of IPGW or IPSG</a:t>
            </a:r>
            <a:r>
              <a:rPr lang="en-US" sz="1400" dirty="0" smtClean="0">
                <a:solidFill>
                  <a:srgbClr val="FF0000"/>
                </a:solidFill>
              </a:rPr>
              <a:t> </a:t>
            </a:r>
            <a:r>
              <a:rPr lang="en-US" sz="1400" dirty="0" smtClean="0"/>
              <a:t>linkset: rept-stat-iptps</a:t>
            </a:r>
          </a:p>
          <a:p>
            <a:pPr lvl="1" eaLnBrk="1" hangingPunct="1"/>
            <a:r>
              <a:rPr lang="en-US" sz="1800" dirty="0" smtClean="0"/>
              <a:t>Host names in ip-host table don’t match what is specified in the Association</a:t>
            </a:r>
          </a:p>
          <a:p>
            <a:pPr lvl="1" eaLnBrk="1" hangingPunct="1"/>
            <a:r>
              <a:rPr lang="en-US" sz="1800" dirty="0" smtClean="0"/>
              <a:t>IP-RTE causing packets to go out the wrong interface.</a:t>
            </a:r>
          </a:p>
        </p:txBody>
      </p:sp>
    </p:spTree>
  </p:cSld>
  <p:clrMapOvr>
    <a:masterClrMapping/>
  </p:clrMapOvr>
  <p:transition>
    <p:wipe dir="d"/>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0" y="-190500"/>
            <a:ext cx="9144000" cy="685800"/>
          </a:xfrm>
          <a:prstGeom prst="rect">
            <a:avLst/>
          </a:prstGeom>
        </p:spPr>
        <p:txBody>
          <a:bodyPr anchor="b"/>
          <a:lstStyle/>
          <a:p>
            <a:pPr eaLnBrk="1" hangingPunct="1"/>
            <a:r>
              <a:rPr lang="en-US" dirty="0" smtClean="0"/>
              <a:t>  Common Issues Encountered by TAC</a:t>
            </a:r>
          </a:p>
        </p:txBody>
      </p:sp>
      <p:sp>
        <p:nvSpPr>
          <p:cNvPr id="160771" name="Rectangle 3"/>
          <p:cNvSpPr>
            <a:spLocks noGrp="1" noChangeArrowheads="1"/>
          </p:cNvSpPr>
          <p:nvPr>
            <p:ph type="body" idx="4294967295"/>
          </p:nvPr>
        </p:nvSpPr>
        <p:spPr>
          <a:xfrm>
            <a:off x="438150" y="1189038"/>
            <a:ext cx="8301038" cy="5330825"/>
          </a:xfrm>
          <a:prstGeom prst="rect">
            <a:avLst/>
          </a:prstGeom>
        </p:spPr>
        <p:txBody>
          <a:bodyPr/>
          <a:lstStyle/>
          <a:p>
            <a:pPr marL="231775" indent="-231775" eaLnBrk="1" hangingPunct="1"/>
            <a:r>
              <a:rPr lang="en-US" dirty="0" smtClean="0"/>
              <a:t>Network</a:t>
            </a:r>
          </a:p>
          <a:p>
            <a:pPr marL="631825" lvl="1" indent="-174625" eaLnBrk="1" hangingPunct="1"/>
            <a:r>
              <a:rPr lang="en-US" dirty="0" smtClean="0"/>
              <a:t>RTT(Round Trip Time) causing retransmissions</a:t>
            </a:r>
          </a:p>
          <a:p>
            <a:pPr marL="631825" lvl="1" indent="-174625" eaLnBrk="1" hangingPunct="1"/>
            <a:r>
              <a:rPr lang="en-US" dirty="0" smtClean="0"/>
              <a:t>SACK timer on far end causing retransmissions</a:t>
            </a:r>
          </a:p>
          <a:p>
            <a:pPr marL="631825" lvl="1" indent="-174625" eaLnBrk="1" hangingPunct="1"/>
            <a:r>
              <a:rPr lang="en-US" dirty="0" smtClean="0"/>
              <a:t>Ensure network is locked down to 100/Full, don’t use Autonegotiate</a:t>
            </a:r>
          </a:p>
          <a:p>
            <a:pPr marL="631825" lvl="1" indent="-174625" eaLnBrk="1" hangingPunct="1"/>
            <a:r>
              <a:rPr lang="en-US" dirty="0" smtClean="0"/>
              <a:t>Adjusting parameters of the Association</a:t>
            </a:r>
            <a:r>
              <a:rPr lang="en-US" sz="1800" dirty="0" smtClean="0"/>
              <a:t>.</a:t>
            </a:r>
          </a:p>
          <a:p>
            <a:pPr marL="1081088" lvl="2" indent="-166688" eaLnBrk="1" hangingPunct="1"/>
            <a:r>
              <a:rPr lang="en-US" dirty="0" smtClean="0"/>
              <a:t>RMIN, RTIMES, CWMIN, and BUFSIZE are prime candidates for investigating needed changes from the defaults if connections are experiencing problems (excessive retransmissions, congestion, etc).</a:t>
            </a:r>
          </a:p>
          <a:p>
            <a:pPr marL="631825" lvl="1" indent="-174625" eaLnBrk="1" hangingPunct="1"/>
            <a:endParaRPr lang="en-US" dirty="0" smtClean="0"/>
          </a:p>
        </p:txBody>
      </p:sp>
    </p:spTree>
  </p:cSld>
  <p:clrMapOvr>
    <a:masterClrMapping/>
  </p:clrMapOvr>
  <p:transition>
    <p:wipe dir="d"/>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0" y="-190500"/>
            <a:ext cx="9140825" cy="685800"/>
          </a:xfrm>
          <a:prstGeom prst="rect">
            <a:avLst/>
          </a:prstGeom>
        </p:spPr>
        <p:txBody>
          <a:bodyPr anchor="b"/>
          <a:lstStyle/>
          <a:p>
            <a:pPr eaLnBrk="1" hangingPunct="1"/>
            <a:r>
              <a:rPr lang="en-US" dirty="0" smtClean="0"/>
              <a:t>  Common Issues Encountered by TAC</a:t>
            </a:r>
          </a:p>
        </p:txBody>
      </p:sp>
      <p:sp>
        <p:nvSpPr>
          <p:cNvPr id="161795" name="Rectangle 3"/>
          <p:cNvSpPr>
            <a:spLocks noGrp="1" noChangeArrowheads="1"/>
          </p:cNvSpPr>
          <p:nvPr>
            <p:ph type="body" idx="4294967295"/>
          </p:nvPr>
        </p:nvSpPr>
        <p:spPr>
          <a:xfrm>
            <a:off x="438150" y="1141413"/>
            <a:ext cx="8301038" cy="5378450"/>
          </a:xfrm>
          <a:prstGeom prst="rect">
            <a:avLst/>
          </a:prstGeom>
        </p:spPr>
        <p:txBody>
          <a:bodyPr/>
          <a:lstStyle/>
          <a:p>
            <a:pPr eaLnBrk="1" hangingPunct="1">
              <a:lnSpc>
                <a:spcPct val="80000"/>
              </a:lnSpc>
            </a:pPr>
            <a:r>
              <a:rPr lang="en-US" dirty="0" smtClean="0"/>
              <a:t>Cabling</a:t>
            </a:r>
          </a:p>
          <a:p>
            <a:pPr lvl="1" eaLnBrk="1" hangingPunct="1">
              <a:lnSpc>
                <a:spcPct val="80000"/>
              </a:lnSpc>
            </a:pPr>
            <a:r>
              <a:rPr lang="en-US" dirty="0" smtClean="0"/>
              <a:t>Interface will not come up due to missing adapter or plugged into wrong </a:t>
            </a:r>
            <a:br>
              <a:rPr lang="en-US" dirty="0" smtClean="0"/>
            </a:br>
            <a:r>
              <a:rPr lang="en-US" dirty="0" smtClean="0"/>
              <a:t>RJ-45 port on the adapter.</a:t>
            </a:r>
          </a:p>
          <a:p>
            <a:pPr lvl="2" eaLnBrk="1" hangingPunct="1">
              <a:lnSpc>
                <a:spcPct val="80000"/>
              </a:lnSpc>
            </a:pPr>
            <a:r>
              <a:rPr lang="en-US" dirty="0" smtClean="0"/>
              <a:t>The Ethernet cable pinouts differ between the E5-ENET card and the DCM/SSEDCM cards.</a:t>
            </a:r>
          </a:p>
          <a:p>
            <a:pPr lvl="2" eaLnBrk="1" hangingPunct="1">
              <a:lnSpc>
                <a:spcPct val="80000"/>
              </a:lnSpc>
            </a:pPr>
            <a:r>
              <a:rPr lang="en-US" sz="1800" dirty="0" smtClean="0"/>
              <a:t>	</a:t>
            </a:r>
            <a:r>
              <a:rPr lang="en-US" dirty="0" smtClean="0"/>
              <a:t>Adapter P/N 830-1103-02 is required for each E5-ENET interface used when using the existing DCM cable (P/N 830-0978-xx). The adapter is connected between the backplane connector and the existing DCM cable for the card.</a:t>
            </a:r>
          </a:p>
          <a:p>
            <a:pPr lvl="3" eaLnBrk="1" hangingPunct="1">
              <a:lnSpc>
                <a:spcPct val="80000"/>
              </a:lnSpc>
            </a:pPr>
            <a:r>
              <a:rPr lang="en-US" dirty="0" smtClean="0"/>
              <a:t>Adapter P/N 830-1102-02 is required for installation of the E5-ENETwhen the DCM cable is replaced with an RJ-45 CAT-5E cable (P/N 830-0724-xx). The adapter is connected to the backplane and the RJ-45 CAT 5E cable is connected from the other side of the adapter to a switch, or a hub, or a patch panel (same place the DCM cable was terminated).</a:t>
            </a:r>
          </a:p>
          <a:p>
            <a:pPr lvl="1" eaLnBrk="1" hangingPunct="1">
              <a:lnSpc>
                <a:spcPct val="80000"/>
              </a:lnSpc>
            </a:pPr>
            <a:r>
              <a:rPr lang="en-US" dirty="0" smtClean="0"/>
              <a:t>If the card inserted into the slot does not match the backplane connector, the interface will not function.</a:t>
            </a:r>
          </a:p>
          <a:p>
            <a:pPr lvl="1" eaLnBrk="1" hangingPunct="1">
              <a:lnSpc>
                <a:spcPct val="80000"/>
              </a:lnSpc>
            </a:pPr>
            <a:endParaRPr lang="en-US" dirty="0" smtClean="0"/>
          </a:p>
        </p:txBody>
      </p:sp>
    </p:spTree>
  </p:cSld>
  <p:clrMapOvr>
    <a:masterClrMapping/>
  </p:clrMapOvr>
  <p:transition>
    <p:wipe dir="d"/>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0" y="0"/>
            <a:ext cx="9144000" cy="523220"/>
          </a:xfrm>
          <a:prstGeom prst="rect">
            <a:avLst/>
          </a:prstGeom>
          <a:noFill/>
          <a:ln w="9525">
            <a:noFill/>
            <a:miter lim="800000"/>
            <a:headEnd/>
            <a:tailEnd/>
          </a:ln>
        </p:spPr>
        <p:txBody>
          <a:bodyPr wrap="square">
            <a:spAutoFit/>
          </a:bodyPr>
          <a:lstStyle/>
          <a:p>
            <a:pPr algn="ctr">
              <a:spcBef>
                <a:spcPct val="50000"/>
              </a:spcBef>
            </a:pPr>
            <a:r>
              <a:rPr lang="en-US" sz="2800" b="1" dirty="0">
                <a:solidFill>
                  <a:schemeClr val="bg1"/>
                </a:solidFill>
              </a:rPr>
              <a:t>Student </a:t>
            </a:r>
            <a:r>
              <a:rPr lang="en-US" sz="2400" b="1" dirty="0">
                <a:solidFill>
                  <a:schemeClr val="bg1"/>
                </a:solidFill>
              </a:rPr>
              <a:t>Notes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a:off x="1209675" y="2562225"/>
            <a:ext cx="4743450" cy="3152775"/>
          </a:xfrm>
          <a:prstGeom prst="cube">
            <a:avLst/>
          </a:prstGeom>
          <a:solidFill>
            <a:srgbClr val="F0E8B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387" name="AutoShape 9"/>
          <p:cNvSpPr>
            <a:spLocks noChangeArrowheads="1"/>
          </p:cNvSpPr>
          <p:nvPr/>
        </p:nvSpPr>
        <p:spPr bwMode="auto">
          <a:xfrm>
            <a:off x="1598613" y="3430588"/>
            <a:ext cx="566737" cy="6048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LIM</a:t>
            </a:r>
          </a:p>
        </p:txBody>
      </p:sp>
      <p:sp>
        <p:nvSpPr>
          <p:cNvPr id="16388" name="AutoShape 10"/>
          <p:cNvSpPr>
            <a:spLocks noChangeArrowheads="1"/>
          </p:cNvSpPr>
          <p:nvPr/>
        </p:nvSpPr>
        <p:spPr bwMode="auto">
          <a:xfrm>
            <a:off x="1611313" y="4103688"/>
            <a:ext cx="585787" cy="6048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LIM</a:t>
            </a:r>
          </a:p>
        </p:txBody>
      </p:sp>
      <p:sp>
        <p:nvSpPr>
          <p:cNvPr id="16389" name="AutoShape 11"/>
          <p:cNvSpPr>
            <a:spLocks noChangeArrowheads="1"/>
          </p:cNvSpPr>
          <p:nvPr/>
        </p:nvSpPr>
        <p:spPr bwMode="auto">
          <a:xfrm>
            <a:off x="1611313" y="4776788"/>
            <a:ext cx="576262" cy="6048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LIM</a:t>
            </a:r>
          </a:p>
        </p:txBody>
      </p:sp>
      <p:sp>
        <p:nvSpPr>
          <p:cNvPr id="16390" name="Line 12"/>
          <p:cNvSpPr>
            <a:spLocks noChangeShapeType="1"/>
          </p:cNvSpPr>
          <p:nvPr/>
        </p:nvSpPr>
        <p:spPr bwMode="auto">
          <a:xfrm>
            <a:off x="1028700" y="3676650"/>
            <a:ext cx="558800" cy="0"/>
          </a:xfrm>
          <a:prstGeom prst="line">
            <a:avLst/>
          </a:prstGeom>
          <a:noFill/>
          <a:ln w="25400">
            <a:solidFill>
              <a:srgbClr val="000000"/>
            </a:solidFill>
            <a:round/>
            <a:headEnd/>
            <a:tailEnd type="triangle" w="med" len="med"/>
          </a:ln>
        </p:spPr>
        <p:txBody>
          <a:bodyPr wrap="none">
            <a:spAutoFit/>
          </a:bodyPr>
          <a:lstStyle/>
          <a:p>
            <a:endParaRPr lang="en-US" dirty="0"/>
          </a:p>
        </p:txBody>
      </p:sp>
      <p:sp>
        <p:nvSpPr>
          <p:cNvPr id="16391" name="Line 13"/>
          <p:cNvSpPr>
            <a:spLocks noChangeShapeType="1"/>
          </p:cNvSpPr>
          <p:nvPr/>
        </p:nvSpPr>
        <p:spPr bwMode="auto">
          <a:xfrm>
            <a:off x="1041400" y="4400550"/>
            <a:ext cx="558800" cy="0"/>
          </a:xfrm>
          <a:prstGeom prst="line">
            <a:avLst/>
          </a:prstGeom>
          <a:noFill/>
          <a:ln w="25400">
            <a:solidFill>
              <a:srgbClr val="000000"/>
            </a:solidFill>
            <a:round/>
            <a:headEnd/>
            <a:tailEnd type="triangle" w="med" len="med"/>
          </a:ln>
        </p:spPr>
        <p:txBody>
          <a:bodyPr wrap="none">
            <a:spAutoFit/>
          </a:bodyPr>
          <a:lstStyle/>
          <a:p>
            <a:endParaRPr lang="en-US" dirty="0"/>
          </a:p>
        </p:txBody>
      </p:sp>
      <p:sp>
        <p:nvSpPr>
          <p:cNvPr id="16392" name="Line 14"/>
          <p:cNvSpPr>
            <a:spLocks noChangeShapeType="1"/>
          </p:cNvSpPr>
          <p:nvPr/>
        </p:nvSpPr>
        <p:spPr bwMode="auto">
          <a:xfrm>
            <a:off x="1041400" y="5060950"/>
            <a:ext cx="558800" cy="0"/>
          </a:xfrm>
          <a:prstGeom prst="line">
            <a:avLst/>
          </a:prstGeom>
          <a:noFill/>
          <a:ln w="25400">
            <a:solidFill>
              <a:srgbClr val="000000"/>
            </a:solidFill>
            <a:round/>
            <a:headEnd/>
            <a:tailEnd type="triangle" w="med" len="med"/>
          </a:ln>
        </p:spPr>
        <p:txBody>
          <a:bodyPr wrap="none">
            <a:spAutoFit/>
          </a:bodyPr>
          <a:lstStyle/>
          <a:p>
            <a:endParaRPr lang="en-US" dirty="0"/>
          </a:p>
        </p:txBody>
      </p:sp>
      <p:sp>
        <p:nvSpPr>
          <p:cNvPr id="16393" name="Rectangle 22"/>
          <p:cNvSpPr>
            <a:spLocks noChangeArrowheads="1"/>
          </p:cNvSpPr>
          <p:nvPr/>
        </p:nvSpPr>
        <p:spPr bwMode="auto">
          <a:xfrm>
            <a:off x="3000375" y="3457575"/>
            <a:ext cx="1323975" cy="1866900"/>
          </a:xfrm>
          <a:prstGeom prst="rect">
            <a:avLst/>
          </a:prstGeom>
          <a:noFill/>
          <a:ln w="9525" algn="ctr">
            <a:noFill/>
            <a:miter lim="800000"/>
            <a:headEnd/>
            <a:tailEnd/>
          </a:ln>
        </p:spPr>
        <p:txBody>
          <a:bodyPr wrap="none" anchor="ctr"/>
          <a:lstStyle/>
          <a:p>
            <a:endParaRPr lang="en-US" dirty="0"/>
          </a:p>
        </p:txBody>
      </p:sp>
      <p:sp>
        <p:nvSpPr>
          <p:cNvPr id="16394" name="Rectangle 23"/>
          <p:cNvSpPr>
            <a:spLocks noChangeArrowheads="1"/>
          </p:cNvSpPr>
          <p:nvPr/>
        </p:nvSpPr>
        <p:spPr bwMode="auto">
          <a:xfrm>
            <a:off x="2533650" y="3409950"/>
            <a:ext cx="2381250" cy="1943100"/>
          </a:xfrm>
          <a:prstGeom prst="rect">
            <a:avLst/>
          </a:prstGeom>
          <a:solidFill>
            <a:srgbClr val="00FF00"/>
          </a:solidFill>
          <a:ln w="19050" algn="ctr">
            <a:solidFill>
              <a:srgbClr val="000000"/>
            </a:solidFill>
            <a:miter lim="800000"/>
            <a:headEnd/>
            <a:tailEnd/>
          </a:ln>
        </p:spPr>
        <p:txBody>
          <a:bodyPr wrap="none" anchor="ctr"/>
          <a:lstStyle/>
          <a:p>
            <a:endParaRPr lang="en-US" dirty="0"/>
          </a:p>
        </p:txBody>
      </p:sp>
      <p:sp>
        <p:nvSpPr>
          <p:cNvPr id="16395" name="Rectangle 24"/>
          <p:cNvSpPr>
            <a:spLocks noChangeArrowheads="1"/>
          </p:cNvSpPr>
          <p:nvPr/>
        </p:nvSpPr>
        <p:spPr bwMode="auto">
          <a:xfrm>
            <a:off x="2676525" y="3686175"/>
            <a:ext cx="476250" cy="1609725"/>
          </a:xfrm>
          <a:prstGeom prst="rect">
            <a:avLst/>
          </a:prstGeom>
          <a:noFill/>
          <a:ln w="9525" algn="ctr">
            <a:solidFill>
              <a:srgbClr val="000000"/>
            </a:solidFill>
            <a:miter lim="800000"/>
            <a:headEnd/>
            <a:tailEnd/>
          </a:ln>
        </p:spPr>
        <p:txBody>
          <a:bodyPr wrap="none" anchor="ctr"/>
          <a:lstStyle/>
          <a:p>
            <a:endParaRPr lang="en-US" dirty="0"/>
          </a:p>
        </p:txBody>
      </p:sp>
      <p:sp>
        <p:nvSpPr>
          <p:cNvPr id="16396" name="Text Box 26"/>
          <p:cNvSpPr txBox="1">
            <a:spLocks noChangeArrowheads="1"/>
          </p:cNvSpPr>
          <p:nvPr/>
        </p:nvSpPr>
        <p:spPr bwMode="auto">
          <a:xfrm>
            <a:off x="2517775" y="3375025"/>
            <a:ext cx="793750" cy="366713"/>
          </a:xfrm>
          <a:prstGeom prst="rect">
            <a:avLst/>
          </a:prstGeom>
          <a:noFill/>
          <a:ln w="9525">
            <a:noFill/>
            <a:miter lim="800000"/>
            <a:headEnd/>
            <a:tailEnd/>
          </a:ln>
        </p:spPr>
        <p:txBody>
          <a:bodyPr wrap="none">
            <a:spAutoFit/>
          </a:bodyPr>
          <a:lstStyle/>
          <a:p>
            <a:r>
              <a:rPr lang="en-US" dirty="0">
                <a:solidFill>
                  <a:srgbClr val="000000"/>
                </a:solidFill>
              </a:rPr>
              <a:t>MTP3</a:t>
            </a:r>
          </a:p>
        </p:txBody>
      </p:sp>
      <p:sp>
        <p:nvSpPr>
          <p:cNvPr id="16397" name="Text Box 27"/>
          <p:cNvSpPr txBox="1">
            <a:spLocks noChangeArrowheads="1"/>
          </p:cNvSpPr>
          <p:nvPr/>
        </p:nvSpPr>
        <p:spPr bwMode="auto">
          <a:xfrm>
            <a:off x="2717800" y="3608388"/>
            <a:ext cx="463550" cy="1616075"/>
          </a:xfrm>
          <a:prstGeom prst="rect">
            <a:avLst/>
          </a:prstGeom>
          <a:noFill/>
          <a:ln w="9525" algn="ctr">
            <a:noFill/>
            <a:miter lim="800000"/>
            <a:headEnd/>
            <a:tailEnd/>
          </a:ln>
        </p:spPr>
        <p:txBody>
          <a:bodyPr wrap="none">
            <a:spAutoFit/>
          </a:bodyPr>
          <a:lstStyle/>
          <a:p>
            <a:pPr algn="ctr"/>
            <a:r>
              <a:rPr lang="en-US" dirty="0"/>
              <a:t>A</a:t>
            </a:r>
          </a:p>
          <a:p>
            <a:pPr algn="ctr"/>
            <a:r>
              <a:rPr lang="en-US" dirty="0"/>
              <a:t>A1</a:t>
            </a:r>
          </a:p>
          <a:p>
            <a:pPr algn="ctr"/>
            <a:endParaRPr lang="en-US" sz="1400" dirty="0"/>
          </a:p>
          <a:p>
            <a:pPr algn="ctr"/>
            <a:r>
              <a:rPr lang="en-US" dirty="0"/>
              <a:t>B</a:t>
            </a:r>
          </a:p>
          <a:p>
            <a:pPr algn="ctr"/>
            <a:r>
              <a:rPr lang="en-US" dirty="0"/>
              <a:t>B1</a:t>
            </a:r>
          </a:p>
          <a:p>
            <a:pPr algn="ctr"/>
            <a:endParaRPr lang="en-US" sz="1400" dirty="0"/>
          </a:p>
        </p:txBody>
      </p:sp>
      <p:sp>
        <p:nvSpPr>
          <p:cNvPr id="16398" name="Text Box 28"/>
          <p:cNvSpPr txBox="1">
            <a:spLocks noChangeArrowheads="1"/>
          </p:cNvSpPr>
          <p:nvPr/>
        </p:nvSpPr>
        <p:spPr bwMode="auto">
          <a:xfrm rot="-5400000">
            <a:off x="2640807" y="4134644"/>
            <a:ext cx="430212" cy="304800"/>
          </a:xfrm>
          <a:prstGeom prst="rect">
            <a:avLst/>
          </a:prstGeom>
          <a:noFill/>
          <a:ln w="9525" algn="ctr">
            <a:noFill/>
            <a:miter lim="800000"/>
            <a:headEnd/>
            <a:tailEnd/>
          </a:ln>
        </p:spPr>
        <p:txBody>
          <a:bodyPr wrap="none">
            <a:spAutoFit/>
          </a:bodyPr>
          <a:lstStyle/>
          <a:p>
            <a:pPr algn="ctr"/>
            <a:r>
              <a:rPr lang="en-US" sz="1400" dirty="0"/>
              <a:t>. . .</a:t>
            </a:r>
          </a:p>
        </p:txBody>
      </p:sp>
      <p:sp>
        <p:nvSpPr>
          <p:cNvPr id="16399" name="Text Box 29"/>
          <p:cNvSpPr txBox="1">
            <a:spLocks noChangeArrowheads="1"/>
          </p:cNvSpPr>
          <p:nvPr/>
        </p:nvSpPr>
        <p:spPr bwMode="auto">
          <a:xfrm rot="-5400000">
            <a:off x="2659857" y="4915694"/>
            <a:ext cx="430212" cy="304800"/>
          </a:xfrm>
          <a:prstGeom prst="rect">
            <a:avLst/>
          </a:prstGeom>
          <a:noFill/>
          <a:ln w="9525" algn="ctr">
            <a:noFill/>
            <a:miter lim="800000"/>
            <a:headEnd/>
            <a:tailEnd/>
          </a:ln>
        </p:spPr>
        <p:txBody>
          <a:bodyPr wrap="none">
            <a:spAutoFit/>
          </a:bodyPr>
          <a:lstStyle/>
          <a:p>
            <a:pPr algn="ctr"/>
            <a:r>
              <a:rPr lang="en-US" sz="1400" dirty="0"/>
              <a:t>. . .</a:t>
            </a:r>
          </a:p>
        </p:txBody>
      </p:sp>
      <p:sp>
        <p:nvSpPr>
          <p:cNvPr id="16400" name="Rectangle 30"/>
          <p:cNvSpPr>
            <a:spLocks noChangeArrowheads="1"/>
          </p:cNvSpPr>
          <p:nvPr/>
        </p:nvSpPr>
        <p:spPr bwMode="auto">
          <a:xfrm>
            <a:off x="3314700" y="3695700"/>
            <a:ext cx="533400" cy="1600200"/>
          </a:xfrm>
          <a:prstGeom prst="rect">
            <a:avLst/>
          </a:prstGeom>
          <a:noFill/>
          <a:ln w="9525" algn="ctr">
            <a:solidFill>
              <a:srgbClr val="000000"/>
            </a:solidFill>
            <a:miter lim="800000"/>
            <a:headEnd/>
            <a:tailEnd/>
          </a:ln>
        </p:spPr>
        <p:txBody>
          <a:bodyPr wrap="none" anchor="ctr"/>
          <a:lstStyle/>
          <a:p>
            <a:endParaRPr lang="en-US" dirty="0"/>
          </a:p>
        </p:txBody>
      </p:sp>
      <p:sp>
        <p:nvSpPr>
          <p:cNvPr id="16401" name="Text Box 31"/>
          <p:cNvSpPr txBox="1">
            <a:spLocks noChangeArrowheads="1"/>
          </p:cNvSpPr>
          <p:nvPr/>
        </p:nvSpPr>
        <p:spPr bwMode="auto">
          <a:xfrm rot="5400000">
            <a:off x="2964657" y="4328318"/>
            <a:ext cx="1200150" cy="366713"/>
          </a:xfrm>
          <a:prstGeom prst="rect">
            <a:avLst/>
          </a:prstGeom>
          <a:noFill/>
          <a:ln w="9525">
            <a:noFill/>
            <a:miter lim="800000"/>
            <a:headEnd/>
            <a:tailEnd/>
          </a:ln>
        </p:spPr>
        <p:txBody>
          <a:bodyPr wrap="none">
            <a:spAutoFit/>
          </a:bodyPr>
          <a:lstStyle/>
          <a:p>
            <a:r>
              <a:rPr lang="en-US" dirty="0">
                <a:solidFill>
                  <a:srgbClr val="000000"/>
                </a:solidFill>
              </a:rPr>
              <a:t>SIGTRAN</a:t>
            </a:r>
          </a:p>
        </p:txBody>
      </p:sp>
      <p:sp>
        <p:nvSpPr>
          <p:cNvPr id="16402" name="Text Box 32"/>
          <p:cNvSpPr txBox="1">
            <a:spLocks noChangeArrowheads="1"/>
          </p:cNvSpPr>
          <p:nvPr/>
        </p:nvSpPr>
        <p:spPr bwMode="auto">
          <a:xfrm>
            <a:off x="3851275" y="3841750"/>
            <a:ext cx="1057275" cy="376238"/>
          </a:xfrm>
          <a:prstGeom prst="rect">
            <a:avLst/>
          </a:prstGeom>
          <a:noFill/>
          <a:ln w="9525">
            <a:solidFill>
              <a:srgbClr val="000000"/>
            </a:solidFill>
            <a:miter lim="800000"/>
            <a:headEnd/>
            <a:tailEnd/>
          </a:ln>
        </p:spPr>
        <p:txBody>
          <a:bodyPr wrap="none">
            <a:spAutoFit/>
          </a:bodyPr>
          <a:lstStyle/>
          <a:p>
            <a:r>
              <a:rPr lang="en-US" dirty="0">
                <a:solidFill>
                  <a:srgbClr val="000000"/>
                </a:solidFill>
              </a:rPr>
              <a:t>Ethernet</a:t>
            </a:r>
          </a:p>
        </p:txBody>
      </p:sp>
      <p:sp>
        <p:nvSpPr>
          <p:cNvPr id="16403" name="Text Box 33"/>
          <p:cNvSpPr txBox="1">
            <a:spLocks noChangeArrowheads="1"/>
          </p:cNvSpPr>
          <p:nvPr/>
        </p:nvSpPr>
        <p:spPr bwMode="auto">
          <a:xfrm>
            <a:off x="3851275" y="4594225"/>
            <a:ext cx="1057275" cy="376238"/>
          </a:xfrm>
          <a:prstGeom prst="rect">
            <a:avLst/>
          </a:prstGeom>
          <a:noFill/>
          <a:ln w="9525">
            <a:solidFill>
              <a:srgbClr val="000000"/>
            </a:solidFill>
            <a:miter lim="800000"/>
            <a:headEnd/>
            <a:tailEnd/>
          </a:ln>
        </p:spPr>
        <p:txBody>
          <a:bodyPr wrap="none">
            <a:spAutoFit/>
          </a:bodyPr>
          <a:lstStyle/>
          <a:p>
            <a:r>
              <a:rPr lang="en-US" dirty="0">
                <a:solidFill>
                  <a:srgbClr val="000000"/>
                </a:solidFill>
              </a:rPr>
              <a:t>Ethernet</a:t>
            </a:r>
          </a:p>
        </p:txBody>
      </p:sp>
      <p:sp>
        <p:nvSpPr>
          <p:cNvPr id="16404" name="Rectangle 34"/>
          <p:cNvSpPr>
            <a:spLocks noChangeArrowheads="1"/>
          </p:cNvSpPr>
          <p:nvPr/>
        </p:nvSpPr>
        <p:spPr bwMode="auto">
          <a:xfrm>
            <a:off x="4905375" y="3771900"/>
            <a:ext cx="485775" cy="504825"/>
          </a:xfrm>
          <a:prstGeom prst="rect">
            <a:avLst/>
          </a:prstGeom>
          <a:solidFill>
            <a:srgbClr val="CCECFF"/>
          </a:solidFill>
          <a:ln w="9525" algn="ctr">
            <a:solidFill>
              <a:srgbClr val="000000"/>
            </a:solidFill>
            <a:miter lim="800000"/>
            <a:headEnd/>
            <a:tailEnd/>
          </a:ln>
        </p:spPr>
        <p:txBody>
          <a:bodyPr wrap="none" anchor="ctr"/>
          <a:lstStyle/>
          <a:p>
            <a:endParaRPr lang="en-US" dirty="0"/>
          </a:p>
        </p:txBody>
      </p:sp>
      <p:sp>
        <p:nvSpPr>
          <p:cNvPr id="16405" name="Text Box 35"/>
          <p:cNvSpPr txBox="1">
            <a:spLocks noChangeArrowheads="1"/>
          </p:cNvSpPr>
          <p:nvPr/>
        </p:nvSpPr>
        <p:spPr bwMode="auto">
          <a:xfrm>
            <a:off x="4965700" y="3825875"/>
            <a:ext cx="336550" cy="366713"/>
          </a:xfrm>
          <a:prstGeom prst="rect">
            <a:avLst/>
          </a:prstGeom>
          <a:noFill/>
          <a:ln w="9525">
            <a:noFill/>
            <a:miter lim="800000"/>
            <a:headEnd/>
            <a:tailEnd/>
          </a:ln>
        </p:spPr>
        <p:txBody>
          <a:bodyPr wrap="none">
            <a:spAutoFit/>
          </a:bodyPr>
          <a:lstStyle/>
          <a:p>
            <a:r>
              <a:rPr lang="en-US" dirty="0">
                <a:solidFill>
                  <a:srgbClr val="000000"/>
                </a:solidFill>
              </a:rPr>
              <a:t>A</a:t>
            </a:r>
          </a:p>
        </p:txBody>
      </p:sp>
      <p:sp>
        <p:nvSpPr>
          <p:cNvPr id="16406" name="Rectangle 36"/>
          <p:cNvSpPr>
            <a:spLocks noChangeArrowheads="1"/>
          </p:cNvSpPr>
          <p:nvPr/>
        </p:nvSpPr>
        <p:spPr bwMode="auto">
          <a:xfrm>
            <a:off x="4914900" y="4543425"/>
            <a:ext cx="485775" cy="504825"/>
          </a:xfrm>
          <a:prstGeom prst="rect">
            <a:avLst/>
          </a:prstGeom>
          <a:solidFill>
            <a:srgbClr val="CCECFF"/>
          </a:solidFill>
          <a:ln w="9525" algn="ctr">
            <a:solidFill>
              <a:srgbClr val="000000"/>
            </a:solidFill>
            <a:miter lim="800000"/>
            <a:headEnd/>
            <a:tailEnd/>
          </a:ln>
        </p:spPr>
        <p:txBody>
          <a:bodyPr wrap="none" anchor="ctr"/>
          <a:lstStyle/>
          <a:p>
            <a:endParaRPr lang="en-US" dirty="0"/>
          </a:p>
        </p:txBody>
      </p:sp>
      <p:sp>
        <p:nvSpPr>
          <p:cNvPr id="16407" name="Text Box 37"/>
          <p:cNvSpPr txBox="1">
            <a:spLocks noChangeArrowheads="1"/>
          </p:cNvSpPr>
          <p:nvPr/>
        </p:nvSpPr>
        <p:spPr bwMode="auto">
          <a:xfrm>
            <a:off x="4956175" y="4616450"/>
            <a:ext cx="336550" cy="366713"/>
          </a:xfrm>
          <a:prstGeom prst="rect">
            <a:avLst/>
          </a:prstGeom>
          <a:noFill/>
          <a:ln w="9525">
            <a:noFill/>
            <a:miter lim="800000"/>
            <a:headEnd/>
            <a:tailEnd/>
          </a:ln>
        </p:spPr>
        <p:txBody>
          <a:bodyPr wrap="none">
            <a:spAutoFit/>
          </a:bodyPr>
          <a:lstStyle/>
          <a:p>
            <a:r>
              <a:rPr lang="en-US" dirty="0">
                <a:solidFill>
                  <a:srgbClr val="000000"/>
                </a:solidFill>
              </a:rPr>
              <a:t>B</a:t>
            </a:r>
          </a:p>
        </p:txBody>
      </p:sp>
      <p:sp>
        <p:nvSpPr>
          <p:cNvPr id="16408" name="Line 38"/>
          <p:cNvSpPr>
            <a:spLocks noChangeShapeType="1"/>
          </p:cNvSpPr>
          <p:nvPr/>
        </p:nvSpPr>
        <p:spPr bwMode="auto">
          <a:xfrm flipV="1">
            <a:off x="5400675" y="3971925"/>
            <a:ext cx="942975" cy="9525"/>
          </a:xfrm>
          <a:prstGeom prst="line">
            <a:avLst/>
          </a:prstGeom>
          <a:noFill/>
          <a:ln w="28575">
            <a:solidFill>
              <a:schemeClr val="tx1"/>
            </a:solidFill>
            <a:round/>
            <a:headEnd type="triangle" w="med" len="med"/>
            <a:tailEnd type="triangle" w="med" len="med"/>
          </a:ln>
        </p:spPr>
        <p:txBody>
          <a:bodyPr anchor="ctr"/>
          <a:lstStyle/>
          <a:p>
            <a:endParaRPr lang="en-US" dirty="0"/>
          </a:p>
        </p:txBody>
      </p:sp>
      <p:sp>
        <p:nvSpPr>
          <p:cNvPr id="16409" name="Text Box 39"/>
          <p:cNvSpPr txBox="1">
            <a:spLocks noChangeArrowheads="1"/>
          </p:cNvSpPr>
          <p:nvPr/>
        </p:nvSpPr>
        <p:spPr bwMode="auto">
          <a:xfrm>
            <a:off x="6261100" y="3800475"/>
            <a:ext cx="1949450" cy="641350"/>
          </a:xfrm>
          <a:prstGeom prst="rect">
            <a:avLst/>
          </a:prstGeom>
          <a:noFill/>
          <a:ln w="9525">
            <a:noFill/>
            <a:miter lim="800000"/>
            <a:headEnd/>
            <a:tailEnd/>
          </a:ln>
        </p:spPr>
        <p:txBody>
          <a:bodyPr wrap="none">
            <a:spAutoFit/>
          </a:bodyPr>
          <a:lstStyle/>
          <a:p>
            <a:pPr algn="ctr"/>
            <a:r>
              <a:rPr lang="en-US" dirty="0">
                <a:solidFill>
                  <a:srgbClr val="000000"/>
                </a:solidFill>
              </a:rPr>
              <a:t>Ethernet Network</a:t>
            </a:r>
          </a:p>
          <a:p>
            <a:pPr algn="ctr"/>
            <a:r>
              <a:rPr lang="en-US" dirty="0">
                <a:solidFill>
                  <a:srgbClr val="000000"/>
                </a:solidFill>
              </a:rPr>
              <a:t>A</a:t>
            </a:r>
          </a:p>
        </p:txBody>
      </p:sp>
      <p:sp>
        <p:nvSpPr>
          <p:cNvPr id="16410" name="Line 40"/>
          <p:cNvSpPr>
            <a:spLocks noChangeShapeType="1"/>
          </p:cNvSpPr>
          <p:nvPr/>
        </p:nvSpPr>
        <p:spPr bwMode="auto">
          <a:xfrm>
            <a:off x="5381625" y="4781550"/>
            <a:ext cx="971550" cy="0"/>
          </a:xfrm>
          <a:prstGeom prst="line">
            <a:avLst/>
          </a:prstGeom>
          <a:noFill/>
          <a:ln w="28575">
            <a:solidFill>
              <a:schemeClr val="tx1"/>
            </a:solidFill>
            <a:round/>
            <a:headEnd type="triangle" w="med" len="med"/>
            <a:tailEnd type="triangle" w="med" len="med"/>
          </a:ln>
        </p:spPr>
        <p:txBody>
          <a:bodyPr anchor="ctr"/>
          <a:lstStyle/>
          <a:p>
            <a:endParaRPr lang="en-US" dirty="0"/>
          </a:p>
        </p:txBody>
      </p:sp>
      <p:sp>
        <p:nvSpPr>
          <p:cNvPr id="16411" name="Text Box 41"/>
          <p:cNvSpPr txBox="1">
            <a:spLocks noChangeArrowheads="1"/>
          </p:cNvSpPr>
          <p:nvPr/>
        </p:nvSpPr>
        <p:spPr bwMode="auto">
          <a:xfrm>
            <a:off x="6270625" y="4600575"/>
            <a:ext cx="1949450" cy="641350"/>
          </a:xfrm>
          <a:prstGeom prst="rect">
            <a:avLst/>
          </a:prstGeom>
          <a:noFill/>
          <a:ln w="9525">
            <a:noFill/>
            <a:miter lim="800000"/>
            <a:headEnd/>
            <a:tailEnd/>
          </a:ln>
        </p:spPr>
        <p:txBody>
          <a:bodyPr wrap="none">
            <a:spAutoFit/>
          </a:bodyPr>
          <a:lstStyle/>
          <a:p>
            <a:pPr algn="ctr"/>
            <a:r>
              <a:rPr lang="en-US" dirty="0">
                <a:solidFill>
                  <a:srgbClr val="000000"/>
                </a:solidFill>
              </a:rPr>
              <a:t>Ethernet Network</a:t>
            </a:r>
          </a:p>
          <a:p>
            <a:pPr algn="ctr"/>
            <a:r>
              <a:rPr lang="en-US" dirty="0">
                <a:solidFill>
                  <a:srgbClr val="000000"/>
                </a:solidFill>
              </a:rPr>
              <a:t>B</a:t>
            </a:r>
          </a:p>
        </p:txBody>
      </p:sp>
      <p:sp>
        <p:nvSpPr>
          <p:cNvPr id="16412" name="Text Box 43"/>
          <p:cNvSpPr txBox="1">
            <a:spLocks noChangeArrowheads="1"/>
          </p:cNvSpPr>
          <p:nvPr/>
        </p:nvSpPr>
        <p:spPr bwMode="auto">
          <a:xfrm>
            <a:off x="2070100" y="3022600"/>
            <a:ext cx="577850" cy="366713"/>
          </a:xfrm>
          <a:prstGeom prst="rect">
            <a:avLst/>
          </a:prstGeom>
          <a:noFill/>
          <a:ln w="9525">
            <a:noFill/>
            <a:miter lim="800000"/>
            <a:headEnd/>
            <a:tailEnd/>
          </a:ln>
        </p:spPr>
        <p:txBody>
          <a:bodyPr wrap="none">
            <a:spAutoFit/>
          </a:bodyPr>
          <a:lstStyle/>
          <a:p>
            <a:pPr algn="ctr"/>
            <a:r>
              <a:rPr lang="en-US" dirty="0">
                <a:solidFill>
                  <a:srgbClr val="000000"/>
                </a:solidFill>
              </a:rPr>
              <a:t>IMT</a:t>
            </a:r>
          </a:p>
        </p:txBody>
      </p:sp>
      <p:sp>
        <p:nvSpPr>
          <p:cNvPr id="16413" name="Text Box 25"/>
          <p:cNvSpPr txBox="1">
            <a:spLocks noChangeArrowheads="1"/>
          </p:cNvSpPr>
          <p:nvPr/>
        </p:nvSpPr>
        <p:spPr bwMode="auto">
          <a:xfrm>
            <a:off x="3222625" y="3032125"/>
            <a:ext cx="2076450" cy="366713"/>
          </a:xfrm>
          <a:prstGeom prst="rect">
            <a:avLst/>
          </a:prstGeom>
          <a:noFill/>
          <a:ln w="9525">
            <a:noFill/>
            <a:miter lim="800000"/>
            <a:headEnd/>
            <a:tailEnd/>
          </a:ln>
        </p:spPr>
        <p:txBody>
          <a:bodyPr wrap="none">
            <a:spAutoFit/>
          </a:bodyPr>
          <a:lstStyle/>
          <a:p>
            <a:r>
              <a:rPr lang="en-US" b="1" dirty="0">
                <a:solidFill>
                  <a:srgbClr val="000000"/>
                </a:solidFill>
              </a:rPr>
              <a:t>SIGTRAN Module</a:t>
            </a:r>
          </a:p>
        </p:txBody>
      </p:sp>
      <p:sp>
        <p:nvSpPr>
          <p:cNvPr id="16414" name="Line 15"/>
          <p:cNvSpPr>
            <a:spLocks noChangeShapeType="1"/>
          </p:cNvSpPr>
          <p:nvPr/>
        </p:nvSpPr>
        <p:spPr bwMode="auto">
          <a:xfrm flipH="1">
            <a:off x="3238500" y="1362075"/>
            <a:ext cx="41275" cy="4810125"/>
          </a:xfrm>
          <a:prstGeom prst="line">
            <a:avLst/>
          </a:prstGeom>
          <a:noFill/>
          <a:ln w="25400">
            <a:solidFill>
              <a:schemeClr val="tx1"/>
            </a:solidFill>
            <a:prstDash val="dash"/>
            <a:round/>
            <a:headEnd/>
            <a:tailEnd/>
          </a:ln>
        </p:spPr>
        <p:txBody>
          <a:bodyPr>
            <a:spAutoFit/>
          </a:bodyPr>
          <a:lstStyle/>
          <a:p>
            <a:endParaRPr lang="en-US" dirty="0"/>
          </a:p>
        </p:txBody>
      </p:sp>
      <p:sp>
        <p:nvSpPr>
          <p:cNvPr id="16415" name="Text Box 16"/>
          <p:cNvSpPr txBox="1">
            <a:spLocks noChangeArrowheads="1"/>
          </p:cNvSpPr>
          <p:nvPr/>
        </p:nvSpPr>
        <p:spPr bwMode="auto">
          <a:xfrm>
            <a:off x="1990725" y="1274763"/>
            <a:ext cx="855663" cy="519112"/>
          </a:xfrm>
          <a:prstGeom prst="rect">
            <a:avLst/>
          </a:prstGeom>
          <a:noFill/>
          <a:ln w="25400" algn="ctr">
            <a:noFill/>
            <a:miter lim="800000"/>
            <a:headEnd/>
            <a:tailEnd/>
          </a:ln>
        </p:spPr>
        <p:txBody>
          <a:bodyPr wrap="none">
            <a:spAutoFit/>
          </a:bodyPr>
          <a:lstStyle/>
          <a:p>
            <a:pPr algn="ctr"/>
            <a:r>
              <a:rPr lang="en-US" sz="2800" dirty="0">
                <a:solidFill>
                  <a:srgbClr val="000000"/>
                </a:solidFill>
              </a:rPr>
              <a:t>SS7</a:t>
            </a:r>
          </a:p>
        </p:txBody>
      </p:sp>
      <p:sp>
        <p:nvSpPr>
          <p:cNvPr id="16416" name="Text Box 17"/>
          <p:cNvSpPr txBox="1">
            <a:spLocks noChangeArrowheads="1"/>
          </p:cNvSpPr>
          <p:nvPr/>
        </p:nvSpPr>
        <p:spPr bwMode="auto">
          <a:xfrm>
            <a:off x="3562350" y="1266825"/>
            <a:ext cx="3065463" cy="519113"/>
          </a:xfrm>
          <a:prstGeom prst="rect">
            <a:avLst/>
          </a:prstGeom>
          <a:noFill/>
          <a:ln w="25400" algn="ctr">
            <a:noFill/>
            <a:miter lim="800000"/>
            <a:headEnd/>
            <a:tailEnd/>
          </a:ln>
        </p:spPr>
        <p:txBody>
          <a:bodyPr>
            <a:spAutoFit/>
          </a:bodyPr>
          <a:lstStyle/>
          <a:p>
            <a:pPr algn="ctr"/>
            <a:r>
              <a:rPr lang="en-US" sz="2800" dirty="0">
                <a:solidFill>
                  <a:srgbClr val="000000"/>
                </a:solidFill>
              </a:rPr>
              <a:t>Ethernet and IP</a:t>
            </a:r>
          </a:p>
        </p:txBody>
      </p:sp>
      <p:sp>
        <p:nvSpPr>
          <p:cNvPr id="16417" name="Line 18"/>
          <p:cNvSpPr>
            <a:spLocks noChangeShapeType="1"/>
          </p:cNvSpPr>
          <p:nvPr/>
        </p:nvSpPr>
        <p:spPr bwMode="auto">
          <a:xfrm>
            <a:off x="1498600" y="1816100"/>
            <a:ext cx="1714500" cy="0"/>
          </a:xfrm>
          <a:prstGeom prst="line">
            <a:avLst/>
          </a:prstGeom>
          <a:noFill/>
          <a:ln w="25400">
            <a:solidFill>
              <a:srgbClr val="000000"/>
            </a:solidFill>
            <a:round/>
            <a:headEnd type="triangle" w="med" len="med"/>
            <a:tailEnd type="triangle" w="med" len="med"/>
          </a:ln>
        </p:spPr>
        <p:txBody>
          <a:bodyPr wrap="none">
            <a:spAutoFit/>
          </a:bodyPr>
          <a:lstStyle/>
          <a:p>
            <a:endParaRPr lang="en-US" dirty="0"/>
          </a:p>
        </p:txBody>
      </p:sp>
      <p:sp>
        <p:nvSpPr>
          <p:cNvPr id="16418" name="Line 19"/>
          <p:cNvSpPr>
            <a:spLocks noChangeShapeType="1"/>
          </p:cNvSpPr>
          <p:nvPr/>
        </p:nvSpPr>
        <p:spPr bwMode="auto">
          <a:xfrm flipV="1">
            <a:off x="3362325" y="1806575"/>
            <a:ext cx="3622675" cy="9525"/>
          </a:xfrm>
          <a:prstGeom prst="line">
            <a:avLst/>
          </a:prstGeom>
          <a:noFill/>
          <a:ln w="25400">
            <a:solidFill>
              <a:srgbClr val="000000"/>
            </a:solidFill>
            <a:round/>
            <a:headEnd type="triangle" w="med" len="med"/>
            <a:tailEnd type="triangle" w="med" len="med"/>
          </a:ln>
        </p:spPr>
        <p:txBody>
          <a:bodyPr>
            <a:spAutoFit/>
          </a:bodyPr>
          <a:lstStyle/>
          <a:p>
            <a:endParaRPr lang="en-US" dirty="0"/>
          </a:p>
        </p:txBody>
      </p:sp>
      <p:sp>
        <p:nvSpPr>
          <p:cNvPr id="16419" name="Text Box 42"/>
          <p:cNvSpPr txBox="1">
            <a:spLocks noChangeArrowheads="1"/>
          </p:cNvSpPr>
          <p:nvPr/>
        </p:nvSpPr>
        <p:spPr bwMode="auto">
          <a:xfrm>
            <a:off x="2222500" y="2098675"/>
            <a:ext cx="2800350" cy="366713"/>
          </a:xfrm>
          <a:prstGeom prst="rect">
            <a:avLst/>
          </a:prstGeom>
          <a:solidFill>
            <a:schemeClr val="bg1"/>
          </a:solidFill>
          <a:ln w="9525">
            <a:noFill/>
            <a:miter lim="800000"/>
            <a:headEnd/>
            <a:tailEnd/>
          </a:ln>
        </p:spPr>
        <p:txBody>
          <a:bodyPr wrap="none">
            <a:spAutoFit/>
          </a:bodyPr>
          <a:lstStyle/>
          <a:p>
            <a:r>
              <a:rPr lang="en-US" b="1" dirty="0">
                <a:solidFill>
                  <a:srgbClr val="000000"/>
                </a:solidFill>
              </a:rPr>
              <a:t>STP- Signaling Gateway</a:t>
            </a:r>
          </a:p>
        </p:txBody>
      </p:sp>
      <p:sp>
        <p:nvSpPr>
          <p:cNvPr id="16420" name="Rectangle 2"/>
          <p:cNvSpPr>
            <a:spLocks noGrp="1" noChangeArrowheads="1"/>
          </p:cNvSpPr>
          <p:nvPr>
            <p:ph type="title"/>
          </p:nvPr>
        </p:nvSpPr>
        <p:spPr>
          <a:xfrm>
            <a:off x="0" y="0"/>
            <a:ext cx="9144000" cy="630936"/>
          </a:xfrm>
        </p:spPr>
        <p:txBody>
          <a:bodyPr/>
          <a:lstStyle/>
          <a:p>
            <a:pPr eaLnBrk="1" hangingPunct="1"/>
            <a:r>
              <a:rPr lang="en-US" dirty="0" smtClean="0"/>
              <a:t>  SIGTRAN within an STP</a:t>
            </a:r>
          </a:p>
        </p:txBody>
      </p:sp>
      <p:sp>
        <p:nvSpPr>
          <p:cNvPr id="40" name="Oval 39"/>
          <p:cNvSpPr/>
          <p:nvPr/>
        </p:nvSpPr>
        <p:spPr>
          <a:xfrm>
            <a:off x="2219325" y="3400425"/>
            <a:ext cx="276225" cy="2066925"/>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1828800" y="5486400"/>
            <a:ext cx="6235700" cy="631825"/>
          </a:xfrm>
          <a:prstGeom prst="rect">
            <a:avLst/>
          </a:prstGeom>
          <a:noFill/>
          <a:ln w="9525">
            <a:noFill/>
            <a:miter lim="800000"/>
            <a:headEnd/>
            <a:tailEnd/>
          </a:ln>
        </p:spPr>
        <p:txBody>
          <a:bodyPr anchor="ctr"/>
          <a:lstStyle/>
          <a:p>
            <a:pPr algn="ctr"/>
            <a:r>
              <a:rPr lang="en-US" sz="5400" b="1" dirty="0">
                <a:solidFill>
                  <a:schemeClr val="bg1"/>
                </a:solidFill>
              </a:rPr>
              <a:t>     </a:t>
            </a:r>
          </a:p>
        </p:txBody>
      </p:sp>
      <p:pic>
        <p:nvPicPr>
          <p:cNvPr id="163843" name="Picture 3" descr="j0415858"/>
          <p:cNvPicPr>
            <a:picLocks noChangeAspect="1" noChangeArrowheads="1"/>
          </p:cNvPicPr>
          <p:nvPr/>
        </p:nvPicPr>
        <p:blipFill>
          <a:blip r:embed="rId3" cstate="print"/>
          <a:srcRect/>
          <a:stretch>
            <a:fillRect/>
          </a:stretch>
        </p:blipFill>
        <p:spPr bwMode="ltGray">
          <a:xfrm>
            <a:off x="2514600" y="1981200"/>
            <a:ext cx="4724400" cy="3505200"/>
          </a:xfrm>
          <a:prstGeom prst="rect">
            <a:avLst/>
          </a:prstGeom>
          <a:noFill/>
          <a:ln w="9525">
            <a:noFill/>
            <a:miter lim="800000"/>
            <a:headEnd/>
            <a:tailEnd/>
          </a:ln>
        </p:spPr>
      </p:pic>
      <p:sp>
        <p:nvSpPr>
          <p:cNvPr id="163844" name="Rectangle 5"/>
          <p:cNvSpPr>
            <a:spLocks noGrp="1" noChangeArrowheads="1"/>
          </p:cNvSpPr>
          <p:nvPr>
            <p:ph type="title"/>
          </p:nvPr>
        </p:nvSpPr>
        <p:spPr>
          <a:xfrm>
            <a:off x="0" y="0"/>
            <a:ext cx="9144000" cy="630936"/>
          </a:xfrm>
        </p:spPr>
        <p:txBody>
          <a:bodyPr/>
          <a:lstStyle/>
          <a:p>
            <a:pPr eaLnBrk="1" hangingPunct="1"/>
            <a:r>
              <a:rPr lang="en-US" dirty="0" smtClean="0"/>
              <a:t>  Learning Activity</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body" idx="1"/>
          </p:nvPr>
        </p:nvSpPr>
        <p:spPr/>
        <p:txBody>
          <a:bodyPr/>
          <a:lstStyle/>
          <a:p>
            <a:pPr eaLnBrk="1" hangingPunct="1"/>
            <a:r>
              <a:rPr lang="en-US" sz="2400" dirty="0" smtClean="0"/>
              <a:t>Provides demonstration and hands-on practice with testing IPSG links.  </a:t>
            </a:r>
          </a:p>
          <a:p>
            <a:pPr eaLnBrk="1" hangingPunct="1"/>
            <a:endParaRPr lang="en-US" sz="2400" dirty="0" smtClean="0"/>
          </a:p>
          <a:p>
            <a:pPr eaLnBrk="1" hangingPunct="1"/>
            <a:r>
              <a:rPr lang="en-US" sz="2400" dirty="0" smtClean="0"/>
              <a:t>After completing this exercise, the student will be able to:</a:t>
            </a:r>
          </a:p>
          <a:p>
            <a:pPr lvl="1" eaLnBrk="1" hangingPunct="1"/>
            <a:r>
              <a:rPr lang="en-US" sz="2000" dirty="0" smtClean="0"/>
              <a:t>Perform OAM commands that provide status of the SIGTRAN cards, links and associations.</a:t>
            </a:r>
          </a:p>
          <a:p>
            <a:pPr lvl="1" eaLnBrk="1" hangingPunct="1"/>
            <a:r>
              <a:rPr lang="en-US" sz="2000" dirty="0" smtClean="0"/>
              <a:t>Perform Pass command. </a:t>
            </a:r>
          </a:p>
          <a:p>
            <a:pPr lvl="1" eaLnBrk="1" hangingPunct="1"/>
            <a:endParaRPr lang="en-US" sz="2000" dirty="0" smtClean="0"/>
          </a:p>
          <a:p>
            <a:pPr eaLnBrk="1" hangingPunct="1"/>
            <a:r>
              <a:rPr lang="en-US" sz="2400" dirty="0" smtClean="0"/>
              <a:t>Materials, Equipment, and References</a:t>
            </a:r>
          </a:p>
          <a:p>
            <a:pPr lvl="1" eaLnBrk="1" hangingPunct="1"/>
            <a:r>
              <a:rPr lang="en-US" sz="2000" dirty="0" smtClean="0"/>
              <a:t>STP EAGLE STP Commands manual </a:t>
            </a:r>
          </a:p>
          <a:p>
            <a:pPr lvl="1" eaLnBrk="1" hangingPunct="1"/>
            <a:r>
              <a:rPr lang="en-US" sz="2000" dirty="0" smtClean="0"/>
              <a:t>STP EAGLE STP Database Administration -  </a:t>
            </a:r>
          </a:p>
          <a:p>
            <a:pPr lvl="1" eaLnBrk="1" hangingPunct="1">
              <a:buFontTx/>
              <a:buNone/>
            </a:pPr>
            <a:r>
              <a:rPr lang="en-US" sz="2000" dirty="0" smtClean="0"/>
              <a:t>	IP7 Secure Gateway manual</a:t>
            </a:r>
          </a:p>
        </p:txBody>
      </p:sp>
      <p:sp>
        <p:nvSpPr>
          <p:cNvPr id="164867" name="Rectangle 4"/>
          <p:cNvSpPr>
            <a:spLocks noGrp="1" noChangeArrowheads="1"/>
          </p:cNvSpPr>
          <p:nvPr>
            <p:ph type="title"/>
          </p:nvPr>
        </p:nvSpPr>
        <p:spPr>
          <a:xfrm>
            <a:off x="0" y="0"/>
            <a:ext cx="9144000" cy="630936"/>
          </a:xfrm>
        </p:spPr>
        <p:txBody>
          <a:bodyPr/>
          <a:lstStyle/>
          <a:p>
            <a:pPr eaLnBrk="1" hangingPunct="1"/>
            <a:r>
              <a:rPr lang="en-US" dirty="0" smtClean="0"/>
              <a:t>  Learning Activity 5:  Testing</a:t>
            </a: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Rectangle 3"/>
          <p:cNvSpPr>
            <a:spLocks noGrp="1" noChangeArrowheads="1"/>
          </p:cNvSpPr>
          <p:nvPr>
            <p:ph type="title"/>
          </p:nvPr>
        </p:nvSpPr>
        <p:spPr>
          <a:xfrm>
            <a:off x="0" y="0"/>
            <a:ext cx="9144000" cy="630936"/>
          </a:xfrm>
        </p:spPr>
        <p:txBody>
          <a:bodyPr/>
          <a:lstStyle/>
          <a:p>
            <a:pPr eaLnBrk="1" hangingPunct="1"/>
            <a:r>
              <a:rPr lang="en-US" dirty="0" smtClean="0"/>
              <a:t>  Learning Activity 5:  Testing</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Rectangle 3"/>
          <p:cNvSpPr>
            <a:spLocks noGrp="1" noChangeArrowheads="1"/>
          </p:cNvSpPr>
          <p:nvPr>
            <p:ph type="title"/>
          </p:nvPr>
        </p:nvSpPr>
        <p:spPr>
          <a:xfrm>
            <a:off x="0" y="0"/>
            <a:ext cx="9144000" cy="630936"/>
          </a:xfrm>
        </p:spPr>
        <p:txBody>
          <a:bodyPr/>
          <a:lstStyle/>
          <a:p>
            <a:pPr eaLnBrk="1" hangingPunct="1"/>
            <a:r>
              <a:rPr lang="en-US" dirty="0" smtClean="0"/>
              <a:t>  Learning Activity 5:  Testing</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1676400" y="5257800"/>
            <a:ext cx="6235700" cy="631825"/>
          </a:xfrm>
          <a:prstGeom prst="rect">
            <a:avLst/>
          </a:prstGeom>
          <a:noFill/>
          <a:ln w="9525">
            <a:noFill/>
            <a:miter lim="800000"/>
            <a:headEnd/>
            <a:tailEnd/>
          </a:ln>
        </p:spPr>
        <p:txBody>
          <a:bodyPr anchor="ctr"/>
          <a:lstStyle/>
          <a:p>
            <a:pPr algn="ctr"/>
            <a:endParaRPr lang="en-US" sz="5400" b="1" dirty="0">
              <a:solidFill>
                <a:schemeClr val="bg1"/>
              </a:solidFill>
            </a:endParaRPr>
          </a:p>
        </p:txBody>
      </p:sp>
      <p:pic>
        <p:nvPicPr>
          <p:cNvPr id="167939" name="Picture 3" descr="bs01891_"/>
          <p:cNvPicPr>
            <a:picLocks noChangeAspect="1" noChangeArrowheads="1"/>
          </p:cNvPicPr>
          <p:nvPr/>
        </p:nvPicPr>
        <p:blipFill>
          <a:blip r:embed="rId3" cstate="print"/>
          <a:srcRect/>
          <a:stretch>
            <a:fillRect/>
          </a:stretch>
        </p:blipFill>
        <p:spPr bwMode="auto">
          <a:xfrm>
            <a:off x="3581400" y="2819400"/>
            <a:ext cx="2097088" cy="2517775"/>
          </a:xfrm>
          <a:prstGeom prst="rect">
            <a:avLst/>
          </a:prstGeom>
          <a:noFill/>
          <a:ln w="9525">
            <a:noFill/>
            <a:miter lim="800000"/>
            <a:headEnd/>
            <a:tailEnd/>
          </a:ln>
        </p:spPr>
      </p:pic>
      <p:sp>
        <p:nvSpPr>
          <p:cNvPr id="167940" name="Rectangle 4"/>
          <p:cNvSpPr>
            <a:spLocks noGrp="1" noChangeArrowheads="1"/>
          </p:cNvSpPr>
          <p:nvPr>
            <p:ph type="title"/>
          </p:nvPr>
        </p:nvSpPr>
        <p:spPr>
          <a:xfrm>
            <a:off x="0" y="0"/>
            <a:ext cx="9144000" cy="630936"/>
          </a:xfrm>
          <a:noFill/>
        </p:spPr>
        <p:txBody>
          <a:bodyPr/>
          <a:lstStyle/>
          <a:p>
            <a:pPr eaLnBrk="1" hangingPunct="1"/>
            <a:r>
              <a:rPr lang="en-US" dirty="0" smtClean="0"/>
              <a:t>  Check Your Learning</a:t>
            </a:r>
          </a:p>
        </p:txBody>
      </p:sp>
      <p:sp>
        <p:nvSpPr>
          <p:cNvPr id="167941" name="Rectangle 5"/>
          <p:cNvSpPr>
            <a:spLocks noGrp="1" noChangeArrowheads="1"/>
          </p:cNvSpPr>
          <p:nvPr>
            <p:ph type="body" idx="1"/>
          </p:nvPr>
        </p:nvSpPr>
        <p:spPr>
          <a:xfrm>
            <a:off x="457200" y="990600"/>
            <a:ext cx="8229600" cy="5486400"/>
          </a:xfrm>
          <a:noFill/>
        </p:spPr>
        <p:txBody>
          <a:bodyPr/>
          <a:lstStyle/>
          <a:p>
            <a:pPr eaLnBrk="1" hangingPunct="1"/>
            <a:r>
              <a:rPr lang="en-US" dirty="0" smtClean="0"/>
              <a:t>Answer the questions to the best of your ability.</a:t>
            </a:r>
          </a:p>
          <a:p>
            <a:pPr eaLnBrk="1" hangingPunct="1"/>
            <a:r>
              <a:rPr lang="en-US" dirty="0" smtClean="0"/>
              <a:t>We will review all answers as a group.</a:t>
            </a: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0" y="0"/>
            <a:ext cx="9140825" cy="609600"/>
          </a:xfrm>
        </p:spPr>
        <p:txBody>
          <a:bodyPr/>
          <a:lstStyle/>
          <a:p>
            <a:pPr eaLnBrk="1" hangingPunct="1"/>
            <a:r>
              <a:rPr lang="en-US" dirty="0" smtClean="0"/>
              <a:t>  Blank Slide for Review Questions</a:t>
            </a:r>
          </a:p>
        </p:txBody>
      </p:sp>
    </p:spTree>
  </p:cSld>
  <p:clrMapOvr>
    <a:masterClrMapping/>
  </p:clrMapOvr>
  <p:transition>
    <p:wipe dir="d"/>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0" y="0"/>
            <a:ext cx="9144000" cy="523220"/>
          </a:xfrm>
          <a:prstGeom prst="rect">
            <a:avLst/>
          </a:prstGeom>
          <a:noFill/>
          <a:ln w="9525">
            <a:noFill/>
            <a:miter lim="800000"/>
            <a:headEnd/>
            <a:tailEnd/>
          </a:ln>
        </p:spPr>
        <p:txBody>
          <a:bodyPr wrap="square">
            <a:spAutoFit/>
          </a:bodyPr>
          <a:lstStyle/>
          <a:p>
            <a:pPr algn="ctr">
              <a:spcBef>
                <a:spcPct val="50000"/>
              </a:spcBef>
            </a:pPr>
            <a:r>
              <a:rPr lang="en-US" sz="2800" b="1" dirty="0">
                <a:solidFill>
                  <a:schemeClr val="bg1"/>
                </a:solidFill>
              </a:rPr>
              <a:t>Student Notes</a:t>
            </a: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4"/>
          <p:cNvSpPr>
            <a:spLocks noGrp="1" noChangeArrowheads="1"/>
          </p:cNvSpPr>
          <p:nvPr>
            <p:ph type="ctrTitle"/>
          </p:nvPr>
        </p:nvSpPr>
        <p:spPr>
          <a:xfrm>
            <a:off x="381000" y="4572000"/>
            <a:ext cx="6016752" cy="969264"/>
          </a:xfrm>
        </p:spPr>
        <p:txBody>
          <a:bodyPr/>
          <a:lstStyle/>
          <a:p>
            <a:pPr eaLnBrk="1" hangingPunct="1"/>
            <a:r>
              <a:rPr lang="en-US" dirty="0" smtClean="0"/>
              <a:t>Module 7 (Optional)</a:t>
            </a:r>
          </a:p>
        </p:txBody>
      </p:sp>
      <p:sp>
        <p:nvSpPr>
          <p:cNvPr id="171012" name="Rectangle 5"/>
          <p:cNvSpPr>
            <a:spLocks noGrp="1" noChangeArrowheads="1"/>
          </p:cNvSpPr>
          <p:nvPr>
            <p:ph type="subTitle" idx="1"/>
          </p:nvPr>
        </p:nvSpPr>
        <p:spPr/>
        <p:txBody>
          <a:bodyPr/>
          <a:lstStyle/>
          <a:p>
            <a:pPr eaLnBrk="1" hangingPunct="1">
              <a:lnSpc>
                <a:spcPct val="90000"/>
              </a:lnSpc>
            </a:pPr>
            <a:r>
              <a:rPr lang="en-US" dirty="0" smtClean="0"/>
              <a:t>IP Gateway (IPGW)</a:t>
            </a:r>
            <a:r>
              <a:rPr lang="en-US" i="1" dirty="0" smtClean="0"/>
              <a:t> </a:t>
            </a:r>
            <a:r>
              <a:rPr lang="en-US" dirty="0" smtClean="0"/>
              <a:t>Application</a:t>
            </a:r>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p:txBody>
          <a:bodyPr/>
          <a:lstStyle/>
          <a:p>
            <a:pPr eaLnBrk="1" hangingPunct="1">
              <a:spcAft>
                <a:spcPct val="20000"/>
              </a:spcAft>
              <a:buFont typeface="Wingdings" pitchFamily="2" charset="2"/>
              <a:buNone/>
            </a:pPr>
            <a:r>
              <a:rPr lang="en-US" dirty="0" smtClean="0"/>
              <a:t>After this module, you should be able to:</a:t>
            </a:r>
          </a:p>
          <a:p>
            <a:pPr eaLnBrk="1" hangingPunct="1">
              <a:spcAft>
                <a:spcPct val="20000"/>
              </a:spcAft>
            </a:pPr>
            <a:r>
              <a:rPr lang="en-US" sz="2400" dirty="0" smtClean="0"/>
              <a:t>Describe the IPGW application and:</a:t>
            </a:r>
          </a:p>
          <a:p>
            <a:pPr lvl="1" eaLnBrk="1" hangingPunct="1">
              <a:spcAft>
                <a:spcPct val="20000"/>
              </a:spcAft>
            </a:pPr>
            <a:r>
              <a:rPr lang="en-US" dirty="0" smtClean="0"/>
              <a:t>Understand Point-to-Multipoint </a:t>
            </a:r>
          </a:p>
          <a:p>
            <a:pPr lvl="1" eaLnBrk="1" hangingPunct="1">
              <a:spcAft>
                <a:spcPct val="20000"/>
              </a:spcAft>
            </a:pPr>
            <a:r>
              <a:rPr lang="en-US" dirty="0" smtClean="0"/>
              <a:t>Define the types of signaling endpoints IPGW communicates with</a:t>
            </a:r>
          </a:p>
          <a:p>
            <a:pPr lvl="1" eaLnBrk="1" hangingPunct="1">
              <a:spcAft>
                <a:spcPct val="20000"/>
              </a:spcAft>
            </a:pPr>
            <a:r>
              <a:rPr lang="en-US" dirty="0" smtClean="0"/>
              <a:t>Understand the use of Routing Key</a:t>
            </a:r>
          </a:p>
          <a:p>
            <a:pPr lvl="1" eaLnBrk="1" hangingPunct="1">
              <a:spcAft>
                <a:spcPct val="20000"/>
              </a:spcAft>
            </a:pPr>
            <a:r>
              <a:rPr lang="en-US" dirty="0" smtClean="0"/>
              <a:t>Understand Application Servers and Application Server Processes</a:t>
            </a:r>
          </a:p>
          <a:p>
            <a:pPr lvl="1" eaLnBrk="1" hangingPunct="1">
              <a:spcAft>
                <a:spcPct val="20000"/>
              </a:spcAft>
            </a:pPr>
            <a:endParaRPr lang="en-US" dirty="0" smtClean="0"/>
          </a:p>
          <a:p>
            <a:pPr lvl="1" eaLnBrk="1" hangingPunct="1">
              <a:spcAft>
                <a:spcPct val="20000"/>
              </a:spcAft>
            </a:pPr>
            <a:endParaRPr lang="en-US" dirty="0" smtClean="0"/>
          </a:p>
          <a:p>
            <a:pPr lvl="1" eaLnBrk="1" hangingPunct="1">
              <a:spcAft>
                <a:spcPct val="20000"/>
              </a:spcAft>
            </a:pPr>
            <a:endParaRPr lang="en-US" dirty="0" smtClean="0"/>
          </a:p>
        </p:txBody>
      </p:sp>
      <p:sp>
        <p:nvSpPr>
          <p:cNvPr id="172035" name="Rectangle 3"/>
          <p:cNvSpPr>
            <a:spLocks noGrp="1" noChangeArrowheads="1"/>
          </p:cNvSpPr>
          <p:nvPr>
            <p:ph type="title"/>
          </p:nvPr>
        </p:nvSpPr>
        <p:spPr>
          <a:xfrm>
            <a:off x="0" y="0"/>
            <a:ext cx="9144000" cy="630936"/>
          </a:xfrm>
        </p:spPr>
        <p:txBody>
          <a:bodyPr/>
          <a:lstStyle/>
          <a:p>
            <a:pPr eaLnBrk="1" hangingPunct="1"/>
            <a:r>
              <a:rPr lang="en-US" dirty="0" smtClean="0"/>
              <a:t>  Module 7 IP Gateway (IPGW)   </a:t>
            </a:r>
            <a:endParaRPr lang="en-US" i="1" dirty="0" smtClean="0"/>
          </a:p>
        </p:txBody>
      </p:sp>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0" y="0"/>
            <a:ext cx="9144000" cy="630936"/>
          </a:xfrm>
        </p:spPr>
        <p:txBody>
          <a:bodyPr/>
          <a:lstStyle/>
          <a:p>
            <a:pPr eaLnBrk="1" hangingPunct="1"/>
            <a:r>
              <a:rPr lang="en-US" dirty="0" smtClean="0"/>
              <a:t>  IP Gateway (IPGW) Descriptions</a:t>
            </a:r>
            <a:r>
              <a:rPr lang="en-US" sz="2800" dirty="0" smtClean="0"/>
              <a:t> </a:t>
            </a:r>
          </a:p>
        </p:txBody>
      </p:sp>
      <p:sp>
        <p:nvSpPr>
          <p:cNvPr id="173059" name="Rectangle 3"/>
          <p:cNvSpPr>
            <a:spLocks noGrp="1" noChangeArrowheads="1"/>
          </p:cNvSpPr>
          <p:nvPr>
            <p:ph type="body" idx="1"/>
          </p:nvPr>
        </p:nvSpPr>
        <p:spPr>
          <a:xfrm>
            <a:off x="438150" y="1401763"/>
            <a:ext cx="8301038" cy="4857750"/>
          </a:xfrm>
          <a:noFill/>
        </p:spPr>
        <p:txBody>
          <a:bodyPr/>
          <a:lstStyle/>
          <a:p>
            <a:pPr eaLnBrk="1" hangingPunct="1"/>
            <a:r>
              <a:rPr lang="en-US" sz="2000" dirty="0" smtClean="0"/>
              <a:t>Supports point-to-multipoint connectivity for ANSI (SS7IPGW) or ITU (IPGWI)</a:t>
            </a:r>
          </a:p>
          <a:p>
            <a:pPr eaLnBrk="1" hangingPunct="1"/>
            <a:endParaRPr lang="en-US" sz="2000" dirty="0" smtClean="0"/>
          </a:p>
          <a:p>
            <a:pPr eaLnBrk="1" hangingPunct="1"/>
            <a:r>
              <a:rPr lang="en-US" sz="2000" dirty="0" smtClean="0"/>
              <a:t>Replaces Link Set Type A links </a:t>
            </a:r>
          </a:p>
          <a:p>
            <a:pPr eaLnBrk="1" hangingPunct="1"/>
            <a:endParaRPr lang="en-US" sz="2000" dirty="0" smtClean="0"/>
          </a:p>
          <a:p>
            <a:pPr eaLnBrk="1" hangingPunct="1"/>
            <a:r>
              <a:rPr lang="en-US" sz="2000" dirty="0" smtClean="0"/>
              <a:t>Delivers messages to Application Servers and Media Gateway Controllers</a:t>
            </a:r>
          </a:p>
          <a:p>
            <a:pPr lvl="1" eaLnBrk="1" hangingPunct="1"/>
            <a:r>
              <a:rPr lang="en-US" sz="2000" dirty="0" smtClean="0"/>
              <a:t>Application Servers are databases that can provide responses to SCCP/TCAP queries.</a:t>
            </a:r>
          </a:p>
          <a:p>
            <a:pPr lvl="1" eaLnBrk="1" hangingPunct="1"/>
            <a:endParaRPr lang="en-US" sz="2000" dirty="0" smtClean="0"/>
          </a:p>
          <a:p>
            <a:pPr lvl="1" eaLnBrk="1" hangingPunct="1"/>
            <a:r>
              <a:rPr lang="en-US" sz="2000" dirty="0" smtClean="0"/>
              <a:t>Media Gateway Controllers (MGC) are used to implement VoIP.  The MGC receives the ISUP signaling and then controls media gateways that perform the conversion from traditional voice to VoIP.</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73"/>
          <p:cNvSpPr>
            <a:spLocks noChangeShapeType="1"/>
          </p:cNvSpPr>
          <p:nvPr/>
        </p:nvSpPr>
        <p:spPr bwMode="auto">
          <a:xfrm>
            <a:off x="5781675" y="3857625"/>
            <a:ext cx="228600" cy="0"/>
          </a:xfrm>
          <a:prstGeom prst="line">
            <a:avLst/>
          </a:prstGeom>
          <a:noFill/>
          <a:ln w="19050">
            <a:solidFill>
              <a:schemeClr val="tx1"/>
            </a:solidFill>
            <a:round/>
            <a:headEnd/>
            <a:tailEnd/>
          </a:ln>
        </p:spPr>
        <p:txBody>
          <a:bodyPr anchor="ctr"/>
          <a:lstStyle/>
          <a:p>
            <a:endParaRPr lang="en-US" dirty="0"/>
          </a:p>
        </p:txBody>
      </p:sp>
      <p:sp>
        <p:nvSpPr>
          <p:cNvPr id="17411" name="Line 84"/>
          <p:cNvSpPr>
            <a:spLocks noChangeShapeType="1"/>
          </p:cNvSpPr>
          <p:nvPr/>
        </p:nvSpPr>
        <p:spPr bwMode="auto">
          <a:xfrm>
            <a:off x="5838825" y="5019675"/>
            <a:ext cx="228600" cy="0"/>
          </a:xfrm>
          <a:prstGeom prst="line">
            <a:avLst/>
          </a:prstGeom>
          <a:noFill/>
          <a:ln w="19050">
            <a:solidFill>
              <a:schemeClr val="tx1"/>
            </a:solidFill>
            <a:round/>
            <a:headEnd/>
            <a:tailEnd/>
          </a:ln>
        </p:spPr>
        <p:txBody>
          <a:bodyPr anchor="ctr"/>
          <a:lstStyle/>
          <a:p>
            <a:endParaRPr lang="en-US" dirty="0"/>
          </a:p>
        </p:txBody>
      </p:sp>
      <p:sp>
        <p:nvSpPr>
          <p:cNvPr id="17412" name="Line 85"/>
          <p:cNvSpPr>
            <a:spLocks noChangeShapeType="1"/>
          </p:cNvSpPr>
          <p:nvPr/>
        </p:nvSpPr>
        <p:spPr bwMode="auto">
          <a:xfrm>
            <a:off x="5048250" y="5029200"/>
            <a:ext cx="228600" cy="0"/>
          </a:xfrm>
          <a:prstGeom prst="line">
            <a:avLst/>
          </a:prstGeom>
          <a:noFill/>
          <a:ln w="19050">
            <a:solidFill>
              <a:schemeClr val="tx1"/>
            </a:solidFill>
            <a:round/>
            <a:headEnd/>
            <a:tailEnd/>
          </a:ln>
        </p:spPr>
        <p:txBody>
          <a:bodyPr anchor="ctr"/>
          <a:lstStyle/>
          <a:p>
            <a:endParaRPr lang="en-US" dirty="0"/>
          </a:p>
        </p:txBody>
      </p:sp>
      <p:sp>
        <p:nvSpPr>
          <p:cNvPr id="17413" name="Line 71"/>
          <p:cNvSpPr>
            <a:spLocks noChangeShapeType="1"/>
          </p:cNvSpPr>
          <p:nvPr/>
        </p:nvSpPr>
        <p:spPr bwMode="auto">
          <a:xfrm>
            <a:off x="5000625" y="3876675"/>
            <a:ext cx="228600" cy="0"/>
          </a:xfrm>
          <a:prstGeom prst="line">
            <a:avLst/>
          </a:prstGeom>
          <a:noFill/>
          <a:ln w="19050">
            <a:solidFill>
              <a:schemeClr val="tx1"/>
            </a:solidFill>
            <a:round/>
            <a:headEnd/>
            <a:tailEnd/>
          </a:ln>
        </p:spPr>
        <p:txBody>
          <a:bodyPr anchor="ctr"/>
          <a:lstStyle/>
          <a:p>
            <a:endParaRPr lang="en-US" dirty="0"/>
          </a:p>
        </p:txBody>
      </p:sp>
      <p:sp>
        <p:nvSpPr>
          <p:cNvPr id="17414" name="Line 44"/>
          <p:cNvSpPr>
            <a:spLocks noChangeShapeType="1"/>
          </p:cNvSpPr>
          <p:nvPr/>
        </p:nvSpPr>
        <p:spPr bwMode="auto">
          <a:xfrm>
            <a:off x="3038475" y="3914775"/>
            <a:ext cx="228600" cy="0"/>
          </a:xfrm>
          <a:prstGeom prst="line">
            <a:avLst/>
          </a:prstGeom>
          <a:noFill/>
          <a:ln w="19050">
            <a:solidFill>
              <a:schemeClr val="tx1"/>
            </a:solidFill>
            <a:round/>
            <a:headEnd/>
            <a:tailEnd/>
          </a:ln>
        </p:spPr>
        <p:txBody>
          <a:bodyPr anchor="ctr"/>
          <a:lstStyle/>
          <a:p>
            <a:endParaRPr lang="en-US" dirty="0"/>
          </a:p>
        </p:txBody>
      </p:sp>
      <p:sp>
        <p:nvSpPr>
          <p:cNvPr id="17415" name="Line 58"/>
          <p:cNvSpPr>
            <a:spLocks noChangeShapeType="1"/>
          </p:cNvSpPr>
          <p:nvPr/>
        </p:nvSpPr>
        <p:spPr bwMode="auto">
          <a:xfrm>
            <a:off x="3067050" y="5019675"/>
            <a:ext cx="228600" cy="0"/>
          </a:xfrm>
          <a:prstGeom prst="line">
            <a:avLst/>
          </a:prstGeom>
          <a:noFill/>
          <a:ln w="19050">
            <a:solidFill>
              <a:schemeClr val="tx1"/>
            </a:solidFill>
            <a:round/>
            <a:headEnd/>
            <a:tailEnd/>
          </a:ln>
        </p:spPr>
        <p:txBody>
          <a:bodyPr anchor="ctr"/>
          <a:lstStyle/>
          <a:p>
            <a:endParaRPr lang="en-US" dirty="0"/>
          </a:p>
        </p:txBody>
      </p:sp>
      <p:sp>
        <p:nvSpPr>
          <p:cNvPr id="17416" name="Line 45"/>
          <p:cNvSpPr>
            <a:spLocks noChangeShapeType="1"/>
          </p:cNvSpPr>
          <p:nvPr/>
        </p:nvSpPr>
        <p:spPr bwMode="auto">
          <a:xfrm>
            <a:off x="3857625" y="3895725"/>
            <a:ext cx="228600" cy="0"/>
          </a:xfrm>
          <a:prstGeom prst="line">
            <a:avLst/>
          </a:prstGeom>
          <a:noFill/>
          <a:ln w="19050">
            <a:solidFill>
              <a:schemeClr val="tx1"/>
            </a:solidFill>
            <a:round/>
            <a:headEnd/>
            <a:tailEnd/>
          </a:ln>
        </p:spPr>
        <p:txBody>
          <a:bodyPr anchor="ctr"/>
          <a:lstStyle/>
          <a:p>
            <a:endParaRPr lang="en-US" dirty="0"/>
          </a:p>
        </p:txBody>
      </p:sp>
      <p:sp>
        <p:nvSpPr>
          <p:cNvPr id="17417" name="Line 59"/>
          <p:cNvSpPr>
            <a:spLocks noChangeShapeType="1"/>
          </p:cNvSpPr>
          <p:nvPr/>
        </p:nvSpPr>
        <p:spPr bwMode="auto">
          <a:xfrm>
            <a:off x="3886200" y="5000625"/>
            <a:ext cx="228600" cy="0"/>
          </a:xfrm>
          <a:prstGeom prst="line">
            <a:avLst/>
          </a:prstGeom>
          <a:noFill/>
          <a:ln w="19050">
            <a:solidFill>
              <a:schemeClr val="tx1"/>
            </a:solidFill>
            <a:round/>
            <a:headEnd/>
            <a:tailEnd/>
          </a:ln>
        </p:spPr>
        <p:txBody>
          <a:bodyPr anchor="ctr"/>
          <a:lstStyle/>
          <a:p>
            <a:endParaRPr lang="en-US" dirty="0"/>
          </a:p>
        </p:txBody>
      </p:sp>
      <p:sp>
        <p:nvSpPr>
          <p:cNvPr id="17418" name="Freeform 2"/>
          <p:cNvSpPr>
            <a:spLocks/>
          </p:cNvSpPr>
          <p:nvPr/>
        </p:nvSpPr>
        <p:spPr bwMode="auto">
          <a:xfrm>
            <a:off x="8624888" y="2819400"/>
            <a:ext cx="276225" cy="2828925"/>
          </a:xfrm>
          <a:custGeom>
            <a:avLst/>
            <a:gdLst>
              <a:gd name="T0" fmla="*/ 0 w 103"/>
              <a:gd name="T1" fmla="*/ 2147483647 h 827"/>
              <a:gd name="T2" fmla="*/ 2147483647 w 103"/>
              <a:gd name="T3" fmla="*/ 2147483647 h 827"/>
              <a:gd name="T4" fmla="*/ 2147483647 w 103"/>
              <a:gd name="T5" fmla="*/ 0 h 827"/>
              <a:gd name="T6" fmla="*/ 0 w 103"/>
              <a:gd name="T7" fmla="*/ 2147483647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0" y="827"/>
                </a:moveTo>
                <a:lnTo>
                  <a:pt x="103" y="724"/>
                </a:lnTo>
                <a:lnTo>
                  <a:pt x="103" y="0"/>
                </a:lnTo>
                <a:lnTo>
                  <a:pt x="0" y="827"/>
                </a:lnTo>
                <a:close/>
              </a:path>
            </a:pathLst>
          </a:custGeom>
          <a:solidFill>
            <a:srgbClr val="F0E8B7"/>
          </a:solidFill>
          <a:ln w="9525">
            <a:solidFill>
              <a:srgbClr val="000000"/>
            </a:solidFill>
            <a:round/>
            <a:headEnd/>
            <a:tailEnd/>
          </a:ln>
        </p:spPr>
        <p:txBody>
          <a:bodyPr/>
          <a:lstStyle/>
          <a:p>
            <a:endParaRPr lang="en-US" dirty="0"/>
          </a:p>
        </p:txBody>
      </p:sp>
      <p:sp>
        <p:nvSpPr>
          <p:cNvPr id="17419" name="Rectangle 3"/>
          <p:cNvSpPr>
            <a:spLocks noGrp="1" noChangeArrowheads="1"/>
          </p:cNvSpPr>
          <p:nvPr>
            <p:ph type="title"/>
          </p:nvPr>
        </p:nvSpPr>
        <p:spPr>
          <a:xfrm>
            <a:off x="0" y="0"/>
            <a:ext cx="9144000" cy="630936"/>
          </a:xfrm>
        </p:spPr>
        <p:txBody>
          <a:bodyPr/>
          <a:lstStyle/>
          <a:p>
            <a:pPr eaLnBrk="1" hangingPunct="1"/>
            <a:r>
              <a:rPr lang="en-US" dirty="0" smtClean="0"/>
              <a:t>  SIGTRAN Networks</a:t>
            </a:r>
          </a:p>
        </p:txBody>
      </p:sp>
      <p:pic>
        <p:nvPicPr>
          <p:cNvPr id="17420" name="Picture 4" descr="CLOUD"/>
          <p:cNvPicPr>
            <a:picLocks noGrp="1" noChangeAspect="1" noChangeArrowheads="1"/>
          </p:cNvPicPr>
          <p:nvPr>
            <p:ph idx="1"/>
          </p:nvPr>
        </p:nvPicPr>
        <p:blipFill>
          <a:blip r:embed="rId3" cstate="print"/>
          <a:srcRect/>
          <a:stretch>
            <a:fillRect/>
          </a:stretch>
        </p:blipFill>
        <p:spPr>
          <a:xfrm>
            <a:off x="3970338" y="3529013"/>
            <a:ext cx="1117600" cy="1946275"/>
          </a:xfrm>
          <a:noFill/>
        </p:spPr>
      </p:pic>
      <p:pic>
        <p:nvPicPr>
          <p:cNvPr id="17421" name="Picture 5" descr="IAD_router_tek"/>
          <p:cNvPicPr>
            <a:picLocks noChangeAspect="1" noChangeArrowheads="1"/>
          </p:cNvPicPr>
          <p:nvPr/>
        </p:nvPicPr>
        <p:blipFill>
          <a:blip r:embed="rId4" cstate="print"/>
          <a:srcRect/>
          <a:stretch>
            <a:fillRect/>
          </a:stretch>
        </p:blipFill>
        <p:spPr bwMode="auto">
          <a:xfrm>
            <a:off x="3170238" y="3714750"/>
            <a:ext cx="739775" cy="400050"/>
          </a:xfrm>
          <a:prstGeom prst="rect">
            <a:avLst/>
          </a:prstGeom>
          <a:noFill/>
          <a:ln w="9525">
            <a:noFill/>
            <a:miter lim="800000"/>
            <a:headEnd/>
            <a:tailEnd/>
          </a:ln>
        </p:spPr>
      </p:pic>
      <p:grpSp>
        <p:nvGrpSpPr>
          <p:cNvPr id="2" name="Group 6"/>
          <p:cNvGrpSpPr>
            <a:grpSpLocks/>
          </p:cNvGrpSpPr>
          <p:nvPr/>
        </p:nvGrpSpPr>
        <p:grpSpPr bwMode="auto">
          <a:xfrm>
            <a:off x="2544763" y="3819525"/>
            <a:ext cx="546100" cy="190500"/>
            <a:chOff x="1745" y="1122"/>
            <a:chExt cx="512" cy="120"/>
          </a:xfrm>
        </p:grpSpPr>
        <p:sp>
          <p:nvSpPr>
            <p:cNvPr id="17497" name="Rectangle 7"/>
            <p:cNvSpPr>
              <a:spLocks noChangeArrowheads="1"/>
            </p:cNvSpPr>
            <p:nvPr/>
          </p:nvSpPr>
          <p:spPr bwMode="auto">
            <a:xfrm>
              <a:off x="1745" y="1122"/>
              <a:ext cx="512" cy="120"/>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98" name="Rectangle 8"/>
            <p:cNvSpPr>
              <a:spLocks noChangeArrowheads="1"/>
            </p:cNvSpPr>
            <p:nvPr/>
          </p:nvSpPr>
          <p:spPr bwMode="auto">
            <a:xfrm>
              <a:off x="1776"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99" name="Rectangle 9"/>
            <p:cNvSpPr>
              <a:spLocks noChangeArrowheads="1"/>
            </p:cNvSpPr>
            <p:nvPr/>
          </p:nvSpPr>
          <p:spPr bwMode="auto">
            <a:xfrm>
              <a:off x="1872"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500" name="Rectangle 10"/>
            <p:cNvSpPr>
              <a:spLocks noChangeArrowheads="1"/>
            </p:cNvSpPr>
            <p:nvPr/>
          </p:nvSpPr>
          <p:spPr bwMode="auto">
            <a:xfrm>
              <a:off x="1968"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501" name="Rectangle 11"/>
            <p:cNvSpPr>
              <a:spLocks noChangeArrowheads="1"/>
            </p:cNvSpPr>
            <p:nvPr/>
          </p:nvSpPr>
          <p:spPr bwMode="auto">
            <a:xfrm>
              <a:off x="2064"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502" name="Rectangle 12"/>
            <p:cNvSpPr>
              <a:spLocks noChangeArrowheads="1"/>
            </p:cNvSpPr>
            <p:nvPr/>
          </p:nvSpPr>
          <p:spPr bwMode="auto">
            <a:xfrm>
              <a:off x="2160"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grpSp>
      <p:sp>
        <p:nvSpPr>
          <p:cNvPr id="17423" name="Freeform 13"/>
          <p:cNvSpPr>
            <a:spLocks/>
          </p:cNvSpPr>
          <p:nvPr/>
        </p:nvSpPr>
        <p:spPr bwMode="auto">
          <a:xfrm>
            <a:off x="255588" y="2768600"/>
            <a:ext cx="2241550" cy="2828925"/>
          </a:xfrm>
          <a:custGeom>
            <a:avLst/>
            <a:gdLst>
              <a:gd name="T0" fmla="*/ 0 w 829"/>
              <a:gd name="T1" fmla="*/ 2147483647 h 827"/>
              <a:gd name="T2" fmla="*/ 2147483647 w 829"/>
              <a:gd name="T3" fmla="*/ 0 h 827"/>
              <a:gd name="T4" fmla="*/ 2147483647 w 829"/>
              <a:gd name="T5" fmla="*/ 0 h 827"/>
              <a:gd name="T6" fmla="*/ 0 w 829"/>
              <a:gd name="T7" fmla="*/ 2147483647 h 827"/>
              <a:gd name="T8" fmla="*/ 0 w 829"/>
              <a:gd name="T9" fmla="*/ 2147483647 h 827"/>
              <a:gd name="T10" fmla="*/ 0 60000 65536"/>
              <a:gd name="T11" fmla="*/ 0 60000 65536"/>
              <a:gd name="T12" fmla="*/ 0 60000 65536"/>
              <a:gd name="T13" fmla="*/ 0 60000 65536"/>
              <a:gd name="T14" fmla="*/ 0 60000 65536"/>
              <a:gd name="T15" fmla="*/ 0 w 829"/>
              <a:gd name="T16" fmla="*/ 0 h 827"/>
              <a:gd name="T17" fmla="*/ 829 w 829"/>
              <a:gd name="T18" fmla="*/ 827 h 827"/>
            </a:gdLst>
            <a:ahLst/>
            <a:cxnLst>
              <a:cxn ang="T10">
                <a:pos x="T0" y="T1"/>
              </a:cxn>
              <a:cxn ang="T11">
                <a:pos x="T2" y="T3"/>
              </a:cxn>
              <a:cxn ang="T12">
                <a:pos x="T4" y="T5"/>
              </a:cxn>
              <a:cxn ang="T13">
                <a:pos x="T6" y="T7"/>
              </a:cxn>
              <a:cxn ang="T14">
                <a:pos x="T8" y="T9"/>
              </a:cxn>
            </a:cxnLst>
            <a:rect l="T15" t="T16" r="T17" b="T18"/>
            <a:pathLst>
              <a:path w="829" h="827">
                <a:moveTo>
                  <a:pt x="0" y="827"/>
                </a:moveTo>
                <a:lnTo>
                  <a:pt x="829" y="0"/>
                </a:lnTo>
                <a:lnTo>
                  <a:pt x="104" y="0"/>
                </a:lnTo>
                <a:lnTo>
                  <a:pt x="0" y="103"/>
                </a:lnTo>
                <a:lnTo>
                  <a:pt x="0" y="827"/>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424" name="Freeform 14"/>
          <p:cNvSpPr>
            <a:spLocks/>
          </p:cNvSpPr>
          <p:nvPr/>
        </p:nvSpPr>
        <p:spPr bwMode="auto">
          <a:xfrm>
            <a:off x="2220913" y="2768600"/>
            <a:ext cx="276225" cy="2828925"/>
          </a:xfrm>
          <a:custGeom>
            <a:avLst/>
            <a:gdLst>
              <a:gd name="T0" fmla="*/ 2147483647 w 103"/>
              <a:gd name="T1" fmla="*/ 0 h 827"/>
              <a:gd name="T2" fmla="*/ 0 w 103"/>
              <a:gd name="T3" fmla="*/ 2147483647 h 827"/>
              <a:gd name="T4" fmla="*/ 0 w 103"/>
              <a:gd name="T5" fmla="*/ 2147483647 h 827"/>
              <a:gd name="T6" fmla="*/ 2147483647 w 103"/>
              <a:gd name="T7" fmla="*/ 0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103" y="0"/>
                </a:moveTo>
                <a:lnTo>
                  <a:pt x="0" y="827"/>
                </a:lnTo>
                <a:lnTo>
                  <a:pt x="0" y="103"/>
                </a:lnTo>
                <a:lnTo>
                  <a:pt x="103" y="0"/>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425" name="Freeform 15"/>
          <p:cNvSpPr>
            <a:spLocks/>
          </p:cNvSpPr>
          <p:nvPr/>
        </p:nvSpPr>
        <p:spPr bwMode="auto">
          <a:xfrm>
            <a:off x="2220913" y="2768600"/>
            <a:ext cx="276225" cy="2828925"/>
          </a:xfrm>
          <a:custGeom>
            <a:avLst/>
            <a:gdLst>
              <a:gd name="T0" fmla="*/ 0 w 103"/>
              <a:gd name="T1" fmla="*/ 2147483647 h 827"/>
              <a:gd name="T2" fmla="*/ 2147483647 w 103"/>
              <a:gd name="T3" fmla="*/ 2147483647 h 827"/>
              <a:gd name="T4" fmla="*/ 2147483647 w 103"/>
              <a:gd name="T5" fmla="*/ 0 h 827"/>
              <a:gd name="T6" fmla="*/ 0 w 103"/>
              <a:gd name="T7" fmla="*/ 2147483647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0" y="827"/>
                </a:moveTo>
                <a:lnTo>
                  <a:pt x="103" y="724"/>
                </a:lnTo>
                <a:lnTo>
                  <a:pt x="103" y="0"/>
                </a:lnTo>
                <a:lnTo>
                  <a:pt x="0" y="827"/>
                </a:lnTo>
                <a:close/>
              </a:path>
            </a:pathLst>
          </a:custGeom>
          <a:solidFill>
            <a:srgbClr val="F0E8B7"/>
          </a:solidFill>
          <a:ln w="9525">
            <a:solidFill>
              <a:srgbClr val="000000"/>
            </a:solidFill>
            <a:round/>
            <a:headEnd/>
            <a:tailEnd/>
          </a:ln>
        </p:spPr>
        <p:txBody>
          <a:bodyPr/>
          <a:lstStyle/>
          <a:p>
            <a:endParaRPr lang="en-US" dirty="0"/>
          </a:p>
        </p:txBody>
      </p:sp>
      <p:sp>
        <p:nvSpPr>
          <p:cNvPr id="17426" name="Line 16"/>
          <p:cNvSpPr>
            <a:spLocks noChangeShapeType="1"/>
          </p:cNvSpPr>
          <p:nvPr/>
        </p:nvSpPr>
        <p:spPr bwMode="auto">
          <a:xfrm>
            <a:off x="255588" y="3122613"/>
            <a:ext cx="1965325" cy="0"/>
          </a:xfrm>
          <a:prstGeom prst="line">
            <a:avLst/>
          </a:prstGeom>
          <a:noFill/>
          <a:ln w="3175">
            <a:solidFill>
              <a:srgbClr val="000000"/>
            </a:solidFill>
            <a:round/>
            <a:headEnd/>
            <a:tailEnd/>
          </a:ln>
        </p:spPr>
        <p:txBody>
          <a:bodyPr/>
          <a:lstStyle/>
          <a:p>
            <a:endParaRPr lang="en-US" dirty="0"/>
          </a:p>
        </p:txBody>
      </p:sp>
      <p:sp>
        <p:nvSpPr>
          <p:cNvPr id="17427" name="Freeform 17"/>
          <p:cNvSpPr>
            <a:spLocks/>
          </p:cNvSpPr>
          <p:nvPr/>
        </p:nvSpPr>
        <p:spPr bwMode="auto">
          <a:xfrm>
            <a:off x="255588" y="3122613"/>
            <a:ext cx="1965325" cy="2474912"/>
          </a:xfrm>
          <a:custGeom>
            <a:avLst/>
            <a:gdLst>
              <a:gd name="T0" fmla="*/ 0 w 726"/>
              <a:gd name="T1" fmla="*/ 2147483647 h 724"/>
              <a:gd name="T2" fmla="*/ 2147483647 w 726"/>
              <a:gd name="T3" fmla="*/ 2147483647 h 724"/>
              <a:gd name="T4" fmla="*/ 2147483647 w 726"/>
              <a:gd name="T5" fmla="*/ 0 h 724"/>
              <a:gd name="T6" fmla="*/ 0 w 726"/>
              <a:gd name="T7" fmla="*/ 2147483647 h 724"/>
              <a:gd name="T8" fmla="*/ 0 60000 65536"/>
              <a:gd name="T9" fmla="*/ 0 60000 65536"/>
              <a:gd name="T10" fmla="*/ 0 60000 65536"/>
              <a:gd name="T11" fmla="*/ 0 60000 65536"/>
              <a:gd name="T12" fmla="*/ 0 w 726"/>
              <a:gd name="T13" fmla="*/ 0 h 724"/>
              <a:gd name="T14" fmla="*/ 726 w 726"/>
              <a:gd name="T15" fmla="*/ 724 h 724"/>
            </a:gdLst>
            <a:ahLst/>
            <a:cxnLst>
              <a:cxn ang="T8">
                <a:pos x="T0" y="T1"/>
              </a:cxn>
              <a:cxn ang="T9">
                <a:pos x="T2" y="T3"/>
              </a:cxn>
              <a:cxn ang="T10">
                <a:pos x="T4" y="T5"/>
              </a:cxn>
              <a:cxn ang="T11">
                <a:pos x="T6" y="T7"/>
              </a:cxn>
            </a:cxnLst>
            <a:rect l="T12" t="T13" r="T14" b="T15"/>
            <a:pathLst>
              <a:path w="726" h="724">
                <a:moveTo>
                  <a:pt x="0" y="724"/>
                </a:moveTo>
                <a:lnTo>
                  <a:pt x="726" y="724"/>
                </a:lnTo>
                <a:lnTo>
                  <a:pt x="726" y="0"/>
                </a:lnTo>
                <a:lnTo>
                  <a:pt x="0" y="724"/>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428" name="AutoShape 18"/>
          <p:cNvSpPr>
            <a:spLocks noChangeArrowheads="1"/>
          </p:cNvSpPr>
          <p:nvPr/>
        </p:nvSpPr>
        <p:spPr bwMode="auto">
          <a:xfrm>
            <a:off x="884238" y="3598863"/>
            <a:ext cx="1458912" cy="16716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SIGTRAN</a:t>
            </a:r>
          </a:p>
          <a:p>
            <a:pPr algn="ctr"/>
            <a:r>
              <a:rPr lang="en-US" dirty="0">
                <a:solidFill>
                  <a:srgbClr val="000000"/>
                </a:solidFill>
              </a:rPr>
              <a:t>Module</a:t>
            </a:r>
          </a:p>
        </p:txBody>
      </p:sp>
      <p:sp>
        <p:nvSpPr>
          <p:cNvPr id="17429" name="AutoShape 19"/>
          <p:cNvSpPr>
            <a:spLocks noChangeArrowheads="1"/>
          </p:cNvSpPr>
          <p:nvPr/>
        </p:nvSpPr>
        <p:spPr bwMode="auto">
          <a:xfrm>
            <a:off x="103188" y="3392488"/>
            <a:ext cx="604837" cy="6048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LIM</a:t>
            </a:r>
          </a:p>
        </p:txBody>
      </p:sp>
      <p:sp>
        <p:nvSpPr>
          <p:cNvPr id="17430" name="AutoShape 20"/>
          <p:cNvSpPr>
            <a:spLocks noChangeArrowheads="1"/>
          </p:cNvSpPr>
          <p:nvPr/>
        </p:nvSpPr>
        <p:spPr bwMode="auto">
          <a:xfrm>
            <a:off x="115888" y="4065588"/>
            <a:ext cx="576262" cy="6048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LIM</a:t>
            </a:r>
          </a:p>
        </p:txBody>
      </p:sp>
      <p:sp>
        <p:nvSpPr>
          <p:cNvPr id="17431" name="AutoShape 21"/>
          <p:cNvSpPr>
            <a:spLocks noChangeArrowheads="1"/>
          </p:cNvSpPr>
          <p:nvPr/>
        </p:nvSpPr>
        <p:spPr bwMode="auto">
          <a:xfrm>
            <a:off x="115888" y="4738688"/>
            <a:ext cx="566737" cy="6048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LIM</a:t>
            </a:r>
          </a:p>
        </p:txBody>
      </p:sp>
      <p:sp>
        <p:nvSpPr>
          <p:cNvPr id="17432" name="Rectangle 22"/>
          <p:cNvSpPr>
            <a:spLocks noChangeArrowheads="1"/>
          </p:cNvSpPr>
          <p:nvPr/>
        </p:nvSpPr>
        <p:spPr bwMode="auto">
          <a:xfrm>
            <a:off x="8186738" y="2849563"/>
            <a:ext cx="657225" cy="920750"/>
          </a:xfrm>
          <a:prstGeom prst="rect">
            <a:avLst/>
          </a:prstGeom>
          <a:solidFill>
            <a:srgbClr val="FFCCCC"/>
          </a:solidFill>
          <a:ln w="9525">
            <a:solidFill>
              <a:schemeClr val="bg2"/>
            </a:solidFill>
            <a:miter lim="800000"/>
            <a:headEnd/>
            <a:tailEnd/>
          </a:ln>
        </p:spPr>
        <p:txBody>
          <a:bodyPr wrap="none" anchor="ctr"/>
          <a:lstStyle/>
          <a:p>
            <a:endParaRPr lang="en-US" dirty="0"/>
          </a:p>
        </p:txBody>
      </p:sp>
      <p:sp>
        <p:nvSpPr>
          <p:cNvPr id="17433" name="Freeform 23"/>
          <p:cNvSpPr>
            <a:spLocks/>
          </p:cNvSpPr>
          <p:nvPr/>
        </p:nvSpPr>
        <p:spPr bwMode="auto">
          <a:xfrm>
            <a:off x="6653213" y="2806700"/>
            <a:ext cx="2241550" cy="2828925"/>
          </a:xfrm>
          <a:custGeom>
            <a:avLst/>
            <a:gdLst>
              <a:gd name="T0" fmla="*/ 0 w 829"/>
              <a:gd name="T1" fmla="*/ 2147483647 h 827"/>
              <a:gd name="T2" fmla="*/ 2147483647 w 829"/>
              <a:gd name="T3" fmla="*/ 0 h 827"/>
              <a:gd name="T4" fmla="*/ 2147483647 w 829"/>
              <a:gd name="T5" fmla="*/ 0 h 827"/>
              <a:gd name="T6" fmla="*/ 0 w 829"/>
              <a:gd name="T7" fmla="*/ 2147483647 h 827"/>
              <a:gd name="T8" fmla="*/ 0 w 829"/>
              <a:gd name="T9" fmla="*/ 2147483647 h 827"/>
              <a:gd name="T10" fmla="*/ 0 60000 65536"/>
              <a:gd name="T11" fmla="*/ 0 60000 65536"/>
              <a:gd name="T12" fmla="*/ 0 60000 65536"/>
              <a:gd name="T13" fmla="*/ 0 60000 65536"/>
              <a:gd name="T14" fmla="*/ 0 60000 65536"/>
              <a:gd name="T15" fmla="*/ 0 w 829"/>
              <a:gd name="T16" fmla="*/ 0 h 827"/>
              <a:gd name="T17" fmla="*/ 829 w 829"/>
              <a:gd name="T18" fmla="*/ 827 h 827"/>
            </a:gdLst>
            <a:ahLst/>
            <a:cxnLst>
              <a:cxn ang="T10">
                <a:pos x="T0" y="T1"/>
              </a:cxn>
              <a:cxn ang="T11">
                <a:pos x="T2" y="T3"/>
              </a:cxn>
              <a:cxn ang="T12">
                <a:pos x="T4" y="T5"/>
              </a:cxn>
              <a:cxn ang="T13">
                <a:pos x="T6" y="T7"/>
              </a:cxn>
              <a:cxn ang="T14">
                <a:pos x="T8" y="T9"/>
              </a:cxn>
            </a:cxnLst>
            <a:rect l="T15" t="T16" r="T17" b="T18"/>
            <a:pathLst>
              <a:path w="829" h="827">
                <a:moveTo>
                  <a:pt x="0" y="827"/>
                </a:moveTo>
                <a:lnTo>
                  <a:pt x="829" y="0"/>
                </a:lnTo>
                <a:lnTo>
                  <a:pt x="104" y="0"/>
                </a:lnTo>
                <a:lnTo>
                  <a:pt x="0" y="103"/>
                </a:lnTo>
                <a:lnTo>
                  <a:pt x="0" y="827"/>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434" name="Freeform 24"/>
          <p:cNvSpPr>
            <a:spLocks/>
          </p:cNvSpPr>
          <p:nvPr/>
        </p:nvSpPr>
        <p:spPr bwMode="auto">
          <a:xfrm>
            <a:off x="8618538" y="2806700"/>
            <a:ext cx="288925" cy="2828925"/>
          </a:xfrm>
          <a:custGeom>
            <a:avLst/>
            <a:gdLst>
              <a:gd name="T0" fmla="*/ 2147483647 w 103"/>
              <a:gd name="T1" fmla="*/ 0 h 827"/>
              <a:gd name="T2" fmla="*/ 0 w 103"/>
              <a:gd name="T3" fmla="*/ 2147483647 h 827"/>
              <a:gd name="T4" fmla="*/ 0 w 103"/>
              <a:gd name="T5" fmla="*/ 2147483647 h 827"/>
              <a:gd name="T6" fmla="*/ 2147483647 w 103"/>
              <a:gd name="T7" fmla="*/ 0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103" y="0"/>
                </a:moveTo>
                <a:lnTo>
                  <a:pt x="0" y="827"/>
                </a:lnTo>
                <a:lnTo>
                  <a:pt x="0" y="103"/>
                </a:lnTo>
                <a:lnTo>
                  <a:pt x="103" y="0"/>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435" name="Freeform 25"/>
          <p:cNvSpPr>
            <a:spLocks/>
          </p:cNvSpPr>
          <p:nvPr/>
        </p:nvSpPr>
        <p:spPr bwMode="auto">
          <a:xfrm>
            <a:off x="8618538" y="2787650"/>
            <a:ext cx="315912" cy="2847975"/>
          </a:xfrm>
          <a:custGeom>
            <a:avLst/>
            <a:gdLst>
              <a:gd name="T0" fmla="*/ 0 w 103"/>
              <a:gd name="T1" fmla="*/ 2147483647 h 827"/>
              <a:gd name="T2" fmla="*/ 2147483647 w 103"/>
              <a:gd name="T3" fmla="*/ 2147483647 h 827"/>
              <a:gd name="T4" fmla="*/ 2147483647 w 103"/>
              <a:gd name="T5" fmla="*/ 0 h 827"/>
              <a:gd name="T6" fmla="*/ 0 w 103"/>
              <a:gd name="T7" fmla="*/ 2147483647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0" y="827"/>
                </a:moveTo>
                <a:lnTo>
                  <a:pt x="103" y="724"/>
                </a:lnTo>
                <a:lnTo>
                  <a:pt x="103" y="0"/>
                </a:lnTo>
                <a:lnTo>
                  <a:pt x="0" y="827"/>
                </a:lnTo>
                <a:close/>
              </a:path>
            </a:pathLst>
          </a:custGeom>
          <a:solidFill>
            <a:srgbClr val="F0E8B7"/>
          </a:solidFill>
          <a:ln w="9525">
            <a:noFill/>
            <a:round/>
            <a:headEnd/>
            <a:tailEnd/>
          </a:ln>
        </p:spPr>
        <p:txBody>
          <a:bodyPr/>
          <a:lstStyle/>
          <a:p>
            <a:endParaRPr lang="en-US" dirty="0"/>
          </a:p>
        </p:txBody>
      </p:sp>
      <p:sp>
        <p:nvSpPr>
          <p:cNvPr id="17436" name="Line 26"/>
          <p:cNvSpPr>
            <a:spLocks noChangeShapeType="1"/>
          </p:cNvSpPr>
          <p:nvPr/>
        </p:nvSpPr>
        <p:spPr bwMode="auto">
          <a:xfrm>
            <a:off x="6653213" y="3160713"/>
            <a:ext cx="1965325" cy="0"/>
          </a:xfrm>
          <a:prstGeom prst="line">
            <a:avLst/>
          </a:prstGeom>
          <a:noFill/>
          <a:ln w="3175">
            <a:solidFill>
              <a:srgbClr val="000000"/>
            </a:solidFill>
            <a:round/>
            <a:headEnd/>
            <a:tailEnd/>
          </a:ln>
        </p:spPr>
        <p:txBody>
          <a:bodyPr/>
          <a:lstStyle/>
          <a:p>
            <a:endParaRPr lang="en-US" dirty="0"/>
          </a:p>
        </p:txBody>
      </p:sp>
      <p:sp>
        <p:nvSpPr>
          <p:cNvPr id="17437" name="Freeform 27"/>
          <p:cNvSpPr>
            <a:spLocks/>
          </p:cNvSpPr>
          <p:nvPr/>
        </p:nvSpPr>
        <p:spPr bwMode="auto">
          <a:xfrm>
            <a:off x="6653213" y="3160713"/>
            <a:ext cx="1965325" cy="2474912"/>
          </a:xfrm>
          <a:custGeom>
            <a:avLst/>
            <a:gdLst>
              <a:gd name="T0" fmla="*/ 0 w 726"/>
              <a:gd name="T1" fmla="*/ 2147483647 h 724"/>
              <a:gd name="T2" fmla="*/ 2147483647 w 726"/>
              <a:gd name="T3" fmla="*/ 2147483647 h 724"/>
              <a:gd name="T4" fmla="*/ 2147483647 w 726"/>
              <a:gd name="T5" fmla="*/ 0 h 724"/>
              <a:gd name="T6" fmla="*/ 0 w 726"/>
              <a:gd name="T7" fmla="*/ 2147483647 h 724"/>
              <a:gd name="T8" fmla="*/ 0 60000 65536"/>
              <a:gd name="T9" fmla="*/ 0 60000 65536"/>
              <a:gd name="T10" fmla="*/ 0 60000 65536"/>
              <a:gd name="T11" fmla="*/ 0 60000 65536"/>
              <a:gd name="T12" fmla="*/ 0 w 726"/>
              <a:gd name="T13" fmla="*/ 0 h 724"/>
              <a:gd name="T14" fmla="*/ 726 w 726"/>
              <a:gd name="T15" fmla="*/ 724 h 724"/>
            </a:gdLst>
            <a:ahLst/>
            <a:cxnLst>
              <a:cxn ang="T8">
                <a:pos x="T0" y="T1"/>
              </a:cxn>
              <a:cxn ang="T9">
                <a:pos x="T2" y="T3"/>
              </a:cxn>
              <a:cxn ang="T10">
                <a:pos x="T4" y="T5"/>
              </a:cxn>
              <a:cxn ang="T11">
                <a:pos x="T6" y="T7"/>
              </a:cxn>
            </a:cxnLst>
            <a:rect l="T12" t="T13" r="T14" b="T15"/>
            <a:pathLst>
              <a:path w="726" h="724">
                <a:moveTo>
                  <a:pt x="0" y="724"/>
                </a:moveTo>
                <a:lnTo>
                  <a:pt x="726" y="724"/>
                </a:lnTo>
                <a:lnTo>
                  <a:pt x="726" y="0"/>
                </a:lnTo>
                <a:lnTo>
                  <a:pt x="0" y="724"/>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438" name="Line 28"/>
          <p:cNvSpPr>
            <a:spLocks noChangeShapeType="1"/>
          </p:cNvSpPr>
          <p:nvPr/>
        </p:nvSpPr>
        <p:spPr bwMode="auto">
          <a:xfrm>
            <a:off x="190500" y="1362075"/>
            <a:ext cx="0" cy="965200"/>
          </a:xfrm>
          <a:prstGeom prst="line">
            <a:avLst/>
          </a:prstGeom>
          <a:noFill/>
          <a:ln w="25400">
            <a:solidFill>
              <a:srgbClr val="000000"/>
            </a:solidFill>
            <a:round/>
            <a:headEnd/>
            <a:tailEnd/>
          </a:ln>
        </p:spPr>
        <p:txBody>
          <a:bodyPr wrap="none">
            <a:spAutoFit/>
          </a:bodyPr>
          <a:lstStyle/>
          <a:p>
            <a:endParaRPr lang="en-US" dirty="0"/>
          </a:p>
        </p:txBody>
      </p:sp>
      <p:sp>
        <p:nvSpPr>
          <p:cNvPr id="17439" name="Line 29"/>
          <p:cNvSpPr>
            <a:spLocks noChangeShapeType="1"/>
          </p:cNvSpPr>
          <p:nvPr/>
        </p:nvSpPr>
        <p:spPr bwMode="auto">
          <a:xfrm>
            <a:off x="1517650" y="1362075"/>
            <a:ext cx="0" cy="965200"/>
          </a:xfrm>
          <a:prstGeom prst="line">
            <a:avLst/>
          </a:prstGeom>
          <a:noFill/>
          <a:ln w="25400">
            <a:solidFill>
              <a:schemeClr val="tx1"/>
            </a:solidFill>
            <a:round/>
            <a:headEnd/>
            <a:tailEnd/>
          </a:ln>
        </p:spPr>
        <p:txBody>
          <a:bodyPr wrap="none">
            <a:spAutoFit/>
          </a:bodyPr>
          <a:lstStyle/>
          <a:p>
            <a:endParaRPr lang="en-US" dirty="0"/>
          </a:p>
        </p:txBody>
      </p:sp>
      <p:sp>
        <p:nvSpPr>
          <p:cNvPr id="17440" name="Line 30"/>
          <p:cNvSpPr>
            <a:spLocks noChangeShapeType="1"/>
          </p:cNvSpPr>
          <p:nvPr/>
        </p:nvSpPr>
        <p:spPr bwMode="auto">
          <a:xfrm>
            <a:off x="7416800" y="1349375"/>
            <a:ext cx="0" cy="965200"/>
          </a:xfrm>
          <a:prstGeom prst="line">
            <a:avLst/>
          </a:prstGeom>
          <a:noFill/>
          <a:ln w="25400">
            <a:solidFill>
              <a:srgbClr val="000000"/>
            </a:solidFill>
            <a:round/>
            <a:headEnd/>
            <a:tailEnd/>
          </a:ln>
        </p:spPr>
        <p:txBody>
          <a:bodyPr wrap="none">
            <a:spAutoFit/>
          </a:bodyPr>
          <a:lstStyle/>
          <a:p>
            <a:endParaRPr lang="en-US" dirty="0"/>
          </a:p>
        </p:txBody>
      </p:sp>
      <p:sp>
        <p:nvSpPr>
          <p:cNvPr id="17441" name="Line 31"/>
          <p:cNvSpPr>
            <a:spLocks noChangeShapeType="1"/>
          </p:cNvSpPr>
          <p:nvPr/>
        </p:nvSpPr>
        <p:spPr bwMode="auto">
          <a:xfrm>
            <a:off x="8966200" y="1336675"/>
            <a:ext cx="0" cy="965200"/>
          </a:xfrm>
          <a:prstGeom prst="line">
            <a:avLst/>
          </a:prstGeom>
          <a:noFill/>
          <a:ln w="25400">
            <a:solidFill>
              <a:srgbClr val="000000"/>
            </a:solidFill>
            <a:round/>
            <a:headEnd/>
            <a:tailEnd/>
          </a:ln>
        </p:spPr>
        <p:txBody>
          <a:bodyPr wrap="none">
            <a:spAutoFit/>
          </a:bodyPr>
          <a:lstStyle/>
          <a:p>
            <a:endParaRPr lang="en-US" dirty="0"/>
          </a:p>
        </p:txBody>
      </p:sp>
      <p:sp>
        <p:nvSpPr>
          <p:cNvPr id="17442" name="Text Box 32"/>
          <p:cNvSpPr txBox="1">
            <a:spLocks noChangeArrowheads="1"/>
          </p:cNvSpPr>
          <p:nvPr/>
        </p:nvSpPr>
        <p:spPr bwMode="auto">
          <a:xfrm>
            <a:off x="561975" y="1284288"/>
            <a:ext cx="855663" cy="519112"/>
          </a:xfrm>
          <a:prstGeom prst="rect">
            <a:avLst/>
          </a:prstGeom>
          <a:noFill/>
          <a:ln w="25400" algn="ctr">
            <a:noFill/>
            <a:miter lim="800000"/>
            <a:headEnd/>
            <a:tailEnd/>
          </a:ln>
        </p:spPr>
        <p:txBody>
          <a:bodyPr wrap="none">
            <a:spAutoFit/>
          </a:bodyPr>
          <a:lstStyle/>
          <a:p>
            <a:pPr algn="ctr"/>
            <a:r>
              <a:rPr lang="en-US" sz="2800" dirty="0">
                <a:solidFill>
                  <a:srgbClr val="000000"/>
                </a:solidFill>
              </a:rPr>
              <a:t>SS7</a:t>
            </a:r>
          </a:p>
        </p:txBody>
      </p:sp>
      <p:sp>
        <p:nvSpPr>
          <p:cNvPr id="17443" name="Text Box 33"/>
          <p:cNvSpPr txBox="1">
            <a:spLocks noChangeArrowheads="1"/>
          </p:cNvSpPr>
          <p:nvPr/>
        </p:nvSpPr>
        <p:spPr bwMode="auto">
          <a:xfrm>
            <a:off x="4343400" y="1285875"/>
            <a:ext cx="703263" cy="519113"/>
          </a:xfrm>
          <a:prstGeom prst="rect">
            <a:avLst/>
          </a:prstGeom>
          <a:noFill/>
          <a:ln w="25400" algn="ctr">
            <a:noFill/>
            <a:miter lim="800000"/>
            <a:headEnd/>
            <a:tailEnd/>
          </a:ln>
        </p:spPr>
        <p:txBody>
          <a:bodyPr>
            <a:spAutoFit/>
          </a:bodyPr>
          <a:lstStyle/>
          <a:p>
            <a:pPr algn="ctr"/>
            <a:r>
              <a:rPr lang="en-US" sz="2800" dirty="0">
                <a:solidFill>
                  <a:srgbClr val="000000"/>
                </a:solidFill>
              </a:rPr>
              <a:t>IP</a:t>
            </a:r>
          </a:p>
        </p:txBody>
      </p:sp>
      <p:sp>
        <p:nvSpPr>
          <p:cNvPr id="17444" name="Text Box 34"/>
          <p:cNvSpPr txBox="1">
            <a:spLocks noChangeArrowheads="1"/>
          </p:cNvSpPr>
          <p:nvPr/>
        </p:nvSpPr>
        <p:spPr bwMode="auto">
          <a:xfrm>
            <a:off x="7800975" y="1284288"/>
            <a:ext cx="855663" cy="519112"/>
          </a:xfrm>
          <a:prstGeom prst="rect">
            <a:avLst/>
          </a:prstGeom>
          <a:noFill/>
          <a:ln w="25400" algn="ctr">
            <a:noFill/>
            <a:miter lim="800000"/>
            <a:headEnd/>
            <a:tailEnd/>
          </a:ln>
        </p:spPr>
        <p:txBody>
          <a:bodyPr wrap="none">
            <a:spAutoFit/>
          </a:bodyPr>
          <a:lstStyle/>
          <a:p>
            <a:pPr algn="ctr"/>
            <a:r>
              <a:rPr lang="en-US" sz="2800" dirty="0">
                <a:solidFill>
                  <a:srgbClr val="000000"/>
                </a:solidFill>
              </a:rPr>
              <a:t>SS7</a:t>
            </a:r>
          </a:p>
        </p:txBody>
      </p:sp>
      <p:sp>
        <p:nvSpPr>
          <p:cNvPr id="17445" name="Line 35"/>
          <p:cNvSpPr>
            <a:spLocks noChangeShapeType="1"/>
          </p:cNvSpPr>
          <p:nvPr/>
        </p:nvSpPr>
        <p:spPr bwMode="auto">
          <a:xfrm>
            <a:off x="203200" y="1844675"/>
            <a:ext cx="1266825" cy="0"/>
          </a:xfrm>
          <a:prstGeom prst="line">
            <a:avLst/>
          </a:prstGeom>
          <a:noFill/>
          <a:ln w="25400">
            <a:solidFill>
              <a:srgbClr val="000000"/>
            </a:solidFill>
            <a:round/>
            <a:headEnd type="triangle" w="med" len="med"/>
            <a:tailEnd type="triangle" w="med" len="med"/>
          </a:ln>
        </p:spPr>
        <p:txBody>
          <a:bodyPr>
            <a:spAutoFit/>
          </a:bodyPr>
          <a:lstStyle/>
          <a:p>
            <a:endParaRPr lang="en-US" dirty="0"/>
          </a:p>
        </p:txBody>
      </p:sp>
      <p:sp>
        <p:nvSpPr>
          <p:cNvPr id="17446" name="Line 36"/>
          <p:cNvSpPr>
            <a:spLocks noChangeShapeType="1"/>
          </p:cNvSpPr>
          <p:nvPr/>
        </p:nvSpPr>
        <p:spPr bwMode="auto">
          <a:xfrm>
            <a:off x="1590675" y="1844675"/>
            <a:ext cx="5813425" cy="0"/>
          </a:xfrm>
          <a:prstGeom prst="line">
            <a:avLst/>
          </a:prstGeom>
          <a:noFill/>
          <a:ln w="25400">
            <a:solidFill>
              <a:srgbClr val="000000"/>
            </a:solidFill>
            <a:round/>
            <a:headEnd type="triangle" w="med" len="med"/>
            <a:tailEnd type="triangle" w="med" len="med"/>
          </a:ln>
        </p:spPr>
        <p:txBody>
          <a:bodyPr>
            <a:spAutoFit/>
          </a:bodyPr>
          <a:lstStyle/>
          <a:p>
            <a:endParaRPr lang="en-US" dirty="0"/>
          </a:p>
        </p:txBody>
      </p:sp>
      <p:sp>
        <p:nvSpPr>
          <p:cNvPr id="17447" name="Line 37"/>
          <p:cNvSpPr>
            <a:spLocks noChangeShapeType="1"/>
          </p:cNvSpPr>
          <p:nvPr/>
        </p:nvSpPr>
        <p:spPr bwMode="auto">
          <a:xfrm>
            <a:off x="7429500" y="1844675"/>
            <a:ext cx="1511300" cy="0"/>
          </a:xfrm>
          <a:prstGeom prst="line">
            <a:avLst/>
          </a:prstGeom>
          <a:noFill/>
          <a:ln w="25400">
            <a:solidFill>
              <a:srgbClr val="000000"/>
            </a:solidFill>
            <a:round/>
            <a:headEnd type="triangle" w="med" len="med"/>
            <a:tailEnd type="triangle" w="med" len="med"/>
          </a:ln>
        </p:spPr>
        <p:txBody>
          <a:bodyPr>
            <a:spAutoFit/>
          </a:bodyPr>
          <a:lstStyle/>
          <a:p>
            <a:endParaRPr lang="en-US" dirty="0"/>
          </a:p>
        </p:txBody>
      </p:sp>
      <p:sp>
        <p:nvSpPr>
          <p:cNvPr id="17448" name="Text Box 38"/>
          <p:cNvSpPr txBox="1">
            <a:spLocks noChangeArrowheads="1"/>
          </p:cNvSpPr>
          <p:nvPr/>
        </p:nvSpPr>
        <p:spPr bwMode="auto">
          <a:xfrm>
            <a:off x="3067050" y="4021138"/>
            <a:ext cx="869950" cy="366712"/>
          </a:xfrm>
          <a:prstGeom prst="rect">
            <a:avLst/>
          </a:prstGeom>
          <a:noFill/>
          <a:ln w="25400" algn="ctr">
            <a:noFill/>
            <a:miter lim="800000"/>
            <a:headEnd/>
            <a:tailEnd/>
          </a:ln>
        </p:spPr>
        <p:txBody>
          <a:bodyPr wrap="none">
            <a:spAutoFit/>
          </a:bodyPr>
          <a:lstStyle/>
          <a:p>
            <a:r>
              <a:rPr lang="en-US" dirty="0">
                <a:solidFill>
                  <a:srgbClr val="000000"/>
                </a:solidFill>
              </a:rPr>
              <a:t>Router</a:t>
            </a:r>
          </a:p>
        </p:txBody>
      </p:sp>
      <p:sp>
        <p:nvSpPr>
          <p:cNvPr id="17449" name="Text Box 39"/>
          <p:cNvSpPr txBox="1">
            <a:spLocks noChangeArrowheads="1"/>
          </p:cNvSpPr>
          <p:nvPr/>
        </p:nvSpPr>
        <p:spPr bwMode="auto">
          <a:xfrm>
            <a:off x="2400300" y="3179763"/>
            <a:ext cx="1047750" cy="641350"/>
          </a:xfrm>
          <a:prstGeom prst="rect">
            <a:avLst/>
          </a:prstGeom>
          <a:noFill/>
          <a:ln w="25400" algn="ctr">
            <a:noFill/>
            <a:miter lim="800000"/>
            <a:headEnd/>
            <a:tailEnd/>
          </a:ln>
        </p:spPr>
        <p:txBody>
          <a:bodyPr wrap="none">
            <a:spAutoFit/>
          </a:bodyPr>
          <a:lstStyle/>
          <a:p>
            <a:pPr algn="ctr"/>
            <a:r>
              <a:rPr lang="en-US" dirty="0">
                <a:solidFill>
                  <a:srgbClr val="000000"/>
                </a:solidFill>
              </a:rPr>
              <a:t>Ethernet</a:t>
            </a:r>
          </a:p>
          <a:p>
            <a:pPr algn="ctr"/>
            <a:r>
              <a:rPr lang="en-US" dirty="0">
                <a:solidFill>
                  <a:srgbClr val="000000"/>
                </a:solidFill>
              </a:rPr>
              <a:t>Switch</a:t>
            </a:r>
          </a:p>
        </p:txBody>
      </p:sp>
      <p:sp>
        <p:nvSpPr>
          <p:cNvPr id="17450" name="Text Box 42"/>
          <p:cNvSpPr txBox="1">
            <a:spLocks noChangeArrowheads="1"/>
          </p:cNvSpPr>
          <p:nvPr/>
        </p:nvSpPr>
        <p:spPr bwMode="auto">
          <a:xfrm>
            <a:off x="555625" y="3089275"/>
            <a:ext cx="577850" cy="366713"/>
          </a:xfrm>
          <a:prstGeom prst="rect">
            <a:avLst/>
          </a:prstGeom>
          <a:noFill/>
          <a:ln w="9525">
            <a:noFill/>
            <a:miter lim="800000"/>
            <a:headEnd/>
            <a:tailEnd/>
          </a:ln>
        </p:spPr>
        <p:txBody>
          <a:bodyPr>
            <a:spAutoFit/>
          </a:bodyPr>
          <a:lstStyle/>
          <a:p>
            <a:pPr algn="ctr"/>
            <a:r>
              <a:rPr lang="en-US" dirty="0">
                <a:solidFill>
                  <a:srgbClr val="000000"/>
                </a:solidFill>
              </a:rPr>
              <a:t>IMT</a:t>
            </a:r>
          </a:p>
        </p:txBody>
      </p:sp>
      <p:sp>
        <p:nvSpPr>
          <p:cNvPr id="17451" name="Text Box 46"/>
          <p:cNvSpPr txBox="1">
            <a:spLocks noChangeArrowheads="1"/>
          </p:cNvSpPr>
          <p:nvPr/>
        </p:nvSpPr>
        <p:spPr bwMode="auto">
          <a:xfrm>
            <a:off x="2628900" y="2074863"/>
            <a:ext cx="1047750" cy="641350"/>
          </a:xfrm>
          <a:prstGeom prst="rect">
            <a:avLst/>
          </a:prstGeom>
          <a:noFill/>
          <a:ln w="25400" algn="ctr">
            <a:noFill/>
            <a:miter lim="800000"/>
            <a:headEnd/>
            <a:tailEnd/>
          </a:ln>
        </p:spPr>
        <p:txBody>
          <a:bodyPr wrap="none">
            <a:spAutoFit/>
          </a:bodyPr>
          <a:lstStyle/>
          <a:p>
            <a:pPr algn="ctr"/>
            <a:r>
              <a:rPr lang="en-US" dirty="0">
                <a:solidFill>
                  <a:srgbClr val="000000"/>
                </a:solidFill>
              </a:rPr>
              <a:t>Ethernet</a:t>
            </a:r>
          </a:p>
          <a:p>
            <a:pPr algn="ctr"/>
            <a:r>
              <a:rPr lang="en-US" dirty="0">
                <a:solidFill>
                  <a:srgbClr val="000000"/>
                </a:solidFill>
              </a:rPr>
              <a:t>LAN</a:t>
            </a:r>
          </a:p>
        </p:txBody>
      </p:sp>
      <p:pic>
        <p:nvPicPr>
          <p:cNvPr id="17452" name="Picture 47" descr="IAD_router_tek"/>
          <p:cNvPicPr>
            <a:picLocks noChangeAspect="1" noChangeArrowheads="1"/>
          </p:cNvPicPr>
          <p:nvPr/>
        </p:nvPicPr>
        <p:blipFill>
          <a:blip r:embed="rId4" cstate="print"/>
          <a:srcRect/>
          <a:stretch>
            <a:fillRect/>
          </a:stretch>
        </p:blipFill>
        <p:spPr bwMode="auto">
          <a:xfrm>
            <a:off x="3198813" y="4819650"/>
            <a:ext cx="739775" cy="400050"/>
          </a:xfrm>
          <a:prstGeom prst="rect">
            <a:avLst/>
          </a:prstGeom>
          <a:noFill/>
          <a:ln w="9525">
            <a:noFill/>
            <a:miter lim="800000"/>
            <a:headEnd/>
            <a:tailEnd/>
          </a:ln>
        </p:spPr>
      </p:pic>
      <p:grpSp>
        <p:nvGrpSpPr>
          <p:cNvPr id="3" name="Group 48"/>
          <p:cNvGrpSpPr>
            <a:grpSpLocks/>
          </p:cNvGrpSpPr>
          <p:nvPr/>
        </p:nvGrpSpPr>
        <p:grpSpPr bwMode="auto">
          <a:xfrm>
            <a:off x="2563813" y="4914900"/>
            <a:ext cx="546100" cy="190500"/>
            <a:chOff x="1745" y="1122"/>
            <a:chExt cx="512" cy="120"/>
          </a:xfrm>
        </p:grpSpPr>
        <p:sp>
          <p:nvSpPr>
            <p:cNvPr id="17491" name="Rectangle 49"/>
            <p:cNvSpPr>
              <a:spLocks noChangeArrowheads="1"/>
            </p:cNvSpPr>
            <p:nvPr/>
          </p:nvSpPr>
          <p:spPr bwMode="auto">
            <a:xfrm>
              <a:off x="1745" y="1122"/>
              <a:ext cx="512" cy="120"/>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92" name="Rectangle 50"/>
            <p:cNvSpPr>
              <a:spLocks noChangeArrowheads="1"/>
            </p:cNvSpPr>
            <p:nvPr/>
          </p:nvSpPr>
          <p:spPr bwMode="auto">
            <a:xfrm>
              <a:off x="1776"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93" name="Rectangle 51"/>
            <p:cNvSpPr>
              <a:spLocks noChangeArrowheads="1"/>
            </p:cNvSpPr>
            <p:nvPr/>
          </p:nvSpPr>
          <p:spPr bwMode="auto">
            <a:xfrm>
              <a:off x="1872"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94" name="Rectangle 52"/>
            <p:cNvSpPr>
              <a:spLocks noChangeArrowheads="1"/>
            </p:cNvSpPr>
            <p:nvPr/>
          </p:nvSpPr>
          <p:spPr bwMode="auto">
            <a:xfrm>
              <a:off x="1968"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95" name="Rectangle 53"/>
            <p:cNvSpPr>
              <a:spLocks noChangeArrowheads="1"/>
            </p:cNvSpPr>
            <p:nvPr/>
          </p:nvSpPr>
          <p:spPr bwMode="auto">
            <a:xfrm>
              <a:off x="2064"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96" name="Rectangle 54"/>
            <p:cNvSpPr>
              <a:spLocks noChangeArrowheads="1"/>
            </p:cNvSpPr>
            <p:nvPr/>
          </p:nvSpPr>
          <p:spPr bwMode="auto">
            <a:xfrm>
              <a:off x="2160"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grpSp>
      <p:sp>
        <p:nvSpPr>
          <p:cNvPr id="17454" name="Text Box 55"/>
          <p:cNvSpPr txBox="1">
            <a:spLocks noChangeArrowheads="1"/>
          </p:cNvSpPr>
          <p:nvPr/>
        </p:nvSpPr>
        <p:spPr bwMode="auto">
          <a:xfrm>
            <a:off x="3143250" y="4497388"/>
            <a:ext cx="869950" cy="366712"/>
          </a:xfrm>
          <a:prstGeom prst="rect">
            <a:avLst/>
          </a:prstGeom>
          <a:noFill/>
          <a:ln w="25400" algn="ctr">
            <a:noFill/>
            <a:miter lim="800000"/>
            <a:headEnd/>
            <a:tailEnd/>
          </a:ln>
        </p:spPr>
        <p:txBody>
          <a:bodyPr wrap="none">
            <a:spAutoFit/>
          </a:bodyPr>
          <a:lstStyle/>
          <a:p>
            <a:r>
              <a:rPr lang="en-US" dirty="0">
                <a:solidFill>
                  <a:srgbClr val="000000"/>
                </a:solidFill>
              </a:rPr>
              <a:t>Router</a:t>
            </a:r>
          </a:p>
        </p:txBody>
      </p:sp>
      <p:sp>
        <p:nvSpPr>
          <p:cNvPr id="17455" name="Text Box 56"/>
          <p:cNvSpPr txBox="1">
            <a:spLocks noChangeArrowheads="1"/>
          </p:cNvSpPr>
          <p:nvPr/>
        </p:nvSpPr>
        <p:spPr bwMode="auto">
          <a:xfrm>
            <a:off x="2438400" y="5075238"/>
            <a:ext cx="1047750" cy="641350"/>
          </a:xfrm>
          <a:prstGeom prst="rect">
            <a:avLst/>
          </a:prstGeom>
          <a:noFill/>
          <a:ln w="25400" algn="ctr">
            <a:noFill/>
            <a:miter lim="800000"/>
            <a:headEnd/>
            <a:tailEnd/>
          </a:ln>
        </p:spPr>
        <p:txBody>
          <a:bodyPr wrap="none">
            <a:spAutoFit/>
          </a:bodyPr>
          <a:lstStyle/>
          <a:p>
            <a:pPr algn="ctr"/>
            <a:r>
              <a:rPr lang="en-US" dirty="0">
                <a:solidFill>
                  <a:srgbClr val="000000"/>
                </a:solidFill>
              </a:rPr>
              <a:t>Ethernet</a:t>
            </a:r>
          </a:p>
          <a:p>
            <a:pPr algn="ctr"/>
            <a:r>
              <a:rPr lang="en-US" dirty="0">
                <a:solidFill>
                  <a:srgbClr val="000000"/>
                </a:solidFill>
              </a:rPr>
              <a:t>Switch</a:t>
            </a:r>
          </a:p>
        </p:txBody>
      </p:sp>
      <p:sp>
        <p:nvSpPr>
          <p:cNvPr id="17456" name="Line 57"/>
          <p:cNvSpPr>
            <a:spLocks noChangeShapeType="1"/>
          </p:cNvSpPr>
          <p:nvPr/>
        </p:nvSpPr>
        <p:spPr bwMode="auto">
          <a:xfrm>
            <a:off x="2343150" y="5057775"/>
            <a:ext cx="228600" cy="0"/>
          </a:xfrm>
          <a:prstGeom prst="line">
            <a:avLst/>
          </a:prstGeom>
          <a:noFill/>
          <a:ln w="19050">
            <a:solidFill>
              <a:schemeClr val="tx1"/>
            </a:solidFill>
            <a:round/>
            <a:headEnd/>
            <a:tailEnd/>
          </a:ln>
        </p:spPr>
        <p:txBody>
          <a:bodyPr anchor="ctr"/>
          <a:lstStyle/>
          <a:p>
            <a:endParaRPr lang="en-US" dirty="0"/>
          </a:p>
        </p:txBody>
      </p:sp>
      <p:sp>
        <p:nvSpPr>
          <p:cNvPr id="17457" name="AutoShape 60"/>
          <p:cNvSpPr>
            <a:spLocks noChangeArrowheads="1"/>
          </p:cNvSpPr>
          <p:nvPr/>
        </p:nvSpPr>
        <p:spPr bwMode="auto">
          <a:xfrm>
            <a:off x="6789738" y="3598863"/>
            <a:ext cx="1458912" cy="1671637"/>
          </a:xfrm>
          <a:prstGeom prst="bevel">
            <a:avLst>
              <a:gd name="adj" fmla="val 12500"/>
            </a:avLst>
          </a:prstGeom>
          <a:solidFill>
            <a:srgbClr val="00FF00"/>
          </a:solidFill>
          <a:ln w="9525">
            <a:solidFill>
              <a:schemeClr val="bg2"/>
            </a:solidFill>
            <a:miter lim="800000"/>
            <a:headEnd/>
            <a:tailEnd/>
          </a:ln>
        </p:spPr>
        <p:txBody>
          <a:bodyPr wrap="none" anchor="ctr"/>
          <a:lstStyle/>
          <a:p>
            <a:pPr algn="ctr"/>
            <a:r>
              <a:rPr lang="en-US" dirty="0">
                <a:solidFill>
                  <a:srgbClr val="000000"/>
                </a:solidFill>
              </a:rPr>
              <a:t>SIGTRAN</a:t>
            </a:r>
          </a:p>
          <a:p>
            <a:pPr algn="ctr"/>
            <a:endParaRPr lang="en-US" dirty="0">
              <a:solidFill>
                <a:srgbClr val="000000"/>
              </a:solidFill>
            </a:endParaRPr>
          </a:p>
        </p:txBody>
      </p:sp>
      <p:pic>
        <p:nvPicPr>
          <p:cNvPr id="17458" name="Picture 61" descr="IAD_router_tek"/>
          <p:cNvPicPr>
            <a:picLocks noChangeAspect="1" noChangeArrowheads="1"/>
          </p:cNvPicPr>
          <p:nvPr/>
        </p:nvPicPr>
        <p:blipFill>
          <a:blip r:embed="rId4" cstate="print"/>
          <a:srcRect/>
          <a:stretch>
            <a:fillRect/>
          </a:stretch>
        </p:blipFill>
        <p:spPr bwMode="auto">
          <a:xfrm>
            <a:off x="5122863" y="3667125"/>
            <a:ext cx="739775" cy="400050"/>
          </a:xfrm>
          <a:prstGeom prst="rect">
            <a:avLst/>
          </a:prstGeom>
          <a:noFill/>
          <a:ln w="9525">
            <a:noFill/>
            <a:miter lim="800000"/>
            <a:headEnd/>
            <a:tailEnd/>
          </a:ln>
        </p:spPr>
      </p:pic>
      <p:grpSp>
        <p:nvGrpSpPr>
          <p:cNvPr id="4" name="Group 62"/>
          <p:cNvGrpSpPr>
            <a:grpSpLocks/>
          </p:cNvGrpSpPr>
          <p:nvPr/>
        </p:nvGrpSpPr>
        <p:grpSpPr bwMode="auto">
          <a:xfrm>
            <a:off x="6002338" y="3762375"/>
            <a:ext cx="546100" cy="190500"/>
            <a:chOff x="1745" y="1122"/>
            <a:chExt cx="512" cy="120"/>
          </a:xfrm>
        </p:grpSpPr>
        <p:sp>
          <p:nvSpPr>
            <p:cNvPr id="17485" name="Rectangle 63"/>
            <p:cNvSpPr>
              <a:spLocks noChangeArrowheads="1"/>
            </p:cNvSpPr>
            <p:nvPr/>
          </p:nvSpPr>
          <p:spPr bwMode="auto">
            <a:xfrm>
              <a:off x="1745" y="1122"/>
              <a:ext cx="512" cy="120"/>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86" name="Rectangle 64"/>
            <p:cNvSpPr>
              <a:spLocks noChangeArrowheads="1"/>
            </p:cNvSpPr>
            <p:nvPr/>
          </p:nvSpPr>
          <p:spPr bwMode="auto">
            <a:xfrm>
              <a:off x="1776"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87" name="Rectangle 65"/>
            <p:cNvSpPr>
              <a:spLocks noChangeArrowheads="1"/>
            </p:cNvSpPr>
            <p:nvPr/>
          </p:nvSpPr>
          <p:spPr bwMode="auto">
            <a:xfrm>
              <a:off x="1872"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88" name="Rectangle 66"/>
            <p:cNvSpPr>
              <a:spLocks noChangeArrowheads="1"/>
            </p:cNvSpPr>
            <p:nvPr/>
          </p:nvSpPr>
          <p:spPr bwMode="auto">
            <a:xfrm>
              <a:off x="1968"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89" name="Rectangle 67"/>
            <p:cNvSpPr>
              <a:spLocks noChangeArrowheads="1"/>
            </p:cNvSpPr>
            <p:nvPr/>
          </p:nvSpPr>
          <p:spPr bwMode="auto">
            <a:xfrm>
              <a:off x="2064"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90" name="Rectangle 68"/>
            <p:cNvSpPr>
              <a:spLocks noChangeArrowheads="1"/>
            </p:cNvSpPr>
            <p:nvPr/>
          </p:nvSpPr>
          <p:spPr bwMode="auto">
            <a:xfrm>
              <a:off x="2160"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grpSp>
      <p:sp>
        <p:nvSpPr>
          <p:cNvPr id="17460" name="Text Box 69"/>
          <p:cNvSpPr txBox="1">
            <a:spLocks noChangeArrowheads="1"/>
          </p:cNvSpPr>
          <p:nvPr/>
        </p:nvSpPr>
        <p:spPr bwMode="auto">
          <a:xfrm>
            <a:off x="5057775" y="3973513"/>
            <a:ext cx="869950" cy="366712"/>
          </a:xfrm>
          <a:prstGeom prst="rect">
            <a:avLst/>
          </a:prstGeom>
          <a:noFill/>
          <a:ln w="25400" algn="ctr">
            <a:noFill/>
            <a:miter lim="800000"/>
            <a:headEnd/>
            <a:tailEnd/>
          </a:ln>
        </p:spPr>
        <p:txBody>
          <a:bodyPr wrap="none">
            <a:spAutoFit/>
          </a:bodyPr>
          <a:lstStyle/>
          <a:p>
            <a:r>
              <a:rPr lang="en-US" dirty="0">
                <a:solidFill>
                  <a:srgbClr val="000000"/>
                </a:solidFill>
              </a:rPr>
              <a:t>Router</a:t>
            </a:r>
          </a:p>
        </p:txBody>
      </p:sp>
      <p:sp>
        <p:nvSpPr>
          <p:cNvPr id="17461" name="Text Box 70"/>
          <p:cNvSpPr txBox="1">
            <a:spLocks noChangeArrowheads="1"/>
          </p:cNvSpPr>
          <p:nvPr/>
        </p:nvSpPr>
        <p:spPr bwMode="auto">
          <a:xfrm>
            <a:off x="5619750" y="3160713"/>
            <a:ext cx="1047750" cy="641350"/>
          </a:xfrm>
          <a:prstGeom prst="rect">
            <a:avLst/>
          </a:prstGeom>
          <a:noFill/>
          <a:ln w="25400" algn="ctr">
            <a:noFill/>
            <a:miter lim="800000"/>
            <a:headEnd/>
            <a:tailEnd/>
          </a:ln>
        </p:spPr>
        <p:txBody>
          <a:bodyPr wrap="none">
            <a:spAutoFit/>
          </a:bodyPr>
          <a:lstStyle/>
          <a:p>
            <a:pPr algn="ctr"/>
            <a:r>
              <a:rPr lang="en-US" dirty="0">
                <a:solidFill>
                  <a:srgbClr val="000000"/>
                </a:solidFill>
              </a:rPr>
              <a:t>Ethernet</a:t>
            </a:r>
          </a:p>
          <a:p>
            <a:pPr algn="ctr"/>
            <a:r>
              <a:rPr lang="en-US" dirty="0">
                <a:solidFill>
                  <a:srgbClr val="000000"/>
                </a:solidFill>
              </a:rPr>
              <a:t>Switch</a:t>
            </a:r>
          </a:p>
        </p:txBody>
      </p:sp>
      <p:pic>
        <p:nvPicPr>
          <p:cNvPr id="17462" name="Picture 74" descr="IAD_router_tek"/>
          <p:cNvPicPr>
            <a:picLocks noChangeAspect="1" noChangeArrowheads="1"/>
          </p:cNvPicPr>
          <p:nvPr/>
        </p:nvPicPr>
        <p:blipFill>
          <a:blip r:embed="rId4" cstate="print"/>
          <a:srcRect/>
          <a:stretch>
            <a:fillRect/>
          </a:stretch>
        </p:blipFill>
        <p:spPr bwMode="auto">
          <a:xfrm>
            <a:off x="5180013" y="4829175"/>
            <a:ext cx="739775" cy="400050"/>
          </a:xfrm>
          <a:prstGeom prst="rect">
            <a:avLst/>
          </a:prstGeom>
          <a:noFill/>
          <a:ln w="9525">
            <a:noFill/>
            <a:miter lim="800000"/>
            <a:headEnd/>
            <a:tailEnd/>
          </a:ln>
        </p:spPr>
      </p:pic>
      <p:grpSp>
        <p:nvGrpSpPr>
          <p:cNvPr id="5" name="Group 75"/>
          <p:cNvGrpSpPr>
            <a:grpSpLocks/>
          </p:cNvGrpSpPr>
          <p:nvPr/>
        </p:nvGrpSpPr>
        <p:grpSpPr bwMode="auto">
          <a:xfrm>
            <a:off x="6011863" y="4943475"/>
            <a:ext cx="546100" cy="190500"/>
            <a:chOff x="1745" y="1122"/>
            <a:chExt cx="512" cy="120"/>
          </a:xfrm>
        </p:grpSpPr>
        <p:sp>
          <p:nvSpPr>
            <p:cNvPr id="17479" name="Rectangle 76"/>
            <p:cNvSpPr>
              <a:spLocks noChangeArrowheads="1"/>
            </p:cNvSpPr>
            <p:nvPr/>
          </p:nvSpPr>
          <p:spPr bwMode="auto">
            <a:xfrm>
              <a:off x="1745" y="1122"/>
              <a:ext cx="512" cy="120"/>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80" name="Rectangle 77"/>
            <p:cNvSpPr>
              <a:spLocks noChangeArrowheads="1"/>
            </p:cNvSpPr>
            <p:nvPr/>
          </p:nvSpPr>
          <p:spPr bwMode="auto">
            <a:xfrm>
              <a:off x="1776"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81" name="Rectangle 78"/>
            <p:cNvSpPr>
              <a:spLocks noChangeArrowheads="1"/>
            </p:cNvSpPr>
            <p:nvPr/>
          </p:nvSpPr>
          <p:spPr bwMode="auto">
            <a:xfrm>
              <a:off x="1872"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82" name="Rectangle 79"/>
            <p:cNvSpPr>
              <a:spLocks noChangeArrowheads="1"/>
            </p:cNvSpPr>
            <p:nvPr/>
          </p:nvSpPr>
          <p:spPr bwMode="auto">
            <a:xfrm>
              <a:off x="1968"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83" name="Rectangle 80"/>
            <p:cNvSpPr>
              <a:spLocks noChangeArrowheads="1"/>
            </p:cNvSpPr>
            <p:nvPr/>
          </p:nvSpPr>
          <p:spPr bwMode="auto">
            <a:xfrm>
              <a:off x="2064"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sp>
          <p:nvSpPr>
            <p:cNvPr id="17484" name="Rectangle 81"/>
            <p:cNvSpPr>
              <a:spLocks noChangeArrowheads="1"/>
            </p:cNvSpPr>
            <p:nvPr/>
          </p:nvSpPr>
          <p:spPr bwMode="auto">
            <a:xfrm>
              <a:off x="2160" y="1160"/>
              <a:ext cx="72" cy="64"/>
            </a:xfrm>
            <a:prstGeom prst="rect">
              <a:avLst/>
            </a:prstGeom>
            <a:solidFill>
              <a:schemeClr val="folHlink"/>
            </a:solidFill>
            <a:ln w="25400" algn="ctr">
              <a:solidFill>
                <a:schemeClr val="bg2"/>
              </a:solidFill>
              <a:miter lim="800000"/>
              <a:headEnd/>
              <a:tailEnd/>
            </a:ln>
          </p:spPr>
          <p:txBody>
            <a:bodyPr wrap="none" anchor="ctr">
              <a:spAutoFit/>
            </a:bodyPr>
            <a:lstStyle/>
            <a:p>
              <a:endParaRPr lang="en-US" dirty="0"/>
            </a:p>
          </p:txBody>
        </p:sp>
      </p:grpSp>
      <p:sp>
        <p:nvSpPr>
          <p:cNvPr id="17464" name="Text Box 82"/>
          <p:cNvSpPr txBox="1">
            <a:spLocks noChangeArrowheads="1"/>
          </p:cNvSpPr>
          <p:nvPr/>
        </p:nvSpPr>
        <p:spPr bwMode="auto">
          <a:xfrm>
            <a:off x="5105400" y="4506913"/>
            <a:ext cx="869950" cy="366712"/>
          </a:xfrm>
          <a:prstGeom prst="rect">
            <a:avLst/>
          </a:prstGeom>
          <a:noFill/>
          <a:ln w="25400" algn="ctr">
            <a:noFill/>
            <a:miter lim="800000"/>
            <a:headEnd/>
            <a:tailEnd/>
          </a:ln>
        </p:spPr>
        <p:txBody>
          <a:bodyPr wrap="none">
            <a:spAutoFit/>
          </a:bodyPr>
          <a:lstStyle/>
          <a:p>
            <a:r>
              <a:rPr lang="en-US" dirty="0">
                <a:solidFill>
                  <a:srgbClr val="000000"/>
                </a:solidFill>
              </a:rPr>
              <a:t>Router</a:t>
            </a:r>
          </a:p>
        </p:txBody>
      </p:sp>
      <p:sp>
        <p:nvSpPr>
          <p:cNvPr id="17465" name="Text Box 83"/>
          <p:cNvSpPr txBox="1">
            <a:spLocks noChangeArrowheads="1"/>
          </p:cNvSpPr>
          <p:nvPr/>
        </p:nvSpPr>
        <p:spPr bwMode="auto">
          <a:xfrm>
            <a:off x="5638800" y="5084763"/>
            <a:ext cx="1047750" cy="641350"/>
          </a:xfrm>
          <a:prstGeom prst="rect">
            <a:avLst/>
          </a:prstGeom>
          <a:noFill/>
          <a:ln w="25400" algn="ctr">
            <a:noFill/>
            <a:miter lim="800000"/>
            <a:headEnd/>
            <a:tailEnd/>
          </a:ln>
        </p:spPr>
        <p:txBody>
          <a:bodyPr wrap="none">
            <a:spAutoFit/>
          </a:bodyPr>
          <a:lstStyle/>
          <a:p>
            <a:pPr algn="ctr"/>
            <a:r>
              <a:rPr lang="en-US" dirty="0">
                <a:solidFill>
                  <a:srgbClr val="000000"/>
                </a:solidFill>
              </a:rPr>
              <a:t>Ethernet</a:t>
            </a:r>
          </a:p>
          <a:p>
            <a:pPr algn="ctr"/>
            <a:r>
              <a:rPr lang="en-US" dirty="0">
                <a:solidFill>
                  <a:srgbClr val="000000"/>
                </a:solidFill>
              </a:rPr>
              <a:t>Switch</a:t>
            </a:r>
          </a:p>
        </p:txBody>
      </p:sp>
      <p:sp>
        <p:nvSpPr>
          <p:cNvPr id="17466" name="Line 86"/>
          <p:cNvSpPr>
            <a:spLocks noChangeShapeType="1"/>
          </p:cNvSpPr>
          <p:nvPr/>
        </p:nvSpPr>
        <p:spPr bwMode="auto">
          <a:xfrm>
            <a:off x="6581775" y="5038725"/>
            <a:ext cx="228600" cy="0"/>
          </a:xfrm>
          <a:prstGeom prst="line">
            <a:avLst/>
          </a:prstGeom>
          <a:noFill/>
          <a:ln w="19050">
            <a:solidFill>
              <a:schemeClr val="tx1"/>
            </a:solidFill>
            <a:round/>
            <a:headEnd/>
            <a:tailEnd/>
          </a:ln>
        </p:spPr>
        <p:txBody>
          <a:bodyPr anchor="ctr"/>
          <a:lstStyle/>
          <a:p>
            <a:endParaRPr lang="en-US" dirty="0"/>
          </a:p>
        </p:txBody>
      </p:sp>
      <p:sp>
        <p:nvSpPr>
          <p:cNvPr id="17467" name="Text Box 87"/>
          <p:cNvSpPr txBox="1">
            <a:spLocks noChangeArrowheads="1"/>
          </p:cNvSpPr>
          <p:nvPr/>
        </p:nvSpPr>
        <p:spPr bwMode="auto">
          <a:xfrm>
            <a:off x="5400675" y="2170113"/>
            <a:ext cx="1047750" cy="641350"/>
          </a:xfrm>
          <a:prstGeom prst="rect">
            <a:avLst/>
          </a:prstGeom>
          <a:noFill/>
          <a:ln w="25400" algn="ctr">
            <a:noFill/>
            <a:miter lim="800000"/>
            <a:headEnd/>
            <a:tailEnd/>
          </a:ln>
        </p:spPr>
        <p:txBody>
          <a:bodyPr wrap="none">
            <a:spAutoFit/>
          </a:bodyPr>
          <a:lstStyle/>
          <a:p>
            <a:pPr algn="ctr"/>
            <a:r>
              <a:rPr lang="en-US" dirty="0">
                <a:solidFill>
                  <a:srgbClr val="000000"/>
                </a:solidFill>
              </a:rPr>
              <a:t>Ethernet</a:t>
            </a:r>
          </a:p>
          <a:p>
            <a:pPr algn="ctr"/>
            <a:r>
              <a:rPr lang="en-US" dirty="0">
                <a:solidFill>
                  <a:srgbClr val="000000"/>
                </a:solidFill>
              </a:rPr>
              <a:t>LAN</a:t>
            </a:r>
          </a:p>
        </p:txBody>
      </p:sp>
      <p:sp>
        <p:nvSpPr>
          <p:cNvPr id="17468" name="Text Box 88"/>
          <p:cNvSpPr txBox="1">
            <a:spLocks noChangeArrowheads="1"/>
          </p:cNvSpPr>
          <p:nvPr/>
        </p:nvSpPr>
        <p:spPr bwMode="auto">
          <a:xfrm>
            <a:off x="4251325" y="2227263"/>
            <a:ext cx="717550" cy="366712"/>
          </a:xfrm>
          <a:prstGeom prst="rect">
            <a:avLst/>
          </a:prstGeom>
          <a:noFill/>
          <a:ln w="25400" algn="ctr">
            <a:noFill/>
            <a:miter lim="800000"/>
            <a:headEnd/>
            <a:tailEnd/>
          </a:ln>
        </p:spPr>
        <p:txBody>
          <a:bodyPr wrap="none">
            <a:spAutoFit/>
          </a:bodyPr>
          <a:lstStyle/>
          <a:p>
            <a:pPr algn="ctr"/>
            <a:r>
              <a:rPr lang="en-US" dirty="0">
                <a:solidFill>
                  <a:srgbClr val="000000"/>
                </a:solidFill>
              </a:rPr>
              <a:t>WAN</a:t>
            </a:r>
          </a:p>
        </p:txBody>
      </p:sp>
      <p:sp>
        <p:nvSpPr>
          <p:cNvPr id="17469" name="Line 89"/>
          <p:cNvSpPr>
            <a:spLocks noChangeShapeType="1"/>
          </p:cNvSpPr>
          <p:nvPr/>
        </p:nvSpPr>
        <p:spPr bwMode="auto">
          <a:xfrm>
            <a:off x="3800475" y="1990725"/>
            <a:ext cx="0" cy="1200150"/>
          </a:xfrm>
          <a:prstGeom prst="line">
            <a:avLst/>
          </a:prstGeom>
          <a:noFill/>
          <a:ln w="19050">
            <a:solidFill>
              <a:schemeClr val="tx1"/>
            </a:solidFill>
            <a:prstDash val="lgDashDot"/>
            <a:round/>
            <a:headEnd/>
            <a:tailEnd/>
          </a:ln>
        </p:spPr>
        <p:txBody>
          <a:bodyPr anchor="ctr"/>
          <a:lstStyle/>
          <a:p>
            <a:endParaRPr lang="en-US" dirty="0"/>
          </a:p>
        </p:txBody>
      </p:sp>
      <p:sp>
        <p:nvSpPr>
          <p:cNvPr id="17470" name="Line 90"/>
          <p:cNvSpPr>
            <a:spLocks noChangeShapeType="1"/>
          </p:cNvSpPr>
          <p:nvPr/>
        </p:nvSpPr>
        <p:spPr bwMode="auto">
          <a:xfrm>
            <a:off x="5229225" y="1981200"/>
            <a:ext cx="0" cy="1200150"/>
          </a:xfrm>
          <a:prstGeom prst="line">
            <a:avLst/>
          </a:prstGeom>
          <a:noFill/>
          <a:ln w="19050">
            <a:solidFill>
              <a:schemeClr val="tx1"/>
            </a:solidFill>
            <a:prstDash val="lgDashDot"/>
            <a:round/>
            <a:headEnd/>
            <a:tailEnd/>
          </a:ln>
        </p:spPr>
        <p:txBody>
          <a:bodyPr anchor="ctr"/>
          <a:lstStyle/>
          <a:p>
            <a:endParaRPr lang="en-US" dirty="0"/>
          </a:p>
        </p:txBody>
      </p:sp>
      <p:sp>
        <p:nvSpPr>
          <p:cNvPr id="17471" name="Line 91"/>
          <p:cNvSpPr>
            <a:spLocks noChangeShapeType="1"/>
          </p:cNvSpPr>
          <p:nvPr/>
        </p:nvSpPr>
        <p:spPr bwMode="auto">
          <a:xfrm>
            <a:off x="2447925" y="2047875"/>
            <a:ext cx="0" cy="685800"/>
          </a:xfrm>
          <a:prstGeom prst="line">
            <a:avLst/>
          </a:prstGeom>
          <a:noFill/>
          <a:ln w="19050">
            <a:solidFill>
              <a:schemeClr val="tx1"/>
            </a:solidFill>
            <a:prstDash val="lgDashDot"/>
            <a:round/>
            <a:headEnd/>
            <a:tailEnd/>
          </a:ln>
        </p:spPr>
        <p:txBody>
          <a:bodyPr anchor="ctr"/>
          <a:lstStyle/>
          <a:p>
            <a:endParaRPr lang="en-US" dirty="0"/>
          </a:p>
        </p:txBody>
      </p:sp>
      <p:sp>
        <p:nvSpPr>
          <p:cNvPr id="17472" name="Line 92"/>
          <p:cNvSpPr>
            <a:spLocks noChangeShapeType="1"/>
          </p:cNvSpPr>
          <p:nvPr/>
        </p:nvSpPr>
        <p:spPr bwMode="auto">
          <a:xfrm>
            <a:off x="6943725" y="2057400"/>
            <a:ext cx="0" cy="685800"/>
          </a:xfrm>
          <a:prstGeom prst="line">
            <a:avLst/>
          </a:prstGeom>
          <a:noFill/>
          <a:ln w="19050">
            <a:solidFill>
              <a:schemeClr val="tx1"/>
            </a:solidFill>
            <a:prstDash val="lgDashDot"/>
            <a:round/>
            <a:headEnd/>
            <a:tailEnd/>
          </a:ln>
        </p:spPr>
        <p:txBody>
          <a:bodyPr anchor="ctr"/>
          <a:lstStyle/>
          <a:p>
            <a:endParaRPr lang="en-US" dirty="0"/>
          </a:p>
        </p:txBody>
      </p:sp>
      <p:sp>
        <p:nvSpPr>
          <p:cNvPr id="17473" name="Text Box 93"/>
          <p:cNvSpPr txBox="1">
            <a:spLocks noChangeArrowheads="1"/>
          </p:cNvSpPr>
          <p:nvPr/>
        </p:nvSpPr>
        <p:spPr bwMode="auto">
          <a:xfrm>
            <a:off x="838200" y="2227263"/>
            <a:ext cx="1276350" cy="366712"/>
          </a:xfrm>
          <a:prstGeom prst="rect">
            <a:avLst/>
          </a:prstGeom>
          <a:noFill/>
          <a:ln w="25400" algn="ctr">
            <a:noFill/>
            <a:miter lim="800000"/>
            <a:headEnd/>
            <a:tailEnd/>
          </a:ln>
        </p:spPr>
        <p:txBody>
          <a:bodyPr wrap="none">
            <a:spAutoFit/>
          </a:bodyPr>
          <a:lstStyle/>
          <a:p>
            <a:pPr algn="ctr"/>
            <a:r>
              <a:rPr lang="en-US" dirty="0">
                <a:solidFill>
                  <a:srgbClr val="000000"/>
                </a:solidFill>
              </a:rPr>
              <a:t>Eagle STP</a:t>
            </a:r>
          </a:p>
        </p:txBody>
      </p:sp>
      <p:sp>
        <p:nvSpPr>
          <p:cNvPr id="17474" name="Text Box 94"/>
          <p:cNvSpPr txBox="1">
            <a:spLocks noChangeArrowheads="1"/>
          </p:cNvSpPr>
          <p:nvPr/>
        </p:nvSpPr>
        <p:spPr bwMode="auto">
          <a:xfrm>
            <a:off x="7442200" y="2217738"/>
            <a:ext cx="1365250" cy="366712"/>
          </a:xfrm>
          <a:prstGeom prst="rect">
            <a:avLst/>
          </a:prstGeom>
          <a:noFill/>
          <a:ln w="25400" algn="ctr">
            <a:noFill/>
            <a:miter lim="800000"/>
            <a:headEnd/>
            <a:tailEnd/>
          </a:ln>
        </p:spPr>
        <p:txBody>
          <a:bodyPr wrap="none">
            <a:spAutoFit/>
          </a:bodyPr>
          <a:lstStyle/>
          <a:p>
            <a:pPr algn="ctr"/>
            <a:r>
              <a:rPr lang="en-US" dirty="0">
                <a:solidFill>
                  <a:srgbClr val="000000"/>
                </a:solidFill>
              </a:rPr>
              <a:t>IP Endpoint</a:t>
            </a:r>
          </a:p>
        </p:txBody>
      </p:sp>
      <p:sp>
        <p:nvSpPr>
          <p:cNvPr id="17475" name="Line 72"/>
          <p:cNvSpPr>
            <a:spLocks noChangeShapeType="1"/>
          </p:cNvSpPr>
          <p:nvPr/>
        </p:nvSpPr>
        <p:spPr bwMode="auto">
          <a:xfrm>
            <a:off x="6572250" y="3848100"/>
            <a:ext cx="228600" cy="0"/>
          </a:xfrm>
          <a:prstGeom prst="line">
            <a:avLst/>
          </a:prstGeom>
          <a:noFill/>
          <a:ln w="19050">
            <a:solidFill>
              <a:schemeClr val="tx1"/>
            </a:solidFill>
            <a:round/>
            <a:headEnd/>
            <a:tailEnd/>
          </a:ln>
        </p:spPr>
        <p:txBody>
          <a:bodyPr anchor="ctr"/>
          <a:lstStyle/>
          <a:p>
            <a:endParaRPr lang="en-US" dirty="0"/>
          </a:p>
        </p:txBody>
      </p:sp>
      <p:sp>
        <p:nvSpPr>
          <p:cNvPr id="17476" name="Line 43"/>
          <p:cNvSpPr>
            <a:spLocks noChangeShapeType="1"/>
          </p:cNvSpPr>
          <p:nvPr/>
        </p:nvSpPr>
        <p:spPr bwMode="auto">
          <a:xfrm>
            <a:off x="2314575" y="3933825"/>
            <a:ext cx="228600" cy="0"/>
          </a:xfrm>
          <a:prstGeom prst="line">
            <a:avLst/>
          </a:prstGeom>
          <a:noFill/>
          <a:ln w="19050">
            <a:solidFill>
              <a:schemeClr val="tx1"/>
            </a:solidFill>
            <a:round/>
            <a:headEnd/>
            <a:tailEnd/>
          </a:ln>
        </p:spPr>
        <p:txBody>
          <a:bodyPr anchor="ctr"/>
          <a:lstStyle/>
          <a:p>
            <a:endParaRPr lang="en-US" dirty="0"/>
          </a:p>
        </p:txBody>
      </p:sp>
      <p:sp>
        <p:nvSpPr>
          <p:cNvPr id="94" name="Oval 93"/>
          <p:cNvSpPr/>
          <p:nvPr/>
        </p:nvSpPr>
        <p:spPr>
          <a:xfrm>
            <a:off x="742950" y="3409950"/>
            <a:ext cx="95250" cy="1933575"/>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78" name="Rectangle 94"/>
          <p:cNvSpPr>
            <a:spLocks noChangeArrowheads="1"/>
          </p:cNvSpPr>
          <p:nvPr/>
        </p:nvSpPr>
        <p:spPr bwMode="auto">
          <a:xfrm>
            <a:off x="4070350" y="4102100"/>
            <a:ext cx="1035050" cy="646113"/>
          </a:xfrm>
          <a:prstGeom prst="rect">
            <a:avLst/>
          </a:prstGeom>
          <a:noFill/>
          <a:ln w="9525">
            <a:noFill/>
            <a:miter lim="800000"/>
            <a:headEnd/>
            <a:tailEnd/>
          </a:ln>
        </p:spPr>
        <p:txBody>
          <a:bodyPr>
            <a:spAutoFit/>
          </a:bodyPr>
          <a:lstStyle/>
          <a:p>
            <a:r>
              <a:rPr lang="en-US" dirty="0"/>
              <a:t>     IP network</a:t>
            </a:r>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0" y="0"/>
            <a:ext cx="9140825" cy="609600"/>
          </a:xfrm>
        </p:spPr>
        <p:txBody>
          <a:bodyPr/>
          <a:lstStyle/>
          <a:p>
            <a:pPr eaLnBrk="1" hangingPunct="1"/>
            <a:r>
              <a:rPr lang="en-US" dirty="0" smtClean="0"/>
              <a:t>  Application Servers</a:t>
            </a:r>
          </a:p>
        </p:txBody>
      </p:sp>
      <p:grpSp>
        <p:nvGrpSpPr>
          <p:cNvPr id="2" name="Group 3"/>
          <p:cNvGrpSpPr>
            <a:grpSpLocks/>
          </p:cNvGrpSpPr>
          <p:nvPr/>
        </p:nvGrpSpPr>
        <p:grpSpPr bwMode="auto">
          <a:xfrm>
            <a:off x="1392238" y="2420938"/>
            <a:ext cx="1417637" cy="1706562"/>
            <a:chOff x="2669" y="750"/>
            <a:chExt cx="511" cy="527"/>
          </a:xfrm>
        </p:grpSpPr>
        <p:sp>
          <p:nvSpPr>
            <p:cNvPr id="174156" name="Freeform 4"/>
            <p:cNvSpPr>
              <a:spLocks/>
            </p:cNvSpPr>
            <p:nvPr/>
          </p:nvSpPr>
          <p:spPr bwMode="auto">
            <a:xfrm>
              <a:off x="2669" y="750"/>
              <a:ext cx="511" cy="527"/>
            </a:xfrm>
            <a:custGeom>
              <a:avLst/>
              <a:gdLst>
                <a:gd name="T0" fmla="*/ 0 w 829"/>
                <a:gd name="T1" fmla="*/ 9 h 827"/>
                <a:gd name="T2" fmla="*/ 6 w 829"/>
                <a:gd name="T3" fmla="*/ 0 h 827"/>
                <a:gd name="T4" fmla="*/ 1 w 829"/>
                <a:gd name="T5" fmla="*/ 0 h 827"/>
                <a:gd name="T6" fmla="*/ 0 w 829"/>
                <a:gd name="T7" fmla="*/ 1 h 827"/>
                <a:gd name="T8" fmla="*/ 0 w 829"/>
                <a:gd name="T9" fmla="*/ 9 h 827"/>
                <a:gd name="T10" fmla="*/ 0 60000 65536"/>
                <a:gd name="T11" fmla="*/ 0 60000 65536"/>
                <a:gd name="T12" fmla="*/ 0 60000 65536"/>
                <a:gd name="T13" fmla="*/ 0 60000 65536"/>
                <a:gd name="T14" fmla="*/ 0 60000 65536"/>
                <a:gd name="T15" fmla="*/ 0 w 829"/>
                <a:gd name="T16" fmla="*/ 0 h 827"/>
                <a:gd name="T17" fmla="*/ 829 w 829"/>
                <a:gd name="T18" fmla="*/ 827 h 827"/>
              </a:gdLst>
              <a:ahLst/>
              <a:cxnLst>
                <a:cxn ang="T10">
                  <a:pos x="T0" y="T1"/>
                </a:cxn>
                <a:cxn ang="T11">
                  <a:pos x="T2" y="T3"/>
                </a:cxn>
                <a:cxn ang="T12">
                  <a:pos x="T4" y="T5"/>
                </a:cxn>
                <a:cxn ang="T13">
                  <a:pos x="T6" y="T7"/>
                </a:cxn>
                <a:cxn ang="T14">
                  <a:pos x="T8" y="T9"/>
                </a:cxn>
              </a:cxnLst>
              <a:rect l="T15" t="T16" r="T17" b="T18"/>
              <a:pathLst>
                <a:path w="829" h="827">
                  <a:moveTo>
                    <a:pt x="0" y="827"/>
                  </a:moveTo>
                  <a:lnTo>
                    <a:pt x="829" y="0"/>
                  </a:lnTo>
                  <a:lnTo>
                    <a:pt x="104" y="0"/>
                  </a:lnTo>
                  <a:lnTo>
                    <a:pt x="0" y="103"/>
                  </a:lnTo>
                  <a:lnTo>
                    <a:pt x="0" y="827"/>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4157" name="Freeform 5"/>
            <p:cNvSpPr>
              <a:spLocks/>
            </p:cNvSpPr>
            <p:nvPr/>
          </p:nvSpPr>
          <p:spPr bwMode="auto">
            <a:xfrm>
              <a:off x="3117" y="750"/>
              <a:ext cx="63" cy="527"/>
            </a:xfrm>
            <a:custGeom>
              <a:avLst/>
              <a:gdLst>
                <a:gd name="T0" fmla="*/ 1 w 103"/>
                <a:gd name="T1" fmla="*/ 0 h 827"/>
                <a:gd name="T2" fmla="*/ 0 w 103"/>
                <a:gd name="T3" fmla="*/ 9 h 827"/>
                <a:gd name="T4" fmla="*/ 0 w 103"/>
                <a:gd name="T5" fmla="*/ 1 h 827"/>
                <a:gd name="T6" fmla="*/ 1 w 103"/>
                <a:gd name="T7" fmla="*/ 0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103" y="0"/>
                  </a:moveTo>
                  <a:lnTo>
                    <a:pt x="0" y="827"/>
                  </a:lnTo>
                  <a:lnTo>
                    <a:pt x="0" y="103"/>
                  </a:lnTo>
                  <a:lnTo>
                    <a:pt x="103" y="0"/>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4158" name="Freeform 6"/>
            <p:cNvSpPr>
              <a:spLocks/>
            </p:cNvSpPr>
            <p:nvPr/>
          </p:nvSpPr>
          <p:spPr bwMode="auto">
            <a:xfrm>
              <a:off x="3117" y="750"/>
              <a:ext cx="63" cy="527"/>
            </a:xfrm>
            <a:custGeom>
              <a:avLst/>
              <a:gdLst>
                <a:gd name="T0" fmla="*/ 0 w 103"/>
                <a:gd name="T1" fmla="*/ 9 h 827"/>
                <a:gd name="T2" fmla="*/ 1 w 103"/>
                <a:gd name="T3" fmla="*/ 8 h 827"/>
                <a:gd name="T4" fmla="*/ 1 w 103"/>
                <a:gd name="T5" fmla="*/ 0 h 827"/>
                <a:gd name="T6" fmla="*/ 0 w 103"/>
                <a:gd name="T7" fmla="*/ 9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0" y="827"/>
                  </a:moveTo>
                  <a:lnTo>
                    <a:pt x="103" y="724"/>
                  </a:lnTo>
                  <a:lnTo>
                    <a:pt x="103" y="0"/>
                  </a:lnTo>
                  <a:lnTo>
                    <a:pt x="0" y="827"/>
                  </a:lnTo>
                  <a:close/>
                </a:path>
              </a:pathLst>
            </a:custGeom>
            <a:solidFill>
              <a:srgbClr val="F0E8B7"/>
            </a:solidFill>
            <a:ln w="9525">
              <a:noFill/>
              <a:round/>
              <a:headEnd/>
              <a:tailEnd/>
            </a:ln>
          </p:spPr>
          <p:txBody>
            <a:bodyPr/>
            <a:lstStyle/>
            <a:p>
              <a:endParaRPr lang="en-US" dirty="0"/>
            </a:p>
          </p:txBody>
        </p:sp>
        <p:sp>
          <p:nvSpPr>
            <p:cNvPr id="174159" name="Line 7"/>
            <p:cNvSpPr>
              <a:spLocks noChangeShapeType="1"/>
            </p:cNvSpPr>
            <p:nvPr/>
          </p:nvSpPr>
          <p:spPr bwMode="auto">
            <a:xfrm>
              <a:off x="2669" y="816"/>
              <a:ext cx="448" cy="0"/>
            </a:xfrm>
            <a:prstGeom prst="line">
              <a:avLst/>
            </a:prstGeom>
            <a:noFill/>
            <a:ln w="3175">
              <a:solidFill>
                <a:srgbClr val="000000"/>
              </a:solidFill>
              <a:round/>
              <a:headEnd/>
              <a:tailEnd/>
            </a:ln>
          </p:spPr>
          <p:txBody>
            <a:bodyPr/>
            <a:lstStyle/>
            <a:p>
              <a:endParaRPr lang="en-US" dirty="0"/>
            </a:p>
          </p:txBody>
        </p:sp>
        <p:sp>
          <p:nvSpPr>
            <p:cNvPr id="174160" name="Freeform 8"/>
            <p:cNvSpPr>
              <a:spLocks/>
            </p:cNvSpPr>
            <p:nvPr/>
          </p:nvSpPr>
          <p:spPr bwMode="auto">
            <a:xfrm>
              <a:off x="2669" y="816"/>
              <a:ext cx="448" cy="461"/>
            </a:xfrm>
            <a:custGeom>
              <a:avLst/>
              <a:gdLst>
                <a:gd name="T0" fmla="*/ 0 w 726"/>
                <a:gd name="T1" fmla="*/ 8 h 724"/>
                <a:gd name="T2" fmla="*/ 6 w 726"/>
                <a:gd name="T3" fmla="*/ 8 h 724"/>
                <a:gd name="T4" fmla="*/ 6 w 726"/>
                <a:gd name="T5" fmla="*/ 0 h 724"/>
                <a:gd name="T6" fmla="*/ 0 w 726"/>
                <a:gd name="T7" fmla="*/ 8 h 724"/>
                <a:gd name="T8" fmla="*/ 0 60000 65536"/>
                <a:gd name="T9" fmla="*/ 0 60000 65536"/>
                <a:gd name="T10" fmla="*/ 0 60000 65536"/>
                <a:gd name="T11" fmla="*/ 0 60000 65536"/>
                <a:gd name="T12" fmla="*/ 0 w 726"/>
                <a:gd name="T13" fmla="*/ 0 h 724"/>
                <a:gd name="T14" fmla="*/ 726 w 726"/>
                <a:gd name="T15" fmla="*/ 724 h 724"/>
              </a:gdLst>
              <a:ahLst/>
              <a:cxnLst>
                <a:cxn ang="T8">
                  <a:pos x="T0" y="T1"/>
                </a:cxn>
                <a:cxn ang="T9">
                  <a:pos x="T2" y="T3"/>
                </a:cxn>
                <a:cxn ang="T10">
                  <a:pos x="T4" y="T5"/>
                </a:cxn>
                <a:cxn ang="T11">
                  <a:pos x="T6" y="T7"/>
                </a:cxn>
              </a:cxnLst>
              <a:rect l="T12" t="T13" r="T14" b="T15"/>
              <a:pathLst>
                <a:path w="726" h="724">
                  <a:moveTo>
                    <a:pt x="0" y="724"/>
                  </a:moveTo>
                  <a:lnTo>
                    <a:pt x="726" y="724"/>
                  </a:lnTo>
                  <a:lnTo>
                    <a:pt x="726" y="0"/>
                  </a:lnTo>
                  <a:lnTo>
                    <a:pt x="0" y="724"/>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4161" name="Text Box 9"/>
            <p:cNvSpPr txBox="1">
              <a:spLocks noChangeArrowheads="1"/>
            </p:cNvSpPr>
            <p:nvPr/>
          </p:nvSpPr>
          <p:spPr bwMode="auto">
            <a:xfrm>
              <a:off x="2762" y="988"/>
              <a:ext cx="68" cy="123"/>
            </a:xfrm>
            <a:prstGeom prst="rect">
              <a:avLst/>
            </a:prstGeom>
            <a:solidFill>
              <a:srgbClr val="F0E8B7"/>
            </a:solidFill>
            <a:ln w="12700">
              <a:noFill/>
              <a:miter lim="800000"/>
              <a:headEnd/>
              <a:tailEnd/>
            </a:ln>
          </p:spPr>
          <p:txBody>
            <a:bodyPr wrap="none" lIns="92985" tIns="46493" rIns="92985" bIns="46493" anchor="b">
              <a:spAutoFit/>
            </a:bodyPr>
            <a:lstStyle/>
            <a:p>
              <a:pPr algn="ctr" eaLnBrk="0" hangingPunct="0"/>
              <a:endParaRPr lang="en-US" sz="2000" b="1" dirty="0">
                <a:solidFill>
                  <a:schemeClr val="folHlink"/>
                </a:solidFill>
              </a:endParaRPr>
            </a:p>
          </p:txBody>
        </p:sp>
      </p:grpSp>
      <p:grpSp>
        <p:nvGrpSpPr>
          <p:cNvPr id="3" name="Group 10"/>
          <p:cNvGrpSpPr>
            <a:grpSpLocks/>
          </p:cNvGrpSpPr>
          <p:nvPr/>
        </p:nvGrpSpPr>
        <p:grpSpPr bwMode="auto">
          <a:xfrm>
            <a:off x="373063" y="4765675"/>
            <a:ext cx="1050925" cy="1128713"/>
            <a:chOff x="2642" y="2184"/>
            <a:chExt cx="761" cy="759"/>
          </a:xfrm>
        </p:grpSpPr>
        <p:sp>
          <p:nvSpPr>
            <p:cNvPr id="174151" name="Freeform 11"/>
            <p:cNvSpPr>
              <a:spLocks/>
            </p:cNvSpPr>
            <p:nvPr/>
          </p:nvSpPr>
          <p:spPr bwMode="auto">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noFill/>
              <a:round/>
              <a:headEnd/>
              <a:tailEnd/>
            </a:ln>
          </p:spPr>
          <p:txBody>
            <a:bodyPr/>
            <a:lstStyle/>
            <a:p>
              <a:endParaRPr lang="en-US" dirty="0"/>
            </a:p>
          </p:txBody>
        </p:sp>
        <p:sp>
          <p:nvSpPr>
            <p:cNvPr id="174152" name="Freeform 12"/>
            <p:cNvSpPr>
              <a:spLocks/>
            </p:cNvSpPr>
            <p:nvPr/>
          </p:nvSpPr>
          <p:spPr bwMode="auto">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noFill/>
              <a:round/>
              <a:headEnd/>
              <a:tailEnd/>
            </a:ln>
          </p:spPr>
          <p:txBody>
            <a:bodyPr/>
            <a:lstStyle/>
            <a:p>
              <a:endParaRPr lang="en-US" dirty="0"/>
            </a:p>
          </p:txBody>
        </p:sp>
        <p:sp>
          <p:nvSpPr>
            <p:cNvPr id="174153" name="Freeform 13"/>
            <p:cNvSpPr>
              <a:spLocks/>
            </p:cNvSpPr>
            <p:nvPr/>
          </p:nvSpPr>
          <p:spPr bwMode="auto">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noFill/>
              <a:round/>
              <a:headEnd/>
              <a:tailEnd/>
            </a:ln>
          </p:spPr>
          <p:txBody>
            <a:bodyPr/>
            <a:lstStyle/>
            <a:p>
              <a:endParaRPr lang="en-US" dirty="0"/>
            </a:p>
          </p:txBody>
        </p:sp>
        <p:sp>
          <p:nvSpPr>
            <p:cNvPr id="174154" name="Freeform 14"/>
            <p:cNvSpPr>
              <a:spLocks/>
            </p:cNvSpPr>
            <p:nvPr/>
          </p:nvSpPr>
          <p:spPr bwMode="auto">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noFill/>
              <a:round/>
              <a:headEnd/>
              <a:tailEnd/>
            </a:ln>
          </p:spPr>
          <p:txBody>
            <a:bodyPr/>
            <a:lstStyle/>
            <a:p>
              <a:endParaRPr lang="en-US" dirty="0"/>
            </a:p>
          </p:txBody>
        </p:sp>
        <p:sp>
          <p:nvSpPr>
            <p:cNvPr id="174155" name="Freeform 15"/>
            <p:cNvSpPr>
              <a:spLocks/>
            </p:cNvSpPr>
            <p:nvPr/>
          </p:nvSpPr>
          <p:spPr bwMode="auto">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rgbClr val="000000"/>
              </a:solidFill>
              <a:prstDash val="solid"/>
              <a:round/>
              <a:headEnd/>
              <a:tailEnd/>
            </a:ln>
          </p:spPr>
          <p:txBody>
            <a:bodyPr/>
            <a:lstStyle/>
            <a:p>
              <a:endParaRPr lang="en-US" dirty="0"/>
            </a:p>
          </p:txBody>
        </p:sp>
      </p:grpSp>
      <p:sp>
        <p:nvSpPr>
          <p:cNvPr id="174085" name="Freeform 16"/>
          <p:cNvSpPr>
            <a:spLocks/>
          </p:cNvSpPr>
          <p:nvPr/>
        </p:nvSpPr>
        <p:spPr bwMode="auto">
          <a:xfrm>
            <a:off x="874713" y="3173413"/>
            <a:ext cx="520700" cy="1612900"/>
          </a:xfrm>
          <a:custGeom>
            <a:avLst/>
            <a:gdLst>
              <a:gd name="T0" fmla="*/ 0 w 288"/>
              <a:gd name="T1" fmla="*/ 2147483647 h 1008"/>
              <a:gd name="T2" fmla="*/ 0 w 288"/>
              <a:gd name="T3" fmla="*/ 0 h 1008"/>
              <a:gd name="T4" fmla="*/ 2147483647 w 288"/>
              <a:gd name="T5" fmla="*/ 0 h 1008"/>
              <a:gd name="T6" fmla="*/ 0 60000 65536"/>
              <a:gd name="T7" fmla="*/ 0 60000 65536"/>
              <a:gd name="T8" fmla="*/ 0 60000 65536"/>
              <a:gd name="T9" fmla="*/ 0 w 288"/>
              <a:gd name="T10" fmla="*/ 0 h 1008"/>
              <a:gd name="T11" fmla="*/ 288 w 288"/>
              <a:gd name="T12" fmla="*/ 1008 h 1008"/>
            </a:gdLst>
            <a:ahLst/>
            <a:cxnLst>
              <a:cxn ang="T6">
                <a:pos x="T0" y="T1"/>
              </a:cxn>
              <a:cxn ang="T7">
                <a:pos x="T2" y="T3"/>
              </a:cxn>
              <a:cxn ang="T8">
                <a:pos x="T4" y="T5"/>
              </a:cxn>
            </a:cxnLst>
            <a:rect l="T9" t="T10" r="T11" b="T12"/>
            <a:pathLst>
              <a:path w="288" h="1008">
                <a:moveTo>
                  <a:pt x="0" y="1008"/>
                </a:moveTo>
                <a:lnTo>
                  <a:pt x="0" y="0"/>
                </a:lnTo>
                <a:lnTo>
                  <a:pt x="288" y="0"/>
                </a:lnTo>
              </a:path>
            </a:pathLst>
          </a:custGeom>
          <a:noFill/>
          <a:ln w="38100" cmpd="sng">
            <a:solidFill>
              <a:schemeClr val="tx1"/>
            </a:solidFill>
            <a:round/>
            <a:headEnd type="none" w="med" len="med"/>
            <a:tailEnd type="triangle" w="med" len="med"/>
          </a:ln>
        </p:spPr>
        <p:txBody>
          <a:bodyPr/>
          <a:lstStyle/>
          <a:p>
            <a:endParaRPr lang="en-US" dirty="0"/>
          </a:p>
        </p:txBody>
      </p:sp>
      <p:pic>
        <p:nvPicPr>
          <p:cNvPr id="174086" name="Picture 17" descr="CLOUD"/>
          <p:cNvPicPr>
            <a:picLocks noChangeAspect="1" noChangeArrowheads="1"/>
          </p:cNvPicPr>
          <p:nvPr/>
        </p:nvPicPr>
        <p:blipFill>
          <a:blip r:embed="rId3" cstate="print"/>
          <a:srcRect/>
          <a:stretch>
            <a:fillRect/>
          </a:stretch>
        </p:blipFill>
        <p:spPr bwMode="auto">
          <a:xfrm>
            <a:off x="4008438" y="2146300"/>
            <a:ext cx="1187450" cy="1787525"/>
          </a:xfrm>
          <a:prstGeom prst="rect">
            <a:avLst/>
          </a:prstGeom>
          <a:noFill/>
          <a:ln w="9525">
            <a:noFill/>
            <a:miter lim="800000"/>
            <a:headEnd/>
            <a:tailEnd/>
          </a:ln>
        </p:spPr>
      </p:pic>
      <p:sp>
        <p:nvSpPr>
          <p:cNvPr id="174087" name="Line 18"/>
          <p:cNvSpPr>
            <a:spLocks noChangeShapeType="1"/>
          </p:cNvSpPr>
          <p:nvPr/>
        </p:nvSpPr>
        <p:spPr bwMode="auto">
          <a:xfrm flipV="1">
            <a:off x="3787775" y="3157538"/>
            <a:ext cx="277813" cy="0"/>
          </a:xfrm>
          <a:prstGeom prst="line">
            <a:avLst/>
          </a:prstGeom>
          <a:noFill/>
          <a:ln w="38100">
            <a:solidFill>
              <a:schemeClr val="tx2"/>
            </a:solidFill>
            <a:round/>
            <a:headEnd/>
            <a:tailEnd/>
          </a:ln>
        </p:spPr>
        <p:txBody>
          <a:bodyPr/>
          <a:lstStyle/>
          <a:p>
            <a:endParaRPr lang="en-US" dirty="0"/>
          </a:p>
        </p:txBody>
      </p:sp>
      <p:grpSp>
        <p:nvGrpSpPr>
          <p:cNvPr id="4" name="Group 19"/>
          <p:cNvGrpSpPr>
            <a:grpSpLocks/>
          </p:cNvGrpSpPr>
          <p:nvPr/>
        </p:nvGrpSpPr>
        <p:grpSpPr bwMode="auto">
          <a:xfrm>
            <a:off x="3086100" y="2825750"/>
            <a:ext cx="684213" cy="733425"/>
            <a:chOff x="3195" y="1647"/>
            <a:chExt cx="147" cy="77"/>
          </a:xfrm>
        </p:grpSpPr>
        <p:sp>
          <p:nvSpPr>
            <p:cNvPr id="174108" name="Freeform 20"/>
            <p:cNvSpPr>
              <a:spLocks/>
            </p:cNvSpPr>
            <p:nvPr/>
          </p:nvSpPr>
          <p:spPr bwMode="auto">
            <a:xfrm>
              <a:off x="3195" y="1647"/>
              <a:ext cx="147" cy="45"/>
            </a:xfrm>
            <a:custGeom>
              <a:avLst/>
              <a:gdLst>
                <a:gd name="T0" fmla="*/ 0 w 295"/>
                <a:gd name="T1" fmla="*/ 1 h 90"/>
                <a:gd name="T2" fmla="*/ 0 w 295"/>
                <a:gd name="T3" fmla="*/ 1 h 90"/>
                <a:gd name="T4" fmla="*/ 0 w 295"/>
                <a:gd name="T5" fmla="*/ 1 h 90"/>
                <a:gd name="T6" fmla="*/ 0 w 295"/>
                <a:gd name="T7" fmla="*/ 1 h 90"/>
                <a:gd name="T8" fmla="*/ 0 w 295"/>
                <a:gd name="T9" fmla="*/ 1 h 90"/>
                <a:gd name="T10" fmla="*/ 0 w 295"/>
                <a:gd name="T11" fmla="*/ 1 h 90"/>
                <a:gd name="T12" fmla="*/ 0 w 295"/>
                <a:gd name="T13" fmla="*/ 1 h 90"/>
                <a:gd name="T14" fmla="*/ 0 w 295"/>
                <a:gd name="T15" fmla="*/ 1 h 90"/>
                <a:gd name="T16" fmla="*/ 0 w 295"/>
                <a:gd name="T17" fmla="*/ 1 h 90"/>
                <a:gd name="T18" fmla="*/ 0 w 295"/>
                <a:gd name="T19" fmla="*/ 0 h 90"/>
                <a:gd name="T20" fmla="*/ 0 w 295"/>
                <a:gd name="T21" fmla="*/ 0 h 90"/>
                <a:gd name="T22" fmla="*/ 0 w 295"/>
                <a:gd name="T23" fmla="*/ 0 h 90"/>
                <a:gd name="T24" fmla="*/ 0 w 295"/>
                <a:gd name="T25" fmla="*/ 1 h 90"/>
                <a:gd name="T26" fmla="*/ 0 w 295"/>
                <a:gd name="T27" fmla="*/ 1 h 90"/>
                <a:gd name="T28" fmla="*/ 0 w 295"/>
                <a:gd name="T29" fmla="*/ 1 h 90"/>
                <a:gd name="T30" fmla="*/ 0 w 295"/>
                <a:gd name="T31" fmla="*/ 1 h 90"/>
                <a:gd name="T32" fmla="*/ 0 w 295"/>
                <a:gd name="T33" fmla="*/ 1 h 90"/>
                <a:gd name="T34" fmla="*/ 0 w 295"/>
                <a:gd name="T35" fmla="*/ 1 h 90"/>
                <a:gd name="T36" fmla="*/ 0 w 295"/>
                <a:gd name="T37" fmla="*/ 1 h 90"/>
                <a:gd name="T38" fmla="*/ 0 w 295"/>
                <a:gd name="T39" fmla="*/ 1 h 90"/>
                <a:gd name="T40" fmla="*/ 0 w 295"/>
                <a:gd name="T41" fmla="*/ 1 h 90"/>
                <a:gd name="T42" fmla="*/ 0 w 295"/>
                <a:gd name="T43" fmla="*/ 1 h 90"/>
                <a:gd name="T44" fmla="*/ 0 w 295"/>
                <a:gd name="T45" fmla="*/ 1 h 90"/>
                <a:gd name="T46" fmla="*/ 0 w 295"/>
                <a:gd name="T47" fmla="*/ 1 h 90"/>
                <a:gd name="T48" fmla="*/ 0 w 295"/>
                <a:gd name="T49" fmla="*/ 1 h 90"/>
                <a:gd name="T50" fmla="*/ 0 w 295"/>
                <a:gd name="T51" fmla="*/ 1 h 90"/>
                <a:gd name="T52" fmla="*/ 0 w 295"/>
                <a:gd name="T53" fmla="*/ 1 h 90"/>
                <a:gd name="T54" fmla="*/ 0 w 295"/>
                <a:gd name="T55" fmla="*/ 1 h 90"/>
                <a:gd name="T56" fmla="*/ 0 w 295"/>
                <a:gd name="T57" fmla="*/ 1 h 90"/>
                <a:gd name="T58" fmla="*/ 0 w 295"/>
                <a:gd name="T59" fmla="*/ 1 h 90"/>
                <a:gd name="T60" fmla="*/ 0 w 295"/>
                <a:gd name="T61" fmla="*/ 1 h 90"/>
                <a:gd name="T62" fmla="*/ 0 w 295"/>
                <a:gd name="T63" fmla="*/ 1 h 90"/>
                <a:gd name="T64" fmla="*/ 0 w 295"/>
                <a:gd name="T65" fmla="*/ 1 h 90"/>
                <a:gd name="T66" fmla="*/ 0 w 295"/>
                <a:gd name="T67" fmla="*/ 1 h 90"/>
                <a:gd name="T68" fmla="*/ 0 w 295"/>
                <a:gd name="T69" fmla="*/ 1 h 90"/>
                <a:gd name="T70" fmla="*/ 0 w 295"/>
                <a:gd name="T71" fmla="*/ 1 h 90"/>
                <a:gd name="T72" fmla="*/ 0 w 295"/>
                <a:gd name="T73" fmla="*/ 1 h 90"/>
                <a:gd name="T74" fmla="*/ 0 w 295"/>
                <a:gd name="T75" fmla="*/ 1 h 90"/>
                <a:gd name="T76" fmla="*/ 0 w 295"/>
                <a:gd name="T77" fmla="*/ 1 h 90"/>
                <a:gd name="T78" fmla="*/ 0 w 295"/>
                <a:gd name="T79" fmla="*/ 1 h 90"/>
                <a:gd name="T80" fmla="*/ 0 w 295"/>
                <a:gd name="T81" fmla="*/ 1 h 90"/>
                <a:gd name="T82" fmla="*/ 0 w 295"/>
                <a:gd name="T83" fmla="*/ 1 h 90"/>
                <a:gd name="T84" fmla="*/ 0 w 295"/>
                <a:gd name="T85" fmla="*/ 1 h 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5"/>
                <a:gd name="T130" fmla="*/ 0 h 90"/>
                <a:gd name="T131" fmla="*/ 295 w 295"/>
                <a:gd name="T132" fmla="*/ 90 h 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5" h="90">
                  <a:moveTo>
                    <a:pt x="295" y="45"/>
                  </a:moveTo>
                  <a:lnTo>
                    <a:pt x="295" y="43"/>
                  </a:lnTo>
                  <a:lnTo>
                    <a:pt x="295" y="41"/>
                  </a:lnTo>
                  <a:lnTo>
                    <a:pt x="294" y="38"/>
                  </a:lnTo>
                  <a:lnTo>
                    <a:pt x="292" y="36"/>
                  </a:lnTo>
                  <a:lnTo>
                    <a:pt x="291" y="34"/>
                  </a:lnTo>
                  <a:lnTo>
                    <a:pt x="289" y="31"/>
                  </a:lnTo>
                  <a:lnTo>
                    <a:pt x="286" y="30"/>
                  </a:lnTo>
                  <a:lnTo>
                    <a:pt x="283" y="27"/>
                  </a:lnTo>
                  <a:lnTo>
                    <a:pt x="280" y="26"/>
                  </a:lnTo>
                  <a:lnTo>
                    <a:pt x="277" y="23"/>
                  </a:lnTo>
                  <a:lnTo>
                    <a:pt x="274" y="22"/>
                  </a:lnTo>
                  <a:lnTo>
                    <a:pt x="270" y="19"/>
                  </a:lnTo>
                  <a:lnTo>
                    <a:pt x="266" y="18"/>
                  </a:lnTo>
                  <a:lnTo>
                    <a:pt x="262" y="16"/>
                  </a:lnTo>
                  <a:lnTo>
                    <a:pt x="257" y="15"/>
                  </a:lnTo>
                  <a:lnTo>
                    <a:pt x="253" y="12"/>
                  </a:lnTo>
                  <a:lnTo>
                    <a:pt x="247" y="11"/>
                  </a:lnTo>
                  <a:lnTo>
                    <a:pt x="242" y="10"/>
                  </a:lnTo>
                  <a:lnTo>
                    <a:pt x="236" y="8"/>
                  </a:lnTo>
                  <a:lnTo>
                    <a:pt x="230" y="7"/>
                  </a:lnTo>
                  <a:lnTo>
                    <a:pt x="224" y="6"/>
                  </a:lnTo>
                  <a:lnTo>
                    <a:pt x="218" y="6"/>
                  </a:lnTo>
                  <a:lnTo>
                    <a:pt x="212" y="4"/>
                  </a:lnTo>
                  <a:lnTo>
                    <a:pt x="206" y="3"/>
                  </a:lnTo>
                  <a:lnTo>
                    <a:pt x="198" y="3"/>
                  </a:lnTo>
                  <a:lnTo>
                    <a:pt x="192" y="2"/>
                  </a:lnTo>
                  <a:lnTo>
                    <a:pt x="184" y="2"/>
                  </a:lnTo>
                  <a:lnTo>
                    <a:pt x="177" y="0"/>
                  </a:lnTo>
                  <a:lnTo>
                    <a:pt x="171" y="0"/>
                  </a:lnTo>
                  <a:lnTo>
                    <a:pt x="163" y="0"/>
                  </a:lnTo>
                  <a:lnTo>
                    <a:pt x="155" y="0"/>
                  </a:lnTo>
                  <a:lnTo>
                    <a:pt x="148" y="0"/>
                  </a:lnTo>
                  <a:lnTo>
                    <a:pt x="140" y="0"/>
                  </a:lnTo>
                  <a:lnTo>
                    <a:pt x="133" y="0"/>
                  </a:lnTo>
                  <a:lnTo>
                    <a:pt x="125" y="0"/>
                  </a:lnTo>
                  <a:lnTo>
                    <a:pt x="117" y="0"/>
                  </a:lnTo>
                  <a:lnTo>
                    <a:pt x="110" y="2"/>
                  </a:lnTo>
                  <a:lnTo>
                    <a:pt x="104" y="2"/>
                  </a:lnTo>
                  <a:lnTo>
                    <a:pt x="96" y="3"/>
                  </a:lnTo>
                  <a:lnTo>
                    <a:pt x="90" y="3"/>
                  </a:lnTo>
                  <a:lnTo>
                    <a:pt x="84" y="4"/>
                  </a:lnTo>
                  <a:lnTo>
                    <a:pt x="76" y="6"/>
                  </a:lnTo>
                  <a:lnTo>
                    <a:pt x="70" y="6"/>
                  </a:lnTo>
                  <a:lnTo>
                    <a:pt x="64" y="7"/>
                  </a:lnTo>
                  <a:lnTo>
                    <a:pt x="60" y="8"/>
                  </a:lnTo>
                  <a:lnTo>
                    <a:pt x="54" y="10"/>
                  </a:lnTo>
                  <a:lnTo>
                    <a:pt x="47" y="11"/>
                  </a:lnTo>
                  <a:lnTo>
                    <a:pt x="43" y="12"/>
                  </a:lnTo>
                  <a:lnTo>
                    <a:pt x="38" y="15"/>
                  </a:lnTo>
                  <a:lnTo>
                    <a:pt x="34" y="16"/>
                  </a:lnTo>
                  <a:lnTo>
                    <a:pt x="29" y="18"/>
                  </a:lnTo>
                  <a:lnTo>
                    <a:pt x="25" y="19"/>
                  </a:lnTo>
                  <a:lnTo>
                    <a:pt x="22" y="22"/>
                  </a:lnTo>
                  <a:lnTo>
                    <a:pt x="17" y="23"/>
                  </a:lnTo>
                  <a:lnTo>
                    <a:pt x="14" y="26"/>
                  </a:lnTo>
                  <a:lnTo>
                    <a:pt x="11" y="27"/>
                  </a:lnTo>
                  <a:lnTo>
                    <a:pt x="8" y="30"/>
                  </a:lnTo>
                  <a:lnTo>
                    <a:pt x="6" y="31"/>
                  </a:lnTo>
                  <a:lnTo>
                    <a:pt x="5" y="34"/>
                  </a:lnTo>
                  <a:lnTo>
                    <a:pt x="2" y="36"/>
                  </a:lnTo>
                  <a:lnTo>
                    <a:pt x="2" y="38"/>
                  </a:lnTo>
                  <a:lnTo>
                    <a:pt x="0" y="41"/>
                  </a:lnTo>
                  <a:lnTo>
                    <a:pt x="0" y="43"/>
                  </a:lnTo>
                  <a:lnTo>
                    <a:pt x="0" y="45"/>
                  </a:lnTo>
                  <a:lnTo>
                    <a:pt x="0" y="47"/>
                  </a:lnTo>
                  <a:lnTo>
                    <a:pt x="0" y="50"/>
                  </a:lnTo>
                  <a:lnTo>
                    <a:pt x="2" y="51"/>
                  </a:lnTo>
                  <a:lnTo>
                    <a:pt x="2" y="54"/>
                  </a:lnTo>
                  <a:lnTo>
                    <a:pt x="5" y="57"/>
                  </a:lnTo>
                  <a:lnTo>
                    <a:pt x="6" y="58"/>
                  </a:lnTo>
                  <a:lnTo>
                    <a:pt x="8" y="61"/>
                  </a:lnTo>
                  <a:lnTo>
                    <a:pt x="11" y="63"/>
                  </a:lnTo>
                  <a:lnTo>
                    <a:pt x="14" y="65"/>
                  </a:lnTo>
                  <a:lnTo>
                    <a:pt x="17" y="66"/>
                  </a:lnTo>
                  <a:lnTo>
                    <a:pt x="22" y="69"/>
                  </a:lnTo>
                  <a:lnTo>
                    <a:pt x="25" y="70"/>
                  </a:lnTo>
                  <a:lnTo>
                    <a:pt x="29" y="73"/>
                  </a:lnTo>
                  <a:lnTo>
                    <a:pt x="34" y="74"/>
                  </a:lnTo>
                  <a:lnTo>
                    <a:pt x="38" y="75"/>
                  </a:lnTo>
                  <a:lnTo>
                    <a:pt x="43" y="77"/>
                  </a:lnTo>
                  <a:lnTo>
                    <a:pt x="47" y="78"/>
                  </a:lnTo>
                  <a:lnTo>
                    <a:pt x="54" y="79"/>
                  </a:lnTo>
                  <a:lnTo>
                    <a:pt x="60" y="81"/>
                  </a:lnTo>
                  <a:lnTo>
                    <a:pt x="64" y="82"/>
                  </a:lnTo>
                  <a:lnTo>
                    <a:pt x="70" y="83"/>
                  </a:lnTo>
                  <a:lnTo>
                    <a:pt x="76" y="85"/>
                  </a:lnTo>
                  <a:lnTo>
                    <a:pt x="84" y="86"/>
                  </a:lnTo>
                  <a:lnTo>
                    <a:pt x="90" y="87"/>
                  </a:lnTo>
                  <a:lnTo>
                    <a:pt x="96" y="87"/>
                  </a:lnTo>
                  <a:lnTo>
                    <a:pt x="104" y="89"/>
                  </a:lnTo>
                  <a:lnTo>
                    <a:pt x="110" y="89"/>
                  </a:lnTo>
                  <a:lnTo>
                    <a:pt x="117" y="90"/>
                  </a:lnTo>
                  <a:lnTo>
                    <a:pt x="125" y="90"/>
                  </a:lnTo>
                  <a:lnTo>
                    <a:pt x="133" y="90"/>
                  </a:lnTo>
                  <a:lnTo>
                    <a:pt x="140" y="90"/>
                  </a:lnTo>
                  <a:lnTo>
                    <a:pt x="148" y="90"/>
                  </a:lnTo>
                  <a:lnTo>
                    <a:pt x="155" y="90"/>
                  </a:lnTo>
                  <a:lnTo>
                    <a:pt x="163" y="90"/>
                  </a:lnTo>
                  <a:lnTo>
                    <a:pt x="171" y="90"/>
                  </a:lnTo>
                  <a:lnTo>
                    <a:pt x="177" y="90"/>
                  </a:lnTo>
                  <a:lnTo>
                    <a:pt x="184" y="89"/>
                  </a:lnTo>
                  <a:lnTo>
                    <a:pt x="192" y="89"/>
                  </a:lnTo>
                  <a:lnTo>
                    <a:pt x="198" y="87"/>
                  </a:lnTo>
                  <a:lnTo>
                    <a:pt x="206" y="87"/>
                  </a:lnTo>
                  <a:lnTo>
                    <a:pt x="212" y="86"/>
                  </a:lnTo>
                  <a:lnTo>
                    <a:pt x="218" y="85"/>
                  </a:lnTo>
                  <a:lnTo>
                    <a:pt x="224" y="83"/>
                  </a:lnTo>
                  <a:lnTo>
                    <a:pt x="230" y="82"/>
                  </a:lnTo>
                  <a:lnTo>
                    <a:pt x="236" y="81"/>
                  </a:lnTo>
                  <a:lnTo>
                    <a:pt x="242" y="79"/>
                  </a:lnTo>
                  <a:lnTo>
                    <a:pt x="247" y="78"/>
                  </a:lnTo>
                  <a:lnTo>
                    <a:pt x="253" y="77"/>
                  </a:lnTo>
                  <a:lnTo>
                    <a:pt x="257" y="75"/>
                  </a:lnTo>
                  <a:lnTo>
                    <a:pt x="262" y="74"/>
                  </a:lnTo>
                  <a:lnTo>
                    <a:pt x="266" y="73"/>
                  </a:lnTo>
                  <a:lnTo>
                    <a:pt x="270" y="70"/>
                  </a:lnTo>
                  <a:lnTo>
                    <a:pt x="274" y="69"/>
                  </a:lnTo>
                  <a:lnTo>
                    <a:pt x="277" y="66"/>
                  </a:lnTo>
                  <a:lnTo>
                    <a:pt x="280" y="65"/>
                  </a:lnTo>
                  <a:lnTo>
                    <a:pt x="283" y="63"/>
                  </a:lnTo>
                  <a:lnTo>
                    <a:pt x="286" y="61"/>
                  </a:lnTo>
                  <a:lnTo>
                    <a:pt x="289" y="58"/>
                  </a:lnTo>
                  <a:lnTo>
                    <a:pt x="291" y="57"/>
                  </a:lnTo>
                  <a:lnTo>
                    <a:pt x="292" y="54"/>
                  </a:lnTo>
                  <a:lnTo>
                    <a:pt x="294" y="51"/>
                  </a:lnTo>
                  <a:lnTo>
                    <a:pt x="295" y="50"/>
                  </a:lnTo>
                  <a:lnTo>
                    <a:pt x="295" y="47"/>
                  </a:lnTo>
                  <a:lnTo>
                    <a:pt x="295" y="45"/>
                  </a:lnTo>
                  <a:close/>
                </a:path>
              </a:pathLst>
            </a:custGeom>
            <a:solidFill>
              <a:srgbClr val="66FF33"/>
            </a:solidFill>
            <a:ln w="1588">
              <a:solidFill>
                <a:srgbClr val="000000"/>
              </a:solidFill>
              <a:prstDash val="solid"/>
              <a:round/>
              <a:headEnd/>
              <a:tailEnd/>
            </a:ln>
          </p:spPr>
          <p:txBody>
            <a:bodyPr/>
            <a:lstStyle/>
            <a:p>
              <a:endParaRPr lang="en-US" dirty="0"/>
            </a:p>
          </p:txBody>
        </p:sp>
        <p:sp>
          <p:nvSpPr>
            <p:cNvPr id="174109" name="Freeform 21"/>
            <p:cNvSpPr>
              <a:spLocks/>
            </p:cNvSpPr>
            <p:nvPr/>
          </p:nvSpPr>
          <p:spPr bwMode="auto">
            <a:xfrm>
              <a:off x="3195" y="1647"/>
              <a:ext cx="147" cy="45"/>
            </a:xfrm>
            <a:custGeom>
              <a:avLst/>
              <a:gdLst>
                <a:gd name="T0" fmla="*/ 0 w 295"/>
                <a:gd name="T1" fmla="*/ 1 h 90"/>
                <a:gd name="T2" fmla="*/ 0 w 295"/>
                <a:gd name="T3" fmla="*/ 1 h 90"/>
                <a:gd name="T4" fmla="*/ 0 w 295"/>
                <a:gd name="T5" fmla="*/ 1 h 90"/>
                <a:gd name="T6" fmla="*/ 0 w 295"/>
                <a:gd name="T7" fmla="*/ 1 h 90"/>
                <a:gd name="T8" fmla="*/ 0 w 295"/>
                <a:gd name="T9" fmla="*/ 1 h 90"/>
                <a:gd name="T10" fmla="*/ 0 w 295"/>
                <a:gd name="T11" fmla="*/ 1 h 90"/>
                <a:gd name="T12" fmla="*/ 0 w 295"/>
                <a:gd name="T13" fmla="*/ 1 h 90"/>
                <a:gd name="T14" fmla="*/ 0 w 295"/>
                <a:gd name="T15" fmla="*/ 1 h 90"/>
                <a:gd name="T16" fmla="*/ 0 w 295"/>
                <a:gd name="T17" fmla="*/ 1 h 90"/>
                <a:gd name="T18" fmla="*/ 0 w 295"/>
                <a:gd name="T19" fmla="*/ 0 h 90"/>
                <a:gd name="T20" fmla="*/ 0 w 295"/>
                <a:gd name="T21" fmla="*/ 0 h 90"/>
                <a:gd name="T22" fmla="*/ 0 w 295"/>
                <a:gd name="T23" fmla="*/ 0 h 90"/>
                <a:gd name="T24" fmla="*/ 0 w 295"/>
                <a:gd name="T25" fmla="*/ 1 h 90"/>
                <a:gd name="T26" fmla="*/ 0 w 295"/>
                <a:gd name="T27" fmla="*/ 1 h 90"/>
                <a:gd name="T28" fmla="*/ 0 w 295"/>
                <a:gd name="T29" fmla="*/ 1 h 90"/>
                <a:gd name="T30" fmla="*/ 0 w 295"/>
                <a:gd name="T31" fmla="*/ 1 h 90"/>
                <a:gd name="T32" fmla="*/ 0 w 295"/>
                <a:gd name="T33" fmla="*/ 1 h 90"/>
                <a:gd name="T34" fmla="*/ 0 w 295"/>
                <a:gd name="T35" fmla="*/ 1 h 90"/>
                <a:gd name="T36" fmla="*/ 0 w 295"/>
                <a:gd name="T37" fmla="*/ 1 h 90"/>
                <a:gd name="T38" fmla="*/ 0 w 295"/>
                <a:gd name="T39" fmla="*/ 1 h 90"/>
                <a:gd name="T40" fmla="*/ 0 w 295"/>
                <a:gd name="T41" fmla="*/ 1 h 90"/>
                <a:gd name="T42" fmla="*/ 0 w 295"/>
                <a:gd name="T43" fmla="*/ 1 h 90"/>
                <a:gd name="T44" fmla="*/ 0 w 295"/>
                <a:gd name="T45" fmla="*/ 1 h 90"/>
                <a:gd name="T46" fmla="*/ 0 w 295"/>
                <a:gd name="T47" fmla="*/ 1 h 90"/>
                <a:gd name="T48" fmla="*/ 0 w 295"/>
                <a:gd name="T49" fmla="*/ 1 h 90"/>
                <a:gd name="T50" fmla="*/ 0 w 295"/>
                <a:gd name="T51" fmla="*/ 1 h 90"/>
                <a:gd name="T52" fmla="*/ 0 w 295"/>
                <a:gd name="T53" fmla="*/ 1 h 90"/>
                <a:gd name="T54" fmla="*/ 0 w 295"/>
                <a:gd name="T55" fmla="*/ 1 h 90"/>
                <a:gd name="T56" fmla="*/ 0 w 295"/>
                <a:gd name="T57" fmla="*/ 1 h 90"/>
                <a:gd name="T58" fmla="*/ 0 w 295"/>
                <a:gd name="T59" fmla="*/ 1 h 90"/>
                <a:gd name="T60" fmla="*/ 0 w 295"/>
                <a:gd name="T61" fmla="*/ 1 h 90"/>
                <a:gd name="T62" fmla="*/ 0 w 295"/>
                <a:gd name="T63" fmla="*/ 1 h 90"/>
                <a:gd name="T64" fmla="*/ 0 w 295"/>
                <a:gd name="T65" fmla="*/ 1 h 90"/>
                <a:gd name="T66" fmla="*/ 0 w 295"/>
                <a:gd name="T67" fmla="*/ 1 h 90"/>
                <a:gd name="T68" fmla="*/ 0 w 295"/>
                <a:gd name="T69" fmla="*/ 1 h 90"/>
                <a:gd name="T70" fmla="*/ 0 w 295"/>
                <a:gd name="T71" fmla="*/ 1 h 90"/>
                <a:gd name="T72" fmla="*/ 0 w 295"/>
                <a:gd name="T73" fmla="*/ 1 h 90"/>
                <a:gd name="T74" fmla="*/ 0 w 295"/>
                <a:gd name="T75" fmla="*/ 1 h 90"/>
                <a:gd name="T76" fmla="*/ 0 w 295"/>
                <a:gd name="T77" fmla="*/ 1 h 90"/>
                <a:gd name="T78" fmla="*/ 0 w 295"/>
                <a:gd name="T79" fmla="*/ 1 h 90"/>
                <a:gd name="T80" fmla="*/ 0 w 295"/>
                <a:gd name="T81" fmla="*/ 1 h 90"/>
                <a:gd name="T82" fmla="*/ 0 w 295"/>
                <a:gd name="T83" fmla="*/ 1 h 90"/>
                <a:gd name="T84" fmla="*/ 0 w 295"/>
                <a:gd name="T85" fmla="*/ 1 h 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5"/>
                <a:gd name="T130" fmla="*/ 0 h 90"/>
                <a:gd name="T131" fmla="*/ 295 w 295"/>
                <a:gd name="T132" fmla="*/ 90 h 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5" h="90">
                  <a:moveTo>
                    <a:pt x="295" y="45"/>
                  </a:moveTo>
                  <a:lnTo>
                    <a:pt x="295" y="43"/>
                  </a:lnTo>
                  <a:lnTo>
                    <a:pt x="295" y="41"/>
                  </a:lnTo>
                  <a:lnTo>
                    <a:pt x="294" y="38"/>
                  </a:lnTo>
                  <a:lnTo>
                    <a:pt x="292" y="36"/>
                  </a:lnTo>
                  <a:lnTo>
                    <a:pt x="291" y="34"/>
                  </a:lnTo>
                  <a:lnTo>
                    <a:pt x="289" y="31"/>
                  </a:lnTo>
                  <a:lnTo>
                    <a:pt x="286" y="30"/>
                  </a:lnTo>
                  <a:lnTo>
                    <a:pt x="283" y="27"/>
                  </a:lnTo>
                  <a:lnTo>
                    <a:pt x="280" y="26"/>
                  </a:lnTo>
                  <a:lnTo>
                    <a:pt x="277" y="23"/>
                  </a:lnTo>
                  <a:lnTo>
                    <a:pt x="274" y="22"/>
                  </a:lnTo>
                  <a:lnTo>
                    <a:pt x="270" y="19"/>
                  </a:lnTo>
                  <a:lnTo>
                    <a:pt x="266" y="18"/>
                  </a:lnTo>
                  <a:lnTo>
                    <a:pt x="262" y="16"/>
                  </a:lnTo>
                  <a:lnTo>
                    <a:pt x="257" y="15"/>
                  </a:lnTo>
                  <a:lnTo>
                    <a:pt x="253" y="12"/>
                  </a:lnTo>
                  <a:lnTo>
                    <a:pt x="247" y="11"/>
                  </a:lnTo>
                  <a:lnTo>
                    <a:pt x="242" y="10"/>
                  </a:lnTo>
                  <a:lnTo>
                    <a:pt x="236" y="8"/>
                  </a:lnTo>
                  <a:lnTo>
                    <a:pt x="230" y="7"/>
                  </a:lnTo>
                  <a:lnTo>
                    <a:pt x="224" y="6"/>
                  </a:lnTo>
                  <a:lnTo>
                    <a:pt x="218" y="6"/>
                  </a:lnTo>
                  <a:lnTo>
                    <a:pt x="212" y="4"/>
                  </a:lnTo>
                  <a:lnTo>
                    <a:pt x="206" y="3"/>
                  </a:lnTo>
                  <a:lnTo>
                    <a:pt x="198" y="3"/>
                  </a:lnTo>
                  <a:lnTo>
                    <a:pt x="192" y="2"/>
                  </a:lnTo>
                  <a:lnTo>
                    <a:pt x="184" y="2"/>
                  </a:lnTo>
                  <a:lnTo>
                    <a:pt x="177" y="0"/>
                  </a:lnTo>
                  <a:lnTo>
                    <a:pt x="171" y="0"/>
                  </a:lnTo>
                  <a:lnTo>
                    <a:pt x="163" y="0"/>
                  </a:lnTo>
                  <a:lnTo>
                    <a:pt x="155" y="0"/>
                  </a:lnTo>
                  <a:lnTo>
                    <a:pt x="148" y="0"/>
                  </a:lnTo>
                  <a:lnTo>
                    <a:pt x="140" y="0"/>
                  </a:lnTo>
                  <a:lnTo>
                    <a:pt x="133" y="0"/>
                  </a:lnTo>
                  <a:lnTo>
                    <a:pt x="125" y="0"/>
                  </a:lnTo>
                  <a:lnTo>
                    <a:pt x="117" y="0"/>
                  </a:lnTo>
                  <a:lnTo>
                    <a:pt x="110" y="2"/>
                  </a:lnTo>
                  <a:lnTo>
                    <a:pt x="104" y="2"/>
                  </a:lnTo>
                  <a:lnTo>
                    <a:pt x="96" y="3"/>
                  </a:lnTo>
                  <a:lnTo>
                    <a:pt x="90" y="3"/>
                  </a:lnTo>
                  <a:lnTo>
                    <a:pt x="84" y="4"/>
                  </a:lnTo>
                  <a:lnTo>
                    <a:pt x="76" y="6"/>
                  </a:lnTo>
                  <a:lnTo>
                    <a:pt x="70" y="6"/>
                  </a:lnTo>
                  <a:lnTo>
                    <a:pt x="64" y="7"/>
                  </a:lnTo>
                  <a:lnTo>
                    <a:pt x="60" y="8"/>
                  </a:lnTo>
                  <a:lnTo>
                    <a:pt x="54" y="10"/>
                  </a:lnTo>
                  <a:lnTo>
                    <a:pt x="47" y="11"/>
                  </a:lnTo>
                  <a:lnTo>
                    <a:pt x="43" y="12"/>
                  </a:lnTo>
                  <a:lnTo>
                    <a:pt x="38" y="15"/>
                  </a:lnTo>
                  <a:lnTo>
                    <a:pt x="34" y="16"/>
                  </a:lnTo>
                  <a:lnTo>
                    <a:pt x="29" y="18"/>
                  </a:lnTo>
                  <a:lnTo>
                    <a:pt x="25" y="19"/>
                  </a:lnTo>
                  <a:lnTo>
                    <a:pt x="22" y="22"/>
                  </a:lnTo>
                  <a:lnTo>
                    <a:pt x="17" y="23"/>
                  </a:lnTo>
                  <a:lnTo>
                    <a:pt x="14" y="26"/>
                  </a:lnTo>
                  <a:lnTo>
                    <a:pt x="11" y="27"/>
                  </a:lnTo>
                  <a:lnTo>
                    <a:pt x="8" y="30"/>
                  </a:lnTo>
                  <a:lnTo>
                    <a:pt x="6" y="31"/>
                  </a:lnTo>
                  <a:lnTo>
                    <a:pt x="5" y="34"/>
                  </a:lnTo>
                  <a:lnTo>
                    <a:pt x="2" y="36"/>
                  </a:lnTo>
                  <a:lnTo>
                    <a:pt x="2" y="38"/>
                  </a:lnTo>
                  <a:lnTo>
                    <a:pt x="0" y="41"/>
                  </a:lnTo>
                  <a:lnTo>
                    <a:pt x="0" y="43"/>
                  </a:lnTo>
                  <a:lnTo>
                    <a:pt x="0" y="45"/>
                  </a:lnTo>
                  <a:lnTo>
                    <a:pt x="0" y="47"/>
                  </a:lnTo>
                  <a:lnTo>
                    <a:pt x="0" y="50"/>
                  </a:lnTo>
                  <a:lnTo>
                    <a:pt x="2" y="51"/>
                  </a:lnTo>
                  <a:lnTo>
                    <a:pt x="2" y="54"/>
                  </a:lnTo>
                  <a:lnTo>
                    <a:pt x="5" y="57"/>
                  </a:lnTo>
                  <a:lnTo>
                    <a:pt x="6" y="58"/>
                  </a:lnTo>
                  <a:lnTo>
                    <a:pt x="8" y="61"/>
                  </a:lnTo>
                  <a:lnTo>
                    <a:pt x="11" y="63"/>
                  </a:lnTo>
                  <a:lnTo>
                    <a:pt x="14" y="65"/>
                  </a:lnTo>
                  <a:lnTo>
                    <a:pt x="17" y="66"/>
                  </a:lnTo>
                  <a:lnTo>
                    <a:pt x="22" y="69"/>
                  </a:lnTo>
                  <a:lnTo>
                    <a:pt x="25" y="70"/>
                  </a:lnTo>
                  <a:lnTo>
                    <a:pt x="29" y="73"/>
                  </a:lnTo>
                  <a:lnTo>
                    <a:pt x="34" y="74"/>
                  </a:lnTo>
                  <a:lnTo>
                    <a:pt x="38" y="75"/>
                  </a:lnTo>
                  <a:lnTo>
                    <a:pt x="43" y="77"/>
                  </a:lnTo>
                  <a:lnTo>
                    <a:pt x="47" y="78"/>
                  </a:lnTo>
                  <a:lnTo>
                    <a:pt x="54" y="79"/>
                  </a:lnTo>
                  <a:lnTo>
                    <a:pt x="60" y="81"/>
                  </a:lnTo>
                  <a:lnTo>
                    <a:pt x="64" y="82"/>
                  </a:lnTo>
                  <a:lnTo>
                    <a:pt x="70" y="83"/>
                  </a:lnTo>
                  <a:lnTo>
                    <a:pt x="76" y="85"/>
                  </a:lnTo>
                  <a:lnTo>
                    <a:pt x="84" y="86"/>
                  </a:lnTo>
                  <a:lnTo>
                    <a:pt x="90" y="87"/>
                  </a:lnTo>
                  <a:lnTo>
                    <a:pt x="96" y="87"/>
                  </a:lnTo>
                  <a:lnTo>
                    <a:pt x="104" y="89"/>
                  </a:lnTo>
                  <a:lnTo>
                    <a:pt x="110" y="89"/>
                  </a:lnTo>
                  <a:lnTo>
                    <a:pt x="117" y="90"/>
                  </a:lnTo>
                  <a:lnTo>
                    <a:pt x="125" y="90"/>
                  </a:lnTo>
                  <a:lnTo>
                    <a:pt x="133" y="90"/>
                  </a:lnTo>
                  <a:lnTo>
                    <a:pt x="140" y="90"/>
                  </a:lnTo>
                  <a:lnTo>
                    <a:pt x="148" y="90"/>
                  </a:lnTo>
                  <a:lnTo>
                    <a:pt x="155" y="90"/>
                  </a:lnTo>
                  <a:lnTo>
                    <a:pt x="163" y="90"/>
                  </a:lnTo>
                  <a:lnTo>
                    <a:pt x="171" y="90"/>
                  </a:lnTo>
                  <a:lnTo>
                    <a:pt x="177" y="90"/>
                  </a:lnTo>
                  <a:lnTo>
                    <a:pt x="184" y="89"/>
                  </a:lnTo>
                  <a:lnTo>
                    <a:pt x="192" y="89"/>
                  </a:lnTo>
                  <a:lnTo>
                    <a:pt x="198" y="87"/>
                  </a:lnTo>
                  <a:lnTo>
                    <a:pt x="206" y="87"/>
                  </a:lnTo>
                  <a:lnTo>
                    <a:pt x="212" y="86"/>
                  </a:lnTo>
                  <a:lnTo>
                    <a:pt x="218" y="85"/>
                  </a:lnTo>
                  <a:lnTo>
                    <a:pt x="224" y="83"/>
                  </a:lnTo>
                  <a:lnTo>
                    <a:pt x="230" y="82"/>
                  </a:lnTo>
                  <a:lnTo>
                    <a:pt x="236" y="81"/>
                  </a:lnTo>
                  <a:lnTo>
                    <a:pt x="242" y="79"/>
                  </a:lnTo>
                  <a:lnTo>
                    <a:pt x="247" y="78"/>
                  </a:lnTo>
                  <a:lnTo>
                    <a:pt x="253" y="77"/>
                  </a:lnTo>
                  <a:lnTo>
                    <a:pt x="257" y="75"/>
                  </a:lnTo>
                  <a:lnTo>
                    <a:pt x="262" y="74"/>
                  </a:lnTo>
                  <a:lnTo>
                    <a:pt x="266" y="73"/>
                  </a:lnTo>
                  <a:lnTo>
                    <a:pt x="270" y="70"/>
                  </a:lnTo>
                  <a:lnTo>
                    <a:pt x="274" y="69"/>
                  </a:lnTo>
                  <a:lnTo>
                    <a:pt x="277" y="66"/>
                  </a:lnTo>
                  <a:lnTo>
                    <a:pt x="280" y="65"/>
                  </a:lnTo>
                  <a:lnTo>
                    <a:pt x="283" y="63"/>
                  </a:lnTo>
                  <a:lnTo>
                    <a:pt x="286" y="61"/>
                  </a:lnTo>
                  <a:lnTo>
                    <a:pt x="289" y="58"/>
                  </a:lnTo>
                  <a:lnTo>
                    <a:pt x="291" y="57"/>
                  </a:lnTo>
                  <a:lnTo>
                    <a:pt x="292" y="54"/>
                  </a:lnTo>
                  <a:lnTo>
                    <a:pt x="294" y="51"/>
                  </a:lnTo>
                  <a:lnTo>
                    <a:pt x="295" y="50"/>
                  </a:lnTo>
                  <a:lnTo>
                    <a:pt x="295" y="47"/>
                  </a:lnTo>
                  <a:lnTo>
                    <a:pt x="295" y="45"/>
                  </a:lnTo>
                </a:path>
              </a:pathLst>
            </a:custGeom>
            <a:solidFill>
              <a:srgbClr val="66FF33"/>
            </a:solidFill>
            <a:ln w="1588">
              <a:solidFill>
                <a:srgbClr val="000000"/>
              </a:solidFill>
              <a:prstDash val="solid"/>
              <a:round/>
              <a:headEnd/>
              <a:tailEnd/>
            </a:ln>
          </p:spPr>
          <p:txBody>
            <a:bodyPr/>
            <a:lstStyle/>
            <a:p>
              <a:endParaRPr lang="en-US" dirty="0"/>
            </a:p>
          </p:txBody>
        </p:sp>
        <p:sp>
          <p:nvSpPr>
            <p:cNvPr id="174110" name="Freeform 22"/>
            <p:cNvSpPr>
              <a:spLocks/>
            </p:cNvSpPr>
            <p:nvPr/>
          </p:nvSpPr>
          <p:spPr bwMode="auto">
            <a:xfrm>
              <a:off x="3195" y="1669"/>
              <a:ext cx="147" cy="55"/>
            </a:xfrm>
            <a:custGeom>
              <a:avLst/>
              <a:gdLst>
                <a:gd name="T0" fmla="*/ 0 w 295"/>
                <a:gd name="T1" fmla="*/ 1 h 109"/>
                <a:gd name="T2" fmla="*/ 0 w 295"/>
                <a:gd name="T3" fmla="*/ 1 h 109"/>
                <a:gd name="T4" fmla="*/ 0 w 295"/>
                <a:gd name="T5" fmla="*/ 1 h 109"/>
                <a:gd name="T6" fmla="*/ 0 w 295"/>
                <a:gd name="T7" fmla="*/ 1 h 109"/>
                <a:gd name="T8" fmla="*/ 0 w 295"/>
                <a:gd name="T9" fmla="*/ 1 h 109"/>
                <a:gd name="T10" fmla="*/ 0 w 295"/>
                <a:gd name="T11" fmla="*/ 1 h 109"/>
                <a:gd name="T12" fmla="*/ 0 w 295"/>
                <a:gd name="T13" fmla="*/ 1 h 109"/>
                <a:gd name="T14" fmla="*/ 0 w 295"/>
                <a:gd name="T15" fmla="*/ 1 h 109"/>
                <a:gd name="T16" fmla="*/ 0 w 295"/>
                <a:gd name="T17" fmla="*/ 1 h 109"/>
                <a:gd name="T18" fmla="*/ 0 w 295"/>
                <a:gd name="T19" fmla="*/ 1 h 109"/>
                <a:gd name="T20" fmla="*/ 0 w 295"/>
                <a:gd name="T21" fmla="*/ 1 h 109"/>
                <a:gd name="T22" fmla="*/ 0 w 295"/>
                <a:gd name="T23" fmla="*/ 1 h 109"/>
                <a:gd name="T24" fmla="*/ 0 w 295"/>
                <a:gd name="T25" fmla="*/ 1 h 109"/>
                <a:gd name="T26" fmla="*/ 0 w 295"/>
                <a:gd name="T27" fmla="*/ 1 h 109"/>
                <a:gd name="T28" fmla="*/ 0 w 295"/>
                <a:gd name="T29" fmla="*/ 1 h 109"/>
                <a:gd name="T30" fmla="*/ 0 w 295"/>
                <a:gd name="T31" fmla="*/ 1 h 109"/>
                <a:gd name="T32" fmla="*/ 0 w 295"/>
                <a:gd name="T33" fmla="*/ 1 h 109"/>
                <a:gd name="T34" fmla="*/ 0 w 295"/>
                <a:gd name="T35" fmla="*/ 1 h 109"/>
                <a:gd name="T36" fmla="*/ 0 w 295"/>
                <a:gd name="T37" fmla="*/ 1 h 109"/>
                <a:gd name="T38" fmla="*/ 0 w 295"/>
                <a:gd name="T39" fmla="*/ 1 h 109"/>
                <a:gd name="T40" fmla="*/ 0 w 295"/>
                <a:gd name="T41" fmla="*/ 1 h 109"/>
                <a:gd name="T42" fmla="*/ 0 w 295"/>
                <a:gd name="T43" fmla="*/ 1 h 109"/>
                <a:gd name="T44" fmla="*/ 0 w 295"/>
                <a:gd name="T45" fmla="*/ 1 h 109"/>
                <a:gd name="T46" fmla="*/ 0 w 295"/>
                <a:gd name="T47" fmla="*/ 1 h 109"/>
                <a:gd name="T48" fmla="*/ 0 w 295"/>
                <a:gd name="T49" fmla="*/ 1 h 109"/>
                <a:gd name="T50" fmla="*/ 0 w 295"/>
                <a:gd name="T51" fmla="*/ 1 h 109"/>
                <a:gd name="T52" fmla="*/ 0 w 295"/>
                <a:gd name="T53" fmla="*/ 1 h 109"/>
                <a:gd name="T54" fmla="*/ 0 w 295"/>
                <a:gd name="T55" fmla="*/ 1 h 109"/>
                <a:gd name="T56" fmla="*/ 0 w 295"/>
                <a:gd name="T57" fmla="*/ 1 h 109"/>
                <a:gd name="T58" fmla="*/ 0 w 295"/>
                <a:gd name="T59" fmla="*/ 1 h 109"/>
                <a:gd name="T60" fmla="*/ 0 w 295"/>
                <a:gd name="T61" fmla="*/ 1 h 109"/>
                <a:gd name="T62" fmla="*/ 0 w 295"/>
                <a:gd name="T63" fmla="*/ 1 h 109"/>
                <a:gd name="T64" fmla="*/ 0 w 295"/>
                <a:gd name="T65" fmla="*/ 1 h 109"/>
                <a:gd name="T66" fmla="*/ 0 w 295"/>
                <a:gd name="T67" fmla="*/ 1 h 109"/>
                <a:gd name="T68" fmla="*/ 0 w 295"/>
                <a:gd name="T69" fmla="*/ 1 h 109"/>
                <a:gd name="T70" fmla="*/ 0 w 295"/>
                <a:gd name="T71" fmla="*/ 1 h 109"/>
                <a:gd name="T72" fmla="*/ 0 w 295"/>
                <a:gd name="T73" fmla="*/ 1 h 109"/>
                <a:gd name="T74" fmla="*/ 0 w 295"/>
                <a:gd name="T75" fmla="*/ 1 h 109"/>
                <a:gd name="T76" fmla="*/ 0 w 295"/>
                <a:gd name="T77" fmla="*/ 1 h 109"/>
                <a:gd name="T78" fmla="*/ 0 w 295"/>
                <a:gd name="T79" fmla="*/ 1 h 109"/>
                <a:gd name="T80" fmla="*/ 0 w 295"/>
                <a:gd name="T81" fmla="*/ 1 h 109"/>
                <a:gd name="T82" fmla="*/ 0 w 295"/>
                <a:gd name="T83" fmla="*/ 1 h 109"/>
                <a:gd name="T84" fmla="*/ 0 w 295"/>
                <a:gd name="T85" fmla="*/ 1 h 109"/>
                <a:gd name="T86" fmla="*/ 0 w 295"/>
                <a:gd name="T87" fmla="*/ 1 h 109"/>
                <a:gd name="T88" fmla="*/ 0 w 295"/>
                <a:gd name="T89" fmla="*/ 1 h 109"/>
                <a:gd name="T90" fmla="*/ 0 w 295"/>
                <a:gd name="T91" fmla="*/ 1 h 109"/>
                <a:gd name="T92" fmla="*/ 0 w 295"/>
                <a:gd name="T93" fmla="*/ 1 h 109"/>
                <a:gd name="T94" fmla="*/ 0 w 295"/>
                <a:gd name="T95" fmla="*/ 0 h 1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5"/>
                <a:gd name="T145" fmla="*/ 0 h 109"/>
                <a:gd name="T146" fmla="*/ 295 w 295"/>
                <a:gd name="T147" fmla="*/ 109 h 1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5" h="109">
                  <a:moveTo>
                    <a:pt x="295" y="0"/>
                  </a:moveTo>
                  <a:lnTo>
                    <a:pt x="295" y="2"/>
                  </a:lnTo>
                  <a:lnTo>
                    <a:pt x="295" y="5"/>
                  </a:lnTo>
                  <a:lnTo>
                    <a:pt x="294" y="6"/>
                  </a:lnTo>
                  <a:lnTo>
                    <a:pt x="292" y="9"/>
                  </a:lnTo>
                  <a:lnTo>
                    <a:pt x="291" y="12"/>
                  </a:lnTo>
                  <a:lnTo>
                    <a:pt x="289" y="13"/>
                  </a:lnTo>
                  <a:lnTo>
                    <a:pt x="286" y="16"/>
                  </a:lnTo>
                  <a:lnTo>
                    <a:pt x="283" y="17"/>
                  </a:lnTo>
                  <a:lnTo>
                    <a:pt x="280" y="20"/>
                  </a:lnTo>
                  <a:lnTo>
                    <a:pt x="277" y="21"/>
                  </a:lnTo>
                  <a:lnTo>
                    <a:pt x="274" y="24"/>
                  </a:lnTo>
                  <a:lnTo>
                    <a:pt x="270" y="25"/>
                  </a:lnTo>
                  <a:lnTo>
                    <a:pt x="266" y="28"/>
                  </a:lnTo>
                  <a:lnTo>
                    <a:pt x="262" y="29"/>
                  </a:lnTo>
                  <a:lnTo>
                    <a:pt x="257" y="30"/>
                  </a:lnTo>
                  <a:lnTo>
                    <a:pt x="253" y="32"/>
                  </a:lnTo>
                  <a:lnTo>
                    <a:pt x="247" y="33"/>
                  </a:lnTo>
                  <a:lnTo>
                    <a:pt x="242" y="34"/>
                  </a:lnTo>
                  <a:lnTo>
                    <a:pt x="236" y="36"/>
                  </a:lnTo>
                  <a:lnTo>
                    <a:pt x="230" y="37"/>
                  </a:lnTo>
                  <a:lnTo>
                    <a:pt x="224" y="38"/>
                  </a:lnTo>
                  <a:lnTo>
                    <a:pt x="218" y="40"/>
                  </a:lnTo>
                  <a:lnTo>
                    <a:pt x="212" y="41"/>
                  </a:lnTo>
                  <a:lnTo>
                    <a:pt x="206" y="42"/>
                  </a:lnTo>
                  <a:lnTo>
                    <a:pt x="198" y="42"/>
                  </a:lnTo>
                  <a:lnTo>
                    <a:pt x="192" y="44"/>
                  </a:lnTo>
                  <a:lnTo>
                    <a:pt x="184" y="44"/>
                  </a:lnTo>
                  <a:lnTo>
                    <a:pt x="177" y="45"/>
                  </a:lnTo>
                  <a:lnTo>
                    <a:pt x="171" y="45"/>
                  </a:lnTo>
                  <a:lnTo>
                    <a:pt x="163" y="45"/>
                  </a:lnTo>
                  <a:lnTo>
                    <a:pt x="155" y="45"/>
                  </a:lnTo>
                  <a:lnTo>
                    <a:pt x="148" y="45"/>
                  </a:lnTo>
                  <a:lnTo>
                    <a:pt x="140" y="45"/>
                  </a:lnTo>
                  <a:lnTo>
                    <a:pt x="133" y="45"/>
                  </a:lnTo>
                  <a:lnTo>
                    <a:pt x="125" y="45"/>
                  </a:lnTo>
                  <a:lnTo>
                    <a:pt x="117" y="45"/>
                  </a:lnTo>
                  <a:lnTo>
                    <a:pt x="110" y="44"/>
                  </a:lnTo>
                  <a:lnTo>
                    <a:pt x="104" y="44"/>
                  </a:lnTo>
                  <a:lnTo>
                    <a:pt x="96" y="42"/>
                  </a:lnTo>
                  <a:lnTo>
                    <a:pt x="90" y="42"/>
                  </a:lnTo>
                  <a:lnTo>
                    <a:pt x="84" y="41"/>
                  </a:lnTo>
                  <a:lnTo>
                    <a:pt x="76" y="40"/>
                  </a:lnTo>
                  <a:lnTo>
                    <a:pt x="70" y="38"/>
                  </a:lnTo>
                  <a:lnTo>
                    <a:pt x="64" y="37"/>
                  </a:lnTo>
                  <a:lnTo>
                    <a:pt x="60" y="36"/>
                  </a:lnTo>
                  <a:lnTo>
                    <a:pt x="54" y="34"/>
                  </a:lnTo>
                  <a:lnTo>
                    <a:pt x="47" y="33"/>
                  </a:lnTo>
                  <a:lnTo>
                    <a:pt x="43" y="32"/>
                  </a:lnTo>
                  <a:lnTo>
                    <a:pt x="38" y="30"/>
                  </a:lnTo>
                  <a:lnTo>
                    <a:pt x="34" y="29"/>
                  </a:lnTo>
                  <a:lnTo>
                    <a:pt x="29" y="28"/>
                  </a:lnTo>
                  <a:lnTo>
                    <a:pt x="25" y="25"/>
                  </a:lnTo>
                  <a:lnTo>
                    <a:pt x="22" y="24"/>
                  </a:lnTo>
                  <a:lnTo>
                    <a:pt x="17" y="21"/>
                  </a:lnTo>
                  <a:lnTo>
                    <a:pt x="14" y="20"/>
                  </a:lnTo>
                  <a:lnTo>
                    <a:pt x="11" y="17"/>
                  </a:lnTo>
                  <a:lnTo>
                    <a:pt x="8" y="16"/>
                  </a:lnTo>
                  <a:lnTo>
                    <a:pt x="6" y="13"/>
                  </a:lnTo>
                  <a:lnTo>
                    <a:pt x="5" y="12"/>
                  </a:lnTo>
                  <a:lnTo>
                    <a:pt x="2" y="9"/>
                  </a:lnTo>
                  <a:lnTo>
                    <a:pt x="2" y="6"/>
                  </a:lnTo>
                  <a:lnTo>
                    <a:pt x="0" y="5"/>
                  </a:lnTo>
                  <a:lnTo>
                    <a:pt x="0" y="2"/>
                  </a:lnTo>
                  <a:lnTo>
                    <a:pt x="0" y="0"/>
                  </a:lnTo>
                  <a:lnTo>
                    <a:pt x="0" y="1"/>
                  </a:lnTo>
                  <a:lnTo>
                    <a:pt x="0" y="2"/>
                  </a:lnTo>
                  <a:lnTo>
                    <a:pt x="0" y="4"/>
                  </a:lnTo>
                  <a:lnTo>
                    <a:pt x="0" y="6"/>
                  </a:lnTo>
                  <a:lnTo>
                    <a:pt x="0" y="8"/>
                  </a:lnTo>
                  <a:lnTo>
                    <a:pt x="0" y="10"/>
                  </a:lnTo>
                  <a:lnTo>
                    <a:pt x="0" y="12"/>
                  </a:lnTo>
                  <a:lnTo>
                    <a:pt x="0" y="14"/>
                  </a:lnTo>
                  <a:lnTo>
                    <a:pt x="0" y="17"/>
                  </a:lnTo>
                  <a:lnTo>
                    <a:pt x="0" y="20"/>
                  </a:lnTo>
                  <a:lnTo>
                    <a:pt x="0" y="22"/>
                  </a:lnTo>
                  <a:lnTo>
                    <a:pt x="0" y="26"/>
                  </a:lnTo>
                  <a:lnTo>
                    <a:pt x="0" y="29"/>
                  </a:lnTo>
                  <a:lnTo>
                    <a:pt x="0" y="32"/>
                  </a:lnTo>
                  <a:lnTo>
                    <a:pt x="0" y="34"/>
                  </a:lnTo>
                  <a:lnTo>
                    <a:pt x="0" y="37"/>
                  </a:lnTo>
                  <a:lnTo>
                    <a:pt x="0" y="41"/>
                  </a:lnTo>
                  <a:lnTo>
                    <a:pt x="0" y="44"/>
                  </a:lnTo>
                  <a:lnTo>
                    <a:pt x="0" y="46"/>
                  </a:lnTo>
                  <a:lnTo>
                    <a:pt x="0" y="49"/>
                  </a:lnTo>
                  <a:lnTo>
                    <a:pt x="0" y="52"/>
                  </a:lnTo>
                  <a:lnTo>
                    <a:pt x="0" y="53"/>
                  </a:lnTo>
                  <a:lnTo>
                    <a:pt x="0" y="56"/>
                  </a:lnTo>
                  <a:lnTo>
                    <a:pt x="0" y="57"/>
                  </a:lnTo>
                  <a:lnTo>
                    <a:pt x="0" y="60"/>
                  </a:lnTo>
                  <a:lnTo>
                    <a:pt x="0" y="61"/>
                  </a:lnTo>
                  <a:lnTo>
                    <a:pt x="0" y="63"/>
                  </a:lnTo>
                  <a:lnTo>
                    <a:pt x="0" y="64"/>
                  </a:lnTo>
                  <a:lnTo>
                    <a:pt x="0" y="65"/>
                  </a:lnTo>
                  <a:lnTo>
                    <a:pt x="0" y="68"/>
                  </a:lnTo>
                  <a:lnTo>
                    <a:pt x="2" y="71"/>
                  </a:lnTo>
                  <a:lnTo>
                    <a:pt x="2" y="73"/>
                  </a:lnTo>
                  <a:lnTo>
                    <a:pt x="5" y="75"/>
                  </a:lnTo>
                  <a:lnTo>
                    <a:pt x="6" y="77"/>
                  </a:lnTo>
                  <a:lnTo>
                    <a:pt x="8" y="79"/>
                  </a:lnTo>
                  <a:lnTo>
                    <a:pt x="11" y="81"/>
                  </a:lnTo>
                  <a:lnTo>
                    <a:pt x="14" y="83"/>
                  </a:lnTo>
                  <a:lnTo>
                    <a:pt x="17" y="85"/>
                  </a:lnTo>
                  <a:lnTo>
                    <a:pt x="22" y="87"/>
                  </a:lnTo>
                  <a:lnTo>
                    <a:pt x="25" y="89"/>
                  </a:lnTo>
                  <a:lnTo>
                    <a:pt x="29" y="91"/>
                  </a:lnTo>
                  <a:lnTo>
                    <a:pt x="34" y="92"/>
                  </a:lnTo>
                  <a:lnTo>
                    <a:pt x="38" y="93"/>
                  </a:lnTo>
                  <a:lnTo>
                    <a:pt x="43" y="96"/>
                  </a:lnTo>
                  <a:lnTo>
                    <a:pt x="47" y="97"/>
                  </a:lnTo>
                  <a:lnTo>
                    <a:pt x="54" y="99"/>
                  </a:lnTo>
                  <a:lnTo>
                    <a:pt x="60" y="100"/>
                  </a:lnTo>
                  <a:lnTo>
                    <a:pt x="64" y="101"/>
                  </a:lnTo>
                  <a:lnTo>
                    <a:pt x="70" y="103"/>
                  </a:lnTo>
                  <a:lnTo>
                    <a:pt x="76" y="103"/>
                  </a:lnTo>
                  <a:lnTo>
                    <a:pt x="84" y="104"/>
                  </a:lnTo>
                  <a:lnTo>
                    <a:pt x="90" y="105"/>
                  </a:lnTo>
                  <a:lnTo>
                    <a:pt x="96" y="107"/>
                  </a:lnTo>
                  <a:lnTo>
                    <a:pt x="104" y="107"/>
                  </a:lnTo>
                  <a:lnTo>
                    <a:pt x="110" y="107"/>
                  </a:lnTo>
                  <a:lnTo>
                    <a:pt x="117" y="108"/>
                  </a:lnTo>
                  <a:lnTo>
                    <a:pt x="125" y="108"/>
                  </a:lnTo>
                  <a:lnTo>
                    <a:pt x="133" y="108"/>
                  </a:lnTo>
                  <a:lnTo>
                    <a:pt x="140" y="109"/>
                  </a:lnTo>
                  <a:lnTo>
                    <a:pt x="148" y="109"/>
                  </a:lnTo>
                  <a:lnTo>
                    <a:pt x="155" y="109"/>
                  </a:lnTo>
                  <a:lnTo>
                    <a:pt x="163" y="108"/>
                  </a:lnTo>
                  <a:lnTo>
                    <a:pt x="171" y="108"/>
                  </a:lnTo>
                  <a:lnTo>
                    <a:pt x="177" y="108"/>
                  </a:lnTo>
                  <a:lnTo>
                    <a:pt x="184" y="107"/>
                  </a:lnTo>
                  <a:lnTo>
                    <a:pt x="192" y="107"/>
                  </a:lnTo>
                  <a:lnTo>
                    <a:pt x="198" y="107"/>
                  </a:lnTo>
                  <a:lnTo>
                    <a:pt x="206" y="105"/>
                  </a:lnTo>
                  <a:lnTo>
                    <a:pt x="212" y="104"/>
                  </a:lnTo>
                  <a:lnTo>
                    <a:pt x="218" y="103"/>
                  </a:lnTo>
                  <a:lnTo>
                    <a:pt x="224" y="103"/>
                  </a:lnTo>
                  <a:lnTo>
                    <a:pt x="230" y="101"/>
                  </a:lnTo>
                  <a:lnTo>
                    <a:pt x="236" y="100"/>
                  </a:lnTo>
                  <a:lnTo>
                    <a:pt x="242" y="99"/>
                  </a:lnTo>
                  <a:lnTo>
                    <a:pt x="247" y="97"/>
                  </a:lnTo>
                  <a:lnTo>
                    <a:pt x="253" y="96"/>
                  </a:lnTo>
                  <a:lnTo>
                    <a:pt x="257" y="93"/>
                  </a:lnTo>
                  <a:lnTo>
                    <a:pt x="262" y="92"/>
                  </a:lnTo>
                  <a:lnTo>
                    <a:pt x="266" y="91"/>
                  </a:lnTo>
                  <a:lnTo>
                    <a:pt x="270" y="89"/>
                  </a:lnTo>
                  <a:lnTo>
                    <a:pt x="274" y="87"/>
                  </a:lnTo>
                  <a:lnTo>
                    <a:pt x="277" y="85"/>
                  </a:lnTo>
                  <a:lnTo>
                    <a:pt x="280" y="83"/>
                  </a:lnTo>
                  <a:lnTo>
                    <a:pt x="283" y="81"/>
                  </a:lnTo>
                  <a:lnTo>
                    <a:pt x="286" y="79"/>
                  </a:lnTo>
                  <a:lnTo>
                    <a:pt x="289" y="77"/>
                  </a:lnTo>
                  <a:lnTo>
                    <a:pt x="291" y="75"/>
                  </a:lnTo>
                  <a:lnTo>
                    <a:pt x="292" y="73"/>
                  </a:lnTo>
                  <a:lnTo>
                    <a:pt x="294" y="71"/>
                  </a:lnTo>
                  <a:lnTo>
                    <a:pt x="295" y="68"/>
                  </a:lnTo>
                  <a:lnTo>
                    <a:pt x="295" y="65"/>
                  </a:lnTo>
                  <a:lnTo>
                    <a:pt x="295" y="64"/>
                  </a:lnTo>
                  <a:lnTo>
                    <a:pt x="295" y="63"/>
                  </a:lnTo>
                  <a:lnTo>
                    <a:pt x="295" y="61"/>
                  </a:lnTo>
                  <a:lnTo>
                    <a:pt x="295" y="60"/>
                  </a:lnTo>
                  <a:lnTo>
                    <a:pt x="295" y="57"/>
                  </a:lnTo>
                  <a:lnTo>
                    <a:pt x="295" y="56"/>
                  </a:lnTo>
                  <a:lnTo>
                    <a:pt x="295" y="53"/>
                  </a:lnTo>
                  <a:lnTo>
                    <a:pt x="295" y="52"/>
                  </a:lnTo>
                  <a:lnTo>
                    <a:pt x="295" y="49"/>
                  </a:lnTo>
                  <a:lnTo>
                    <a:pt x="295" y="46"/>
                  </a:lnTo>
                  <a:lnTo>
                    <a:pt x="295" y="44"/>
                  </a:lnTo>
                  <a:lnTo>
                    <a:pt x="295" y="41"/>
                  </a:lnTo>
                  <a:lnTo>
                    <a:pt x="295" y="37"/>
                  </a:lnTo>
                  <a:lnTo>
                    <a:pt x="295" y="34"/>
                  </a:lnTo>
                  <a:lnTo>
                    <a:pt x="295" y="32"/>
                  </a:lnTo>
                  <a:lnTo>
                    <a:pt x="295" y="29"/>
                  </a:lnTo>
                  <a:lnTo>
                    <a:pt x="295" y="26"/>
                  </a:lnTo>
                  <a:lnTo>
                    <a:pt x="295" y="22"/>
                  </a:lnTo>
                  <a:lnTo>
                    <a:pt x="295" y="20"/>
                  </a:lnTo>
                  <a:lnTo>
                    <a:pt x="295" y="17"/>
                  </a:lnTo>
                  <a:lnTo>
                    <a:pt x="295" y="14"/>
                  </a:lnTo>
                  <a:lnTo>
                    <a:pt x="295" y="12"/>
                  </a:lnTo>
                  <a:lnTo>
                    <a:pt x="295" y="10"/>
                  </a:lnTo>
                  <a:lnTo>
                    <a:pt x="295" y="8"/>
                  </a:lnTo>
                  <a:lnTo>
                    <a:pt x="295" y="6"/>
                  </a:lnTo>
                  <a:lnTo>
                    <a:pt x="295" y="4"/>
                  </a:lnTo>
                  <a:lnTo>
                    <a:pt x="295" y="2"/>
                  </a:lnTo>
                  <a:lnTo>
                    <a:pt x="295" y="1"/>
                  </a:lnTo>
                  <a:lnTo>
                    <a:pt x="295" y="0"/>
                  </a:lnTo>
                  <a:close/>
                </a:path>
              </a:pathLst>
            </a:custGeom>
            <a:solidFill>
              <a:srgbClr val="66FF33"/>
            </a:solidFill>
            <a:ln w="1588">
              <a:solidFill>
                <a:srgbClr val="000000"/>
              </a:solidFill>
              <a:prstDash val="solid"/>
              <a:round/>
              <a:headEnd/>
              <a:tailEnd/>
            </a:ln>
          </p:spPr>
          <p:txBody>
            <a:bodyPr/>
            <a:lstStyle/>
            <a:p>
              <a:endParaRPr lang="en-US" dirty="0"/>
            </a:p>
          </p:txBody>
        </p:sp>
        <p:sp>
          <p:nvSpPr>
            <p:cNvPr id="174111" name="Freeform 23"/>
            <p:cNvSpPr>
              <a:spLocks/>
            </p:cNvSpPr>
            <p:nvPr/>
          </p:nvSpPr>
          <p:spPr bwMode="auto">
            <a:xfrm>
              <a:off x="3195" y="1669"/>
              <a:ext cx="147" cy="55"/>
            </a:xfrm>
            <a:custGeom>
              <a:avLst/>
              <a:gdLst>
                <a:gd name="T0" fmla="*/ 0 w 295"/>
                <a:gd name="T1" fmla="*/ 1 h 109"/>
                <a:gd name="T2" fmla="*/ 0 w 295"/>
                <a:gd name="T3" fmla="*/ 1 h 109"/>
                <a:gd name="T4" fmla="*/ 0 w 295"/>
                <a:gd name="T5" fmla="*/ 1 h 109"/>
                <a:gd name="T6" fmla="*/ 0 w 295"/>
                <a:gd name="T7" fmla="*/ 1 h 109"/>
                <a:gd name="T8" fmla="*/ 0 w 295"/>
                <a:gd name="T9" fmla="*/ 1 h 109"/>
                <a:gd name="T10" fmla="*/ 0 w 295"/>
                <a:gd name="T11" fmla="*/ 1 h 109"/>
                <a:gd name="T12" fmla="*/ 0 w 295"/>
                <a:gd name="T13" fmla="*/ 1 h 109"/>
                <a:gd name="T14" fmla="*/ 0 w 295"/>
                <a:gd name="T15" fmla="*/ 1 h 109"/>
                <a:gd name="T16" fmla="*/ 0 w 295"/>
                <a:gd name="T17" fmla="*/ 1 h 109"/>
                <a:gd name="T18" fmla="*/ 0 w 295"/>
                <a:gd name="T19" fmla="*/ 1 h 109"/>
                <a:gd name="T20" fmla="*/ 0 w 295"/>
                <a:gd name="T21" fmla="*/ 1 h 109"/>
                <a:gd name="T22" fmla="*/ 0 w 295"/>
                <a:gd name="T23" fmla="*/ 1 h 109"/>
                <a:gd name="T24" fmla="*/ 0 w 295"/>
                <a:gd name="T25" fmla="*/ 1 h 109"/>
                <a:gd name="T26" fmla="*/ 0 w 295"/>
                <a:gd name="T27" fmla="*/ 1 h 109"/>
                <a:gd name="T28" fmla="*/ 0 w 295"/>
                <a:gd name="T29" fmla="*/ 1 h 109"/>
                <a:gd name="T30" fmla="*/ 0 w 295"/>
                <a:gd name="T31" fmla="*/ 1 h 109"/>
                <a:gd name="T32" fmla="*/ 0 w 295"/>
                <a:gd name="T33" fmla="*/ 1 h 109"/>
                <a:gd name="T34" fmla="*/ 0 w 295"/>
                <a:gd name="T35" fmla="*/ 1 h 109"/>
                <a:gd name="T36" fmla="*/ 0 w 295"/>
                <a:gd name="T37" fmla="*/ 1 h 109"/>
                <a:gd name="T38" fmla="*/ 0 w 295"/>
                <a:gd name="T39" fmla="*/ 1 h 109"/>
                <a:gd name="T40" fmla="*/ 0 w 295"/>
                <a:gd name="T41" fmla="*/ 1 h 109"/>
                <a:gd name="T42" fmla="*/ 0 w 295"/>
                <a:gd name="T43" fmla="*/ 1 h 109"/>
                <a:gd name="T44" fmla="*/ 0 w 295"/>
                <a:gd name="T45" fmla="*/ 1 h 109"/>
                <a:gd name="T46" fmla="*/ 0 w 295"/>
                <a:gd name="T47" fmla="*/ 1 h 109"/>
                <a:gd name="T48" fmla="*/ 0 w 295"/>
                <a:gd name="T49" fmla="*/ 1 h 109"/>
                <a:gd name="T50" fmla="*/ 0 w 295"/>
                <a:gd name="T51" fmla="*/ 1 h 109"/>
                <a:gd name="T52" fmla="*/ 0 w 295"/>
                <a:gd name="T53" fmla="*/ 1 h 109"/>
                <a:gd name="T54" fmla="*/ 0 w 295"/>
                <a:gd name="T55" fmla="*/ 1 h 109"/>
                <a:gd name="T56" fmla="*/ 0 w 295"/>
                <a:gd name="T57" fmla="*/ 1 h 109"/>
                <a:gd name="T58" fmla="*/ 0 w 295"/>
                <a:gd name="T59" fmla="*/ 1 h 109"/>
                <a:gd name="T60" fmla="*/ 0 w 295"/>
                <a:gd name="T61" fmla="*/ 1 h 109"/>
                <a:gd name="T62" fmla="*/ 0 w 295"/>
                <a:gd name="T63" fmla="*/ 1 h 109"/>
                <a:gd name="T64" fmla="*/ 0 w 295"/>
                <a:gd name="T65" fmla="*/ 1 h 109"/>
                <a:gd name="T66" fmla="*/ 0 w 295"/>
                <a:gd name="T67" fmla="*/ 1 h 109"/>
                <a:gd name="T68" fmla="*/ 0 w 295"/>
                <a:gd name="T69" fmla="*/ 1 h 109"/>
                <a:gd name="T70" fmla="*/ 0 w 295"/>
                <a:gd name="T71" fmla="*/ 1 h 109"/>
                <a:gd name="T72" fmla="*/ 0 w 295"/>
                <a:gd name="T73" fmla="*/ 1 h 109"/>
                <a:gd name="T74" fmla="*/ 0 w 295"/>
                <a:gd name="T75" fmla="*/ 1 h 109"/>
                <a:gd name="T76" fmla="*/ 0 w 295"/>
                <a:gd name="T77" fmla="*/ 1 h 109"/>
                <a:gd name="T78" fmla="*/ 0 w 295"/>
                <a:gd name="T79" fmla="*/ 1 h 109"/>
                <a:gd name="T80" fmla="*/ 0 w 295"/>
                <a:gd name="T81" fmla="*/ 1 h 109"/>
                <a:gd name="T82" fmla="*/ 0 w 295"/>
                <a:gd name="T83" fmla="*/ 1 h 109"/>
                <a:gd name="T84" fmla="*/ 0 w 295"/>
                <a:gd name="T85" fmla="*/ 1 h 109"/>
                <a:gd name="T86" fmla="*/ 0 w 295"/>
                <a:gd name="T87" fmla="*/ 1 h 109"/>
                <a:gd name="T88" fmla="*/ 0 w 295"/>
                <a:gd name="T89" fmla="*/ 1 h 109"/>
                <a:gd name="T90" fmla="*/ 0 w 295"/>
                <a:gd name="T91" fmla="*/ 1 h 109"/>
                <a:gd name="T92" fmla="*/ 0 w 295"/>
                <a:gd name="T93" fmla="*/ 1 h 109"/>
                <a:gd name="T94" fmla="*/ 0 w 295"/>
                <a:gd name="T95" fmla="*/ 0 h 10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5"/>
                <a:gd name="T145" fmla="*/ 0 h 109"/>
                <a:gd name="T146" fmla="*/ 295 w 295"/>
                <a:gd name="T147" fmla="*/ 109 h 10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5" h="109">
                  <a:moveTo>
                    <a:pt x="295" y="0"/>
                  </a:moveTo>
                  <a:lnTo>
                    <a:pt x="295" y="2"/>
                  </a:lnTo>
                  <a:lnTo>
                    <a:pt x="295" y="5"/>
                  </a:lnTo>
                  <a:lnTo>
                    <a:pt x="294" y="6"/>
                  </a:lnTo>
                  <a:lnTo>
                    <a:pt x="292" y="9"/>
                  </a:lnTo>
                  <a:lnTo>
                    <a:pt x="291" y="12"/>
                  </a:lnTo>
                  <a:lnTo>
                    <a:pt x="289" y="13"/>
                  </a:lnTo>
                  <a:lnTo>
                    <a:pt x="286" y="16"/>
                  </a:lnTo>
                  <a:lnTo>
                    <a:pt x="283" y="17"/>
                  </a:lnTo>
                  <a:lnTo>
                    <a:pt x="280" y="20"/>
                  </a:lnTo>
                  <a:lnTo>
                    <a:pt x="277" y="21"/>
                  </a:lnTo>
                  <a:lnTo>
                    <a:pt x="274" y="24"/>
                  </a:lnTo>
                  <a:lnTo>
                    <a:pt x="270" y="25"/>
                  </a:lnTo>
                  <a:lnTo>
                    <a:pt x="266" y="28"/>
                  </a:lnTo>
                  <a:lnTo>
                    <a:pt x="262" y="29"/>
                  </a:lnTo>
                  <a:lnTo>
                    <a:pt x="257" y="30"/>
                  </a:lnTo>
                  <a:lnTo>
                    <a:pt x="253" y="32"/>
                  </a:lnTo>
                  <a:lnTo>
                    <a:pt x="247" y="33"/>
                  </a:lnTo>
                  <a:lnTo>
                    <a:pt x="242" y="34"/>
                  </a:lnTo>
                  <a:lnTo>
                    <a:pt x="236" y="36"/>
                  </a:lnTo>
                  <a:lnTo>
                    <a:pt x="230" y="37"/>
                  </a:lnTo>
                  <a:lnTo>
                    <a:pt x="224" y="38"/>
                  </a:lnTo>
                  <a:lnTo>
                    <a:pt x="218" y="40"/>
                  </a:lnTo>
                  <a:lnTo>
                    <a:pt x="212" y="41"/>
                  </a:lnTo>
                  <a:lnTo>
                    <a:pt x="206" y="42"/>
                  </a:lnTo>
                  <a:lnTo>
                    <a:pt x="198" y="42"/>
                  </a:lnTo>
                  <a:lnTo>
                    <a:pt x="192" y="44"/>
                  </a:lnTo>
                  <a:lnTo>
                    <a:pt x="184" y="44"/>
                  </a:lnTo>
                  <a:lnTo>
                    <a:pt x="177" y="45"/>
                  </a:lnTo>
                  <a:lnTo>
                    <a:pt x="171" y="45"/>
                  </a:lnTo>
                  <a:lnTo>
                    <a:pt x="163" y="45"/>
                  </a:lnTo>
                  <a:lnTo>
                    <a:pt x="155" y="45"/>
                  </a:lnTo>
                  <a:lnTo>
                    <a:pt x="148" y="45"/>
                  </a:lnTo>
                  <a:lnTo>
                    <a:pt x="140" y="45"/>
                  </a:lnTo>
                  <a:lnTo>
                    <a:pt x="133" y="45"/>
                  </a:lnTo>
                  <a:lnTo>
                    <a:pt x="125" y="45"/>
                  </a:lnTo>
                  <a:lnTo>
                    <a:pt x="117" y="45"/>
                  </a:lnTo>
                  <a:lnTo>
                    <a:pt x="110" y="44"/>
                  </a:lnTo>
                  <a:lnTo>
                    <a:pt x="104" y="44"/>
                  </a:lnTo>
                  <a:lnTo>
                    <a:pt x="96" y="42"/>
                  </a:lnTo>
                  <a:lnTo>
                    <a:pt x="90" y="42"/>
                  </a:lnTo>
                  <a:lnTo>
                    <a:pt x="84" y="41"/>
                  </a:lnTo>
                  <a:lnTo>
                    <a:pt x="76" y="40"/>
                  </a:lnTo>
                  <a:lnTo>
                    <a:pt x="70" y="38"/>
                  </a:lnTo>
                  <a:lnTo>
                    <a:pt x="64" y="37"/>
                  </a:lnTo>
                  <a:lnTo>
                    <a:pt x="60" y="36"/>
                  </a:lnTo>
                  <a:lnTo>
                    <a:pt x="54" y="34"/>
                  </a:lnTo>
                  <a:lnTo>
                    <a:pt x="47" y="33"/>
                  </a:lnTo>
                  <a:lnTo>
                    <a:pt x="43" y="32"/>
                  </a:lnTo>
                  <a:lnTo>
                    <a:pt x="38" y="30"/>
                  </a:lnTo>
                  <a:lnTo>
                    <a:pt x="34" y="29"/>
                  </a:lnTo>
                  <a:lnTo>
                    <a:pt x="29" y="28"/>
                  </a:lnTo>
                  <a:lnTo>
                    <a:pt x="25" y="25"/>
                  </a:lnTo>
                  <a:lnTo>
                    <a:pt x="22" y="24"/>
                  </a:lnTo>
                  <a:lnTo>
                    <a:pt x="17" y="21"/>
                  </a:lnTo>
                  <a:lnTo>
                    <a:pt x="14" y="20"/>
                  </a:lnTo>
                  <a:lnTo>
                    <a:pt x="11" y="17"/>
                  </a:lnTo>
                  <a:lnTo>
                    <a:pt x="8" y="16"/>
                  </a:lnTo>
                  <a:lnTo>
                    <a:pt x="6" y="13"/>
                  </a:lnTo>
                  <a:lnTo>
                    <a:pt x="5" y="12"/>
                  </a:lnTo>
                  <a:lnTo>
                    <a:pt x="2" y="9"/>
                  </a:lnTo>
                  <a:lnTo>
                    <a:pt x="2" y="6"/>
                  </a:lnTo>
                  <a:lnTo>
                    <a:pt x="0" y="5"/>
                  </a:lnTo>
                  <a:lnTo>
                    <a:pt x="0" y="2"/>
                  </a:lnTo>
                  <a:lnTo>
                    <a:pt x="0" y="0"/>
                  </a:lnTo>
                  <a:lnTo>
                    <a:pt x="0" y="1"/>
                  </a:lnTo>
                  <a:lnTo>
                    <a:pt x="0" y="2"/>
                  </a:lnTo>
                  <a:lnTo>
                    <a:pt x="0" y="4"/>
                  </a:lnTo>
                  <a:lnTo>
                    <a:pt x="0" y="6"/>
                  </a:lnTo>
                  <a:lnTo>
                    <a:pt x="0" y="8"/>
                  </a:lnTo>
                  <a:lnTo>
                    <a:pt x="0" y="10"/>
                  </a:lnTo>
                  <a:lnTo>
                    <a:pt x="0" y="12"/>
                  </a:lnTo>
                  <a:lnTo>
                    <a:pt x="0" y="14"/>
                  </a:lnTo>
                  <a:lnTo>
                    <a:pt x="0" y="17"/>
                  </a:lnTo>
                  <a:lnTo>
                    <a:pt x="0" y="20"/>
                  </a:lnTo>
                  <a:lnTo>
                    <a:pt x="0" y="22"/>
                  </a:lnTo>
                  <a:lnTo>
                    <a:pt x="0" y="26"/>
                  </a:lnTo>
                  <a:lnTo>
                    <a:pt x="0" y="29"/>
                  </a:lnTo>
                  <a:lnTo>
                    <a:pt x="0" y="32"/>
                  </a:lnTo>
                  <a:lnTo>
                    <a:pt x="0" y="34"/>
                  </a:lnTo>
                  <a:lnTo>
                    <a:pt x="0" y="37"/>
                  </a:lnTo>
                  <a:lnTo>
                    <a:pt x="0" y="41"/>
                  </a:lnTo>
                  <a:lnTo>
                    <a:pt x="0" y="44"/>
                  </a:lnTo>
                  <a:lnTo>
                    <a:pt x="0" y="46"/>
                  </a:lnTo>
                  <a:lnTo>
                    <a:pt x="0" y="49"/>
                  </a:lnTo>
                  <a:lnTo>
                    <a:pt x="0" y="52"/>
                  </a:lnTo>
                  <a:lnTo>
                    <a:pt x="0" y="53"/>
                  </a:lnTo>
                  <a:lnTo>
                    <a:pt x="0" y="56"/>
                  </a:lnTo>
                  <a:lnTo>
                    <a:pt x="0" y="57"/>
                  </a:lnTo>
                  <a:lnTo>
                    <a:pt x="0" y="60"/>
                  </a:lnTo>
                  <a:lnTo>
                    <a:pt x="0" y="61"/>
                  </a:lnTo>
                  <a:lnTo>
                    <a:pt x="0" y="63"/>
                  </a:lnTo>
                  <a:lnTo>
                    <a:pt x="0" y="64"/>
                  </a:lnTo>
                  <a:lnTo>
                    <a:pt x="0" y="65"/>
                  </a:lnTo>
                  <a:lnTo>
                    <a:pt x="0" y="68"/>
                  </a:lnTo>
                  <a:lnTo>
                    <a:pt x="2" y="71"/>
                  </a:lnTo>
                  <a:lnTo>
                    <a:pt x="2" y="73"/>
                  </a:lnTo>
                  <a:lnTo>
                    <a:pt x="5" y="75"/>
                  </a:lnTo>
                  <a:lnTo>
                    <a:pt x="6" y="77"/>
                  </a:lnTo>
                  <a:lnTo>
                    <a:pt x="8" y="79"/>
                  </a:lnTo>
                  <a:lnTo>
                    <a:pt x="11" y="81"/>
                  </a:lnTo>
                  <a:lnTo>
                    <a:pt x="14" y="83"/>
                  </a:lnTo>
                  <a:lnTo>
                    <a:pt x="17" y="85"/>
                  </a:lnTo>
                  <a:lnTo>
                    <a:pt x="22" y="87"/>
                  </a:lnTo>
                  <a:lnTo>
                    <a:pt x="25" y="89"/>
                  </a:lnTo>
                  <a:lnTo>
                    <a:pt x="29" y="91"/>
                  </a:lnTo>
                  <a:lnTo>
                    <a:pt x="34" y="92"/>
                  </a:lnTo>
                  <a:lnTo>
                    <a:pt x="38" y="93"/>
                  </a:lnTo>
                  <a:lnTo>
                    <a:pt x="43" y="96"/>
                  </a:lnTo>
                  <a:lnTo>
                    <a:pt x="47" y="97"/>
                  </a:lnTo>
                  <a:lnTo>
                    <a:pt x="54" y="99"/>
                  </a:lnTo>
                  <a:lnTo>
                    <a:pt x="60" y="100"/>
                  </a:lnTo>
                  <a:lnTo>
                    <a:pt x="64" y="101"/>
                  </a:lnTo>
                  <a:lnTo>
                    <a:pt x="70" y="103"/>
                  </a:lnTo>
                  <a:lnTo>
                    <a:pt x="76" y="103"/>
                  </a:lnTo>
                  <a:lnTo>
                    <a:pt x="84" y="104"/>
                  </a:lnTo>
                  <a:lnTo>
                    <a:pt x="90" y="105"/>
                  </a:lnTo>
                  <a:lnTo>
                    <a:pt x="96" y="107"/>
                  </a:lnTo>
                  <a:lnTo>
                    <a:pt x="104" y="107"/>
                  </a:lnTo>
                  <a:lnTo>
                    <a:pt x="110" y="107"/>
                  </a:lnTo>
                  <a:lnTo>
                    <a:pt x="117" y="108"/>
                  </a:lnTo>
                  <a:lnTo>
                    <a:pt x="125" y="108"/>
                  </a:lnTo>
                  <a:lnTo>
                    <a:pt x="133" y="108"/>
                  </a:lnTo>
                  <a:lnTo>
                    <a:pt x="140" y="109"/>
                  </a:lnTo>
                  <a:lnTo>
                    <a:pt x="148" y="109"/>
                  </a:lnTo>
                  <a:lnTo>
                    <a:pt x="155" y="109"/>
                  </a:lnTo>
                  <a:lnTo>
                    <a:pt x="163" y="108"/>
                  </a:lnTo>
                  <a:lnTo>
                    <a:pt x="171" y="108"/>
                  </a:lnTo>
                  <a:lnTo>
                    <a:pt x="177" y="108"/>
                  </a:lnTo>
                  <a:lnTo>
                    <a:pt x="184" y="107"/>
                  </a:lnTo>
                  <a:lnTo>
                    <a:pt x="192" y="107"/>
                  </a:lnTo>
                  <a:lnTo>
                    <a:pt x="198" y="107"/>
                  </a:lnTo>
                  <a:lnTo>
                    <a:pt x="206" y="105"/>
                  </a:lnTo>
                  <a:lnTo>
                    <a:pt x="212" y="104"/>
                  </a:lnTo>
                  <a:lnTo>
                    <a:pt x="218" y="103"/>
                  </a:lnTo>
                  <a:lnTo>
                    <a:pt x="224" y="103"/>
                  </a:lnTo>
                  <a:lnTo>
                    <a:pt x="230" y="101"/>
                  </a:lnTo>
                  <a:lnTo>
                    <a:pt x="236" y="100"/>
                  </a:lnTo>
                  <a:lnTo>
                    <a:pt x="242" y="99"/>
                  </a:lnTo>
                  <a:lnTo>
                    <a:pt x="247" y="97"/>
                  </a:lnTo>
                  <a:lnTo>
                    <a:pt x="253" y="96"/>
                  </a:lnTo>
                  <a:lnTo>
                    <a:pt x="257" y="93"/>
                  </a:lnTo>
                  <a:lnTo>
                    <a:pt x="262" y="92"/>
                  </a:lnTo>
                  <a:lnTo>
                    <a:pt x="266" y="91"/>
                  </a:lnTo>
                  <a:lnTo>
                    <a:pt x="270" y="89"/>
                  </a:lnTo>
                  <a:lnTo>
                    <a:pt x="274" y="87"/>
                  </a:lnTo>
                  <a:lnTo>
                    <a:pt x="277" y="85"/>
                  </a:lnTo>
                  <a:lnTo>
                    <a:pt x="280" y="83"/>
                  </a:lnTo>
                  <a:lnTo>
                    <a:pt x="283" y="81"/>
                  </a:lnTo>
                  <a:lnTo>
                    <a:pt x="286" y="79"/>
                  </a:lnTo>
                  <a:lnTo>
                    <a:pt x="289" y="77"/>
                  </a:lnTo>
                  <a:lnTo>
                    <a:pt x="291" y="75"/>
                  </a:lnTo>
                  <a:lnTo>
                    <a:pt x="292" y="73"/>
                  </a:lnTo>
                  <a:lnTo>
                    <a:pt x="294" y="71"/>
                  </a:lnTo>
                  <a:lnTo>
                    <a:pt x="295" y="68"/>
                  </a:lnTo>
                  <a:lnTo>
                    <a:pt x="295" y="65"/>
                  </a:lnTo>
                  <a:lnTo>
                    <a:pt x="295" y="64"/>
                  </a:lnTo>
                  <a:lnTo>
                    <a:pt x="295" y="63"/>
                  </a:lnTo>
                  <a:lnTo>
                    <a:pt x="295" y="61"/>
                  </a:lnTo>
                  <a:lnTo>
                    <a:pt x="295" y="60"/>
                  </a:lnTo>
                  <a:lnTo>
                    <a:pt x="295" y="57"/>
                  </a:lnTo>
                  <a:lnTo>
                    <a:pt x="295" y="56"/>
                  </a:lnTo>
                  <a:lnTo>
                    <a:pt x="295" y="53"/>
                  </a:lnTo>
                  <a:lnTo>
                    <a:pt x="295" y="52"/>
                  </a:lnTo>
                  <a:lnTo>
                    <a:pt x="295" y="49"/>
                  </a:lnTo>
                  <a:lnTo>
                    <a:pt x="295" y="46"/>
                  </a:lnTo>
                  <a:lnTo>
                    <a:pt x="295" y="44"/>
                  </a:lnTo>
                  <a:lnTo>
                    <a:pt x="295" y="41"/>
                  </a:lnTo>
                  <a:lnTo>
                    <a:pt x="295" y="37"/>
                  </a:lnTo>
                  <a:lnTo>
                    <a:pt x="295" y="34"/>
                  </a:lnTo>
                  <a:lnTo>
                    <a:pt x="295" y="32"/>
                  </a:lnTo>
                  <a:lnTo>
                    <a:pt x="295" y="29"/>
                  </a:lnTo>
                  <a:lnTo>
                    <a:pt x="295" y="26"/>
                  </a:lnTo>
                  <a:lnTo>
                    <a:pt x="295" y="22"/>
                  </a:lnTo>
                  <a:lnTo>
                    <a:pt x="295" y="20"/>
                  </a:lnTo>
                  <a:lnTo>
                    <a:pt x="295" y="17"/>
                  </a:lnTo>
                  <a:lnTo>
                    <a:pt x="295" y="14"/>
                  </a:lnTo>
                  <a:lnTo>
                    <a:pt x="295" y="12"/>
                  </a:lnTo>
                  <a:lnTo>
                    <a:pt x="295" y="10"/>
                  </a:lnTo>
                  <a:lnTo>
                    <a:pt x="295" y="8"/>
                  </a:lnTo>
                  <a:lnTo>
                    <a:pt x="295" y="6"/>
                  </a:lnTo>
                  <a:lnTo>
                    <a:pt x="295" y="4"/>
                  </a:lnTo>
                  <a:lnTo>
                    <a:pt x="295" y="2"/>
                  </a:lnTo>
                  <a:lnTo>
                    <a:pt x="295" y="1"/>
                  </a:lnTo>
                  <a:lnTo>
                    <a:pt x="295" y="0"/>
                  </a:lnTo>
                </a:path>
              </a:pathLst>
            </a:custGeom>
            <a:solidFill>
              <a:srgbClr val="66FF33"/>
            </a:solidFill>
            <a:ln w="1588">
              <a:solidFill>
                <a:srgbClr val="000000"/>
              </a:solidFill>
              <a:prstDash val="solid"/>
              <a:round/>
              <a:headEnd/>
              <a:tailEnd/>
            </a:ln>
          </p:spPr>
          <p:txBody>
            <a:bodyPr/>
            <a:lstStyle/>
            <a:p>
              <a:endParaRPr lang="en-US" dirty="0"/>
            </a:p>
          </p:txBody>
        </p:sp>
        <p:sp>
          <p:nvSpPr>
            <p:cNvPr id="174112" name="Freeform 24"/>
            <p:cNvSpPr>
              <a:spLocks/>
            </p:cNvSpPr>
            <p:nvPr/>
          </p:nvSpPr>
          <p:spPr bwMode="auto">
            <a:xfrm>
              <a:off x="3270" y="1653"/>
              <a:ext cx="49" cy="14"/>
            </a:xfrm>
            <a:custGeom>
              <a:avLst/>
              <a:gdLst>
                <a:gd name="T0" fmla="*/ 0 w 97"/>
                <a:gd name="T1" fmla="*/ 0 h 30"/>
                <a:gd name="T2" fmla="*/ 1 w 97"/>
                <a:gd name="T3" fmla="*/ 0 h 30"/>
                <a:gd name="T4" fmla="*/ 1 w 97"/>
                <a:gd name="T5" fmla="*/ 0 h 30"/>
                <a:gd name="T6" fmla="*/ 1 w 97"/>
                <a:gd name="T7" fmla="*/ 0 h 30"/>
                <a:gd name="T8" fmla="*/ 1 w 97"/>
                <a:gd name="T9" fmla="*/ 0 h 30"/>
                <a:gd name="T10" fmla="*/ 1 w 97"/>
                <a:gd name="T11" fmla="*/ 0 h 30"/>
                <a:gd name="T12" fmla="*/ 1 w 97"/>
                <a:gd name="T13" fmla="*/ 0 h 30"/>
                <a:gd name="T14" fmla="*/ 0 w 97"/>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30"/>
                <a:gd name="T26" fmla="*/ 97 w 97"/>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30">
                  <a:moveTo>
                    <a:pt x="0" y="23"/>
                  </a:moveTo>
                  <a:lnTo>
                    <a:pt x="21" y="30"/>
                  </a:lnTo>
                  <a:lnTo>
                    <a:pt x="74" y="11"/>
                  </a:lnTo>
                  <a:lnTo>
                    <a:pt x="97" y="16"/>
                  </a:lnTo>
                  <a:lnTo>
                    <a:pt x="85" y="0"/>
                  </a:lnTo>
                  <a:lnTo>
                    <a:pt x="24" y="0"/>
                  </a:lnTo>
                  <a:lnTo>
                    <a:pt x="49" y="5"/>
                  </a:lnTo>
                  <a:lnTo>
                    <a:pt x="0" y="23"/>
                  </a:lnTo>
                  <a:close/>
                </a:path>
              </a:pathLst>
            </a:custGeom>
            <a:solidFill>
              <a:srgbClr val="66FF33"/>
            </a:solidFill>
            <a:ln w="0">
              <a:solidFill>
                <a:srgbClr val="000000"/>
              </a:solidFill>
              <a:prstDash val="solid"/>
              <a:round/>
              <a:headEnd/>
              <a:tailEnd/>
            </a:ln>
          </p:spPr>
          <p:txBody>
            <a:bodyPr/>
            <a:lstStyle/>
            <a:p>
              <a:endParaRPr lang="en-US" dirty="0"/>
            </a:p>
          </p:txBody>
        </p:sp>
        <p:sp>
          <p:nvSpPr>
            <p:cNvPr id="174113" name="Freeform 25"/>
            <p:cNvSpPr>
              <a:spLocks/>
            </p:cNvSpPr>
            <p:nvPr/>
          </p:nvSpPr>
          <p:spPr bwMode="auto">
            <a:xfrm>
              <a:off x="3270" y="1653"/>
              <a:ext cx="49" cy="14"/>
            </a:xfrm>
            <a:custGeom>
              <a:avLst/>
              <a:gdLst>
                <a:gd name="T0" fmla="*/ 0 w 97"/>
                <a:gd name="T1" fmla="*/ 0 h 30"/>
                <a:gd name="T2" fmla="*/ 1 w 97"/>
                <a:gd name="T3" fmla="*/ 0 h 30"/>
                <a:gd name="T4" fmla="*/ 1 w 97"/>
                <a:gd name="T5" fmla="*/ 0 h 30"/>
                <a:gd name="T6" fmla="*/ 1 w 97"/>
                <a:gd name="T7" fmla="*/ 0 h 30"/>
                <a:gd name="T8" fmla="*/ 1 w 97"/>
                <a:gd name="T9" fmla="*/ 0 h 30"/>
                <a:gd name="T10" fmla="*/ 1 w 97"/>
                <a:gd name="T11" fmla="*/ 0 h 30"/>
                <a:gd name="T12" fmla="*/ 1 w 97"/>
                <a:gd name="T13" fmla="*/ 0 h 30"/>
                <a:gd name="T14" fmla="*/ 0 w 97"/>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30"/>
                <a:gd name="T26" fmla="*/ 97 w 97"/>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30">
                  <a:moveTo>
                    <a:pt x="0" y="23"/>
                  </a:moveTo>
                  <a:lnTo>
                    <a:pt x="21" y="30"/>
                  </a:lnTo>
                  <a:lnTo>
                    <a:pt x="74" y="11"/>
                  </a:lnTo>
                  <a:lnTo>
                    <a:pt x="97" y="16"/>
                  </a:lnTo>
                  <a:lnTo>
                    <a:pt x="85" y="0"/>
                  </a:lnTo>
                  <a:lnTo>
                    <a:pt x="24" y="0"/>
                  </a:lnTo>
                  <a:lnTo>
                    <a:pt x="49" y="5"/>
                  </a:lnTo>
                  <a:lnTo>
                    <a:pt x="0" y="23"/>
                  </a:lnTo>
                </a:path>
              </a:pathLst>
            </a:custGeom>
            <a:solidFill>
              <a:srgbClr val="66FF33"/>
            </a:solidFill>
            <a:ln w="0">
              <a:solidFill>
                <a:srgbClr val="FFFFFF"/>
              </a:solidFill>
              <a:prstDash val="solid"/>
              <a:round/>
              <a:headEnd/>
              <a:tailEnd/>
            </a:ln>
          </p:spPr>
          <p:txBody>
            <a:bodyPr/>
            <a:lstStyle/>
            <a:p>
              <a:endParaRPr lang="en-US" dirty="0"/>
            </a:p>
          </p:txBody>
        </p:sp>
        <p:sp>
          <p:nvSpPr>
            <p:cNvPr id="174114" name="Freeform 26"/>
            <p:cNvSpPr>
              <a:spLocks/>
            </p:cNvSpPr>
            <p:nvPr/>
          </p:nvSpPr>
          <p:spPr bwMode="auto">
            <a:xfrm>
              <a:off x="3270" y="1653"/>
              <a:ext cx="49" cy="14"/>
            </a:xfrm>
            <a:custGeom>
              <a:avLst/>
              <a:gdLst>
                <a:gd name="T0" fmla="*/ 0 w 97"/>
                <a:gd name="T1" fmla="*/ 0 h 30"/>
                <a:gd name="T2" fmla="*/ 1 w 97"/>
                <a:gd name="T3" fmla="*/ 0 h 30"/>
                <a:gd name="T4" fmla="*/ 1 w 97"/>
                <a:gd name="T5" fmla="*/ 0 h 30"/>
                <a:gd name="T6" fmla="*/ 1 w 97"/>
                <a:gd name="T7" fmla="*/ 0 h 30"/>
                <a:gd name="T8" fmla="*/ 1 w 97"/>
                <a:gd name="T9" fmla="*/ 0 h 30"/>
                <a:gd name="T10" fmla="*/ 1 w 97"/>
                <a:gd name="T11" fmla="*/ 0 h 30"/>
                <a:gd name="T12" fmla="*/ 1 w 97"/>
                <a:gd name="T13" fmla="*/ 0 h 30"/>
                <a:gd name="T14" fmla="*/ 0 w 97"/>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30"/>
                <a:gd name="T26" fmla="*/ 97 w 97"/>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30">
                  <a:moveTo>
                    <a:pt x="0" y="23"/>
                  </a:moveTo>
                  <a:lnTo>
                    <a:pt x="21" y="30"/>
                  </a:lnTo>
                  <a:lnTo>
                    <a:pt x="74" y="11"/>
                  </a:lnTo>
                  <a:lnTo>
                    <a:pt x="97" y="16"/>
                  </a:lnTo>
                  <a:lnTo>
                    <a:pt x="85" y="0"/>
                  </a:lnTo>
                  <a:lnTo>
                    <a:pt x="24" y="0"/>
                  </a:lnTo>
                  <a:lnTo>
                    <a:pt x="49" y="5"/>
                  </a:lnTo>
                  <a:lnTo>
                    <a:pt x="0" y="23"/>
                  </a:lnTo>
                  <a:close/>
                </a:path>
              </a:pathLst>
            </a:custGeom>
            <a:solidFill>
              <a:srgbClr val="66FF33"/>
            </a:solidFill>
            <a:ln w="0">
              <a:solidFill>
                <a:srgbClr val="000000"/>
              </a:solidFill>
              <a:prstDash val="solid"/>
              <a:round/>
              <a:headEnd/>
              <a:tailEnd/>
            </a:ln>
          </p:spPr>
          <p:txBody>
            <a:bodyPr/>
            <a:lstStyle/>
            <a:p>
              <a:endParaRPr lang="en-US" dirty="0"/>
            </a:p>
          </p:txBody>
        </p:sp>
        <p:sp>
          <p:nvSpPr>
            <p:cNvPr id="174115" name="Freeform 27"/>
            <p:cNvSpPr>
              <a:spLocks/>
            </p:cNvSpPr>
            <p:nvPr/>
          </p:nvSpPr>
          <p:spPr bwMode="auto">
            <a:xfrm>
              <a:off x="3270" y="1653"/>
              <a:ext cx="49" cy="14"/>
            </a:xfrm>
            <a:custGeom>
              <a:avLst/>
              <a:gdLst>
                <a:gd name="T0" fmla="*/ 0 w 97"/>
                <a:gd name="T1" fmla="*/ 0 h 30"/>
                <a:gd name="T2" fmla="*/ 1 w 97"/>
                <a:gd name="T3" fmla="*/ 0 h 30"/>
                <a:gd name="T4" fmla="*/ 1 w 97"/>
                <a:gd name="T5" fmla="*/ 0 h 30"/>
                <a:gd name="T6" fmla="*/ 1 w 97"/>
                <a:gd name="T7" fmla="*/ 0 h 30"/>
                <a:gd name="T8" fmla="*/ 1 w 97"/>
                <a:gd name="T9" fmla="*/ 0 h 30"/>
                <a:gd name="T10" fmla="*/ 1 w 97"/>
                <a:gd name="T11" fmla="*/ 0 h 30"/>
                <a:gd name="T12" fmla="*/ 1 w 97"/>
                <a:gd name="T13" fmla="*/ 0 h 30"/>
                <a:gd name="T14" fmla="*/ 0 w 97"/>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30"/>
                <a:gd name="T26" fmla="*/ 97 w 97"/>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30">
                  <a:moveTo>
                    <a:pt x="0" y="23"/>
                  </a:moveTo>
                  <a:lnTo>
                    <a:pt x="21" y="30"/>
                  </a:lnTo>
                  <a:lnTo>
                    <a:pt x="74" y="11"/>
                  </a:lnTo>
                  <a:lnTo>
                    <a:pt x="97" y="16"/>
                  </a:lnTo>
                  <a:lnTo>
                    <a:pt x="85" y="0"/>
                  </a:lnTo>
                  <a:lnTo>
                    <a:pt x="24" y="0"/>
                  </a:lnTo>
                  <a:lnTo>
                    <a:pt x="49" y="5"/>
                  </a:lnTo>
                  <a:lnTo>
                    <a:pt x="0" y="23"/>
                  </a:lnTo>
                </a:path>
              </a:pathLst>
            </a:custGeom>
            <a:solidFill>
              <a:srgbClr val="66FF33"/>
            </a:solidFill>
            <a:ln w="0">
              <a:solidFill>
                <a:srgbClr val="FFFFFF"/>
              </a:solidFill>
              <a:prstDash val="solid"/>
              <a:round/>
              <a:headEnd/>
              <a:tailEnd/>
            </a:ln>
          </p:spPr>
          <p:txBody>
            <a:bodyPr/>
            <a:lstStyle/>
            <a:p>
              <a:endParaRPr lang="en-US" dirty="0"/>
            </a:p>
          </p:txBody>
        </p:sp>
        <p:sp>
          <p:nvSpPr>
            <p:cNvPr id="174116" name="Freeform 28"/>
            <p:cNvSpPr>
              <a:spLocks/>
            </p:cNvSpPr>
            <p:nvPr/>
          </p:nvSpPr>
          <p:spPr bwMode="auto">
            <a:xfrm>
              <a:off x="3217" y="1670"/>
              <a:ext cx="48" cy="15"/>
            </a:xfrm>
            <a:custGeom>
              <a:avLst/>
              <a:gdLst>
                <a:gd name="T0" fmla="*/ 0 w 98"/>
                <a:gd name="T1" fmla="*/ 1 h 29"/>
                <a:gd name="T2" fmla="*/ 0 w 98"/>
                <a:gd name="T3" fmla="*/ 0 h 29"/>
                <a:gd name="T4" fmla="*/ 0 w 98"/>
                <a:gd name="T5" fmla="*/ 1 h 29"/>
                <a:gd name="T6" fmla="*/ 0 w 98"/>
                <a:gd name="T7" fmla="*/ 1 h 29"/>
                <a:gd name="T8" fmla="*/ 0 w 98"/>
                <a:gd name="T9" fmla="*/ 1 h 29"/>
                <a:gd name="T10" fmla="*/ 0 w 98"/>
                <a:gd name="T11" fmla="*/ 1 h 29"/>
                <a:gd name="T12" fmla="*/ 0 w 98"/>
                <a:gd name="T13" fmla="*/ 1 h 29"/>
                <a:gd name="T14" fmla="*/ 0 w 98"/>
                <a:gd name="T15" fmla="*/ 1 h 29"/>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9"/>
                <a:gd name="T26" fmla="*/ 98 w 98"/>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9">
                  <a:moveTo>
                    <a:pt x="98" y="5"/>
                  </a:moveTo>
                  <a:lnTo>
                    <a:pt x="76" y="0"/>
                  </a:lnTo>
                  <a:lnTo>
                    <a:pt x="26" y="19"/>
                  </a:lnTo>
                  <a:lnTo>
                    <a:pt x="0" y="12"/>
                  </a:lnTo>
                  <a:lnTo>
                    <a:pt x="14" y="29"/>
                  </a:lnTo>
                  <a:lnTo>
                    <a:pt x="76" y="29"/>
                  </a:lnTo>
                  <a:lnTo>
                    <a:pt x="49" y="23"/>
                  </a:lnTo>
                  <a:lnTo>
                    <a:pt x="98" y="5"/>
                  </a:lnTo>
                  <a:close/>
                </a:path>
              </a:pathLst>
            </a:custGeom>
            <a:solidFill>
              <a:srgbClr val="66FF33"/>
            </a:solidFill>
            <a:ln w="0">
              <a:solidFill>
                <a:srgbClr val="000000"/>
              </a:solidFill>
              <a:prstDash val="solid"/>
              <a:round/>
              <a:headEnd/>
              <a:tailEnd/>
            </a:ln>
          </p:spPr>
          <p:txBody>
            <a:bodyPr/>
            <a:lstStyle/>
            <a:p>
              <a:endParaRPr lang="en-US" dirty="0"/>
            </a:p>
          </p:txBody>
        </p:sp>
        <p:sp>
          <p:nvSpPr>
            <p:cNvPr id="174117" name="Freeform 29"/>
            <p:cNvSpPr>
              <a:spLocks/>
            </p:cNvSpPr>
            <p:nvPr/>
          </p:nvSpPr>
          <p:spPr bwMode="auto">
            <a:xfrm>
              <a:off x="3217" y="1670"/>
              <a:ext cx="48" cy="15"/>
            </a:xfrm>
            <a:custGeom>
              <a:avLst/>
              <a:gdLst>
                <a:gd name="T0" fmla="*/ 0 w 98"/>
                <a:gd name="T1" fmla="*/ 1 h 29"/>
                <a:gd name="T2" fmla="*/ 0 w 98"/>
                <a:gd name="T3" fmla="*/ 0 h 29"/>
                <a:gd name="T4" fmla="*/ 0 w 98"/>
                <a:gd name="T5" fmla="*/ 1 h 29"/>
                <a:gd name="T6" fmla="*/ 0 w 98"/>
                <a:gd name="T7" fmla="*/ 1 h 29"/>
                <a:gd name="T8" fmla="*/ 0 w 98"/>
                <a:gd name="T9" fmla="*/ 1 h 29"/>
                <a:gd name="T10" fmla="*/ 0 w 98"/>
                <a:gd name="T11" fmla="*/ 1 h 29"/>
                <a:gd name="T12" fmla="*/ 0 w 98"/>
                <a:gd name="T13" fmla="*/ 1 h 29"/>
                <a:gd name="T14" fmla="*/ 0 w 98"/>
                <a:gd name="T15" fmla="*/ 1 h 29"/>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9"/>
                <a:gd name="T26" fmla="*/ 98 w 98"/>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9">
                  <a:moveTo>
                    <a:pt x="98" y="5"/>
                  </a:moveTo>
                  <a:lnTo>
                    <a:pt x="76" y="0"/>
                  </a:lnTo>
                  <a:lnTo>
                    <a:pt x="26" y="19"/>
                  </a:lnTo>
                  <a:lnTo>
                    <a:pt x="0" y="12"/>
                  </a:lnTo>
                  <a:lnTo>
                    <a:pt x="14" y="29"/>
                  </a:lnTo>
                  <a:lnTo>
                    <a:pt x="76" y="29"/>
                  </a:lnTo>
                  <a:lnTo>
                    <a:pt x="49" y="23"/>
                  </a:lnTo>
                  <a:lnTo>
                    <a:pt x="98" y="5"/>
                  </a:lnTo>
                </a:path>
              </a:pathLst>
            </a:custGeom>
            <a:solidFill>
              <a:srgbClr val="66FF33"/>
            </a:solidFill>
            <a:ln w="0">
              <a:solidFill>
                <a:srgbClr val="FFFFFF"/>
              </a:solidFill>
              <a:prstDash val="solid"/>
              <a:round/>
              <a:headEnd/>
              <a:tailEnd/>
            </a:ln>
          </p:spPr>
          <p:txBody>
            <a:bodyPr/>
            <a:lstStyle/>
            <a:p>
              <a:endParaRPr lang="en-US" dirty="0"/>
            </a:p>
          </p:txBody>
        </p:sp>
        <p:sp>
          <p:nvSpPr>
            <p:cNvPr id="174118" name="Freeform 30"/>
            <p:cNvSpPr>
              <a:spLocks/>
            </p:cNvSpPr>
            <p:nvPr/>
          </p:nvSpPr>
          <p:spPr bwMode="auto">
            <a:xfrm>
              <a:off x="3217" y="1670"/>
              <a:ext cx="48" cy="15"/>
            </a:xfrm>
            <a:custGeom>
              <a:avLst/>
              <a:gdLst>
                <a:gd name="T0" fmla="*/ 0 w 98"/>
                <a:gd name="T1" fmla="*/ 1 h 29"/>
                <a:gd name="T2" fmla="*/ 0 w 98"/>
                <a:gd name="T3" fmla="*/ 0 h 29"/>
                <a:gd name="T4" fmla="*/ 0 w 98"/>
                <a:gd name="T5" fmla="*/ 1 h 29"/>
                <a:gd name="T6" fmla="*/ 0 w 98"/>
                <a:gd name="T7" fmla="*/ 1 h 29"/>
                <a:gd name="T8" fmla="*/ 0 w 98"/>
                <a:gd name="T9" fmla="*/ 1 h 29"/>
                <a:gd name="T10" fmla="*/ 0 w 98"/>
                <a:gd name="T11" fmla="*/ 1 h 29"/>
                <a:gd name="T12" fmla="*/ 0 w 98"/>
                <a:gd name="T13" fmla="*/ 1 h 29"/>
                <a:gd name="T14" fmla="*/ 0 w 98"/>
                <a:gd name="T15" fmla="*/ 1 h 29"/>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9"/>
                <a:gd name="T26" fmla="*/ 98 w 98"/>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9">
                  <a:moveTo>
                    <a:pt x="98" y="5"/>
                  </a:moveTo>
                  <a:lnTo>
                    <a:pt x="76" y="0"/>
                  </a:lnTo>
                  <a:lnTo>
                    <a:pt x="26" y="19"/>
                  </a:lnTo>
                  <a:lnTo>
                    <a:pt x="0" y="12"/>
                  </a:lnTo>
                  <a:lnTo>
                    <a:pt x="14" y="29"/>
                  </a:lnTo>
                  <a:lnTo>
                    <a:pt x="76" y="29"/>
                  </a:lnTo>
                  <a:lnTo>
                    <a:pt x="49" y="23"/>
                  </a:lnTo>
                  <a:lnTo>
                    <a:pt x="98" y="5"/>
                  </a:lnTo>
                  <a:close/>
                </a:path>
              </a:pathLst>
            </a:custGeom>
            <a:solidFill>
              <a:srgbClr val="66FF33"/>
            </a:solidFill>
            <a:ln w="0">
              <a:solidFill>
                <a:srgbClr val="000000"/>
              </a:solidFill>
              <a:prstDash val="solid"/>
              <a:round/>
              <a:headEnd/>
              <a:tailEnd/>
            </a:ln>
          </p:spPr>
          <p:txBody>
            <a:bodyPr/>
            <a:lstStyle/>
            <a:p>
              <a:endParaRPr lang="en-US" dirty="0"/>
            </a:p>
          </p:txBody>
        </p:sp>
        <p:sp>
          <p:nvSpPr>
            <p:cNvPr id="174119" name="Freeform 31"/>
            <p:cNvSpPr>
              <a:spLocks/>
            </p:cNvSpPr>
            <p:nvPr/>
          </p:nvSpPr>
          <p:spPr bwMode="auto">
            <a:xfrm>
              <a:off x="3217" y="1670"/>
              <a:ext cx="48" cy="15"/>
            </a:xfrm>
            <a:custGeom>
              <a:avLst/>
              <a:gdLst>
                <a:gd name="T0" fmla="*/ 0 w 98"/>
                <a:gd name="T1" fmla="*/ 1 h 29"/>
                <a:gd name="T2" fmla="*/ 0 w 98"/>
                <a:gd name="T3" fmla="*/ 0 h 29"/>
                <a:gd name="T4" fmla="*/ 0 w 98"/>
                <a:gd name="T5" fmla="*/ 1 h 29"/>
                <a:gd name="T6" fmla="*/ 0 w 98"/>
                <a:gd name="T7" fmla="*/ 1 h 29"/>
                <a:gd name="T8" fmla="*/ 0 w 98"/>
                <a:gd name="T9" fmla="*/ 1 h 29"/>
                <a:gd name="T10" fmla="*/ 0 w 98"/>
                <a:gd name="T11" fmla="*/ 1 h 29"/>
                <a:gd name="T12" fmla="*/ 0 w 98"/>
                <a:gd name="T13" fmla="*/ 1 h 29"/>
                <a:gd name="T14" fmla="*/ 0 w 98"/>
                <a:gd name="T15" fmla="*/ 1 h 29"/>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9"/>
                <a:gd name="T26" fmla="*/ 98 w 98"/>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9">
                  <a:moveTo>
                    <a:pt x="98" y="5"/>
                  </a:moveTo>
                  <a:lnTo>
                    <a:pt x="76" y="0"/>
                  </a:lnTo>
                  <a:lnTo>
                    <a:pt x="26" y="19"/>
                  </a:lnTo>
                  <a:lnTo>
                    <a:pt x="0" y="12"/>
                  </a:lnTo>
                  <a:lnTo>
                    <a:pt x="14" y="29"/>
                  </a:lnTo>
                  <a:lnTo>
                    <a:pt x="76" y="29"/>
                  </a:lnTo>
                  <a:lnTo>
                    <a:pt x="49" y="23"/>
                  </a:lnTo>
                  <a:lnTo>
                    <a:pt x="98" y="5"/>
                  </a:lnTo>
                </a:path>
              </a:pathLst>
            </a:custGeom>
            <a:solidFill>
              <a:srgbClr val="66FF33"/>
            </a:solidFill>
            <a:ln w="0">
              <a:solidFill>
                <a:srgbClr val="FFFFFF"/>
              </a:solidFill>
              <a:prstDash val="solid"/>
              <a:round/>
              <a:headEnd/>
              <a:tailEnd/>
            </a:ln>
          </p:spPr>
          <p:txBody>
            <a:bodyPr/>
            <a:lstStyle/>
            <a:p>
              <a:endParaRPr lang="en-US" dirty="0"/>
            </a:p>
          </p:txBody>
        </p:sp>
        <p:sp>
          <p:nvSpPr>
            <p:cNvPr id="174120" name="Freeform 32"/>
            <p:cNvSpPr>
              <a:spLocks/>
            </p:cNvSpPr>
            <p:nvPr/>
          </p:nvSpPr>
          <p:spPr bwMode="auto">
            <a:xfrm>
              <a:off x="3220" y="1652"/>
              <a:ext cx="48" cy="15"/>
            </a:xfrm>
            <a:custGeom>
              <a:avLst/>
              <a:gdLst>
                <a:gd name="T0" fmla="*/ 0 w 97"/>
                <a:gd name="T1" fmla="*/ 1 h 29"/>
                <a:gd name="T2" fmla="*/ 0 w 97"/>
                <a:gd name="T3" fmla="*/ 0 h 29"/>
                <a:gd name="T4" fmla="*/ 0 w 97"/>
                <a:gd name="T5" fmla="*/ 1 h 29"/>
                <a:gd name="T6" fmla="*/ 0 w 97"/>
                <a:gd name="T7" fmla="*/ 1 h 29"/>
                <a:gd name="T8" fmla="*/ 0 w 97"/>
                <a:gd name="T9" fmla="*/ 1 h 29"/>
                <a:gd name="T10" fmla="*/ 0 w 97"/>
                <a:gd name="T11" fmla="*/ 1 h 29"/>
                <a:gd name="T12" fmla="*/ 0 w 97"/>
                <a:gd name="T13" fmla="*/ 1 h 29"/>
                <a:gd name="T14" fmla="*/ 0 w 97"/>
                <a:gd name="T15" fmla="*/ 1 h 29"/>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9"/>
                <a:gd name="T26" fmla="*/ 97 w 97"/>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9">
                  <a:moveTo>
                    <a:pt x="0" y="6"/>
                  </a:moveTo>
                  <a:lnTo>
                    <a:pt x="21" y="0"/>
                  </a:lnTo>
                  <a:lnTo>
                    <a:pt x="74" y="17"/>
                  </a:lnTo>
                  <a:lnTo>
                    <a:pt x="97" y="13"/>
                  </a:lnTo>
                  <a:lnTo>
                    <a:pt x="85" y="29"/>
                  </a:lnTo>
                  <a:lnTo>
                    <a:pt x="22" y="29"/>
                  </a:lnTo>
                  <a:lnTo>
                    <a:pt x="48" y="24"/>
                  </a:lnTo>
                  <a:lnTo>
                    <a:pt x="0" y="6"/>
                  </a:lnTo>
                  <a:close/>
                </a:path>
              </a:pathLst>
            </a:custGeom>
            <a:solidFill>
              <a:srgbClr val="66FF33"/>
            </a:solidFill>
            <a:ln w="0">
              <a:solidFill>
                <a:srgbClr val="000000"/>
              </a:solidFill>
              <a:prstDash val="solid"/>
              <a:round/>
              <a:headEnd/>
              <a:tailEnd/>
            </a:ln>
          </p:spPr>
          <p:txBody>
            <a:bodyPr/>
            <a:lstStyle/>
            <a:p>
              <a:endParaRPr lang="en-US" dirty="0"/>
            </a:p>
          </p:txBody>
        </p:sp>
        <p:sp>
          <p:nvSpPr>
            <p:cNvPr id="174121" name="Freeform 33"/>
            <p:cNvSpPr>
              <a:spLocks/>
            </p:cNvSpPr>
            <p:nvPr/>
          </p:nvSpPr>
          <p:spPr bwMode="auto">
            <a:xfrm>
              <a:off x="3220" y="1652"/>
              <a:ext cx="48" cy="15"/>
            </a:xfrm>
            <a:custGeom>
              <a:avLst/>
              <a:gdLst>
                <a:gd name="T0" fmla="*/ 0 w 97"/>
                <a:gd name="T1" fmla="*/ 1 h 29"/>
                <a:gd name="T2" fmla="*/ 0 w 97"/>
                <a:gd name="T3" fmla="*/ 0 h 29"/>
                <a:gd name="T4" fmla="*/ 0 w 97"/>
                <a:gd name="T5" fmla="*/ 1 h 29"/>
                <a:gd name="T6" fmla="*/ 0 w 97"/>
                <a:gd name="T7" fmla="*/ 1 h 29"/>
                <a:gd name="T8" fmla="*/ 0 w 97"/>
                <a:gd name="T9" fmla="*/ 1 h 29"/>
                <a:gd name="T10" fmla="*/ 0 w 97"/>
                <a:gd name="T11" fmla="*/ 1 h 29"/>
                <a:gd name="T12" fmla="*/ 0 w 97"/>
                <a:gd name="T13" fmla="*/ 1 h 29"/>
                <a:gd name="T14" fmla="*/ 0 w 97"/>
                <a:gd name="T15" fmla="*/ 1 h 29"/>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9"/>
                <a:gd name="T26" fmla="*/ 97 w 97"/>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9">
                  <a:moveTo>
                    <a:pt x="0" y="6"/>
                  </a:moveTo>
                  <a:lnTo>
                    <a:pt x="21" y="0"/>
                  </a:lnTo>
                  <a:lnTo>
                    <a:pt x="74" y="17"/>
                  </a:lnTo>
                  <a:lnTo>
                    <a:pt x="97" y="13"/>
                  </a:lnTo>
                  <a:lnTo>
                    <a:pt x="85" y="29"/>
                  </a:lnTo>
                  <a:lnTo>
                    <a:pt x="22" y="29"/>
                  </a:lnTo>
                  <a:lnTo>
                    <a:pt x="48" y="24"/>
                  </a:lnTo>
                  <a:lnTo>
                    <a:pt x="0" y="6"/>
                  </a:lnTo>
                </a:path>
              </a:pathLst>
            </a:custGeom>
            <a:solidFill>
              <a:srgbClr val="66FF33"/>
            </a:solidFill>
            <a:ln w="0">
              <a:solidFill>
                <a:srgbClr val="FFFFFF"/>
              </a:solidFill>
              <a:prstDash val="solid"/>
              <a:round/>
              <a:headEnd/>
              <a:tailEnd/>
            </a:ln>
          </p:spPr>
          <p:txBody>
            <a:bodyPr/>
            <a:lstStyle/>
            <a:p>
              <a:endParaRPr lang="en-US" dirty="0"/>
            </a:p>
          </p:txBody>
        </p:sp>
        <p:sp>
          <p:nvSpPr>
            <p:cNvPr id="174122" name="Freeform 34"/>
            <p:cNvSpPr>
              <a:spLocks/>
            </p:cNvSpPr>
            <p:nvPr/>
          </p:nvSpPr>
          <p:spPr bwMode="auto">
            <a:xfrm>
              <a:off x="3220" y="1652"/>
              <a:ext cx="48" cy="15"/>
            </a:xfrm>
            <a:custGeom>
              <a:avLst/>
              <a:gdLst>
                <a:gd name="T0" fmla="*/ 0 w 97"/>
                <a:gd name="T1" fmla="*/ 1 h 29"/>
                <a:gd name="T2" fmla="*/ 0 w 97"/>
                <a:gd name="T3" fmla="*/ 0 h 29"/>
                <a:gd name="T4" fmla="*/ 0 w 97"/>
                <a:gd name="T5" fmla="*/ 1 h 29"/>
                <a:gd name="T6" fmla="*/ 0 w 97"/>
                <a:gd name="T7" fmla="*/ 1 h 29"/>
                <a:gd name="T8" fmla="*/ 0 w 97"/>
                <a:gd name="T9" fmla="*/ 1 h 29"/>
                <a:gd name="T10" fmla="*/ 0 w 97"/>
                <a:gd name="T11" fmla="*/ 1 h 29"/>
                <a:gd name="T12" fmla="*/ 0 w 97"/>
                <a:gd name="T13" fmla="*/ 1 h 29"/>
                <a:gd name="T14" fmla="*/ 0 w 97"/>
                <a:gd name="T15" fmla="*/ 1 h 29"/>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9"/>
                <a:gd name="T26" fmla="*/ 97 w 97"/>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9">
                  <a:moveTo>
                    <a:pt x="0" y="6"/>
                  </a:moveTo>
                  <a:lnTo>
                    <a:pt x="21" y="0"/>
                  </a:lnTo>
                  <a:lnTo>
                    <a:pt x="74" y="17"/>
                  </a:lnTo>
                  <a:lnTo>
                    <a:pt x="97" y="13"/>
                  </a:lnTo>
                  <a:lnTo>
                    <a:pt x="85" y="29"/>
                  </a:lnTo>
                  <a:lnTo>
                    <a:pt x="22" y="29"/>
                  </a:lnTo>
                  <a:lnTo>
                    <a:pt x="48" y="24"/>
                  </a:lnTo>
                  <a:lnTo>
                    <a:pt x="0" y="6"/>
                  </a:lnTo>
                  <a:close/>
                </a:path>
              </a:pathLst>
            </a:custGeom>
            <a:solidFill>
              <a:srgbClr val="66FF33"/>
            </a:solidFill>
            <a:ln w="0">
              <a:solidFill>
                <a:srgbClr val="000000"/>
              </a:solidFill>
              <a:prstDash val="solid"/>
              <a:round/>
              <a:headEnd/>
              <a:tailEnd/>
            </a:ln>
          </p:spPr>
          <p:txBody>
            <a:bodyPr/>
            <a:lstStyle/>
            <a:p>
              <a:endParaRPr lang="en-US" dirty="0"/>
            </a:p>
          </p:txBody>
        </p:sp>
        <p:sp>
          <p:nvSpPr>
            <p:cNvPr id="174123" name="Freeform 35"/>
            <p:cNvSpPr>
              <a:spLocks/>
            </p:cNvSpPr>
            <p:nvPr/>
          </p:nvSpPr>
          <p:spPr bwMode="auto">
            <a:xfrm>
              <a:off x="3220" y="1652"/>
              <a:ext cx="48" cy="15"/>
            </a:xfrm>
            <a:custGeom>
              <a:avLst/>
              <a:gdLst>
                <a:gd name="T0" fmla="*/ 0 w 97"/>
                <a:gd name="T1" fmla="*/ 1 h 29"/>
                <a:gd name="T2" fmla="*/ 0 w 97"/>
                <a:gd name="T3" fmla="*/ 0 h 29"/>
                <a:gd name="T4" fmla="*/ 0 w 97"/>
                <a:gd name="T5" fmla="*/ 1 h 29"/>
                <a:gd name="T6" fmla="*/ 0 w 97"/>
                <a:gd name="T7" fmla="*/ 1 h 29"/>
                <a:gd name="T8" fmla="*/ 0 w 97"/>
                <a:gd name="T9" fmla="*/ 1 h 29"/>
                <a:gd name="T10" fmla="*/ 0 w 97"/>
                <a:gd name="T11" fmla="*/ 1 h 29"/>
                <a:gd name="T12" fmla="*/ 0 w 97"/>
                <a:gd name="T13" fmla="*/ 1 h 29"/>
                <a:gd name="T14" fmla="*/ 0 w 97"/>
                <a:gd name="T15" fmla="*/ 1 h 29"/>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9"/>
                <a:gd name="T26" fmla="*/ 97 w 97"/>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9">
                  <a:moveTo>
                    <a:pt x="0" y="6"/>
                  </a:moveTo>
                  <a:lnTo>
                    <a:pt x="21" y="0"/>
                  </a:lnTo>
                  <a:lnTo>
                    <a:pt x="74" y="17"/>
                  </a:lnTo>
                  <a:lnTo>
                    <a:pt x="97" y="13"/>
                  </a:lnTo>
                  <a:lnTo>
                    <a:pt x="85" y="29"/>
                  </a:lnTo>
                  <a:lnTo>
                    <a:pt x="22" y="29"/>
                  </a:lnTo>
                  <a:lnTo>
                    <a:pt x="48" y="24"/>
                  </a:lnTo>
                  <a:lnTo>
                    <a:pt x="0" y="6"/>
                  </a:lnTo>
                </a:path>
              </a:pathLst>
            </a:custGeom>
            <a:solidFill>
              <a:srgbClr val="66FF33"/>
            </a:solidFill>
            <a:ln w="0">
              <a:solidFill>
                <a:srgbClr val="FFFFFF"/>
              </a:solidFill>
              <a:prstDash val="solid"/>
              <a:round/>
              <a:headEnd/>
              <a:tailEnd/>
            </a:ln>
          </p:spPr>
          <p:txBody>
            <a:bodyPr/>
            <a:lstStyle/>
            <a:p>
              <a:endParaRPr lang="en-US" dirty="0"/>
            </a:p>
          </p:txBody>
        </p:sp>
        <p:sp>
          <p:nvSpPr>
            <p:cNvPr id="174124" name="Freeform 36"/>
            <p:cNvSpPr>
              <a:spLocks/>
            </p:cNvSpPr>
            <p:nvPr/>
          </p:nvSpPr>
          <p:spPr bwMode="auto">
            <a:xfrm>
              <a:off x="3268" y="1671"/>
              <a:ext cx="49" cy="14"/>
            </a:xfrm>
            <a:custGeom>
              <a:avLst/>
              <a:gdLst>
                <a:gd name="T0" fmla="*/ 1 w 97"/>
                <a:gd name="T1" fmla="*/ 1 h 28"/>
                <a:gd name="T2" fmla="*/ 1 w 97"/>
                <a:gd name="T3" fmla="*/ 1 h 28"/>
                <a:gd name="T4" fmla="*/ 1 w 97"/>
                <a:gd name="T5" fmla="*/ 1 h 28"/>
                <a:gd name="T6" fmla="*/ 0 w 97"/>
                <a:gd name="T7" fmla="*/ 1 h 28"/>
                <a:gd name="T8" fmla="*/ 1 w 97"/>
                <a:gd name="T9" fmla="*/ 0 h 28"/>
                <a:gd name="T10" fmla="*/ 1 w 97"/>
                <a:gd name="T11" fmla="*/ 0 h 28"/>
                <a:gd name="T12" fmla="*/ 1 w 97"/>
                <a:gd name="T13" fmla="*/ 1 h 28"/>
                <a:gd name="T14" fmla="*/ 1 w 97"/>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8"/>
                <a:gd name="T26" fmla="*/ 97 w 9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8">
                  <a:moveTo>
                    <a:pt x="97" y="21"/>
                  </a:moveTo>
                  <a:lnTo>
                    <a:pt x="76" y="28"/>
                  </a:lnTo>
                  <a:lnTo>
                    <a:pt x="24" y="9"/>
                  </a:lnTo>
                  <a:lnTo>
                    <a:pt x="0" y="16"/>
                  </a:lnTo>
                  <a:lnTo>
                    <a:pt x="12" y="0"/>
                  </a:lnTo>
                  <a:lnTo>
                    <a:pt x="76" y="0"/>
                  </a:lnTo>
                  <a:lnTo>
                    <a:pt x="49" y="4"/>
                  </a:lnTo>
                  <a:lnTo>
                    <a:pt x="97" y="21"/>
                  </a:lnTo>
                  <a:close/>
                </a:path>
              </a:pathLst>
            </a:custGeom>
            <a:solidFill>
              <a:srgbClr val="66FF33"/>
            </a:solidFill>
            <a:ln w="0">
              <a:solidFill>
                <a:srgbClr val="000000"/>
              </a:solidFill>
              <a:prstDash val="solid"/>
              <a:round/>
              <a:headEnd/>
              <a:tailEnd/>
            </a:ln>
          </p:spPr>
          <p:txBody>
            <a:bodyPr/>
            <a:lstStyle/>
            <a:p>
              <a:endParaRPr lang="en-US" dirty="0"/>
            </a:p>
          </p:txBody>
        </p:sp>
        <p:sp>
          <p:nvSpPr>
            <p:cNvPr id="174125" name="Freeform 37"/>
            <p:cNvSpPr>
              <a:spLocks/>
            </p:cNvSpPr>
            <p:nvPr/>
          </p:nvSpPr>
          <p:spPr bwMode="auto">
            <a:xfrm>
              <a:off x="3268" y="1671"/>
              <a:ext cx="49" cy="14"/>
            </a:xfrm>
            <a:custGeom>
              <a:avLst/>
              <a:gdLst>
                <a:gd name="T0" fmla="*/ 1 w 97"/>
                <a:gd name="T1" fmla="*/ 1 h 28"/>
                <a:gd name="T2" fmla="*/ 1 w 97"/>
                <a:gd name="T3" fmla="*/ 1 h 28"/>
                <a:gd name="T4" fmla="*/ 1 w 97"/>
                <a:gd name="T5" fmla="*/ 1 h 28"/>
                <a:gd name="T6" fmla="*/ 0 w 97"/>
                <a:gd name="T7" fmla="*/ 1 h 28"/>
                <a:gd name="T8" fmla="*/ 1 w 97"/>
                <a:gd name="T9" fmla="*/ 0 h 28"/>
                <a:gd name="T10" fmla="*/ 1 w 97"/>
                <a:gd name="T11" fmla="*/ 0 h 28"/>
                <a:gd name="T12" fmla="*/ 1 w 97"/>
                <a:gd name="T13" fmla="*/ 1 h 28"/>
                <a:gd name="T14" fmla="*/ 1 w 97"/>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8"/>
                <a:gd name="T26" fmla="*/ 97 w 9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8">
                  <a:moveTo>
                    <a:pt x="97" y="21"/>
                  </a:moveTo>
                  <a:lnTo>
                    <a:pt x="76" y="28"/>
                  </a:lnTo>
                  <a:lnTo>
                    <a:pt x="24" y="9"/>
                  </a:lnTo>
                  <a:lnTo>
                    <a:pt x="0" y="16"/>
                  </a:lnTo>
                  <a:lnTo>
                    <a:pt x="12" y="0"/>
                  </a:lnTo>
                  <a:lnTo>
                    <a:pt x="76" y="0"/>
                  </a:lnTo>
                  <a:lnTo>
                    <a:pt x="49" y="4"/>
                  </a:lnTo>
                  <a:lnTo>
                    <a:pt x="97" y="21"/>
                  </a:lnTo>
                </a:path>
              </a:pathLst>
            </a:custGeom>
            <a:solidFill>
              <a:srgbClr val="66FF33"/>
            </a:solidFill>
            <a:ln w="0">
              <a:solidFill>
                <a:srgbClr val="FFFFFF"/>
              </a:solidFill>
              <a:prstDash val="solid"/>
              <a:round/>
              <a:headEnd/>
              <a:tailEnd/>
            </a:ln>
          </p:spPr>
          <p:txBody>
            <a:bodyPr/>
            <a:lstStyle/>
            <a:p>
              <a:endParaRPr lang="en-US" dirty="0"/>
            </a:p>
          </p:txBody>
        </p:sp>
        <p:sp>
          <p:nvSpPr>
            <p:cNvPr id="174126" name="Freeform 38"/>
            <p:cNvSpPr>
              <a:spLocks/>
            </p:cNvSpPr>
            <p:nvPr/>
          </p:nvSpPr>
          <p:spPr bwMode="auto">
            <a:xfrm>
              <a:off x="3268" y="1671"/>
              <a:ext cx="49" cy="14"/>
            </a:xfrm>
            <a:custGeom>
              <a:avLst/>
              <a:gdLst>
                <a:gd name="T0" fmla="*/ 1 w 97"/>
                <a:gd name="T1" fmla="*/ 1 h 28"/>
                <a:gd name="T2" fmla="*/ 1 w 97"/>
                <a:gd name="T3" fmla="*/ 1 h 28"/>
                <a:gd name="T4" fmla="*/ 1 w 97"/>
                <a:gd name="T5" fmla="*/ 1 h 28"/>
                <a:gd name="T6" fmla="*/ 0 w 97"/>
                <a:gd name="T7" fmla="*/ 1 h 28"/>
                <a:gd name="T8" fmla="*/ 1 w 97"/>
                <a:gd name="T9" fmla="*/ 0 h 28"/>
                <a:gd name="T10" fmla="*/ 1 w 97"/>
                <a:gd name="T11" fmla="*/ 0 h 28"/>
                <a:gd name="T12" fmla="*/ 1 w 97"/>
                <a:gd name="T13" fmla="*/ 1 h 28"/>
                <a:gd name="T14" fmla="*/ 1 w 97"/>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8"/>
                <a:gd name="T26" fmla="*/ 97 w 9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8">
                  <a:moveTo>
                    <a:pt x="97" y="21"/>
                  </a:moveTo>
                  <a:lnTo>
                    <a:pt x="76" y="28"/>
                  </a:lnTo>
                  <a:lnTo>
                    <a:pt x="24" y="9"/>
                  </a:lnTo>
                  <a:lnTo>
                    <a:pt x="0" y="16"/>
                  </a:lnTo>
                  <a:lnTo>
                    <a:pt x="12" y="0"/>
                  </a:lnTo>
                  <a:lnTo>
                    <a:pt x="76" y="0"/>
                  </a:lnTo>
                  <a:lnTo>
                    <a:pt x="49" y="4"/>
                  </a:lnTo>
                  <a:lnTo>
                    <a:pt x="97" y="21"/>
                  </a:lnTo>
                  <a:close/>
                </a:path>
              </a:pathLst>
            </a:custGeom>
            <a:solidFill>
              <a:srgbClr val="66FF33"/>
            </a:solidFill>
            <a:ln w="0">
              <a:solidFill>
                <a:srgbClr val="000000"/>
              </a:solidFill>
              <a:prstDash val="solid"/>
              <a:round/>
              <a:headEnd/>
              <a:tailEnd/>
            </a:ln>
          </p:spPr>
          <p:txBody>
            <a:bodyPr/>
            <a:lstStyle/>
            <a:p>
              <a:endParaRPr lang="en-US" dirty="0"/>
            </a:p>
          </p:txBody>
        </p:sp>
        <p:sp>
          <p:nvSpPr>
            <p:cNvPr id="174127" name="Freeform 39"/>
            <p:cNvSpPr>
              <a:spLocks/>
            </p:cNvSpPr>
            <p:nvPr/>
          </p:nvSpPr>
          <p:spPr bwMode="auto">
            <a:xfrm>
              <a:off x="3268" y="1671"/>
              <a:ext cx="49" cy="14"/>
            </a:xfrm>
            <a:custGeom>
              <a:avLst/>
              <a:gdLst>
                <a:gd name="T0" fmla="*/ 1 w 97"/>
                <a:gd name="T1" fmla="*/ 1 h 28"/>
                <a:gd name="T2" fmla="*/ 1 w 97"/>
                <a:gd name="T3" fmla="*/ 1 h 28"/>
                <a:gd name="T4" fmla="*/ 1 w 97"/>
                <a:gd name="T5" fmla="*/ 1 h 28"/>
                <a:gd name="T6" fmla="*/ 0 w 97"/>
                <a:gd name="T7" fmla="*/ 1 h 28"/>
                <a:gd name="T8" fmla="*/ 1 w 97"/>
                <a:gd name="T9" fmla="*/ 0 h 28"/>
                <a:gd name="T10" fmla="*/ 1 w 97"/>
                <a:gd name="T11" fmla="*/ 0 h 28"/>
                <a:gd name="T12" fmla="*/ 1 w 97"/>
                <a:gd name="T13" fmla="*/ 1 h 28"/>
                <a:gd name="T14" fmla="*/ 1 w 97"/>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28"/>
                <a:gd name="T26" fmla="*/ 97 w 9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28">
                  <a:moveTo>
                    <a:pt x="97" y="21"/>
                  </a:moveTo>
                  <a:lnTo>
                    <a:pt x="76" y="28"/>
                  </a:lnTo>
                  <a:lnTo>
                    <a:pt x="24" y="9"/>
                  </a:lnTo>
                  <a:lnTo>
                    <a:pt x="0" y="16"/>
                  </a:lnTo>
                  <a:lnTo>
                    <a:pt x="12" y="0"/>
                  </a:lnTo>
                  <a:lnTo>
                    <a:pt x="76" y="0"/>
                  </a:lnTo>
                  <a:lnTo>
                    <a:pt x="49" y="4"/>
                  </a:lnTo>
                  <a:lnTo>
                    <a:pt x="97" y="21"/>
                  </a:lnTo>
                </a:path>
              </a:pathLst>
            </a:custGeom>
            <a:solidFill>
              <a:srgbClr val="66FF33"/>
            </a:solidFill>
            <a:ln w="0">
              <a:solidFill>
                <a:srgbClr val="FFFFFF"/>
              </a:solidFill>
              <a:prstDash val="solid"/>
              <a:round/>
              <a:headEnd/>
              <a:tailEnd/>
            </a:ln>
          </p:spPr>
          <p:txBody>
            <a:bodyPr/>
            <a:lstStyle/>
            <a:p>
              <a:endParaRPr lang="en-US" dirty="0"/>
            </a:p>
          </p:txBody>
        </p:sp>
        <p:sp>
          <p:nvSpPr>
            <p:cNvPr id="174128" name="Freeform 40"/>
            <p:cNvSpPr>
              <a:spLocks/>
            </p:cNvSpPr>
            <p:nvPr/>
          </p:nvSpPr>
          <p:spPr bwMode="auto">
            <a:xfrm>
              <a:off x="3271" y="1654"/>
              <a:ext cx="48" cy="14"/>
            </a:xfrm>
            <a:custGeom>
              <a:avLst/>
              <a:gdLst>
                <a:gd name="T0" fmla="*/ 0 w 98"/>
                <a:gd name="T1" fmla="*/ 1 h 28"/>
                <a:gd name="T2" fmla="*/ 0 w 98"/>
                <a:gd name="T3" fmla="*/ 1 h 28"/>
                <a:gd name="T4" fmla="*/ 0 w 98"/>
                <a:gd name="T5" fmla="*/ 1 h 28"/>
                <a:gd name="T6" fmla="*/ 0 w 98"/>
                <a:gd name="T7" fmla="*/ 1 h 28"/>
                <a:gd name="T8" fmla="*/ 0 w 98"/>
                <a:gd name="T9" fmla="*/ 0 h 28"/>
                <a:gd name="T10" fmla="*/ 0 w 98"/>
                <a:gd name="T11" fmla="*/ 0 h 28"/>
                <a:gd name="T12" fmla="*/ 0 w 98"/>
                <a:gd name="T13" fmla="*/ 1 h 28"/>
                <a:gd name="T14" fmla="*/ 0 w 98"/>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8"/>
                <a:gd name="T26" fmla="*/ 98 w 9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8">
                  <a:moveTo>
                    <a:pt x="0" y="21"/>
                  </a:moveTo>
                  <a:lnTo>
                    <a:pt x="23" y="28"/>
                  </a:lnTo>
                  <a:lnTo>
                    <a:pt x="75" y="9"/>
                  </a:lnTo>
                  <a:lnTo>
                    <a:pt x="98" y="16"/>
                  </a:lnTo>
                  <a:lnTo>
                    <a:pt x="86" y="0"/>
                  </a:lnTo>
                  <a:lnTo>
                    <a:pt x="25" y="0"/>
                  </a:lnTo>
                  <a:lnTo>
                    <a:pt x="51" y="4"/>
                  </a:lnTo>
                  <a:lnTo>
                    <a:pt x="0" y="21"/>
                  </a:lnTo>
                  <a:close/>
                </a:path>
              </a:pathLst>
            </a:custGeom>
            <a:solidFill>
              <a:srgbClr val="66FF33"/>
            </a:solidFill>
            <a:ln w="0">
              <a:solidFill>
                <a:srgbClr val="000000"/>
              </a:solidFill>
              <a:prstDash val="solid"/>
              <a:round/>
              <a:headEnd/>
              <a:tailEnd/>
            </a:ln>
          </p:spPr>
          <p:txBody>
            <a:bodyPr/>
            <a:lstStyle/>
            <a:p>
              <a:endParaRPr lang="en-US" dirty="0"/>
            </a:p>
          </p:txBody>
        </p:sp>
        <p:sp>
          <p:nvSpPr>
            <p:cNvPr id="174129" name="Freeform 41"/>
            <p:cNvSpPr>
              <a:spLocks/>
            </p:cNvSpPr>
            <p:nvPr/>
          </p:nvSpPr>
          <p:spPr bwMode="auto">
            <a:xfrm>
              <a:off x="3271" y="1654"/>
              <a:ext cx="48" cy="14"/>
            </a:xfrm>
            <a:custGeom>
              <a:avLst/>
              <a:gdLst>
                <a:gd name="T0" fmla="*/ 0 w 98"/>
                <a:gd name="T1" fmla="*/ 1 h 28"/>
                <a:gd name="T2" fmla="*/ 0 w 98"/>
                <a:gd name="T3" fmla="*/ 1 h 28"/>
                <a:gd name="T4" fmla="*/ 0 w 98"/>
                <a:gd name="T5" fmla="*/ 1 h 28"/>
                <a:gd name="T6" fmla="*/ 0 w 98"/>
                <a:gd name="T7" fmla="*/ 1 h 28"/>
                <a:gd name="T8" fmla="*/ 0 w 98"/>
                <a:gd name="T9" fmla="*/ 0 h 28"/>
                <a:gd name="T10" fmla="*/ 0 w 98"/>
                <a:gd name="T11" fmla="*/ 0 h 28"/>
                <a:gd name="T12" fmla="*/ 0 w 98"/>
                <a:gd name="T13" fmla="*/ 1 h 28"/>
                <a:gd name="T14" fmla="*/ 0 w 98"/>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8"/>
                <a:gd name="T26" fmla="*/ 98 w 9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8">
                  <a:moveTo>
                    <a:pt x="0" y="21"/>
                  </a:moveTo>
                  <a:lnTo>
                    <a:pt x="23" y="28"/>
                  </a:lnTo>
                  <a:lnTo>
                    <a:pt x="75" y="9"/>
                  </a:lnTo>
                  <a:lnTo>
                    <a:pt x="98" y="16"/>
                  </a:lnTo>
                  <a:lnTo>
                    <a:pt x="86" y="0"/>
                  </a:lnTo>
                  <a:lnTo>
                    <a:pt x="25" y="0"/>
                  </a:lnTo>
                  <a:lnTo>
                    <a:pt x="51" y="4"/>
                  </a:lnTo>
                  <a:lnTo>
                    <a:pt x="0" y="21"/>
                  </a:lnTo>
                </a:path>
              </a:pathLst>
            </a:custGeom>
            <a:solidFill>
              <a:srgbClr val="66FF33"/>
            </a:solidFill>
            <a:ln w="0">
              <a:solidFill>
                <a:srgbClr val="FFFFFF"/>
              </a:solidFill>
              <a:prstDash val="solid"/>
              <a:round/>
              <a:headEnd/>
              <a:tailEnd/>
            </a:ln>
          </p:spPr>
          <p:txBody>
            <a:bodyPr/>
            <a:lstStyle/>
            <a:p>
              <a:endParaRPr lang="en-US" dirty="0"/>
            </a:p>
          </p:txBody>
        </p:sp>
        <p:sp>
          <p:nvSpPr>
            <p:cNvPr id="174130" name="Freeform 42"/>
            <p:cNvSpPr>
              <a:spLocks/>
            </p:cNvSpPr>
            <p:nvPr/>
          </p:nvSpPr>
          <p:spPr bwMode="auto">
            <a:xfrm>
              <a:off x="3271" y="1654"/>
              <a:ext cx="48" cy="14"/>
            </a:xfrm>
            <a:custGeom>
              <a:avLst/>
              <a:gdLst>
                <a:gd name="T0" fmla="*/ 0 w 98"/>
                <a:gd name="T1" fmla="*/ 1 h 28"/>
                <a:gd name="T2" fmla="*/ 0 w 98"/>
                <a:gd name="T3" fmla="*/ 1 h 28"/>
                <a:gd name="T4" fmla="*/ 0 w 98"/>
                <a:gd name="T5" fmla="*/ 1 h 28"/>
                <a:gd name="T6" fmla="*/ 0 w 98"/>
                <a:gd name="T7" fmla="*/ 1 h 28"/>
                <a:gd name="T8" fmla="*/ 0 w 98"/>
                <a:gd name="T9" fmla="*/ 0 h 28"/>
                <a:gd name="T10" fmla="*/ 0 w 98"/>
                <a:gd name="T11" fmla="*/ 0 h 28"/>
                <a:gd name="T12" fmla="*/ 0 w 98"/>
                <a:gd name="T13" fmla="*/ 1 h 28"/>
                <a:gd name="T14" fmla="*/ 0 w 98"/>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8"/>
                <a:gd name="T26" fmla="*/ 98 w 9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8">
                  <a:moveTo>
                    <a:pt x="0" y="21"/>
                  </a:moveTo>
                  <a:lnTo>
                    <a:pt x="23" y="28"/>
                  </a:lnTo>
                  <a:lnTo>
                    <a:pt x="75" y="9"/>
                  </a:lnTo>
                  <a:lnTo>
                    <a:pt x="98" y="16"/>
                  </a:lnTo>
                  <a:lnTo>
                    <a:pt x="86" y="0"/>
                  </a:lnTo>
                  <a:lnTo>
                    <a:pt x="25" y="0"/>
                  </a:lnTo>
                  <a:lnTo>
                    <a:pt x="51" y="4"/>
                  </a:lnTo>
                  <a:lnTo>
                    <a:pt x="0" y="21"/>
                  </a:lnTo>
                  <a:close/>
                </a:path>
              </a:pathLst>
            </a:custGeom>
            <a:solidFill>
              <a:srgbClr val="66FF33"/>
            </a:solidFill>
            <a:ln w="0">
              <a:solidFill>
                <a:srgbClr val="000000"/>
              </a:solidFill>
              <a:prstDash val="solid"/>
              <a:round/>
              <a:headEnd/>
              <a:tailEnd/>
            </a:ln>
          </p:spPr>
          <p:txBody>
            <a:bodyPr/>
            <a:lstStyle/>
            <a:p>
              <a:endParaRPr lang="en-US" dirty="0"/>
            </a:p>
          </p:txBody>
        </p:sp>
        <p:sp>
          <p:nvSpPr>
            <p:cNvPr id="174131" name="Freeform 43"/>
            <p:cNvSpPr>
              <a:spLocks/>
            </p:cNvSpPr>
            <p:nvPr/>
          </p:nvSpPr>
          <p:spPr bwMode="auto">
            <a:xfrm>
              <a:off x="3271" y="1654"/>
              <a:ext cx="48" cy="14"/>
            </a:xfrm>
            <a:custGeom>
              <a:avLst/>
              <a:gdLst>
                <a:gd name="T0" fmla="*/ 0 w 98"/>
                <a:gd name="T1" fmla="*/ 1 h 28"/>
                <a:gd name="T2" fmla="*/ 0 w 98"/>
                <a:gd name="T3" fmla="*/ 1 h 28"/>
                <a:gd name="T4" fmla="*/ 0 w 98"/>
                <a:gd name="T5" fmla="*/ 1 h 28"/>
                <a:gd name="T6" fmla="*/ 0 w 98"/>
                <a:gd name="T7" fmla="*/ 1 h 28"/>
                <a:gd name="T8" fmla="*/ 0 w 98"/>
                <a:gd name="T9" fmla="*/ 0 h 28"/>
                <a:gd name="T10" fmla="*/ 0 w 98"/>
                <a:gd name="T11" fmla="*/ 0 h 28"/>
                <a:gd name="T12" fmla="*/ 0 w 98"/>
                <a:gd name="T13" fmla="*/ 1 h 28"/>
                <a:gd name="T14" fmla="*/ 0 w 98"/>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8"/>
                <a:gd name="T26" fmla="*/ 98 w 9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8">
                  <a:moveTo>
                    <a:pt x="0" y="21"/>
                  </a:moveTo>
                  <a:lnTo>
                    <a:pt x="23" y="28"/>
                  </a:lnTo>
                  <a:lnTo>
                    <a:pt x="75" y="9"/>
                  </a:lnTo>
                  <a:lnTo>
                    <a:pt x="98" y="16"/>
                  </a:lnTo>
                  <a:lnTo>
                    <a:pt x="86" y="0"/>
                  </a:lnTo>
                  <a:lnTo>
                    <a:pt x="25" y="0"/>
                  </a:lnTo>
                  <a:lnTo>
                    <a:pt x="51" y="4"/>
                  </a:lnTo>
                  <a:lnTo>
                    <a:pt x="0" y="21"/>
                  </a:lnTo>
                </a:path>
              </a:pathLst>
            </a:custGeom>
            <a:solidFill>
              <a:srgbClr val="66FF33"/>
            </a:solidFill>
            <a:ln w="0">
              <a:solidFill>
                <a:srgbClr val="000000"/>
              </a:solidFill>
              <a:prstDash val="solid"/>
              <a:round/>
              <a:headEnd/>
              <a:tailEnd/>
            </a:ln>
          </p:spPr>
          <p:txBody>
            <a:bodyPr/>
            <a:lstStyle/>
            <a:p>
              <a:endParaRPr lang="en-US" dirty="0"/>
            </a:p>
          </p:txBody>
        </p:sp>
        <p:sp>
          <p:nvSpPr>
            <p:cNvPr id="174132" name="Freeform 44"/>
            <p:cNvSpPr>
              <a:spLocks/>
            </p:cNvSpPr>
            <p:nvPr/>
          </p:nvSpPr>
          <p:spPr bwMode="auto">
            <a:xfrm>
              <a:off x="3217" y="1671"/>
              <a:ext cx="50" cy="14"/>
            </a:xfrm>
            <a:custGeom>
              <a:avLst/>
              <a:gdLst>
                <a:gd name="T0" fmla="*/ 1 w 99"/>
                <a:gd name="T1" fmla="*/ 0 h 30"/>
                <a:gd name="T2" fmla="*/ 1 w 99"/>
                <a:gd name="T3" fmla="*/ 0 h 30"/>
                <a:gd name="T4" fmla="*/ 1 w 99"/>
                <a:gd name="T5" fmla="*/ 0 h 30"/>
                <a:gd name="T6" fmla="*/ 0 w 99"/>
                <a:gd name="T7" fmla="*/ 0 h 30"/>
                <a:gd name="T8" fmla="*/ 1 w 99"/>
                <a:gd name="T9" fmla="*/ 0 h 30"/>
                <a:gd name="T10" fmla="*/ 1 w 99"/>
                <a:gd name="T11" fmla="*/ 0 h 30"/>
                <a:gd name="T12" fmla="*/ 1 w 99"/>
                <a:gd name="T13" fmla="*/ 0 h 30"/>
                <a:gd name="T14" fmla="*/ 1 w 99"/>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0"/>
                <a:gd name="T26" fmla="*/ 99 w 99"/>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0">
                  <a:moveTo>
                    <a:pt x="99" y="6"/>
                  </a:moveTo>
                  <a:lnTo>
                    <a:pt x="78" y="0"/>
                  </a:lnTo>
                  <a:lnTo>
                    <a:pt x="26" y="19"/>
                  </a:lnTo>
                  <a:lnTo>
                    <a:pt x="0" y="12"/>
                  </a:lnTo>
                  <a:lnTo>
                    <a:pt x="14" y="30"/>
                  </a:lnTo>
                  <a:lnTo>
                    <a:pt x="78" y="30"/>
                  </a:lnTo>
                  <a:lnTo>
                    <a:pt x="50" y="23"/>
                  </a:lnTo>
                  <a:lnTo>
                    <a:pt x="99" y="6"/>
                  </a:lnTo>
                  <a:close/>
                </a:path>
              </a:pathLst>
            </a:custGeom>
            <a:solidFill>
              <a:srgbClr val="66FF33"/>
            </a:solidFill>
            <a:ln w="0">
              <a:solidFill>
                <a:srgbClr val="000000"/>
              </a:solidFill>
              <a:prstDash val="solid"/>
              <a:round/>
              <a:headEnd/>
              <a:tailEnd/>
            </a:ln>
          </p:spPr>
          <p:txBody>
            <a:bodyPr/>
            <a:lstStyle/>
            <a:p>
              <a:endParaRPr lang="en-US" dirty="0"/>
            </a:p>
          </p:txBody>
        </p:sp>
        <p:sp>
          <p:nvSpPr>
            <p:cNvPr id="174133" name="Freeform 45"/>
            <p:cNvSpPr>
              <a:spLocks/>
            </p:cNvSpPr>
            <p:nvPr/>
          </p:nvSpPr>
          <p:spPr bwMode="auto">
            <a:xfrm>
              <a:off x="3217" y="1671"/>
              <a:ext cx="50" cy="14"/>
            </a:xfrm>
            <a:custGeom>
              <a:avLst/>
              <a:gdLst>
                <a:gd name="T0" fmla="*/ 1 w 99"/>
                <a:gd name="T1" fmla="*/ 0 h 30"/>
                <a:gd name="T2" fmla="*/ 1 w 99"/>
                <a:gd name="T3" fmla="*/ 0 h 30"/>
                <a:gd name="T4" fmla="*/ 1 w 99"/>
                <a:gd name="T5" fmla="*/ 0 h 30"/>
                <a:gd name="T6" fmla="*/ 0 w 99"/>
                <a:gd name="T7" fmla="*/ 0 h 30"/>
                <a:gd name="T8" fmla="*/ 1 w 99"/>
                <a:gd name="T9" fmla="*/ 0 h 30"/>
                <a:gd name="T10" fmla="*/ 1 w 99"/>
                <a:gd name="T11" fmla="*/ 0 h 30"/>
                <a:gd name="T12" fmla="*/ 1 w 99"/>
                <a:gd name="T13" fmla="*/ 0 h 30"/>
                <a:gd name="T14" fmla="*/ 1 w 99"/>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0"/>
                <a:gd name="T26" fmla="*/ 99 w 99"/>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0">
                  <a:moveTo>
                    <a:pt x="99" y="6"/>
                  </a:moveTo>
                  <a:lnTo>
                    <a:pt x="78" y="0"/>
                  </a:lnTo>
                  <a:lnTo>
                    <a:pt x="26" y="19"/>
                  </a:lnTo>
                  <a:lnTo>
                    <a:pt x="0" y="12"/>
                  </a:lnTo>
                  <a:lnTo>
                    <a:pt x="14" y="30"/>
                  </a:lnTo>
                  <a:lnTo>
                    <a:pt x="78" y="30"/>
                  </a:lnTo>
                  <a:lnTo>
                    <a:pt x="50" y="23"/>
                  </a:lnTo>
                  <a:lnTo>
                    <a:pt x="99" y="6"/>
                  </a:lnTo>
                </a:path>
              </a:pathLst>
            </a:custGeom>
            <a:solidFill>
              <a:srgbClr val="66FF33"/>
            </a:solidFill>
            <a:ln w="0">
              <a:solidFill>
                <a:srgbClr val="FFFFFF"/>
              </a:solidFill>
              <a:prstDash val="solid"/>
              <a:round/>
              <a:headEnd/>
              <a:tailEnd/>
            </a:ln>
          </p:spPr>
          <p:txBody>
            <a:bodyPr/>
            <a:lstStyle/>
            <a:p>
              <a:endParaRPr lang="en-US" dirty="0"/>
            </a:p>
          </p:txBody>
        </p:sp>
        <p:sp>
          <p:nvSpPr>
            <p:cNvPr id="174134" name="Freeform 46"/>
            <p:cNvSpPr>
              <a:spLocks/>
            </p:cNvSpPr>
            <p:nvPr/>
          </p:nvSpPr>
          <p:spPr bwMode="auto">
            <a:xfrm>
              <a:off x="3217" y="1671"/>
              <a:ext cx="50" cy="14"/>
            </a:xfrm>
            <a:custGeom>
              <a:avLst/>
              <a:gdLst>
                <a:gd name="T0" fmla="*/ 1 w 99"/>
                <a:gd name="T1" fmla="*/ 0 h 30"/>
                <a:gd name="T2" fmla="*/ 1 w 99"/>
                <a:gd name="T3" fmla="*/ 0 h 30"/>
                <a:gd name="T4" fmla="*/ 1 w 99"/>
                <a:gd name="T5" fmla="*/ 0 h 30"/>
                <a:gd name="T6" fmla="*/ 0 w 99"/>
                <a:gd name="T7" fmla="*/ 0 h 30"/>
                <a:gd name="T8" fmla="*/ 1 w 99"/>
                <a:gd name="T9" fmla="*/ 0 h 30"/>
                <a:gd name="T10" fmla="*/ 1 w 99"/>
                <a:gd name="T11" fmla="*/ 0 h 30"/>
                <a:gd name="T12" fmla="*/ 1 w 99"/>
                <a:gd name="T13" fmla="*/ 0 h 30"/>
                <a:gd name="T14" fmla="*/ 1 w 99"/>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0"/>
                <a:gd name="T26" fmla="*/ 99 w 99"/>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0">
                  <a:moveTo>
                    <a:pt x="99" y="6"/>
                  </a:moveTo>
                  <a:lnTo>
                    <a:pt x="78" y="0"/>
                  </a:lnTo>
                  <a:lnTo>
                    <a:pt x="26" y="19"/>
                  </a:lnTo>
                  <a:lnTo>
                    <a:pt x="0" y="12"/>
                  </a:lnTo>
                  <a:lnTo>
                    <a:pt x="14" y="30"/>
                  </a:lnTo>
                  <a:lnTo>
                    <a:pt x="78" y="30"/>
                  </a:lnTo>
                  <a:lnTo>
                    <a:pt x="50" y="23"/>
                  </a:lnTo>
                  <a:lnTo>
                    <a:pt x="99" y="6"/>
                  </a:lnTo>
                  <a:close/>
                </a:path>
              </a:pathLst>
            </a:custGeom>
            <a:solidFill>
              <a:srgbClr val="66FF33"/>
            </a:solidFill>
            <a:ln w="0">
              <a:solidFill>
                <a:srgbClr val="000000"/>
              </a:solidFill>
              <a:prstDash val="solid"/>
              <a:round/>
              <a:headEnd/>
              <a:tailEnd/>
            </a:ln>
          </p:spPr>
          <p:txBody>
            <a:bodyPr/>
            <a:lstStyle/>
            <a:p>
              <a:endParaRPr lang="en-US" dirty="0"/>
            </a:p>
          </p:txBody>
        </p:sp>
        <p:sp>
          <p:nvSpPr>
            <p:cNvPr id="174135" name="Freeform 47"/>
            <p:cNvSpPr>
              <a:spLocks/>
            </p:cNvSpPr>
            <p:nvPr/>
          </p:nvSpPr>
          <p:spPr bwMode="auto">
            <a:xfrm>
              <a:off x="3217" y="1671"/>
              <a:ext cx="50" cy="14"/>
            </a:xfrm>
            <a:custGeom>
              <a:avLst/>
              <a:gdLst>
                <a:gd name="T0" fmla="*/ 1 w 99"/>
                <a:gd name="T1" fmla="*/ 0 h 30"/>
                <a:gd name="T2" fmla="*/ 1 w 99"/>
                <a:gd name="T3" fmla="*/ 0 h 30"/>
                <a:gd name="T4" fmla="*/ 1 w 99"/>
                <a:gd name="T5" fmla="*/ 0 h 30"/>
                <a:gd name="T6" fmla="*/ 0 w 99"/>
                <a:gd name="T7" fmla="*/ 0 h 30"/>
                <a:gd name="T8" fmla="*/ 1 w 99"/>
                <a:gd name="T9" fmla="*/ 0 h 30"/>
                <a:gd name="T10" fmla="*/ 1 w 99"/>
                <a:gd name="T11" fmla="*/ 0 h 30"/>
                <a:gd name="T12" fmla="*/ 1 w 99"/>
                <a:gd name="T13" fmla="*/ 0 h 30"/>
                <a:gd name="T14" fmla="*/ 1 w 99"/>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0"/>
                <a:gd name="T26" fmla="*/ 99 w 99"/>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0">
                  <a:moveTo>
                    <a:pt x="99" y="6"/>
                  </a:moveTo>
                  <a:lnTo>
                    <a:pt x="78" y="0"/>
                  </a:lnTo>
                  <a:lnTo>
                    <a:pt x="26" y="19"/>
                  </a:lnTo>
                  <a:lnTo>
                    <a:pt x="0" y="12"/>
                  </a:lnTo>
                  <a:lnTo>
                    <a:pt x="14" y="30"/>
                  </a:lnTo>
                  <a:lnTo>
                    <a:pt x="78" y="30"/>
                  </a:lnTo>
                  <a:lnTo>
                    <a:pt x="50" y="23"/>
                  </a:lnTo>
                  <a:lnTo>
                    <a:pt x="99" y="6"/>
                  </a:lnTo>
                </a:path>
              </a:pathLst>
            </a:custGeom>
            <a:solidFill>
              <a:srgbClr val="66FF33"/>
            </a:solidFill>
            <a:ln w="0">
              <a:solidFill>
                <a:srgbClr val="000000"/>
              </a:solidFill>
              <a:prstDash val="solid"/>
              <a:round/>
              <a:headEnd/>
              <a:tailEnd/>
            </a:ln>
          </p:spPr>
          <p:txBody>
            <a:bodyPr/>
            <a:lstStyle/>
            <a:p>
              <a:endParaRPr lang="en-US" dirty="0"/>
            </a:p>
          </p:txBody>
        </p:sp>
        <p:sp>
          <p:nvSpPr>
            <p:cNvPr id="174136" name="Freeform 48"/>
            <p:cNvSpPr>
              <a:spLocks/>
            </p:cNvSpPr>
            <p:nvPr/>
          </p:nvSpPr>
          <p:spPr bwMode="auto">
            <a:xfrm>
              <a:off x="3221" y="1653"/>
              <a:ext cx="48" cy="14"/>
            </a:xfrm>
            <a:custGeom>
              <a:avLst/>
              <a:gdLst>
                <a:gd name="T0" fmla="*/ 0 w 97"/>
                <a:gd name="T1" fmla="*/ 0 h 30"/>
                <a:gd name="T2" fmla="*/ 0 w 97"/>
                <a:gd name="T3" fmla="*/ 0 h 30"/>
                <a:gd name="T4" fmla="*/ 0 w 97"/>
                <a:gd name="T5" fmla="*/ 0 h 30"/>
                <a:gd name="T6" fmla="*/ 0 w 97"/>
                <a:gd name="T7" fmla="*/ 0 h 30"/>
                <a:gd name="T8" fmla="*/ 0 w 97"/>
                <a:gd name="T9" fmla="*/ 0 h 30"/>
                <a:gd name="T10" fmla="*/ 0 w 97"/>
                <a:gd name="T11" fmla="*/ 0 h 30"/>
                <a:gd name="T12" fmla="*/ 0 w 97"/>
                <a:gd name="T13" fmla="*/ 0 h 30"/>
                <a:gd name="T14" fmla="*/ 0 w 97"/>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30"/>
                <a:gd name="T26" fmla="*/ 97 w 97"/>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30">
                  <a:moveTo>
                    <a:pt x="0" y="7"/>
                  </a:moveTo>
                  <a:lnTo>
                    <a:pt x="21" y="0"/>
                  </a:lnTo>
                  <a:lnTo>
                    <a:pt x="75" y="19"/>
                  </a:lnTo>
                  <a:lnTo>
                    <a:pt x="97" y="13"/>
                  </a:lnTo>
                  <a:lnTo>
                    <a:pt x="85" y="30"/>
                  </a:lnTo>
                  <a:lnTo>
                    <a:pt x="24" y="30"/>
                  </a:lnTo>
                  <a:lnTo>
                    <a:pt x="49" y="24"/>
                  </a:lnTo>
                  <a:lnTo>
                    <a:pt x="0" y="7"/>
                  </a:lnTo>
                  <a:close/>
                </a:path>
              </a:pathLst>
            </a:custGeom>
            <a:solidFill>
              <a:srgbClr val="66FF33"/>
            </a:solidFill>
            <a:ln w="0">
              <a:solidFill>
                <a:srgbClr val="000000"/>
              </a:solidFill>
              <a:prstDash val="solid"/>
              <a:round/>
              <a:headEnd/>
              <a:tailEnd/>
            </a:ln>
          </p:spPr>
          <p:txBody>
            <a:bodyPr/>
            <a:lstStyle/>
            <a:p>
              <a:endParaRPr lang="en-US" dirty="0"/>
            </a:p>
          </p:txBody>
        </p:sp>
        <p:sp>
          <p:nvSpPr>
            <p:cNvPr id="174137" name="Freeform 49"/>
            <p:cNvSpPr>
              <a:spLocks/>
            </p:cNvSpPr>
            <p:nvPr/>
          </p:nvSpPr>
          <p:spPr bwMode="auto">
            <a:xfrm>
              <a:off x="3221" y="1653"/>
              <a:ext cx="48" cy="14"/>
            </a:xfrm>
            <a:custGeom>
              <a:avLst/>
              <a:gdLst>
                <a:gd name="T0" fmla="*/ 0 w 97"/>
                <a:gd name="T1" fmla="*/ 0 h 30"/>
                <a:gd name="T2" fmla="*/ 0 w 97"/>
                <a:gd name="T3" fmla="*/ 0 h 30"/>
                <a:gd name="T4" fmla="*/ 0 w 97"/>
                <a:gd name="T5" fmla="*/ 0 h 30"/>
                <a:gd name="T6" fmla="*/ 0 w 97"/>
                <a:gd name="T7" fmla="*/ 0 h 30"/>
                <a:gd name="T8" fmla="*/ 0 w 97"/>
                <a:gd name="T9" fmla="*/ 0 h 30"/>
                <a:gd name="T10" fmla="*/ 0 w 97"/>
                <a:gd name="T11" fmla="*/ 0 h 30"/>
                <a:gd name="T12" fmla="*/ 0 w 97"/>
                <a:gd name="T13" fmla="*/ 0 h 30"/>
                <a:gd name="T14" fmla="*/ 0 w 97"/>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30"/>
                <a:gd name="T26" fmla="*/ 97 w 97"/>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30">
                  <a:moveTo>
                    <a:pt x="0" y="7"/>
                  </a:moveTo>
                  <a:lnTo>
                    <a:pt x="21" y="0"/>
                  </a:lnTo>
                  <a:lnTo>
                    <a:pt x="75" y="19"/>
                  </a:lnTo>
                  <a:lnTo>
                    <a:pt x="97" y="13"/>
                  </a:lnTo>
                  <a:lnTo>
                    <a:pt x="85" y="30"/>
                  </a:lnTo>
                  <a:lnTo>
                    <a:pt x="24" y="30"/>
                  </a:lnTo>
                  <a:lnTo>
                    <a:pt x="49" y="24"/>
                  </a:lnTo>
                  <a:lnTo>
                    <a:pt x="0" y="7"/>
                  </a:lnTo>
                </a:path>
              </a:pathLst>
            </a:custGeom>
            <a:solidFill>
              <a:srgbClr val="66FF33"/>
            </a:solidFill>
            <a:ln w="0">
              <a:solidFill>
                <a:srgbClr val="FFFFFF"/>
              </a:solidFill>
              <a:prstDash val="solid"/>
              <a:round/>
              <a:headEnd/>
              <a:tailEnd/>
            </a:ln>
          </p:spPr>
          <p:txBody>
            <a:bodyPr/>
            <a:lstStyle/>
            <a:p>
              <a:endParaRPr lang="en-US" dirty="0"/>
            </a:p>
          </p:txBody>
        </p:sp>
        <p:sp>
          <p:nvSpPr>
            <p:cNvPr id="174138" name="Freeform 50"/>
            <p:cNvSpPr>
              <a:spLocks/>
            </p:cNvSpPr>
            <p:nvPr/>
          </p:nvSpPr>
          <p:spPr bwMode="auto">
            <a:xfrm>
              <a:off x="3221" y="1653"/>
              <a:ext cx="48" cy="14"/>
            </a:xfrm>
            <a:custGeom>
              <a:avLst/>
              <a:gdLst>
                <a:gd name="T0" fmla="*/ 0 w 97"/>
                <a:gd name="T1" fmla="*/ 0 h 30"/>
                <a:gd name="T2" fmla="*/ 0 w 97"/>
                <a:gd name="T3" fmla="*/ 0 h 30"/>
                <a:gd name="T4" fmla="*/ 0 w 97"/>
                <a:gd name="T5" fmla="*/ 0 h 30"/>
                <a:gd name="T6" fmla="*/ 0 w 97"/>
                <a:gd name="T7" fmla="*/ 0 h 30"/>
                <a:gd name="T8" fmla="*/ 0 w 97"/>
                <a:gd name="T9" fmla="*/ 0 h 30"/>
                <a:gd name="T10" fmla="*/ 0 w 97"/>
                <a:gd name="T11" fmla="*/ 0 h 30"/>
                <a:gd name="T12" fmla="*/ 0 w 97"/>
                <a:gd name="T13" fmla="*/ 0 h 30"/>
                <a:gd name="T14" fmla="*/ 0 w 97"/>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30"/>
                <a:gd name="T26" fmla="*/ 97 w 97"/>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30">
                  <a:moveTo>
                    <a:pt x="0" y="7"/>
                  </a:moveTo>
                  <a:lnTo>
                    <a:pt x="21" y="0"/>
                  </a:lnTo>
                  <a:lnTo>
                    <a:pt x="75" y="19"/>
                  </a:lnTo>
                  <a:lnTo>
                    <a:pt x="97" y="13"/>
                  </a:lnTo>
                  <a:lnTo>
                    <a:pt x="85" y="30"/>
                  </a:lnTo>
                  <a:lnTo>
                    <a:pt x="24" y="30"/>
                  </a:lnTo>
                  <a:lnTo>
                    <a:pt x="49" y="24"/>
                  </a:lnTo>
                  <a:lnTo>
                    <a:pt x="0" y="7"/>
                  </a:lnTo>
                  <a:close/>
                </a:path>
              </a:pathLst>
            </a:custGeom>
            <a:solidFill>
              <a:srgbClr val="66FF33"/>
            </a:solidFill>
            <a:ln w="0">
              <a:solidFill>
                <a:srgbClr val="000000"/>
              </a:solidFill>
              <a:prstDash val="solid"/>
              <a:round/>
              <a:headEnd/>
              <a:tailEnd/>
            </a:ln>
          </p:spPr>
          <p:txBody>
            <a:bodyPr/>
            <a:lstStyle/>
            <a:p>
              <a:endParaRPr lang="en-US" dirty="0"/>
            </a:p>
          </p:txBody>
        </p:sp>
        <p:sp>
          <p:nvSpPr>
            <p:cNvPr id="174139" name="Freeform 51"/>
            <p:cNvSpPr>
              <a:spLocks/>
            </p:cNvSpPr>
            <p:nvPr/>
          </p:nvSpPr>
          <p:spPr bwMode="auto">
            <a:xfrm>
              <a:off x="3221" y="1653"/>
              <a:ext cx="48" cy="14"/>
            </a:xfrm>
            <a:custGeom>
              <a:avLst/>
              <a:gdLst>
                <a:gd name="T0" fmla="*/ 0 w 97"/>
                <a:gd name="T1" fmla="*/ 0 h 30"/>
                <a:gd name="T2" fmla="*/ 0 w 97"/>
                <a:gd name="T3" fmla="*/ 0 h 30"/>
                <a:gd name="T4" fmla="*/ 0 w 97"/>
                <a:gd name="T5" fmla="*/ 0 h 30"/>
                <a:gd name="T6" fmla="*/ 0 w 97"/>
                <a:gd name="T7" fmla="*/ 0 h 30"/>
                <a:gd name="T8" fmla="*/ 0 w 97"/>
                <a:gd name="T9" fmla="*/ 0 h 30"/>
                <a:gd name="T10" fmla="*/ 0 w 97"/>
                <a:gd name="T11" fmla="*/ 0 h 30"/>
                <a:gd name="T12" fmla="*/ 0 w 97"/>
                <a:gd name="T13" fmla="*/ 0 h 30"/>
                <a:gd name="T14" fmla="*/ 0 w 97"/>
                <a:gd name="T15" fmla="*/ 0 h 30"/>
                <a:gd name="T16" fmla="*/ 0 60000 65536"/>
                <a:gd name="T17" fmla="*/ 0 60000 65536"/>
                <a:gd name="T18" fmla="*/ 0 60000 65536"/>
                <a:gd name="T19" fmla="*/ 0 60000 65536"/>
                <a:gd name="T20" fmla="*/ 0 60000 65536"/>
                <a:gd name="T21" fmla="*/ 0 60000 65536"/>
                <a:gd name="T22" fmla="*/ 0 60000 65536"/>
                <a:gd name="T23" fmla="*/ 0 60000 65536"/>
                <a:gd name="T24" fmla="*/ 0 w 97"/>
                <a:gd name="T25" fmla="*/ 0 h 30"/>
                <a:gd name="T26" fmla="*/ 97 w 97"/>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7" h="30">
                  <a:moveTo>
                    <a:pt x="0" y="7"/>
                  </a:moveTo>
                  <a:lnTo>
                    <a:pt x="21" y="0"/>
                  </a:lnTo>
                  <a:lnTo>
                    <a:pt x="75" y="19"/>
                  </a:lnTo>
                  <a:lnTo>
                    <a:pt x="97" y="13"/>
                  </a:lnTo>
                  <a:lnTo>
                    <a:pt x="85" y="30"/>
                  </a:lnTo>
                  <a:lnTo>
                    <a:pt x="24" y="30"/>
                  </a:lnTo>
                  <a:lnTo>
                    <a:pt x="49" y="24"/>
                  </a:lnTo>
                  <a:lnTo>
                    <a:pt x="0" y="7"/>
                  </a:lnTo>
                </a:path>
              </a:pathLst>
            </a:custGeom>
            <a:solidFill>
              <a:srgbClr val="66FF33"/>
            </a:solidFill>
            <a:ln w="0">
              <a:solidFill>
                <a:srgbClr val="000000"/>
              </a:solidFill>
              <a:prstDash val="solid"/>
              <a:round/>
              <a:headEnd/>
              <a:tailEnd/>
            </a:ln>
          </p:spPr>
          <p:txBody>
            <a:bodyPr/>
            <a:lstStyle/>
            <a:p>
              <a:endParaRPr lang="en-US" dirty="0"/>
            </a:p>
          </p:txBody>
        </p:sp>
        <p:sp>
          <p:nvSpPr>
            <p:cNvPr id="174140" name="Freeform 52"/>
            <p:cNvSpPr>
              <a:spLocks/>
            </p:cNvSpPr>
            <p:nvPr/>
          </p:nvSpPr>
          <p:spPr bwMode="auto">
            <a:xfrm>
              <a:off x="3269" y="1672"/>
              <a:ext cx="49" cy="14"/>
            </a:xfrm>
            <a:custGeom>
              <a:avLst/>
              <a:gdLst>
                <a:gd name="T0" fmla="*/ 1 w 98"/>
                <a:gd name="T1" fmla="*/ 1 h 28"/>
                <a:gd name="T2" fmla="*/ 1 w 98"/>
                <a:gd name="T3" fmla="*/ 1 h 28"/>
                <a:gd name="T4" fmla="*/ 1 w 98"/>
                <a:gd name="T5" fmla="*/ 1 h 28"/>
                <a:gd name="T6" fmla="*/ 0 w 98"/>
                <a:gd name="T7" fmla="*/ 1 h 28"/>
                <a:gd name="T8" fmla="*/ 1 w 98"/>
                <a:gd name="T9" fmla="*/ 0 h 28"/>
                <a:gd name="T10" fmla="*/ 1 w 98"/>
                <a:gd name="T11" fmla="*/ 0 h 28"/>
                <a:gd name="T12" fmla="*/ 1 w 98"/>
                <a:gd name="T13" fmla="*/ 1 h 28"/>
                <a:gd name="T14" fmla="*/ 1 w 98"/>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8"/>
                <a:gd name="T26" fmla="*/ 98 w 9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8">
                  <a:moveTo>
                    <a:pt x="98" y="21"/>
                  </a:moveTo>
                  <a:lnTo>
                    <a:pt x="76" y="28"/>
                  </a:lnTo>
                  <a:lnTo>
                    <a:pt x="26" y="9"/>
                  </a:lnTo>
                  <a:lnTo>
                    <a:pt x="0" y="16"/>
                  </a:lnTo>
                  <a:lnTo>
                    <a:pt x="13" y="0"/>
                  </a:lnTo>
                  <a:lnTo>
                    <a:pt x="76" y="0"/>
                  </a:lnTo>
                  <a:lnTo>
                    <a:pt x="49" y="4"/>
                  </a:lnTo>
                  <a:lnTo>
                    <a:pt x="98" y="21"/>
                  </a:lnTo>
                  <a:close/>
                </a:path>
              </a:pathLst>
            </a:custGeom>
            <a:solidFill>
              <a:srgbClr val="66FF33"/>
            </a:solidFill>
            <a:ln w="0">
              <a:solidFill>
                <a:srgbClr val="000000"/>
              </a:solidFill>
              <a:prstDash val="solid"/>
              <a:round/>
              <a:headEnd/>
              <a:tailEnd/>
            </a:ln>
          </p:spPr>
          <p:txBody>
            <a:bodyPr/>
            <a:lstStyle/>
            <a:p>
              <a:endParaRPr lang="en-US" dirty="0"/>
            </a:p>
          </p:txBody>
        </p:sp>
        <p:sp>
          <p:nvSpPr>
            <p:cNvPr id="174141" name="Freeform 53"/>
            <p:cNvSpPr>
              <a:spLocks/>
            </p:cNvSpPr>
            <p:nvPr/>
          </p:nvSpPr>
          <p:spPr bwMode="auto">
            <a:xfrm>
              <a:off x="3269" y="1672"/>
              <a:ext cx="49" cy="14"/>
            </a:xfrm>
            <a:custGeom>
              <a:avLst/>
              <a:gdLst>
                <a:gd name="T0" fmla="*/ 1 w 98"/>
                <a:gd name="T1" fmla="*/ 1 h 28"/>
                <a:gd name="T2" fmla="*/ 1 w 98"/>
                <a:gd name="T3" fmla="*/ 1 h 28"/>
                <a:gd name="T4" fmla="*/ 1 w 98"/>
                <a:gd name="T5" fmla="*/ 1 h 28"/>
                <a:gd name="T6" fmla="*/ 0 w 98"/>
                <a:gd name="T7" fmla="*/ 1 h 28"/>
                <a:gd name="T8" fmla="*/ 1 w 98"/>
                <a:gd name="T9" fmla="*/ 0 h 28"/>
                <a:gd name="T10" fmla="*/ 1 w 98"/>
                <a:gd name="T11" fmla="*/ 0 h 28"/>
                <a:gd name="T12" fmla="*/ 1 w 98"/>
                <a:gd name="T13" fmla="*/ 1 h 28"/>
                <a:gd name="T14" fmla="*/ 1 w 98"/>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8"/>
                <a:gd name="T26" fmla="*/ 98 w 9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8">
                  <a:moveTo>
                    <a:pt x="98" y="21"/>
                  </a:moveTo>
                  <a:lnTo>
                    <a:pt x="76" y="28"/>
                  </a:lnTo>
                  <a:lnTo>
                    <a:pt x="26" y="9"/>
                  </a:lnTo>
                  <a:lnTo>
                    <a:pt x="0" y="16"/>
                  </a:lnTo>
                  <a:lnTo>
                    <a:pt x="13" y="0"/>
                  </a:lnTo>
                  <a:lnTo>
                    <a:pt x="76" y="0"/>
                  </a:lnTo>
                  <a:lnTo>
                    <a:pt x="49" y="4"/>
                  </a:lnTo>
                  <a:lnTo>
                    <a:pt x="98" y="21"/>
                  </a:lnTo>
                </a:path>
              </a:pathLst>
            </a:custGeom>
            <a:solidFill>
              <a:srgbClr val="66FF33"/>
            </a:solidFill>
            <a:ln w="0">
              <a:solidFill>
                <a:srgbClr val="FFFFFF"/>
              </a:solidFill>
              <a:prstDash val="solid"/>
              <a:round/>
              <a:headEnd/>
              <a:tailEnd/>
            </a:ln>
          </p:spPr>
          <p:txBody>
            <a:bodyPr/>
            <a:lstStyle/>
            <a:p>
              <a:endParaRPr lang="en-US" dirty="0"/>
            </a:p>
          </p:txBody>
        </p:sp>
        <p:sp>
          <p:nvSpPr>
            <p:cNvPr id="174142" name="Freeform 54"/>
            <p:cNvSpPr>
              <a:spLocks/>
            </p:cNvSpPr>
            <p:nvPr/>
          </p:nvSpPr>
          <p:spPr bwMode="auto">
            <a:xfrm>
              <a:off x="3269" y="1672"/>
              <a:ext cx="49" cy="14"/>
            </a:xfrm>
            <a:custGeom>
              <a:avLst/>
              <a:gdLst>
                <a:gd name="T0" fmla="*/ 1 w 98"/>
                <a:gd name="T1" fmla="*/ 1 h 28"/>
                <a:gd name="T2" fmla="*/ 1 w 98"/>
                <a:gd name="T3" fmla="*/ 1 h 28"/>
                <a:gd name="T4" fmla="*/ 1 w 98"/>
                <a:gd name="T5" fmla="*/ 1 h 28"/>
                <a:gd name="T6" fmla="*/ 0 w 98"/>
                <a:gd name="T7" fmla="*/ 1 h 28"/>
                <a:gd name="T8" fmla="*/ 1 w 98"/>
                <a:gd name="T9" fmla="*/ 0 h 28"/>
                <a:gd name="T10" fmla="*/ 1 w 98"/>
                <a:gd name="T11" fmla="*/ 0 h 28"/>
                <a:gd name="T12" fmla="*/ 1 w 98"/>
                <a:gd name="T13" fmla="*/ 1 h 28"/>
                <a:gd name="T14" fmla="*/ 1 w 98"/>
                <a:gd name="T15" fmla="*/ 1 h 28"/>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28"/>
                <a:gd name="T26" fmla="*/ 98 w 9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28">
                  <a:moveTo>
                    <a:pt x="98" y="21"/>
                  </a:moveTo>
                  <a:lnTo>
                    <a:pt x="76" y="28"/>
                  </a:lnTo>
                  <a:lnTo>
                    <a:pt x="26" y="9"/>
                  </a:lnTo>
                  <a:lnTo>
                    <a:pt x="0" y="16"/>
                  </a:lnTo>
                  <a:lnTo>
                    <a:pt x="13" y="0"/>
                  </a:lnTo>
                  <a:lnTo>
                    <a:pt x="76" y="0"/>
                  </a:lnTo>
                  <a:lnTo>
                    <a:pt x="49" y="4"/>
                  </a:lnTo>
                  <a:lnTo>
                    <a:pt x="98" y="21"/>
                  </a:lnTo>
                  <a:close/>
                </a:path>
              </a:pathLst>
            </a:custGeom>
            <a:solidFill>
              <a:srgbClr val="66FF33"/>
            </a:solidFill>
            <a:ln w="0">
              <a:solidFill>
                <a:srgbClr val="000000"/>
              </a:solidFill>
              <a:prstDash val="solid"/>
              <a:round/>
              <a:headEnd/>
              <a:tailEnd/>
            </a:ln>
          </p:spPr>
          <p:txBody>
            <a:bodyPr/>
            <a:lstStyle/>
            <a:p>
              <a:endParaRPr lang="en-US" dirty="0"/>
            </a:p>
          </p:txBody>
        </p:sp>
        <p:sp>
          <p:nvSpPr>
            <p:cNvPr id="174143" name="Freeform 55"/>
            <p:cNvSpPr>
              <a:spLocks/>
            </p:cNvSpPr>
            <p:nvPr/>
          </p:nvSpPr>
          <p:spPr bwMode="auto">
            <a:xfrm>
              <a:off x="3230" y="1694"/>
              <a:ext cx="73" cy="25"/>
            </a:xfrm>
            <a:custGeom>
              <a:avLst/>
              <a:gdLst>
                <a:gd name="T0" fmla="*/ 0 w 148"/>
                <a:gd name="T1" fmla="*/ 1 h 50"/>
                <a:gd name="T2" fmla="*/ 0 w 148"/>
                <a:gd name="T3" fmla="*/ 1 h 50"/>
                <a:gd name="T4" fmla="*/ 0 w 148"/>
                <a:gd name="T5" fmla="*/ 1 h 50"/>
                <a:gd name="T6" fmla="*/ 0 w 148"/>
                <a:gd name="T7" fmla="*/ 1 h 50"/>
                <a:gd name="T8" fmla="*/ 0 w 148"/>
                <a:gd name="T9" fmla="*/ 1 h 50"/>
                <a:gd name="T10" fmla="*/ 0 w 148"/>
                <a:gd name="T11" fmla="*/ 0 h 50"/>
                <a:gd name="T12" fmla="*/ 0 w 148"/>
                <a:gd name="T13" fmla="*/ 1 h 50"/>
                <a:gd name="T14" fmla="*/ 0 w 148"/>
                <a:gd name="T15" fmla="*/ 1 h 50"/>
                <a:gd name="T16" fmla="*/ 0 w 148"/>
                <a:gd name="T17" fmla="*/ 1 h 50"/>
                <a:gd name="T18" fmla="*/ 0 w 148"/>
                <a:gd name="T19" fmla="*/ 1 h 50"/>
                <a:gd name="T20" fmla="*/ 0 w 148"/>
                <a:gd name="T21" fmla="*/ 1 h 50"/>
                <a:gd name="T22" fmla="*/ 0 w 148"/>
                <a:gd name="T23" fmla="*/ 1 h 50"/>
                <a:gd name="T24" fmla="*/ 0 w 148"/>
                <a:gd name="T25" fmla="*/ 1 h 50"/>
                <a:gd name="T26" fmla="*/ 0 w 148"/>
                <a:gd name="T27" fmla="*/ 1 h 50"/>
                <a:gd name="T28" fmla="*/ 0 w 148"/>
                <a:gd name="T29" fmla="*/ 1 h 50"/>
                <a:gd name="T30" fmla="*/ 0 w 148"/>
                <a:gd name="T31" fmla="*/ 1 h 50"/>
                <a:gd name="T32" fmla="*/ 0 w 148"/>
                <a:gd name="T33" fmla="*/ 1 h 50"/>
                <a:gd name="T34" fmla="*/ 0 w 148"/>
                <a:gd name="T35" fmla="*/ 1 h 50"/>
                <a:gd name="T36" fmla="*/ 0 w 148"/>
                <a:gd name="T37" fmla="*/ 1 h 50"/>
                <a:gd name="T38" fmla="*/ 0 w 148"/>
                <a:gd name="T39" fmla="*/ 1 h 50"/>
                <a:gd name="T40" fmla="*/ 0 w 148"/>
                <a:gd name="T41" fmla="*/ 1 h 50"/>
                <a:gd name="T42" fmla="*/ 0 w 148"/>
                <a:gd name="T43" fmla="*/ 1 h 50"/>
                <a:gd name="T44" fmla="*/ 0 w 148"/>
                <a:gd name="T45" fmla="*/ 1 h 50"/>
                <a:gd name="T46" fmla="*/ 0 w 148"/>
                <a:gd name="T47" fmla="*/ 1 h 50"/>
                <a:gd name="T48" fmla="*/ 0 w 148"/>
                <a:gd name="T49" fmla="*/ 1 h 50"/>
                <a:gd name="T50" fmla="*/ 0 w 148"/>
                <a:gd name="T51" fmla="*/ 1 h 50"/>
                <a:gd name="T52" fmla="*/ 0 w 148"/>
                <a:gd name="T53" fmla="*/ 1 h 50"/>
                <a:gd name="T54" fmla="*/ 0 w 148"/>
                <a:gd name="T55" fmla="*/ 1 h 50"/>
                <a:gd name="T56" fmla="*/ 0 w 148"/>
                <a:gd name="T57" fmla="*/ 1 h 50"/>
                <a:gd name="T58" fmla="*/ 0 w 148"/>
                <a:gd name="T59" fmla="*/ 1 h 50"/>
                <a:gd name="T60" fmla="*/ 0 w 148"/>
                <a:gd name="T61" fmla="*/ 1 h 50"/>
                <a:gd name="T62" fmla="*/ 0 w 148"/>
                <a:gd name="T63" fmla="*/ 0 h 50"/>
                <a:gd name="T64" fmla="*/ 0 w 148"/>
                <a:gd name="T65" fmla="*/ 1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8"/>
                <a:gd name="T100" fmla="*/ 0 h 50"/>
                <a:gd name="T101" fmla="*/ 148 w 148"/>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8" h="50">
                  <a:moveTo>
                    <a:pt x="23" y="7"/>
                  </a:moveTo>
                  <a:lnTo>
                    <a:pt x="55" y="7"/>
                  </a:lnTo>
                  <a:lnTo>
                    <a:pt x="75" y="22"/>
                  </a:lnTo>
                  <a:lnTo>
                    <a:pt x="95" y="7"/>
                  </a:lnTo>
                  <a:lnTo>
                    <a:pt x="125" y="7"/>
                  </a:lnTo>
                  <a:lnTo>
                    <a:pt x="125" y="0"/>
                  </a:lnTo>
                  <a:lnTo>
                    <a:pt x="148" y="11"/>
                  </a:lnTo>
                  <a:lnTo>
                    <a:pt x="125" y="20"/>
                  </a:lnTo>
                  <a:lnTo>
                    <a:pt x="125" y="14"/>
                  </a:lnTo>
                  <a:lnTo>
                    <a:pt x="99" y="14"/>
                  </a:lnTo>
                  <a:lnTo>
                    <a:pt x="81" y="24"/>
                  </a:lnTo>
                  <a:lnTo>
                    <a:pt x="99" y="36"/>
                  </a:lnTo>
                  <a:lnTo>
                    <a:pt x="125" y="36"/>
                  </a:lnTo>
                  <a:lnTo>
                    <a:pt x="125" y="30"/>
                  </a:lnTo>
                  <a:lnTo>
                    <a:pt x="148" y="40"/>
                  </a:lnTo>
                  <a:lnTo>
                    <a:pt x="125" y="50"/>
                  </a:lnTo>
                  <a:lnTo>
                    <a:pt x="125" y="44"/>
                  </a:lnTo>
                  <a:lnTo>
                    <a:pt x="95" y="44"/>
                  </a:lnTo>
                  <a:lnTo>
                    <a:pt x="75" y="30"/>
                  </a:lnTo>
                  <a:lnTo>
                    <a:pt x="55" y="44"/>
                  </a:lnTo>
                  <a:lnTo>
                    <a:pt x="23" y="44"/>
                  </a:lnTo>
                  <a:lnTo>
                    <a:pt x="23" y="50"/>
                  </a:lnTo>
                  <a:lnTo>
                    <a:pt x="0" y="40"/>
                  </a:lnTo>
                  <a:lnTo>
                    <a:pt x="23" y="30"/>
                  </a:lnTo>
                  <a:lnTo>
                    <a:pt x="23" y="36"/>
                  </a:lnTo>
                  <a:lnTo>
                    <a:pt x="52" y="36"/>
                  </a:lnTo>
                  <a:lnTo>
                    <a:pt x="69" y="26"/>
                  </a:lnTo>
                  <a:lnTo>
                    <a:pt x="52" y="14"/>
                  </a:lnTo>
                  <a:lnTo>
                    <a:pt x="23" y="14"/>
                  </a:lnTo>
                  <a:lnTo>
                    <a:pt x="23" y="20"/>
                  </a:lnTo>
                  <a:lnTo>
                    <a:pt x="0" y="11"/>
                  </a:lnTo>
                  <a:lnTo>
                    <a:pt x="23" y="0"/>
                  </a:lnTo>
                  <a:lnTo>
                    <a:pt x="23" y="7"/>
                  </a:lnTo>
                  <a:close/>
                </a:path>
              </a:pathLst>
            </a:custGeom>
            <a:solidFill>
              <a:srgbClr val="66FF33"/>
            </a:solidFill>
            <a:ln w="0">
              <a:solidFill>
                <a:srgbClr val="000000"/>
              </a:solidFill>
              <a:prstDash val="solid"/>
              <a:round/>
              <a:headEnd/>
              <a:tailEnd/>
            </a:ln>
          </p:spPr>
          <p:txBody>
            <a:bodyPr/>
            <a:lstStyle/>
            <a:p>
              <a:endParaRPr lang="en-US" dirty="0"/>
            </a:p>
          </p:txBody>
        </p:sp>
        <p:sp>
          <p:nvSpPr>
            <p:cNvPr id="174144" name="Freeform 56"/>
            <p:cNvSpPr>
              <a:spLocks/>
            </p:cNvSpPr>
            <p:nvPr/>
          </p:nvSpPr>
          <p:spPr bwMode="auto">
            <a:xfrm>
              <a:off x="3230" y="1694"/>
              <a:ext cx="73" cy="25"/>
            </a:xfrm>
            <a:custGeom>
              <a:avLst/>
              <a:gdLst>
                <a:gd name="T0" fmla="*/ 0 w 148"/>
                <a:gd name="T1" fmla="*/ 1 h 50"/>
                <a:gd name="T2" fmla="*/ 0 w 148"/>
                <a:gd name="T3" fmla="*/ 1 h 50"/>
                <a:gd name="T4" fmla="*/ 0 w 148"/>
                <a:gd name="T5" fmla="*/ 1 h 50"/>
                <a:gd name="T6" fmla="*/ 0 w 148"/>
                <a:gd name="T7" fmla="*/ 1 h 50"/>
                <a:gd name="T8" fmla="*/ 0 w 148"/>
                <a:gd name="T9" fmla="*/ 1 h 50"/>
                <a:gd name="T10" fmla="*/ 0 w 148"/>
                <a:gd name="T11" fmla="*/ 0 h 50"/>
                <a:gd name="T12" fmla="*/ 0 w 148"/>
                <a:gd name="T13" fmla="*/ 1 h 50"/>
                <a:gd name="T14" fmla="*/ 0 w 148"/>
                <a:gd name="T15" fmla="*/ 1 h 50"/>
                <a:gd name="T16" fmla="*/ 0 w 148"/>
                <a:gd name="T17" fmla="*/ 1 h 50"/>
                <a:gd name="T18" fmla="*/ 0 w 148"/>
                <a:gd name="T19" fmla="*/ 1 h 50"/>
                <a:gd name="T20" fmla="*/ 0 w 148"/>
                <a:gd name="T21" fmla="*/ 1 h 50"/>
                <a:gd name="T22" fmla="*/ 0 w 148"/>
                <a:gd name="T23" fmla="*/ 1 h 50"/>
                <a:gd name="T24" fmla="*/ 0 w 148"/>
                <a:gd name="T25" fmla="*/ 1 h 50"/>
                <a:gd name="T26" fmla="*/ 0 w 148"/>
                <a:gd name="T27" fmla="*/ 1 h 50"/>
                <a:gd name="T28" fmla="*/ 0 w 148"/>
                <a:gd name="T29" fmla="*/ 1 h 50"/>
                <a:gd name="T30" fmla="*/ 0 w 148"/>
                <a:gd name="T31" fmla="*/ 1 h 50"/>
                <a:gd name="T32" fmla="*/ 0 w 148"/>
                <a:gd name="T33" fmla="*/ 1 h 50"/>
                <a:gd name="T34" fmla="*/ 0 w 148"/>
                <a:gd name="T35" fmla="*/ 1 h 50"/>
                <a:gd name="T36" fmla="*/ 0 w 148"/>
                <a:gd name="T37" fmla="*/ 1 h 50"/>
                <a:gd name="T38" fmla="*/ 0 w 148"/>
                <a:gd name="T39" fmla="*/ 1 h 50"/>
                <a:gd name="T40" fmla="*/ 0 w 148"/>
                <a:gd name="T41" fmla="*/ 1 h 50"/>
                <a:gd name="T42" fmla="*/ 0 w 148"/>
                <a:gd name="T43" fmla="*/ 1 h 50"/>
                <a:gd name="T44" fmla="*/ 0 w 148"/>
                <a:gd name="T45" fmla="*/ 1 h 50"/>
                <a:gd name="T46" fmla="*/ 0 w 148"/>
                <a:gd name="T47" fmla="*/ 1 h 50"/>
                <a:gd name="T48" fmla="*/ 0 w 148"/>
                <a:gd name="T49" fmla="*/ 1 h 50"/>
                <a:gd name="T50" fmla="*/ 0 w 148"/>
                <a:gd name="T51" fmla="*/ 1 h 50"/>
                <a:gd name="T52" fmla="*/ 0 w 148"/>
                <a:gd name="T53" fmla="*/ 1 h 50"/>
                <a:gd name="T54" fmla="*/ 0 w 148"/>
                <a:gd name="T55" fmla="*/ 1 h 50"/>
                <a:gd name="T56" fmla="*/ 0 w 148"/>
                <a:gd name="T57" fmla="*/ 1 h 50"/>
                <a:gd name="T58" fmla="*/ 0 w 148"/>
                <a:gd name="T59" fmla="*/ 1 h 50"/>
                <a:gd name="T60" fmla="*/ 0 w 148"/>
                <a:gd name="T61" fmla="*/ 1 h 50"/>
                <a:gd name="T62" fmla="*/ 0 w 148"/>
                <a:gd name="T63" fmla="*/ 0 h 50"/>
                <a:gd name="T64" fmla="*/ 0 w 148"/>
                <a:gd name="T65" fmla="*/ 1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8"/>
                <a:gd name="T100" fmla="*/ 0 h 50"/>
                <a:gd name="T101" fmla="*/ 148 w 148"/>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8" h="50">
                  <a:moveTo>
                    <a:pt x="23" y="7"/>
                  </a:moveTo>
                  <a:lnTo>
                    <a:pt x="55" y="7"/>
                  </a:lnTo>
                  <a:lnTo>
                    <a:pt x="75" y="22"/>
                  </a:lnTo>
                  <a:lnTo>
                    <a:pt x="95" y="7"/>
                  </a:lnTo>
                  <a:lnTo>
                    <a:pt x="125" y="7"/>
                  </a:lnTo>
                  <a:lnTo>
                    <a:pt x="125" y="0"/>
                  </a:lnTo>
                  <a:lnTo>
                    <a:pt x="148" y="11"/>
                  </a:lnTo>
                  <a:lnTo>
                    <a:pt x="125" y="20"/>
                  </a:lnTo>
                  <a:lnTo>
                    <a:pt x="125" y="14"/>
                  </a:lnTo>
                  <a:lnTo>
                    <a:pt x="99" y="14"/>
                  </a:lnTo>
                  <a:lnTo>
                    <a:pt x="81" y="24"/>
                  </a:lnTo>
                  <a:lnTo>
                    <a:pt x="99" y="36"/>
                  </a:lnTo>
                  <a:lnTo>
                    <a:pt x="125" y="36"/>
                  </a:lnTo>
                  <a:lnTo>
                    <a:pt x="125" y="30"/>
                  </a:lnTo>
                  <a:lnTo>
                    <a:pt x="148" y="40"/>
                  </a:lnTo>
                  <a:lnTo>
                    <a:pt x="125" y="50"/>
                  </a:lnTo>
                  <a:lnTo>
                    <a:pt x="125" y="44"/>
                  </a:lnTo>
                  <a:lnTo>
                    <a:pt x="95" y="44"/>
                  </a:lnTo>
                  <a:lnTo>
                    <a:pt x="75" y="30"/>
                  </a:lnTo>
                  <a:lnTo>
                    <a:pt x="55" y="44"/>
                  </a:lnTo>
                  <a:lnTo>
                    <a:pt x="23" y="44"/>
                  </a:lnTo>
                  <a:lnTo>
                    <a:pt x="23" y="50"/>
                  </a:lnTo>
                  <a:lnTo>
                    <a:pt x="0" y="40"/>
                  </a:lnTo>
                  <a:lnTo>
                    <a:pt x="23" y="30"/>
                  </a:lnTo>
                  <a:lnTo>
                    <a:pt x="23" y="36"/>
                  </a:lnTo>
                  <a:lnTo>
                    <a:pt x="52" y="36"/>
                  </a:lnTo>
                  <a:lnTo>
                    <a:pt x="69" y="26"/>
                  </a:lnTo>
                  <a:lnTo>
                    <a:pt x="52" y="14"/>
                  </a:lnTo>
                  <a:lnTo>
                    <a:pt x="23" y="14"/>
                  </a:lnTo>
                  <a:lnTo>
                    <a:pt x="23" y="20"/>
                  </a:lnTo>
                  <a:lnTo>
                    <a:pt x="0" y="11"/>
                  </a:lnTo>
                  <a:lnTo>
                    <a:pt x="23" y="0"/>
                  </a:lnTo>
                  <a:lnTo>
                    <a:pt x="23" y="7"/>
                  </a:lnTo>
                </a:path>
              </a:pathLst>
            </a:custGeom>
            <a:solidFill>
              <a:srgbClr val="66FF33"/>
            </a:solidFill>
            <a:ln w="0">
              <a:solidFill>
                <a:srgbClr val="000000"/>
              </a:solidFill>
              <a:prstDash val="solid"/>
              <a:round/>
              <a:headEnd/>
              <a:tailEnd/>
            </a:ln>
          </p:spPr>
          <p:txBody>
            <a:bodyPr/>
            <a:lstStyle/>
            <a:p>
              <a:endParaRPr lang="en-US" dirty="0"/>
            </a:p>
          </p:txBody>
        </p:sp>
        <p:sp>
          <p:nvSpPr>
            <p:cNvPr id="174145" name="Freeform 57"/>
            <p:cNvSpPr>
              <a:spLocks/>
            </p:cNvSpPr>
            <p:nvPr/>
          </p:nvSpPr>
          <p:spPr bwMode="auto">
            <a:xfrm>
              <a:off x="3230" y="1694"/>
              <a:ext cx="73" cy="25"/>
            </a:xfrm>
            <a:custGeom>
              <a:avLst/>
              <a:gdLst>
                <a:gd name="T0" fmla="*/ 0 w 148"/>
                <a:gd name="T1" fmla="*/ 1 h 50"/>
                <a:gd name="T2" fmla="*/ 0 w 148"/>
                <a:gd name="T3" fmla="*/ 1 h 50"/>
                <a:gd name="T4" fmla="*/ 0 w 148"/>
                <a:gd name="T5" fmla="*/ 1 h 50"/>
                <a:gd name="T6" fmla="*/ 0 w 148"/>
                <a:gd name="T7" fmla="*/ 1 h 50"/>
                <a:gd name="T8" fmla="*/ 0 w 148"/>
                <a:gd name="T9" fmla="*/ 1 h 50"/>
                <a:gd name="T10" fmla="*/ 0 w 148"/>
                <a:gd name="T11" fmla="*/ 0 h 50"/>
                <a:gd name="T12" fmla="*/ 0 w 148"/>
                <a:gd name="T13" fmla="*/ 1 h 50"/>
                <a:gd name="T14" fmla="*/ 0 w 148"/>
                <a:gd name="T15" fmla="*/ 1 h 50"/>
                <a:gd name="T16" fmla="*/ 0 w 148"/>
                <a:gd name="T17" fmla="*/ 1 h 50"/>
                <a:gd name="T18" fmla="*/ 0 w 148"/>
                <a:gd name="T19" fmla="*/ 1 h 50"/>
                <a:gd name="T20" fmla="*/ 0 w 148"/>
                <a:gd name="T21" fmla="*/ 1 h 50"/>
                <a:gd name="T22" fmla="*/ 0 w 148"/>
                <a:gd name="T23" fmla="*/ 1 h 50"/>
                <a:gd name="T24" fmla="*/ 0 w 148"/>
                <a:gd name="T25" fmla="*/ 1 h 50"/>
                <a:gd name="T26" fmla="*/ 0 w 148"/>
                <a:gd name="T27" fmla="*/ 1 h 50"/>
                <a:gd name="T28" fmla="*/ 0 w 148"/>
                <a:gd name="T29" fmla="*/ 1 h 50"/>
                <a:gd name="T30" fmla="*/ 0 w 148"/>
                <a:gd name="T31" fmla="*/ 1 h 50"/>
                <a:gd name="T32" fmla="*/ 0 w 148"/>
                <a:gd name="T33" fmla="*/ 1 h 50"/>
                <a:gd name="T34" fmla="*/ 0 w 148"/>
                <a:gd name="T35" fmla="*/ 1 h 50"/>
                <a:gd name="T36" fmla="*/ 0 w 148"/>
                <a:gd name="T37" fmla="*/ 1 h 50"/>
                <a:gd name="T38" fmla="*/ 0 w 148"/>
                <a:gd name="T39" fmla="*/ 1 h 50"/>
                <a:gd name="T40" fmla="*/ 0 w 148"/>
                <a:gd name="T41" fmla="*/ 1 h 50"/>
                <a:gd name="T42" fmla="*/ 0 w 148"/>
                <a:gd name="T43" fmla="*/ 1 h 50"/>
                <a:gd name="T44" fmla="*/ 0 w 148"/>
                <a:gd name="T45" fmla="*/ 1 h 50"/>
                <a:gd name="T46" fmla="*/ 0 w 148"/>
                <a:gd name="T47" fmla="*/ 1 h 50"/>
                <a:gd name="T48" fmla="*/ 0 w 148"/>
                <a:gd name="T49" fmla="*/ 1 h 50"/>
                <a:gd name="T50" fmla="*/ 0 w 148"/>
                <a:gd name="T51" fmla="*/ 1 h 50"/>
                <a:gd name="T52" fmla="*/ 0 w 148"/>
                <a:gd name="T53" fmla="*/ 1 h 50"/>
                <a:gd name="T54" fmla="*/ 0 w 148"/>
                <a:gd name="T55" fmla="*/ 1 h 50"/>
                <a:gd name="T56" fmla="*/ 0 w 148"/>
                <a:gd name="T57" fmla="*/ 1 h 50"/>
                <a:gd name="T58" fmla="*/ 0 w 148"/>
                <a:gd name="T59" fmla="*/ 1 h 50"/>
                <a:gd name="T60" fmla="*/ 0 w 148"/>
                <a:gd name="T61" fmla="*/ 1 h 50"/>
                <a:gd name="T62" fmla="*/ 0 w 148"/>
                <a:gd name="T63" fmla="*/ 0 h 50"/>
                <a:gd name="T64" fmla="*/ 0 w 148"/>
                <a:gd name="T65" fmla="*/ 1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8"/>
                <a:gd name="T100" fmla="*/ 0 h 50"/>
                <a:gd name="T101" fmla="*/ 148 w 148"/>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8" h="50">
                  <a:moveTo>
                    <a:pt x="23" y="7"/>
                  </a:moveTo>
                  <a:lnTo>
                    <a:pt x="55" y="7"/>
                  </a:lnTo>
                  <a:lnTo>
                    <a:pt x="75" y="22"/>
                  </a:lnTo>
                  <a:lnTo>
                    <a:pt x="95" y="7"/>
                  </a:lnTo>
                  <a:lnTo>
                    <a:pt x="125" y="7"/>
                  </a:lnTo>
                  <a:lnTo>
                    <a:pt x="125" y="0"/>
                  </a:lnTo>
                  <a:lnTo>
                    <a:pt x="148" y="11"/>
                  </a:lnTo>
                  <a:lnTo>
                    <a:pt x="125" y="20"/>
                  </a:lnTo>
                  <a:lnTo>
                    <a:pt x="125" y="14"/>
                  </a:lnTo>
                  <a:lnTo>
                    <a:pt x="99" y="14"/>
                  </a:lnTo>
                  <a:lnTo>
                    <a:pt x="81" y="24"/>
                  </a:lnTo>
                  <a:lnTo>
                    <a:pt x="99" y="36"/>
                  </a:lnTo>
                  <a:lnTo>
                    <a:pt x="125" y="36"/>
                  </a:lnTo>
                  <a:lnTo>
                    <a:pt x="125" y="30"/>
                  </a:lnTo>
                  <a:lnTo>
                    <a:pt x="148" y="40"/>
                  </a:lnTo>
                  <a:lnTo>
                    <a:pt x="125" y="50"/>
                  </a:lnTo>
                  <a:lnTo>
                    <a:pt x="125" y="44"/>
                  </a:lnTo>
                  <a:lnTo>
                    <a:pt x="95" y="44"/>
                  </a:lnTo>
                  <a:lnTo>
                    <a:pt x="75" y="30"/>
                  </a:lnTo>
                  <a:lnTo>
                    <a:pt x="55" y="44"/>
                  </a:lnTo>
                  <a:lnTo>
                    <a:pt x="23" y="44"/>
                  </a:lnTo>
                  <a:lnTo>
                    <a:pt x="23" y="50"/>
                  </a:lnTo>
                  <a:lnTo>
                    <a:pt x="0" y="40"/>
                  </a:lnTo>
                  <a:lnTo>
                    <a:pt x="23" y="30"/>
                  </a:lnTo>
                  <a:lnTo>
                    <a:pt x="23" y="36"/>
                  </a:lnTo>
                  <a:lnTo>
                    <a:pt x="52" y="36"/>
                  </a:lnTo>
                  <a:lnTo>
                    <a:pt x="69" y="26"/>
                  </a:lnTo>
                  <a:lnTo>
                    <a:pt x="52" y="14"/>
                  </a:lnTo>
                  <a:lnTo>
                    <a:pt x="23" y="14"/>
                  </a:lnTo>
                  <a:lnTo>
                    <a:pt x="23" y="20"/>
                  </a:lnTo>
                  <a:lnTo>
                    <a:pt x="0" y="11"/>
                  </a:lnTo>
                  <a:lnTo>
                    <a:pt x="23" y="0"/>
                  </a:lnTo>
                  <a:lnTo>
                    <a:pt x="23" y="7"/>
                  </a:lnTo>
                  <a:close/>
                </a:path>
              </a:pathLst>
            </a:custGeom>
            <a:solidFill>
              <a:srgbClr val="66FF33"/>
            </a:solidFill>
            <a:ln w="0">
              <a:solidFill>
                <a:srgbClr val="000000"/>
              </a:solidFill>
              <a:prstDash val="solid"/>
              <a:round/>
              <a:headEnd/>
              <a:tailEnd/>
            </a:ln>
          </p:spPr>
          <p:txBody>
            <a:bodyPr/>
            <a:lstStyle/>
            <a:p>
              <a:endParaRPr lang="en-US" dirty="0"/>
            </a:p>
          </p:txBody>
        </p:sp>
        <p:sp>
          <p:nvSpPr>
            <p:cNvPr id="174146" name="Freeform 58"/>
            <p:cNvSpPr>
              <a:spLocks/>
            </p:cNvSpPr>
            <p:nvPr/>
          </p:nvSpPr>
          <p:spPr bwMode="auto">
            <a:xfrm>
              <a:off x="3230" y="1694"/>
              <a:ext cx="73" cy="25"/>
            </a:xfrm>
            <a:custGeom>
              <a:avLst/>
              <a:gdLst>
                <a:gd name="T0" fmla="*/ 0 w 148"/>
                <a:gd name="T1" fmla="*/ 1 h 50"/>
                <a:gd name="T2" fmla="*/ 0 w 148"/>
                <a:gd name="T3" fmla="*/ 1 h 50"/>
                <a:gd name="T4" fmla="*/ 0 w 148"/>
                <a:gd name="T5" fmla="*/ 1 h 50"/>
                <a:gd name="T6" fmla="*/ 0 w 148"/>
                <a:gd name="T7" fmla="*/ 1 h 50"/>
                <a:gd name="T8" fmla="*/ 0 w 148"/>
                <a:gd name="T9" fmla="*/ 1 h 50"/>
                <a:gd name="T10" fmla="*/ 0 w 148"/>
                <a:gd name="T11" fmla="*/ 0 h 50"/>
                <a:gd name="T12" fmla="*/ 0 w 148"/>
                <a:gd name="T13" fmla="*/ 1 h 50"/>
                <a:gd name="T14" fmla="*/ 0 w 148"/>
                <a:gd name="T15" fmla="*/ 1 h 50"/>
                <a:gd name="T16" fmla="*/ 0 w 148"/>
                <a:gd name="T17" fmla="*/ 1 h 50"/>
                <a:gd name="T18" fmla="*/ 0 w 148"/>
                <a:gd name="T19" fmla="*/ 1 h 50"/>
                <a:gd name="T20" fmla="*/ 0 w 148"/>
                <a:gd name="T21" fmla="*/ 1 h 50"/>
                <a:gd name="T22" fmla="*/ 0 w 148"/>
                <a:gd name="T23" fmla="*/ 1 h 50"/>
                <a:gd name="T24" fmla="*/ 0 w 148"/>
                <a:gd name="T25" fmla="*/ 1 h 50"/>
                <a:gd name="T26" fmla="*/ 0 w 148"/>
                <a:gd name="T27" fmla="*/ 1 h 50"/>
                <a:gd name="T28" fmla="*/ 0 w 148"/>
                <a:gd name="T29" fmla="*/ 1 h 50"/>
                <a:gd name="T30" fmla="*/ 0 w 148"/>
                <a:gd name="T31" fmla="*/ 1 h 50"/>
                <a:gd name="T32" fmla="*/ 0 w 148"/>
                <a:gd name="T33" fmla="*/ 1 h 50"/>
                <a:gd name="T34" fmla="*/ 0 w 148"/>
                <a:gd name="T35" fmla="*/ 1 h 50"/>
                <a:gd name="T36" fmla="*/ 0 w 148"/>
                <a:gd name="T37" fmla="*/ 1 h 50"/>
                <a:gd name="T38" fmla="*/ 0 w 148"/>
                <a:gd name="T39" fmla="*/ 1 h 50"/>
                <a:gd name="T40" fmla="*/ 0 w 148"/>
                <a:gd name="T41" fmla="*/ 1 h 50"/>
                <a:gd name="T42" fmla="*/ 0 w 148"/>
                <a:gd name="T43" fmla="*/ 1 h 50"/>
                <a:gd name="T44" fmla="*/ 0 w 148"/>
                <a:gd name="T45" fmla="*/ 1 h 50"/>
                <a:gd name="T46" fmla="*/ 0 w 148"/>
                <a:gd name="T47" fmla="*/ 1 h 50"/>
                <a:gd name="T48" fmla="*/ 0 w 148"/>
                <a:gd name="T49" fmla="*/ 1 h 50"/>
                <a:gd name="T50" fmla="*/ 0 w 148"/>
                <a:gd name="T51" fmla="*/ 1 h 50"/>
                <a:gd name="T52" fmla="*/ 0 w 148"/>
                <a:gd name="T53" fmla="*/ 1 h 50"/>
                <a:gd name="T54" fmla="*/ 0 w 148"/>
                <a:gd name="T55" fmla="*/ 1 h 50"/>
                <a:gd name="T56" fmla="*/ 0 w 148"/>
                <a:gd name="T57" fmla="*/ 1 h 50"/>
                <a:gd name="T58" fmla="*/ 0 w 148"/>
                <a:gd name="T59" fmla="*/ 1 h 50"/>
                <a:gd name="T60" fmla="*/ 0 w 148"/>
                <a:gd name="T61" fmla="*/ 1 h 50"/>
                <a:gd name="T62" fmla="*/ 0 w 148"/>
                <a:gd name="T63" fmla="*/ 0 h 50"/>
                <a:gd name="T64" fmla="*/ 0 w 148"/>
                <a:gd name="T65" fmla="*/ 1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8"/>
                <a:gd name="T100" fmla="*/ 0 h 50"/>
                <a:gd name="T101" fmla="*/ 148 w 148"/>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8" h="50">
                  <a:moveTo>
                    <a:pt x="23" y="7"/>
                  </a:moveTo>
                  <a:lnTo>
                    <a:pt x="55" y="7"/>
                  </a:lnTo>
                  <a:lnTo>
                    <a:pt x="75" y="22"/>
                  </a:lnTo>
                  <a:lnTo>
                    <a:pt x="95" y="7"/>
                  </a:lnTo>
                  <a:lnTo>
                    <a:pt x="125" y="7"/>
                  </a:lnTo>
                  <a:lnTo>
                    <a:pt x="125" y="0"/>
                  </a:lnTo>
                  <a:lnTo>
                    <a:pt x="148" y="11"/>
                  </a:lnTo>
                  <a:lnTo>
                    <a:pt x="125" y="20"/>
                  </a:lnTo>
                  <a:lnTo>
                    <a:pt x="125" y="14"/>
                  </a:lnTo>
                  <a:lnTo>
                    <a:pt x="99" y="14"/>
                  </a:lnTo>
                  <a:lnTo>
                    <a:pt x="81" y="24"/>
                  </a:lnTo>
                  <a:lnTo>
                    <a:pt x="99" y="36"/>
                  </a:lnTo>
                  <a:lnTo>
                    <a:pt x="125" y="36"/>
                  </a:lnTo>
                  <a:lnTo>
                    <a:pt x="125" y="30"/>
                  </a:lnTo>
                  <a:lnTo>
                    <a:pt x="148" y="40"/>
                  </a:lnTo>
                  <a:lnTo>
                    <a:pt x="125" y="50"/>
                  </a:lnTo>
                  <a:lnTo>
                    <a:pt x="125" y="44"/>
                  </a:lnTo>
                  <a:lnTo>
                    <a:pt x="95" y="44"/>
                  </a:lnTo>
                  <a:lnTo>
                    <a:pt x="75" y="30"/>
                  </a:lnTo>
                  <a:lnTo>
                    <a:pt x="55" y="44"/>
                  </a:lnTo>
                  <a:lnTo>
                    <a:pt x="23" y="44"/>
                  </a:lnTo>
                  <a:lnTo>
                    <a:pt x="23" y="50"/>
                  </a:lnTo>
                  <a:lnTo>
                    <a:pt x="0" y="40"/>
                  </a:lnTo>
                  <a:lnTo>
                    <a:pt x="23" y="30"/>
                  </a:lnTo>
                  <a:lnTo>
                    <a:pt x="23" y="36"/>
                  </a:lnTo>
                  <a:lnTo>
                    <a:pt x="52" y="36"/>
                  </a:lnTo>
                  <a:lnTo>
                    <a:pt x="69" y="26"/>
                  </a:lnTo>
                  <a:lnTo>
                    <a:pt x="52" y="14"/>
                  </a:lnTo>
                  <a:lnTo>
                    <a:pt x="23" y="14"/>
                  </a:lnTo>
                  <a:lnTo>
                    <a:pt x="23" y="20"/>
                  </a:lnTo>
                  <a:lnTo>
                    <a:pt x="0" y="11"/>
                  </a:lnTo>
                  <a:lnTo>
                    <a:pt x="23" y="0"/>
                  </a:lnTo>
                  <a:lnTo>
                    <a:pt x="23" y="7"/>
                  </a:lnTo>
                </a:path>
              </a:pathLst>
            </a:custGeom>
            <a:solidFill>
              <a:srgbClr val="66FF33"/>
            </a:solidFill>
            <a:ln w="0">
              <a:solidFill>
                <a:srgbClr val="000000"/>
              </a:solidFill>
              <a:prstDash val="solid"/>
              <a:round/>
              <a:headEnd/>
              <a:tailEnd/>
            </a:ln>
          </p:spPr>
          <p:txBody>
            <a:bodyPr/>
            <a:lstStyle/>
            <a:p>
              <a:endParaRPr lang="en-US" dirty="0"/>
            </a:p>
          </p:txBody>
        </p:sp>
        <p:sp>
          <p:nvSpPr>
            <p:cNvPr id="174147" name="Freeform 59"/>
            <p:cNvSpPr>
              <a:spLocks/>
            </p:cNvSpPr>
            <p:nvPr/>
          </p:nvSpPr>
          <p:spPr bwMode="auto">
            <a:xfrm>
              <a:off x="3230" y="1695"/>
              <a:ext cx="74" cy="25"/>
            </a:xfrm>
            <a:custGeom>
              <a:avLst/>
              <a:gdLst>
                <a:gd name="T0" fmla="*/ 1 w 147"/>
                <a:gd name="T1" fmla="*/ 1 h 50"/>
                <a:gd name="T2" fmla="*/ 1 w 147"/>
                <a:gd name="T3" fmla="*/ 1 h 50"/>
                <a:gd name="T4" fmla="*/ 1 w 147"/>
                <a:gd name="T5" fmla="*/ 1 h 50"/>
                <a:gd name="T6" fmla="*/ 1 w 147"/>
                <a:gd name="T7" fmla="*/ 1 h 50"/>
                <a:gd name="T8" fmla="*/ 1 w 147"/>
                <a:gd name="T9" fmla="*/ 1 h 50"/>
                <a:gd name="T10" fmla="*/ 1 w 147"/>
                <a:gd name="T11" fmla="*/ 0 h 50"/>
                <a:gd name="T12" fmla="*/ 1 w 147"/>
                <a:gd name="T13" fmla="*/ 1 h 50"/>
                <a:gd name="T14" fmla="*/ 1 w 147"/>
                <a:gd name="T15" fmla="*/ 1 h 50"/>
                <a:gd name="T16" fmla="*/ 1 w 147"/>
                <a:gd name="T17" fmla="*/ 1 h 50"/>
                <a:gd name="T18" fmla="*/ 1 w 147"/>
                <a:gd name="T19" fmla="*/ 1 h 50"/>
                <a:gd name="T20" fmla="*/ 1 w 147"/>
                <a:gd name="T21" fmla="*/ 1 h 50"/>
                <a:gd name="T22" fmla="*/ 1 w 147"/>
                <a:gd name="T23" fmla="*/ 1 h 50"/>
                <a:gd name="T24" fmla="*/ 1 w 147"/>
                <a:gd name="T25" fmla="*/ 1 h 50"/>
                <a:gd name="T26" fmla="*/ 1 w 147"/>
                <a:gd name="T27" fmla="*/ 1 h 50"/>
                <a:gd name="T28" fmla="*/ 1 w 147"/>
                <a:gd name="T29" fmla="*/ 1 h 50"/>
                <a:gd name="T30" fmla="*/ 1 w 147"/>
                <a:gd name="T31" fmla="*/ 1 h 50"/>
                <a:gd name="T32" fmla="*/ 1 w 147"/>
                <a:gd name="T33" fmla="*/ 1 h 50"/>
                <a:gd name="T34" fmla="*/ 1 w 147"/>
                <a:gd name="T35" fmla="*/ 1 h 50"/>
                <a:gd name="T36" fmla="*/ 1 w 147"/>
                <a:gd name="T37" fmla="*/ 1 h 50"/>
                <a:gd name="T38" fmla="*/ 1 w 147"/>
                <a:gd name="T39" fmla="*/ 1 h 50"/>
                <a:gd name="T40" fmla="*/ 1 w 147"/>
                <a:gd name="T41" fmla="*/ 1 h 50"/>
                <a:gd name="T42" fmla="*/ 1 w 147"/>
                <a:gd name="T43" fmla="*/ 1 h 50"/>
                <a:gd name="T44" fmla="*/ 0 w 147"/>
                <a:gd name="T45" fmla="*/ 1 h 50"/>
                <a:gd name="T46" fmla="*/ 1 w 147"/>
                <a:gd name="T47" fmla="*/ 1 h 50"/>
                <a:gd name="T48" fmla="*/ 1 w 147"/>
                <a:gd name="T49" fmla="*/ 1 h 50"/>
                <a:gd name="T50" fmla="*/ 1 w 147"/>
                <a:gd name="T51" fmla="*/ 1 h 50"/>
                <a:gd name="T52" fmla="*/ 1 w 147"/>
                <a:gd name="T53" fmla="*/ 1 h 50"/>
                <a:gd name="T54" fmla="*/ 1 w 147"/>
                <a:gd name="T55" fmla="*/ 1 h 50"/>
                <a:gd name="T56" fmla="*/ 1 w 147"/>
                <a:gd name="T57" fmla="*/ 1 h 50"/>
                <a:gd name="T58" fmla="*/ 1 w 147"/>
                <a:gd name="T59" fmla="*/ 1 h 50"/>
                <a:gd name="T60" fmla="*/ 0 w 147"/>
                <a:gd name="T61" fmla="*/ 1 h 50"/>
                <a:gd name="T62" fmla="*/ 1 w 147"/>
                <a:gd name="T63" fmla="*/ 0 h 50"/>
                <a:gd name="T64" fmla="*/ 1 w 147"/>
                <a:gd name="T65" fmla="*/ 1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
                <a:gd name="T100" fmla="*/ 0 h 50"/>
                <a:gd name="T101" fmla="*/ 147 w 147"/>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 h="50">
                  <a:moveTo>
                    <a:pt x="23" y="9"/>
                  </a:moveTo>
                  <a:lnTo>
                    <a:pt x="55" y="9"/>
                  </a:lnTo>
                  <a:lnTo>
                    <a:pt x="74" y="22"/>
                  </a:lnTo>
                  <a:lnTo>
                    <a:pt x="94" y="9"/>
                  </a:lnTo>
                  <a:lnTo>
                    <a:pt x="125" y="9"/>
                  </a:lnTo>
                  <a:lnTo>
                    <a:pt x="125" y="0"/>
                  </a:lnTo>
                  <a:lnTo>
                    <a:pt x="147" y="11"/>
                  </a:lnTo>
                  <a:lnTo>
                    <a:pt x="125" y="21"/>
                  </a:lnTo>
                  <a:lnTo>
                    <a:pt x="125" y="14"/>
                  </a:lnTo>
                  <a:lnTo>
                    <a:pt x="99" y="14"/>
                  </a:lnTo>
                  <a:lnTo>
                    <a:pt x="80" y="25"/>
                  </a:lnTo>
                  <a:lnTo>
                    <a:pt x="99" y="38"/>
                  </a:lnTo>
                  <a:lnTo>
                    <a:pt x="125" y="38"/>
                  </a:lnTo>
                  <a:lnTo>
                    <a:pt x="125" y="30"/>
                  </a:lnTo>
                  <a:lnTo>
                    <a:pt x="147" y="42"/>
                  </a:lnTo>
                  <a:lnTo>
                    <a:pt x="125" y="50"/>
                  </a:lnTo>
                  <a:lnTo>
                    <a:pt x="125" y="45"/>
                  </a:lnTo>
                  <a:lnTo>
                    <a:pt x="94" y="45"/>
                  </a:lnTo>
                  <a:lnTo>
                    <a:pt x="74" y="30"/>
                  </a:lnTo>
                  <a:lnTo>
                    <a:pt x="55" y="45"/>
                  </a:lnTo>
                  <a:lnTo>
                    <a:pt x="23" y="45"/>
                  </a:lnTo>
                  <a:lnTo>
                    <a:pt x="23" y="50"/>
                  </a:lnTo>
                  <a:lnTo>
                    <a:pt x="0" y="42"/>
                  </a:lnTo>
                  <a:lnTo>
                    <a:pt x="23" y="30"/>
                  </a:lnTo>
                  <a:lnTo>
                    <a:pt x="23" y="38"/>
                  </a:lnTo>
                  <a:lnTo>
                    <a:pt x="52" y="38"/>
                  </a:lnTo>
                  <a:lnTo>
                    <a:pt x="68" y="26"/>
                  </a:lnTo>
                  <a:lnTo>
                    <a:pt x="52" y="14"/>
                  </a:lnTo>
                  <a:lnTo>
                    <a:pt x="23" y="14"/>
                  </a:lnTo>
                  <a:lnTo>
                    <a:pt x="23" y="21"/>
                  </a:lnTo>
                  <a:lnTo>
                    <a:pt x="0" y="11"/>
                  </a:lnTo>
                  <a:lnTo>
                    <a:pt x="23" y="0"/>
                  </a:lnTo>
                  <a:lnTo>
                    <a:pt x="23" y="9"/>
                  </a:lnTo>
                  <a:close/>
                </a:path>
              </a:pathLst>
            </a:custGeom>
            <a:solidFill>
              <a:srgbClr val="66FF33"/>
            </a:solidFill>
            <a:ln w="0">
              <a:solidFill>
                <a:srgbClr val="000000"/>
              </a:solidFill>
              <a:prstDash val="solid"/>
              <a:round/>
              <a:headEnd/>
              <a:tailEnd/>
            </a:ln>
          </p:spPr>
          <p:txBody>
            <a:bodyPr/>
            <a:lstStyle/>
            <a:p>
              <a:endParaRPr lang="en-US" dirty="0"/>
            </a:p>
          </p:txBody>
        </p:sp>
        <p:sp>
          <p:nvSpPr>
            <p:cNvPr id="174148" name="Freeform 60"/>
            <p:cNvSpPr>
              <a:spLocks/>
            </p:cNvSpPr>
            <p:nvPr/>
          </p:nvSpPr>
          <p:spPr bwMode="auto">
            <a:xfrm>
              <a:off x="3230" y="1695"/>
              <a:ext cx="74" cy="25"/>
            </a:xfrm>
            <a:custGeom>
              <a:avLst/>
              <a:gdLst>
                <a:gd name="T0" fmla="*/ 1 w 147"/>
                <a:gd name="T1" fmla="*/ 1 h 50"/>
                <a:gd name="T2" fmla="*/ 1 w 147"/>
                <a:gd name="T3" fmla="*/ 1 h 50"/>
                <a:gd name="T4" fmla="*/ 1 w 147"/>
                <a:gd name="T5" fmla="*/ 1 h 50"/>
                <a:gd name="T6" fmla="*/ 1 w 147"/>
                <a:gd name="T7" fmla="*/ 1 h 50"/>
                <a:gd name="T8" fmla="*/ 1 w 147"/>
                <a:gd name="T9" fmla="*/ 1 h 50"/>
                <a:gd name="T10" fmla="*/ 1 w 147"/>
                <a:gd name="T11" fmla="*/ 0 h 50"/>
                <a:gd name="T12" fmla="*/ 1 w 147"/>
                <a:gd name="T13" fmla="*/ 1 h 50"/>
                <a:gd name="T14" fmla="*/ 1 w 147"/>
                <a:gd name="T15" fmla="*/ 1 h 50"/>
                <a:gd name="T16" fmla="*/ 1 w 147"/>
                <a:gd name="T17" fmla="*/ 1 h 50"/>
                <a:gd name="T18" fmla="*/ 1 w 147"/>
                <a:gd name="T19" fmla="*/ 1 h 50"/>
                <a:gd name="T20" fmla="*/ 1 w 147"/>
                <a:gd name="T21" fmla="*/ 1 h 50"/>
                <a:gd name="T22" fmla="*/ 1 w 147"/>
                <a:gd name="T23" fmla="*/ 1 h 50"/>
                <a:gd name="T24" fmla="*/ 1 w 147"/>
                <a:gd name="T25" fmla="*/ 1 h 50"/>
                <a:gd name="T26" fmla="*/ 1 w 147"/>
                <a:gd name="T27" fmla="*/ 1 h 50"/>
                <a:gd name="T28" fmla="*/ 1 w 147"/>
                <a:gd name="T29" fmla="*/ 1 h 50"/>
                <a:gd name="T30" fmla="*/ 1 w 147"/>
                <a:gd name="T31" fmla="*/ 1 h 50"/>
                <a:gd name="T32" fmla="*/ 1 w 147"/>
                <a:gd name="T33" fmla="*/ 1 h 50"/>
                <a:gd name="T34" fmla="*/ 1 w 147"/>
                <a:gd name="T35" fmla="*/ 1 h 50"/>
                <a:gd name="T36" fmla="*/ 1 w 147"/>
                <a:gd name="T37" fmla="*/ 1 h 50"/>
                <a:gd name="T38" fmla="*/ 1 w 147"/>
                <a:gd name="T39" fmla="*/ 1 h 50"/>
                <a:gd name="T40" fmla="*/ 1 w 147"/>
                <a:gd name="T41" fmla="*/ 1 h 50"/>
                <a:gd name="T42" fmla="*/ 1 w 147"/>
                <a:gd name="T43" fmla="*/ 1 h 50"/>
                <a:gd name="T44" fmla="*/ 0 w 147"/>
                <a:gd name="T45" fmla="*/ 1 h 50"/>
                <a:gd name="T46" fmla="*/ 1 w 147"/>
                <a:gd name="T47" fmla="*/ 1 h 50"/>
                <a:gd name="T48" fmla="*/ 1 w 147"/>
                <a:gd name="T49" fmla="*/ 1 h 50"/>
                <a:gd name="T50" fmla="*/ 1 w 147"/>
                <a:gd name="T51" fmla="*/ 1 h 50"/>
                <a:gd name="T52" fmla="*/ 1 w 147"/>
                <a:gd name="T53" fmla="*/ 1 h 50"/>
                <a:gd name="T54" fmla="*/ 1 w 147"/>
                <a:gd name="T55" fmla="*/ 1 h 50"/>
                <a:gd name="T56" fmla="*/ 1 w 147"/>
                <a:gd name="T57" fmla="*/ 1 h 50"/>
                <a:gd name="T58" fmla="*/ 1 w 147"/>
                <a:gd name="T59" fmla="*/ 1 h 50"/>
                <a:gd name="T60" fmla="*/ 0 w 147"/>
                <a:gd name="T61" fmla="*/ 1 h 50"/>
                <a:gd name="T62" fmla="*/ 1 w 147"/>
                <a:gd name="T63" fmla="*/ 0 h 50"/>
                <a:gd name="T64" fmla="*/ 1 w 147"/>
                <a:gd name="T65" fmla="*/ 1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
                <a:gd name="T100" fmla="*/ 0 h 50"/>
                <a:gd name="T101" fmla="*/ 147 w 147"/>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 h="50">
                  <a:moveTo>
                    <a:pt x="23" y="9"/>
                  </a:moveTo>
                  <a:lnTo>
                    <a:pt x="55" y="9"/>
                  </a:lnTo>
                  <a:lnTo>
                    <a:pt x="74" y="22"/>
                  </a:lnTo>
                  <a:lnTo>
                    <a:pt x="94" y="9"/>
                  </a:lnTo>
                  <a:lnTo>
                    <a:pt x="125" y="9"/>
                  </a:lnTo>
                  <a:lnTo>
                    <a:pt x="125" y="0"/>
                  </a:lnTo>
                  <a:lnTo>
                    <a:pt x="147" y="11"/>
                  </a:lnTo>
                  <a:lnTo>
                    <a:pt x="125" y="21"/>
                  </a:lnTo>
                  <a:lnTo>
                    <a:pt x="125" y="14"/>
                  </a:lnTo>
                  <a:lnTo>
                    <a:pt x="99" y="14"/>
                  </a:lnTo>
                  <a:lnTo>
                    <a:pt x="80" y="25"/>
                  </a:lnTo>
                  <a:lnTo>
                    <a:pt x="99" y="38"/>
                  </a:lnTo>
                  <a:lnTo>
                    <a:pt x="125" y="38"/>
                  </a:lnTo>
                  <a:lnTo>
                    <a:pt x="125" y="30"/>
                  </a:lnTo>
                  <a:lnTo>
                    <a:pt x="147" y="42"/>
                  </a:lnTo>
                  <a:lnTo>
                    <a:pt x="125" y="50"/>
                  </a:lnTo>
                  <a:lnTo>
                    <a:pt x="125" y="45"/>
                  </a:lnTo>
                  <a:lnTo>
                    <a:pt x="94" y="45"/>
                  </a:lnTo>
                  <a:lnTo>
                    <a:pt x="74" y="30"/>
                  </a:lnTo>
                  <a:lnTo>
                    <a:pt x="55" y="45"/>
                  </a:lnTo>
                  <a:lnTo>
                    <a:pt x="23" y="45"/>
                  </a:lnTo>
                  <a:lnTo>
                    <a:pt x="23" y="50"/>
                  </a:lnTo>
                  <a:lnTo>
                    <a:pt x="0" y="42"/>
                  </a:lnTo>
                  <a:lnTo>
                    <a:pt x="23" y="30"/>
                  </a:lnTo>
                  <a:lnTo>
                    <a:pt x="23" y="38"/>
                  </a:lnTo>
                  <a:lnTo>
                    <a:pt x="52" y="38"/>
                  </a:lnTo>
                  <a:lnTo>
                    <a:pt x="68" y="26"/>
                  </a:lnTo>
                  <a:lnTo>
                    <a:pt x="52" y="14"/>
                  </a:lnTo>
                  <a:lnTo>
                    <a:pt x="23" y="14"/>
                  </a:lnTo>
                  <a:lnTo>
                    <a:pt x="23" y="21"/>
                  </a:lnTo>
                  <a:lnTo>
                    <a:pt x="0" y="11"/>
                  </a:lnTo>
                  <a:lnTo>
                    <a:pt x="23" y="0"/>
                  </a:lnTo>
                  <a:lnTo>
                    <a:pt x="23" y="9"/>
                  </a:lnTo>
                </a:path>
              </a:pathLst>
            </a:custGeom>
            <a:solidFill>
              <a:srgbClr val="66FF33"/>
            </a:solidFill>
            <a:ln w="0">
              <a:solidFill>
                <a:srgbClr val="000000"/>
              </a:solidFill>
              <a:prstDash val="solid"/>
              <a:round/>
              <a:headEnd/>
              <a:tailEnd/>
            </a:ln>
          </p:spPr>
          <p:txBody>
            <a:bodyPr/>
            <a:lstStyle/>
            <a:p>
              <a:endParaRPr lang="en-US" dirty="0"/>
            </a:p>
          </p:txBody>
        </p:sp>
        <p:sp>
          <p:nvSpPr>
            <p:cNvPr id="174149" name="Freeform 61"/>
            <p:cNvSpPr>
              <a:spLocks/>
            </p:cNvSpPr>
            <p:nvPr/>
          </p:nvSpPr>
          <p:spPr bwMode="auto">
            <a:xfrm>
              <a:off x="3230" y="1695"/>
              <a:ext cx="74" cy="25"/>
            </a:xfrm>
            <a:custGeom>
              <a:avLst/>
              <a:gdLst>
                <a:gd name="T0" fmla="*/ 1 w 147"/>
                <a:gd name="T1" fmla="*/ 1 h 50"/>
                <a:gd name="T2" fmla="*/ 1 w 147"/>
                <a:gd name="T3" fmla="*/ 1 h 50"/>
                <a:gd name="T4" fmla="*/ 1 w 147"/>
                <a:gd name="T5" fmla="*/ 1 h 50"/>
                <a:gd name="T6" fmla="*/ 1 w 147"/>
                <a:gd name="T7" fmla="*/ 1 h 50"/>
                <a:gd name="T8" fmla="*/ 1 w 147"/>
                <a:gd name="T9" fmla="*/ 1 h 50"/>
                <a:gd name="T10" fmla="*/ 1 w 147"/>
                <a:gd name="T11" fmla="*/ 0 h 50"/>
                <a:gd name="T12" fmla="*/ 1 w 147"/>
                <a:gd name="T13" fmla="*/ 1 h 50"/>
                <a:gd name="T14" fmla="*/ 1 w 147"/>
                <a:gd name="T15" fmla="*/ 1 h 50"/>
                <a:gd name="T16" fmla="*/ 1 w 147"/>
                <a:gd name="T17" fmla="*/ 1 h 50"/>
                <a:gd name="T18" fmla="*/ 1 w 147"/>
                <a:gd name="T19" fmla="*/ 1 h 50"/>
                <a:gd name="T20" fmla="*/ 1 w 147"/>
                <a:gd name="T21" fmla="*/ 1 h 50"/>
                <a:gd name="T22" fmla="*/ 1 w 147"/>
                <a:gd name="T23" fmla="*/ 1 h 50"/>
                <a:gd name="T24" fmla="*/ 1 w 147"/>
                <a:gd name="T25" fmla="*/ 1 h 50"/>
                <a:gd name="T26" fmla="*/ 1 w 147"/>
                <a:gd name="T27" fmla="*/ 1 h 50"/>
                <a:gd name="T28" fmla="*/ 1 w 147"/>
                <a:gd name="T29" fmla="*/ 1 h 50"/>
                <a:gd name="T30" fmla="*/ 1 w 147"/>
                <a:gd name="T31" fmla="*/ 1 h 50"/>
                <a:gd name="T32" fmla="*/ 1 w 147"/>
                <a:gd name="T33" fmla="*/ 1 h 50"/>
                <a:gd name="T34" fmla="*/ 1 w 147"/>
                <a:gd name="T35" fmla="*/ 1 h 50"/>
                <a:gd name="T36" fmla="*/ 1 w 147"/>
                <a:gd name="T37" fmla="*/ 1 h 50"/>
                <a:gd name="T38" fmla="*/ 1 w 147"/>
                <a:gd name="T39" fmla="*/ 1 h 50"/>
                <a:gd name="T40" fmla="*/ 1 w 147"/>
                <a:gd name="T41" fmla="*/ 1 h 50"/>
                <a:gd name="T42" fmla="*/ 1 w 147"/>
                <a:gd name="T43" fmla="*/ 1 h 50"/>
                <a:gd name="T44" fmla="*/ 0 w 147"/>
                <a:gd name="T45" fmla="*/ 1 h 50"/>
                <a:gd name="T46" fmla="*/ 1 w 147"/>
                <a:gd name="T47" fmla="*/ 1 h 50"/>
                <a:gd name="T48" fmla="*/ 1 w 147"/>
                <a:gd name="T49" fmla="*/ 1 h 50"/>
                <a:gd name="T50" fmla="*/ 1 w 147"/>
                <a:gd name="T51" fmla="*/ 1 h 50"/>
                <a:gd name="T52" fmla="*/ 1 w 147"/>
                <a:gd name="T53" fmla="*/ 1 h 50"/>
                <a:gd name="T54" fmla="*/ 1 w 147"/>
                <a:gd name="T55" fmla="*/ 1 h 50"/>
                <a:gd name="T56" fmla="*/ 1 w 147"/>
                <a:gd name="T57" fmla="*/ 1 h 50"/>
                <a:gd name="T58" fmla="*/ 1 w 147"/>
                <a:gd name="T59" fmla="*/ 1 h 50"/>
                <a:gd name="T60" fmla="*/ 0 w 147"/>
                <a:gd name="T61" fmla="*/ 1 h 50"/>
                <a:gd name="T62" fmla="*/ 1 w 147"/>
                <a:gd name="T63" fmla="*/ 0 h 50"/>
                <a:gd name="T64" fmla="*/ 1 w 147"/>
                <a:gd name="T65" fmla="*/ 1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
                <a:gd name="T100" fmla="*/ 0 h 50"/>
                <a:gd name="T101" fmla="*/ 147 w 147"/>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 h="50">
                  <a:moveTo>
                    <a:pt x="23" y="9"/>
                  </a:moveTo>
                  <a:lnTo>
                    <a:pt x="55" y="9"/>
                  </a:lnTo>
                  <a:lnTo>
                    <a:pt x="74" y="22"/>
                  </a:lnTo>
                  <a:lnTo>
                    <a:pt x="94" y="9"/>
                  </a:lnTo>
                  <a:lnTo>
                    <a:pt x="125" y="9"/>
                  </a:lnTo>
                  <a:lnTo>
                    <a:pt x="125" y="0"/>
                  </a:lnTo>
                  <a:lnTo>
                    <a:pt x="147" y="11"/>
                  </a:lnTo>
                  <a:lnTo>
                    <a:pt x="125" y="21"/>
                  </a:lnTo>
                  <a:lnTo>
                    <a:pt x="125" y="14"/>
                  </a:lnTo>
                  <a:lnTo>
                    <a:pt x="99" y="14"/>
                  </a:lnTo>
                  <a:lnTo>
                    <a:pt x="80" y="25"/>
                  </a:lnTo>
                  <a:lnTo>
                    <a:pt x="99" y="38"/>
                  </a:lnTo>
                  <a:lnTo>
                    <a:pt x="125" y="38"/>
                  </a:lnTo>
                  <a:lnTo>
                    <a:pt x="125" y="30"/>
                  </a:lnTo>
                  <a:lnTo>
                    <a:pt x="147" y="42"/>
                  </a:lnTo>
                  <a:lnTo>
                    <a:pt x="125" y="50"/>
                  </a:lnTo>
                  <a:lnTo>
                    <a:pt x="125" y="45"/>
                  </a:lnTo>
                  <a:lnTo>
                    <a:pt x="94" y="45"/>
                  </a:lnTo>
                  <a:lnTo>
                    <a:pt x="74" y="30"/>
                  </a:lnTo>
                  <a:lnTo>
                    <a:pt x="55" y="45"/>
                  </a:lnTo>
                  <a:lnTo>
                    <a:pt x="23" y="45"/>
                  </a:lnTo>
                  <a:lnTo>
                    <a:pt x="23" y="50"/>
                  </a:lnTo>
                  <a:lnTo>
                    <a:pt x="0" y="42"/>
                  </a:lnTo>
                  <a:lnTo>
                    <a:pt x="23" y="30"/>
                  </a:lnTo>
                  <a:lnTo>
                    <a:pt x="23" y="38"/>
                  </a:lnTo>
                  <a:lnTo>
                    <a:pt x="52" y="38"/>
                  </a:lnTo>
                  <a:lnTo>
                    <a:pt x="68" y="26"/>
                  </a:lnTo>
                  <a:lnTo>
                    <a:pt x="52" y="14"/>
                  </a:lnTo>
                  <a:lnTo>
                    <a:pt x="23" y="14"/>
                  </a:lnTo>
                  <a:lnTo>
                    <a:pt x="23" y="21"/>
                  </a:lnTo>
                  <a:lnTo>
                    <a:pt x="0" y="11"/>
                  </a:lnTo>
                  <a:lnTo>
                    <a:pt x="23" y="0"/>
                  </a:lnTo>
                  <a:lnTo>
                    <a:pt x="23" y="9"/>
                  </a:lnTo>
                  <a:close/>
                </a:path>
              </a:pathLst>
            </a:custGeom>
            <a:solidFill>
              <a:srgbClr val="66FF33"/>
            </a:solidFill>
            <a:ln w="0">
              <a:solidFill>
                <a:srgbClr val="000000"/>
              </a:solidFill>
              <a:prstDash val="solid"/>
              <a:round/>
              <a:headEnd/>
              <a:tailEnd/>
            </a:ln>
          </p:spPr>
          <p:txBody>
            <a:bodyPr/>
            <a:lstStyle/>
            <a:p>
              <a:endParaRPr lang="en-US" dirty="0"/>
            </a:p>
          </p:txBody>
        </p:sp>
        <p:sp>
          <p:nvSpPr>
            <p:cNvPr id="174150" name="Freeform 62"/>
            <p:cNvSpPr>
              <a:spLocks/>
            </p:cNvSpPr>
            <p:nvPr/>
          </p:nvSpPr>
          <p:spPr bwMode="auto">
            <a:xfrm>
              <a:off x="3230" y="1695"/>
              <a:ext cx="74" cy="25"/>
            </a:xfrm>
            <a:custGeom>
              <a:avLst/>
              <a:gdLst>
                <a:gd name="T0" fmla="*/ 1 w 147"/>
                <a:gd name="T1" fmla="*/ 1 h 50"/>
                <a:gd name="T2" fmla="*/ 1 w 147"/>
                <a:gd name="T3" fmla="*/ 1 h 50"/>
                <a:gd name="T4" fmla="*/ 1 w 147"/>
                <a:gd name="T5" fmla="*/ 1 h 50"/>
                <a:gd name="T6" fmla="*/ 1 w 147"/>
                <a:gd name="T7" fmla="*/ 1 h 50"/>
                <a:gd name="T8" fmla="*/ 1 w 147"/>
                <a:gd name="T9" fmla="*/ 1 h 50"/>
                <a:gd name="T10" fmla="*/ 1 w 147"/>
                <a:gd name="T11" fmla="*/ 0 h 50"/>
                <a:gd name="T12" fmla="*/ 1 w 147"/>
                <a:gd name="T13" fmla="*/ 1 h 50"/>
                <a:gd name="T14" fmla="*/ 1 w 147"/>
                <a:gd name="T15" fmla="*/ 1 h 50"/>
                <a:gd name="T16" fmla="*/ 1 w 147"/>
                <a:gd name="T17" fmla="*/ 1 h 50"/>
                <a:gd name="T18" fmla="*/ 1 w 147"/>
                <a:gd name="T19" fmla="*/ 1 h 50"/>
                <a:gd name="T20" fmla="*/ 1 w 147"/>
                <a:gd name="T21" fmla="*/ 1 h 50"/>
                <a:gd name="T22" fmla="*/ 1 w 147"/>
                <a:gd name="T23" fmla="*/ 1 h 50"/>
                <a:gd name="T24" fmla="*/ 1 w 147"/>
                <a:gd name="T25" fmla="*/ 1 h 50"/>
                <a:gd name="T26" fmla="*/ 1 w 147"/>
                <a:gd name="T27" fmla="*/ 1 h 50"/>
                <a:gd name="T28" fmla="*/ 1 w 147"/>
                <a:gd name="T29" fmla="*/ 1 h 50"/>
                <a:gd name="T30" fmla="*/ 1 w 147"/>
                <a:gd name="T31" fmla="*/ 1 h 50"/>
                <a:gd name="T32" fmla="*/ 1 w 147"/>
                <a:gd name="T33" fmla="*/ 1 h 50"/>
                <a:gd name="T34" fmla="*/ 1 w 147"/>
                <a:gd name="T35" fmla="*/ 1 h 50"/>
                <a:gd name="T36" fmla="*/ 1 w 147"/>
                <a:gd name="T37" fmla="*/ 1 h 50"/>
                <a:gd name="T38" fmla="*/ 1 w 147"/>
                <a:gd name="T39" fmla="*/ 1 h 50"/>
                <a:gd name="T40" fmla="*/ 1 w 147"/>
                <a:gd name="T41" fmla="*/ 1 h 50"/>
                <a:gd name="T42" fmla="*/ 1 w 147"/>
                <a:gd name="T43" fmla="*/ 1 h 50"/>
                <a:gd name="T44" fmla="*/ 0 w 147"/>
                <a:gd name="T45" fmla="*/ 1 h 50"/>
                <a:gd name="T46" fmla="*/ 1 w 147"/>
                <a:gd name="T47" fmla="*/ 1 h 50"/>
                <a:gd name="T48" fmla="*/ 1 w 147"/>
                <a:gd name="T49" fmla="*/ 1 h 50"/>
                <a:gd name="T50" fmla="*/ 1 w 147"/>
                <a:gd name="T51" fmla="*/ 1 h 50"/>
                <a:gd name="T52" fmla="*/ 1 w 147"/>
                <a:gd name="T53" fmla="*/ 1 h 50"/>
                <a:gd name="T54" fmla="*/ 1 w 147"/>
                <a:gd name="T55" fmla="*/ 1 h 50"/>
                <a:gd name="T56" fmla="*/ 1 w 147"/>
                <a:gd name="T57" fmla="*/ 1 h 50"/>
                <a:gd name="T58" fmla="*/ 1 w 147"/>
                <a:gd name="T59" fmla="*/ 1 h 50"/>
                <a:gd name="T60" fmla="*/ 0 w 147"/>
                <a:gd name="T61" fmla="*/ 1 h 50"/>
                <a:gd name="T62" fmla="*/ 1 w 147"/>
                <a:gd name="T63" fmla="*/ 0 h 50"/>
                <a:gd name="T64" fmla="*/ 1 w 147"/>
                <a:gd name="T65" fmla="*/ 1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
                <a:gd name="T100" fmla="*/ 0 h 50"/>
                <a:gd name="T101" fmla="*/ 147 w 147"/>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 h="50">
                  <a:moveTo>
                    <a:pt x="23" y="9"/>
                  </a:moveTo>
                  <a:lnTo>
                    <a:pt x="55" y="9"/>
                  </a:lnTo>
                  <a:lnTo>
                    <a:pt x="74" y="22"/>
                  </a:lnTo>
                  <a:lnTo>
                    <a:pt x="94" y="9"/>
                  </a:lnTo>
                  <a:lnTo>
                    <a:pt x="125" y="9"/>
                  </a:lnTo>
                  <a:lnTo>
                    <a:pt x="125" y="0"/>
                  </a:lnTo>
                  <a:lnTo>
                    <a:pt x="147" y="11"/>
                  </a:lnTo>
                  <a:lnTo>
                    <a:pt x="125" y="21"/>
                  </a:lnTo>
                  <a:lnTo>
                    <a:pt x="125" y="14"/>
                  </a:lnTo>
                  <a:lnTo>
                    <a:pt x="99" y="14"/>
                  </a:lnTo>
                  <a:lnTo>
                    <a:pt x="80" y="25"/>
                  </a:lnTo>
                  <a:lnTo>
                    <a:pt x="99" y="38"/>
                  </a:lnTo>
                  <a:lnTo>
                    <a:pt x="125" y="38"/>
                  </a:lnTo>
                  <a:lnTo>
                    <a:pt x="125" y="30"/>
                  </a:lnTo>
                  <a:lnTo>
                    <a:pt x="147" y="42"/>
                  </a:lnTo>
                  <a:lnTo>
                    <a:pt x="125" y="50"/>
                  </a:lnTo>
                  <a:lnTo>
                    <a:pt x="125" y="45"/>
                  </a:lnTo>
                  <a:lnTo>
                    <a:pt x="94" y="45"/>
                  </a:lnTo>
                  <a:lnTo>
                    <a:pt x="74" y="30"/>
                  </a:lnTo>
                  <a:lnTo>
                    <a:pt x="55" y="45"/>
                  </a:lnTo>
                  <a:lnTo>
                    <a:pt x="23" y="45"/>
                  </a:lnTo>
                  <a:lnTo>
                    <a:pt x="23" y="50"/>
                  </a:lnTo>
                  <a:lnTo>
                    <a:pt x="0" y="42"/>
                  </a:lnTo>
                  <a:lnTo>
                    <a:pt x="23" y="30"/>
                  </a:lnTo>
                  <a:lnTo>
                    <a:pt x="23" y="38"/>
                  </a:lnTo>
                  <a:lnTo>
                    <a:pt x="52" y="38"/>
                  </a:lnTo>
                  <a:lnTo>
                    <a:pt x="68" y="26"/>
                  </a:lnTo>
                  <a:lnTo>
                    <a:pt x="52" y="14"/>
                  </a:lnTo>
                  <a:lnTo>
                    <a:pt x="23" y="14"/>
                  </a:lnTo>
                  <a:lnTo>
                    <a:pt x="23" y="21"/>
                  </a:lnTo>
                  <a:lnTo>
                    <a:pt x="0" y="11"/>
                  </a:lnTo>
                  <a:lnTo>
                    <a:pt x="23" y="0"/>
                  </a:lnTo>
                  <a:lnTo>
                    <a:pt x="23" y="9"/>
                  </a:lnTo>
                </a:path>
              </a:pathLst>
            </a:custGeom>
            <a:solidFill>
              <a:srgbClr val="66FF33"/>
            </a:solidFill>
            <a:ln w="0">
              <a:solidFill>
                <a:srgbClr val="000000"/>
              </a:solidFill>
              <a:prstDash val="solid"/>
              <a:round/>
              <a:headEnd/>
              <a:tailEnd/>
            </a:ln>
          </p:spPr>
          <p:txBody>
            <a:bodyPr/>
            <a:lstStyle/>
            <a:p>
              <a:endParaRPr lang="en-US" dirty="0"/>
            </a:p>
          </p:txBody>
        </p:sp>
      </p:grpSp>
      <p:sp>
        <p:nvSpPr>
          <p:cNvPr id="174089" name="AutoShape 63"/>
          <p:cNvSpPr>
            <a:spLocks noChangeArrowheads="1"/>
          </p:cNvSpPr>
          <p:nvPr/>
        </p:nvSpPr>
        <p:spPr bwMode="ltGray">
          <a:xfrm>
            <a:off x="5737225" y="1500188"/>
            <a:ext cx="1771650" cy="2814637"/>
          </a:xfrm>
          <a:prstGeom prst="can">
            <a:avLst>
              <a:gd name="adj" fmla="val 39718"/>
            </a:avLst>
          </a:prstGeom>
          <a:solidFill>
            <a:srgbClr val="F0E8B7"/>
          </a:solidFill>
          <a:ln w="9525">
            <a:solidFill>
              <a:schemeClr val="bg2"/>
            </a:solidFill>
            <a:round/>
            <a:headEnd/>
            <a:tailEnd/>
          </a:ln>
        </p:spPr>
        <p:txBody>
          <a:bodyPr wrap="none" anchor="ctr"/>
          <a:lstStyle/>
          <a:p>
            <a:endParaRPr lang="en-US" dirty="0"/>
          </a:p>
        </p:txBody>
      </p:sp>
      <p:sp>
        <p:nvSpPr>
          <p:cNvPr id="174090" name="Text Box 64"/>
          <p:cNvSpPr txBox="1">
            <a:spLocks noChangeArrowheads="1"/>
          </p:cNvSpPr>
          <p:nvPr/>
        </p:nvSpPr>
        <p:spPr bwMode="auto">
          <a:xfrm>
            <a:off x="1268413" y="1831975"/>
            <a:ext cx="2216150" cy="366713"/>
          </a:xfrm>
          <a:prstGeom prst="rect">
            <a:avLst/>
          </a:prstGeom>
          <a:noFill/>
          <a:ln w="9525">
            <a:noFill/>
            <a:miter lim="800000"/>
            <a:headEnd/>
            <a:tailEnd/>
          </a:ln>
        </p:spPr>
        <p:txBody>
          <a:bodyPr wrap="none">
            <a:spAutoFit/>
          </a:bodyPr>
          <a:lstStyle/>
          <a:p>
            <a:r>
              <a:rPr lang="en-US" b="1" dirty="0">
                <a:solidFill>
                  <a:schemeClr val="tx2"/>
                </a:solidFill>
              </a:rPr>
              <a:t>Signaling Gateway</a:t>
            </a:r>
          </a:p>
        </p:txBody>
      </p:sp>
      <p:sp>
        <p:nvSpPr>
          <p:cNvPr id="174091" name="Text Box 65"/>
          <p:cNvSpPr txBox="1">
            <a:spLocks noChangeArrowheads="1"/>
          </p:cNvSpPr>
          <p:nvPr/>
        </p:nvSpPr>
        <p:spPr bwMode="auto">
          <a:xfrm>
            <a:off x="5119688" y="1090613"/>
            <a:ext cx="2978150" cy="457200"/>
          </a:xfrm>
          <a:prstGeom prst="rect">
            <a:avLst/>
          </a:prstGeom>
          <a:noFill/>
          <a:ln w="9525">
            <a:noFill/>
            <a:miter lim="800000"/>
            <a:headEnd/>
            <a:tailEnd/>
          </a:ln>
        </p:spPr>
        <p:txBody>
          <a:bodyPr>
            <a:spAutoFit/>
          </a:bodyPr>
          <a:lstStyle/>
          <a:p>
            <a:pPr algn="ctr"/>
            <a:r>
              <a:rPr lang="en-US" sz="2400" b="1" dirty="0">
                <a:solidFill>
                  <a:schemeClr val="tx2"/>
                </a:solidFill>
              </a:rPr>
              <a:t>Application Server</a:t>
            </a:r>
          </a:p>
        </p:txBody>
      </p:sp>
      <p:grpSp>
        <p:nvGrpSpPr>
          <p:cNvPr id="5" name="Group 66"/>
          <p:cNvGrpSpPr>
            <a:grpSpLocks/>
          </p:cNvGrpSpPr>
          <p:nvPr/>
        </p:nvGrpSpPr>
        <p:grpSpPr bwMode="auto">
          <a:xfrm>
            <a:off x="5843588" y="2205038"/>
            <a:ext cx="1858962" cy="581025"/>
            <a:chOff x="4433" y="1164"/>
            <a:chExt cx="1171" cy="366"/>
          </a:xfrm>
        </p:grpSpPr>
        <p:sp>
          <p:nvSpPr>
            <p:cNvPr id="174106" name="Rectangle 67"/>
            <p:cNvSpPr>
              <a:spLocks noChangeArrowheads="1"/>
            </p:cNvSpPr>
            <p:nvPr/>
          </p:nvSpPr>
          <p:spPr bwMode="auto">
            <a:xfrm>
              <a:off x="4473" y="1197"/>
              <a:ext cx="918" cy="324"/>
            </a:xfrm>
            <a:prstGeom prst="rect">
              <a:avLst/>
            </a:prstGeom>
            <a:noFill/>
            <a:ln w="9525">
              <a:solidFill>
                <a:schemeClr val="bg2"/>
              </a:solidFill>
              <a:miter lim="800000"/>
              <a:headEnd/>
              <a:tailEnd/>
            </a:ln>
          </p:spPr>
          <p:txBody>
            <a:bodyPr wrap="none" anchor="ctr"/>
            <a:lstStyle/>
            <a:p>
              <a:endParaRPr lang="en-US" dirty="0"/>
            </a:p>
          </p:txBody>
        </p:sp>
        <p:sp>
          <p:nvSpPr>
            <p:cNvPr id="174107" name="Text Box 68"/>
            <p:cNvSpPr txBox="1">
              <a:spLocks noChangeArrowheads="1"/>
            </p:cNvSpPr>
            <p:nvPr/>
          </p:nvSpPr>
          <p:spPr bwMode="auto">
            <a:xfrm>
              <a:off x="4433" y="1164"/>
              <a:ext cx="1171" cy="366"/>
            </a:xfrm>
            <a:prstGeom prst="rect">
              <a:avLst/>
            </a:prstGeom>
            <a:noFill/>
            <a:ln w="9525">
              <a:noFill/>
              <a:miter lim="800000"/>
              <a:headEnd/>
              <a:tailEnd/>
            </a:ln>
          </p:spPr>
          <p:txBody>
            <a:bodyPr>
              <a:spAutoFit/>
            </a:bodyPr>
            <a:lstStyle/>
            <a:p>
              <a:r>
                <a:rPr lang="en-US" sz="1600" dirty="0"/>
                <a:t>Application </a:t>
              </a:r>
            </a:p>
            <a:p>
              <a:r>
                <a:rPr lang="en-US" sz="1600" dirty="0"/>
                <a:t>Server Process</a:t>
              </a:r>
            </a:p>
          </p:txBody>
        </p:sp>
      </p:grpSp>
      <p:grpSp>
        <p:nvGrpSpPr>
          <p:cNvPr id="6" name="Group 69"/>
          <p:cNvGrpSpPr>
            <a:grpSpLocks/>
          </p:cNvGrpSpPr>
          <p:nvPr/>
        </p:nvGrpSpPr>
        <p:grpSpPr bwMode="auto">
          <a:xfrm>
            <a:off x="5853113" y="2852738"/>
            <a:ext cx="1858962" cy="581025"/>
            <a:chOff x="4433" y="1164"/>
            <a:chExt cx="1171" cy="366"/>
          </a:xfrm>
        </p:grpSpPr>
        <p:sp>
          <p:nvSpPr>
            <p:cNvPr id="174104" name="Rectangle 70"/>
            <p:cNvSpPr>
              <a:spLocks noChangeArrowheads="1"/>
            </p:cNvSpPr>
            <p:nvPr/>
          </p:nvSpPr>
          <p:spPr bwMode="auto">
            <a:xfrm>
              <a:off x="4473" y="1197"/>
              <a:ext cx="918" cy="324"/>
            </a:xfrm>
            <a:prstGeom prst="rect">
              <a:avLst/>
            </a:prstGeom>
            <a:noFill/>
            <a:ln w="9525">
              <a:solidFill>
                <a:schemeClr val="bg2"/>
              </a:solidFill>
              <a:miter lim="800000"/>
              <a:headEnd/>
              <a:tailEnd/>
            </a:ln>
          </p:spPr>
          <p:txBody>
            <a:bodyPr wrap="none" anchor="ctr"/>
            <a:lstStyle/>
            <a:p>
              <a:endParaRPr lang="en-US" dirty="0"/>
            </a:p>
          </p:txBody>
        </p:sp>
        <p:sp>
          <p:nvSpPr>
            <p:cNvPr id="174105" name="Text Box 71"/>
            <p:cNvSpPr txBox="1">
              <a:spLocks noChangeArrowheads="1"/>
            </p:cNvSpPr>
            <p:nvPr/>
          </p:nvSpPr>
          <p:spPr bwMode="auto">
            <a:xfrm>
              <a:off x="4433" y="1164"/>
              <a:ext cx="1171" cy="366"/>
            </a:xfrm>
            <a:prstGeom prst="rect">
              <a:avLst/>
            </a:prstGeom>
            <a:noFill/>
            <a:ln w="9525">
              <a:noFill/>
              <a:miter lim="800000"/>
              <a:headEnd/>
              <a:tailEnd/>
            </a:ln>
          </p:spPr>
          <p:txBody>
            <a:bodyPr>
              <a:spAutoFit/>
            </a:bodyPr>
            <a:lstStyle/>
            <a:p>
              <a:r>
                <a:rPr lang="en-US" sz="1600" dirty="0"/>
                <a:t>Application</a:t>
              </a:r>
            </a:p>
            <a:p>
              <a:r>
                <a:rPr lang="en-US" sz="1600" dirty="0"/>
                <a:t>Server Process</a:t>
              </a:r>
            </a:p>
          </p:txBody>
        </p:sp>
      </p:grpSp>
      <p:grpSp>
        <p:nvGrpSpPr>
          <p:cNvPr id="7" name="Group 72"/>
          <p:cNvGrpSpPr>
            <a:grpSpLocks/>
          </p:cNvGrpSpPr>
          <p:nvPr/>
        </p:nvGrpSpPr>
        <p:grpSpPr bwMode="auto">
          <a:xfrm>
            <a:off x="5859463" y="3476625"/>
            <a:ext cx="1858962" cy="581025"/>
            <a:chOff x="4433" y="1164"/>
            <a:chExt cx="1171" cy="366"/>
          </a:xfrm>
        </p:grpSpPr>
        <p:sp>
          <p:nvSpPr>
            <p:cNvPr id="174102" name="Rectangle 73"/>
            <p:cNvSpPr>
              <a:spLocks noChangeArrowheads="1"/>
            </p:cNvSpPr>
            <p:nvPr/>
          </p:nvSpPr>
          <p:spPr bwMode="auto">
            <a:xfrm>
              <a:off x="4473" y="1197"/>
              <a:ext cx="918" cy="324"/>
            </a:xfrm>
            <a:prstGeom prst="rect">
              <a:avLst/>
            </a:prstGeom>
            <a:noFill/>
            <a:ln w="9525">
              <a:solidFill>
                <a:schemeClr val="bg2"/>
              </a:solidFill>
              <a:miter lim="800000"/>
              <a:headEnd/>
              <a:tailEnd/>
            </a:ln>
          </p:spPr>
          <p:txBody>
            <a:bodyPr wrap="none" anchor="ctr"/>
            <a:lstStyle/>
            <a:p>
              <a:endParaRPr lang="en-US" dirty="0"/>
            </a:p>
          </p:txBody>
        </p:sp>
        <p:sp>
          <p:nvSpPr>
            <p:cNvPr id="174103" name="Text Box 74"/>
            <p:cNvSpPr txBox="1">
              <a:spLocks noChangeArrowheads="1"/>
            </p:cNvSpPr>
            <p:nvPr/>
          </p:nvSpPr>
          <p:spPr bwMode="auto">
            <a:xfrm>
              <a:off x="4433" y="1164"/>
              <a:ext cx="1171" cy="366"/>
            </a:xfrm>
            <a:prstGeom prst="rect">
              <a:avLst/>
            </a:prstGeom>
            <a:noFill/>
            <a:ln w="9525">
              <a:noFill/>
              <a:miter lim="800000"/>
              <a:headEnd/>
              <a:tailEnd/>
            </a:ln>
          </p:spPr>
          <p:txBody>
            <a:bodyPr>
              <a:spAutoFit/>
            </a:bodyPr>
            <a:lstStyle/>
            <a:p>
              <a:r>
                <a:rPr lang="en-US" sz="1600" dirty="0"/>
                <a:t>Application </a:t>
              </a:r>
            </a:p>
            <a:p>
              <a:r>
                <a:rPr lang="en-US" sz="1600" dirty="0"/>
                <a:t>Server Process</a:t>
              </a:r>
            </a:p>
          </p:txBody>
        </p:sp>
      </p:grpSp>
      <p:sp>
        <p:nvSpPr>
          <p:cNvPr id="174095" name="Line 75"/>
          <p:cNvSpPr>
            <a:spLocks noChangeShapeType="1"/>
          </p:cNvSpPr>
          <p:nvPr/>
        </p:nvSpPr>
        <p:spPr bwMode="auto">
          <a:xfrm>
            <a:off x="2835275" y="3144838"/>
            <a:ext cx="239713" cy="0"/>
          </a:xfrm>
          <a:prstGeom prst="line">
            <a:avLst/>
          </a:prstGeom>
          <a:noFill/>
          <a:ln w="38100">
            <a:solidFill>
              <a:schemeClr val="tx2"/>
            </a:solidFill>
            <a:round/>
            <a:headEnd/>
            <a:tailEnd/>
          </a:ln>
        </p:spPr>
        <p:txBody>
          <a:bodyPr/>
          <a:lstStyle/>
          <a:p>
            <a:endParaRPr lang="en-US" dirty="0"/>
          </a:p>
        </p:txBody>
      </p:sp>
      <p:sp>
        <p:nvSpPr>
          <p:cNvPr id="174096" name="Text Box 76"/>
          <p:cNvSpPr txBox="1">
            <a:spLocks noChangeArrowheads="1"/>
          </p:cNvSpPr>
          <p:nvPr/>
        </p:nvSpPr>
        <p:spPr bwMode="auto">
          <a:xfrm>
            <a:off x="7518400" y="2043113"/>
            <a:ext cx="1625600" cy="1739900"/>
          </a:xfrm>
          <a:prstGeom prst="rect">
            <a:avLst/>
          </a:prstGeom>
          <a:noFill/>
          <a:ln w="9525" algn="ctr">
            <a:noFill/>
            <a:miter lim="800000"/>
            <a:headEnd/>
            <a:tailEnd/>
          </a:ln>
        </p:spPr>
        <p:txBody>
          <a:bodyPr>
            <a:spAutoFit/>
          </a:bodyPr>
          <a:lstStyle/>
          <a:p>
            <a:pPr algn="ctr"/>
            <a:r>
              <a:rPr lang="en-US" dirty="0"/>
              <a:t>Sub </a:t>
            </a:r>
          </a:p>
          <a:p>
            <a:pPr algn="ctr"/>
            <a:r>
              <a:rPr lang="en-US" dirty="0"/>
              <a:t>System </a:t>
            </a:r>
          </a:p>
          <a:p>
            <a:pPr algn="ctr"/>
            <a:r>
              <a:rPr lang="en-US" dirty="0"/>
              <a:t>Number </a:t>
            </a:r>
          </a:p>
          <a:p>
            <a:pPr algn="ctr"/>
            <a:r>
              <a:rPr lang="en-US" dirty="0"/>
              <a:t>(SSN) </a:t>
            </a:r>
          </a:p>
          <a:p>
            <a:pPr algn="ctr"/>
            <a:r>
              <a:rPr lang="en-US" dirty="0"/>
              <a:t>And</a:t>
            </a:r>
          </a:p>
          <a:p>
            <a:pPr algn="ctr"/>
            <a:r>
              <a:rPr lang="en-US" dirty="0"/>
              <a:t> Point Code</a:t>
            </a:r>
          </a:p>
        </p:txBody>
      </p:sp>
      <p:sp>
        <p:nvSpPr>
          <p:cNvPr id="174097" name="AutoShape 77"/>
          <p:cNvSpPr>
            <a:spLocks/>
          </p:cNvSpPr>
          <p:nvPr/>
        </p:nvSpPr>
        <p:spPr bwMode="auto">
          <a:xfrm>
            <a:off x="7543800" y="1638300"/>
            <a:ext cx="368300" cy="2590800"/>
          </a:xfrm>
          <a:prstGeom prst="rightBrace">
            <a:avLst>
              <a:gd name="adj1" fmla="val 58621"/>
              <a:gd name="adj2" fmla="val 50000"/>
            </a:avLst>
          </a:prstGeom>
          <a:noFill/>
          <a:ln w="9525">
            <a:solidFill>
              <a:schemeClr val="tx1"/>
            </a:solidFill>
            <a:round/>
            <a:headEnd/>
            <a:tailEnd/>
          </a:ln>
        </p:spPr>
        <p:txBody>
          <a:bodyPr wrap="none" anchor="ctr"/>
          <a:lstStyle/>
          <a:p>
            <a:endParaRPr lang="en-US" dirty="0"/>
          </a:p>
        </p:txBody>
      </p:sp>
      <p:sp>
        <p:nvSpPr>
          <p:cNvPr id="174098" name="Text Box 78"/>
          <p:cNvSpPr txBox="1">
            <a:spLocks noChangeArrowheads="1"/>
          </p:cNvSpPr>
          <p:nvPr/>
        </p:nvSpPr>
        <p:spPr bwMode="auto">
          <a:xfrm>
            <a:off x="2352675" y="4943475"/>
            <a:ext cx="6292850" cy="915988"/>
          </a:xfrm>
          <a:prstGeom prst="rect">
            <a:avLst/>
          </a:prstGeom>
          <a:noFill/>
          <a:ln w="9525" algn="ctr">
            <a:noFill/>
            <a:miter lim="800000"/>
            <a:headEnd/>
            <a:tailEnd/>
          </a:ln>
        </p:spPr>
        <p:txBody>
          <a:bodyPr wrap="none">
            <a:spAutoFit/>
          </a:bodyPr>
          <a:lstStyle/>
          <a:p>
            <a:r>
              <a:rPr lang="en-US" dirty="0"/>
              <a:t>Application Server Process (ASP) – individual instances</a:t>
            </a:r>
          </a:p>
          <a:p>
            <a:r>
              <a:rPr lang="en-US" dirty="0"/>
              <a:t>of databases that provide responses for the AS’s SSN. Each</a:t>
            </a:r>
          </a:p>
          <a:p>
            <a:r>
              <a:rPr lang="en-US" dirty="0"/>
              <a:t>ASP has its own IP address. </a:t>
            </a:r>
          </a:p>
        </p:txBody>
      </p:sp>
      <p:sp>
        <p:nvSpPr>
          <p:cNvPr id="174099" name="Line 79"/>
          <p:cNvSpPr>
            <a:spLocks noChangeShapeType="1"/>
          </p:cNvSpPr>
          <p:nvPr/>
        </p:nvSpPr>
        <p:spPr bwMode="auto">
          <a:xfrm flipV="1">
            <a:off x="5186363" y="2608263"/>
            <a:ext cx="717550" cy="388937"/>
          </a:xfrm>
          <a:prstGeom prst="line">
            <a:avLst/>
          </a:prstGeom>
          <a:noFill/>
          <a:ln w="38100">
            <a:solidFill>
              <a:schemeClr val="tx2"/>
            </a:solidFill>
            <a:round/>
            <a:headEnd/>
            <a:tailEnd/>
          </a:ln>
        </p:spPr>
        <p:txBody>
          <a:bodyPr/>
          <a:lstStyle/>
          <a:p>
            <a:endParaRPr lang="en-US" dirty="0"/>
          </a:p>
        </p:txBody>
      </p:sp>
      <p:sp>
        <p:nvSpPr>
          <p:cNvPr id="174100" name="Line 80"/>
          <p:cNvSpPr>
            <a:spLocks noChangeShapeType="1"/>
          </p:cNvSpPr>
          <p:nvPr/>
        </p:nvSpPr>
        <p:spPr bwMode="auto">
          <a:xfrm>
            <a:off x="5181600" y="3128963"/>
            <a:ext cx="738188" cy="0"/>
          </a:xfrm>
          <a:prstGeom prst="line">
            <a:avLst/>
          </a:prstGeom>
          <a:noFill/>
          <a:ln w="38100">
            <a:solidFill>
              <a:schemeClr val="tx2"/>
            </a:solidFill>
            <a:round/>
            <a:headEnd/>
            <a:tailEnd/>
          </a:ln>
        </p:spPr>
        <p:txBody>
          <a:bodyPr/>
          <a:lstStyle/>
          <a:p>
            <a:endParaRPr lang="en-US" dirty="0"/>
          </a:p>
        </p:txBody>
      </p:sp>
      <p:sp>
        <p:nvSpPr>
          <p:cNvPr id="174101" name="Line 81"/>
          <p:cNvSpPr>
            <a:spLocks noChangeShapeType="1"/>
          </p:cNvSpPr>
          <p:nvPr/>
        </p:nvSpPr>
        <p:spPr bwMode="auto">
          <a:xfrm>
            <a:off x="5175250" y="3246438"/>
            <a:ext cx="730250" cy="371475"/>
          </a:xfrm>
          <a:prstGeom prst="line">
            <a:avLst/>
          </a:prstGeom>
          <a:noFill/>
          <a:ln w="38100">
            <a:solidFill>
              <a:schemeClr val="tx2"/>
            </a:solidFill>
            <a:round/>
            <a:headEnd/>
            <a:tailEnd/>
          </a:ln>
        </p:spPr>
        <p:txBody>
          <a:bodyPr/>
          <a:lstStyle/>
          <a:p>
            <a:endParaRPr lang="en-US" dirty="0"/>
          </a:p>
        </p:txBody>
      </p:sp>
    </p:spTree>
  </p:cSld>
  <p:clrMapOvr>
    <a:masterClrMapping/>
  </p:clrMapOvr>
  <p:transition>
    <p:wipe dir="d"/>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Line 2"/>
          <p:cNvSpPr>
            <a:spLocks noChangeShapeType="1"/>
          </p:cNvSpPr>
          <p:nvPr/>
        </p:nvSpPr>
        <p:spPr bwMode="auto">
          <a:xfrm>
            <a:off x="3843338" y="5091113"/>
            <a:ext cx="628650" cy="0"/>
          </a:xfrm>
          <a:prstGeom prst="line">
            <a:avLst/>
          </a:prstGeom>
          <a:noFill/>
          <a:ln w="76200">
            <a:solidFill>
              <a:schemeClr val="tx2"/>
            </a:solidFill>
            <a:round/>
            <a:headEnd/>
            <a:tailEnd/>
          </a:ln>
        </p:spPr>
        <p:txBody>
          <a:bodyPr/>
          <a:lstStyle/>
          <a:p>
            <a:endParaRPr lang="en-US" dirty="0"/>
          </a:p>
        </p:txBody>
      </p:sp>
      <p:sp>
        <p:nvSpPr>
          <p:cNvPr id="175107" name="Line 3"/>
          <p:cNvSpPr>
            <a:spLocks noChangeShapeType="1"/>
          </p:cNvSpPr>
          <p:nvPr/>
        </p:nvSpPr>
        <p:spPr bwMode="auto">
          <a:xfrm>
            <a:off x="5492750" y="5029200"/>
            <a:ext cx="860425" cy="0"/>
          </a:xfrm>
          <a:prstGeom prst="line">
            <a:avLst/>
          </a:prstGeom>
          <a:noFill/>
          <a:ln w="76200">
            <a:solidFill>
              <a:schemeClr val="tx2"/>
            </a:solidFill>
            <a:round/>
            <a:headEnd/>
            <a:tailEnd/>
          </a:ln>
        </p:spPr>
        <p:txBody>
          <a:bodyPr/>
          <a:lstStyle/>
          <a:p>
            <a:endParaRPr lang="en-US" dirty="0"/>
          </a:p>
        </p:txBody>
      </p:sp>
      <p:grpSp>
        <p:nvGrpSpPr>
          <p:cNvPr id="2" name="Group 4"/>
          <p:cNvGrpSpPr>
            <a:grpSpLocks/>
          </p:cNvGrpSpPr>
          <p:nvPr/>
        </p:nvGrpSpPr>
        <p:grpSpPr bwMode="auto">
          <a:xfrm>
            <a:off x="7172325" y="4672013"/>
            <a:ext cx="681038" cy="704850"/>
            <a:chOff x="4518" y="3021"/>
            <a:chExt cx="1059" cy="444"/>
          </a:xfrm>
        </p:grpSpPr>
        <p:sp>
          <p:nvSpPr>
            <p:cNvPr id="175268" name="Line 5"/>
            <p:cNvSpPr>
              <a:spLocks noChangeShapeType="1"/>
            </p:cNvSpPr>
            <p:nvPr/>
          </p:nvSpPr>
          <p:spPr bwMode="auto">
            <a:xfrm>
              <a:off x="4569" y="3021"/>
              <a:ext cx="1008" cy="0"/>
            </a:xfrm>
            <a:prstGeom prst="line">
              <a:avLst/>
            </a:prstGeom>
            <a:noFill/>
            <a:ln w="9525">
              <a:solidFill>
                <a:schemeClr val="tx1"/>
              </a:solidFill>
              <a:round/>
              <a:headEnd/>
              <a:tailEnd/>
            </a:ln>
          </p:spPr>
          <p:txBody>
            <a:bodyPr/>
            <a:lstStyle/>
            <a:p>
              <a:endParaRPr lang="en-US" dirty="0"/>
            </a:p>
          </p:txBody>
        </p:sp>
        <p:sp>
          <p:nvSpPr>
            <p:cNvPr id="175269" name="Line 6"/>
            <p:cNvSpPr>
              <a:spLocks noChangeShapeType="1"/>
            </p:cNvSpPr>
            <p:nvPr/>
          </p:nvSpPr>
          <p:spPr bwMode="auto">
            <a:xfrm>
              <a:off x="4548" y="3108"/>
              <a:ext cx="1008" cy="0"/>
            </a:xfrm>
            <a:prstGeom prst="line">
              <a:avLst/>
            </a:prstGeom>
            <a:noFill/>
            <a:ln w="9525">
              <a:solidFill>
                <a:schemeClr val="tx1"/>
              </a:solidFill>
              <a:round/>
              <a:headEnd/>
              <a:tailEnd/>
            </a:ln>
          </p:spPr>
          <p:txBody>
            <a:bodyPr/>
            <a:lstStyle/>
            <a:p>
              <a:endParaRPr lang="en-US" dirty="0"/>
            </a:p>
          </p:txBody>
        </p:sp>
        <p:sp>
          <p:nvSpPr>
            <p:cNvPr id="175270" name="Line 7"/>
            <p:cNvSpPr>
              <a:spLocks noChangeShapeType="1"/>
            </p:cNvSpPr>
            <p:nvPr/>
          </p:nvSpPr>
          <p:spPr bwMode="auto">
            <a:xfrm>
              <a:off x="4545" y="3195"/>
              <a:ext cx="1008" cy="0"/>
            </a:xfrm>
            <a:prstGeom prst="line">
              <a:avLst/>
            </a:prstGeom>
            <a:noFill/>
            <a:ln w="9525">
              <a:solidFill>
                <a:schemeClr val="tx1"/>
              </a:solidFill>
              <a:round/>
              <a:headEnd/>
              <a:tailEnd/>
            </a:ln>
          </p:spPr>
          <p:txBody>
            <a:bodyPr/>
            <a:lstStyle/>
            <a:p>
              <a:endParaRPr lang="en-US" dirty="0"/>
            </a:p>
          </p:txBody>
        </p:sp>
        <p:sp>
          <p:nvSpPr>
            <p:cNvPr id="175271" name="Line 8"/>
            <p:cNvSpPr>
              <a:spLocks noChangeShapeType="1"/>
            </p:cNvSpPr>
            <p:nvPr/>
          </p:nvSpPr>
          <p:spPr bwMode="auto">
            <a:xfrm>
              <a:off x="4524" y="3282"/>
              <a:ext cx="1008" cy="0"/>
            </a:xfrm>
            <a:prstGeom prst="line">
              <a:avLst/>
            </a:prstGeom>
            <a:noFill/>
            <a:ln w="9525">
              <a:solidFill>
                <a:schemeClr val="tx1"/>
              </a:solidFill>
              <a:round/>
              <a:headEnd/>
              <a:tailEnd/>
            </a:ln>
          </p:spPr>
          <p:txBody>
            <a:bodyPr/>
            <a:lstStyle/>
            <a:p>
              <a:endParaRPr lang="en-US" dirty="0"/>
            </a:p>
          </p:txBody>
        </p:sp>
        <p:sp>
          <p:nvSpPr>
            <p:cNvPr id="175272" name="Line 9"/>
            <p:cNvSpPr>
              <a:spLocks noChangeShapeType="1"/>
            </p:cNvSpPr>
            <p:nvPr/>
          </p:nvSpPr>
          <p:spPr bwMode="auto">
            <a:xfrm>
              <a:off x="4521" y="3360"/>
              <a:ext cx="1008" cy="0"/>
            </a:xfrm>
            <a:prstGeom prst="line">
              <a:avLst/>
            </a:prstGeom>
            <a:noFill/>
            <a:ln w="9525">
              <a:solidFill>
                <a:schemeClr val="tx1"/>
              </a:solidFill>
              <a:round/>
              <a:headEnd/>
              <a:tailEnd/>
            </a:ln>
          </p:spPr>
          <p:txBody>
            <a:bodyPr/>
            <a:lstStyle/>
            <a:p>
              <a:endParaRPr lang="en-US" dirty="0"/>
            </a:p>
          </p:txBody>
        </p:sp>
        <p:sp>
          <p:nvSpPr>
            <p:cNvPr id="175273" name="Line 10"/>
            <p:cNvSpPr>
              <a:spLocks noChangeShapeType="1"/>
            </p:cNvSpPr>
            <p:nvPr/>
          </p:nvSpPr>
          <p:spPr bwMode="auto">
            <a:xfrm>
              <a:off x="4518" y="3465"/>
              <a:ext cx="1008" cy="0"/>
            </a:xfrm>
            <a:prstGeom prst="line">
              <a:avLst/>
            </a:prstGeom>
            <a:noFill/>
            <a:ln w="9525">
              <a:solidFill>
                <a:schemeClr val="tx1"/>
              </a:solidFill>
              <a:round/>
              <a:headEnd/>
              <a:tailEnd/>
            </a:ln>
          </p:spPr>
          <p:txBody>
            <a:bodyPr/>
            <a:lstStyle/>
            <a:p>
              <a:endParaRPr lang="en-US" dirty="0"/>
            </a:p>
          </p:txBody>
        </p:sp>
      </p:grpSp>
      <p:sp>
        <p:nvSpPr>
          <p:cNvPr id="175109" name="Line 11"/>
          <p:cNvSpPr>
            <a:spLocks noChangeShapeType="1"/>
          </p:cNvSpPr>
          <p:nvPr/>
        </p:nvSpPr>
        <p:spPr bwMode="auto">
          <a:xfrm>
            <a:off x="7227888" y="4821238"/>
            <a:ext cx="481012" cy="0"/>
          </a:xfrm>
          <a:prstGeom prst="line">
            <a:avLst/>
          </a:prstGeom>
          <a:noFill/>
          <a:ln w="38100">
            <a:solidFill>
              <a:schemeClr val="tx2"/>
            </a:solidFill>
            <a:round/>
            <a:headEnd/>
            <a:tailEnd/>
          </a:ln>
        </p:spPr>
        <p:txBody>
          <a:bodyPr/>
          <a:lstStyle/>
          <a:p>
            <a:endParaRPr lang="en-US" dirty="0"/>
          </a:p>
        </p:txBody>
      </p:sp>
      <p:sp>
        <p:nvSpPr>
          <p:cNvPr id="175110" name="Line 12"/>
          <p:cNvSpPr>
            <a:spLocks noChangeShapeType="1"/>
          </p:cNvSpPr>
          <p:nvPr/>
        </p:nvSpPr>
        <p:spPr bwMode="auto">
          <a:xfrm>
            <a:off x="1466850" y="5029200"/>
            <a:ext cx="1600200" cy="0"/>
          </a:xfrm>
          <a:prstGeom prst="line">
            <a:avLst/>
          </a:prstGeom>
          <a:noFill/>
          <a:ln w="9525">
            <a:solidFill>
              <a:schemeClr val="tx1"/>
            </a:solidFill>
            <a:round/>
            <a:headEnd/>
            <a:tailEnd/>
          </a:ln>
        </p:spPr>
        <p:txBody>
          <a:bodyPr/>
          <a:lstStyle/>
          <a:p>
            <a:endParaRPr lang="en-US" dirty="0"/>
          </a:p>
        </p:txBody>
      </p:sp>
      <p:sp>
        <p:nvSpPr>
          <p:cNvPr id="175111" name="Line 13"/>
          <p:cNvSpPr>
            <a:spLocks noChangeShapeType="1"/>
          </p:cNvSpPr>
          <p:nvPr/>
        </p:nvSpPr>
        <p:spPr bwMode="auto">
          <a:xfrm>
            <a:off x="1462088" y="5167313"/>
            <a:ext cx="1600200" cy="0"/>
          </a:xfrm>
          <a:prstGeom prst="line">
            <a:avLst/>
          </a:prstGeom>
          <a:noFill/>
          <a:ln w="9525">
            <a:solidFill>
              <a:schemeClr val="tx1"/>
            </a:solidFill>
            <a:round/>
            <a:headEnd/>
            <a:tailEnd/>
          </a:ln>
        </p:spPr>
        <p:txBody>
          <a:bodyPr/>
          <a:lstStyle/>
          <a:p>
            <a:endParaRPr lang="en-US" dirty="0"/>
          </a:p>
        </p:txBody>
      </p:sp>
      <p:sp>
        <p:nvSpPr>
          <p:cNvPr id="175112" name="Line 14"/>
          <p:cNvSpPr>
            <a:spLocks noChangeShapeType="1"/>
          </p:cNvSpPr>
          <p:nvPr/>
        </p:nvSpPr>
        <p:spPr bwMode="auto">
          <a:xfrm>
            <a:off x="1423988" y="5429250"/>
            <a:ext cx="1600200" cy="0"/>
          </a:xfrm>
          <a:prstGeom prst="line">
            <a:avLst/>
          </a:prstGeom>
          <a:noFill/>
          <a:ln w="9525">
            <a:solidFill>
              <a:schemeClr val="tx1"/>
            </a:solidFill>
            <a:round/>
            <a:headEnd/>
            <a:tailEnd/>
          </a:ln>
        </p:spPr>
        <p:txBody>
          <a:bodyPr/>
          <a:lstStyle/>
          <a:p>
            <a:endParaRPr lang="en-US" dirty="0"/>
          </a:p>
        </p:txBody>
      </p:sp>
      <p:sp>
        <p:nvSpPr>
          <p:cNvPr id="175113" name="Line 15"/>
          <p:cNvSpPr>
            <a:spLocks noChangeShapeType="1"/>
          </p:cNvSpPr>
          <p:nvPr/>
        </p:nvSpPr>
        <p:spPr bwMode="auto">
          <a:xfrm>
            <a:off x="1419225" y="5595938"/>
            <a:ext cx="1600200" cy="0"/>
          </a:xfrm>
          <a:prstGeom prst="line">
            <a:avLst/>
          </a:prstGeom>
          <a:noFill/>
          <a:ln w="9525">
            <a:solidFill>
              <a:schemeClr val="tx1"/>
            </a:solidFill>
            <a:round/>
            <a:headEnd/>
            <a:tailEnd/>
          </a:ln>
        </p:spPr>
        <p:txBody>
          <a:bodyPr/>
          <a:lstStyle/>
          <a:p>
            <a:endParaRPr lang="en-US" dirty="0"/>
          </a:p>
        </p:txBody>
      </p:sp>
      <p:sp>
        <p:nvSpPr>
          <p:cNvPr id="175114" name="Line 16"/>
          <p:cNvSpPr>
            <a:spLocks noChangeShapeType="1"/>
          </p:cNvSpPr>
          <p:nvPr/>
        </p:nvSpPr>
        <p:spPr bwMode="auto">
          <a:xfrm>
            <a:off x="1436688" y="5313363"/>
            <a:ext cx="1611312" cy="0"/>
          </a:xfrm>
          <a:prstGeom prst="line">
            <a:avLst/>
          </a:prstGeom>
          <a:noFill/>
          <a:ln w="57150">
            <a:solidFill>
              <a:schemeClr val="tx2"/>
            </a:solidFill>
            <a:round/>
            <a:headEnd/>
            <a:tailEnd/>
          </a:ln>
        </p:spPr>
        <p:txBody>
          <a:bodyPr/>
          <a:lstStyle/>
          <a:p>
            <a:endParaRPr lang="en-US" dirty="0"/>
          </a:p>
        </p:txBody>
      </p:sp>
      <p:sp>
        <p:nvSpPr>
          <p:cNvPr id="175115" name="Rectangle 17"/>
          <p:cNvSpPr>
            <a:spLocks noGrp="1" noChangeArrowheads="1"/>
          </p:cNvSpPr>
          <p:nvPr>
            <p:ph type="title"/>
          </p:nvPr>
        </p:nvSpPr>
        <p:spPr>
          <a:xfrm>
            <a:off x="0" y="0"/>
            <a:ext cx="9140825" cy="685800"/>
          </a:xfrm>
        </p:spPr>
        <p:txBody>
          <a:bodyPr/>
          <a:lstStyle/>
          <a:p>
            <a:pPr eaLnBrk="1" hangingPunct="1"/>
            <a:r>
              <a:rPr lang="en-US" dirty="0" smtClean="0"/>
              <a:t>  Media Gateway Controller (Softswitch)</a:t>
            </a:r>
          </a:p>
        </p:txBody>
      </p:sp>
      <p:grpSp>
        <p:nvGrpSpPr>
          <p:cNvPr id="3" name="Group 18"/>
          <p:cNvGrpSpPr>
            <a:grpSpLocks/>
          </p:cNvGrpSpPr>
          <p:nvPr/>
        </p:nvGrpSpPr>
        <p:grpSpPr bwMode="auto">
          <a:xfrm>
            <a:off x="631825" y="1697038"/>
            <a:ext cx="1174750" cy="1749425"/>
            <a:chOff x="2669" y="750"/>
            <a:chExt cx="511" cy="527"/>
          </a:xfrm>
        </p:grpSpPr>
        <p:sp>
          <p:nvSpPr>
            <p:cNvPr id="175262" name="Freeform 19"/>
            <p:cNvSpPr>
              <a:spLocks/>
            </p:cNvSpPr>
            <p:nvPr/>
          </p:nvSpPr>
          <p:spPr bwMode="auto">
            <a:xfrm>
              <a:off x="2669" y="750"/>
              <a:ext cx="511" cy="527"/>
            </a:xfrm>
            <a:custGeom>
              <a:avLst/>
              <a:gdLst>
                <a:gd name="T0" fmla="*/ 0 w 829"/>
                <a:gd name="T1" fmla="*/ 9 h 827"/>
                <a:gd name="T2" fmla="*/ 6 w 829"/>
                <a:gd name="T3" fmla="*/ 0 h 827"/>
                <a:gd name="T4" fmla="*/ 1 w 829"/>
                <a:gd name="T5" fmla="*/ 0 h 827"/>
                <a:gd name="T6" fmla="*/ 0 w 829"/>
                <a:gd name="T7" fmla="*/ 1 h 827"/>
                <a:gd name="T8" fmla="*/ 0 w 829"/>
                <a:gd name="T9" fmla="*/ 9 h 827"/>
                <a:gd name="T10" fmla="*/ 0 60000 65536"/>
                <a:gd name="T11" fmla="*/ 0 60000 65536"/>
                <a:gd name="T12" fmla="*/ 0 60000 65536"/>
                <a:gd name="T13" fmla="*/ 0 60000 65536"/>
                <a:gd name="T14" fmla="*/ 0 60000 65536"/>
                <a:gd name="T15" fmla="*/ 0 w 829"/>
                <a:gd name="T16" fmla="*/ 0 h 827"/>
                <a:gd name="T17" fmla="*/ 829 w 829"/>
                <a:gd name="T18" fmla="*/ 827 h 827"/>
              </a:gdLst>
              <a:ahLst/>
              <a:cxnLst>
                <a:cxn ang="T10">
                  <a:pos x="T0" y="T1"/>
                </a:cxn>
                <a:cxn ang="T11">
                  <a:pos x="T2" y="T3"/>
                </a:cxn>
                <a:cxn ang="T12">
                  <a:pos x="T4" y="T5"/>
                </a:cxn>
                <a:cxn ang="T13">
                  <a:pos x="T6" y="T7"/>
                </a:cxn>
                <a:cxn ang="T14">
                  <a:pos x="T8" y="T9"/>
                </a:cxn>
              </a:cxnLst>
              <a:rect l="T15" t="T16" r="T17" b="T18"/>
              <a:pathLst>
                <a:path w="829" h="827">
                  <a:moveTo>
                    <a:pt x="0" y="827"/>
                  </a:moveTo>
                  <a:lnTo>
                    <a:pt x="829" y="0"/>
                  </a:lnTo>
                  <a:lnTo>
                    <a:pt x="104" y="0"/>
                  </a:lnTo>
                  <a:lnTo>
                    <a:pt x="0" y="103"/>
                  </a:lnTo>
                  <a:lnTo>
                    <a:pt x="0" y="827"/>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5263" name="Freeform 20"/>
            <p:cNvSpPr>
              <a:spLocks/>
            </p:cNvSpPr>
            <p:nvPr/>
          </p:nvSpPr>
          <p:spPr bwMode="auto">
            <a:xfrm>
              <a:off x="3117" y="750"/>
              <a:ext cx="63" cy="527"/>
            </a:xfrm>
            <a:custGeom>
              <a:avLst/>
              <a:gdLst>
                <a:gd name="T0" fmla="*/ 1 w 103"/>
                <a:gd name="T1" fmla="*/ 0 h 827"/>
                <a:gd name="T2" fmla="*/ 0 w 103"/>
                <a:gd name="T3" fmla="*/ 9 h 827"/>
                <a:gd name="T4" fmla="*/ 0 w 103"/>
                <a:gd name="T5" fmla="*/ 1 h 827"/>
                <a:gd name="T6" fmla="*/ 1 w 103"/>
                <a:gd name="T7" fmla="*/ 0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103" y="0"/>
                  </a:moveTo>
                  <a:lnTo>
                    <a:pt x="0" y="827"/>
                  </a:lnTo>
                  <a:lnTo>
                    <a:pt x="0" y="103"/>
                  </a:lnTo>
                  <a:lnTo>
                    <a:pt x="103" y="0"/>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5264" name="Freeform 21"/>
            <p:cNvSpPr>
              <a:spLocks/>
            </p:cNvSpPr>
            <p:nvPr/>
          </p:nvSpPr>
          <p:spPr bwMode="auto">
            <a:xfrm>
              <a:off x="3117" y="750"/>
              <a:ext cx="63" cy="527"/>
            </a:xfrm>
            <a:custGeom>
              <a:avLst/>
              <a:gdLst>
                <a:gd name="T0" fmla="*/ 0 w 103"/>
                <a:gd name="T1" fmla="*/ 9 h 827"/>
                <a:gd name="T2" fmla="*/ 1 w 103"/>
                <a:gd name="T3" fmla="*/ 8 h 827"/>
                <a:gd name="T4" fmla="*/ 1 w 103"/>
                <a:gd name="T5" fmla="*/ 0 h 827"/>
                <a:gd name="T6" fmla="*/ 0 w 103"/>
                <a:gd name="T7" fmla="*/ 9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0" y="827"/>
                  </a:moveTo>
                  <a:lnTo>
                    <a:pt x="103" y="724"/>
                  </a:lnTo>
                  <a:lnTo>
                    <a:pt x="103" y="0"/>
                  </a:lnTo>
                  <a:lnTo>
                    <a:pt x="0" y="827"/>
                  </a:lnTo>
                  <a:close/>
                </a:path>
              </a:pathLst>
            </a:custGeom>
            <a:solidFill>
              <a:srgbClr val="F0E8B7"/>
            </a:solidFill>
            <a:ln w="9525">
              <a:noFill/>
              <a:round/>
              <a:headEnd/>
              <a:tailEnd/>
            </a:ln>
          </p:spPr>
          <p:txBody>
            <a:bodyPr/>
            <a:lstStyle/>
            <a:p>
              <a:endParaRPr lang="en-US" dirty="0"/>
            </a:p>
          </p:txBody>
        </p:sp>
        <p:sp>
          <p:nvSpPr>
            <p:cNvPr id="175265" name="Line 22"/>
            <p:cNvSpPr>
              <a:spLocks noChangeShapeType="1"/>
            </p:cNvSpPr>
            <p:nvPr/>
          </p:nvSpPr>
          <p:spPr bwMode="auto">
            <a:xfrm>
              <a:off x="2669" y="816"/>
              <a:ext cx="448" cy="0"/>
            </a:xfrm>
            <a:prstGeom prst="line">
              <a:avLst/>
            </a:prstGeom>
            <a:noFill/>
            <a:ln w="3175">
              <a:solidFill>
                <a:srgbClr val="000000"/>
              </a:solidFill>
              <a:round/>
              <a:headEnd/>
              <a:tailEnd/>
            </a:ln>
          </p:spPr>
          <p:txBody>
            <a:bodyPr/>
            <a:lstStyle/>
            <a:p>
              <a:endParaRPr lang="en-US" dirty="0"/>
            </a:p>
          </p:txBody>
        </p:sp>
        <p:sp>
          <p:nvSpPr>
            <p:cNvPr id="175266" name="Freeform 23"/>
            <p:cNvSpPr>
              <a:spLocks/>
            </p:cNvSpPr>
            <p:nvPr/>
          </p:nvSpPr>
          <p:spPr bwMode="auto">
            <a:xfrm>
              <a:off x="2669" y="816"/>
              <a:ext cx="448" cy="461"/>
            </a:xfrm>
            <a:custGeom>
              <a:avLst/>
              <a:gdLst>
                <a:gd name="T0" fmla="*/ 0 w 726"/>
                <a:gd name="T1" fmla="*/ 8 h 724"/>
                <a:gd name="T2" fmla="*/ 6 w 726"/>
                <a:gd name="T3" fmla="*/ 8 h 724"/>
                <a:gd name="T4" fmla="*/ 6 w 726"/>
                <a:gd name="T5" fmla="*/ 0 h 724"/>
                <a:gd name="T6" fmla="*/ 0 w 726"/>
                <a:gd name="T7" fmla="*/ 8 h 724"/>
                <a:gd name="T8" fmla="*/ 0 60000 65536"/>
                <a:gd name="T9" fmla="*/ 0 60000 65536"/>
                <a:gd name="T10" fmla="*/ 0 60000 65536"/>
                <a:gd name="T11" fmla="*/ 0 60000 65536"/>
                <a:gd name="T12" fmla="*/ 0 w 726"/>
                <a:gd name="T13" fmla="*/ 0 h 724"/>
                <a:gd name="T14" fmla="*/ 726 w 726"/>
                <a:gd name="T15" fmla="*/ 724 h 724"/>
              </a:gdLst>
              <a:ahLst/>
              <a:cxnLst>
                <a:cxn ang="T8">
                  <a:pos x="T0" y="T1"/>
                </a:cxn>
                <a:cxn ang="T9">
                  <a:pos x="T2" y="T3"/>
                </a:cxn>
                <a:cxn ang="T10">
                  <a:pos x="T4" y="T5"/>
                </a:cxn>
                <a:cxn ang="T11">
                  <a:pos x="T6" y="T7"/>
                </a:cxn>
              </a:cxnLst>
              <a:rect l="T12" t="T13" r="T14" b="T15"/>
              <a:pathLst>
                <a:path w="726" h="724">
                  <a:moveTo>
                    <a:pt x="0" y="724"/>
                  </a:moveTo>
                  <a:lnTo>
                    <a:pt x="726" y="724"/>
                  </a:lnTo>
                  <a:lnTo>
                    <a:pt x="726" y="0"/>
                  </a:lnTo>
                  <a:lnTo>
                    <a:pt x="0" y="724"/>
                  </a:lnTo>
                  <a:close/>
                </a:path>
              </a:pathLst>
            </a:custGeom>
            <a:solidFill>
              <a:srgbClr val="F0E8B7"/>
            </a:solidFill>
            <a:ln w="3175">
              <a:solidFill>
                <a:srgbClr val="000000"/>
              </a:solidFill>
              <a:prstDash val="solid"/>
              <a:round/>
              <a:headEnd/>
              <a:tailEnd/>
            </a:ln>
          </p:spPr>
          <p:txBody>
            <a:bodyPr/>
            <a:lstStyle/>
            <a:p>
              <a:endParaRPr lang="en-US" dirty="0"/>
            </a:p>
          </p:txBody>
        </p:sp>
        <p:sp>
          <p:nvSpPr>
            <p:cNvPr id="175267" name="Text Box 24"/>
            <p:cNvSpPr txBox="1">
              <a:spLocks noChangeArrowheads="1"/>
            </p:cNvSpPr>
            <p:nvPr/>
          </p:nvSpPr>
          <p:spPr bwMode="auto">
            <a:xfrm>
              <a:off x="2755" y="992"/>
              <a:ext cx="82" cy="119"/>
            </a:xfrm>
            <a:prstGeom prst="rect">
              <a:avLst/>
            </a:prstGeom>
            <a:solidFill>
              <a:srgbClr val="F0E8B7"/>
            </a:solidFill>
            <a:ln w="12700">
              <a:noFill/>
              <a:miter lim="800000"/>
              <a:headEnd/>
              <a:tailEnd/>
            </a:ln>
          </p:spPr>
          <p:txBody>
            <a:bodyPr wrap="none" lIns="92985" tIns="46493" rIns="92985" bIns="46493" anchor="b">
              <a:spAutoFit/>
            </a:bodyPr>
            <a:lstStyle/>
            <a:p>
              <a:pPr algn="ctr" eaLnBrk="0" hangingPunct="0"/>
              <a:endParaRPr lang="en-US" sz="2000" b="1" dirty="0">
                <a:solidFill>
                  <a:schemeClr val="folHlink"/>
                </a:solidFill>
              </a:endParaRPr>
            </a:p>
          </p:txBody>
        </p:sp>
      </p:grpSp>
      <p:grpSp>
        <p:nvGrpSpPr>
          <p:cNvPr id="4" name="Group 25"/>
          <p:cNvGrpSpPr>
            <a:grpSpLocks/>
          </p:cNvGrpSpPr>
          <p:nvPr/>
        </p:nvGrpSpPr>
        <p:grpSpPr bwMode="auto">
          <a:xfrm>
            <a:off x="527050" y="4641850"/>
            <a:ext cx="1050925" cy="1128713"/>
            <a:chOff x="2642" y="2184"/>
            <a:chExt cx="761" cy="759"/>
          </a:xfrm>
        </p:grpSpPr>
        <p:sp>
          <p:nvSpPr>
            <p:cNvPr id="175257" name="Freeform 26"/>
            <p:cNvSpPr>
              <a:spLocks/>
            </p:cNvSpPr>
            <p:nvPr/>
          </p:nvSpPr>
          <p:spPr bwMode="auto">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noFill/>
              <a:round/>
              <a:headEnd/>
              <a:tailEnd/>
            </a:ln>
          </p:spPr>
          <p:txBody>
            <a:bodyPr/>
            <a:lstStyle/>
            <a:p>
              <a:endParaRPr lang="en-US" dirty="0"/>
            </a:p>
          </p:txBody>
        </p:sp>
        <p:sp>
          <p:nvSpPr>
            <p:cNvPr id="175258" name="Freeform 27"/>
            <p:cNvSpPr>
              <a:spLocks/>
            </p:cNvSpPr>
            <p:nvPr/>
          </p:nvSpPr>
          <p:spPr bwMode="auto">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noFill/>
              <a:round/>
              <a:headEnd/>
              <a:tailEnd/>
            </a:ln>
          </p:spPr>
          <p:txBody>
            <a:bodyPr/>
            <a:lstStyle/>
            <a:p>
              <a:endParaRPr lang="en-US" dirty="0"/>
            </a:p>
          </p:txBody>
        </p:sp>
        <p:sp>
          <p:nvSpPr>
            <p:cNvPr id="175259" name="Freeform 28"/>
            <p:cNvSpPr>
              <a:spLocks/>
            </p:cNvSpPr>
            <p:nvPr/>
          </p:nvSpPr>
          <p:spPr bwMode="auto">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noFill/>
              <a:round/>
              <a:headEnd/>
              <a:tailEnd/>
            </a:ln>
          </p:spPr>
          <p:txBody>
            <a:bodyPr/>
            <a:lstStyle/>
            <a:p>
              <a:endParaRPr lang="en-US" dirty="0"/>
            </a:p>
          </p:txBody>
        </p:sp>
        <p:sp>
          <p:nvSpPr>
            <p:cNvPr id="175260" name="Freeform 29"/>
            <p:cNvSpPr>
              <a:spLocks/>
            </p:cNvSpPr>
            <p:nvPr/>
          </p:nvSpPr>
          <p:spPr bwMode="auto">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noFill/>
              <a:round/>
              <a:headEnd/>
              <a:tailEnd/>
            </a:ln>
          </p:spPr>
          <p:txBody>
            <a:bodyPr/>
            <a:lstStyle/>
            <a:p>
              <a:endParaRPr lang="en-US" dirty="0"/>
            </a:p>
          </p:txBody>
        </p:sp>
        <p:sp>
          <p:nvSpPr>
            <p:cNvPr id="175261" name="Freeform 30"/>
            <p:cNvSpPr>
              <a:spLocks/>
            </p:cNvSpPr>
            <p:nvPr/>
          </p:nvSpPr>
          <p:spPr bwMode="auto">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rgbClr val="000000"/>
              </a:solidFill>
              <a:prstDash val="solid"/>
              <a:round/>
              <a:headEnd/>
              <a:tailEnd/>
            </a:ln>
          </p:spPr>
          <p:txBody>
            <a:bodyPr/>
            <a:lstStyle/>
            <a:p>
              <a:endParaRPr lang="en-US" dirty="0"/>
            </a:p>
          </p:txBody>
        </p:sp>
      </p:grpSp>
      <p:pic>
        <p:nvPicPr>
          <p:cNvPr id="175118" name="Picture 31" descr="CLOUD"/>
          <p:cNvPicPr>
            <a:picLocks noChangeAspect="1" noChangeArrowheads="1"/>
          </p:cNvPicPr>
          <p:nvPr/>
        </p:nvPicPr>
        <p:blipFill>
          <a:blip r:embed="rId3" cstate="print"/>
          <a:srcRect/>
          <a:stretch>
            <a:fillRect/>
          </a:stretch>
        </p:blipFill>
        <p:spPr bwMode="auto">
          <a:xfrm>
            <a:off x="4114800" y="4114800"/>
            <a:ext cx="2001838" cy="1787525"/>
          </a:xfrm>
          <a:prstGeom prst="rect">
            <a:avLst/>
          </a:prstGeom>
          <a:noFill/>
          <a:ln w="9525">
            <a:noFill/>
            <a:miter lim="800000"/>
            <a:headEnd/>
            <a:tailEnd/>
          </a:ln>
        </p:spPr>
      </p:pic>
      <p:grpSp>
        <p:nvGrpSpPr>
          <p:cNvPr id="5" name="Group 32"/>
          <p:cNvGrpSpPr>
            <a:grpSpLocks/>
          </p:cNvGrpSpPr>
          <p:nvPr/>
        </p:nvGrpSpPr>
        <p:grpSpPr bwMode="auto">
          <a:xfrm>
            <a:off x="7651750" y="4408488"/>
            <a:ext cx="1050925" cy="1128712"/>
            <a:chOff x="2642" y="2184"/>
            <a:chExt cx="761" cy="759"/>
          </a:xfrm>
        </p:grpSpPr>
        <p:sp>
          <p:nvSpPr>
            <p:cNvPr id="175252" name="Freeform 33"/>
            <p:cNvSpPr>
              <a:spLocks/>
            </p:cNvSpPr>
            <p:nvPr/>
          </p:nvSpPr>
          <p:spPr bwMode="auto">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noFill/>
              <a:round/>
              <a:headEnd/>
              <a:tailEnd/>
            </a:ln>
          </p:spPr>
          <p:txBody>
            <a:bodyPr/>
            <a:lstStyle/>
            <a:p>
              <a:endParaRPr lang="en-US" dirty="0"/>
            </a:p>
          </p:txBody>
        </p:sp>
        <p:sp>
          <p:nvSpPr>
            <p:cNvPr id="175253" name="Freeform 34"/>
            <p:cNvSpPr>
              <a:spLocks/>
            </p:cNvSpPr>
            <p:nvPr/>
          </p:nvSpPr>
          <p:spPr bwMode="auto">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noFill/>
              <a:round/>
              <a:headEnd/>
              <a:tailEnd/>
            </a:ln>
          </p:spPr>
          <p:txBody>
            <a:bodyPr/>
            <a:lstStyle/>
            <a:p>
              <a:endParaRPr lang="en-US" dirty="0"/>
            </a:p>
          </p:txBody>
        </p:sp>
        <p:sp>
          <p:nvSpPr>
            <p:cNvPr id="175254" name="Freeform 35"/>
            <p:cNvSpPr>
              <a:spLocks/>
            </p:cNvSpPr>
            <p:nvPr/>
          </p:nvSpPr>
          <p:spPr bwMode="auto">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noFill/>
              <a:round/>
              <a:headEnd/>
              <a:tailEnd/>
            </a:ln>
          </p:spPr>
          <p:txBody>
            <a:bodyPr/>
            <a:lstStyle/>
            <a:p>
              <a:endParaRPr lang="en-US" dirty="0"/>
            </a:p>
          </p:txBody>
        </p:sp>
        <p:sp>
          <p:nvSpPr>
            <p:cNvPr id="175255" name="Freeform 36"/>
            <p:cNvSpPr>
              <a:spLocks/>
            </p:cNvSpPr>
            <p:nvPr/>
          </p:nvSpPr>
          <p:spPr bwMode="auto">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noFill/>
              <a:round/>
              <a:headEnd/>
              <a:tailEnd/>
            </a:ln>
          </p:spPr>
          <p:txBody>
            <a:bodyPr/>
            <a:lstStyle/>
            <a:p>
              <a:endParaRPr lang="en-US" dirty="0"/>
            </a:p>
          </p:txBody>
        </p:sp>
        <p:sp>
          <p:nvSpPr>
            <p:cNvPr id="175256" name="Freeform 37"/>
            <p:cNvSpPr>
              <a:spLocks/>
            </p:cNvSpPr>
            <p:nvPr/>
          </p:nvSpPr>
          <p:spPr bwMode="auto">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rgbClr val="000000"/>
              </a:solidFill>
              <a:prstDash val="solid"/>
              <a:round/>
              <a:headEnd/>
              <a:tailEnd/>
            </a:ln>
          </p:spPr>
          <p:txBody>
            <a:bodyPr/>
            <a:lstStyle/>
            <a:p>
              <a:endParaRPr lang="en-US" dirty="0"/>
            </a:p>
          </p:txBody>
        </p:sp>
      </p:grpSp>
      <p:sp>
        <p:nvSpPr>
          <p:cNvPr id="175120" name="Line 38"/>
          <p:cNvSpPr>
            <a:spLocks noChangeShapeType="1"/>
          </p:cNvSpPr>
          <p:nvPr/>
        </p:nvSpPr>
        <p:spPr bwMode="auto">
          <a:xfrm flipV="1">
            <a:off x="1085850" y="3448050"/>
            <a:ext cx="0" cy="1200150"/>
          </a:xfrm>
          <a:prstGeom prst="line">
            <a:avLst/>
          </a:prstGeom>
          <a:noFill/>
          <a:ln w="38100">
            <a:solidFill>
              <a:srgbClr val="66CCFF"/>
            </a:solidFill>
            <a:round/>
            <a:headEnd/>
            <a:tailEnd type="triangle" w="med" len="med"/>
          </a:ln>
        </p:spPr>
        <p:txBody>
          <a:bodyPr/>
          <a:lstStyle/>
          <a:p>
            <a:endParaRPr lang="en-US" dirty="0"/>
          </a:p>
        </p:txBody>
      </p:sp>
      <p:grpSp>
        <p:nvGrpSpPr>
          <p:cNvPr id="6" name="Group 39"/>
          <p:cNvGrpSpPr>
            <a:grpSpLocks/>
          </p:cNvGrpSpPr>
          <p:nvPr/>
        </p:nvGrpSpPr>
        <p:grpSpPr bwMode="auto">
          <a:xfrm rot="-5400000">
            <a:off x="371476" y="3833812"/>
            <a:ext cx="857250" cy="485775"/>
            <a:chOff x="1755" y="2916"/>
            <a:chExt cx="540" cy="306"/>
          </a:xfrm>
        </p:grpSpPr>
        <p:sp>
          <p:nvSpPr>
            <p:cNvPr id="175250" name="AutoShape 40"/>
            <p:cNvSpPr>
              <a:spLocks noChangeArrowheads="1"/>
            </p:cNvSpPr>
            <p:nvPr/>
          </p:nvSpPr>
          <p:spPr bwMode="auto">
            <a:xfrm>
              <a:off x="1755" y="2916"/>
              <a:ext cx="540"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0 w 21600"/>
                <a:gd name="T13" fmla="*/ 5435 h 21600"/>
                <a:gd name="T14" fmla="*/ 18880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175251" name="Text Box 41"/>
            <p:cNvSpPr txBox="1">
              <a:spLocks noChangeArrowheads="1"/>
            </p:cNvSpPr>
            <p:nvPr/>
          </p:nvSpPr>
          <p:spPr bwMode="auto">
            <a:xfrm>
              <a:off x="1850" y="2945"/>
              <a:ext cx="388" cy="231"/>
            </a:xfrm>
            <a:prstGeom prst="rect">
              <a:avLst/>
            </a:prstGeom>
            <a:noFill/>
            <a:ln w="9525">
              <a:noFill/>
              <a:miter lim="800000"/>
              <a:headEnd/>
              <a:tailEnd/>
            </a:ln>
          </p:spPr>
          <p:txBody>
            <a:bodyPr wrap="none">
              <a:spAutoFit/>
            </a:bodyPr>
            <a:lstStyle/>
            <a:p>
              <a:r>
                <a:rPr lang="en-US" b="1" dirty="0"/>
                <a:t>SS7</a:t>
              </a:r>
            </a:p>
          </p:txBody>
        </p:sp>
      </p:grpSp>
      <p:sp>
        <p:nvSpPr>
          <p:cNvPr id="175122" name="Text Box 42"/>
          <p:cNvSpPr txBox="1">
            <a:spLocks noChangeArrowheads="1"/>
          </p:cNvSpPr>
          <p:nvPr/>
        </p:nvSpPr>
        <p:spPr bwMode="gray">
          <a:xfrm>
            <a:off x="4487863" y="4535488"/>
            <a:ext cx="1343025" cy="915987"/>
          </a:xfrm>
          <a:prstGeom prst="rect">
            <a:avLst/>
          </a:prstGeom>
          <a:noFill/>
          <a:ln w="12700">
            <a:noFill/>
            <a:miter lim="800000"/>
            <a:headEnd/>
            <a:tailEnd/>
          </a:ln>
        </p:spPr>
        <p:txBody>
          <a:bodyPr wrap="none" lIns="92985" tIns="46493" rIns="92985" bIns="46493">
            <a:spAutoFit/>
          </a:bodyPr>
          <a:lstStyle/>
          <a:p>
            <a:pPr eaLnBrk="0" hangingPunct="0"/>
            <a:r>
              <a:rPr lang="en-US" b="1" dirty="0"/>
              <a:t>Voice over</a:t>
            </a:r>
          </a:p>
          <a:p>
            <a:pPr eaLnBrk="0" hangingPunct="0"/>
            <a:r>
              <a:rPr lang="en-US" b="1" dirty="0"/>
              <a:t>Packet</a:t>
            </a:r>
          </a:p>
          <a:p>
            <a:pPr eaLnBrk="0" hangingPunct="0"/>
            <a:r>
              <a:rPr lang="en-US" b="1" dirty="0"/>
              <a:t>Network</a:t>
            </a:r>
          </a:p>
        </p:txBody>
      </p:sp>
      <p:sp>
        <p:nvSpPr>
          <p:cNvPr id="175123" name="Line 43"/>
          <p:cNvSpPr>
            <a:spLocks noChangeShapeType="1"/>
          </p:cNvSpPr>
          <p:nvPr/>
        </p:nvSpPr>
        <p:spPr bwMode="auto">
          <a:xfrm>
            <a:off x="1500188" y="4891088"/>
            <a:ext cx="1600200" cy="0"/>
          </a:xfrm>
          <a:prstGeom prst="line">
            <a:avLst/>
          </a:prstGeom>
          <a:noFill/>
          <a:ln w="9525">
            <a:solidFill>
              <a:schemeClr val="tx1"/>
            </a:solidFill>
            <a:round/>
            <a:headEnd/>
            <a:tailEnd/>
          </a:ln>
        </p:spPr>
        <p:txBody>
          <a:bodyPr/>
          <a:lstStyle/>
          <a:p>
            <a:endParaRPr lang="en-US" dirty="0"/>
          </a:p>
        </p:txBody>
      </p:sp>
      <p:sp>
        <p:nvSpPr>
          <p:cNvPr id="175124" name="Text Box 44"/>
          <p:cNvSpPr txBox="1">
            <a:spLocks noChangeArrowheads="1"/>
          </p:cNvSpPr>
          <p:nvPr/>
        </p:nvSpPr>
        <p:spPr bwMode="auto">
          <a:xfrm>
            <a:off x="685800" y="989013"/>
            <a:ext cx="1212850" cy="641350"/>
          </a:xfrm>
          <a:prstGeom prst="rect">
            <a:avLst/>
          </a:prstGeom>
          <a:noFill/>
          <a:ln w="9525">
            <a:noFill/>
            <a:miter lim="800000"/>
            <a:headEnd/>
            <a:tailEnd/>
          </a:ln>
        </p:spPr>
        <p:txBody>
          <a:bodyPr wrap="none">
            <a:spAutoFit/>
          </a:bodyPr>
          <a:lstStyle/>
          <a:p>
            <a:r>
              <a:rPr lang="en-US" b="1" dirty="0"/>
              <a:t>Signaling</a:t>
            </a:r>
          </a:p>
          <a:p>
            <a:r>
              <a:rPr lang="en-US" b="1" dirty="0"/>
              <a:t>Gateway</a:t>
            </a:r>
          </a:p>
        </p:txBody>
      </p:sp>
      <p:sp>
        <p:nvSpPr>
          <p:cNvPr id="175125" name="Text Box 45"/>
          <p:cNvSpPr txBox="1">
            <a:spLocks noChangeArrowheads="1"/>
          </p:cNvSpPr>
          <p:nvPr/>
        </p:nvSpPr>
        <p:spPr bwMode="auto">
          <a:xfrm>
            <a:off x="5965825" y="5695950"/>
            <a:ext cx="1655763" cy="641350"/>
          </a:xfrm>
          <a:prstGeom prst="rect">
            <a:avLst/>
          </a:prstGeom>
          <a:noFill/>
          <a:ln w="9525">
            <a:noFill/>
            <a:miter lim="800000"/>
            <a:headEnd/>
            <a:tailEnd/>
          </a:ln>
        </p:spPr>
        <p:txBody>
          <a:bodyPr>
            <a:spAutoFit/>
          </a:bodyPr>
          <a:lstStyle/>
          <a:p>
            <a:pPr algn="ctr"/>
            <a:r>
              <a:rPr lang="en-US" b="1" dirty="0"/>
              <a:t>Media Gateway</a:t>
            </a:r>
          </a:p>
        </p:txBody>
      </p:sp>
      <p:sp>
        <p:nvSpPr>
          <p:cNvPr id="175126" name="Text Box 46"/>
          <p:cNvSpPr txBox="1">
            <a:spLocks noChangeArrowheads="1"/>
          </p:cNvSpPr>
          <p:nvPr/>
        </p:nvSpPr>
        <p:spPr bwMode="auto">
          <a:xfrm>
            <a:off x="1236663" y="4494213"/>
            <a:ext cx="1822450" cy="366712"/>
          </a:xfrm>
          <a:prstGeom prst="rect">
            <a:avLst/>
          </a:prstGeom>
          <a:noFill/>
          <a:ln w="9525">
            <a:noFill/>
            <a:miter lim="800000"/>
            <a:headEnd/>
            <a:tailEnd/>
          </a:ln>
        </p:spPr>
        <p:txBody>
          <a:bodyPr wrap="none">
            <a:spAutoFit/>
          </a:bodyPr>
          <a:lstStyle/>
          <a:p>
            <a:r>
              <a:rPr lang="en-US" dirty="0"/>
              <a:t>Voice over TDM</a:t>
            </a:r>
          </a:p>
        </p:txBody>
      </p:sp>
      <p:sp>
        <p:nvSpPr>
          <p:cNvPr id="175127" name="Line 47"/>
          <p:cNvSpPr>
            <a:spLocks noChangeShapeType="1"/>
          </p:cNvSpPr>
          <p:nvPr/>
        </p:nvSpPr>
        <p:spPr bwMode="auto">
          <a:xfrm>
            <a:off x="3471863" y="3562350"/>
            <a:ext cx="0" cy="957263"/>
          </a:xfrm>
          <a:prstGeom prst="line">
            <a:avLst/>
          </a:prstGeom>
          <a:noFill/>
          <a:ln w="38100">
            <a:solidFill>
              <a:srgbClr val="D60093"/>
            </a:solidFill>
            <a:round/>
            <a:headEnd/>
            <a:tailEnd/>
          </a:ln>
        </p:spPr>
        <p:txBody>
          <a:bodyPr/>
          <a:lstStyle/>
          <a:p>
            <a:endParaRPr lang="en-US" dirty="0"/>
          </a:p>
        </p:txBody>
      </p:sp>
      <p:grpSp>
        <p:nvGrpSpPr>
          <p:cNvPr id="7" name="Group 48"/>
          <p:cNvGrpSpPr>
            <a:grpSpLocks/>
          </p:cNvGrpSpPr>
          <p:nvPr/>
        </p:nvGrpSpPr>
        <p:grpSpPr bwMode="auto">
          <a:xfrm>
            <a:off x="2968625" y="2492375"/>
            <a:ext cx="938213" cy="1098550"/>
            <a:chOff x="2844" y="1903"/>
            <a:chExt cx="648" cy="647"/>
          </a:xfrm>
        </p:grpSpPr>
        <p:sp>
          <p:nvSpPr>
            <p:cNvPr id="175243" name="Rectangle 49"/>
            <p:cNvSpPr>
              <a:spLocks noChangeArrowheads="1"/>
            </p:cNvSpPr>
            <p:nvPr/>
          </p:nvSpPr>
          <p:spPr bwMode="auto">
            <a:xfrm>
              <a:off x="2844" y="1903"/>
              <a:ext cx="648" cy="647"/>
            </a:xfrm>
            <a:prstGeom prst="rect">
              <a:avLst/>
            </a:prstGeom>
            <a:solidFill>
              <a:srgbClr val="00CC00"/>
            </a:solidFill>
            <a:ln w="9525">
              <a:solidFill>
                <a:srgbClr val="000000"/>
              </a:solidFill>
              <a:miter lim="800000"/>
              <a:headEnd/>
              <a:tailEnd/>
            </a:ln>
          </p:spPr>
          <p:txBody>
            <a:bodyPr/>
            <a:lstStyle/>
            <a:p>
              <a:endParaRPr lang="en-US" dirty="0"/>
            </a:p>
          </p:txBody>
        </p:sp>
        <p:sp>
          <p:nvSpPr>
            <p:cNvPr id="175244" name="Freeform 50"/>
            <p:cNvSpPr>
              <a:spLocks/>
            </p:cNvSpPr>
            <p:nvPr/>
          </p:nvSpPr>
          <p:spPr bwMode="auto">
            <a:xfrm>
              <a:off x="2844" y="1903"/>
              <a:ext cx="648" cy="647"/>
            </a:xfrm>
            <a:custGeom>
              <a:avLst/>
              <a:gdLst>
                <a:gd name="T0" fmla="*/ 0 w 648"/>
                <a:gd name="T1" fmla="*/ 0 h 647"/>
                <a:gd name="T2" fmla="*/ 0 w 648"/>
                <a:gd name="T3" fmla="*/ 647 h 647"/>
                <a:gd name="T4" fmla="*/ 92 w 648"/>
                <a:gd name="T5" fmla="*/ 555 h 647"/>
                <a:gd name="T6" fmla="*/ 92 w 648"/>
                <a:gd name="T7" fmla="*/ 92 h 647"/>
                <a:gd name="T8" fmla="*/ 556 w 648"/>
                <a:gd name="T9" fmla="*/ 92 h 647"/>
                <a:gd name="T10" fmla="*/ 648 w 648"/>
                <a:gd name="T11" fmla="*/ 0 h 647"/>
                <a:gd name="T12" fmla="*/ 0 w 648"/>
                <a:gd name="T13" fmla="*/ 0 h 647"/>
                <a:gd name="T14" fmla="*/ 0 60000 65536"/>
                <a:gd name="T15" fmla="*/ 0 60000 65536"/>
                <a:gd name="T16" fmla="*/ 0 60000 65536"/>
                <a:gd name="T17" fmla="*/ 0 60000 65536"/>
                <a:gd name="T18" fmla="*/ 0 60000 65536"/>
                <a:gd name="T19" fmla="*/ 0 60000 65536"/>
                <a:gd name="T20" fmla="*/ 0 60000 65536"/>
                <a:gd name="T21" fmla="*/ 0 w 648"/>
                <a:gd name="T22" fmla="*/ 0 h 647"/>
                <a:gd name="T23" fmla="*/ 648 w 648"/>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8" h="647">
                  <a:moveTo>
                    <a:pt x="0" y="0"/>
                  </a:moveTo>
                  <a:lnTo>
                    <a:pt x="0" y="647"/>
                  </a:lnTo>
                  <a:lnTo>
                    <a:pt x="92" y="555"/>
                  </a:lnTo>
                  <a:lnTo>
                    <a:pt x="92" y="92"/>
                  </a:lnTo>
                  <a:lnTo>
                    <a:pt x="556" y="92"/>
                  </a:lnTo>
                  <a:lnTo>
                    <a:pt x="648" y="0"/>
                  </a:lnTo>
                  <a:lnTo>
                    <a:pt x="0" y="0"/>
                  </a:lnTo>
                  <a:close/>
                </a:path>
              </a:pathLst>
            </a:custGeom>
            <a:solidFill>
              <a:srgbClr val="00CC00"/>
            </a:solidFill>
            <a:ln w="9525">
              <a:solidFill>
                <a:srgbClr val="000000"/>
              </a:solidFill>
              <a:prstDash val="solid"/>
              <a:round/>
              <a:headEnd/>
              <a:tailEnd/>
            </a:ln>
          </p:spPr>
          <p:txBody>
            <a:bodyPr/>
            <a:lstStyle/>
            <a:p>
              <a:endParaRPr lang="en-US" dirty="0"/>
            </a:p>
          </p:txBody>
        </p:sp>
        <p:sp>
          <p:nvSpPr>
            <p:cNvPr id="175245" name="Freeform 51"/>
            <p:cNvSpPr>
              <a:spLocks noEditPoints="1"/>
            </p:cNvSpPr>
            <p:nvPr/>
          </p:nvSpPr>
          <p:spPr bwMode="auto">
            <a:xfrm>
              <a:off x="2844" y="1903"/>
              <a:ext cx="556" cy="555"/>
            </a:xfrm>
            <a:custGeom>
              <a:avLst/>
              <a:gdLst>
                <a:gd name="T0" fmla="*/ 92 w 556"/>
                <a:gd name="T1" fmla="*/ 555 h 555"/>
                <a:gd name="T2" fmla="*/ 556 w 556"/>
                <a:gd name="T3" fmla="*/ 555 h 555"/>
                <a:gd name="T4" fmla="*/ 556 w 556"/>
                <a:gd name="T5" fmla="*/ 92 h 555"/>
                <a:gd name="T6" fmla="*/ 0 w 556"/>
                <a:gd name="T7" fmla="*/ 0 h 555"/>
                <a:gd name="T8" fmla="*/ 92 w 556"/>
                <a:gd name="T9" fmla="*/ 92 h 555"/>
                <a:gd name="T10" fmla="*/ 0 60000 65536"/>
                <a:gd name="T11" fmla="*/ 0 60000 65536"/>
                <a:gd name="T12" fmla="*/ 0 60000 65536"/>
                <a:gd name="T13" fmla="*/ 0 60000 65536"/>
                <a:gd name="T14" fmla="*/ 0 60000 65536"/>
                <a:gd name="T15" fmla="*/ 0 w 556"/>
                <a:gd name="T16" fmla="*/ 0 h 555"/>
                <a:gd name="T17" fmla="*/ 556 w 556"/>
                <a:gd name="T18" fmla="*/ 555 h 555"/>
              </a:gdLst>
              <a:ahLst/>
              <a:cxnLst>
                <a:cxn ang="T10">
                  <a:pos x="T0" y="T1"/>
                </a:cxn>
                <a:cxn ang="T11">
                  <a:pos x="T2" y="T3"/>
                </a:cxn>
                <a:cxn ang="T12">
                  <a:pos x="T4" y="T5"/>
                </a:cxn>
                <a:cxn ang="T13">
                  <a:pos x="T6" y="T7"/>
                </a:cxn>
                <a:cxn ang="T14">
                  <a:pos x="T8" y="T9"/>
                </a:cxn>
              </a:cxnLst>
              <a:rect l="T15" t="T16" r="T17" b="T18"/>
              <a:pathLst>
                <a:path w="556" h="555">
                  <a:moveTo>
                    <a:pt x="92" y="555"/>
                  </a:moveTo>
                  <a:lnTo>
                    <a:pt x="556" y="555"/>
                  </a:lnTo>
                  <a:lnTo>
                    <a:pt x="556" y="92"/>
                  </a:lnTo>
                  <a:moveTo>
                    <a:pt x="0" y="0"/>
                  </a:moveTo>
                  <a:lnTo>
                    <a:pt x="92" y="92"/>
                  </a:lnTo>
                </a:path>
              </a:pathLst>
            </a:custGeom>
            <a:solidFill>
              <a:srgbClr val="00CC00"/>
            </a:solidFill>
            <a:ln w="9525">
              <a:solidFill>
                <a:srgbClr val="000000"/>
              </a:solidFill>
              <a:prstDash val="solid"/>
              <a:round/>
              <a:headEnd/>
              <a:tailEnd/>
            </a:ln>
          </p:spPr>
          <p:txBody>
            <a:bodyPr/>
            <a:lstStyle/>
            <a:p>
              <a:endParaRPr lang="en-US" dirty="0"/>
            </a:p>
          </p:txBody>
        </p:sp>
        <p:sp>
          <p:nvSpPr>
            <p:cNvPr id="175246" name="Freeform 52"/>
            <p:cNvSpPr>
              <a:spLocks/>
            </p:cNvSpPr>
            <p:nvPr/>
          </p:nvSpPr>
          <p:spPr bwMode="auto">
            <a:xfrm>
              <a:off x="2844" y="1903"/>
              <a:ext cx="648" cy="647"/>
            </a:xfrm>
            <a:custGeom>
              <a:avLst/>
              <a:gdLst>
                <a:gd name="T0" fmla="*/ 0 w 648"/>
                <a:gd name="T1" fmla="*/ 647 h 647"/>
                <a:gd name="T2" fmla="*/ 648 w 648"/>
                <a:gd name="T3" fmla="*/ 647 h 647"/>
                <a:gd name="T4" fmla="*/ 648 w 648"/>
                <a:gd name="T5" fmla="*/ 0 h 647"/>
                <a:gd name="T6" fmla="*/ 556 w 648"/>
                <a:gd name="T7" fmla="*/ 92 h 647"/>
                <a:gd name="T8" fmla="*/ 556 w 648"/>
                <a:gd name="T9" fmla="*/ 555 h 647"/>
                <a:gd name="T10" fmla="*/ 92 w 648"/>
                <a:gd name="T11" fmla="*/ 555 h 647"/>
                <a:gd name="T12" fmla="*/ 0 w 648"/>
                <a:gd name="T13" fmla="*/ 647 h 647"/>
                <a:gd name="T14" fmla="*/ 0 60000 65536"/>
                <a:gd name="T15" fmla="*/ 0 60000 65536"/>
                <a:gd name="T16" fmla="*/ 0 60000 65536"/>
                <a:gd name="T17" fmla="*/ 0 60000 65536"/>
                <a:gd name="T18" fmla="*/ 0 60000 65536"/>
                <a:gd name="T19" fmla="*/ 0 60000 65536"/>
                <a:gd name="T20" fmla="*/ 0 60000 65536"/>
                <a:gd name="T21" fmla="*/ 0 w 648"/>
                <a:gd name="T22" fmla="*/ 0 h 647"/>
                <a:gd name="T23" fmla="*/ 648 w 648"/>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8" h="647">
                  <a:moveTo>
                    <a:pt x="0" y="647"/>
                  </a:moveTo>
                  <a:lnTo>
                    <a:pt x="648" y="647"/>
                  </a:lnTo>
                  <a:lnTo>
                    <a:pt x="648" y="0"/>
                  </a:lnTo>
                  <a:lnTo>
                    <a:pt x="556" y="92"/>
                  </a:lnTo>
                  <a:lnTo>
                    <a:pt x="556" y="555"/>
                  </a:lnTo>
                  <a:lnTo>
                    <a:pt x="92" y="555"/>
                  </a:lnTo>
                  <a:lnTo>
                    <a:pt x="0" y="647"/>
                  </a:lnTo>
                  <a:close/>
                </a:path>
              </a:pathLst>
            </a:custGeom>
            <a:solidFill>
              <a:srgbClr val="00CC00"/>
            </a:solidFill>
            <a:ln w="9525">
              <a:solidFill>
                <a:srgbClr val="000000"/>
              </a:solidFill>
              <a:prstDash val="solid"/>
              <a:round/>
              <a:headEnd/>
              <a:tailEnd/>
            </a:ln>
          </p:spPr>
          <p:txBody>
            <a:bodyPr/>
            <a:lstStyle/>
            <a:p>
              <a:endParaRPr lang="en-US" dirty="0"/>
            </a:p>
          </p:txBody>
        </p:sp>
        <p:sp>
          <p:nvSpPr>
            <p:cNvPr id="175247" name="Line 53"/>
            <p:cNvSpPr>
              <a:spLocks noChangeShapeType="1"/>
            </p:cNvSpPr>
            <p:nvPr/>
          </p:nvSpPr>
          <p:spPr bwMode="auto">
            <a:xfrm>
              <a:off x="3400" y="2458"/>
              <a:ext cx="92" cy="92"/>
            </a:xfrm>
            <a:prstGeom prst="line">
              <a:avLst/>
            </a:prstGeom>
            <a:noFill/>
            <a:ln w="9525">
              <a:solidFill>
                <a:srgbClr val="000000"/>
              </a:solidFill>
              <a:round/>
              <a:headEnd/>
              <a:tailEnd/>
            </a:ln>
          </p:spPr>
          <p:txBody>
            <a:bodyPr/>
            <a:lstStyle/>
            <a:p>
              <a:endParaRPr lang="en-US" dirty="0"/>
            </a:p>
          </p:txBody>
        </p:sp>
        <p:sp>
          <p:nvSpPr>
            <p:cNvPr id="175248" name="Freeform 54"/>
            <p:cNvSpPr>
              <a:spLocks noEditPoints="1"/>
            </p:cNvSpPr>
            <p:nvPr/>
          </p:nvSpPr>
          <p:spPr bwMode="auto">
            <a:xfrm>
              <a:off x="3006" y="2065"/>
              <a:ext cx="324" cy="323"/>
            </a:xfrm>
            <a:custGeom>
              <a:avLst/>
              <a:gdLst>
                <a:gd name="T0" fmla="*/ 173 w 324"/>
                <a:gd name="T1" fmla="*/ 150 h 323"/>
                <a:gd name="T2" fmla="*/ 171 w 324"/>
                <a:gd name="T3" fmla="*/ 159 h 323"/>
                <a:gd name="T4" fmla="*/ 166 w 324"/>
                <a:gd name="T5" fmla="*/ 166 h 323"/>
                <a:gd name="T6" fmla="*/ 160 w 324"/>
                <a:gd name="T7" fmla="*/ 170 h 323"/>
                <a:gd name="T8" fmla="*/ 151 w 324"/>
                <a:gd name="T9" fmla="*/ 172 h 323"/>
                <a:gd name="T10" fmla="*/ 153 w 324"/>
                <a:gd name="T11" fmla="*/ 164 h 323"/>
                <a:gd name="T12" fmla="*/ 158 w 324"/>
                <a:gd name="T13" fmla="*/ 157 h 323"/>
                <a:gd name="T14" fmla="*/ 164 w 324"/>
                <a:gd name="T15" fmla="*/ 152 h 323"/>
                <a:gd name="T16" fmla="*/ 173 w 324"/>
                <a:gd name="T17" fmla="*/ 150 h 323"/>
                <a:gd name="T18" fmla="*/ 33 w 324"/>
                <a:gd name="T19" fmla="*/ 205 h 323"/>
                <a:gd name="T20" fmla="*/ 119 w 324"/>
                <a:gd name="T21" fmla="*/ 205 h 323"/>
                <a:gd name="T22" fmla="*/ 119 w 324"/>
                <a:gd name="T23" fmla="*/ 291 h 323"/>
                <a:gd name="T24" fmla="*/ 97 w 324"/>
                <a:gd name="T25" fmla="*/ 291 h 323"/>
                <a:gd name="T26" fmla="*/ 135 w 324"/>
                <a:gd name="T27" fmla="*/ 323 h 323"/>
                <a:gd name="T28" fmla="*/ 173 w 324"/>
                <a:gd name="T29" fmla="*/ 291 h 323"/>
                <a:gd name="T30" fmla="*/ 151 w 324"/>
                <a:gd name="T31" fmla="*/ 291 h 323"/>
                <a:gd name="T32" fmla="*/ 151 w 324"/>
                <a:gd name="T33" fmla="*/ 205 h 323"/>
                <a:gd name="T34" fmla="*/ 165 w 324"/>
                <a:gd name="T35" fmla="*/ 203 h 323"/>
                <a:gd name="T36" fmla="*/ 178 w 324"/>
                <a:gd name="T37" fmla="*/ 197 h 323"/>
                <a:gd name="T38" fmla="*/ 189 w 324"/>
                <a:gd name="T39" fmla="*/ 189 h 323"/>
                <a:gd name="T40" fmla="*/ 198 w 324"/>
                <a:gd name="T41" fmla="*/ 177 h 323"/>
                <a:gd name="T42" fmla="*/ 204 w 324"/>
                <a:gd name="T43" fmla="*/ 165 h 323"/>
                <a:gd name="T44" fmla="*/ 206 w 324"/>
                <a:gd name="T45" fmla="*/ 150 h 323"/>
                <a:gd name="T46" fmla="*/ 292 w 324"/>
                <a:gd name="T47" fmla="*/ 150 h 323"/>
                <a:gd name="T48" fmla="*/ 292 w 324"/>
                <a:gd name="T49" fmla="*/ 172 h 323"/>
                <a:gd name="T50" fmla="*/ 324 w 324"/>
                <a:gd name="T51" fmla="*/ 134 h 323"/>
                <a:gd name="T52" fmla="*/ 292 w 324"/>
                <a:gd name="T53" fmla="*/ 97 h 323"/>
                <a:gd name="T54" fmla="*/ 292 w 324"/>
                <a:gd name="T55" fmla="*/ 119 h 323"/>
                <a:gd name="T56" fmla="*/ 206 w 324"/>
                <a:gd name="T57" fmla="*/ 119 h 323"/>
                <a:gd name="T58" fmla="*/ 206 w 324"/>
                <a:gd name="T59" fmla="*/ 32 h 323"/>
                <a:gd name="T60" fmla="*/ 227 w 324"/>
                <a:gd name="T61" fmla="*/ 32 h 323"/>
                <a:gd name="T62" fmla="*/ 189 w 324"/>
                <a:gd name="T63" fmla="*/ 0 h 323"/>
                <a:gd name="T64" fmla="*/ 151 w 324"/>
                <a:gd name="T65" fmla="*/ 32 h 323"/>
                <a:gd name="T66" fmla="*/ 173 w 324"/>
                <a:gd name="T67" fmla="*/ 32 h 323"/>
                <a:gd name="T68" fmla="*/ 173 w 324"/>
                <a:gd name="T69" fmla="*/ 119 h 323"/>
                <a:gd name="T70" fmla="*/ 159 w 324"/>
                <a:gd name="T71" fmla="*/ 120 h 323"/>
                <a:gd name="T72" fmla="*/ 146 w 324"/>
                <a:gd name="T73" fmla="*/ 125 h 323"/>
                <a:gd name="T74" fmla="*/ 135 w 324"/>
                <a:gd name="T75" fmla="*/ 134 h 323"/>
                <a:gd name="T76" fmla="*/ 126 w 324"/>
                <a:gd name="T77" fmla="*/ 145 h 323"/>
                <a:gd name="T78" fmla="*/ 120 w 324"/>
                <a:gd name="T79" fmla="*/ 158 h 323"/>
                <a:gd name="T80" fmla="*/ 119 w 324"/>
                <a:gd name="T81" fmla="*/ 172 h 323"/>
                <a:gd name="T82" fmla="*/ 33 w 324"/>
                <a:gd name="T83" fmla="*/ 172 h 323"/>
                <a:gd name="T84" fmla="*/ 33 w 324"/>
                <a:gd name="T85" fmla="*/ 150 h 323"/>
                <a:gd name="T86" fmla="*/ 0 w 324"/>
                <a:gd name="T87" fmla="*/ 189 h 323"/>
                <a:gd name="T88" fmla="*/ 33 w 324"/>
                <a:gd name="T89" fmla="*/ 226 h 323"/>
                <a:gd name="T90" fmla="*/ 33 w 324"/>
                <a:gd name="T91" fmla="*/ 205 h 3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4"/>
                <a:gd name="T139" fmla="*/ 0 h 323"/>
                <a:gd name="T140" fmla="*/ 324 w 324"/>
                <a:gd name="T141" fmla="*/ 323 h 3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4" h="323">
                  <a:moveTo>
                    <a:pt x="173" y="150"/>
                  </a:moveTo>
                  <a:lnTo>
                    <a:pt x="171" y="159"/>
                  </a:lnTo>
                  <a:lnTo>
                    <a:pt x="166" y="166"/>
                  </a:lnTo>
                  <a:lnTo>
                    <a:pt x="160" y="170"/>
                  </a:lnTo>
                  <a:lnTo>
                    <a:pt x="151" y="172"/>
                  </a:lnTo>
                  <a:lnTo>
                    <a:pt x="153" y="164"/>
                  </a:lnTo>
                  <a:lnTo>
                    <a:pt x="158" y="157"/>
                  </a:lnTo>
                  <a:lnTo>
                    <a:pt x="164" y="152"/>
                  </a:lnTo>
                  <a:lnTo>
                    <a:pt x="173" y="150"/>
                  </a:lnTo>
                  <a:close/>
                  <a:moveTo>
                    <a:pt x="33" y="205"/>
                  </a:moveTo>
                  <a:lnTo>
                    <a:pt x="119" y="205"/>
                  </a:lnTo>
                  <a:lnTo>
                    <a:pt x="119" y="291"/>
                  </a:lnTo>
                  <a:lnTo>
                    <a:pt x="97" y="291"/>
                  </a:lnTo>
                  <a:lnTo>
                    <a:pt x="135" y="323"/>
                  </a:lnTo>
                  <a:lnTo>
                    <a:pt x="173" y="291"/>
                  </a:lnTo>
                  <a:lnTo>
                    <a:pt x="151" y="291"/>
                  </a:lnTo>
                  <a:lnTo>
                    <a:pt x="151" y="205"/>
                  </a:lnTo>
                  <a:lnTo>
                    <a:pt x="165" y="203"/>
                  </a:lnTo>
                  <a:lnTo>
                    <a:pt x="178" y="197"/>
                  </a:lnTo>
                  <a:lnTo>
                    <a:pt x="189" y="189"/>
                  </a:lnTo>
                  <a:lnTo>
                    <a:pt x="198" y="177"/>
                  </a:lnTo>
                  <a:lnTo>
                    <a:pt x="204" y="165"/>
                  </a:lnTo>
                  <a:lnTo>
                    <a:pt x="206" y="150"/>
                  </a:lnTo>
                  <a:lnTo>
                    <a:pt x="292" y="150"/>
                  </a:lnTo>
                  <a:lnTo>
                    <a:pt x="292" y="172"/>
                  </a:lnTo>
                  <a:lnTo>
                    <a:pt x="324" y="134"/>
                  </a:lnTo>
                  <a:lnTo>
                    <a:pt x="292" y="97"/>
                  </a:lnTo>
                  <a:lnTo>
                    <a:pt x="292" y="119"/>
                  </a:lnTo>
                  <a:lnTo>
                    <a:pt x="206" y="119"/>
                  </a:lnTo>
                  <a:lnTo>
                    <a:pt x="206" y="32"/>
                  </a:lnTo>
                  <a:lnTo>
                    <a:pt x="227" y="32"/>
                  </a:lnTo>
                  <a:lnTo>
                    <a:pt x="189" y="0"/>
                  </a:lnTo>
                  <a:lnTo>
                    <a:pt x="151" y="32"/>
                  </a:lnTo>
                  <a:lnTo>
                    <a:pt x="173" y="32"/>
                  </a:lnTo>
                  <a:lnTo>
                    <a:pt x="173" y="119"/>
                  </a:lnTo>
                  <a:lnTo>
                    <a:pt x="159" y="120"/>
                  </a:lnTo>
                  <a:lnTo>
                    <a:pt x="146" y="125"/>
                  </a:lnTo>
                  <a:lnTo>
                    <a:pt x="135" y="134"/>
                  </a:lnTo>
                  <a:lnTo>
                    <a:pt x="126" y="145"/>
                  </a:lnTo>
                  <a:lnTo>
                    <a:pt x="120" y="158"/>
                  </a:lnTo>
                  <a:lnTo>
                    <a:pt x="119" y="172"/>
                  </a:lnTo>
                  <a:lnTo>
                    <a:pt x="33" y="172"/>
                  </a:lnTo>
                  <a:lnTo>
                    <a:pt x="33" y="150"/>
                  </a:lnTo>
                  <a:lnTo>
                    <a:pt x="0" y="189"/>
                  </a:lnTo>
                  <a:lnTo>
                    <a:pt x="33" y="226"/>
                  </a:lnTo>
                  <a:lnTo>
                    <a:pt x="33" y="205"/>
                  </a:lnTo>
                  <a:close/>
                </a:path>
              </a:pathLst>
            </a:custGeom>
            <a:solidFill>
              <a:srgbClr val="00CC00"/>
            </a:solidFill>
            <a:ln w="9525">
              <a:solidFill>
                <a:srgbClr val="FFFFFF"/>
              </a:solidFill>
              <a:prstDash val="solid"/>
              <a:round/>
              <a:headEnd/>
              <a:tailEnd/>
            </a:ln>
          </p:spPr>
          <p:txBody>
            <a:bodyPr/>
            <a:lstStyle/>
            <a:p>
              <a:endParaRPr lang="en-US" dirty="0"/>
            </a:p>
          </p:txBody>
        </p:sp>
        <p:sp>
          <p:nvSpPr>
            <p:cNvPr id="175249" name="Freeform 55"/>
            <p:cNvSpPr>
              <a:spLocks noEditPoints="1"/>
            </p:cNvSpPr>
            <p:nvPr/>
          </p:nvSpPr>
          <p:spPr bwMode="auto">
            <a:xfrm>
              <a:off x="3125" y="2184"/>
              <a:ext cx="87" cy="86"/>
            </a:xfrm>
            <a:custGeom>
              <a:avLst/>
              <a:gdLst>
                <a:gd name="T0" fmla="*/ 0 w 87"/>
                <a:gd name="T1" fmla="*/ 53 h 86"/>
                <a:gd name="T2" fmla="*/ 0 w 87"/>
                <a:gd name="T3" fmla="*/ 86 h 86"/>
                <a:gd name="T4" fmla="*/ 32 w 87"/>
                <a:gd name="T5" fmla="*/ 53 h 86"/>
                <a:gd name="T6" fmla="*/ 32 w 87"/>
                <a:gd name="T7" fmla="*/ 86 h 86"/>
                <a:gd name="T8" fmla="*/ 54 w 87"/>
                <a:gd name="T9" fmla="*/ 0 h 86"/>
                <a:gd name="T10" fmla="*/ 54 w 87"/>
                <a:gd name="T11" fmla="*/ 31 h 86"/>
                <a:gd name="T12" fmla="*/ 87 w 87"/>
                <a:gd name="T13" fmla="*/ 0 h 86"/>
                <a:gd name="T14" fmla="*/ 87 w 87"/>
                <a:gd name="T15" fmla="*/ 31 h 86"/>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86"/>
                <a:gd name="T26" fmla="*/ 87 w 87"/>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86">
                  <a:moveTo>
                    <a:pt x="0" y="53"/>
                  </a:moveTo>
                  <a:lnTo>
                    <a:pt x="0" y="86"/>
                  </a:lnTo>
                  <a:moveTo>
                    <a:pt x="32" y="53"/>
                  </a:moveTo>
                  <a:lnTo>
                    <a:pt x="32" y="86"/>
                  </a:lnTo>
                  <a:moveTo>
                    <a:pt x="54" y="0"/>
                  </a:moveTo>
                  <a:lnTo>
                    <a:pt x="54" y="31"/>
                  </a:lnTo>
                  <a:moveTo>
                    <a:pt x="87" y="0"/>
                  </a:moveTo>
                  <a:lnTo>
                    <a:pt x="87" y="31"/>
                  </a:lnTo>
                </a:path>
              </a:pathLst>
            </a:custGeom>
            <a:solidFill>
              <a:srgbClr val="00CC00"/>
            </a:solidFill>
            <a:ln w="9525">
              <a:solidFill>
                <a:srgbClr val="FFFFFF"/>
              </a:solidFill>
              <a:prstDash val="solid"/>
              <a:round/>
              <a:headEnd/>
              <a:tailEnd/>
            </a:ln>
          </p:spPr>
          <p:txBody>
            <a:bodyPr/>
            <a:lstStyle/>
            <a:p>
              <a:endParaRPr lang="en-US" dirty="0"/>
            </a:p>
          </p:txBody>
        </p:sp>
      </p:grpSp>
      <p:sp>
        <p:nvSpPr>
          <p:cNvPr id="175129" name="Text Box 56"/>
          <p:cNvSpPr txBox="1">
            <a:spLocks noChangeArrowheads="1"/>
          </p:cNvSpPr>
          <p:nvPr/>
        </p:nvSpPr>
        <p:spPr bwMode="auto">
          <a:xfrm>
            <a:off x="4040188" y="2297113"/>
            <a:ext cx="1655762" cy="1190625"/>
          </a:xfrm>
          <a:prstGeom prst="rect">
            <a:avLst/>
          </a:prstGeom>
          <a:noFill/>
          <a:ln w="9525">
            <a:noFill/>
            <a:miter lim="800000"/>
            <a:headEnd/>
            <a:tailEnd/>
          </a:ln>
        </p:spPr>
        <p:txBody>
          <a:bodyPr>
            <a:spAutoFit/>
          </a:bodyPr>
          <a:lstStyle/>
          <a:p>
            <a:r>
              <a:rPr lang="en-US" b="1" dirty="0"/>
              <a:t>Media Gateway Controller</a:t>
            </a:r>
          </a:p>
          <a:p>
            <a:r>
              <a:rPr lang="en-US" b="1" dirty="0"/>
              <a:t>(Soft Switch)</a:t>
            </a:r>
          </a:p>
        </p:txBody>
      </p:sp>
      <p:grpSp>
        <p:nvGrpSpPr>
          <p:cNvPr id="8" name="Group 57"/>
          <p:cNvGrpSpPr>
            <a:grpSpLocks/>
          </p:cNvGrpSpPr>
          <p:nvPr/>
        </p:nvGrpSpPr>
        <p:grpSpPr bwMode="auto">
          <a:xfrm>
            <a:off x="3036888" y="4478338"/>
            <a:ext cx="990600" cy="1203325"/>
            <a:chOff x="1248" y="768"/>
            <a:chExt cx="2976" cy="2736"/>
          </a:xfrm>
        </p:grpSpPr>
        <p:grpSp>
          <p:nvGrpSpPr>
            <p:cNvPr id="9" name="Group 58"/>
            <p:cNvGrpSpPr>
              <a:grpSpLocks/>
            </p:cNvGrpSpPr>
            <p:nvPr/>
          </p:nvGrpSpPr>
          <p:grpSpPr bwMode="auto">
            <a:xfrm>
              <a:off x="1248" y="768"/>
              <a:ext cx="2976" cy="2736"/>
              <a:chOff x="1248" y="768"/>
              <a:chExt cx="2976" cy="2736"/>
            </a:xfrm>
          </p:grpSpPr>
          <p:grpSp>
            <p:nvGrpSpPr>
              <p:cNvPr id="10" name="Group 59"/>
              <p:cNvGrpSpPr>
                <a:grpSpLocks/>
              </p:cNvGrpSpPr>
              <p:nvPr/>
            </p:nvGrpSpPr>
            <p:grpSpPr bwMode="auto">
              <a:xfrm>
                <a:off x="1248" y="768"/>
                <a:ext cx="2976" cy="2736"/>
                <a:chOff x="2332" y="919"/>
                <a:chExt cx="693" cy="676"/>
              </a:xfrm>
            </p:grpSpPr>
            <p:sp>
              <p:nvSpPr>
                <p:cNvPr id="175227" name="Rectangle 60"/>
                <p:cNvSpPr>
                  <a:spLocks noChangeArrowheads="1"/>
                </p:cNvSpPr>
                <p:nvPr/>
              </p:nvSpPr>
              <p:spPr bwMode="auto">
                <a:xfrm>
                  <a:off x="2332" y="919"/>
                  <a:ext cx="693" cy="676"/>
                </a:xfrm>
                <a:prstGeom prst="rect">
                  <a:avLst/>
                </a:prstGeom>
                <a:solidFill>
                  <a:srgbClr val="66CCFF"/>
                </a:solidFill>
                <a:ln w="7938">
                  <a:solidFill>
                    <a:srgbClr val="000000"/>
                  </a:solidFill>
                  <a:miter lim="800000"/>
                  <a:headEnd/>
                  <a:tailEnd/>
                </a:ln>
              </p:spPr>
              <p:txBody>
                <a:bodyPr/>
                <a:lstStyle/>
                <a:p>
                  <a:endParaRPr lang="en-US" dirty="0"/>
                </a:p>
              </p:txBody>
            </p:sp>
            <p:sp>
              <p:nvSpPr>
                <p:cNvPr id="175228" name="Freeform 61"/>
                <p:cNvSpPr>
                  <a:spLocks/>
                </p:cNvSpPr>
                <p:nvPr/>
              </p:nvSpPr>
              <p:spPr bwMode="auto">
                <a:xfrm>
                  <a:off x="2332" y="919"/>
                  <a:ext cx="692" cy="675"/>
                </a:xfrm>
                <a:custGeom>
                  <a:avLst/>
                  <a:gdLst>
                    <a:gd name="T0" fmla="*/ 0 w 1384"/>
                    <a:gd name="T1" fmla="*/ 0 h 1349"/>
                    <a:gd name="T2" fmla="*/ 0 w 1384"/>
                    <a:gd name="T3" fmla="*/ 2 h 1349"/>
                    <a:gd name="T4" fmla="*/ 1 w 1384"/>
                    <a:gd name="T5" fmla="*/ 2 h 1349"/>
                    <a:gd name="T6" fmla="*/ 1 w 1384"/>
                    <a:gd name="T7" fmla="*/ 1 h 1349"/>
                    <a:gd name="T8" fmla="*/ 1 w 1384"/>
                    <a:gd name="T9" fmla="*/ 1 h 1349"/>
                    <a:gd name="T10" fmla="*/ 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66CCFF"/>
                </a:solidFill>
                <a:ln w="7938">
                  <a:solidFill>
                    <a:srgbClr val="000000"/>
                  </a:solidFill>
                  <a:prstDash val="solid"/>
                  <a:round/>
                  <a:headEnd/>
                  <a:tailEnd/>
                </a:ln>
              </p:spPr>
              <p:txBody>
                <a:bodyPr/>
                <a:lstStyle/>
                <a:p>
                  <a:endParaRPr lang="en-US" dirty="0"/>
                </a:p>
              </p:txBody>
            </p:sp>
            <p:grpSp>
              <p:nvGrpSpPr>
                <p:cNvPr id="11" name="Group 62"/>
                <p:cNvGrpSpPr>
                  <a:grpSpLocks/>
                </p:cNvGrpSpPr>
                <p:nvPr/>
              </p:nvGrpSpPr>
              <p:grpSpPr bwMode="auto">
                <a:xfrm>
                  <a:off x="2332" y="919"/>
                  <a:ext cx="593" cy="580"/>
                  <a:chOff x="2332" y="919"/>
                  <a:chExt cx="593" cy="580"/>
                </a:xfrm>
              </p:grpSpPr>
              <p:sp>
                <p:nvSpPr>
                  <p:cNvPr id="175241" name="Freeform 63"/>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66CCFF"/>
                  </a:solidFill>
                  <a:ln w="7938">
                    <a:solidFill>
                      <a:srgbClr val="000000"/>
                    </a:solidFill>
                    <a:prstDash val="solid"/>
                    <a:round/>
                    <a:headEnd/>
                    <a:tailEnd/>
                  </a:ln>
                </p:spPr>
                <p:txBody>
                  <a:bodyPr/>
                  <a:lstStyle/>
                  <a:p>
                    <a:endParaRPr lang="en-US" dirty="0"/>
                  </a:p>
                </p:txBody>
              </p:sp>
              <p:sp>
                <p:nvSpPr>
                  <p:cNvPr id="175242" name="Line 64"/>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175230" name="Freeform 65"/>
                <p:cNvSpPr>
                  <a:spLocks/>
                </p:cNvSpPr>
                <p:nvPr/>
              </p:nvSpPr>
              <p:spPr bwMode="auto">
                <a:xfrm>
                  <a:off x="2332" y="919"/>
                  <a:ext cx="692" cy="675"/>
                </a:xfrm>
                <a:custGeom>
                  <a:avLst/>
                  <a:gdLst>
                    <a:gd name="T0" fmla="*/ 0 w 1384"/>
                    <a:gd name="T1" fmla="*/ 2 h 1349"/>
                    <a:gd name="T2" fmla="*/ 1 w 1384"/>
                    <a:gd name="T3" fmla="*/ 2 h 1349"/>
                    <a:gd name="T4" fmla="*/ 1 w 1384"/>
                    <a:gd name="T5" fmla="*/ 0 h 1349"/>
                    <a:gd name="T6" fmla="*/ 1 w 1384"/>
                    <a:gd name="T7" fmla="*/ 1 h 1349"/>
                    <a:gd name="T8" fmla="*/ 1 w 1384"/>
                    <a:gd name="T9" fmla="*/ 2 h 1349"/>
                    <a:gd name="T10" fmla="*/ 1 w 1384"/>
                    <a:gd name="T11" fmla="*/ 2 h 1349"/>
                    <a:gd name="T12" fmla="*/ 0 w 1384"/>
                    <a:gd name="T13" fmla="*/ 2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66CCFF"/>
                </a:solidFill>
                <a:ln w="7938">
                  <a:solidFill>
                    <a:srgbClr val="000000"/>
                  </a:solidFill>
                  <a:prstDash val="solid"/>
                  <a:round/>
                  <a:headEnd/>
                  <a:tailEnd/>
                </a:ln>
              </p:spPr>
              <p:txBody>
                <a:bodyPr/>
                <a:lstStyle/>
                <a:p>
                  <a:endParaRPr lang="en-US" dirty="0"/>
                </a:p>
              </p:txBody>
            </p:sp>
            <p:sp>
              <p:nvSpPr>
                <p:cNvPr id="175231" name="Line 66"/>
                <p:cNvSpPr>
                  <a:spLocks noChangeShapeType="1"/>
                </p:cNvSpPr>
                <p:nvPr/>
              </p:nvSpPr>
              <p:spPr bwMode="auto">
                <a:xfrm>
                  <a:off x="2925" y="1499"/>
                  <a:ext cx="99" cy="95"/>
                </a:xfrm>
                <a:prstGeom prst="line">
                  <a:avLst/>
                </a:prstGeom>
                <a:noFill/>
                <a:ln w="7938">
                  <a:solidFill>
                    <a:srgbClr val="000000"/>
                  </a:solidFill>
                  <a:round/>
                  <a:headEnd/>
                  <a:tailEnd/>
                </a:ln>
              </p:spPr>
              <p:txBody>
                <a:bodyPr/>
                <a:lstStyle/>
                <a:p>
                  <a:endParaRPr lang="en-US" dirty="0"/>
                </a:p>
              </p:txBody>
            </p:sp>
            <p:sp>
              <p:nvSpPr>
                <p:cNvPr id="175232" name="Freeform 67"/>
                <p:cNvSpPr>
                  <a:spLocks/>
                </p:cNvSpPr>
                <p:nvPr/>
              </p:nvSpPr>
              <p:spPr bwMode="auto">
                <a:xfrm>
                  <a:off x="2505" y="1088"/>
                  <a:ext cx="346" cy="338"/>
                </a:xfrm>
                <a:custGeom>
                  <a:avLst/>
                  <a:gdLst>
                    <a:gd name="T0" fmla="*/ 0 w 692"/>
                    <a:gd name="T1" fmla="*/ 1 h 674"/>
                    <a:gd name="T2" fmla="*/ 1 w 692"/>
                    <a:gd name="T3" fmla="*/ 1 h 674"/>
                    <a:gd name="T4" fmla="*/ 1 w 692"/>
                    <a:gd name="T5" fmla="*/ 1 h 674"/>
                    <a:gd name="T6" fmla="*/ 1 w 692"/>
                    <a:gd name="T7" fmla="*/ 1 h 674"/>
                    <a:gd name="T8" fmla="*/ 1 w 692"/>
                    <a:gd name="T9" fmla="*/ 0 h 674"/>
                    <a:gd name="T10" fmla="*/ 1 w 692"/>
                    <a:gd name="T11" fmla="*/ 0 h 674"/>
                    <a:gd name="T12" fmla="*/ 1 w 692"/>
                    <a:gd name="T13" fmla="*/ 1 h 674"/>
                    <a:gd name="T14" fmla="*/ 0 w 692"/>
                    <a:gd name="T15" fmla="*/ 1 h 674"/>
                    <a:gd name="T16" fmla="*/ 0 w 692"/>
                    <a:gd name="T17" fmla="*/ 1 h 6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2"/>
                    <a:gd name="T28" fmla="*/ 0 h 674"/>
                    <a:gd name="T29" fmla="*/ 692 w 692"/>
                    <a:gd name="T30" fmla="*/ 674 h 6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2" h="674">
                      <a:moveTo>
                        <a:pt x="0" y="674"/>
                      </a:moveTo>
                      <a:lnTo>
                        <a:pt x="692" y="674"/>
                      </a:lnTo>
                      <a:lnTo>
                        <a:pt x="692" y="644"/>
                      </a:lnTo>
                      <a:lnTo>
                        <a:pt x="518" y="590"/>
                      </a:lnTo>
                      <a:lnTo>
                        <a:pt x="518" y="0"/>
                      </a:lnTo>
                      <a:lnTo>
                        <a:pt x="173" y="0"/>
                      </a:lnTo>
                      <a:lnTo>
                        <a:pt x="173" y="590"/>
                      </a:lnTo>
                      <a:lnTo>
                        <a:pt x="0" y="644"/>
                      </a:lnTo>
                      <a:lnTo>
                        <a:pt x="0" y="674"/>
                      </a:lnTo>
                      <a:close/>
                    </a:path>
                  </a:pathLst>
                </a:custGeom>
                <a:solidFill>
                  <a:srgbClr val="66CCFF"/>
                </a:solidFill>
                <a:ln w="7938">
                  <a:solidFill>
                    <a:srgbClr val="000000"/>
                  </a:solidFill>
                  <a:prstDash val="solid"/>
                  <a:round/>
                  <a:headEnd/>
                  <a:tailEnd/>
                </a:ln>
              </p:spPr>
              <p:txBody>
                <a:bodyPr/>
                <a:lstStyle/>
                <a:p>
                  <a:endParaRPr lang="en-US" dirty="0"/>
                </a:p>
              </p:txBody>
            </p:sp>
            <p:grpSp>
              <p:nvGrpSpPr>
                <p:cNvPr id="12" name="Group 68"/>
                <p:cNvGrpSpPr>
                  <a:grpSpLocks/>
                </p:cNvGrpSpPr>
                <p:nvPr/>
              </p:nvGrpSpPr>
              <p:grpSpPr bwMode="auto">
                <a:xfrm>
                  <a:off x="2591" y="1383"/>
                  <a:ext cx="174" cy="43"/>
                  <a:chOff x="2591" y="1383"/>
                  <a:chExt cx="174" cy="43"/>
                </a:xfrm>
              </p:grpSpPr>
              <p:sp>
                <p:nvSpPr>
                  <p:cNvPr id="175239" name="Line 69"/>
                  <p:cNvSpPr>
                    <a:spLocks noChangeShapeType="1"/>
                  </p:cNvSpPr>
                  <p:nvPr/>
                </p:nvSpPr>
                <p:spPr bwMode="auto">
                  <a:xfrm>
                    <a:off x="2591" y="1383"/>
                    <a:ext cx="1" cy="43"/>
                  </a:xfrm>
                  <a:prstGeom prst="line">
                    <a:avLst/>
                  </a:prstGeom>
                  <a:noFill/>
                  <a:ln w="7938">
                    <a:solidFill>
                      <a:srgbClr val="000000"/>
                    </a:solidFill>
                    <a:round/>
                    <a:headEnd/>
                    <a:tailEnd/>
                  </a:ln>
                </p:spPr>
                <p:txBody>
                  <a:bodyPr/>
                  <a:lstStyle/>
                  <a:p>
                    <a:endParaRPr lang="en-US" dirty="0"/>
                  </a:p>
                </p:txBody>
              </p:sp>
              <p:sp>
                <p:nvSpPr>
                  <p:cNvPr id="175240" name="Line 70"/>
                  <p:cNvSpPr>
                    <a:spLocks noChangeShapeType="1"/>
                  </p:cNvSpPr>
                  <p:nvPr/>
                </p:nvSpPr>
                <p:spPr bwMode="auto">
                  <a:xfrm>
                    <a:off x="2764" y="1383"/>
                    <a:ext cx="1" cy="43"/>
                  </a:xfrm>
                  <a:prstGeom prst="line">
                    <a:avLst/>
                  </a:prstGeom>
                  <a:noFill/>
                  <a:ln w="7938">
                    <a:solidFill>
                      <a:srgbClr val="000000"/>
                    </a:solidFill>
                    <a:round/>
                    <a:headEnd/>
                    <a:tailEnd/>
                  </a:ln>
                </p:spPr>
                <p:txBody>
                  <a:bodyPr/>
                  <a:lstStyle/>
                  <a:p>
                    <a:endParaRPr lang="en-US" dirty="0"/>
                  </a:p>
                </p:txBody>
              </p:sp>
            </p:grpSp>
            <p:sp>
              <p:nvSpPr>
                <p:cNvPr id="175234" name="Rectangle 71"/>
                <p:cNvSpPr>
                  <a:spLocks noChangeArrowheads="1"/>
                </p:cNvSpPr>
                <p:nvPr/>
              </p:nvSpPr>
              <p:spPr bwMode="auto">
                <a:xfrm>
                  <a:off x="2608" y="1101"/>
                  <a:ext cx="140" cy="171"/>
                </a:xfrm>
                <a:prstGeom prst="rect">
                  <a:avLst/>
                </a:prstGeom>
                <a:solidFill>
                  <a:srgbClr val="66CCFF"/>
                </a:solidFill>
                <a:ln w="3175">
                  <a:solidFill>
                    <a:srgbClr val="000000"/>
                  </a:solidFill>
                  <a:miter lim="800000"/>
                  <a:headEnd/>
                  <a:tailEnd/>
                </a:ln>
              </p:spPr>
              <p:txBody>
                <a:bodyPr/>
                <a:lstStyle/>
                <a:p>
                  <a:endParaRPr lang="en-US" dirty="0"/>
                </a:p>
              </p:txBody>
            </p:sp>
            <p:grpSp>
              <p:nvGrpSpPr>
                <p:cNvPr id="13" name="Group 72"/>
                <p:cNvGrpSpPr>
                  <a:grpSpLocks/>
                </p:cNvGrpSpPr>
                <p:nvPr/>
              </p:nvGrpSpPr>
              <p:grpSpPr bwMode="auto">
                <a:xfrm>
                  <a:off x="2608" y="1159"/>
                  <a:ext cx="139" cy="56"/>
                  <a:chOff x="2608" y="1159"/>
                  <a:chExt cx="139" cy="56"/>
                </a:xfrm>
              </p:grpSpPr>
              <p:sp>
                <p:nvSpPr>
                  <p:cNvPr id="175237" name="Line 73"/>
                  <p:cNvSpPr>
                    <a:spLocks noChangeShapeType="1"/>
                  </p:cNvSpPr>
                  <p:nvPr/>
                </p:nvSpPr>
                <p:spPr bwMode="auto">
                  <a:xfrm>
                    <a:off x="2608" y="1214"/>
                    <a:ext cx="139" cy="1"/>
                  </a:xfrm>
                  <a:prstGeom prst="line">
                    <a:avLst/>
                  </a:prstGeom>
                  <a:noFill/>
                  <a:ln w="3175">
                    <a:solidFill>
                      <a:srgbClr val="000000"/>
                    </a:solidFill>
                    <a:round/>
                    <a:headEnd/>
                    <a:tailEnd/>
                  </a:ln>
                </p:spPr>
                <p:txBody>
                  <a:bodyPr/>
                  <a:lstStyle/>
                  <a:p>
                    <a:endParaRPr lang="en-US" dirty="0"/>
                  </a:p>
                </p:txBody>
              </p:sp>
              <p:sp>
                <p:nvSpPr>
                  <p:cNvPr id="175238" name="Line 74"/>
                  <p:cNvSpPr>
                    <a:spLocks noChangeShapeType="1"/>
                  </p:cNvSpPr>
                  <p:nvPr/>
                </p:nvSpPr>
                <p:spPr bwMode="auto">
                  <a:xfrm>
                    <a:off x="2608" y="1159"/>
                    <a:ext cx="139" cy="1"/>
                  </a:xfrm>
                  <a:prstGeom prst="line">
                    <a:avLst/>
                  </a:prstGeom>
                  <a:noFill/>
                  <a:ln w="3175">
                    <a:solidFill>
                      <a:srgbClr val="000000"/>
                    </a:solidFill>
                    <a:round/>
                    <a:headEnd/>
                    <a:tailEnd/>
                  </a:ln>
                </p:spPr>
                <p:txBody>
                  <a:bodyPr/>
                  <a:lstStyle/>
                  <a:p>
                    <a:endParaRPr lang="en-US" dirty="0"/>
                  </a:p>
                </p:txBody>
              </p:sp>
            </p:grpSp>
            <p:sp>
              <p:nvSpPr>
                <p:cNvPr id="175236" name="Freeform 75"/>
                <p:cNvSpPr>
                  <a:spLocks noEditPoints="1"/>
                </p:cNvSpPr>
                <p:nvPr/>
              </p:nvSpPr>
              <p:spPr bwMode="auto">
                <a:xfrm>
                  <a:off x="2625" y="1123"/>
                  <a:ext cx="105" cy="71"/>
                </a:xfrm>
                <a:custGeom>
                  <a:avLst/>
                  <a:gdLst>
                    <a:gd name="T0" fmla="*/ 0 w 209"/>
                    <a:gd name="T1" fmla="*/ 1 h 142"/>
                    <a:gd name="T2" fmla="*/ 1 w 209"/>
                    <a:gd name="T3" fmla="*/ 1 h 142"/>
                    <a:gd name="T4" fmla="*/ 1 w 209"/>
                    <a:gd name="T5" fmla="*/ 1 h 142"/>
                    <a:gd name="T6" fmla="*/ 0 w 209"/>
                    <a:gd name="T7" fmla="*/ 1 h 142"/>
                    <a:gd name="T8" fmla="*/ 0 w 209"/>
                    <a:gd name="T9" fmla="*/ 1 h 142"/>
                    <a:gd name="T10" fmla="*/ 0 w 209"/>
                    <a:gd name="T11" fmla="*/ 1 h 142"/>
                    <a:gd name="T12" fmla="*/ 0 w 209"/>
                    <a:gd name="T13" fmla="*/ 1 h 142"/>
                    <a:gd name="T14" fmla="*/ 1 w 209"/>
                    <a:gd name="T15" fmla="*/ 1 h 142"/>
                    <a:gd name="T16" fmla="*/ 1 w 209"/>
                    <a:gd name="T17" fmla="*/ 0 h 142"/>
                    <a:gd name="T18" fmla="*/ 0 w 209"/>
                    <a:gd name="T19" fmla="*/ 0 h 142"/>
                    <a:gd name="T20" fmla="*/ 0 w 209"/>
                    <a:gd name="T21" fmla="*/ 1 h 142"/>
                    <a:gd name="T22" fmla="*/ 0 w 209"/>
                    <a:gd name="T23" fmla="*/ 1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42"/>
                    <a:gd name="T38" fmla="*/ 209 w 209"/>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42">
                      <a:moveTo>
                        <a:pt x="0" y="142"/>
                      </a:moveTo>
                      <a:lnTo>
                        <a:pt x="209" y="142"/>
                      </a:lnTo>
                      <a:lnTo>
                        <a:pt x="209" y="113"/>
                      </a:lnTo>
                      <a:lnTo>
                        <a:pt x="0" y="113"/>
                      </a:lnTo>
                      <a:lnTo>
                        <a:pt x="0" y="142"/>
                      </a:lnTo>
                      <a:close/>
                      <a:moveTo>
                        <a:pt x="0" y="29"/>
                      </a:moveTo>
                      <a:lnTo>
                        <a:pt x="209" y="29"/>
                      </a:lnTo>
                      <a:lnTo>
                        <a:pt x="209" y="0"/>
                      </a:lnTo>
                      <a:lnTo>
                        <a:pt x="0" y="0"/>
                      </a:lnTo>
                      <a:lnTo>
                        <a:pt x="0" y="29"/>
                      </a:lnTo>
                      <a:close/>
                    </a:path>
                  </a:pathLst>
                </a:custGeom>
                <a:solidFill>
                  <a:srgbClr val="66CCFF"/>
                </a:solidFill>
                <a:ln w="3175">
                  <a:solidFill>
                    <a:srgbClr val="FFFFFF"/>
                  </a:solidFill>
                  <a:prstDash val="solid"/>
                  <a:round/>
                  <a:headEnd/>
                  <a:tailEnd/>
                </a:ln>
              </p:spPr>
              <p:txBody>
                <a:bodyPr/>
                <a:lstStyle/>
                <a:p>
                  <a:endParaRPr lang="en-US" dirty="0"/>
                </a:p>
              </p:txBody>
            </p:sp>
          </p:grpSp>
          <p:sp>
            <p:nvSpPr>
              <p:cNvPr id="175213" name="Rectangle 76"/>
              <p:cNvSpPr>
                <a:spLocks noChangeArrowheads="1"/>
              </p:cNvSpPr>
              <p:nvPr/>
            </p:nvSpPr>
            <p:spPr bwMode="auto">
              <a:xfrm>
                <a:off x="1256" y="776"/>
                <a:ext cx="2960" cy="2720"/>
              </a:xfrm>
              <a:prstGeom prst="rect">
                <a:avLst/>
              </a:prstGeom>
              <a:solidFill>
                <a:srgbClr val="66CCFF"/>
              </a:solidFill>
              <a:ln w="7938">
                <a:solidFill>
                  <a:srgbClr val="000000"/>
                </a:solidFill>
                <a:miter lim="800000"/>
                <a:headEnd/>
                <a:tailEnd/>
              </a:ln>
            </p:spPr>
            <p:txBody>
              <a:bodyPr/>
              <a:lstStyle/>
              <a:p>
                <a:endParaRPr lang="en-US" dirty="0"/>
              </a:p>
            </p:txBody>
          </p:sp>
          <p:sp>
            <p:nvSpPr>
              <p:cNvPr id="175214" name="Freeform 77"/>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66CCFF"/>
              </a:solidFill>
              <a:ln w="7938">
                <a:solidFill>
                  <a:srgbClr val="000000"/>
                </a:solidFill>
                <a:prstDash val="solid"/>
                <a:round/>
                <a:headEnd/>
                <a:tailEnd/>
              </a:ln>
            </p:spPr>
            <p:txBody>
              <a:bodyPr/>
              <a:lstStyle/>
              <a:p>
                <a:endParaRPr lang="en-US" dirty="0"/>
              </a:p>
            </p:txBody>
          </p:sp>
          <p:grpSp>
            <p:nvGrpSpPr>
              <p:cNvPr id="14" name="Group 78"/>
              <p:cNvGrpSpPr>
                <a:grpSpLocks/>
              </p:cNvGrpSpPr>
              <p:nvPr/>
            </p:nvGrpSpPr>
            <p:grpSpPr bwMode="auto">
              <a:xfrm>
                <a:off x="1248" y="768"/>
                <a:ext cx="2546" cy="2348"/>
                <a:chOff x="2332" y="919"/>
                <a:chExt cx="593" cy="580"/>
              </a:xfrm>
            </p:grpSpPr>
            <p:sp>
              <p:nvSpPr>
                <p:cNvPr id="175225" name="Freeform 79"/>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66CCFF"/>
                </a:solidFill>
                <a:ln w="7938">
                  <a:solidFill>
                    <a:srgbClr val="000000"/>
                  </a:solidFill>
                  <a:prstDash val="solid"/>
                  <a:round/>
                  <a:headEnd/>
                  <a:tailEnd/>
                </a:ln>
              </p:spPr>
              <p:txBody>
                <a:bodyPr/>
                <a:lstStyle/>
                <a:p>
                  <a:endParaRPr lang="en-US" dirty="0"/>
                </a:p>
              </p:txBody>
            </p:sp>
            <p:sp>
              <p:nvSpPr>
                <p:cNvPr id="175226" name="Line 80"/>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175216" name="Freeform 81"/>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66CCFF"/>
              </a:solidFill>
              <a:ln w="7938">
                <a:solidFill>
                  <a:srgbClr val="000000"/>
                </a:solidFill>
                <a:prstDash val="solid"/>
                <a:round/>
                <a:headEnd/>
                <a:tailEnd/>
              </a:ln>
            </p:spPr>
            <p:txBody>
              <a:bodyPr/>
              <a:lstStyle/>
              <a:p>
                <a:endParaRPr lang="en-US" dirty="0"/>
              </a:p>
            </p:txBody>
          </p:sp>
          <p:sp>
            <p:nvSpPr>
              <p:cNvPr id="175217" name="Rectangle 82"/>
              <p:cNvSpPr>
                <a:spLocks noChangeArrowheads="1"/>
              </p:cNvSpPr>
              <p:nvPr/>
            </p:nvSpPr>
            <p:spPr bwMode="auto">
              <a:xfrm>
                <a:off x="1256" y="776"/>
                <a:ext cx="2960" cy="2720"/>
              </a:xfrm>
              <a:prstGeom prst="rect">
                <a:avLst/>
              </a:prstGeom>
              <a:solidFill>
                <a:srgbClr val="66CCFF"/>
              </a:solidFill>
              <a:ln w="7938">
                <a:solidFill>
                  <a:srgbClr val="000000"/>
                </a:solidFill>
                <a:miter lim="800000"/>
                <a:headEnd/>
                <a:tailEnd/>
              </a:ln>
            </p:spPr>
            <p:txBody>
              <a:bodyPr/>
              <a:lstStyle/>
              <a:p>
                <a:endParaRPr lang="en-US" dirty="0"/>
              </a:p>
            </p:txBody>
          </p:sp>
          <p:sp>
            <p:nvSpPr>
              <p:cNvPr id="175218" name="Freeform 83"/>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66CCFF"/>
              </a:solidFill>
              <a:ln w="7938">
                <a:solidFill>
                  <a:srgbClr val="000000"/>
                </a:solidFill>
                <a:prstDash val="solid"/>
                <a:round/>
                <a:headEnd/>
                <a:tailEnd/>
              </a:ln>
            </p:spPr>
            <p:txBody>
              <a:bodyPr/>
              <a:lstStyle/>
              <a:p>
                <a:endParaRPr lang="en-US" dirty="0"/>
              </a:p>
            </p:txBody>
          </p:sp>
          <p:grpSp>
            <p:nvGrpSpPr>
              <p:cNvPr id="15" name="Group 84"/>
              <p:cNvGrpSpPr>
                <a:grpSpLocks/>
              </p:cNvGrpSpPr>
              <p:nvPr/>
            </p:nvGrpSpPr>
            <p:grpSpPr bwMode="auto">
              <a:xfrm>
                <a:off x="1248" y="768"/>
                <a:ext cx="2546" cy="2348"/>
                <a:chOff x="2332" y="919"/>
                <a:chExt cx="593" cy="580"/>
              </a:xfrm>
            </p:grpSpPr>
            <p:sp>
              <p:nvSpPr>
                <p:cNvPr id="175223" name="Freeform 85"/>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66CCFF"/>
                </a:solidFill>
                <a:ln w="7938">
                  <a:solidFill>
                    <a:srgbClr val="000000"/>
                  </a:solidFill>
                  <a:prstDash val="solid"/>
                  <a:round/>
                  <a:headEnd/>
                  <a:tailEnd/>
                </a:ln>
              </p:spPr>
              <p:txBody>
                <a:bodyPr/>
                <a:lstStyle/>
                <a:p>
                  <a:endParaRPr lang="en-US" dirty="0"/>
                </a:p>
              </p:txBody>
            </p:sp>
            <p:sp>
              <p:nvSpPr>
                <p:cNvPr id="175224" name="Line 86"/>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175220" name="Freeform 87"/>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66CCFF"/>
              </a:solidFill>
              <a:ln w="7938">
                <a:solidFill>
                  <a:srgbClr val="000000"/>
                </a:solidFill>
                <a:prstDash val="solid"/>
                <a:round/>
                <a:headEnd/>
                <a:tailEnd/>
              </a:ln>
            </p:spPr>
            <p:txBody>
              <a:bodyPr/>
              <a:lstStyle/>
              <a:p>
                <a:endParaRPr lang="en-US" dirty="0"/>
              </a:p>
            </p:txBody>
          </p:sp>
          <p:sp>
            <p:nvSpPr>
              <p:cNvPr id="175221" name="Line 88"/>
              <p:cNvSpPr>
                <a:spLocks noChangeShapeType="1"/>
              </p:cNvSpPr>
              <p:nvPr/>
            </p:nvSpPr>
            <p:spPr bwMode="auto">
              <a:xfrm>
                <a:off x="3794" y="3116"/>
                <a:ext cx="426" cy="384"/>
              </a:xfrm>
              <a:prstGeom prst="line">
                <a:avLst/>
              </a:prstGeom>
              <a:noFill/>
              <a:ln w="7938">
                <a:solidFill>
                  <a:srgbClr val="000000"/>
                </a:solidFill>
                <a:round/>
                <a:headEnd/>
                <a:tailEnd/>
              </a:ln>
            </p:spPr>
            <p:txBody>
              <a:bodyPr/>
              <a:lstStyle/>
              <a:p>
                <a:endParaRPr lang="en-US" dirty="0"/>
              </a:p>
            </p:txBody>
          </p:sp>
          <p:sp>
            <p:nvSpPr>
              <p:cNvPr id="175222" name="Line 89"/>
              <p:cNvSpPr>
                <a:spLocks noChangeShapeType="1"/>
              </p:cNvSpPr>
              <p:nvPr/>
            </p:nvSpPr>
            <p:spPr bwMode="auto">
              <a:xfrm>
                <a:off x="3794" y="3116"/>
                <a:ext cx="426" cy="384"/>
              </a:xfrm>
              <a:prstGeom prst="line">
                <a:avLst/>
              </a:prstGeom>
              <a:noFill/>
              <a:ln w="7938">
                <a:solidFill>
                  <a:srgbClr val="000000"/>
                </a:solidFill>
                <a:round/>
                <a:headEnd/>
                <a:tailEnd/>
              </a:ln>
            </p:spPr>
            <p:txBody>
              <a:bodyPr/>
              <a:lstStyle/>
              <a:p>
                <a:endParaRPr lang="en-US" dirty="0"/>
              </a:p>
            </p:txBody>
          </p:sp>
        </p:grpSp>
        <p:grpSp>
          <p:nvGrpSpPr>
            <p:cNvPr id="16" name="Group 90"/>
            <p:cNvGrpSpPr>
              <a:grpSpLocks/>
            </p:cNvGrpSpPr>
            <p:nvPr/>
          </p:nvGrpSpPr>
          <p:grpSpPr bwMode="auto">
            <a:xfrm>
              <a:off x="2160" y="1728"/>
              <a:ext cx="384" cy="1152"/>
              <a:chOff x="1920" y="1920"/>
              <a:chExt cx="384" cy="960"/>
            </a:xfrm>
          </p:grpSpPr>
          <p:sp>
            <p:nvSpPr>
              <p:cNvPr id="175206" name="Rectangle 91"/>
              <p:cNvSpPr>
                <a:spLocks noChangeArrowheads="1"/>
              </p:cNvSpPr>
              <p:nvPr/>
            </p:nvSpPr>
            <p:spPr bwMode="auto">
              <a:xfrm>
                <a:off x="1920" y="1920"/>
                <a:ext cx="384" cy="960"/>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07" name="Rectangle 92"/>
              <p:cNvSpPr>
                <a:spLocks noChangeArrowheads="1"/>
              </p:cNvSpPr>
              <p:nvPr/>
            </p:nvSpPr>
            <p:spPr bwMode="auto">
              <a:xfrm>
                <a:off x="1920" y="2688"/>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08" name="Rectangle 93"/>
              <p:cNvSpPr>
                <a:spLocks noChangeArrowheads="1"/>
              </p:cNvSpPr>
              <p:nvPr/>
            </p:nvSpPr>
            <p:spPr bwMode="auto">
              <a:xfrm>
                <a:off x="1920" y="2496"/>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09" name="Rectangle 94"/>
              <p:cNvSpPr>
                <a:spLocks noChangeArrowheads="1"/>
              </p:cNvSpPr>
              <p:nvPr/>
            </p:nvSpPr>
            <p:spPr bwMode="auto">
              <a:xfrm>
                <a:off x="1920" y="2304"/>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10" name="Rectangle 95"/>
              <p:cNvSpPr>
                <a:spLocks noChangeArrowheads="1"/>
              </p:cNvSpPr>
              <p:nvPr/>
            </p:nvSpPr>
            <p:spPr bwMode="auto">
              <a:xfrm>
                <a:off x="1920" y="2112"/>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11" name="Rectangle 96"/>
              <p:cNvSpPr>
                <a:spLocks noChangeArrowheads="1"/>
              </p:cNvSpPr>
              <p:nvPr/>
            </p:nvSpPr>
            <p:spPr bwMode="auto">
              <a:xfrm>
                <a:off x="1920" y="1920"/>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grpSp>
        <p:grpSp>
          <p:nvGrpSpPr>
            <p:cNvPr id="17" name="Group 97"/>
            <p:cNvGrpSpPr>
              <a:grpSpLocks/>
            </p:cNvGrpSpPr>
            <p:nvPr/>
          </p:nvGrpSpPr>
          <p:grpSpPr bwMode="auto">
            <a:xfrm>
              <a:off x="2880" y="1728"/>
              <a:ext cx="384" cy="1152"/>
              <a:chOff x="1920" y="1920"/>
              <a:chExt cx="384" cy="960"/>
            </a:xfrm>
          </p:grpSpPr>
          <p:sp>
            <p:nvSpPr>
              <p:cNvPr id="175200" name="Rectangle 98"/>
              <p:cNvSpPr>
                <a:spLocks noChangeArrowheads="1"/>
              </p:cNvSpPr>
              <p:nvPr/>
            </p:nvSpPr>
            <p:spPr bwMode="auto">
              <a:xfrm>
                <a:off x="1920" y="1920"/>
                <a:ext cx="384" cy="960"/>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01" name="Rectangle 99"/>
              <p:cNvSpPr>
                <a:spLocks noChangeArrowheads="1"/>
              </p:cNvSpPr>
              <p:nvPr/>
            </p:nvSpPr>
            <p:spPr bwMode="auto">
              <a:xfrm>
                <a:off x="1920" y="2688"/>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02" name="Rectangle 100"/>
              <p:cNvSpPr>
                <a:spLocks noChangeArrowheads="1"/>
              </p:cNvSpPr>
              <p:nvPr/>
            </p:nvSpPr>
            <p:spPr bwMode="auto">
              <a:xfrm>
                <a:off x="1920" y="2496"/>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03" name="Rectangle 101"/>
              <p:cNvSpPr>
                <a:spLocks noChangeArrowheads="1"/>
              </p:cNvSpPr>
              <p:nvPr/>
            </p:nvSpPr>
            <p:spPr bwMode="auto">
              <a:xfrm>
                <a:off x="1920" y="2304"/>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04" name="Rectangle 102"/>
              <p:cNvSpPr>
                <a:spLocks noChangeArrowheads="1"/>
              </p:cNvSpPr>
              <p:nvPr/>
            </p:nvSpPr>
            <p:spPr bwMode="auto">
              <a:xfrm>
                <a:off x="1920" y="2112"/>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205" name="Rectangle 103"/>
              <p:cNvSpPr>
                <a:spLocks noChangeArrowheads="1"/>
              </p:cNvSpPr>
              <p:nvPr/>
            </p:nvSpPr>
            <p:spPr bwMode="auto">
              <a:xfrm>
                <a:off x="1920" y="1920"/>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grpSp>
        <p:sp>
          <p:nvSpPr>
            <p:cNvPr id="175197" name="Freeform 104"/>
            <p:cNvSpPr>
              <a:spLocks/>
            </p:cNvSpPr>
            <p:nvPr/>
          </p:nvSpPr>
          <p:spPr bwMode="auto">
            <a:xfrm>
              <a:off x="2160" y="1296"/>
              <a:ext cx="1104" cy="432"/>
            </a:xfrm>
            <a:custGeom>
              <a:avLst/>
              <a:gdLst>
                <a:gd name="T0" fmla="*/ 0 w 1104"/>
                <a:gd name="T1" fmla="*/ 432 h 432"/>
                <a:gd name="T2" fmla="*/ 1104 w 1104"/>
                <a:gd name="T3" fmla="*/ 432 h 432"/>
                <a:gd name="T4" fmla="*/ 1077 w 1104"/>
                <a:gd name="T5" fmla="*/ 313 h 432"/>
                <a:gd name="T6" fmla="*/ 1008 w 1104"/>
                <a:gd name="T7" fmla="*/ 200 h 432"/>
                <a:gd name="T8" fmla="*/ 894 w 1104"/>
                <a:gd name="T9" fmla="*/ 94 h 432"/>
                <a:gd name="T10" fmla="*/ 784 w 1104"/>
                <a:gd name="T11" fmla="*/ 39 h 432"/>
                <a:gd name="T12" fmla="*/ 674 w 1104"/>
                <a:gd name="T13" fmla="*/ 11 h 432"/>
                <a:gd name="T14" fmla="*/ 528 w 1104"/>
                <a:gd name="T15" fmla="*/ 0 h 432"/>
                <a:gd name="T16" fmla="*/ 391 w 1104"/>
                <a:gd name="T17" fmla="*/ 21 h 432"/>
                <a:gd name="T18" fmla="*/ 281 w 1104"/>
                <a:gd name="T19" fmla="*/ 56 h 432"/>
                <a:gd name="T20" fmla="*/ 171 w 1104"/>
                <a:gd name="T21" fmla="*/ 112 h 432"/>
                <a:gd name="T22" fmla="*/ 71 w 1104"/>
                <a:gd name="T23" fmla="*/ 211 h 432"/>
                <a:gd name="T24" fmla="*/ 25 w 1104"/>
                <a:gd name="T25" fmla="*/ 313 h 432"/>
                <a:gd name="T26" fmla="*/ 0 w 1104"/>
                <a:gd name="T27" fmla="*/ 432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04"/>
                <a:gd name="T43" fmla="*/ 0 h 432"/>
                <a:gd name="T44" fmla="*/ 1104 w 1104"/>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04" h="432">
                  <a:moveTo>
                    <a:pt x="0" y="432"/>
                  </a:moveTo>
                  <a:lnTo>
                    <a:pt x="1104" y="432"/>
                  </a:lnTo>
                  <a:lnTo>
                    <a:pt x="1077" y="313"/>
                  </a:lnTo>
                  <a:lnTo>
                    <a:pt x="1008" y="200"/>
                  </a:lnTo>
                  <a:lnTo>
                    <a:pt x="894" y="94"/>
                  </a:lnTo>
                  <a:lnTo>
                    <a:pt x="784" y="39"/>
                  </a:lnTo>
                  <a:lnTo>
                    <a:pt x="674" y="11"/>
                  </a:lnTo>
                  <a:lnTo>
                    <a:pt x="528" y="0"/>
                  </a:lnTo>
                  <a:lnTo>
                    <a:pt x="391" y="21"/>
                  </a:lnTo>
                  <a:lnTo>
                    <a:pt x="281" y="56"/>
                  </a:lnTo>
                  <a:lnTo>
                    <a:pt x="171" y="112"/>
                  </a:lnTo>
                  <a:lnTo>
                    <a:pt x="71" y="211"/>
                  </a:lnTo>
                  <a:lnTo>
                    <a:pt x="25" y="313"/>
                  </a:lnTo>
                  <a:lnTo>
                    <a:pt x="0" y="432"/>
                  </a:lnTo>
                  <a:close/>
                </a:path>
              </a:pathLst>
            </a:custGeom>
            <a:solidFill>
              <a:srgbClr val="66CCFF"/>
            </a:solidFill>
            <a:ln w="9525">
              <a:solidFill>
                <a:schemeClr val="bg2"/>
              </a:solidFill>
              <a:round/>
              <a:headEnd/>
              <a:tailEnd/>
            </a:ln>
          </p:spPr>
          <p:txBody>
            <a:bodyPr/>
            <a:lstStyle/>
            <a:p>
              <a:endParaRPr lang="en-US" dirty="0"/>
            </a:p>
          </p:txBody>
        </p:sp>
        <p:sp>
          <p:nvSpPr>
            <p:cNvPr id="175198" name="Line 105"/>
            <p:cNvSpPr>
              <a:spLocks noChangeShapeType="1"/>
            </p:cNvSpPr>
            <p:nvPr/>
          </p:nvSpPr>
          <p:spPr bwMode="auto">
            <a:xfrm flipH="1" flipV="1">
              <a:off x="2400" y="1392"/>
              <a:ext cx="144" cy="336"/>
            </a:xfrm>
            <a:prstGeom prst="line">
              <a:avLst/>
            </a:prstGeom>
            <a:noFill/>
            <a:ln w="9525">
              <a:solidFill>
                <a:schemeClr val="bg2"/>
              </a:solidFill>
              <a:round/>
              <a:headEnd/>
              <a:tailEnd/>
            </a:ln>
          </p:spPr>
          <p:txBody>
            <a:bodyPr/>
            <a:lstStyle/>
            <a:p>
              <a:endParaRPr lang="en-US" dirty="0"/>
            </a:p>
          </p:txBody>
        </p:sp>
        <p:sp>
          <p:nvSpPr>
            <p:cNvPr id="175199" name="Line 106"/>
            <p:cNvSpPr>
              <a:spLocks noChangeShapeType="1"/>
            </p:cNvSpPr>
            <p:nvPr/>
          </p:nvSpPr>
          <p:spPr bwMode="auto">
            <a:xfrm flipV="1">
              <a:off x="2880" y="1392"/>
              <a:ext cx="192" cy="336"/>
            </a:xfrm>
            <a:prstGeom prst="line">
              <a:avLst/>
            </a:prstGeom>
            <a:noFill/>
            <a:ln w="9525">
              <a:solidFill>
                <a:schemeClr val="bg2"/>
              </a:solidFill>
              <a:round/>
              <a:headEnd/>
              <a:tailEnd/>
            </a:ln>
          </p:spPr>
          <p:txBody>
            <a:bodyPr/>
            <a:lstStyle/>
            <a:p>
              <a:endParaRPr lang="en-US" dirty="0"/>
            </a:p>
          </p:txBody>
        </p:sp>
      </p:grpSp>
      <p:sp>
        <p:nvSpPr>
          <p:cNvPr id="175131" name="Text Box 107"/>
          <p:cNvSpPr txBox="1">
            <a:spLocks noChangeArrowheads="1"/>
          </p:cNvSpPr>
          <p:nvPr/>
        </p:nvSpPr>
        <p:spPr bwMode="auto">
          <a:xfrm>
            <a:off x="2684463" y="5729288"/>
            <a:ext cx="1655762" cy="641350"/>
          </a:xfrm>
          <a:prstGeom prst="rect">
            <a:avLst/>
          </a:prstGeom>
          <a:noFill/>
          <a:ln w="9525">
            <a:noFill/>
            <a:miter lim="800000"/>
            <a:headEnd/>
            <a:tailEnd/>
          </a:ln>
        </p:spPr>
        <p:txBody>
          <a:bodyPr>
            <a:spAutoFit/>
          </a:bodyPr>
          <a:lstStyle/>
          <a:p>
            <a:pPr algn="ctr"/>
            <a:r>
              <a:rPr lang="en-US" b="1" dirty="0"/>
              <a:t>Media Gateway</a:t>
            </a:r>
          </a:p>
        </p:txBody>
      </p:sp>
      <p:sp>
        <p:nvSpPr>
          <p:cNvPr id="175132" name="Rectangle 108"/>
          <p:cNvSpPr>
            <a:spLocks noChangeArrowheads="1"/>
          </p:cNvSpPr>
          <p:nvPr/>
        </p:nvSpPr>
        <p:spPr bwMode="auto">
          <a:xfrm>
            <a:off x="2928938" y="2419350"/>
            <a:ext cx="1157287" cy="3314700"/>
          </a:xfrm>
          <a:prstGeom prst="rect">
            <a:avLst/>
          </a:prstGeom>
          <a:noFill/>
          <a:ln w="9525">
            <a:solidFill>
              <a:schemeClr val="tx1"/>
            </a:solidFill>
            <a:prstDash val="dashDot"/>
            <a:miter lim="800000"/>
            <a:headEnd/>
            <a:tailEnd/>
          </a:ln>
        </p:spPr>
        <p:txBody>
          <a:bodyPr wrap="none" anchor="ctr"/>
          <a:lstStyle/>
          <a:p>
            <a:endParaRPr lang="en-US" dirty="0"/>
          </a:p>
        </p:txBody>
      </p:sp>
      <p:sp>
        <p:nvSpPr>
          <p:cNvPr id="175133" name="Line 109"/>
          <p:cNvSpPr>
            <a:spLocks noChangeShapeType="1"/>
          </p:cNvSpPr>
          <p:nvPr/>
        </p:nvSpPr>
        <p:spPr bwMode="auto">
          <a:xfrm>
            <a:off x="1814513" y="2919413"/>
            <a:ext cx="1171575" cy="0"/>
          </a:xfrm>
          <a:prstGeom prst="line">
            <a:avLst/>
          </a:prstGeom>
          <a:noFill/>
          <a:ln w="38100">
            <a:solidFill>
              <a:schemeClr val="tx2"/>
            </a:solidFill>
            <a:round/>
            <a:headEnd/>
            <a:tailEnd type="triangle" w="med" len="med"/>
          </a:ln>
        </p:spPr>
        <p:txBody>
          <a:bodyPr/>
          <a:lstStyle/>
          <a:p>
            <a:endParaRPr lang="en-US" dirty="0"/>
          </a:p>
        </p:txBody>
      </p:sp>
      <p:grpSp>
        <p:nvGrpSpPr>
          <p:cNvPr id="18" name="Group 110"/>
          <p:cNvGrpSpPr>
            <a:grpSpLocks/>
          </p:cNvGrpSpPr>
          <p:nvPr/>
        </p:nvGrpSpPr>
        <p:grpSpPr bwMode="auto">
          <a:xfrm>
            <a:off x="6246813" y="4459288"/>
            <a:ext cx="990600" cy="1203325"/>
            <a:chOff x="1248" y="768"/>
            <a:chExt cx="2976" cy="2736"/>
          </a:xfrm>
        </p:grpSpPr>
        <p:grpSp>
          <p:nvGrpSpPr>
            <p:cNvPr id="19" name="Group 111"/>
            <p:cNvGrpSpPr>
              <a:grpSpLocks/>
            </p:cNvGrpSpPr>
            <p:nvPr/>
          </p:nvGrpSpPr>
          <p:grpSpPr bwMode="auto">
            <a:xfrm>
              <a:off x="1248" y="768"/>
              <a:ext cx="2976" cy="2736"/>
              <a:chOff x="1248" y="768"/>
              <a:chExt cx="2976" cy="2736"/>
            </a:xfrm>
          </p:grpSpPr>
          <p:grpSp>
            <p:nvGrpSpPr>
              <p:cNvPr id="20" name="Group 112"/>
              <p:cNvGrpSpPr>
                <a:grpSpLocks/>
              </p:cNvGrpSpPr>
              <p:nvPr/>
            </p:nvGrpSpPr>
            <p:grpSpPr bwMode="auto">
              <a:xfrm>
                <a:off x="1248" y="768"/>
                <a:ext cx="2976" cy="2736"/>
                <a:chOff x="2332" y="919"/>
                <a:chExt cx="693" cy="676"/>
              </a:xfrm>
            </p:grpSpPr>
            <p:sp>
              <p:nvSpPr>
                <p:cNvPr id="175178" name="Rectangle 113"/>
                <p:cNvSpPr>
                  <a:spLocks noChangeArrowheads="1"/>
                </p:cNvSpPr>
                <p:nvPr/>
              </p:nvSpPr>
              <p:spPr bwMode="auto">
                <a:xfrm>
                  <a:off x="2332" y="919"/>
                  <a:ext cx="693" cy="676"/>
                </a:xfrm>
                <a:prstGeom prst="rect">
                  <a:avLst/>
                </a:prstGeom>
                <a:solidFill>
                  <a:srgbClr val="66CCFF"/>
                </a:solidFill>
                <a:ln w="7938">
                  <a:solidFill>
                    <a:srgbClr val="000000"/>
                  </a:solidFill>
                  <a:miter lim="800000"/>
                  <a:headEnd/>
                  <a:tailEnd/>
                </a:ln>
              </p:spPr>
              <p:txBody>
                <a:bodyPr/>
                <a:lstStyle/>
                <a:p>
                  <a:endParaRPr lang="en-US" dirty="0"/>
                </a:p>
              </p:txBody>
            </p:sp>
            <p:sp>
              <p:nvSpPr>
                <p:cNvPr id="175179" name="Freeform 114"/>
                <p:cNvSpPr>
                  <a:spLocks/>
                </p:cNvSpPr>
                <p:nvPr/>
              </p:nvSpPr>
              <p:spPr bwMode="auto">
                <a:xfrm>
                  <a:off x="2332" y="919"/>
                  <a:ext cx="692" cy="675"/>
                </a:xfrm>
                <a:custGeom>
                  <a:avLst/>
                  <a:gdLst>
                    <a:gd name="T0" fmla="*/ 0 w 1384"/>
                    <a:gd name="T1" fmla="*/ 0 h 1349"/>
                    <a:gd name="T2" fmla="*/ 0 w 1384"/>
                    <a:gd name="T3" fmla="*/ 2 h 1349"/>
                    <a:gd name="T4" fmla="*/ 1 w 1384"/>
                    <a:gd name="T5" fmla="*/ 2 h 1349"/>
                    <a:gd name="T6" fmla="*/ 1 w 1384"/>
                    <a:gd name="T7" fmla="*/ 1 h 1349"/>
                    <a:gd name="T8" fmla="*/ 1 w 1384"/>
                    <a:gd name="T9" fmla="*/ 1 h 1349"/>
                    <a:gd name="T10" fmla="*/ 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66CCFF"/>
                </a:solidFill>
                <a:ln w="7938">
                  <a:solidFill>
                    <a:srgbClr val="000000"/>
                  </a:solidFill>
                  <a:prstDash val="solid"/>
                  <a:round/>
                  <a:headEnd/>
                  <a:tailEnd/>
                </a:ln>
              </p:spPr>
              <p:txBody>
                <a:bodyPr/>
                <a:lstStyle/>
                <a:p>
                  <a:endParaRPr lang="en-US" dirty="0"/>
                </a:p>
              </p:txBody>
            </p:sp>
            <p:grpSp>
              <p:nvGrpSpPr>
                <p:cNvPr id="21" name="Group 115"/>
                <p:cNvGrpSpPr>
                  <a:grpSpLocks/>
                </p:cNvGrpSpPr>
                <p:nvPr/>
              </p:nvGrpSpPr>
              <p:grpSpPr bwMode="auto">
                <a:xfrm>
                  <a:off x="2332" y="919"/>
                  <a:ext cx="593" cy="580"/>
                  <a:chOff x="2332" y="919"/>
                  <a:chExt cx="593" cy="580"/>
                </a:xfrm>
              </p:grpSpPr>
              <p:sp>
                <p:nvSpPr>
                  <p:cNvPr id="175192" name="Freeform 116"/>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66CCFF"/>
                  </a:solidFill>
                  <a:ln w="7938">
                    <a:solidFill>
                      <a:srgbClr val="000000"/>
                    </a:solidFill>
                    <a:prstDash val="solid"/>
                    <a:round/>
                    <a:headEnd/>
                    <a:tailEnd/>
                  </a:ln>
                </p:spPr>
                <p:txBody>
                  <a:bodyPr/>
                  <a:lstStyle/>
                  <a:p>
                    <a:endParaRPr lang="en-US" dirty="0"/>
                  </a:p>
                </p:txBody>
              </p:sp>
              <p:sp>
                <p:nvSpPr>
                  <p:cNvPr id="175193" name="Line 117"/>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175181" name="Freeform 118"/>
                <p:cNvSpPr>
                  <a:spLocks/>
                </p:cNvSpPr>
                <p:nvPr/>
              </p:nvSpPr>
              <p:spPr bwMode="auto">
                <a:xfrm>
                  <a:off x="2332" y="919"/>
                  <a:ext cx="692" cy="675"/>
                </a:xfrm>
                <a:custGeom>
                  <a:avLst/>
                  <a:gdLst>
                    <a:gd name="T0" fmla="*/ 0 w 1384"/>
                    <a:gd name="T1" fmla="*/ 2 h 1349"/>
                    <a:gd name="T2" fmla="*/ 1 w 1384"/>
                    <a:gd name="T3" fmla="*/ 2 h 1349"/>
                    <a:gd name="T4" fmla="*/ 1 w 1384"/>
                    <a:gd name="T5" fmla="*/ 0 h 1349"/>
                    <a:gd name="T6" fmla="*/ 1 w 1384"/>
                    <a:gd name="T7" fmla="*/ 1 h 1349"/>
                    <a:gd name="T8" fmla="*/ 1 w 1384"/>
                    <a:gd name="T9" fmla="*/ 2 h 1349"/>
                    <a:gd name="T10" fmla="*/ 1 w 1384"/>
                    <a:gd name="T11" fmla="*/ 2 h 1349"/>
                    <a:gd name="T12" fmla="*/ 0 w 1384"/>
                    <a:gd name="T13" fmla="*/ 2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66CCFF"/>
                </a:solidFill>
                <a:ln w="7938">
                  <a:solidFill>
                    <a:srgbClr val="000000"/>
                  </a:solidFill>
                  <a:prstDash val="solid"/>
                  <a:round/>
                  <a:headEnd/>
                  <a:tailEnd/>
                </a:ln>
              </p:spPr>
              <p:txBody>
                <a:bodyPr/>
                <a:lstStyle/>
                <a:p>
                  <a:endParaRPr lang="en-US" dirty="0"/>
                </a:p>
              </p:txBody>
            </p:sp>
            <p:sp>
              <p:nvSpPr>
                <p:cNvPr id="175182" name="Line 119"/>
                <p:cNvSpPr>
                  <a:spLocks noChangeShapeType="1"/>
                </p:cNvSpPr>
                <p:nvPr/>
              </p:nvSpPr>
              <p:spPr bwMode="auto">
                <a:xfrm>
                  <a:off x="2925" y="1499"/>
                  <a:ext cx="99" cy="95"/>
                </a:xfrm>
                <a:prstGeom prst="line">
                  <a:avLst/>
                </a:prstGeom>
                <a:noFill/>
                <a:ln w="7938">
                  <a:solidFill>
                    <a:srgbClr val="000000"/>
                  </a:solidFill>
                  <a:round/>
                  <a:headEnd/>
                  <a:tailEnd/>
                </a:ln>
              </p:spPr>
              <p:txBody>
                <a:bodyPr/>
                <a:lstStyle/>
                <a:p>
                  <a:endParaRPr lang="en-US" dirty="0"/>
                </a:p>
              </p:txBody>
            </p:sp>
            <p:sp>
              <p:nvSpPr>
                <p:cNvPr id="175183" name="Freeform 120"/>
                <p:cNvSpPr>
                  <a:spLocks/>
                </p:cNvSpPr>
                <p:nvPr/>
              </p:nvSpPr>
              <p:spPr bwMode="auto">
                <a:xfrm>
                  <a:off x="2505" y="1088"/>
                  <a:ext cx="346" cy="338"/>
                </a:xfrm>
                <a:custGeom>
                  <a:avLst/>
                  <a:gdLst>
                    <a:gd name="T0" fmla="*/ 0 w 692"/>
                    <a:gd name="T1" fmla="*/ 1 h 674"/>
                    <a:gd name="T2" fmla="*/ 1 w 692"/>
                    <a:gd name="T3" fmla="*/ 1 h 674"/>
                    <a:gd name="T4" fmla="*/ 1 w 692"/>
                    <a:gd name="T5" fmla="*/ 1 h 674"/>
                    <a:gd name="T6" fmla="*/ 1 w 692"/>
                    <a:gd name="T7" fmla="*/ 1 h 674"/>
                    <a:gd name="T8" fmla="*/ 1 w 692"/>
                    <a:gd name="T9" fmla="*/ 0 h 674"/>
                    <a:gd name="T10" fmla="*/ 1 w 692"/>
                    <a:gd name="T11" fmla="*/ 0 h 674"/>
                    <a:gd name="T12" fmla="*/ 1 w 692"/>
                    <a:gd name="T13" fmla="*/ 1 h 674"/>
                    <a:gd name="T14" fmla="*/ 0 w 692"/>
                    <a:gd name="T15" fmla="*/ 1 h 674"/>
                    <a:gd name="T16" fmla="*/ 0 w 692"/>
                    <a:gd name="T17" fmla="*/ 1 h 6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2"/>
                    <a:gd name="T28" fmla="*/ 0 h 674"/>
                    <a:gd name="T29" fmla="*/ 692 w 692"/>
                    <a:gd name="T30" fmla="*/ 674 h 6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2" h="674">
                      <a:moveTo>
                        <a:pt x="0" y="674"/>
                      </a:moveTo>
                      <a:lnTo>
                        <a:pt x="692" y="674"/>
                      </a:lnTo>
                      <a:lnTo>
                        <a:pt x="692" y="644"/>
                      </a:lnTo>
                      <a:lnTo>
                        <a:pt x="518" y="590"/>
                      </a:lnTo>
                      <a:lnTo>
                        <a:pt x="518" y="0"/>
                      </a:lnTo>
                      <a:lnTo>
                        <a:pt x="173" y="0"/>
                      </a:lnTo>
                      <a:lnTo>
                        <a:pt x="173" y="590"/>
                      </a:lnTo>
                      <a:lnTo>
                        <a:pt x="0" y="644"/>
                      </a:lnTo>
                      <a:lnTo>
                        <a:pt x="0" y="674"/>
                      </a:lnTo>
                      <a:close/>
                    </a:path>
                  </a:pathLst>
                </a:custGeom>
                <a:solidFill>
                  <a:srgbClr val="66CCFF"/>
                </a:solidFill>
                <a:ln w="7938">
                  <a:solidFill>
                    <a:srgbClr val="000000"/>
                  </a:solidFill>
                  <a:prstDash val="solid"/>
                  <a:round/>
                  <a:headEnd/>
                  <a:tailEnd/>
                </a:ln>
              </p:spPr>
              <p:txBody>
                <a:bodyPr/>
                <a:lstStyle/>
                <a:p>
                  <a:endParaRPr lang="en-US" dirty="0"/>
                </a:p>
              </p:txBody>
            </p:sp>
            <p:grpSp>
              <p:nvGrpSpPr>
                <p:cNvPr id="22" name="Group 121"/>
                <p:cNvGrpSpPr>
                  <a:grpSpLocks/>
                </p:cNvGrpSpPr>
                <p:nvPr/>
              </p:nvGrpSpPr>
              <p:grpSpPr bwMode="auto">
                <a:xfrm>
                  <a:off x="2591" y="1383"/>
                  <a:ext cx="174" cy="43"/>
                  <a:chOff x="2591" y="1383"/>
                  <a:chExt cx="174" cy="43"/>
                </a:xfrm>
              </p:grpSpPr>
              <p:sp>
                <p:nvSpPr>
                  <p:cNvPr id="175190" name="Line 122"/>
                  <p:cNvSpPr>
                    <a:spLocks noChangeShapeType="1"/>
                  </p:cNvSpPr>
                  <p:nvPr/>
                </p:nvSpPr>
                <p:spPr bwMode="auto">
                  <a:xfrm>
                    <a:off x="2591" y="1383"/>
                    <a:ext cx="1" cy="43"/>
                  </a:xfrm>
                  <a:prstGeom prst="line">
                    <a:avLst/>
                  </a:prstGeom>
                  <a:noFill/>
                  <a:ln w="7938">
                    <a:solidFill>
                      <a:srgbClr val="000000"/>
                    </a:solidFill>
                    <a:round/>
                    <a:headEnd/>
                    <a:tailEnd/>
                  </a:ln>
                </p:spPr>
                <p:txBody>
                  <a:bodyPr/>
                  <a:lstStyle/>
                  <a:p>
                    <a:endParaRPr lang="en-US" dirty="0"/>
                  </a:p>
                </p:txBody>
              </p:sp>
              <p:sp>
                <p:nvSpPr>
                  <p:cNvPr id="175191" name="Line 123"/>
                  <p:cNvSpPr>
                    <a:spLocks noChangeShapeType="1"/>
                  </p:cNvSpPr>
                  <p:nvPr/>
                </p:nvSpPr>
                <p:spPr bwMode="auto">
                  <a:xfrm>
                    <a:off x="2764" y="1383"/>
                    <a:ext cx="1" cy="43"/>
                  </a:xfrm>
                  <a:prstGeom prst="line">
                    <a:avLst/>
                  </a:prstGeom>
                  <a:noFill/>
                  <a:ln w="7938">
                    <a:solidFill>
                      <a:srgbClr val="000000"/>
                    </a:solidFill>
                    <a:round/>
                    <a:headEnd/>
                    <a:tailEnd/>
                  </a:ln>
                </p:spPr>
                <p:txBody>
                  <a:bodyPr/>
                  <a:lstStyle/>
                  <a:p>
                    <a:endParaRPr lang="en-US" dirty="0"/>
                  </a:p>
                </p:txBody>
              </p:sp>
            </p:grpSp>
            <p:sp>
              <p:nvSpPr>
                <p:cNvPr id="175185" name="Rectangle 124"/>
                <p:cNvSpPr>
                  <a:spLocks noChangeArrowheads="1"/>
                </p:cNvSpPr>
                <p:nvPr/>
              </p:nvSpPr>
              <p:spPr bwMode="auto">
                <a:xfrm>
                  <a:off x="2608" y="1101"/>
                  <a:ext cx="140" cy="171"/>
                </a:xfrm>
                <a:prstGeom prst="rect">
                  <a:avLst/>
                </a:prstGeom>
                <a:solidFill>
                  <a:srgbClr val="66CCFF"/>
                </a:solidFill>
                <a:ln w="3175">
                  <a:solidFill>
                    <a:srgbClr val="000000"/>
                  </a:solidFill>
                  <a:miter lim="800000"/>
                  <a:headEnd/>
                  <a:tailEnd/>
                </a:ln>
              </p:spPr>
              <p:txBody>
                <a:bodyPr/>
                <a:lstStyle/>
                <a:p>
                  <a:endParaRPr lang="en-US" dirty="0"/>
                </a:p>
              </p:txBody>
            </p:sp>
            <p:grpSp>
              <p:nvGrpSpPr>
                <p:cNvPr id="23" name="Group 125"/>
                <p:cNvGrpSpPr>
                  <a:grpSpLocks/>
                </p:cNvGrpSpPr>
                <p:nvPr/>
              </p:nvGrpSpPr>
              <p:grpSpPr bwMode="auto">
                <a:xfrm>
                  <a:off x="2608" y="1159"/>
                  <a:ext cx="139" cy="56"/>
                  <a:chOff x="2608" y="1159"/>
                  <a:chExt cx="139" cy="56"/>
                </a:xfrm>
              </p:grpSpPr>
              <p:sp>
                <p:nvSpPr>
                  <p:cNvPr id="175188" name="Line 126"/>
                  <p:cNvSpPr>
                    <a:spLocks noChangeShapeType="1"/>
                  </p:cNvSpPr>
                  <p:nvPr/>
                </p:nvSpPr>
                <p:spPr bwMode="auto">
                  <a:xfrm>
                    <a:off x="2608" y="1214"/>
                    <a:ext cx="139" cy="1"/>
                  </a:xfrm>
                  <a:prstGeom prst="line">
                    <a:avLst/>
                  </a:prstGeom>
                  <a:noFill/>
                  <a:ln w="3175">
                    <a:solidFill>
                      <a:srgbClr val="000000"/>
                    </a:solidFill>
                    <a:round/>
                    <a:headEnd/>
                    <a:tailEnd/>
                  </a:ln>
                </p:spPr>
                <p:txBody>
                  <a:bodyPr/>
                  <a:lstStyle/>
                  <a:p>
                    <a:endParaRPr lang="en-US" dirty="0"/>
                  </a:p>
                </p:txBody>
              </p:sp>
              <p:sp>
                <p:nvSpPr>
                  <p:cNvPr id="175189" name="Line 127"/>
                  <p:cNvSpPr>
                    <a:spLocks noChangeShapeType="1"/>
                  </p:cNvSpPr>
                  <p:nvPr/>
                </p:nvSpPr>
                <p:spPr bwMode="auto">
                  <a:xfrm>
                    <a:off x="2608" y="1159"/>
                    <a:ext cx="139" cy="1"/>
                  </a:xfrm>
                  <a:prstGeom prst="line">
                    <a:avLst/>
                  </a:prstGeom>
                  <a:noFill/>
                  <a:ln w="3175">
                    <a:solidFill>
                      <a:srgbClr val="000000"/>
                    </a:solidFill>
                    <a:round/>
                    <a:headEnd/>
                    <a:tailEnd/>
                  </a:ln>
                </p:spPr>
                <p:txBody>
                  <a:bodyPr/>
                  <a:lstStyle/>
                  <a:p>
                    <a:endParaRPr lang="en-US" dirty="0"/>
                  </a:p>
                </p:txBody>
              </p:sp>
            </p:grpSp>
            <p:sp>
              <p:nvSpPr>
                <p:cNvPr id="175187" name="Freeform 128"/>
                <p:cNvSpPr>
                  <a:spLocks noEditPoints="1"/>
                </p:cNvSpPr>
                <p:nvPr/>
              </p:nvSpPr>
              <p:spPr bwMode="auto">
                <a:xfrm>
                  <a:off x="2625" y="1123"/>
                  <a:ext cx="105" cy="71"/>
                </a:xfrm>
                <a:custGeom>
                  <a:avLst/>
                  <a:gdLst>
                    <a:gd name="T0" fmla="*/ 0 w 209"/>
                    <a:gd name="T1" fmla="*/ 1 h 142"/>
                    <a:gd name="T2" fmla="*/ 1 w 209"/>
                    <a:gd name="T3" fmla="*/ 1 h 142"/>
                    <a:gd name="T4" fmla="*/ 1 w 209"/>
                    <a:gd name="T5" fmla="*/ 1 h 142"/>
                    <a:gd name="T6" fmla="*/ 0 w 209"/>
                    <a:gd name="T7" fmla="*/ 1 h 142"/>
                    <a:gd name="T8" fmla="*/ 0 w 209"/>
                    <a:gd name="T9" fmla="*/ 1 h 142"/>
                    <a:gd name="T10" fmla="*/ 0 w 209"/>
                    <a:gd name="T11" fmla="*/ 1 h 142"/>
                    <a:gd name="T12" fmla="*/ 0 w 209"/>
                    <a:gd name="T13" fmla="*/ 1 h 142"/>
                    <a:gd name="T14" fmla="*/ 1 w 209"/>
                    <a:gd name="T15" fmla="*/ 1 h 142"/>
                    <a:gd name="T16" fmla="*/ 1 w 209"/>
                    <a:gd name="T17" fmla="*/ 0 h 142"/>
                    <a:gd name="T18" fmla="*/ 0 w 209"/>
                    <a:gd name="T19" fmla="*/ 0 h 142"/>
                    <a:gd name="T20" fmla="*/ 0 w 209"/>
                    <a:gd name="T21" fmla="*/ 1 h 142"/>
                    <a:gd name="T22" fmla="*/ 0 w 209"/>
                    <a:gd name="T23" fmla="*/ 1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42"/>
                    <a:gd name="T38" fmla="*/ 209 w 209"/>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42">
                      <a:moveTo>
                        <a:pt x="0" y="142"/>
                      </a:moveTo>
                      <a:lnTo>
                        <a:pt x="209" y="142"/>
                      </a:lnTo>
                      <a:lnTo>
                        <a:pt x="209" y="113"/>
                      </a:lnTo>
                      <a:lnTo>
                        <a:pt x="0" y="113"/>
                      </a:lnTo>
                      <a:lnTo>
                        <a:pt x="0" y="142"/>
                      </a:lnTo>
                      <a:close/>
                      <a:moveTo>
                        <a:pt x="0" y="29"/>
                      </a:moveTo>
                      <a:lnTo>
                        <a:pt x="209" y="29"/>
                      </a:lnTo>
                      <a:lnTo>
                        <a:pt x="209" y="0"/>
                      </a:lnTo>
                      <a:lnTo>
                        <a:pt x="0" y="0"/>
                      </a:lnTo>
                      <a:lnTo>
                        <a:pt x="0" y="29"/>
                      </a:lnTo>
                      <a:close/>
                    </a:path>
                  </a:pathLst>
                </a:custGeom>
                <a:solidFill>
                  <a:srgbClr val="66CCFF"/>
                </a:solidFill>
                <a:ln w="3175">
                  <a:solidFill>
                    <a:srgbClr val="FFFFFF"/>
                  </a:solidFill>
                  <a:prstDash val="solid"/>
                  <a:round/>
                  <a:headEnd/>
                  <a:tailEnd/>
                </a:ln>
              </p:spPr>
              <p:txBody>
                <a:bodyPr/>
                <a:lstStyle/>
                <a:p>
                  <a:endParaRPr lang="en-US" dirty="0"/>
                </a:p>
              </p:txBody>
            </p:sp>
          </p:grpSp>
          <p:sp>
            <p:nvSpPr>
              <p:cNvPr id="175164" name="Rectangle 129"/>
              <p:cNvSpPr>
                <a:spLocks noChangeArrowheads="1"/>
              </p:cNvSpPr>
              <p:nvPr/>
            </p:nvSpPr>
            <p:spPr bwMode="auto">
              <a:xfrm>
                <a:off x="1256" y="776"/>
                <a:ext cx="2960" cy="2720"/>
              </a:xfrm>
              <a:prstGeom prst="rect">
                <a:avLst/>
              </a:prstGeom>
              <a:solidFill>
                <a:srgbClr val="66CCFF"/>
              </a:solidFill>
              <a:ln w="7938">
                <a:solidFill>
                  <a:srgbClr val="000000"/>
                </a:solidFill>
                <a:miter lim="800000"/>
                <a:headEnd/>
                <a:tailEnd/>
              </a:ln>
            </p:spPr>
            <p:txBody>
              <a:bodyPr/>
              <a:lstStyle/>
              <a:p>
                <a:endParaRPr lang="en-US" dirty="0"/>
              </a:p>
            </p:txBody>
          </p:sp>
          <p:sp>
            <p:nvSpPr>
              <p:cNvPr id="175165" name="Freeform 130"/>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66CCFF"/>
              </a:solidFill>
              <a:ln w="7938">
                <a:solidFill>
                  <a:srgbClr val="000000"/>
                </a:solidFill>
                <a:prstDash val="solid"/>
                <a:round/>
                <a:headEnd/>
                <a:tailEnd/>
              </a:ln>
            </p:spPr>
            <p:txBody>
              <a:bodyPr/>
              <a:lstStyle/>
              <a:p>
                <a:endParaRPr lang="en-US" dirty="0"/>
              </a:p>
            </p:txBody>
          </p:sp>
          <p:grpSp>
            <p:nvGrpSpPr>
              <p:cNvPr id="24" name="Group 131"/>
              <p:cNvGrpSpPr>
                <a:grpSpLocks/>
              </p:cNvGrpSpPr>
              <p:nvPr/>
            </p:nvGrpSpPr>
            <p:grpSpPr bwMode="auto">
              <a:xfrm>
                <a:off x="1248" y="768"/>
                <a:ext cx="2546" cy="2348"/>
                <a:chOff x="2332" y="919"/>
                <a:chExt cx="593" cy="580"/>
              </a:xfrm>
            </p:grpSpPr>
            <p:sp>
              <p:nvSpPr>
                <p:cNvPr id="175176" name="Freeform 132"/>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66CCFF"/>
                </a:solidFill>
                <a:ln w="7938">
                  <a:solidFill>
                    <a:srgbClr val="000000"/>
                  </a:solidFill>
                  <a:prstDash val="solid"/>
                  <a:round/>
                  <a:headEnd/>
                  <a:tailEnd/>
                </a:ln>
              </p:spPr>
              <p:txBody>
                <a:bodyPr/>
                <a:lstStyle/>
                <a:p>
                  <a:endParaRPr lang="en-US" dirty="0"/>
                </a:p>
              </p:txBody>
            </p:sp>
            <p:sp>
              <p:nvSpPr>
                <p:cNvPr id="175177" name="Line 133"/>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175167" name="Freeform 134"/>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66CCFF"/>
              </a:solidFill>
              <a:ln w="7938">
                <a:solidFill>
                  <a:srgbClr val="000000"/>
                </a:solidFill>
                <a:prstDash val="solid"/>
                <a:round/>
                <a:headEnd/>
                <a:tailEnd/>
              </a:ln>
            </p:spPr>
            <p:txBody>
              <a:bodyPr/>
              <a:lstStyle/>
              <a:p>
                <a:endParaRPr lang="en-US" dirty="0"/>
              </a:p>
            </p:txBody>
          </p:sp>
          <p:sp>
            <p:nvSpPr>
              <p:cNvPr id="175168" name="Rectangle 135"/>
              <p:cNvSpPr>
                <a:spLocks noChangeArrowheads="1"/>
              </p:cNvSpPr>
              <p:nvPr/>
            </p:nvSpPr>
            <p:spPr bwMode="auto">
              <a:xfrm>
                <a:off x="1256" y="776"/>
                <a:ext cx="2960" cy="2720"/>
              </a:xfrm>
              <a:prstGeom prst="rect">
                <a:avLst/>
              </a:prstGeom>
              <a:solidFill>
                <a:srgbClr val="66CCFF"/>
              </a:solidFill>
              <a:ln w="7938">
                <a:solidFill>
                  <a:srgbClr val="000000"/>
                </a:solidFill>
                <a:miter lim="800000"/>
                <a:headEnd/>
                <a:tailEnd/>
              </a:ln>
            </p:spPr>
            <p:txBody>
              <a:bodyPr/>
              <a:lstStyle/>
              <a:p>
                <a:endParaRPr lang="en-US" dirty="0"/>
              </a:p>
            </p:txBody>
          </p:sp>
          <p:sp>
            <p:nvSpPr>
              <p:cNvPr id="175169" name="Freeform 136"/>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66CCFF"/>
              </a:solidFill>
              <a:ln w="7938">
                <a:solidFill>
                  <a:srgbClr val="000000"/>
                </a:solidFill>
                <a:prstDash val="solid"/>
                <a:round/>
                <a:headEnd/>
                <a:tailEnd/>
              </a:ln>
            </p:spPr>
            <p:txBody>
              <a:bodyPr/>
              <a:lstStyle/>
              <a:p>
                <a:endParaRPr lang="en-US" dirty="0"/>
              </a:p>
            </p:txBody>
          </p:sp>
          <p:grpSp>
            <p:nvGrpSpPr>
              <p:cNvPr id="25" name="Group 137"/>
              <p:cNvGrpSpPr>
                <a:grpSpLocks/>
              </p:cNvGrpSpPr>
              <p:nvPr/>
            </p:nvGrpSpPr>
            <p:grpSpPr bwMode="auto">
              <a:xfrm>
                <a:off x="1248" y="768"/>
                <a:ext cx="2546" cy="2348"/>
                <a:chOff x="2332" y="919"/>
                <a:chExt cx="593" cy="580"/>
              </a:xfrm>
            </p:grpSpPr>
            <p:sp>
              <p:nvSpPr>
                <p:cNvPr id="175174" name="Freeform 138"/>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66CCFF"/>
                </a:solidFill>
                <a:ln w="7938">
                  <a:solidFill>
                    <a:srgbClr val="000000"/>
                  </a:solidFill>
                  <a:prstDash val="solid"/>
                  <a:round/>
                  <a:headEnd/>
                  <a:tailEnd/>
                </a:ln>
              </p:spPr>
              <p:txBody>
                <a:bodyPr/>
                <a:lstStyle/>
                <a:p>
                  <a:endParaRPr lang="en-US" dirty="0"/>
                </a:p>
              </p:txBody>
            </p:sp>
            <p:sp>
              <p:nvSpPr>
                <p:cNvPr id="175175" name="Line 139"/>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175171" name="Freeform 140"/>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66CCFF"/>
              </a:solidFill>
              <a:ln w="7938">
                <a:solidFill>
                  <a:srgbClr val="000000"/>
                </a:solidFill>
                <a:prstDash val="solid"/>
                <a:round/>
                <a:headEnd/>
                <a:tailEnd/>
              </a:ln>
            </p:spPr>
            <p:txBody>
              <a:bodyPr/>
              <a:lstStyle/>
              <a:p>
                <a:endParaRPr lang="en-US" dirty="0"/>
              </a:p>
            </p:txBody>
          </p:sp>
          <p:sp>
            <p:nvSpPr>
              <p:cNvPr id="175172" name="Line 141"/>
              <p:cNvSpPr>
                <a:spLocks noChangeShapeType="1"/>
              </p:cNvSpPr>
              <p:nvPr/>
            </p:nvSpPr>
            <p:spPr bwMode="auto">
              <a:xfrm>
                <a:off x="3794" y="3116"/>
                <a:ext cx="426" cy="384"/>
              </a:xfrm>
              <a:prstGeom prst="line">
                <a:avLst/>
              </a:prstGeom>
              <a:noFill/>
              <a:ln w="7938">
                <a:solidFill>
                  <a:srgbClr val="000000"/>
                </a:solidFill>
                <a:round/>
                <a:headEnd/>
                <a:tailEnd/>
              </a:ln>
            </p:spPr>
            <p:txBody>
              <a:bodyPr/>
              <a:lstStyle/>
              <a:p>
                <a:endParaRPr lang="en-US" dirty="0"/>
              </a:p>
            </p:txBody>
          </p:sp>
          <p:sp>
            <p:nvSpPr>
              <p:cNvPr id="175173" name="Line 142"/>
              <p:cNvSpPr>
                <a:spLocks noChangeShapeType="1"/>
              </p:cNvSpPr>
              <p:nvPr/>
            </p:nvSpPr>
            <p:spPr bwMode="auto">
              <a:xfrm>
                <a:off x="3794" y="3116"/>
                <a:ext cx="426" cy="384"/>
              </a:xfrm>
              <a:prstGeom prst="line">
                <a:avLst/>
              </a:prstGeom>
              <a:noFill/>
              <a:ln w="7938">
                <a:solidFill>
                  <a:srgbClr val="000000"/>
                </a:solidFill>
                <a:round/>
                <a:headEnd/>
                <a:tailEnd/>
              </a:ln>
            </p:spPr>
            <p:txBody>
              <a:bodyPr/>
              <a:lstStyle/>
              <a:p>
                <a:endParaRPr lang="en-US" dirty="0"/>
              </a:p>
            </p:txBody>
          </p:sp>
        </p:grpSp>
        <p:grpSp>
          <p:nvGrpSpPr>
            <p:cNvPr id="26" name="Group 143"/>
            <p:cNvGrpSpPr>
              <a:grpSpLocks/>
            </p:cNvGrpSpPr>
            <p:nvPr/>
          </p:nvGrpSpPr>
          <p:grpSpPr bwMode="auto">
            <a:xfrm>
              <a:off x="2160" y="1728"/>
              <a:ext cx="384" cy="1152"/>
              <a:chOff x="1920" y="1920"/>
              <a:chExt cx="384" cy="960"/>
            </a:xfrm>
          </p:grpSpPr>
          <p:sp>
            <p:nvSpPr>
              <p:cNvPr id="175157" name="Rectangle 144"/>
              <p:cNvSpPr>
                <a:spLocks noChangeArrowheads="1"/>
              </p:cNvSpPr>
              <p:nvPr/>
            </p:nvSpPr>
            <p:spPr bwMode="auto">
              <a:xfrm>
                <a:off x="1920" y="1920"/>
                <a:ext cx="384" cy="960"/>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58" name="Rectangle 145"/>
              <p:cNvSpPr>
                <a:spLocks noChangeArrowheads="1"/>
              </p:cNvSpPr>
              <p:nvPr/>
            </p:nvSpPr>
            <p:spPr bwMode="auto">
              <a:xfrm>
                <a:off x="1920" y="2688"/>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59" name="Rectangle 146"/>
              <p:cNvSpPr>
                <a:spLocks noChangeArrowheads="1"/>
              </p:cNvSpPr>
              <p:nvPr/>
            </p:nvSpPr>
            <p:spPr bwMode="auto">
              <a:xfrm>
                <a:off x="1920" y="2496"/>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60" name="Rectangle 147"/>
              <p:cNvSpPr>
                <a:spLocks noChangeArrowheads="1"/>
              </p:cNvSpPr>
              <p:nvPr/>
            </p:nvSpPr>
            <p:spPr bwMode="auto">
              <a:xfrm>
                <a:off x="1920" y="2304"/>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61" name="Rectangle 148"/>
              <p:cNvSpPr>
                <a:spLocks noChangeArrowheads="1"/>
              </p:cNvSpPr>
              <p:nvPr/>
            </p:nvSpPr>
            <p:spPr bwMode="auto">
              <a:xfrm>
                <a:off x="1920" y="2112"/>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62" name="Rectangle 149"/>
              <p:cNvSpPr>
                <a:spLocks noChangeArrowheads="1"/>
              </p:cNvSpPr>
              <p:nvPr/>
            </p:nvSpPr>
            <p:spPr bwMode="auto">
              <a:xfrm>
                <a:off x="1920" y="1920"/>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grpSp>
        <p:grpSp>
          <p:nvGrpSpPr>
            <p:cNvPr id="27" name="Group 150"/>
            <p:cNvGrpSpPr>
              <a:grpSpLocks/>
            </p:cNvGrpSpPr>
            <p:nvPr/>
          </p:nvGrpSpPr>
          <p:grpSpPr bwMode="auto">
            <a:xfrm>
              <a:off x="2880" y="1728"/>
              <a:ext cx="384" cy="1152"/>
              <a:chOff x="1920" y="1920"/>
              <a:chExt cx="384" cy="960"/>
            </a:xfrm>
          </p:grpSpPr>
          <p:sp>
            <p:nvSpPr>
              <p:cNvPr id="175151" name="Rectangle 151"/>
              <p:cNvSpPr>
                <a:spLocks noChangeArrowheads="1"/>
              </p:cNvSpPr>
              <p:nvPr/>
            </p:nvSpPr>
            <p:spPr bwMode="auto">
              <a:xfrm>
                <a:off x="1920" y="1920"/>
                <a:ext cx="384" cy="960"/>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52" name="Rectangle 152"/>
              <p:cNvSpPr>
                <a:spLocks noChangeArrowheads="1"/>
              </p:cNvSpPr>
              <p:nvPr/>
            </p:nvSpPr>
            <p:spPr bwMode="auto">
              <a:xfrm>
                <a:off x="1920" y="2688"/>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53" name="Rectangle 153"/>
              <p:cNvSpPr>
                <a:spLocks noChangeArrowheads="1"/>
              </p:cNvSpPr>
              <p:nvPr/>
            </p:nvSpPr>
            <p:spPr bwMode="auto">
              <a:xfrm>
                <a:off x="1920" y="2496"/>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54" name="Rectangle 154"/>
              <p:cNvSpPr>
                <a:spLocks noChangeArrowheads="1"/>
              </p:cNvSpPr>
              <p:nvPr/>
            </p:nvSpPr>
            <p:spPr bwMode="auto">
              <a:xfrm>
                <a:off x="1920" y="2304"/>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55" name="Rectangle 155"/>
              <p:cNvSpPr>
                <a:spLocks noChangeArrowheads="1"/>
              </p:cNvSpPr>
              <p:nvPr/>
            </p:nvSpPr>
            <p:spPr bwMode="auto">
              <a:xfrm>
                <a:off x="1920" y="2112"/>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175156" name="Rectangle 156"/>
              <p:cNvSpPr>
                <a:spLocks noChangeArrowheads="1"/>
              </p:cNvSpPr>
              <p:nvPr/>
            </p:nvSpPr>
            <p:spPr bwMode="auto">
              <a:xfrm>
                <a:off x="1920" y="1920"/>
                <a:ext cx="384" cy="192"/>
              </a:xfrm>
              <a:prstGeom prst="rect">
                <a:avLst/>
              </a:prstGeom>
              <a:solidFill>
                <a:srgbClr val="66CCFF"/>
              </a:solidFill>
              <a:ln w="9525">
                <a:solidFill>
                  <a:schemeClr val="bg2"/>
                </a:solidFill>
                <a:miter lim="800000"/>
                <a:headEnd/>
                <a:tailEnd/>
              </a:ln>
            </p:spPr>
            <p:txBody>
              <a:bodyPr wrap="none" anchor="ctr"/>
              <a:lstStyle/>
              <a:p>
                <a:endParaRPr lang="en-US" dirty="0"/>
              </a:p>
            </p:txBody>
          </p:sp>
        </p:grpSp>
        <p:sp>
          <p:nvSpPr>
            <p:cNvPr id="175148" name="Freeform 157"/>
            <p:cNvSpPr>
              <a:spLocks/>
            </p:cNvSpPr>
            <p:nvPr/>
          </p:nvSpPr>
          <p:spPr bwMode="auto">
            <a:xfrm>
              <a:off x="2160" y="1296"/>
              <a:ext cx="1104" cy="432"/>
            </a:xfrm>
            <a:custGeom>
              <a:avLst/>
              <a:gdLst>
                <a:gd name="T0" fmla="*/ 0 w 1104"/>
                <a:gd name="T1" fmla="*/ 432 h 432"/>
                <a:gd name="T2" fmla="*/ 1104 w 1104"/>
                <a:gd name="T3" fmla="*/ 432 h 432"/>
                <a:gd name="T4" fmla="*/ 1077 w 1104"/>
                <a:gd name="T5" fmla="*/ 313 h 432"/>
                <a:gd name="T6" fmla="*/ 1008 w 1104"/>
                <a:gd name="T7" fmla="*/ 200 h 432"/>
                <a:gd name="T8" fmla="*/ 894 w 1104"/>
                <a:gd name="T9" fmla="*/ 94 h 432"/>
                <a:gd name="T10" fmla="*/ 784 w 1104"/>
                <a:gd name="T11" fmla="*/ 39 h 432"/>
                <a:gd name="T12" fmla="*/ 674 w 1104"/>
                <a:gd name="T13" fmla="*/ 11 h 432"/>
                <a:gd name="T14" fmla="*/ 528 w 1104"/>
                <a:gd name="T15" fmla="*/ 0 h 432"/>
                <a:gd name="T16" fmla="*/ 391 w 1104"/>
                <a:gd name="T17" fmla="*/ 21 h 432"/>
                <a:gd name="T18" fmla="*/ 281 w 1104"/>
                <a:gd name="T19" fmla="*/ 56 h 432"/>
                <a:gd name="T20" fmla="*/ 171 w 1104"/>
                <a:gd name="T21" fmla="*/ 112 h 432"/>
                <a:gd name="T22" fmla="*/ 71 w 1104"/>
                <a:gd name="T23" fmla="*/ 211 h 432"/>
                <a:gd name="T24" fmla="*/ 25 w 1104"/>
                <a:gd name="T25" fmla="*/ 313 h 432"/>
                <a:gd name="T26" fmla="*/ 0 w 1104"/>
                <a:gd name="T27" fmla="*/ 432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04"/>
                <a:gd name="T43" fmla="*/ 0 h 432"/>
                <a:gd name="T44" fmla="*/ 1104 w 1104"/>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04" h="432">
                  <a:moveTo>
                    <a:pt x="0" y="432"/>
                  </a:moveTo>
                  <a:lnTo>
                    <a:pt x="1104" y="432"/>
                  </a:lnTo>
                  <a:lnTo>
                    <a:pt x="1077" y="313"/>
                  </a:lnTo>
                  <a:lnTo>
                    <a:pt x="1008" y="200"/>
                  </a:lnTo>
                  <a:lnTo>
                    <a:pt x="894" y="94"/>
                  </a:lnTo>
                  <a:lnTo>
                    <a:pt x="784" y="39"/>
                  </a:lnTo>
                  <a:lnTo>
                    <a:pt x="674" y="11"/>
                  </a:lnTo>
                  <a:lnTo>
                    <a:pt x="528" y="0"/>
                  </a:lnTo>
                  <a:lnTo>
                    <a:pt x="391" y="21"/>
                  </a:lnTo>
                  <a:lnTo>
                    <a:pt x="281" y="56"/>
                  </a:lnTo>
                  <a:lnTo>
                    <a:pt x="171" y="112"/>
                  </a:lnTo>
                  <a:lnTo>
                    <a:pt x="71" y="211"/>
                  </a:lnTo>
                  <a:lnTo>
                    <a:pt x="25" y="313"/>
                  </a:lnTo>
                  <a:lnTo>
                    <a:pt x="0" y="432"/>
                  </a:lnTo>
                  <a:close/>
                </a:path>
              </a:pathLst>
            </a:custGeom>
            <a:solidFill>
              <a:srgbClr val="66CCFF"/>
            </a:solidFill>
            <a:ln w="9525">
              <a:solidFill>
                <a:schemeClr val="bg2"/>
              </a:solidFill>
              <a:round/>
              <a:headEnd/>
              <a:tailEnd/>
            </a:ln>
          </p:spPr>
          <p:txBody>
            <a:bodyPr/>
            <a:lstStyle/>
            <a:p>
              <a:endParaRPr lang="en-US" dirty="0"/>
            </a:p>
          </p:txBody>
        </p:sp>
        <p:sp>
          <p:nvSpPr>
            <p:cNvPr id="175149" name="Line 158"/>
            <p:cNvSpPr>
              <a:spLocks noChangeShapeType="1"/>
            </p:cNvSpPr>
            <p:nvPr/>
          </p:nvSpPr>
          <p:spPr bwMode="auto">
            <a:xfrm flipH="1" flipV="1">
              <a:off x="2400" y="1392"/>
              <a:ext cx="144" cy="336"/>
            </a:xfrm>
            <a:prstGeom prst="line">
              <a:avLst/>
            </a:prstGeom>
            <a:noFill/>
            <a:ln w="9525">
              <a:solidFill>
                <a:schemeClr val="bg2"/>
              </a:solidFill>
              <a:round/>
              <a:headEnd/>
              <a:tailEnd/>
            </a:ln>
          </p:spPr>
          <p:txBody>
            <a:bodyPr/>
            <a:lstStyle/>
            <a:p>
              <a:endParaRPr lang="en-US" dirty="0"/>
            </a:p>
          </p:txBody>
        </p:sp>
        <p:sp>
          <p:nvSpPr>
            <p:cNvPr id="175150" name="Line 159"/>
            <p:cNvSpPr>
              <a:spLocks noChangeShapeType="1"/>
            </p:cNvSpPr>
            <p:nvPr/>
          </p:nvSpPr>
          <p:spPr bwMode="auto">
            <a:xfrm flipV="1">
              <a:off x="2880" y="1392"/>
              <a:ext cx="192" cy="336"/>
            </a:xfrm>
            <a:prstGeom prst="line">
              <a:avLst/>
            </a:prstGeom>
            <a:noFill/>
            <a:ln w="9525">
              <a:solidFill>
                <a:schemeClr val="bg2"/>
              </a:solidFill>
              <a:round/>
              <a:headEnd/>
              <a:tailEnd/>
            </a:ln>
          </p:spPr>
          <p:txBody>
            <a:bodyPr/>
            <a:lstStyle/>
            <a:p>
              <a:endParaRPr lang="en-US" dirty="0"/>
            </a:p>
          </p:txBody>
        </p:sp>
      </p:grpSp>
      <p:sp>
        <p:nvSpPr>
          <p:cNvPr id="175135" name="Freeform 160"/>
          <p:cNvSpPr>
            <a:spLocks/>
          </p:cNvSpPr>
          <p:nvPr/>
        </p:nvSpPr>
        <p:spPr bwMode="auto">
          <a:xfrm>
            <a:off x="3905250" y="3468688"/>
            <a:ext cx="2851150" cy="985837"/>
          </a:xfrm>
          <a:custGeom>
            <a:avLst/>
            <a:gdLst>
              <a:gd name="T0" fmla="*/ 0 w 1796"/>
              <a:gd name="T1" fmla="*/ 0 h 621"/>
              <a:gd name="T2" fmla="*/ 2147483647 w 1796"/>
              <a:gd name="T3" fmla="*/ 0 h 621"/>
              <a:gd name="T4" fmla="*/ 2147483647 w 1796"/>
              <a:gd name="T5" fmla="*/ 2147483647 h 621"/>
              <a:gd name="T6" fmla="*/ 0 60000 65536"/>
              <a:gd name="T7" fmla="*/ 0 60000 65536"/>
              <a:gd name="T8" fmla="*/ 0 60000 65536"/>
              <a:gd name="T9" fmla="*/ 0 w 1796"/>
              <a:gd name="T10" fmla="*/ 0 h 621"/>
              <a:gd name="T11" fmla="*/ 1796 w 1796"/>
              <a:gd name="T12" fmla="*/ 621 h 621"/>
            </a:gdLst>
            <a:ahLst/>
            <a:cxnLst>
              <a:cxn ang="T6">
                <a:pos x="T0" y="T1"/>
              </a:cxn>
              <a:cxn ang="T7">
                <a:pos x="T2" y="T3"/>
              </a:cxn>
              <a:cxn ang="T8">
                <a:pos x="T4" y="T5"/>
              </a:cxn>
            </a:cxnLst>
            <a:rect l="T9" t="T10" r="T11" b="T12"/>
            <a:pathLst>
              <a:path w="1796" h="621">
                <a:moveTo>
                  <a:pt x="0" y="0"/>
                </a:moveTo>
                <a:lnTo>
                  <a:pt x="1796" y="0"/>
                </a:lnTo>
                <a:lnTo>
                  <a:pt x="1796" y="621"/>
                </a:lnTo>
              </a:path>
            </a:pathLst>
          </a:custGeom>
          <a:noFill/>
          <a:ln w="28575" cmpd="sng">
            <a:solidFill>
              <a:srgbClr val="D60093"/>
            </a:solidFill>
            <a:round/>
            <a:headEnd/>
            <a:tailEnd/>
          </a:ln>
        </p:spPr>
        <p:txBody>
          <a:bodyPr/>
          <a:lstStyle/>
          <a:p>
            <a:endParaRPr lang="en-US" dirty="0"/>
          </a:p>
        </p:txBody>
      </p:sp>
      <p:grpSp>
        <p:nvGrpSpPr>
          <p:cNvPr id="28" name="Group 161"/>
          <p:cNvGrpSpPr>
            <a:grpSpLocks/>
          </p:cNvGrpSpPr>
          <p:nvPr/>
        </p:nvGrpSpPr>
        <p:grpSpPr bwMode="auto">
          <a:xfrm>
            <a:off x="1852613" y="1547813"/>
            <a:ext cx="1490662" cy="904875"/>
            <a:chOff x="1797" y="735"/>
            <a:chExt cx="939" cy="570"/>
          </a:xfrm>
        </p:grpSpPr>
        <p:sp>
          <p:nvSpPr>
            <p:cNvPr id="175140" name="AutoShape 162"/>
            <p:cNvSpPr>
              <a:spLocks noChangeArrowheads="1"/>
            </p:cNvSpPr>
            <p:nvPr/>
          </p:nvSpPr>
          <p:spPr bwMode="auto">
            <a:xfrm>
              <a:off x="1797" y="735"/>
              <a:ext cx="939" cy="570"/>
            </a:xfrm>
            <a:prstGeom prst="rightArrow">
              <a:avLst>
                <a:gd name="adj1" fmla="val 50000"/>
                <a:gd name="adj2" fmla="val 41184"/>
              </a:avLst>
            </a:prstGeom>
            <a:solidFill>
              <a:srgbClr val="A1A3A5"/>
            </a:solidFill>
            <a:ln w="9525">
              <a:solidFill>
                <a:schemeClr val="bg2"/>
              </a:solidFill>
              <a:miter lim="800000"/>
              <a:headEnd/>
              <a:tailEnd/>
            </a:ln>
          </p:spPr>
          <p:txBody>
            <a:bodyPr wrap="none" anchor="ctr"/>
            <a:lstStyle/>
            <a:p>
              <a:endParaRPr lang="en-US" dirty="0"/>
            </a:p>
          </p:txBody>
        </p:sp>
        <p:sp>
          <p:nvSpPr>
            <p:cNvPr id="175141" name="Text Box 163"/>
            <p:cNvSpPr txBox="1">
              <a:spLocks noChangeArrowheads="1"/>
            </p:cNvSpPr>
            <p:nvPr/>
          </p:nvSpPr>
          <p:spPr bwMode="auto">
            <a:xfrm>
              <a:off x="2412" y="884"/>
              <a:ext cx="277" cy="231"/>
            </a:xfrm>
            <a:prstGeom prst="rect">
              <a:avLst/>
            </a:prstGeom>
            <a:noFill/>
            <a:ln w="9525">
              <a:noFill/>
              <a:miter lim="800000"/>
              <a:headEnd/>
              <a:tailEnd/>
            </a:ln>
          </p:spPr>
          <p:txBody>
            <a:bodyPr>
              <a:spAutoFit/>
            </a:bodyPr>
            <a:lstStyle/>
            <a:p>
              <a:r>
                <a:rPr lang="en-US" b="1" dirty="0"/>
                <a:t>IP</a:t>
              </a:r>
            </a:p>
          </p:txBody>
        </p:sp>
        <p:grpSp>
          <p:nvGrpSpPr>
            <p:cNvPr id="29" name="Group 164"/>
            <p:cNvGrpSpPr>
              <a:grpSpLocks/>
            </p:cNvGrpSpPr>
            <p:nvPr/>
          </p:nvGrpSpPr>
          <p:grpSpPr bwMode="auto">
            <a:xfrm>
              <a:off x="1835" y="861"/>
              <a:ext cx="593" cy="312"/>
              <a:chOff x="1755" y="2916"/>
              <a:chExt cx="540" cy="306"/>
            </a:xfrm>
          </p:grpSpPr>
          <p:sp>
            <p:nvSpPr>
              <p:cNvPr id="175143" name="AutoShape 165"/>
              <p:cNvSpPr>
                <a:spLocks noChangeArrowheads="1"/>
              </p:cNvSpPr>
              <p:nvPr/>
            </p:nvSpPr>
            <p:spPr bwMode="auto">
              <a:xfrm>
                <a:off x="1755" y="2916"/>
                <a:ext cx="540"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0 w 21600"/>
                  <a:gd name="T13" fmla="*/ 5435 h 21600"/>
                  <a:gd name="T14" fmla="*/ 18880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175144" name="Text Box 166"/>
              <p:cNvSpPr txBox="1">
                <a:spLocks noChangeArrowheads="1"/>
              </p:cNvSpPr>
              <p:nvPr/>
            </p:nvSpPr>
            <p:spPr bwMode="auto">
              <a:xfrm>
                <a:off x="1850" y="2945"/>
                <a:ext cx="353" cy="227"/>
              </a:xfrm>
              <a:prstGeom prst="rect">
                <a:avLst/>
              </a:prstGeom>
              <a:noFill/>
              <a:ln w="9525">
                <a:noFill/>
                <a:miter lim="800000"/>
                <a:headEnd/>
                <a:tailEnd/>
              </a:ln>
            </p:spPr>
            <p:txBody>
              <a:bodyPr wrap="none">
                <a:spAutoFit/>
              </a:bodyPr>
              <a:lstStyle/>
              <a:p>
                <a:r>
                  <a:rPr lang="en-US" b="1" dirty="0"/>
                  <a:t>SS7</a:t>
                </a:r>
              </a:p>
            </p:txBody>
          </p:sp>
        </p:grpSp>
      </p:grpSp>
      <p:sp>
        <p:nvSpPr>
          <p:cNvPr id="175137" name="Text Box 167"/>
          <p:cNvSpPr txBox="1">
            <a:spLocks noChangeArrowheads="1"/>
          </p:cNvSpPr>
          <p:nvPr/>
        </p:nvSpPr>
        <p:spPr bwMode="auto">
          <a:xfrm>
            <a:off x="1835150" y="2957513"/>
            <a:ext cx="908050" cy="366712"/>
          </a:xfrm>
          <a:prstGeom prst="rect">
            <a:avLst/>
          </a:prstGeom>
          <a:solidFill>
            <a:srgbClr val="969696"/>
          </a:solidFill>
          <a:ln w="9525">
            <a:noFill/>
            <a:miter lim="800000"/>
            <a:headEnd/>
            <a:tailEnd/>
          </a:ln>
        </p:spPr>
        <p:txBody>
          <a:bodyPr wrap="none">
            <a:spAutoFit/>
          </a:bodyPr>
          <a:lstStyle/>
          <a:p>
            <a:r>
              <a:rPr lang="en-US" dirty="0"/>
              <a:t>Sigtran</a:t>
            </a:r>
          </a:p>
        </p:txBody>
      </p:sp>
      <p:sp>
        <p:nvSpPr>
          <p:cNvPr id="175138" name="Text Box 168"/>
          <p:cNvSpPr txBox="1">
            <a:spLocks noChangeArrowheads="1"/>
          </p:cNvSpPr>
          <p:nvPr/>
        </p:nvSpPr>
        <p:spPr bwMode="auto">
          <a:xfrm>
            <a:off x="714375" y="4981575"/>
            <a:ext cx="742950" cy="366713"/>
          </a:xfrm>
          <a:prstGeom prst="rect">
            <a:avLst/>
          </a:prstGeom>
          <a:noFill/>
          <a:ln w="9525">
            <a:noFill/>
            <a:miter lim="800000"/>
            <a:headEnd/>
            <a:tailEnd/>
          </a:ln>
        </p:spPr>
        <p:txBody>
          <a:bodyPr>
            <a:spAutoFit/>
          </a:bodyPr>
          <a:lstStyle/>
          <a:p>
            <a:pPr>
              <a:spcBef>
                <a:spcPct val="50000"/>
              </a:spcBef>
            </a:pPr>
            <a:r>
              <a:rPr lang="en-US" dirty="0"/>
              <a:t>SSP</a:t>
            </a:r>
          </a:p>
        </p:txBody>
      </p:sp>
      <p:sp>
        <p:nvSpPr>
          <p:cNvPr id="175139" name="Text Box 169"/>
          <p:cNvSpPr txBox="1">
            <a:spLocks noChangeArrowheads="1"/>
          </p:cNvSpPr>
          <p:nvPr/>
        </p:nvSpPr>
        <p:spPr bwMode="auto">
          <a:xfrm>
            <a:off x="7858125" y="4810125"/>
            <a:ext cx="742950" cy="366713"/>
          </a:xfrm>
          <a:prstGeom prst="rect">
            <a:avLst/>
          </a:prstGeom>
          <a:noFill/>
          <a:ln w="9525">
            <a:noFill/>
            <a:miter lim="800000"/>
            <a:headEnd/>
            <a:tailEnd/>
          </a:ln>
        </p:spPr>
        <p:txBody>
          <a:bodyPr>
            <a:spAutoFit/>
          </a:bodyPr>
          <a:lstStyle/>
          <a:p>
            <a:pPr>
              <a:spcBef>
                <a:spcPct val="50000"/>
              </a:spcBef>
            </a:pPr>
            <a:r>
              <a:rPr lang="en-US" dirty="0"/>
              <a:t>SSP</a:t>
            </a:r>
          </a:p>
        </p:txBody>
      </p:sp>
    </p:spTree>
  </p:cSld>
  <p:clrMapOvr>
    <a:masterClrMapping/>
  </p:clrMapOvr>
  <p:transition>
    <p:wipe dir="d"/>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0" y="0"/>
            <a:ext cx="9144000" cy="630936"/>
          </a:xfrm>
        </p:spPr>
        <p:txBody>
          <a:bodyPr/>
          <a:lstStyle/>
          <a:p>
            <a:pPr eaLnBrk="1" hangingPunct="1"/>
            <a:r>
              <a:rPr lang="en-US" dirty="0" smtClean="0"/>
              <a:t>  IPGW Configuration Rules</a:t>
            </a:r>
          </a:p>
        </p:txBody>
      </p:sp>
      <p:sp>
        <p:nvSpPr>
          <p:cNvPr id="176131" name="Rectangle 3"/>
          <p:cNvSpPr>
            <a:spLocks noGrp="1" noChangeArrowheads="1"/>
          </p:cNvSpPr>
          <p:nvPr>
            <p:ph type="body" idx="1"/>
          </p:nvPr>
        </p:nvSpPr>
        <p:spPr>
          <a:xfrm>
            <a:off x="438150" y="1374775"/>
            <a:ext cx="8301038" cy="5041900"/>
          </a:xfrm>
          <a:noFill/>
        </p:spPr>
        <p:txBody>
          <a:bodyPr/>
          <a:lstStyle/>
          <a:p>
            <a:pPr eaLnBrk="1" hangingPunct="1"/>
            <a:r>
              <a:rPr lang="en-US" sz="2000" dirty="0" smtClean="0"/>
              <a:t>Each STP can support a maximum of 64 SIGTRAN cards running IPGW.</a:t>
            </a:r>
          </a:p>
          <a:p>
            <a:pPr eaLnBrk="1" hangingPunct="1"/>
            <a:endParaRPr lang="en-US" sz="2000" dirty="0" smtClean="0"/>
          </a:p>
          <a:p>
            <a:pPr eaLnBrk="1" hangingPunct="1"/>
            <a:r>
              <a:rPr lang="en-US" sz="2000" dirty="0" smtClean="0"/>
              <a:t>Each IPGW SIGTRAN card can support a maximum of 50 associations.</a:t>
            </a:r>
          </a:p>
          <a:p>
            <a:pPr eaLnBrk="1" hangingPunct="1"/>
            <a:endParaRPr lang="en-US" sz="2000" dirty="0" smtClean="0"/>
          </a:p>
          <a:p>
            <a:pPr eaLnBrk="1" hangingPunct="1"/>
            <a:r>
              <a:rPr lang="en-US" sz="2000" dirty="0" smtClean="0"/>
              <a:t>A maximum of 4000 associations combined for IPLIM and IPGW.</a:t>
            </a:r>
          </a:p>
          <a:p>
            <a:pPr eaLnBrk="1" hangingPunct="1"/>
            <a:endParaRPr lang="en-US" sz="2000" dirty="0" smtClean="0"/>
          </a:p>
          <a:p>
            <a:pPr eaLnBrk="1" hangingPunct="1"/>
            <a:r>
              <a:rPr lang="en-US" sz="2000" dirty="0" smtClean="0"/>
              <a:t>IPGW implements only one SS7 link per SIGTRAN card.</a:t>
            </a:r>
          </a:p>
          <a:p>
            <a:pPr lvl="1" eaLnBrk="1" hangingPunct="1"/>
            <a:r>
              <a:rPr lang="en-US" sz="2000" dirty="0" smtClean="0"/>
              <a:t>Link “A” on the SIGTRAN card is used to reach all IP endpoints.</a:t>
            </a:r>
          </a:p>
          <a:p>
            <a:pPr lvl="1" eaLnBrk="1" hangingPunct="1"/>
            <a:r>
              <a:rPr lang="en-US" sz="2000" dirty="0" smtClean="0"/>
              <a:t>Links A1 thru B7 are not used by the IPGW application</a:t>
            </a: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0" y="0"/>
            <a:ext cx="9140825" cy="609600"/>
          </a:xfrm>
        </p:spPr>
        <p:txBody>
          <a:bodyPr/>
          <a:lstStyle/>
          <a:p>
            <a:pPr eaLnBrk="1" hangingPunct="1"/>
            <a:r>
              <a:rPr lang="en-US" dirty="0" smtClean="0"/>
              <a:t>  Comparing IPLIM to IPGW</a:t>
            </a:r>
          </a:p>
        </p:txBody>
      </p:sp>
      <p:graphicFrame>
        <p:nvGraphicFramePr>
          <p:cNvPr id="566313" name="Group 41"/>
          <p:cNvGraphicFramePr>
            <a:graphicFrameLocks noGrp="1"/>
          </p:cNvGraphicFramePr>
          <p:nvPr>
            <p:ph idx="1"/>
          </p:nvPr>
        </p:nvGraphicFramePr>
        <p:xfrm>
          <a:off x="685800" y="762000"/>
          <a:ext cx="7772400" cy="5705223"/>
        </p:xfrm>
        <a:graphic>
          <a:graphicData uri="http://schemas.openxmlformats.org/drawingml/2006/table">
            <a:tbl>
              <a:tblPr/>
              <a:tblGrid>
                <a:gridCol w="1536700"/>
                <a:gridCol w="3187700"/>
                <a:gridCol w="3048000"/>
              </a:tblGrid>
              <a:tr h="36830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IPLIM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8"/>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IPGW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8"/>
                    </a:solidFill>
                  </a:tcPr>
                </a:tc>
              </a:tr>
              <a:tr h="67151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Application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Point-to-Point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Point-to-Multipoint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51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Replaces Link Types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B, C,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51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Linksets</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Uses a linkset for each end 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Uses one linkset with a virtual end point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888">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Links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Uses each SS7 link on a card to reach individual IP end point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Uses only one SS7 link to reach multiple IP end points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266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Routing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DPCs =&gt; Link =&gt; Association =&gt; Remote IP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DPC =&gt; Link =&gt; Routing Key =&gt; Application Server =&gt; Association =&gt; Remote 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Linkset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Up to 16 links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Up to 8 links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588">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Adaptation</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Layer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M2PA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M3UA or SUA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0" y="0"/>
            <a:ext cx="9144000" cy="630936"/>
          </a:xfrm>
        </p:spPr>
        <p:txBody>
          <a:bodyPr/>
          <a:lstStyle/>
          <a:p>
            <a:pPr eaLnBrk="1" hangingPunct="1"/>
            <a:r>
              <a:rPr lang="en-US" dirty="0" smtClean="0"/>
              <a:t>  IPGW Message Flow</a:t>
            </a:r>
          </a:p>
        </p:txBody>
      </p:sp>
      <p:sp>
        <p:nvSpPr>
          <p:cNvPr id="178179" name="Rectangle 3"/>
          <p:cNvSpPr>
            <a:spLocks noGrp="1" noChangeArrowheads="1"/>
          </p:cNvSpPr>
          <p:nvPr>
            <p:ph type="body" idx="1"/>
          </p:nvPr>
        </p:nvSpPr>
        <p:spPr>
          <a:xfrm>
            <a:off x="438150" y="1374775"/>
            <a:ext cx="8301038" cy="5041900"/>
          </a:xfrm>
          <a:noFill/>
        </p:spPr>
        <p:txBody>
          <a:bodyPr/>
          <a:lstStyle/>
          <a:p>
            <a:pPr marL="533400" indent="-533400" eaLnBrk="1" hangingPunct="1">
              <a:buFont typeface="Wingdings" pitchFamily="2" charset="2"/>
              <a:buNone/>
            </a:pPr>
            <a:r>
              <a:rPr lang="en-US" sz="2400" dirty="0" smtClean="0"/>
              <a:t>Delivering a MSU using IPGW is achieved in two steps.</a:t>
            </a:r>
          </a:p>
          <a:p>
            <a:pPr marL="533400" indent="-533400" eaLnBrk="1" hangingPunct="1">
              <a:buFont typeface="Wingdings" pitchFamily="2" charset="2"/>
              <a:buNone/>
            </a:pPr>
            <a:endParaRPr lang="en-US" sz="2400" dirty="0" smtClean="0"/>
          </a:p>
          <a:p>
            <a:pPr marL="533400" indent="-533400" eaLnBrk="1" hangingPunct="1">
              <a:buFont typeface="+mj-lt"/>
              <a:buAutoNum type="arabicPeriod"/>
            </a:pPr>
            <a:r>
              <a:rPr lang="en-US" sz="2400" dirty="0" smtClean="0"/>
              <a:t>First, the message is routed to the SIGTRAN card based on its DPC and the provisioned route. </a:t>
            </a:r>
          </a:p>
          <a:p>
            <a:pPr marL="533400" indent="-533400" eaLnBrk="1" hangingPunct="1">
              <a:buFontTx/>
              <a:buAutoNum type="arabicPeriod"/>
            </a:pPr>
            <a:endParaRPr lang="en-US" sz="2400" dirty="0" smtClean="0"/>
          </a:p>
          <a:p>
            <a:pPr marL="533400" indent="-533400" eaLnBrk="1" hangingPunct="1">
              <a:buFontTx/>
              <a:buAutoNum type="arabicPeriod"/>
            </a:pPr>
            <a:r>
              <a:rPr lang="en-US" sz="2400" dirty="0" smtClean="0"/>
              <a:t>Second, the IPGW application looks at values in the MSU and compares those values to provisioned data to determine the destination. </a:t>
            </a:r>
          </a:p>
          <a:p>
            <a:pPr marL="533400" indent="-533400" eaLnBrk="1" hangingPunct="1">
              <a:buFontTx/>
              <a:buAutoNum type="arabicPeriod"/>
            </a:pPr>
            <a:endParaRPr lang="en-US" sz="2400" dirty="0" smtClean="0"/>
          </a:p>
          <a:p>
            <a:pPr marL="914400" lvl="1" indent="-457200" eaLnBrk="1" hangingPunct="1"/>
            <a:r>
              <a:rPr lang="en-US" dirty="0" smtClean="0"/>
              <a:t>The SIGTRAN card chooses the Association and forwards the MSU to the remote host.</a:t>
            </a: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AutoShape 2"/>
          <p:cNvSpPr>
            <a:spLocks noChangeArrowheads="1"/>
          </p:cNvSpPr>
          <p:nvPr/>
        </p:nvSpPr>
        <p:spPr bwMode="auto">
          <a:xfrm rot="-1121758">
            <a:off x="7391400" y="1665288"/>
            <a:ext cx="1549400" cy="877887"/>
          </a:xfrm>
          <a:prstGeom prst="rightArrow">
            <a:avLst>
              <a:gd name="adj1" fmla="val 50000"/>
              <a:gd name="adj2" fmla="val 44123"/>
            </a:avLst>
          </a:prstGeom>
          <a:solidFill>
            <a:schemeClr val="bg2">
              <a:lumMod val="40000"/>
              <a:lumOff val="60000"/>
            </a:schemeClr>
          </a:solidFill>
          <a:ln w="25400" algn="ctr">
            <a:solidFill>
              <a:schemeClr val="accent2"/>
            </a:solidFill>
            <a:miter lim="800000"/>
            <a:headEnd/>
            <a:tailEnd/>
          </a:ln>
        </p:spPr>
        <p:txBody>
          <a:bodyPr wrap="none" anchor="ctr"/>
          <a:lstStyle/>
          <a:p>
            <a:endParaRPr lang="en-US" dirty="0"/>
          </a:p>
        </p:txBody>
      </p:sp>
      <p:sp>
        <p:nvSpPr>
          <p:cNvPr id="179203" name="AutoShape 3"/>
          <p:cNvSpPr>
            <a:spLocks noChangeArrowheads="1"/>
          </p:cNvSpPr>
          <p:nvPr/>
        </p:nvSpPr>
        <p:spPr bwMode="auto">
          <a:xfrm>
            <a:off x="7416800" y="2414588"/>
            <a:ext cx="1549400" cy="877887"/>
          </a:xfrm>
          <a:prstGeom prst="rightArrow">
            <a:avLst>
              <a:gd name="adj1" fmla="val 50000"/>
              <a:gd name="adj2" fmla="val 44123"/>
            </a:avLst>
          </a:prstGeom>
          <a:solidFill>
            <a:schemeClr val="bg2">
              <a:lumMod val="40000"/>
              <a:lumOff val="60000"/>
            </a:schemeClr>
          </a:solidFill>
          <a:ln w="25400" algn="ctr">
            <a:solidFill>
              <a:schemeClr val="accent2"/>
            </a:solidFill>
            <a:miter lim="800000"/>
            <a:headEnd/>
            <a:tailEnd/>
          </a:ln>
        </p:spPr>
        <p:txBody>
          <a:bodyPr wrap="none" anchor="ctr"/>
          <a:lstStyle/>
          <a:p>
            <a:endParaRPr lang="en-US" dirty="0"/>
          </a:p>
        </p:txBody>
      </p:sp>
      <p:sp>
        <p:nvSpPr>
          <p:cNvPr id="179204" name="AutoShape 4"/>
          <p:cNvSpPr>
            <a:spLocks noChangeArrowheads="1"/>
          </p:cNvSpPr>
          <p:nvPr/>
        </p:nvSpPr>
        <p:spPr bwMode="auto">
          <a:xfrm rot="1046831">
            <a:off x="7291388" y="3278188"/>
            <a:ext cx="1549400" cy="877887"/>
          </a:xfrm>
          <a:prstGeom prst="rightArrow">
            <a:avLst>
              <a:gd name="adj1" fmla="val 50000"/>
              <a:gd name="adj2" fmla="val 44123"/>
            </a:avLst>
          </a:prstGeom>
          <a:solidFill>
            <a:schemeClr val="bg2">
              <a:lumMod val="40000"/>
              <a:lumOff val="60000"/>
            </a:schemeClr>
          </a:solidFill>
          <a:ln w="25400" algn="ctr">
            <a:solidFill>
              <a:schemeClr val="accent2"/>
            </a:solidFill>
            <a:miter lim="800000"/>
            <a:headEnd/>
            <a:tailEnd/>
          </a:ln>
        </p:spPr>
        <p:txBody>
          <a:bodyPr wrap="none" anchor="ctr"/>
          <a:lstStyle/>
          <a:p>
            <a:endParaRPr lang="en-US" dirty="0"/>
          </a:p>
        </p:txBody>
      </p:sp>
      <p:sp>
        <p:nvSpPr>
          <p:cNvPr id="179205" name="Rectangle 5"/>
          <p:cNvSpPr>
            <a:spLocks noGrp="1" noChangeArrowheads="1"/>
          </p:cNvSpPr>
          <p:nvPr>
            <p:ph type="title"/>
          </p:nvPr>
        </p:nvSpPr>
        <p:spPr>
          <a:xfrm>
            <a:off x="0" y="0"/>
            <a:ext cx="9144000" cy="630936"/>
          </a:xfrm>
        </p:spPr>
        <p:txBody>
          <a:bodyPr/>
          <a:lstStyle/>
          <a:p>
            <a:pPr eaLnBrk="1" hangingPunct="1"/>
            <a:r>
              <a:rPr lang="en-US" dirty="0" smtClean="0"/>
              <a:t>  Linksets to Internal Destination Point Codes</a:t>
            </a:r>
          </a:p>
        </p:txBody>
      </p:sp>
      <p:sp>
        <p:nvSpPr>
          <p:cNvPr id="179206" name="Rectangle 6"/>
          <p:cNvSpPr>
            <a:spLocks noChangeArrowheads="1"/>
          </p:cNvSpPr>
          <p:nvPr/>
        </p:nvSpPr>
        <p:spPr bwMode="auto">
          <a:xfrm>
            <a:off x="5283200" y="1917700"/>
            <a:ext cx="1790700" cy="2197100"/>
          </a:xfrm>
          <a:prstGeom prst="rect">
            <a:avLst/>
          </a:prstGeom>
          <a:noFill/>
          <a:ln w="28575" algn="ctr">
            <a:solidFill>
              <a:schemeClr val="tx1"/>
            </a:solidFill>
            <a:miter lim="800000"/>
            <a:headEnd/>
            <a:tailEnd/>
          </a:ln>
        </p:spPr>
        <p:txBody>
          <a:bodyPr wrap="none" anchor="ctr"/>
          <a:lstStyle/>
          <a:p>
            <a:endParaRPr lang="en-US" dirty="0"/>
          </a:p>
        </p:txBody>
      </p:sp>
      <p:sp>
        <p:nvSpPr>
          <p:cNvPr id="179207" name="Text Box 7"/>
          <p:cNvSpPr txBox="1">
            <a:spLocks noChangeArrowheads="1"/>
          </p:cNvSpPr>
          <p:nvPr/>
        </p:nvSpPr>
        <p:spPr bwMode="auto">
          <a:xfrm>
            <a:off x="5229225" y="4189413"/>
            <a:ext cx="1911350" cy="366712"/>
          </a:xfrm>
          <a:prstGeom prst="rect">
            <a:avLst/>
          </a:prstGeom>
          <a:solidFill>
            <a:srgbClr val="C0C0C0"/>
          </a:solidFill>
          <a:ln w="28575" algn="ctr">
            <a:noFill/>
            <a:miter lim="800000"/>
            <a:headEnd/>
            <a:tailEnd/>
          </a:ln>
        </p:spPr>
        <p:txBody>
          <a:bodyPr wrap="none">
            <a:spAutoFit/>
          </a:bodyPr>
          <a:lstStyle/>
          <a:p>
            <a:pPr algn="ctr"/>
            <a:r>
              <a:rPr lang="en-US" dirty="0"/>
              <a:t>SIGTRAN CARD</a:t>
            </a:r>
          </a:p>
        </p:txBody>
      </p:sp>
      <p:grpSp>
        <p:nvGrpSpPr>
          <p:cNvPr id="2" name="Group 8"/>
          <p:cNvGrpSpPr>
            <a:grpSpLocks/>
          </p:cNvGrpSpPr>
          <p:nvPr/>
        </p:nvGrpSpPr>
        <p:grpSpPr bwMode="auto">
          <a:xfrm>
            <a:off x="6137275" y="2413000"/>
            <a:ext cx="792163" cy="701675"/>
            <a:chOff x="3354" y="1888"/>
            <a:chExt cx="499" cy="442"/>
          </a:xfrm>
        </p:grpSpPr>
        <p:sp>
          <p:nvSpPr>
            <p:cNvPr id="179228" name="Oval 9"/>
            <p:cNvSpPr>
              <a:spLocks noChangeArrowheads="1"/>
            </p:cNvSpPr>
            <p:nvPr/>
          </p:nvSpPr>
          <p:spPr bwMode="auto">
            <a:xfrm>
              <a:off x="3474" y="2005"/>
              <a:ext cx="219" cy="219"/>
            </a:xfrm>
            <a:prstGeom prst="ellipse">
              <a:avLst/>
            </a:prstGeom>
            <a:solidFill>
              <a:schemeClr val="accent1"/>
            </a:solidFill>
            <a:ln w="9525">
              <a:solidFill>
                <a:schemeClr val="tx1"/>
              </a:solidFill>
              <a:round/>
              <a:headEnd/>
              <a:tailEnd/>
            </a:ln>
          </p:spPr>
          <p:txBody>
            <a:bodyPr wrap="none" anchor="ctr"/>
            <a:lstStyle/>
            <a:p>
              <a:endParaRPr lang="en-US" dirty="0"/>
            </a:p>
          </p:txBody>
        </p:sp>
        <p:grpSp>
          <p:nvGrpSpPr>
            <p:cNvPr id="3" name="Group 10"/>
            <p:cNvGrpSpPr>
              <a:grpSpLocks/>
            </p:cNvGrpSpPr>
            <p:nvPr/>
          </p:nvGrpSpPr>
          <p:grpSpPr bwMode="auto">
            <a:xfrm>
              <a:off x="3354" y="1888"/>
              <a:ext cx="499" cy="442"/>
              <a:chOff x="2698" y="1728"/>
              <a:chExt cx="499" cy="442"/>
            </a:xfrm>
          </p:grpSpPr>
          <p:sp>
            <p:nvSpPr>
              <p:cNvPr id="179230" name="Rectangle 11"/>
              <p:cNvSpPr>
                <a:spLocks noChangeArrowheads="1"/>
              </p:cNvSpPr>
              <p:nvPr/>
            </p:nvSpPr>
            <p:spPr bwMode="auto">
              <a:xfrm>
                <a:off x="2707" y="1728"/>
                <a:ext cx="490" cy="442"/>
              </a:xfrm>
              <a:prstGeom prst="rect">
                <a:avLst/>
              </a:prstGeom>
              <a:noFill/>
              <a:ln w="9525">
                <a:solidFill>
                  <a:schemeClr val="bg2"/>
                </a:solidFill>
                <a:prstDash val="dash"/>
                <a:miter lim="800000"/>
                <a:headEnd/>
                <a:tailEnd/>
              </a:ln>
            </p:spPr>
            <p:txBody>
              <a:bodyPr wrap="none" anchor="ctr"/>
              <a:lstStyle/>
              <a:p>
                <a:pPr algn="ctr"/>
                <a:endParaRPr lang="en-US" dirty="0">
                  <a:solidFill>
                    <a:schemeClr val="bg2"/>
                  </a:solidFill>
                </a:endParaRPr>
              </a:p>
            </p:txBody>
          </p:sp>
          <p:sp>
            <p:nvSpPr>
              <p:cNvPr id="179231" name="Line 12"/>
              <p:cNvSpPr>
                <a:spLocks noChangeShapeType="1"/>
              </p:cNvSpPr>
              <p:nvPr/>
            </p:nvSpPr>
            <p:spPr bwMode="auto">
              <a:xfrm flipH="1">
                <a:off x="2698" y="1738"/>
                <a:ext cx="480" cy="432"/>
              </a:xfrm>
              <a:prstGeom prst="line">
                <a:avLst/>
              </a:prstGeom>
              <a:noFill/>
              <a:ln w="9525">
                <a:solidFill>
                  <a:schemeClr val="bg2"/>
                </a:solidFill>
                <a:prstDash val="dash"/>
                <a:round/>
                <a:headEnd/>
                <a:tailEnd/>
              </a:ln>
            </p:spPr>
            <p:txBody>
              <a:bodyPr/>
              <a:lstStyle/>
              <a:p>
                <a:endParaRPr lang="en-US" dirty="0"/>
              </a:p>
            </p:txBody>
          </p:sp>
        </p:grpSp>
      </p:grpSp>
      <p:sp>
        <p:nvSpPr>
          <p:cNvPr id="179209" name="Text Box 13"/>
          <p:cNvSpPr txBox="1">
            <a:spLocks noChangeArrowheads="1"/>
          </p:cNvSpPr>
          <p:nvPr/>
        </p:nvSpPr>
        <p:spPr bwMode="auto">
          <a:xfrm>
            <a:off x="6067425" y="3211513"/>
            <a:ext cx="971550" cy="641350"/>
          </a:xfrm>
          <a:prstGeom prst="rect">
            <a:avLst/>
          </a:prstGeom>
          <a:solidFill>
            <a:srgbClr val="C0C0C0"/>
          </a:solidFill>
          <a:ln w="28575" algn="ctr">
            <a:noFill/>
            <a:miter lim="800000"/>
            <a:headEnd/>
            <a:tailEnd/>
          </a:ln>
        </p:spPr>
        <p:txBody>
          <a:bodyPr wrap="none">
            <a:spAutoFit/>
          </a:bodyPr>
          <a:lstStyle/>
          <a:p>
            <a:pPr algn="ctr"/>
            <a:r>
              <a:rPr lang="en-US" dirty="0"/>
              <a:t>Routing</a:t>
            </a:r>
          </a:p>
          <a:p>
            <a:pPr algn="ctr"/>
            <a:r>
              <a:rPr lang="en-US" dirty="0"/>
              <a:t>Keys</a:t>
            </a:r>
          </a:p>
        </p:txBody>
      </p:sp>
      <p:sp>
        <p:nvSpPr>
          <p:cNvPr id="179210" name="AutoShape 14"/>
          <p:cNvSpPr>
            <a:spLocks noChangeArrowheads="1"/>
          </p:cNvSpPr>
          <p:nvPr/>
        </p:nvSpPr>
        <p:spPr bwMode="auto">
          <a:xfrm rot="-5400000">
            <a:off x="2853532" y="1477169"/>
            <a:ext cx="711200" cy="2617787"/>
          </a:xfrm>
          <a:prstGeom prst="can">
            <a:avLst>
              <a:gd name="adj" fmla="val 92020"/>
            </a:avLst>
          </a:prstGeom>
          <a:solidFill>
            <a:srgbClr val="C0C0C0">
              <a:alpha val="49019"/>
            </a:srgbClr>
          </a:solidFill>
          <a:ln w="9525">
            <a:solidFill>
              <a:schemeClr val="tx1"/>
            </a:solidFill>
            <a:round/>
            <a:headEnd/>
            <a:tailEnd/>
          </a:ln>
        </p:spPr>
        <p:txBody>
          <a:bodyPr vert="eaVert" wrap="none" anchor="ctr"/>
          <a:lstStyle/>
          <a:p>
            <a:pPr algn="ctr"/>
            <a:r>
              <a:rPr lang="en-US" dirty="0">
                <a:solidFill>
                  <a:schemeClr val="bg2"/>
                </a:solidFill>
              </a:rPr>
              <a:t>    </a:t>
            </a:r>
            <a:r>
              <a:rPr lang="en-US" dirty="0"/>
              <a:t>Linkset=IPGWLS1</a:t>
            </a:r>
          </a:p>
          <a:p>
            <a:pPr algn="ctr"/>
            <a:r>
              <a:rPr lang="en-US" dirty="0"/>
              <a:t> APC = 0-0-1</a:t>
            </a:r>
          </a:p>
        </p:txBody>
      </p:sp>
      <p:sp>
        <p:nvSpPr>
          <p:cNvPr id="179211" name="AutoShape 15"/>
          <p:cNvSpPr>
            <a:spLocks noChangeArrowheads="1"/>
          </p:cNvSpPr>
          <p:nvPr/>
        </p:nvSpPr>
        <p:spPr bwMode="auto">
          <a:xfrm rot="956723">
            <a:off x="368300" y="1816100"/>
            <a:ext cx="927100" cy="508000"/>
          </a:xfrm>
          <a:prstGeom prst="rightArrow">
            <a:avLst>
              <a:gd name="adj1" fmla="val 50000"/>
              <a:gd name="adj2" fmla="val 45625"/>
            </a:avLst>
          </a:prstGeom>
          <a:noFill/>
          <a:ln w="25400" algn="ctr">
            <a:solidFill>
              <a:schemeClr val="tx1"/>
            </a:solidFill>
            <a:miter lim="800000"/>
            <a:headEnd/>
            <a:tailEnd/>
          </a:ln>
        </p:spPr>
        <p:txBody>
          <a:bodyPr wrap="none" anchor="ctr"/>
          <a:lstStyle/>
          <a:p>
            <a:pPr algn="ctr"/>
            <a:r>
              <a:rPr lang="en-US" dirty="0"/>
              <a:t>1-1-1</a:t>
            </a:r>
          </a:p>
        </p:txBody>
      </p:sp>
      <p:sp>
        <p:nvSpPr>
          <p:cNvPr id="179212" name="AutoShape 16"/>
          <p:cNvSpPr>
            <a:spLocks noChangeArrowheads="1"/>
          </p:cNvSpPr>
          <p:nvPr/>
        </p:nvSpPr>
        <p:spPr bwMode="auto">
          <a:xfrm>
            <a:off x="342900" y="2616200"/>
            <a:ext cx="927100" cy="508000"/>
          </a:xfrm>
          <a:prstGeom prst="rightArrow">
            <a:avLst>
              <a:gd name="adj1" fmla="val 50000"/>
              <a:gd name="adj2" fmla="val 45625"/>
            </a:avLst>
          </a:prstGeom>
          <a:noFill/>
          <a:ln w="25400" algn="ctr">
            <a:solidFill>
              <a:schemeClr val="tx1"/>
            </a:solidFill>
            <a:miter lim="800000"/>
            <a:headEnd/>
            <a:tailEnd/>
          </a:ln>
        </p:spPr>
        <p:txBody>
          <a:bodyPr wrap="none" anchor="ctr"/>
          <a:lstStyle/>
          <a:p>
            <a:pPr algn="ctr"/>
            <a:r>
              <a:rPr lang="en-US" dirty="0"/>
              <a:t>2-2-2</a:t>
            </a:r>
          </a:p>
        </p:txBody>
      </p:sp>
      <p:sp>
        <p:nvSpPr>
          <p:cNvPr id="179213" name="AutoShape 17"/>
          <p:cNvSpPr>
            <a:spLocks noChangeArrowheads="1"/>
          </p:cNvSpPr>
          <p:nvPr/>
        </p:nvSpPr>
        <p:spPr bwMode="auto">
          <a:xfrm rot="-888979">
            <a:off x="317500" y="3454400"/>
            <a:ext cx="927100" cy="508000"/>
          </a:xfrm>
          <a:prstGeom prst="rightArrow">
            <a:avLst>
              <a:gd name="adj1" fmla="val 50000"/>
              <a:gd name="adj2" fmla="val 45625"/>
            </a:avLst>
          </a:prstGeom>
          <a:noFill/>
          <a:ln w="25400" algn="ctr">
            <a:solidFill>
              <a:schemeClr val="tx1"/>
            </a:solidFill>
            <a:miter lim="800000"/>
            <a:headEnd/>
            <a:tailEnd/>
          </a:ln>
        </p:spPr>
        <p:txBody>
          <a:bodyPr wrap="none" anchor="ctr"/>
          <a:lstStyle/>
          <a:p>
            <a:pPr algn="ctr"/>
            <a:r>
              <a:rPr lang="en-US" dirty="0"/>
              <a:t>3-3-3</a:t>
            </a:r>
          </a:p>
        </p:txBody>
      </p:sp>
      <p:sp>
        <p:nvSpPr>
          <p:cNvPr id="179214" name="Line 18"/>
          <p:cNvSpPr>
            <a:spLocks noChangeShapeType="1"/>
          </p:cNvSpPr>
          <p:nvPr/>
        </p:nvSpPr>
        <p:spPr bwMode="auto">
          <a:xfrm>
            <a:off x="1333500" y="2209800"/>
            <a:ext cx="889000" cy="368300"/>
          </a:xfrm>
          <a:prstGeom prst="line">
            <a:avLst/>
          </a:prstGeom>
          <a:noFill/>
          <a:ln w="25400">
            <a:solidFill>
              <a:schemeClr val="tx1"/>
            </a:solidFill>
            <a:round/>
            <a:headEnd/>
            <a:tailEnd type="triangle" w="med" len="med"/>
          </a:ln>
        </p:spPr>
        <p:txBody>
          <a:bodyPr wrap="none" anchor="ctr"/>
          <a:lstStyle/>
          <a:p>
            <a:endParaRPr lang="en-US" dirty="0"/>
          </a:p>
        </p:txBody>
      </p:sp>
      <p:sp>
        <p:nvSpPr>
          <p:cNvPr id="179215" name="Line 19"/>
          <p:cNvSpPr>
            <a:spLocks noChangeShapeType="1"/>
          </p:cNvSpPr>
          <p:nvPr/>
        </p:nvSpPr>
        <p:spPr bwMode="auto">
          <a:xfrm flipV="1">
            <a:off x="1282700" y="2857500"/>
            <a:ext cx="901700" cy="0"/>
          </a:xfrm>
          <a:prstGeom prst="line">
            <a:avLst/>
          </a:prstGeom>
          <a:noFill/>
          <a:ln w="25400">
            <a:solidFill>
              <a:schemeClr val="tx1"/>
            </a:solidFill>
            <a:round/>
            <a:headEnd/>
            <a:tailEnd type="triangle" w="med" len="med"/>
          </a:ln>
        </p:spPr>
        <p:txBody>
          <a:bodyPr wrap="none" anchor="ctr"/>
          <a:lstStyle/>
          <a:p>
            <a:endParaRPr lang="en-US" dirty="0"/>
          </a:p>
        </p:txBody>
      </p:sp>
      <p:sp>
        <p:nvSpPr>
          <p:cNvPr id="179216" name="Line 20"/>
          <p:cNvSpPr>
            <a:spLocks noChangeShapeType="1"/>
          </p:cNvSpPr>
          <p:nvPr/>
        </p:nvSpPr>
        <p:spPr bwMode="auto">
          <a:xfrm flipV="1">
            <a:off x="1231900" y="3035300"/>
            <a:ext cx="1003300" cy="533400"/>
          </a:xfrm>
          <a:prstGeom prst="line">
            <a:avLst/>
          </a:prstGeom>
          <a:noFill/>
          <a:ln w="25400">
            <a:solidFill>
              <a:schemeClr val="tx1"/>
            </a:solidFill>
            <a:round/>
            <a:headEnd/>
            <a:tailEnd type="triangle" w="med" len="med"/>
          </a:ln>
        </p:spPr>
        <p:txBody>
          <a:bodyPr wrap="none" anchor="ctr"/>
          <a:lstStyle/>
          <a:p>
            <a:endParaRPr lang="en-US" dirty="0"/>
          </a:p>
        </p:txBody>
      </p:sp>
      <p:sp>
        <p:nvSpPr>
          <p:cNvPr id="179217" name="AutoShape 21"/>
          <p:cNvSpPr>
            <a:spLocks noChangeArrowheads="1"/>
          </p:cNvSpPr>
          <p:nvPr/>
        </p:nvSpPr>
        <p:spPr bwMode="auto">
          <a:xfrm rot="-1059911">
            <a:off x="7594600" y="1879600"/>
            <a:ext cx="901700" cy="520700"/>
          </a:xfrm>
          <a:prstGeom prst="rightArrow">
            <a:avLst>
              <a:gd name="adj1" fmla="val 50000"/>
              <a:gd name="adj2" fmla="val 43293"/>
            </a:avLst>
          </a:prstGeom>
          <a:solidFill>
            <a:schemeClr val="bg2">
              <a:lumMod val="40000"/>
              <a:lumOff val="60000"/>
            </a:schemeClr>
          </a:solidFill>
          <a:ln w="25400" algn="ctr">
            <a:solidFill>
              <a:schemeClr val="tx1"/>
            </a:solidFill>
            <a:miter lim="800000"/>
            <a:headEnd/>
            <a:tailEnd/>
          </a:ln>
        </p:spPr>
        <p:txBody>
          <a:bodyPr wrap="none" anchor="ctr"/>
          <a:lstStyle/>
          <a:p>
            <a:pPr algn="ctr"/>
            <a:r>
              <a:rPr lang="en-US" dirty="0"/>
              <a:t>1-1-1</a:t>
            </a:r>
          </a:p>
        </p:txBody>
      </p:sp>
      <p:sp>
        <p:nvSpPr>
          <p:cNvPr id="179218" name="AutoShape 22"/>
          <p:cNvSpPr>
            <a:spLocks noChangeArrowheads="1"/>
          </p:cNvSpPr>
          <p:nvPr/>
        </p:nvSpPr>
        <p:spPr bwMode="auto">
          <a:xfrm>
            <a:off x="7480300" y="2578100"/>
            <a:ext cx="901700" cy="520700"/>
          </a:xfrm>
          <a:prstGeom prst="rightArrow">
            <a:avLst>
              <a:gd name="adj1" fmla="val 50000"/>
              <a:gd name="adj2" fmla="val 43293"/>
            </a:avLst>
          </a:prstGeom>
          <a:noFill/>
          <a:ln w="25400" algn="ctr">
            <a:solidFill>
              <a:schemeClr val="tx1"/>
            </a:solidFill>
            <a:miter lim="800000"/>
            <a:headEnd/>
            <a:tailEnd/>
          </a:ln>
        </p:spPr>
        <p:txBody>
          <a:bodyPr wrap="none" anchor="ctr"/>
          <a:lstStyle/>
          <a:p>
            <a:pPr algn="ctr"/>
            <a:r>
              <a:rPr lang="en-US" dirty="0"/>
              <a:t>2-2-2</a:t>
            </a:r>
          </a:p>
        </p:txBody>
      </p:sp>
      <p:sp>
        <p:nvSpPr>
          <p:cNvPr id="179219" name="AutoShape 23"/>
          <p:cNvSpPr>
            <a:spLocks noChangeArrowheads="1"/>
          </p:cNvSpPr>
          <p:nvPr/>
        </p:nvSpPr>
        <p:spPr bwMode="auto">
          <a:xfrm rot="1039994">
            <a:off x="7429500" y="3403600"/>
            <a:ext cx="901700" cy="520700"/>
          </a:xfrm>
          <a:prstGeom prst="rightArrow">
            <a:avLst>
              <a:gd name="adj1" fmla="val 50000"/>
              <a:gd name="adj2" fmla="val 43293"/>
            </a:avLst>
          </a:prstGeom>
          <a:noFill/>
          <a:ln w="25400" algn="ctr">
            <a:solidFill>
              <a:schemeClr val="tx1"/>
            </a:solidFill>
            <a:miter lim="800000"/>
            <a:headEnd/>
            <a:tailEnd/>
          </a:ln>
        </p:spPr>
        <p:txBody>
          <a:bodyPr wrap="none" anchor="ctr"/>
          <a:lstStyle/>
          <a:p>
            <a:pPr algn="ctr"/>
            <a:r>
              <a:rPr lang="en-US" dirty="0"/>
              <a:t>3-3-3</a:t>
            </a:r>
          </a:p>
        </p:txBody>
      </p:sp>
      <p:sp>
        <p:nvSpPr>
          <p:cNvPr id="179220" name="AutoShape 24"/>
          <p:cNvSpPr>
            <a:spLocks noChangeArrowheads="1"/>
          </p:cNvSpPr>
          <p:nvPr/>
        </p:nvSpPr>
        <p:spPr bwMode="auto">
          <a:xfrm>
            <a:off x="4559300" y="2578100"/>
            <a:ext cx="660400" cy="444500"/>
          </a:xfrm>
          <a:prstGeom prst="rightArrow">
            <a:avLst>
              <a:gd name="adj1" fmla="val 50000"/>
              <a:gd name="adj2" fmla="val 37143"/>
            </a:avLst>
          </a:prstGeom>
          <a:noFill/>
          <a:ln w="25400" algn="ctr">
            <a:solidFill>
              <a:schemeClr val="tx1"/>
            </a:solidFill>
            <a:miter lim="800000"/>
            <a:headEnd/>
            <a:tailEnd/>
          </a:ln>
        </p:spPr>
        <p:txBody>
          <a:bodyPr wrap="none" anchor="ctr"/>
          <a:lstStyle/>
          <a:p>
            <a:endParaRPr lang="en-US" dirty="0"/>
          </a:p>
        </p:txBody>
      </p:sp>
      <p:sp>
        <p:nvSpPr>
          <p:cNvPr id="179221" name="Line 25"/>
          <p:cNvSpPr>
            <a:spLocks noChangeShapeType="1"/>
          </p:cNvSpPr>
          <p:nvPr/>
        </p:nvSpPr>
        <p:spPr bwMode="auto">
          <a:xfrm flipV="1">
            <a:off x="6680200" y="2336800"/>
            <a:ext cx="723900" cy="292100"/>
          </a:xfrm>
          <a:prstGeom prst="line">
            <a:avLst/>
          </a:prstGeom>
          <a:noFill/>
          <a:ln w="25400">
            <a:solidFill>
              <a:schemeClr val="tx1"/>
            </a:solidFill>
            <a:round/>
            <a:headEnd/>
            <a:tailEnd type="triangle" w="med" len="med"/>
          </a:ln>
        </p:spPr>
        <p:txBody>
          <a:bodyPr wrap="none" anchor="ctr"/>
          <a:lstStyle/>
          <a:p>
            <a:endParaRPr lang="en-US" dirty="0"/>
          </a:p>
        </p:txBody>
      </p:sp>
      <p:sp>
        <p:nvSpPr>
          <p:cNvPr id="179222" name="Line 26"/>
          <p:cNvSpPr>
            <a:spLocks noChangeShapeType="1"/>
          </p:cNvSpPr>
          <p:nvPr/>
        </p:nvSpPr>
        <p:spPr bwMode="auto">
          <a:xfrm>
            <a:off x="6667500" y="2768600"/>
            <a:ext cx="723900" cy="50800"/>
          </a:xfrm>
          <a:prstGeom prst="line">
            <a:avLst/>
          </a:prstGeom>
          <a:noFill/>
          <a:ln w="25400">
            <a:solidFill>
              <a:schemeClr val="tx1"/>
            </a:solidFill>
            <a:round/>
            <a:headEnd/>
            <a:tailEnd type="triangle" w="med" len="med"/>
          </a:ln>
        </p:spPr>
        <p:txBody>
          <a:bodyPr wrap="none" anchor="ctr"/>
          <a:lstStyle/>
          <a:p>
            <a:endParaRPr lang="en-US" dirty="0"/>
          </a:p>
        </p:txBody>
      </p:sp>
      <p:sp>
        <p:nvSpPr>
          <p:cNvPr id="179223" name="Line 27"/>
          <p:cNvSpPr>
            <a:spLocks noChangeShapeType="1"/>
          </p:cNvSpPr>
          <p:nvPr/>
        </p:nvSpPr>
        <p:spPr bwMode="auto">
          <a:xfrm>
            <a:off x="6692900" y="2870200"/>
            <a:ext cx="673100" cy="546100"/>
          </a:xfrm>
          <a:prstGeom prst="line">
            <a:avLst/>
          </a:prstGeom>
          <a:noFill/>
          <a:ln w="25400">
            <a:solidFill>
              <a:schemeClr val="tx1"/>
            </a:solidFill>
            <a:round/>
            <a:headEnd/>
            <a:tailEnd type="triangle" w="med" len="med"/>
          </a:ln>
        </p:spPr>
        <p:txBody>
          <a:bodyPr wrap="none" anchor="ctr"/>
          <a:lstStyle/>
          <a:p>
            <a:endParaRPr lang="en-US" dirty="0"/>
          </a:p>
        </p:txBody>
      </p:sp>
      <p:sp>
        <p:nvSpPr>
          <p:cNvPr id="179224" name="Text Box 28"/>
          <p:cNvSpPr txBox="1">
            <a:spLocks noChangeArrowheads="1"/>
          </p:cNvSpPr>
          <p:nvPr/>
        </p:nvSpPr>
        <p:spPr bwMode="auto">
          <a:xfrm>
            <a:off x="346075" y="1081088"/>
            <a:ext cx="1014413" cy="457200"/>
          </a:xfrm>
          <a:prstGeom prst="rect">
            <a:avLst/>
          </a:prstGeom>
          <a:noFill/>
          <a:ln w="25400" algn="ctr">
            <a:noFill/>
            <a:miter lim="800000"/>
            <a:headEnd/>
            <a:tailEnd/>
          </a:ln>
        </p:spPr>
        <p:txBody>
          <a:bodyPr wrap="none">
            <a:spAutoFit/>
          </a:bodyPr>
          <a:lstStyle/>
          <a:p>
            <a:r>
              <a:rPr lang="en-US" sz="2400" u="sng" dirty="0"/>
              <a:t>MSUs</a:t>
            </a:r>
          </a:p>
        </p:txBody>
      </p:sp>
      <p:sp>
        <p:nvSpPr>
          <p:cNvPr id="179225" name="Text Box 29"/>
          <p:cNvSpPr txBox="1">
            <a:spLocks noChangeArrowheads="1"/>
          </p:cNvSpPr>
          <p:nvPr/>
        </p:nvSpPr>
        <p:spPr bwMode="auto">
          <a:xfrm>
            <a:off x="7546975" y="1081088"/>
            <a:ext cx="1639888" cy="457200"/>
          </a:xfrm>
          <a:prstGeom prst="rect">
            <a:avLst/>
          </a:prstGeom>
          <a:noFill/>
          <a:ln w="25400" algn="ctr">
            <a:noFill/>
            <a:miter lim="800000"/>
            <a:headEnd/>
            <a:tailEnd/>
          </a:ln>
        </p:spPr>
        <p:txBody>
          <a:bodyPr wrap="none">
            <a:spAutoFit/>
          </a:bodyPr>
          <a:lstStyle/>
          <a:p>
            <a:r>
              <a:rPr lang="en-US" sz="2400" u="sng" dirty="0"/>
              <a:t>IP Packets</a:t>
            </a:r>
          </a:p>
        </p:txBody>
      </p:sp>
      <p:sp>
        <p:nvSpPr>
          <p:cNvPr id="179226" name="Text Box 30"/>
          <p:cNvSpPr txBox="1">
            <a:spLocks noChangeArrowheads="1"/>
          </p:cNvSpPr>
          <p:nvPr/>
        </p:nvSpPr>
        <p:spPr bwMode="auto">
          <a:xfrm>
            <a:off x="631825" y="5016500"/>
            <a:ext cx="8089900" cy="1006475"/>
          </a:xfrm>
          <a:prstGeom prst="rect">
            <a:avLst/>
          </a:prstGeom>
          <a:noFill/>
          <a:ln w="25400" algn="ctr">
            <a:noFill/>
            <a:miter lim="800000"/>
            <a:headEnd/>
            <a:tailEnd/>
          </a:ln>
        </p:spPr>
        <p:txBody>
          <a:bodyPr>
            <a:spAutoFit/>
          </a:bodyPr>
          <a:lstStyle/>
          <a:p>
            <a:r>
              <a:rPr lang="en-US" sz="2000" dirty="0"/>
              <a:t>Internal linksets simply provide a way of routing MSUs to a SIGTRAN card. The IPGW application on the SIGTRAN card chooses the remote IP address.</a:t>
            </a:r>
          </a:p>
        </p:txBody>
      </p:sp>
      <p:sp>
        <p:nvSpPr>
          <p:cNvPr id="179227" name="Oval 31"/>
          <p:cNvSpPr>
            <a:spLocks noChangeArrowheads="1"/>
          </p:cNvSpPr>
          <p:nvPr/>
        </p:nvSpPr>
        <p:spPr bwMode="auto">
          <a:xfrm>
            <a:off x="5359400" y="2438400"/>
            <a:ext cx="723900" cy="635000"/>
          </a:xfrm>
          <a:prstGeom prst="ellipse">
            <a:avLst/>
          </a:prstGeom>
          <a:noFill/>
          <a:ln w="25400" algn="ctr">
            <a:solidFill>
              <a:schemeClr val="tx1"/>
            </a:solidFill>
            <a:round/>
            <a:headEnd/>
            <a:tailEnd/>
          </a:ln>
        </p:spPr>
        <p:txBody>
          <a:bodyPr wrap="none" anchor="ctr"/>
          <a:lstStyle/>
          <a:p>
            <a:pPr algn="ctr"/>
            <a:r>
              <a:rPr lang="en-US" dirty="0"/>
              <a:t>SLK</a:t>
            </a:r>
          </a:p>
          <a:p>
            <a:pPr algn="ctr"/>
            <a:r>
              <a:rPr lang="en-US" dirty="0"/>
              <a:t>A</a:t>
            </a: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3"/>
          <p:cNvSpPr txBox="1">
            <a:spLocks noChangeArrowheads="1"/>
          </p:cNvSpPr>
          <p:nvPr/>
        </p:nvSpPr>
        <p:spPr bwMode="auto">
          <a:xfrm>
            <a:off x="488950" y="1238250"/>
            <a:ext cx="692150" cy="366713"/>
          </a:xfrm>
          <a:prstGeom prst="rect">
            <a:avLst/>
          </a:prstGeom>
          <a:noFill/>
          <a:ln w="9525">
            <a:noFill/>
            <a:miter lim="800000"/>
            <a:headEnd/>
            <a:tailEnd/>
          </a:ln>
        </p:spPr>
        <p:txBody>
          <a:bodyPr wrap="none">
            <a:spAutoFit/>
          </a:bodyPr>
          <a:lstStyle/>
          <a:p>
            <a:pPr algn="r"/>
            <a:r>
              <a:rPr lang="en-US" dirty="0"/>
              <a:t>MSU</a:t>
            </a:r>
          </a:p>
        </p:txBody>
      </p:sp>
      <p:sp>
        <p:nvSpPr>
          <p:cNvPr id="180227" name="AutoShape 4"/>
          <p:cNvSpPr>
            <a:spLocks noChangeArrowheads="1"/>
          </p:cNvSpPr>
          <p:nvPr/>
        </p:nvSpPr>
        <p:spPr bwMode="auto">
          <a:xfrm rot="20014666" flipV="1">
            <a:off x="5962650" y="2667000"/>
            <a:ext cx="1865313" cy="382588"/>
          </a:xfrm>
          <a:prstGeom prst="flowChartMagneticDrum">
            <a:avLst/>
          </a:prstGeom>
          <a:noFill/>
          <a:ln w="9525">
            <a:solidFill>
              <a:schemeClr val="tx1"/>
            </a:solidFill>
            <a:round/>
            <a:headEnd/>
            <a:tailEnd/>
          </a:ln>
        </p:spPr>
        <p:txBody>
          <a:bodyPr rot="10800000" wrap="none" anchor="ctr"/>
          <a:lstStyle/>
          <a:p>
            <a:pPr algn="ctr"/>
            <a:r>
              <a:rPr lang="en-US" sz="1600" dirty="0"/>
              <a:t>Assoc3</a:t>
            </a:r>
          </a:p>
        </p:txBody>
      </p:sp>
      <p:grpSp>
        <p:nvGrpSpPr>
          <p:cNvPr id="2" name="Group 5"/>
          <p:cNvGrpSpPr>
            <a:grpSpLocks/>
          </p:cNvGrpSpPr>
          <p:nvPr/>
        </p:nvGrpSpPr>
        <p:grpSpPr bwMode="auto">
          <a:xfrm>
            <a:off x="7726363" y="1143000"/>
            <a:ext cx="996950" cy="1377950"/>
            <a:chOff x="5181" y="559"/>
            <a:chExt cx="793" cy="593"/>
          </a:xfrm>
        </p:grpSpPr>
        <p:sp>
          <p:nvSpPr>
            <p:cNvPr id="180299" name="Freeform 6"/>
            <p:cNvSpPr>
              <a:spLocks/>
            </p:cNvSpPr>
            <p:nvPr/>
          </p:nvSpPr>
          <p:spPr bwMode="ltGray">
            <a:xfrm>
              <a:off x="5544" y="559"/>
              <a:ext cx="363" cy="593"/>
            </a:xfrm>
            <a:custGeom>
              <a:avLst/>
              <a:gdLst>
                <a:gd name="T0" fmla="*/ 363 w 363"/>
                <a:gd name="T1" fmla="*/ 593 h 593"/>
                <a:gd name="T2" fmla="*/ 200 w 363"/>
                <a:gd name="T3" fmla="*/ 241 h 593"/>
                <a:gd name="T4" fmla="*/ 0 w 363"/>
                <a:gd name="T5" fmla="*/ 0 h 593"/>
                <a:gd name="T6" fmla="*/ 178 w 363"/>
                <a:gd name="T7" fmla="*/ 289 h 593"/>
                <a:gd name="T8" fmla="*/ 363 w 363"/>
                <a:gd name="T9" fmla="*/ 593 h 593"/>
                <a:gd name="T10" fmla="*/ 0 60000 65536"/>
                <a:gd name="T11" fmla="*/ 0 60000 65536"/>
                <a:gd name="T12" fmla="*/ 0 60000 65536"/>
                <a:gd name="T13" fmla="*/ 0 60000 65536"/>
                <a:gd name="T14" fmla="*/ 0 60000 65536"/>
                <a:gd name="T15" fmla="*/ 0 w 363"/>
                <a:gd name="T16" fmla="*/ 0 h 593"/>
                <a:gd name="T17" fmla="*/ 363 w 363"/>
                <a:gd name="T18" fmla="*/ 593 h 593"/>
              </a:gdLst>
              <a:ahLst/>
              <a:cxnLst>
                <a:cxn ang="T10">
                  <a:pos x="T0" y="T1"/>
                </a:cxn>
                <a:cxn ang="T11">
                  <a:pos x="T2" y="T3"/>
                </a:cxn>
                <a:cxn ang="T12">
                  <a:pos x="T4" y="T5"/>
                </a:cxn>
                <a:cxn ang="T13">
                  <a:pos x="T6" y="T7"/>
                </a:cxn>
                <a:cxn ang="T14">
                  <a:pos x="T8" y="T9"/>
                </a:cxn>
              </a:cxnLst>
              <a:rect l="T15" t="T16" r="T17" b="T18"/>
              <a:pathLst>
                <a:path w="363" h="593">
                  <a:moveTo>
                    <a:pt x="363" y="593"/>
                  </a:moveTo>
                  <a:lnTo>
                    <a:pt x="200" y="241"/>
                  </a:lnTo>
                  <a:lnTo>
                    <a:pt x="0" y="0"/>
                  </a:lnTo>
                  <a:lnTo>
                    <a:pt x="178" y="289"/>
                  </a:lnTo>
                  <a:lnTo>
                    <a:pt x="363" y="593"/>
                  </a:lnTo>
                  <a:close/>
                </a:path>
              </a:pathLst>
            </a:custGeom>
            <a:solidFill>
              <a:srgbClr val="F0E8B7"/>
            </a:solidFill>
            <a:ln w="9525">
              <a:noFill/>
              <a:round/>
              <a:headEnd/>
              <a:tailEnd/>
            </a:ln>
          </p:spPr>
          <p:txBody>
            <a:bodyPr/>
            <a:lstStyle/>
            <a:p>
              <a:endParaRPr lang="en-US" dirty="0"/>
            </a:p>
          </p:txBody>
        </p:sp>
        <p:sp>
          <p:nvSpPr>
            <p:cNvPr id="180300" name="Freeform 7"/>
            <p:cNvSpPr>
              <a:spLocks/>
            </p:cNvSpPr>
            <p:nvPr/>
          </p:nvSpPr>
          <p:spPr bwMode="ltGray">
            <a:xfrm>
              <a:off x="5744" y="800"/>
              <a:ext cx="230" cy="352"/>
            </a:xfrm>
            <a:custGeom>
              <a:avLst/>
              <a:gdLst>
                <a:gd name="T0" fmla="*/ 0 w 230"/>
                <a:gd name="T1" fmla="*/ 0 h 352"/>
                <a:gd name="T2" fmla="*/ 163 w 230"/>
                <a:gd name="T3" fmla="*/ 352 h 352"/>
                <a:gd name="T4" fmla="*/ 230 w 230"/>
                <a:gd name="T5" fmla="*/ 277 h 352"/>
                <a:gd name="T6" fmla="*/ 0 w 230"/>
                <a:gd name="T7" fmla="*/ 0 h 352"/>
                <a:gd name="T8" fmla="*/ 0 60000 65536"/>
                <a:gd name="T9" fmla="*/ 0 60000 65536"/>
                <a:gd name="T10" fmla="*/ 0 60000 65536"/>
                <a:gd name="T11" fmla="*/ 0 60000 65536"/>
                <a:gd name="T12" fmla="*/ 0 w 230"/>
                <a:gd name="T13" fmla="*/ 0 h 352"/>
                <a:gd name="T14" fmla="*/ 230 w 230"/>
                <a:gd name="T15" fmla="*/ 352 h 352"/>
              </a:gdLst>
              <a:ahLst/>
              <a:cxnLst>
                <a:cxn ang="T8">
                  <a:pos x="T0" y="T1"/>
                </a:cxn>
                <a:cxn ang="T9">
                  <a:pos x="T2" y="T3"/>
                </a:cxn>
                <a:cxn ang="T10">
                  <a:pos x="T4" y="T5"/>
                </a:cxn>
                <a:cxn ang="T11">
                  <a:pos x="T6" y="T7"/>
                </a:cxn>
              </a:cxnLst>
              <a:rect l="T12" t="T13" r="T14" b="T15"/>
              <a:pathLst>
                <a:path w="230" h="352">
                  <a:moveTo>
                    <a:pt x="0" y="0"/>
                  </a:moveTo>
                  <a:lnTo>
                    <a:pt x="163" y="352"/>
                  </a:lnTo>
                  <a:lnTo>
                    <a:pt x="230" y="277"/>
                  </a:lnTo>
                  <a:lnTo>
                    <a:pt x="0" y="0"/>
                  </a:lnTo>
                  <a:close/>
                </a:path>
              </a:pathLst>
            </a:custGeom>
            <a:solidFill>
              <a:srgbClr val="F0E8B7"/>
            </a:solidFill>
            <a:ln w="9525">
              <a:noFill/>
              <a:round/>
              <a:headEnd/>
              <a:tailEnd/>
            </a:ln>
          </p:spPr>
          <p:txBody>
            <a:bodyPr/>
            <a:lstStyle/>
            <a:p>
              <a:endParaRPr lang="en-US" dirty="0"/>
            </a:p>
          </p:txBody>
        </p:sp>
        <p:sp>
          <p:nvSpPr>
            <p:cNvPr id="180301" name="Freeform 8"/>
            <p:cNvSpPr>
              <a:spLocks/>
            </p:cNvSpPr>
            <p:nvPr/>
          </p:nvSpPr>
          <p:spPr bwMode="ltGray">
            <a:xfrm>
              <a:off x="5181" y="559"/>
              <a:ext cx="541" cy="593"/>
            </a:xfrm>
            <a:custGeom>
              <a:avLst/>
              <a:gdLst>
                <a:gd name="T0" fmla="*/ 0 w 541"/>
                <a:gd name="T1" fmla="*/ 593 h 593"/>
                <a:gd name="T2" fmla="*/ 541 w 541"/>
                <a:gd name="T3" fmla="*/ 289 h 593"/>
                <a:gd name="T4" fmla="*/ 363 w 541"/>
                <a:gd name="T5" fmla="*/ 0 h 593"/>
                <a:gd name="T6" fmla="*/ 0 w 541"/>
                <a:gd name="T7" fmla="*/ 593 h 593"/>
                <a:gd name="T8" fmla="*/ 0 60000 65536"/>
                <a:gd name="T9" fmla="*/ 0 60000 65536"/>
                <a:gd name="T10" fmla="*/ 0 60000 65536"/>
                <a:gd name="T11" fmla="*/ 0 60000 65536"/>
                <a:gd name="T12" fmla="*/ 0 w 541"/>
                <a:gd name="T13" fmla="*/ 0 h 593"/>
                <a:gd name="T14" fmla="*/ 541 w 541"/>
                <a:gd name="T15" fmla="*/ 593 h 593"/>
              </a:gdLst>
              <a:ahLst/>
              <a:cxnLst>
                <a:cxn ang="T8">
                  <a:pos x="T0" y="T1"/>
                </a:cxn>
                <a:cxn ang="T9">
                  <a:pos x="T2" y="T3"/>
                </a:cxn>
                <a:cxn ang="T10">
                  <a:pos x="T4" y="T5"/>
                </a:cxn>
                <a:cxn ang="T11">
                  <a:pos x="T6" y="T7"/>
                </a:cxn>
              </a:cxnLst>
              <a:rect l="T12" t="T13" r="T14" b="T15"/>
              <a:pathLst>
                <a:path w="541" h="593">
                  <a:moveTo>
                    <a:pt x="0" y="593"/>
                  </a:moveTo>
                  <a:lnTo>
                    <a:pt x="541" y="289"/>
                  </a:lnTo>
                  <a:lnTo>
                    <a:pt x="363" y="0"/>
                  </a:lnTo>
                  <a:lnTo>
                    <a:pt x="0" y="593"/>
                  </a:lnTo>
                  <a:close/>
                </a:path>
              </a:pathLst>
            </a:custGeom>
            <a:solidFill>
              <a:srgbClr val="F0E8B7"/>
            </a:solidFill>
            <a:ln w="9525">
              <a:noFill/>
              <a:round/>
              <a:headEnd/>
              <a:tailEnd/>
            </a:ln>
          </p:spPr>
          <p:txBody>
            <a:bodyPr/>
            <a:lstStyle/>
            <a:p>
              <a:endParaRPr lang="en-US" dirty="0"/>
            </a:p>
          </p:txBody>
        </p:sp>
        <p:sp>
          <p:nvSpPr>
            <p:cNvPr id="180302" name="Freeform 9"/>
            <p:cNvSpPr>
              <a:spLocks/>
            </p:cNvSpPr>
            <p:nvPr/>
          </p:nvSpPr>
          <p:spPr bwMode="ltGray">
            <a:xfrm>
              <a:off x="5181" y="848"/>
              <a:ext cx="726" cy="304"/>
            </a:xfrm>
            <a:custGeom>
              <a:avLst/>
              <a:gdLst>
                <a:gd name="T0" fmla="*/ 541 w 726"/>
                <a:gd name="T1" fmla="*/ 0 h 304"/>
                <a:gd name="T2" fmla="*/ 0 w 726"/>
                <a:gd name="T3" fmla="*/ 304 h 304"/>
                <a:gd name="T4" fmla="*/ 726 w 726"/>
                <a:gd name="T5" fmla="*/ 304 h 304"/>
                <a:gd name="T6" fmla="*/ 541 w 726"/>
                <a:gd name="T7" fmla="*/ 0 h 304"/>
                <a:gd name="T8" fmla="*/ 0 60000 65536"/>
                <a:gd name="T9" fmla="*/ 0 60000 65536"/>
                <a:gd name="T10" fmla="*/ 0 60000 65536"/>
                <a:gd name="T11" fmla="*/ 0 60000 65536"/>
                <a:gd name="T12" fmla="*/ 0 w 726"/>
                <a:gd name="T13" fmla="*/ 0 h 304"/>
                <a:gd name="T14" fmla="*/ 726 w 726"/>
                <a:gd name="T15" fmla="*/ 304 h 304"/>
              </a:gdLst>
              <a:ahLst/>
              <a:cxnLst>
                <a:cxn ang="T8">
                  <a:pos x="T0" y="T1"/>
                </a:cxn>
                <a:cxn ang="T9">
                  <a:pos x="T2" y="T3"/>
                </a:cxn>
                <a:cxn ang="T10">
                  <a:pos x="T4" y="T5"/>
                </a:cxn>
                <a:cxn ang="T11">
                  <a:pos x="T6" y="T7"/>
                </a:cxn>
              </a:cxnLst>
              <a:rect l="T12" t="T13" r="T14" b="T15"/>
              <a:pathLst>
                <a:path w="726" h="304">
                  <a:moveTo>
                    <a:pt x="541" y="0"/>
                  </a:moveTo>
                  <a:lnTo>
                    <a:pt x="0" y="304"/>
                  </a:lnTo>
                  <a:lnTo>
                    <a:pt x="726" y="304"/>
                  </a:lnTo>
                  <a:lnTo>
                    <a:pt x="541" y="0"/>
                  </a:lnTo>
                  <a:close/>
                </a:path>
              </a:pathLst>
            </a:custGeom>
            <a:solidFill>
              <a:srgbClr val="F0E8B7"/>
            </a:solidFill>
            <a:ln w="9525">
              <a:noFill/>
              <a:round/>
              <a:headEnd/>
              <a:tailEnd/>
            </a:ln>
          </p:spPr>
          <p:txBody>
            <a:bodyPr/>
            <a:lstStyle/>
            <a:p>
              <a:endParaRPr lang="en-US" dirty="0"/>
            </a:p>
          </p:txBody>
        </p:sp>
        <p:sp>
          <p:nvSpPr>
            <p:cNvPr id="180303" name="Freeform 10"/>
            <p:cNvSpPr>
              <a:spLocks noEditPoints="1"/>
            </p:cNvSpPr>
            <p:nvPr/>
          </p:nvSpPr>
          <p:spPr bwMode="ltGray">
            <a:xfrm>
              <a:off x="5181" y="559"/>
              <a:ext cx="793" cy="593"/>
            </a:xfrm>
            <a:custGeom>
              <a:avLst/>
              <a:gdLst>
                <a:gd name="T0" fmla="*/ 726 w 793"/>
                <a:gd name="T1" fmla="*/ 593 h 593"/>
                <a:gd name="T2" fmla="*/ 363 w 793"/>
                <a:gd name="T3" fmla="*/ 0 h 593"/>
                <a:gd name="T4" fmla="*/ 793 w 793"/>
                <a:gd name="T5" fmla="*/ 518 h 593"/>
                <a:gd name="T6" fmla="*/ 726 w 793"/>
                <a:gd name="T7" fmla="*/ 593 h 593"/>
                <a:gd name="T8" fmla="*/ 0 w 793"/>
                <a:gd name="T9" fmla="*/ 593 h 593"/>
                <a:gd name="T10" fmla="*/ 363 w 793"/>
                <a:gd name="T11" fmla="*/ 0 h 593"/>
                <a:gd name="T12" fmla="*/ 793 w 793"/>
                <a:gd name="T13" fmla="*/ 518 h 593"/>
                <a:gd name="T14" fmla="*/ 0 60000 65536"/>
                <a:gd name="T15" fmla="*/ 0 60000 65536"/>
                <a:gd name="T16" fmla="*/ 0 60000 65536"/>
                <a:gd name="T17" fmla="*/ 0 60000 65536"/>
                <a:gd name="T18" fmla="*/ 0 60000 65536"/>
                <a:gd name="T19" fmla="*/ 0 60000 65536"/>
                <a:gd name="T20" fmla="*/ 0 60000 65536"/>
                <a:gd name="T21" fmla="*/ 0 w 793"/>
                <a:gd name="T22" fmla="*/ 0 h 593"/>
                <a:gd name="T23" fmla="*/ 793 w 793"/>
                <a:gd name="T24" fmla="*/ 593 h 5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3" h="593">
                  <a:moveTo>
                    <a:pt x="726" y="593"/>
                  </a:moveTo>
                  <a:lnTo>
                    <a:pt x="363" y="0"/>
                  </a:lnTo>
                  <a:moveTo>
                    <a:pt x="793" y="518"/>
                  </a:moveTo>
                  <a:lnTo>
                    <a:pt x="726" y="593"/>
                  </a:lnTo>
                  <a:lnTo>
                    <a:pt x="0" y="593"/>
                  </a:lnTo>
                  <a:lnTo>
                    <a:pt x="363" y="0"/>
                  </a:lnTo>
                  <a:lnTo>
                    <a:pt x="793" y="518"/>
                  </a:lnTo>
                </a:path>
              </a:pathLst>
            </a:custGeom>
            <a:solidFill>
              <a:srgbClr val="F0E8B7"/>
            </a:solidFill>
            <a:ln w="3175">
              <a:solidFill>
                <a:srgbClr val="000000"/>
              </a:solidFill>
              <a:prstDash val="solid"/>
              <a:round/>
              <a:headEnd/>
              <a:tailEnd/>
            </a:ln>
          </p:spPr>
          <p:txBody>
            <a:bodyPr/>
            <a:lstStyle/>
            <a:p>
              <a:endParaRPr lang="en-US" dirty="0"/>
            </a:p>
          </p:txBody>
        </p:sp>
      </p:grpSp>
      <p:sp>
        <p:nvSpPr>
          <p:cNvPr id="180229" name="Text Box 11"/>
          <p:cNvSpPr txBox="1">
            <a:spLocks noChangeArrowheads="1"/>
          </p:cNvSpPr>
          <p:nvPr/>
        </p:nvSpPr>
        <p:spPr bwMode="auto">
          <a:xfrm>
            <a:off x="7872413" y="1676400"/>
            <a:ext cx="628650" cy="366713"/>
          </a:xfrm>
          <a:prstGeom prst="rect">
            <a:avLst/>
          </a:prstGeom>
          <a:noFill/>
          <a:ln w="9525">
            <a:noFill/>
            <a:miter lim="800000"/>
            <a:headEnd/>
            <a:tailEnd/>
          </a:ln>
        </p:spPr>
        <p:txBody>
          <a:bodyPr wrap="none">
            <a:spAutoFit/>
          </a:bodyPr>
          <a:lstStyle/>
          <a:p>
            <a:pPr algn="ctr"/>
            <a:r>
              <a:rPr lang="en-US" b="1" dirty="0"/>
              <a:t>AS1</a:t>
            </a:r>
          </a:p>
        </p:txBody>
      </p:sp>
      <p:grpSp>
        <p:nvGrpSpPr>
          <p:cNvPr id="3" name="Group 12"/>
          <p:cNvGrpSpPr>
            <a:grpSpLocks/>
          </p:cNvGrpSpPr>
          <p:nvPr/>
        </p:nvGrpSpPr>
        <p:grpSpPr bwMode="auto">
          <a:xfrm>
            <a:off x="7737475" y="2922588"/>
            <a:ext cx="996950" cy="1377950"/>
            <a:chOff x="5181" y="559"/>
            <a:chExt cx="793" cy="593"/>
          </a:xfrm>
        </p:grpSpPr>
        <p:sp>
          <p:nvSpPr>
            <p:cNvPr id="180294" name="Freeform 13"/>
            <p:cNvSpPr>
              <a:spLocks/>
            </p:cNvSpPr>
            <p:nvPr/>
          </p:nvSpPr>
          <p:spPr bwMode="ltGray">
            <a:xfrm>
              <a:off x="5544" y="559"/>
              <a:ext cx="363" cy="593"/>
            </a:xfrm>
            <a:custGeom>
              <a:avLst/>
              <a:gdLst>
                <a:gd name="T0" fmla="*/ 363 w 363"/>
                <a:gd name="T1" fmla="*/ 593 h 593"/>
                <a:gd name="T2" fmla="*/ 200 w 363"/>
                <a:gd name="T3" fmla="*/ 241 h 593"/>
                <a:gd name="T4" fmla="*/ 0 w 363"/>
                <a:gd name="T5" fmla="*/ 0 h 593"/>
                <a:gd name="T6" fmla="*/ 178 w 363"/>
                <a:gd name="T7" fmla="*/ 289 h 593"/>
                <a:gd name="T8" fmla="*/ 363 w 363"/>
                <a:gd name="T9" fmla="*/ 593 h 593"/>
                <a:gd name="T10" fmla="*/ 0 60000 65536"/>
                <a:gd name="T11" fmla="*/ 0 60000 65536"/>
                <a:gd name="T12" fmla="*/ 0 60000 65536"/>
                <a:gd name="T13" fmla="*/ 0 60000 65536"/>
                <a:gd name="T14" fmla="*/ 0 60000 65536"/>
                <a:gd name="T15" fmla="*/ 0 w 363"/>
                <a:gd name="T16" fmla="*/ 0 h 593"/>
                <a:gd name="T17" fmla="*/ 363 w 363"/>
                <a:gd name="T18" fmla="*/ 593 h 593"/>
              </a:gdLst>
              <a:ahLst/>
              <a:cxnLst>
                <a:cxn ang="T10">
                  <a:pos x="T0" y="T1"/>
                </a:cxn>
                <a:cxn ang="T11">
                  <a:pos x="T2" y="T3"/>
                </a:cxn>
                <a:cxn ang="T12">
                  <a:pos x="T4" y="T5"/>
                </a:cxn>
                <a:cxn ang="T13">
                  <a:pos x="T6" y="T7"/>
                </a:cxn>
                <a:cxn ang="T14">
                  <a:pos x="T8" y="T9"/>
                </a:cxn>
              </a:cxnLst>
              <a:rect l="T15" t="T16" r="T17" b="T18"/>
              <a:pathLst>
                <a:path w="363" h="593">
                  <a:moveTo>
                    <a:pt x="363" y="593"/>
                  </a:moveTo>
                  <a:lnTo>
                    <a:pt x="200" y="241"/>
                  </a:lnTo>
                  <a:lnTo>
                    <a:pt x="0" y="0"/>
                  </a:lnTo>
                  <a:lnTo>
                    <a:pt x="178" y="289"/>
                  </a:lnTo>
                  <a:lnTo>
                    <a:pt x="363" y="593"/>
                  </a:lnTo>
                  <a:close/>
                </a:path>
              </a:pathLst>
            </a:custGeom>
            <a:solidFill>
              <a:srgbClr val="F0E8B7"/>
            </a:solidFill>
            <a:ln w="9525">
              <a:noFill/>
              <a:round/>
              <a:headEnd/>
              <a:tailEnd/>
            </a:ln>
          </p:spPr>
          <p:txBody>
            <a:bodyPr/>
            <a:lstStyle/>
            <a:p>
              <a:endParaRPr lang="en-US" dirty="0"/>
            </a:p>
          </p:txBody>
        </p:sp>
        <p:sp>
          <p:nvSpPr>
            <p:cNvPr id="180295" name="Freeform 14"/>
            <p:cNvSpPr>
              <a:spLocks/>
            </p:cNvSpPr>
            <p:nvPr/>
          </p:nvSpPr>
          <p:spPr bwMode="ltGray">
            <a:xfrm>
              <a:off x="5744" y="800"/>
              <a:ext cx="230" cy="352"/>
            </a:xfrm>
            <a:custGeom>
              <a:avLst/>
              <a:gdLst>
                <a:gd name="T0" fmla="*/ 0 w 230"/>
                <a:gd name="T1" fmla="*/ 0 h 352"/>
                <a:gd name="T2" fmla="*/ 163 w 230"/>
                <a:gd name="T3" fmla="*/ 352 h 352"/>
                <a:gd name="T4" fmla="*/ 230 w 230"/>
                <a:gd name="T5" fmla="*/ 277 h 352"/>
                <a:gd name="T6" fmla="*/ 0 w 230"/>
                <a:gd name="T7" fmla="*/ 0 h 352"/>
                <a:gd name="T8" fmla="*/ 0 60000 65536"/>
                <a:gd name="T9" fmla="*/ 0 60000 65536"/>
                <a:gd name="T10" fmla="*/ 0 60000 65536"/>
                <a:gd name="T11" fmla="*/ 0 60000 65536"/>
                <a:gd name="T12" fmla="*/ 0 w 230"/>
                <a:gd name="T13" fmla="*/ 0 h 352"/>
                <a:gd name="T14" fmla="*/ 230 w 230"/>
                <a:gd name="T15" fmla="*/ 352 h 352"/>
              </a:gdLst>
              <a:ahLst/>
              <a:cxnLst>
                <a:cxn ang="T8">
                  <a:pos x="T0" y="T1"/>
                </a:cxn>
                <a:cxn ang="T9">
                  <a:pos x="T2" y="T3"/>
                </a:cxn>
                <a:cxn ang="T10">
                  <a:pos x="T4" y="T5"/>
                </a:cxn>
                <a:cxn ang="T11">
                  <a:pos x="T6" y="T7"/>
                </a:cxn>
              </a:cxnLst>
              <a:rect l="T12" t="T13" r="T14" b="T15"/>
              <a:pathLst>
                <a:path w="230" h="352">
                  <a:moveTo>
                    <a:pt x="0" y="0"/>
                  </a:moveTo>
                  <a:lnTo>
                    <a:pt x="163" y="352"/>
                  </a:lnTo>
                  <a:lnTo>
                    <a:pt x="230" y="277"/>
                  </a:lnTo>
                  <a:lnTo>
                    <a:pt x="0" y="0"/>
                  </a:lnTo>
                  <a:close/>
                </a:path>
              </a:pathLst>
            </a:custGeom>
            <a:solidFill>
              <a:srgbClr val="F0E8B7"/>
            </a:solidFill>
            <a:ln w="9525">
              <a:noFill/>
              <a:round/>
              <a:headEnd/>
              <a:tailEnd/>
            </a:ln>
          </p:spPr>
          <p:txBody>
            <a:bodyPr/>
            <a:lstStyle/>
            <a:p>
              <a:endParaRPr lang="en-US" dirty="0"/>
            </a:p>
          </p:txBody>
        </p:sp>
        <p:sp>
          <p:nvSpPr>
            <p:cNvPr id="180296" name="Freeform 15"/>
            <p:cNvSpPr>
              <a:spLocks/>
            </p:cNvSpPr>
            <p:nvPr/>
          </p:nvSpPr>
          <p:spPr bwMode="ltGray">
            <a:xfrm>
              <a:off x="5181" y="559"/>
              <a:ext cx="541" cy="593"/>
            </a:xfrm>
            <a:custGeom>
              <a:avLst/>
              <a:gdLst>
                <a:gd name="T0" fmla="*/ 0 w 541"/>
                <a:gd name="T1" fmla="*/ 593 h 593"/>
                <a:gd name="T2" fmla="*/ 541 w 541"/>
                <a:gd name="T3" fmla="*/ 289 h 593"/>
                <a:gd name="T4" fmla="*/ 363 w 541"/>
                <a:gd name="T5" fmla="*/ 0 h 593"/>
                <a:gd name="T6" fmla="*/ 0 w 541"/>
                <a:gd name="T7" fmla="*/ 593 h 593"/>
                <a:gd name="T8" fmla="*/ 0 60000 65536"/>
                <a:gd name="T9" fmla="*/ 0 60000 65536"/>
                <a:gd name="T10" fmla="*/ 0 60000 65536"/>
                <a:gd name="T11" fmla="*/ 0 60000 65536"/>
                <a:gd name="T12" fmla="*/ 0 w 541"/>
                <a:gd name="T13" fmla="*/ 0 h 593"/>
                <a:gd name="T14" fmla="*/ 541 w 541"/>
                <a:gd name="T15" fmla="*/ 593 h 593"/>
              </a:gdLst>
              <a:ahLst/>
              <a:cxnLst>
                <a:cxn ang="T8">
                  <a:pos x="T0" y="T1"/>
                </a:cxn>
                <a:cxn ang="T9">
                  <a:pos x="T2" y="T3"/>
                </a:cxn>
                <a:cxn ang="T10">
                  <a:pos x="T4" y="T5"/>
                </a:cxn>
                <a:cxn ang="T11">
                  <a:pos x="T6" y="T7"/>
                </a:cxn>
              </a:cxnLst>
              <a:rect l="T12" t="T13" r="T14" b="T15"/>
              <a:pathLst>
                <a:path w="541" h="593">
                  <a:moveTo>
                    <a:pt x="0" y="593"/>
                  </a:moveTo>
                  <a:lnTo>
                    <a:pt x="541" y="289"/>
                  </a:lnTo>
                  <a:lnTo>
                    <a:pt x="363" y="0"/>
                  </a:lnTo>
                  <a:lnTo>
                    <a:pt x="0" y="593"/>
                  </a:lnTo>
                  <a:close/>
                </a:path>
              </a:pathLst>
            </a:custGeom>
            <a:solidFill>
              <a:srgbClr val="F0E8B7"/>
            </a:solidFill>
            <a:ln w="9525">
              <a:noFill/>
              <a:round/>
              <a:headEnd/>
              <a:tailEnd/>
            </a:ln>
          </p:spPr>
          <p:txBody>
            <a:bodyPr/>
            <a:lstStyle/>
            <a:p>
              <a:endParaRPr lang="en-US" dirty="0"/>
            </a:p>
          </p:txBody>
        </p:sp>
        <p:sp>
          <p:nvSpPr>
            <p:cNvPr id="180297" name="Freeform 16"/>
            <p:cNvSpPr>
              <a:spLocks/>
            </p:cNvSpPr>
            <p:nvPr/>
          </p:nvSpPr>
          <p:spPr bwMode="ltGray">
            <a:xfrm>
              <a:off x="5181" y="848"/>
              <a:ext cx="726" cy="304"/>
            </a:xfrm>
            <a:custGeom>
              <a:avLst/>
              <a:gdLst>
                <a:gd name="T0" fmla="*/ 541 w 726"/>
                <a:gd name="T1" fmla="*/ 0 h 304"/>
                <a:gd name="T2" fmla="*/ 0 w 726"/>
                <a:gd name="T3" fmla="*/ 304 h 304"/>
                <a:gd name="T4" fmla="*/ 726 w 726"/>
                <a:gd name="T5" fmla="*/ 304 h 304"/>
                <a:gd name="T6" fmla="*/ 541 w 726"/>
                <a:gd name="T7" fmla="*/ 0 h 304"/>
                <a:gd name="T8" fmla="*/ 0 60000 65536"/>
                <a:gd name="T9" fmla="*/ 0 60000 65536"/>
                <a:gd name="T10" fmla="*/ 0 60000 65536"/>
                <a:gd name="T11" fmla="*/ 0 60000 65536"/>
                <a:gd name="T12" fmla="*/ 0 w 726"/>
                <a:gd name="T13" fmla="*/ 0 h 304"/>
                <a:gd name="T14" fmla="*/ 726 w 726"/>
                <a:gd name="T15" fmla="*/ 304 h 304"/>
              </a:gdLst>
              <a:ahLst/>
              <a:cxnLst>
                <a:cxn ang="T8">
                  <a:pos x="T0" y="T1"/>
                </a:cxn>
                <a:cxn ang="T9">
                  <a:pos x="T2" y="T3"/>
                </a:cxn>
                <a:cxn ang="T10">
                  <a:pos x="T4" y="T5"/>
                </a:cxn>
                <a:cxn ang="T11">
                  <a:pos x="T6" y="T7"/>
                </a:cxn>
              </a:cxnLst>
              <a:rect l="T12" t="T13" r="T14" b="T15"/>
              <a:pathLst>
                <a:path w="726" h="304">
                  <a:moveTo>
                    <a:pt x="541" y="0"/>
                  </a:moveTo>
                  <a:lnTo>
                    <a:pt x="0" y="304"/>
                  </a:lnTo>
                  <a:lnTo>
                    <a:pt x="726" y="304"/>
                  </a:lnTo>
                  <a:lnTo>
                    <a:pt x="541" y="0"/>
                  </a:lnTo>
                  <a:close/>
                </a:path>
              </a:pathLst>
            </a:custGeom>
            <a:solidFill>
              <a:srgbClr val="F0E8B7"/>
            </a:solidFill>
            <a:ln w="9525">
              <a:noFill/>
              <a:round/>
              <a:headEnd/>
              <a:tailEnd/>
            </a:ln>
          </p:spPr>
          <p:txBody>
            <a:bodyPr/>
            <a:lstStyle/>
            <a:p>
              <a:endParaRPr lang="en-US" dirty="0"/>
            </a:p>
          </p:txBody>
        </p:sp>
        <p:sp>
          <p:nvSpPr>
            <p:cNvPr id="180298" name="Freeform 17"/>
            <p:cNvSpPr>
              <a:spLocks noEditPoints="1"/>
            </p:cNvSpPr>
            <p:nvPr/>
          </p:nvSpPr>
          <p:spPr bwMode="ltGray">
            <a:xfrm>
              <a:off x="5181" y="559"/>
              <a:ext cx="793" cy="593"/>
            </a:xfrm>
            <a:custGeom>
              <a:avLst/>
              <a:gdLst>
                <a:gd name="T0" fmla="*/ 726 w 793"/>
                <a:gd name="T1" fmla="*/ 593 h 593"/>
                <a:gd name="T2" fmla="*/ 363 w 793"/>
                <a:gd name="T3" fmla="*/ 0 h 593"/>
                <a:gd name="T4" fmla="*/ 793 w 793"/>
                <a:gd name="T5" fmla="*/ 518 h 593"/>
                <a:gd name="T6" fmla="*/ 726 w 793"/>
                <a:gd name="T7" fmla="*/ 593 h 593"/>
                <a:gd name="T8" fmla="*/ 0 w 793"/>
                <a:gd name="T9" fmla="*/ 593 h 593"/>
                <a:gd name="T10" fmla="*/ 363 w 793"/>
                <a:gd name="T11" fmla="*/ 0 h 593"/>
                <a:gd name="T12" fmla="*/ 793 w 793"/>
                <a:gd name="T13" fmla="*/ 518 h 593"/>
                <a:gd name="T14" fmla="*/ 0 60000 65536"/>
                <a:gd name="T15" fmla="*/ 0 60000 65536"/>
                <a:gd name="T16" fmla="*/ 0 60000 65536"/>
                <a:gd name="T17" fmla="*/ 0 60000 65536"/>
                <a:gd name="T18" fmla="*/ 0 60000 65536"/>
                <a:gd name="T19" fmla="*/ 0 60000 65536"/>
                <a:gd name="T20" fmla="*/ 0 60000 65536"/>
                <a:gd name="T21" fmla="*/ 0 w 793"/>
                <a:gd name="T22" fmla="*/ 0 h 593"/>
                <a:gd name="T23" fmla="*/ 793 w 793"/>
                <a:gd name="T24" fmla="*/ 593 h 5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3" h="593">
                  <a:moveTo>
                    <a:pt x="726" y="593"/>
                  </a:moveTo>
                  <a:lnTo>
                    <a:pt x="363" y="0"/>
                  </a:lnTo>
                  <a:moveTo>
                    <a:pt x="793" y="518"/>
                  </a:moveTo>
                  <a:lnTo>
                    <a:pt x="726" y="593"/>
                  </a:lnTo>
                  <a:lnTo>
                    <a:pt x="0" y="593"/>
                  </a:lnTo>
                  <a:lnTo>
                    <a:pt x="363" y="0"/>
                  </a:lnTo>
                  <a:lnTo>
                    <a:pt x="793" y="518"/>
                  </a:lnTo>
                </a:path>
              </a:pathLst>
            </a:custGeom>
            <a:solidFill>
              <a:srgbClr val="F0E8B7"/>
            </a:solidFill>
            <a:ln w="3175">
              <a:solidFill>
                <a:srgbClr val="000000"/>
              </a:solidFill>
              <a:prstDash val="solid"/>
              <a:round/>
              <a:headEnd/>
              <a:tailEnd/>
            </a:ln>
          </p:spPr>
          <p:txBody>
            <a:bodyPr/>
            <a:lstStyle/>
            <a:p>
              <a:endParaRPr lang="en-US" dirty="0"/>
            </a:p>
          </p:txBody>
        </p:sp>
      </p:grpSp>
      <p:sp>
        <p:nvSpPr>
          <p:cNvPr id="180231" name="Text Box 18"/>
          <p:cNvSpPr txBox="1">
            <a:spLocks noChangeArrowheads="1"/>
          </p:cNvSpPr>
          <p:nvPr/>
        </p:nvSpPr>
        <p:spPr bwMode="auto">
          <a:xfrm>
            <a:off x="7883525" y="3503613"/>
            <a:ext cx="628650" cy="366712"/>
          </a:xfrm>
          <a:prstGeom prst="rect">
            <a:avLst/>
          </a:prstGeom>
          <a:noFill/>
          <a:ln w="9525">
            <a:noFill/>
            <a:miter lim="800000"/>
            <a:headEnd/>
            <a:tailEnd/>
          </a:ln>
        </p:spPr>
        <p:txBody>
          <a:bodyPr wrap="none">
            <a:spAutoFit/>
          </a:bodyPr>
          <a:lstStyle/>
          <a:p>
            <a:pPr algn="ctr"/>
            <a:r>
              <a:rPr lang="en-US" b="1" dirty="0"/>
              <a:t>AS2</a:t>
            </a:r>
          </a:p>
        </p:txBody>
      </p:sp>
      <p:grpSp>
        <p:nvGrpSpPr>
          <p:cNvPr id="4" name="Group 19"/>
          <p:cNvGrpSpPr>
            <a:grpSpLocks/>
          </p:cNvGrpSpPr>
          <p:nvPr/>
        </p:nvGrpSpPr>
        <p:grpSpPr bwMode="auto">
          <a:xfrm>
            <a:off x="7731125" y="4784725"/>
            <a:ext cx="936625" cy="1354138"/>
            <a:chOff x="2736" y="1720"/>
            <a:chExt cx="865" cy="863"/>
          </a:xfrm>
        </p:grpSpPr>
        <p:grpSp>
          <p:nvGrpSpPr>
            <p:cNvPr id="5" name="Group 20"/>
            <p:cNvGrpSpPr>
              <a:grpSpLocks/>
            </p:cNvGrpSpPr>
            <p:nvPr/>
          </p:nvGrpSpPr>
          <p:grpSpPr bwMode="auto">
            <a:xfrm>
              <a:off x="2736" y="1720"/>
              <a:ext cx="865" cy="863"/>
              <a:chOff x="2736" y="1720"/>
              <a:chExt cx="865" cy="863"/>
            </a:xfrm>
          </p:grpSpPr>
          <p:sp>
            <p:nvSpPr>
              <p:cNvPr id="180289" name="Rectangle 21"/>
              <p:cNvSpPr>
                <a:spLocks noChangeArrowheads="1"/>
              </p:cNvSpPr>
              <p:nvPr/>
            </p:nvSpPr>
            <p:spPr bwMode="auto">
              <a:xfrm>
                <a:off x="2736" y="1720"/>
                <a:ext cx="865" cy="863"/>
              </a:xfrm>
              <a:prstGeom prst="rect">
                <a:avLst/>
              </a:prstGeom>
              <a:solidFill>
                <a:srgbClr val="66CCFF"/>
              </a:solidFill>
              <a:ln w="9525">
                <a:solidFill>
                  <a:srgbClr val="000000"/>
                </a:solidFill>
                <a:miter lim="800000"/>
                <a:headEnd/>
                <a:tailEnd/>
              </a:ln>
            </p:spPr>
            <p:txBody>
              <a:bodyPr/>
              <a:lstStyle/>
              <a:p>
                <a:endParaRPr lang="en-US" dirty="0"/>
              </a:p>
            </p:txBody>
          </p:sp>
          <p:sp>
            <p:nvSpPr>
              <p:cNvPr id="180290" name="Freeform 22"/>
              <p:cNvSpPr>
                <a:spLocks/>
              </p:cNvSpPr>
              <p:nvPr/>
            </p:nvSpPr>
            <p:spPr bwMode="auto">
              <a:xfrm>
                <a:off x="2736" y="1720"/>
                <a:ext cx="865" cy="863"/>
              </a:xfrm>
              <a:custGeom>
                <a:avLst/>
                <a:gdLst>
                  <a:gd name="T0" fmla="*/ 0 w 865"/>
                  <a:gd name="T1" fmla="*/ 0 h 863"/>
                  <a:gd name="T2" fmla="*/ 0 w 865"/>
                  <a:gd name="T3" fmla="*/ 863 h 863"/>
                  <a:gd name="T4" fmla="*/ 124 w 865"/>
                  <a:gd name="T5" fmla="*/ 739 h 863"/>
                  <a:gd name="T6" fmla="*/ 124 w 865"/>
                  <a:gd name="T7" fmla="*/ 123 h 863"/>
                  <a:gd name="T8" fmla="*/ 741 w 865"/>
                  <a:gd name="T9" fmla="*/ 123 h 863"/>
                  <a:gd name="T10" fmla="*/ 865 w 865"/>
                  <a:gd name="T11" fmla="*/ 0 h 863"/>
                  <a:gd name="T12" fmla="*/ 0 w 865"/>
                  <a:gd name="T13" fmla="*/ 0 h 863"/>
                  <a:gd name="T14" fmla="*/ 0 60000 65536"/>
                  <a:gd name="T15" fmla="*/ 0 60000 65536"/>
                  <a:gd name="T16" fmla="*/ 0 60000 65536"/>
                  <a:gd name="T17" fmla="*/ 0 60000 65536"/>
                  <a:gd name="T18" fmla="*/ 0 60000 65536"/>
                  <a:gd name="T19" fmla="*/ 0 60000 65536"/>
                  <a:gd name="T20" fmla="*/ 0 60000 65536"/>
                  <a:gd name="T21" fmla="*/ 0 w 865"/>
                  <a:gd name="T22" fmla="*/ 0 h 863"/>
                  <a:gd name="T23" fmla="*/ 865 w 865"/>
                  <a:gd name="T24" fmla="*/ 863 h 8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863">
                    <a:moveTo>
                      <a:pt x="0" y="0"/>
                    </a:moveTo>
                    <a:lnTo>
                      <a:pt x="0" y="863"/>
                    </a:lnTo>
                    <a:lnTo>
                      <a:pt x="124" y="739"/>
                    </a:lnTo>
                    <a:lnTo>
                      <a:pt x="124" y="123"/>
                    </a:lnTo>
                    <a:lnTo>
                      <a:pt x="741" y="123"/>
                    </a:lnTo>
                    <a:lnTo>
                      <a:pt x="865" y="0"/>
                    </a:lnTo>
                    <a:lnTo>
                      <a:pt x="0" y="0"/>
                    </a:lnTo>
                    <a:close/>
                  </a:path>
                </a:pathLst>
              </a:custGeom>
              <a:solidFill>
                <a:srgbClr val="66CCFF"/>
              </a:solidFill>
              <a:ln w="9525">
                <a:solidFill>
                  <a:srgbClr val="000000"/>
                </a:solidFill>
                <a:prstDash val="solid"/>
                <a:round/>
                <a:headEnd/>
                <a:tailEnd/>
              </a:ln>
            </p:spPr>
            <p:txBody>
              <a:bodyPr/>
              <a:lstStyle/>
              <a:p>
                <a:endParaRPr lang="en-US" dirty="0"/>
              </a:p>
            </p:txBody>
          </p:sp>
          <p:sp>
            <p:nvSpPr>
              <p:cNvPr id="180291" name="Freeform 23"/>
              <p:cNvSpPr>
                <a:spLocks noEditPoints="1"/>
              </p:cNvSpPr>
              <p:nvPr/>
            </p:nvSpPr>
            <p:spPr bwMode="auto">
              <a:xfrm>
                <a:off x="2736" y="1720"/>
                <a:ext cx="741" cy="739"/>
              </a:xfrm>
              <a:custGeom>
                <a:avLst/>
                <a:gdLst>
                  <a:gd name="T0" fmla="*/ 124 w 741"/>
                  <a:gd name="T1" fmla="*/ 739 h 739"/>
                  <a:gd name="T2" fmla="*/ 741 w 741"/>
                  <a:gd name="T3" fmla="*/ 739 h 739"/>
                  <a:gd name="T4" fmla="*/ 741 w 741"/>
                  <a:gd name="T5" fmla="*/ 123 h 739"/>
                  <a:gd name="T6" fmla="*/ 0 w 741"/>
                  <a:gd name="T7" fmla="*/ 0 h 739"/>
                  <a:gd name="T8" fmla="*/ 124 w 741"/>
                  <a:gd name="T9" fmla="*/ 123 h 739"/>
                  <a:gd name="T10" fmla="*/ 0 60000 65536"/>
                  <a:gd name="T11" fmla="*/ 0 60000 65536"/>
                  <a:gd name="T12" fmla="*/ 0 60000 65536"/>
                  <a:gd name="T13" fmla="*/ 0 60000 65536"/>
                  <a:gd name="T14" fmla="*/ 0 60000 65536"/>
                  <a:gd name="T15" fmla="*/ 0 w 741"/>
                  <a:gd name="T16" fmla="*/ 0 h 739"/>
                  <a:gd name="T17" fmla="*/ 741 w 741"/>
                  <a:gd name="T18" fmla="*/ 739 h 739"/>
                </a:gdLst>
                <a:ahLst/>
                <a:cxnLst>
                  <a:cxn ang="T10">
                    <a:pos x="T0" y="T1"/>
                  </a:cxn>
                  <a:cxn ang="T11">
                    <a:pos x="T2" y="T3"/>
                  </a:cxn>
                  <a:cxn ang="T12">
                    <a:pos x="T4" y="T5"/>
                  </a:cxn>
                  <a:cxn ang="T13">
                    <a:pos x="T6" y="T7"/>
                  </a:cxn>
                  <a:cxn ang="T14">
                    <a:pos x="T8" y="T9"/>
                  </a:cxn>
                </a:cxnLst>
                <a:rect l="T15" t="T16" r="T17" b="T18"/>
                <a:pathLst>
                  <a:path w="741" h="739">
                    <a:moveTo>
                      <a:pt x="124" y="739"/>
                    </a:moveTo>
                    <a:lnTo>
                      <a:pt x="741" y="739"/>
                    </a:lnTo>
                    <a:lnTo>
                      <a:pt x="741" y="123"/>
                    </a:lnTo>
                    <a:moveTo>
                      <a:pt x="0" y="0"/>
                    </a:moveTo>
                    <a:lnTo>
                      <a:pt x="124" y="123"/>
                    </a:lnTo>
                  </a:path>
                </a:pathLst>
              </a:custGeom>
              <a:solidFill>
                <a:srgbClr val="66CCFF"/>
              </a:solidFill>
              <a:ln w="9525">
                <a:solidFill>
                  <a:srgbClr val="000000"/>
                </a:solidFill>
                <a:prstDash val="solid"/>
                <a:round/>
                <a:headEnd/>
                <a:tailEnd/>
              </a:ln>
            </p:spPr>
            <p:txBody>
              <a:bodyPr/>
              <a:lstStyle/>
              <a:p>
                <a:endParaRPr lang="en-US" dirty="0"/>
              </a:p>
            </p:txBody>
          </p:sp>
          <p:sp>
            <p:nvSpPr>
              <p:cNvPr id="180292" name="Freeform 24"/>
              <p:cNvSpPr>
                <a:spLocks/>
              </p:cNvSpPr>
              <p:nvPr/>
            </p:nvSpPr>
            <p:spPr bwMode="auto">
              <a:xfrm>
                <a:off x="2736" y="1720"/>
                <a:ext cx="865" cy="863"/>
              </a:xfrm>
              <a:custGeom>
                <a:avLst/>
                <a:gdLst>
                  <a:gd name="T0" fmla="*/ 0 w 865"/>
                  <a:gd name="T1" fmla="*/ 863 h 863"/>
                  <a:gd name="T2" fmla="*/ 865 w 865"/>
                  <a:gd name="T3" fmla="*/ 863 h 863"/>
                  <a:gd name="T4" fmla="*/ 865 w 865"/>
                  <a:gd name="T5" fmla="*/ 0 h 863"/>
                  <a:gd name="T6" fmla="*/ 741 w 865"/>
                  <a:gd name="T7" fmla="*/ 123 h 863"/>
                  <a:gd name="T8" fmla="*/ 741 w 865"/>
                  <a:gd name="T9" fmla="*/ 739 h 863"/>
                  <a:gd name="T10" fmla="*/ 124 w 865"/>
                  <a:gd name="T11" fmla="*/ 739 h 863"/>
                  <a:gd name="T12" fmla="*/ 0 w 865"/>
                  <a:gd name="T13" fmla="*/ 863 h 863"/>
                  <a:gd name="T14" fmla="*/ 0 60000 65536"/>
                  <a:gd name="T15" fmla="*/ 0 60000 65536"/>
                  <a:gd name="T16" fmla="*/ 0 60000 65536"/>
                  <a:gd name="T17" fmla="*/ 0 60000 65536"/>
                  <a:gd name="T18" fmla="*/ 0 60000 65536"/>
                  <a:gd name="T19" fmla="*/ 0 60000 65536"/>
                  <a:gd name="T20" fmla="*/ 0 60000 65536"/>
                  <a:gd name="T21" fmla="*/ 0 w 865"/>
                  <a:gd name="T22" fmla="*/ 0 h 863"/>
                  <a:gd name="T23" fmla="*/ 865 w 865"/>
                  <a:gd name="T24" fmla="*/ 863 h 8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863">
                    <a:moveTo>
                      <a:pt x="0" y="863"/>
                    </a:moveTo>
                    <a:lnTo>
                      <a:pt x="865" y="863"/>
                    </a:lnTo>
                    <a:lnTo>
                      <a:pt x="865" y="0"/>
                    </a:lnTo>
                    <a:lnTo>
                      <a:pt x="741" y="123"/>
                    </a:lnTo>
                    <a:lnTo>
                      <a:pt x="741" y="739"/>
                    </a:lnTo>
                    <a:lnTo>
                      <a:pt x="124" y="739"/>
                    </a:lnTo>
                    <a:lnTo>
                      <a:pt x="0" y="863"/>
                    </a:lnTo>
                    <a:close/>
                  </a:path>
                </a:pathLst>
              </a:custGeom>
              <a:solidFill>
                <a:srgbClr val="66CCFF"/>
              </a:solidFill>
              <a:ln w="9525">
                <a:solidFill>
                  <a:srgbClr val="000000"/>
                </a:solidFill>
                <a:prstDash val="solid"/>
                <a:round/>
                <a:headEnd/>
                <a:tailEnd/>
              </a:ln>
            </p:spPr>
            <p:txBody>
              <a:bodyPr/>
              <a:lstStyle/>
              <a:p>
                <a:endParaRPr lang="en-US" dirty="0"/>
              </a:p>
            </p:txBody>
          </p:sp>
          <p:sp>
            <p:nvSpPr>
              <p:cNvPr id="180293" name="Line 25"/>
              <p:cNvSpPr>
                <a:spLocks noChangeShapeType="1"/>
              </p:cNvSpPr>
              <p:nvPr/>
            </p:nvSpPr>
            <p:spPr bwMode="auto">
              <a:xfrm>
                <a:off x="3477" y="2459"/>
                <a:ext cx="124" cy="124"/>
              </a:xfrm>
              <a:prstGeom prst="line">
                <a:avLst/>
              </a:prstGeom>
              <a:noFill/>
              <a:ln w="9525">
                <a:solidFill>
                  <a:srgbClr val="000000"/>
                </a:solidFill>
                <a:round/>
                <a:headEnd/>
                <a:tailEnd/>
              </a:ln>
            </p:spPr>
            <p:txBody>
              <a:bodyPr/>
              <a:lstStyle/>
              <a:p>
                <a:endParaRPr lang="en-US" dirty="0"/>
              </a:p>
            </p:txBody>
          </p:sp>
        </p:grpSp>
        <p:grpSp>
          <p:nvGrpSpPr>
            <p:cNvPr id="6" name="Group 26"/>
            <p:cNvGrpSpPr>
              <a:grpSpLocks/>
            </p:cNvGrpSpPr>
            <p:nvPr/>
          </p:nvGrpSpPr>
          <p:grpSpPr bwMode="auto">
            <a:xfrm>
              <a:off x="2869" y="1897"/>
              <a:ext cx="590" cy="517"/>
              <a:chOff x="3644" y="2970"/>
              <a:chExt cx="1081" cy="809"/>
            </a:xfrm>
          </p:grpSpPr>
          <p:sp>
            <p:nvSpPr>
              <p:cNvPr id="180284" name="Rectangle 27"/>
              <p:cNvSpPr>
                <a:spLocks noChangeArrowheads="1"/>
              </p:cNvSpPr>
              <p:nvPr/>
            </p:nvSpPr>
            <p:spPr bwMode="auto">
              <a:xfrm>
                <a:off x="3644" y="2970"/>
                <a:ext cx="1081" cy="741"/>
              </a:xfrm>
              <a:prstGeom prst="rect">
                <a:avLst/>
              </a:prstGeom>
              <a:solidFill>
                <a:srgbClr val="66CCFF"/>
              </a:solidFill>
              <a:ln w="9525">
                <a:solidFill>
                  <a:srgbClr val="000000"/>
                </a:solidFill>
                <a:miter lim="800000"/>
                <a:headEnd/>
                <a:tailEnd/>
              </a:ln>
            </p:spPr>
            <p:txBody>
              <a:bodyPr/>
              <a:lstStyle/>
              <a:p>
                <a:endParaRPr lang="en-US" dirty="0"/>
              </a:p>
            </p:txBody>
          </p:sp>
          <p:sp>
            <p:nvSpPr>
              <p:cNvPr id="180285" name="Rectangle 28"/>
              <p:cNvSpPr>
                <a:spLocks noChangeArrowheads="1"/>
              </p:cNvSpPr>
              <p:nvPr/>
            </p:nvSpPr>
            <p:spPr bwMode="auto">
              <a:xfrm>
                <a:off x="3682" y="3711"/>
                <a:ext cx="1005" cy="68"/>
              </a:xfrm>
              <a:prstGeom prst="rect">
                <a:avLst/>
              </a:prstGeom>
              <a:solidFill>
                <a:srgbClr val="66CCFF"/>
              </a:solidFill>
              <a:ln w="3175">
                <a:solidFill>
                  <a:srgbClr val="000000"/>
                </a:solidFill>
                <a:miter lim="800000"/>
                <a:headEnd/>
                <a:tailEnd/>
              </a:ln>
            </p:spPr>
            <p:txBody>
              <a:bodyPr/>
              <a:lstStyle/>
              <a:p>
                <a:endParaRPr lang="en-US" dirty="0"/>
              </a:p>
            </p:txBody>
          </p:sp>
          <p:sp>
            <p:nvSpPr>
              <p:cNvPr id="180286" name="Freeform 29"/>
              <p:cNvSpPr>
                <a:spLocks noEditPoints="1"/>
              </p:cNvSpPr>
              <p:nvPr/>
            </p:nvSpPr>
            <p:spPr bwMode="auto">
              <a:xfrm>
                <a:off x="3682" y="3003"/>
                <a:ext cx="1005" cy="674"/>
              </a:xfrm>
              <a:custGeom>
                <a:avLst/>
                <a:gdLst>
                  <a:gd name="T0" fmla="*/ 0 w 1005"/>
                  <a:gd name="T1" fmla="*/ 674 h 674"/>
                  <a:gd name="T2" fmla="*/ 78 w 1005"/>
                  <a:gd name="T3" fmla="*/ 674 h 674"/>
                  <a:gd name="T4" fmla="*/ 78 w 1005"/>
                  <a:gd name="T5" fmla="*/ 0 h 674"/>
                  <a:gd name="T6" fmla="*/ 0 w 1005"/>
                  <a:gd name="T7" fmla="*/ 0 h 674"/>
                  <a:gd name="T8" fmla="*/ 0 w 1005"/>
                  <a:gd name="T9" fmla="*/ 674 h 674"/>
                  <a:gd name="T10" fmla="*/ 155 w 1005"/>
                  <a:gd name="T11" fmla="*/ 674 h 674"/>
                  <a:gd name="T12" fmla="*/ 232 w 1005"/>
                  <a:gd name="T13" fmla="*/ 674 h 674"/>
                  <a:gd name="T14" fmla="*/ 232 w 1005"/>
                  <a:gd name="T15" fmla="*/ 0 h 674"/>
                  <a:gd name="T16" fmla="*/ 155 w 1005"/>
                  <a:gd name="T17" fmla="*/ 0 h 674"/>
                  <a:gd name="T18" fmla="*/ 155 w 1005"/>
                  <a:gd name="T19" fmla="*/ 674 h 674"/>
                  <a:gd name="T20" fmla="*/ 310 w 1005"/>
                  <a:gd name="T21" fmla="*/ 674 h 674"/>
                  <a:gd name="T22" fmla="*/ 386 w 1005"/>
                  <a:gd name="T23" fmla="*/ 674 h 674"/>
                  <a:gd name="T24" fmla="*/ 386 w 1005"/>
                  <a:gd name="T25" fmla="*/ 0 h 674"/>
                  <a:gd name="T26" fmla="*/ 310 w 1005"/>
                  <a:gd name="T27" fmla="*/ 0 h 674"/>
                  <a:gd name="T28" fmla="*/ 310 w 1005"/>
                  <a:gd name="T29" fmla="*/ 674 h 674"/>
                  <a:gd name="T30" fmla="*/ 463 w 1005"/>
                  <a:gd name="T31" fmla="*/ 674 h 674"/>
                  <a:gd name="T32" fmla="*/ 541 w 1005"/>
                  <a:gd name="T33" fmla="*/ 674 h 674"/>
                  <a:gd name="T34" fmla="*/ 541 w 1005"/>
                  <a:gd name="T35" fmla="*/ 0 h 674"/>
                  <a:gd name="T36" fmla="*/ 463 w 1005"/>
                  <a:gd name="T37" fmla="*/ 0 h 674"/>
                  <a:gd name="T38" fmla="*/ 463 w 1005"/>
                  <a:gd name="T39" fmla="*/ 674 h 674"/>
                  <a:gd name="T40" fmla="*/ 618 w 1005"/>
                  <a:gd name="T41" fmla="*/ 674 h 674"/>
                  <a:gd name="T42" fmla="*/ 695 w 1005"/>
                  <a:gd name="T43" fmla="*/ 674 h 674"/>
                  <a:gd name="T44" fmla="*/ 695 w 1005"/>
                  <a:gd name="T45" fmla="*/ 0 h 674"/>
                  <a:gd name="T46" fmla="*/ 618 w 1005"/>
                  <a:gd name="T47" fmla="*/ 0 h 674"/>
                  <a:gd name="T48" fmla="*/ 618 w 1005"/>
                  <a:gd name="T49" fmla="*/ 674 h 674"/>
                  <a:gd name="T50" fmla="*/ 773 w 1005"/>
                  <a:gd name="T51" fmla="*/ 674 h 674"/>
                  <a:gd name="T52" fmla="*/ 850 w 1005"/>
                  <a:gd name="T53" fmla="*/ 674 h 674"/>
                  <a:gd name="T54" fmla="*/ 850 w 1005"/>
                  <a:gd name="T55" fmla="*/ 0 h 674"/>
                  <a:gd name="T56" fmla="*/ 773 w 1005"/>
                  <a:gd name="T57" fmla="*/ 0 h 674"/>
                  <a:gd name="T58" fmla="*/ 773 w 1005"/>
                  <a:gd name="T59" fmla="*/ 674 h 674"/>
                  <a:gd name="T60" fmla="*/ 927 w 1005"/>
                  <a:gd name="T61" fmla="*/ 674 h 674"/>
                  <a:gd name="T62" fmla="*/ 1005 w 1005"/>
                  <a:gd name="T63" fmla="*/ 674 h 674"/>
                  <a:gd name="T64" fmla="*/ 1005 w 1005"/>
                  <a:gd name="T65" fmla="*/ 0 h 674"/>
                  <a:gd name="T66" fmla="*/ 927 w 1005"/>
                  <a:gd name="T67" fmla="*/ 0 h 674"/>
                  <a:gd name="T68" fmla="*/ 927 w 1005"/>
                  <a:gd name="T69" fmla="*/ 674 h 6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5"/>
                  <a:gd name="T106" fmla="*/ 0 h 674"/>
                  <a:gd name="T107" fmla="*/ 1005 w 1005"/>
                  <a:gd name="T108" fmla="*/ 674 h 6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5" h="674">
                    <a:moveTo>
                      <a:pt x="0" y="674"/>
                    </a:moveTo>
                    <a:lnTo>
                      <a:pt x="78" y="674"/>
                    </a:lnTo>
                    <a:lnTo>
                      <a:pt x="78" y="0"/>
                    </a:lnTo>
                    <a:lnTo>
                      <a:pt x="0" y="0"/>
                    </a:lnTo>
                    <a:lnTo>
                      <a:pt x="0" y="674"/>
                    </a:lnTo>
                    <a:close/>
                    <a:moveTo>
                      <a:pt x="155" y="674"/>
                    </a:moveTo>
                    <a:lnTo>
                      <a:pt x="232" y="674"/>
                    </a:lnTo>
                    <a:lnTo>
                      <a:pt x="232" y="0"/>
                    </a:lnTo>
                    <a:lnTo>
                      <a:pt x="155" y="0"/>
                    </a:lnTo>
                    <a:lnTo>
                      <a:pt x="155" y="674"/>
                    </a:lnTo>
                    <a:close/>
                    <a:moveTo>
                      <a:pt x="310" y="674"/>
                    </a:moveTo>
                    <a:lnTo>
                      <a:pt x="386" y="674"/>
                    </a:lnTo>
                    <a:lnTo>
                      <a:pt x="386" y="0"/>
                    </a:lnTo>
                    <a:lnTo>
                      <a:pt x="310" y="0"/>
                    </a:lnTo>
                    <a:lnTo>
                      <a:pt x="310" y="674"/>
                    </a:lnTo>
                    <a:close/>
                    <a:moveTo>
                      <a:pt x="463" y="674"/>
                    </a:moveTo>
                    <a:lnTo>
                      <a:pt x="541" y="674"/>
                    </a:lnTo>
                    <a:lnTo>
                      <a:pt x="541" y="0"/>
                    </a:lnTo>
                    <a:lnTo>
                      <a:pt x="463" y="0"/>
                    </a:lnTo>
                    <a:lnTo>
                      <a:pt x="463" y="674"/>
                    </a:lnTo>
                    <a:close/>
                    <a:moveTo>
                      <a:pt x="618" y="674"/>
                    </a:moveTo>
                    <a:lnTo>
                      <a:pt x="695" y="674"/>
                    </a:lnTo>
                    <a:lnTo>
                      <a:pt x="695" y="0"/>
                    </a:lnTo>
                    <a:lnTo>
                      <a:pt x="618" y="0"/>
                    </a:lnTo>
                    <a:lnTo>
                      <a:pt x="618" y="674"/>
                    </a:lnTo>
                    <a:close/>
                    <a:moveTo>
                      <a:pt x="773" y="674"/>
                    </a:moveTo>
                    <a:lnTo>
                      <a:pt x="850" y="674"/>
                    </a:lnTo>
                    <a:lnTo>
                      <a:pt x="850" y="0"/>
                    </a:lnTo>
                    <a:lnTo>
                      <a:pt x="773" y="0"/>
                    </a:lnTo>
                    <a:lnTo>
                      <a:pt x="773" y="674"/>
                    </a:lnTo>
                    <a:close/>
                    <a:moveTo>
                      <a:pt x="927" y="674"/>
                    </a:moveTo>
                    <a:lnTo>
                      <a:pt x="1005" y="674"/>
                    </a:lnTo>
                    <a:lnTo>
                      <a:pt x="1005" y="0"/>
                    </a:lnTo>
                    <a:lnTo>
                      <a:pt x="927" y="0"/>
                    </a:lnTo>
                    <a:lnTo>
                      <a:pt x="927" y="674"/>
                    </a:lnTo>
                    <a:close/>
                  </a:path>
                </a:pathLst>
              </a:custGeom>
              <a:solidFill>
                <a:srgbClr val="66CCFF"/>
              </a:solidFill>
              <a:ln w="3175">
                <a:solidFill>
                  <a:srgbClr val="000000"/>
                </a:solidFill>
                <a:prstDash val="solid"/>
                <a:round/>
                <a:headEnd/>
                <a:tailEnd/>
              </a:ln>
            </p:spPr>
            <p:txBody>
              <a:bodyPr/>
              <a:lstStyle/>
              <a:p>
                <a:endParaRPr lang="en-US" dirty="0"/>
              </a:p>
            </p:txBody>
          </p:sp>
          <p:sp>
            <p:nvSpPr>
              <p:cNvPr id="180287" name="Freeform 30"/>
              <p:cNvSpPr>
                <a:spLocks noEditPoints="1"/>
              </p:cNvSpPr>
              <p:nvPr/>
            </p:nvSpPr>
            <p:spPr bwMode="auto">
              <a:xfrm>
                <a:off x="3711" y="3012"/>
                <a:ext cx="947" cy="657"/>
              </a:xfrm>
              <a:custGeom>
                <a:avLst/>
                <a:gdLst>
                  <a:gd name="T0" fmla="*/ 790 w 947"/>
                  <a:gd name="T1" fmla="*/ 416 h 657"/>
                  <a:gd name="T2" fmla="*/ 775 w 947"/>
                  <a:gd name="T3" fmla="*/ 427 h 657"/>
                  <a:gd name="T4" fmla="*/ 785 w 947"/>
                  <a:gd name="T5" fmla="*/ 380 h 657"/>
                  <a:gd name="T6" fmla="*/ 779 w 947"/>
                  <a:gd name="T7" fmla="*/ 396 h 657"/>
                  <a:gd name="T8" fmla="*/ 779 w 947"/>
                  <a:gd name="T9" fmla="*/ 346 h 657"/>
                  <a:gd name="T10" fmla="*/ 785 w 947"/>
                  <a:gd name="T11" fmla="*/ 361 h 657"/>
                  <a:gd name="T12" fmla="*/ 775 w 947"/>
                  <a:gd name="T13" fmla="*/ 315 h 657"/>
                  <a:gd name="T14" fmla="*/ 790 w 947"/>
                  <a:gd name="T15" fmla="*/ 325 h 657"/>
                  <a:gd name="T16" fmla="*/ 773 w 947"/>
                  <a:gd name="T17" fmla="*/ 286 h 657"/>
                  <a:gd name="T18" fmla="*/ 792 w 947"/>
                  <a:gd name="T19" fmla="*/ 286 h 657"/>
                  <a:gd name="T20" fmla="*/ 773 w 947"/>
                  <a:gd name="T21" fmla="*/ 286 h 657"/>
                  <a:gd name="T22" fmla="*/ 790 w 947"/>
                  <a:gd name="T23" fmla="*/ 247 h 657"/>
                  <a:gd name="T24" fmla="*/ 775 w 947"/>
                  <a:gd name="T25" fmla="*/ 258 h 657"/>
                  <a:gd name="T26" fmla="*/ 785 w 947"/>
                  <a:gd name="T27" fmla="*/ 211 h 657"/>
                  <a:gd name="T28" fmla="*/ 779 w 947"/>
                  <a:gd name="T29" fmla="*/ 227 h 657"/>
                  <a:gd name="T30" fmla="*/ 934 w 947"/>
                  <a:gd name="T31" fmla="*/ 413 h 657"/>
                  <a:gd name="T32" fmla="*/ 940 w 947"/>
                  <a:gd name="T33" fmla="*/ 429 h 657"/>
                  <a:gd name="T34" fmla="*/ 929 w 947"/>
                  <a:gd name="T35" fmla="*/ 382 h 657"/>
                  <a:gd name="T36" fmla="*/ 945 w 947"/>
                  <a:gd name="T37" fmla="*/ 392 h 657"/>
                  <a:gd name="T38" fmla="*/ 928 w 947"/>
                  <a:gd name="T39" fmla="*/ 354 h 657"/>
                  <a:gd name="T40" fmla="*/ 947 w 947"/>
                  <a:gd name="T41" fmla="*/ 354 h 657"/>
                  <a:gd name="T42" fmla="*/ 928 w 947"/>
                  <a:gd name="T43" fmla="*/ 354 h 657"/>
                  <a:gd name="T44" fmla="*/ 945 w 947"/>
                  <a:gd name="T45" fmla="*/ 315 h 657"/>
                  <a:gd name="T46" fmla="*/ 929 w 947"/>
                  <a:gd name="T47" fmla="*/ 325 h 657"/>
                  <a:gd name="T48" fmla="*/ 940 w 947"/>
                  <a:gd name="T49" fmla="*/ 278 h 657"/>
                  <a:gd name="T50" fmla="*/ 934 w 947"/>
                  <a:gd name="T51" fmla="*/ 294 h 657"/>
                  <a:gd name="T52" fmla="*/ 934 w 947"/>
                  <a:gd name="T53" fmla="*/ 244 h 657"/>
                  <a:gd name="T54" fmla="*/ 940 w 947"/>
                  <a:gd name="T55" fmla="*/ 261 h 657"/>
                  <a:gd name="T56" fmla="*/ 929 w 947"/>
                  <a:gd name="T57" fmla="*/ 214 h 657"/>
                  <a:gd name="T58" fmla="*/ 945 w 947"/>
                  <a:gd name="T59" fmla="*/ 224 h 657"/>
                  <a:gd name="T60" fmla="*/ 928 w 947"/>
                  <a:gd name="T61" fmla="*/ 8 h 657"/>
                  <a:gd name="T62" fmla="*/ 947 w 947"/>
                  <a:gd name="T63" fmla="*/ 8 h 657"/>
                  <a:gd name="T64" fmla="*/ 928 w 947"/>
                  <a:gd name="T65" fmla="*/ 8 h 657"/>
                  <a:gd name="T66" fmla="*/ 790 w 947"/>
                  <a:gd name="T67" fmla="*/ 4 h 657"/>
                  <a:gd name="T68" fmla="*/ 775 w 947"/>
                  <a:gd name="T69" fmla="*/ 13 h 657"/>
                  <a:gd name="T70" fmla="*/ 630 w 947"/>
                  <a:gd name="T71" fmla="*/ 0 h 657"/>
                  <a:gd name="T72" fmla="*/ 625 w 947"/>
                  <a:gd name="T73" fmla="*/ 16 h 657"/>
                  <a:gd name="T74" fmla="*/ 470 w 947"/>
                  <a:gd name="T75" fmla="*/ 0 h 657"/>
                  <a:gd name="T76" fmla="*/ 477 w 947"/>
                  <a:gd name="T77" fmla="*/ 16 h 657"/>
                  <a:gd name="T78" fmla="*/ 311 w 947"/>
                  <a:gd name="T79" fmla="*/ 4 h 657"/>
                  <a:gd name="T80" fmla="*/ 327 w 947"/>
                  <a:gd name="T81" fmla="*/ 13 h 657"/>
                  <a:gd name="T82" fmla="*/ 155 w 947"/>
                  <a:gd name="T83" fmla="*/ 8 h 657"/>
                  <a:gd name="T84" fmla="*/ 174 w 947"/>
                  <a:gd name="T85" fmla="*/ 8 h 657"/>
                  <a:gd name="T86" fmla="*/ 155 w 947"/>
                  <a:gd name="T87" fmla="*/ 8 h 657"/>
                  <a:gd name="T88" fmla="*/ 17 w 947"/>
                  <a:gd name="T89" fmla="*/ 4 h 657"/>
                  <a:gd name="T90" fmla="*/ 2 w 947"/>
                  <a:gd name="T91" fmla="*/ 13 h 657"/>
                  <a:gd name="T92" fmla="*/ 940 w 947"/>
                  <a:gd name="T93" fmla="*/ 640 h 657"/>
                  <a:gd name="T94" fmla="*/ 934 w 947"/>
                  <a:gd name="T95" fmla="*/ 657 h 657"/>
                  <a:gd name="T96" fmla="*/ 779 w 947"/>
                  <a:gd name="T97" fmla="*/ 640 h 657"/>
                  <a:gd name="T98" fmla="*/ 785 w 947"/>
                  <a:gd name="T99" fmla="*/ 657 h 657"/>
                  <a:gd name="T100" fmla="*/ 620 w 947"/>
                  <a:gd name="T101" fmla="*/ 644 h 657"/>
                  <a:gd name="T102" fmla="*/ 635 w 947"/>
                  <a:gd name="T103" fmla="*/ 654 h 657"/>
                  <a:gd name="T104" fmla="*/ 463 w 947"/>
                  <a:gd name="T105" fmla="*/ 649 h 657"/>
                  <a:gd name="T106" fmla="*/ 483 w 947"/>
                  <a:gd name="T107" fmla="*/ 649 h 657"/>
                  <a:gd name="T108" fmla="*/ 463 w 947"/>
                  <a:gd name="T109" fmla="*/ 649 h 657"/>
                  <a:gd name="T110" fmla="*/ 327 w 947"/>
                  <a:gd name="T111" fmla="*/ 644 h 657"/>
                  <a:gd name="T112" fmla="*/ 311 w 947"/>
                  <a:gd name="T113" fmla="*/ 654 h 657"/>
                  <a:gd name="T114" fmla="*/ 167 w 947"/>
                  <a:gd name="T115" fmla="*/ 640 h 657"/>
                  <a:gd name="T116" fmla="*/ 161 w 947"/>
                  <a:gd name="T117" fmla="*/ 657 h 657"/>
                  <a:gd name="T118" fmla="*/ 7 w 947"/>
                  <a:gd name="T119" fmla="*/ 640 h 657"/>
                  <a:gd name="T120" fmla="*/ 12 w 947"/>
                  <a:gd name="T121" fmla="*/ 657 h 6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47"/>
                  <a:gd name="T184" fmla="*/ 0 h 657"/>
                  <a:gd name="T185" fmla="*/ 947 w 947"/>
                  <a:gd name="T186" fmla="*/ 657 h 6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47" h="657">
                    <a:moveTo>
                      <a:pt x="773" y="421"/>
                    </a:moveTo>
                    <a:lnTo>
                      <a:pt x="775" y="416"/>
                    </a:lnTo>
                    <a:lnTo>
                      <a:pt x="779" y="413"/>
                    </a:lnTo>
                    <a:lnTo>
                      <a:pt x="785" y="413"/>
                    </a:lnTo>
                    <a:lnTo>
                      <a:pt x="790" y="416"/>
                    </a:lnTo>
                    <a:lnTo>
                      <a:pt x="792" y="421"/>
                    </a:lnTo>
                    <a:lnTo>
                      <a:pt x="790" y="427"/>
                    </a:lnTo>
                    <a:lnTo>
                      <a:pt x="785" y="429"/>
                    </a:lnTo>
                    <a:lnTo>
                      <a:pt x="779" y="429"/>
                    </a:lnTo>
                    <a:lnTo>
                      <a:pt x="775" y="427"/>
                    </a:lnTo>
                    <a:lnTo>
                      <a:pt x="773" y="421"/>
                    </a:lnTo>
                    <a:close/>
                    <a:moveTo>
                      <a:pt x="773" y="387"/>
                    </a:moveTo>
                    <a:lnTo>
                      <a:pt x="775" y="382"/>
                    </a:lnTo>
                    <a:lnTo>
                      <a:pt x="779" y="380"/>
                    </a:lnTo>
                    <a:lnTo>
                      <a:pt x="785" y="380"/>
                    </a:lnTo>
                    <a:lnTo>
                      <a:pt x="790" y="382"/>
                    </a:lnTo>
                    <a:lnTo>
                      <a:pt x="792" y="387"/>
                    </a:lnTo>
                    <a:lnTo>
                      <a:pt x="790" y="392"/>
                    </a:lnTo>
                    <a:lnTo>
                      <a:pt x="785" y="396"/>
                    </a:lnTo>
                    <a:lnTo>
                      <a:pt x="779" y="396"/>
                    </a:lnTo>
                    <a:lnTo>
                      <a:pt x="775" y="392"/>
                    </a:lnTo>
                    <a:lnTo>
                      <a:pt x="773" y="387"/>
                    </a:lnTo>
                    <a:close/>
                    <a:moveTo>
                      <a:pt x="773" y="354"/>
                    </a:moveTo>
                    <a:lnTo>
                      <a:pt x="775" y="349"/>
                    </a:lnTo>
                    <a:lnTo>
                      <a:pt x="779" y="346"/>
                    </a:lnTo>
                    <a:lnTo>
                      <a:pt x="785" y="346"/>
                    </a:lnTo>
                    <a:lnTo>
                      <a:pt x="790" y="349"/>
                    </a:lnTo>
                    <a:lnTo>
                      <a:pt x="792" y="354"/>
                    </a:lnTo>
                    <a:lnTo>
                      <a:pt x="790" y="358"/>
                    </a:lnTo>
                    <a:lnTo>
                      <a:pt x="785" y="361"/>
                    </a:lnTo>
                    <a:lnTo>
                      <a:pt x="779" y="361"/>
                    </a:lnTo>
                    <a:lnTo>
                      <a:pt x="775" y="358"/>
                    </a:lnTo>
                    <a:lnTo>
                      <a:pt x="773" y="354"/>
                    </a:lnTo>
                    <a:close/>
                    <a:moveTo>
                      <a:pt x="773" y="320"/>
                    </a:moveTo>
                    <a:lnTo>
                      <a:pt x="775" y="315"/>
                    </a:lnTo>
                    <a:lnTo>
                      <a:pt x="779" y="312"/>
                    </a:lnTo>
                    <a:lnTo>
                      <a:pt x="785" y="312"/>
                    </a:lnTo>
                    <a:lnTo>
                      <a:pt x="790" y="315"/>
                    </a:lnTo>
                    <a:lnTo>
                      <a:pt x="792" y="320"/>
                    </a:lnTo>
                    <a:lnTo>
                      <a:pt x="790" y="325"/>
                    </a:lnTo>
                    <a:lnTo>
                      <a:pt x="785" y="328"/>
                    </a:lnTo>
                    <a:lnTo>
                      <a:pt x="779" y="328"/>
                    </a:lnTo>
                    <a:lnTo>
                      <a:pt x="775" y="325"/>
                    </a:lnTo>
                    <a:lnTo>
                      <a:pt x="773" y="320"/>
                    </a:lnTo>
                    <a:close/>
                    <a:moveTo>
                      <a:pt x="773" y="286"/>
                    </a:moveTo>
                    <a:lnTo>
                      <a:pt x="775" y="282"/>
                    </a:lnTo>
                    <a:lnTo>
                      <a:pt x="779" y="278"/>
                    </a:lnTo>
                    <a:lnTo>
                      <a:pt x="785" y="278"/>
                    </a:lnTo>
                    <a:lnTo>
                      <a:pt x="790" y="282"/>
                    </a:lnTo>
                    <a:lnTo>
                      <a:pt x="792" y="286"/>
                    </a:lnTo>
                    <a:lnTo>
                      <a:pt x="790" y="291"/>
                    </a:lnTo>
                    <a:lnTo>
                      <a:pt x="785" y="294"/>
                    </a:lnTo>
                    <a:lnTo>
                      <a:pt x="779" y="294"/>
                    </a:lnTo>
                    <a:lnTo>
                      <a:pt x="775" y="291"/>
                    </a:lnTo>
                    <a:lnTo>
                      <a:pt x="773" y="286"/>
                    </a:lnTo>
                    <a:close/>
                    <a:moveTo>
                      <a:pt x="773" y="253"/>
                    </a:moveTo>
                    <a:lnTo>
                      <a:pt x="775" y="247"/>
                    </a:lnTo>
                    <a:lnTo>
                      <a:pt x="779" y="244"/>
                    </a:lnTo>
                    <a:lnTo>
                      <a:pt x="785" y="244"/>
                    </a:lnTo>
                    <a:lnTo>
                      <a:pt x="790" y="247"/>
                    </a:lnTo>
                    <a:lnTo>
                      <a:pt x="792" y="253"/>
                    </a:lnTo>
                    <a:lnTo>
                      <a:pt x="790" y="258"/>
                    </a:lnTo>
                    <a:lnTo>
                      <a:pt x="785" y="261"/>
                    </a:lnTo>
                    <a:lnTo>
                      <a:pt x="779" y="261"/>
                    </a:lnTo>
                    <a:lnTo>
                      <a:pt x="775" y="258"/>
                    </a:lnTo>
                    <a:lnTo>
                      <a:pt x="773" y="253"/>
                    </a:lnTo>
                    <a:close/>
                    <a:moveTo>
                      <a:pt x="773" y="218"/>
                    </a:moveTo>
                    <a:lnTo>
                      <a:pt x="775" y="214"/>
                    </a:lnTo>
                    <a:lnTo>
                      <a:pt x="779" y="211"/>
                    </a:lnTo>
                    <a:lnTo>
                      <a:pt x="785" y="211"/>
                    </a:lnTo>
                    <a:lnTo>
                      <a:pt x="790" y="214"/>
                    </a:lnTo>
                    <a:lnTo>
                      <a:pt x="792" y="218"/>
                    </a:lnTo>
                    <a:lnTo>
                      <a:pt x="790" y="224"/>
                    </a:lnTo>
                    <a:lnTo>
                      <a:pt x="785" y="227"/>
                    </a:lnTo>
                    <a:lnTo>
                      <a:pt x="779" y="227"/>
                    </a:lnTo>
                    <a:lnTo>
                      <a:pt x="775" y="224"/>
                    </a:lnTo>
                    <a:lnTo>
                      <a:pt x="773" y="218"/>
                    </a:lnTo>
                    <a:close/>
                    <a:moveTo>
                      <a:pt x="928" y="421"/>
                    </a:moveTo>
                    <a:lnTo>
                      <a:pt x="929" y="416"/>
                    </a:lnTo>
                    <a:lnTo>
                      <a:pt x="934" y="413"/>
                    </a:lnTo>
                    <a:lnTo>
                      <a:pt x="940" y="413"/>
                    </a:lnTo>
                    <a:lnTo>
                      <a:pt x="945" y="416"/>
                    </a:lnTo>
                    <a:lnTo>
                      <a:pt x="947" y="421"/>
                    </a:lnTo>
                    <a:lnTo>
                      <a:pt x="945" y="427"/>
                    </a:lnTo>
                    <a:lnTo>
                      <a:pt x="940" y="429"/>
                    </a:lnTo>
                    <a:lnTo>
                      <a:pt x="934" y="429"/>
                    </a:lnTo>
                    <a:lnTo>
                      <a:pt x="929" y="427"/>
                    </a:lnTo>
                    <a:lnTo>
                      <a:pt x="928" y="421"/>
                    </a:lnTo>
                    <a:close/>
                    <a:moveTo>
                      <a:pt x="928" y="387"/>
                    </a:moveTo>
                    <a:lnTo>
                      <a:pt x="929" y="382"/>
                    </a:lnTo>
                    <a:lnTo>
                      <a:pt x="934" y="380"/>
                    </a:lnTo>
                    <a:lnTo>
                      <a:pt x="940" y="380"/>
                    </a:lnTo>
                    <a:lnTo>
                      <a:pt x="945" y="382"/>
                    </a:lnTo>
                    <a:lnTo>
                      <a:pt x="947" y="387"/>
                    </a:lnTo>
                    <a:lnTo>
                      <a:pt x="945" y="392"/>
                    </a:lnTo>
                    <a:lnTo>
                      <a:pt x="940" y="396"/>
                    </a:lnTo>
                    <a:lnTo>
                      <a:pt x="934" y="396"/>
                    </a:lnTo>
                    <a:lnTo>
                      <a:pt x="929" y="392"/>
                    </a:lnTo>
                    <a:lnTo>
                      <a:pt x="928" y="387"/>
                    </a:lnTo>
                    <a:close/>
                    <a:moveTo>
                      <a:pt x="928" y="354"/>
                    </a:moveTo>
                    <a:lnTo>
                      <a:pt x="929" y="349"/>
                    </a:lnTo>
                    <a:lnTo>
                      <a:pt x="934" y="346"/>
                    </a:lnTo>
                    <a:lnTo>
                      <a:pt x="940" y="346"/>
                    </a:lnTo>
                    <a:lnTo>
                      <a:pt x="945" y="349"/>
                    </a:lnTo>
                    <a:lnTo>
                      <a:pt x="947" y="354"/>
                    </a:lnTo>
                    <a:lnTo>
                      <a:pt x="945" y="358"/>
                    </a:lnTo>
                    <a:lnTo>
                      <a:pt x="940" y="361"/>
                    </a:lnTo>
                    <a:lnTo>
                      <a:pt x="934" y="361"/>
                    </a:lnTo>
                    <a:lnTo>
                      <a:pt x="929" y="358"/>
                    </a:lnTo>
                    <a:lnTo>
                      <a:pt x="928" y="354"/>
                    </a:lnTo>
                    <a:close/>
                    <a:moveTo>
                      <a:pt x="928" y="320"/>
                    </a:moveTo>
                    <a:lnTo>
                      <a:pt x="929" y="315"/>
                    </a:lnTo>
                    <a:lnTo>
                      <a:pt x="934" y="312"/>
                    </a:lnTo>
                    <a:lnTo>
                      <a:pt x="940" y="312"/>
                    </a:lnTo>
                    <a:lnTo>
                      <a:pt x="945" y="315"/>
                    </a:lnTo>
                    <a:lnTo>
                      <a:pt x="947" y="320"/>
                    </a:lnTo>
                    <a:lnTo>
                      <a:pt x="945" y="325"/>
                    </a:lnTo>
                    <a:lnTo>
                      <a:pt x="940" y="328"/>
                    </a:lnTo>
                    <a:lnTo>
                      <a:pt x="934" y="328"/>
                    </a:lnTo>
                    <a:lnTo>
                      <a:pt x="929" y="325"/>
                    </a:lnTo>
                    <a:lnTo>
                      <a:pt x="928" y="320"/>
                    </a:lnTo>
                    <a:close/>
                    <a:moveTo>
                      <a:pt x="928" y="286"/>
                    </a:moveTo>
                    <a:lnTo>
                      <a:pt x="929" y="282"/>
                    </a:lnTo>
                    <a:lnTo>
                      <a:pt x="934" y="278"/>
                    </a:lnTo>
                    <a:lnTo>
                      <a:pt x="940" y="278"/>
                    </a:lnTo>
                    <a:lnTo>
                      <a:pt x="945" y="282"/>
                    </a:lnTo>
                    <a:lnTo>
                      <a:pt x="947" y="286"/>
                    </a:lnTo>
                    <a:lnTo>
                      <a:pt x="945" y="291"/>
                    </a:lnTo>
                    <a:lnTo>
                      <a:pt x="940" y="294"/>
                    </a:lnTo>
                    <a:lnTo>
                      <a:pt x="934" y="294"/>
                    </a:lnTo>
                    <a:lnTo>
                      <a:pt x="929" y="291"/>
                    </a:lnTo>
                    <a:lnTo>
                      <a:pt x="928" y="286"/>
                    </a:lnTo>
                    <a:close/>
                    <a:moveTo>
                      <a:pt x="928" y="253"/>
                    </a:moveTo>
                    <a:lnTo>
                      <a:pt x="929" y="247"/>
                    </a:lnTo>
                    <a:lnTo>
                      <a:pt x="934" y="244"/>
                    </a:lnTo>
                    <a:lnTo>
                      <a:pt x="940" y="244"/>
                    </a:lnTo>
                    <a:lnTo>
                      <a:pt x="945" y="247"/>
                    </a:lnTo>
                    <a:lnTo>
                      <a:pt x="947" y="253"/>
                    </a:lnTo>
                    <a:lnTo>
                      <a:pt x="945" y="258"/>
                    </a:lnTo>
                    <a:lnTo>
                      <a:pt x="940" y="261"/>
                    </a:lnTo>
                    <a:lnTo>
                      <a:pt x="934" y="261"/>
                    </a:lnTo>
                    <a:lnTo>
                      <a:pt x="929" y="258"/>
                    </a:lnTo>
                    <a:lnTo>
                      <a:pt x="928" y="253"/>
                    </a:lnTo>
                    <a:close/>
                    <a:moveTo>
                      <a:pt x="928" y="218"/>
                    </a:moveTo>
                    <a:lnTo>
                      <a:pt x="929" y="214"/>
                    </a:lnTo>
                    <a:lnTo>
                      <a:pt x="934" y="211"/>
                    </a:lnTo>
                    <a:lnTo>
                      <a:pt x="940" y="211"/>
                    </a:lnTo>
                    <a:lnTo>
                      <a:pt x="945" y="214"/>
                    </a:lnTo>
                    <a:lnTo>
                      <a:pt x="947" y="218"/>
                    </a:lnTo>
                    <a:lnTo>
                      <a:pt x="945" y="224"/>
                    </a:lnTo>
                    <a:lnTo>
                      <a:pt x="940" y="227"/>
                    </a:lnTo>
                    <a:lnTo>
                      <a:pt x="934" y="227"/>
                    </a:lnTo>
                    <a:lnTo>
                      <a:pt x="929" y="224"/>
                    </a:lnTo>
                    <a:lnTo>
                      <a:pt x="928" y="218"/>
                    </a:lnTo>
                    <a:close/>
                    <a:moveTo>
                      <a:pt x="928" y="8"/>
                    </a:moveTo>
                    <a:lnTo>
                      <a:pt x="929" y="4"/>
                    </a:lnTo>
                    <a:lnTo>
                      <a:pt x="934" y="0"/>
                    </a:lnTo>
                    <a:lnTo>
                      <a:pt x="940" y="0"/>
                    </a:lnTo>
                    <a:lnTo>
                      <a:pt x="945" y="4"/>
                    </a:lnTo>
                    <a:lnTo>
                      <a:pt x="947" y="8"/>
                    </a:lnTo>
                    <a:lnTo>
                      <a:pt x="945" y="13"/>
                    </a:lnTo>
                    <a:lnTo>
                      <a:pt x="940" y="16"/>
                    </a:lnTo>
                    <a:lnTo>
                      <a:pt x="934" y="16"/>
                    </a:lnTo>
                    <a:lnTo>
                      <a:pt x="929" y="13"/>
                    </a:lnTo>
                    <a:lnTo>
                      <a:pt x="928" y="8"/>
                    </a:lnTo>
                    <a:close/>
                    <a:moveTo>
                      <a:pt x="773" y="8"/>
                    </a:moveTo>
                    <a:lnTo>
                      <a:pt x="775" y="4"/>
                    </a:lnTo>
                    <a:lnTo>
                      <a:pt x="779" y="0"/>
                    </a:lnTo>
                    <a:lnTo>
                      <a:pt x="785" y="0"/>
                    </a:lnTo>
                    <a:lnTo>
                      <a:pt x="790" y="4"/>
                    </a:lnTo>
                    <a:lnTo>
                      <a:pt x="792" y="8"/>
                    </a:lnTo>
                    <a:lnTo>
                      <a:pt x="790" y="13"/>
                    </a:lnTo>
                    <a:lnTo>
                      <a:pt x="785" y="16"/>
                    </a:lnTo>
                    <a:lnTo>
                      <a:pt x="779" y="16"/>
                    </a:lnTo>
                    <a:lnTo>
                      <a:pt x="775" y="13"/>
                    </a:lnTo>
                    <a:lnTo>
                      <a:pt x="773" y="8"/>
                    </a:lnTo>
                    <a:close/>
                    <a:moveTo>
                      <a:pt x="618" y="8"/>
                    </a:moveTo>
                    <a:lnTo>
                      <a:pt x="620" y="4"/>
                    </a:lnTo>
                    <a:lnTo>
                      <a:pt x="625" y="0"/>
                    </a:lnTo>
                    <a:lnTo>
                      <a:pt x="630" y="0"/>
                    </a:lnTo>
                    <a:lnTo>
                      <a:pt x="635" y="4"/>
                    </a:lnTo>
                    <a:lnTo>
                      <a:pt x="637" y="8"/>
                    </a:lnTo>
                    <a:lnTo>
                      <a:pt x="635" y="13"/>
                    </a:lnTo>
                    <a:lnTo>
                      <a:pt x="630" y="16"/>
                    </a:lnTo>
                    <a:lnTo>
                      <a:pt x="625" y="16"/>
                    </a:lnTo>
                    <a:lnTo>
                      <a:pt x="620" y="13"/>
                    </a:lnTo>
                    <a:lnTo>
                      <a:pt x="618" y="8"/>
                    </a:lnTo>
                    <a:close/>
                    <a:moveTo>
                      <a:pt x="463" y="8"/>
                    </a:moveTo>
                    <a:lnTo>
                      <a:pt x="465" y="4"/>
                    </a:lnTo>
                    <a:lnTo>
                      <a:pt x="470" y="0"/>
                    </a:lnTo>
                    <a:lnTo>
                      <a:pt x="477" y="0"/>
                    </a:lnTo>
                    <a:lnTo>
                      <a:pt x="481" y="4"/>
                    </a:lnTo>
                    <a:lnTo>
                      <a:pt x="483" y="8"/>
                    </a:lnTo>
                    <a:lnTo>
                      <a:pt x="481" y="13"/>
                    </a:lnTo>
                    <a:lnTo>
                      <a:pt x="477" y="16"/>
                    </a:lnTo>
                    <a:lnTo>
                      <a:pt x="470" y="16"/>
                    </a:lnTo>
                    <a:lnTo>
                      <a:pt x="465" y="13"/>
                    </a:lnTo>
                    <a:lnTo>
                      <a:pt x="463" y="8"/>
                    </a:lnTo>
                    <a:close/>
                    <a:moveTo>
                      <a:pt x="309" y="8"/>
                    </a:moveTo>
                    <a:lnTo>
                      <a:pt x="311" y="4"/>
                    </a:lnTo>
                    <a:lnTo>
                      <a:pt x="316" y="0"/>
                    </a:lnTo>
                    <a:lnTo>
                      <a:pt x="322" y="0"/>
                    </a:lnTo>
                    <a:lnTo>
                      <a:pt x="327" y="4"/>
                    </a:lnTo>
                    <a:lnTo>
                      <a:pt x="329" y="8"/>
                    </a:lnTo>
                    <a:lnTo>
                      <a:pt x="327" y="13"/>
                    </a:lnTo>
                    <a:lnTo>
                      <a:pt x="322" y="16"/>
                    </a:lnTo>
                    <a:lnTo>
                      <a:pt x="316" y="16"/>
                    </a:lnTo>
                    <a:lnTo>
                      <a:pt x="311" y="13"/>
                    </a:lnTo>
                    <a:lnTo>
                      <a:pt x="309" y="8"/>
                    </a:lnTo>
                    <a:close/>
                    <a:moveTo>
                      <a:pt x="155" y="8"/>
                    </a:moveTo>
                    <a:lnTo>
                      <a:pt x="157" y="4"/>
                    </a:lnTo>
                    <a:lnTo>
                      <a:pt x="161" y="0"/>
                    </a:lnTo>
                    <a:lnTo>
                      <a:pt x="167" y="0"/>
                    </a:lnTo>
                    <a:lnTo>
                      <a:pt x="172" y="4"/>
                    </a:lnTo>
                    <a:lnTo>
                      <a:pt x="174" y="8"/>
                    </a:lnTo>
                    <a:lnTo>
                      <a:pt x="172" y="13"/>
                    </a:lnTo>
                    <a:lnTo>
                      <a:pt x="167" y="16"/>
                    </a:lnTo>
                    <a:lnTo>
                      <a:pt x="161" y="16"/>
                    </a:lnTo>
                    <a:lnTo>
                      <a:pt x="157" y="13"/>
                    </a:lnTo>
                    <a:lnTo>
                      <a:pt x="155" y="8"/>
                    </a:lnTo>
                    <a:close/>
                    <a:moveTo>
                      <a:pt x="0" y="8"/>
                    </a:moveTo>
                    <a:lnTo>
                      <a:pt x="2" y="4"/>
                    </a:lnTo>
                    <a:lnTo>
                      <a:pt x="7" y="0"/>
                    </a:lnTo>
                    <a:lnTo>
                      <a:pt x="12" y="0"/>
                    </a:lnTo>
                    <a:lnTo>
                      <a:pt x="17" y="4"/>
                    </a:lnTo>
                    <a:lnTo>
                      <a:pt x="19" y="8"/>
                    </a:lnTo>
                    <a:lnTo>
                      <a:pt x="17" y="13"/>
                    </a:lnTo>
                    <a:lnTo>
                      <a:pt x="12" y="16"/>
                    </a:lnTo>
                    <a:lnTo>
                      <a:pt x="7" y="16"/>
                    </a:lnTo>
                    <a:lnTo>
                      <a:pt x="2" y="13"/>
                    </a:lnTo>
                    <a:lnTo>
                      <a:pt x="0" y="8"/>
                    </a:lnTo>
                    <a:close/>
                    <a:moveTo>
                      <a:pt x="928" y="649"/>
                    </a:moveTo>
                    <a:lnTo>
                      <a:pt x="929" y="644"/>
                    </a:lnTo>
                    <a:lnTo>
                      <a:pt x="934" y="640"/>
                    </a:lnTo>
                    <a:lnTo>
                      <a:pt x="940" y="640"/>
                    </a:lnTo>
                    <a:lnTo>
                      <a:pt x="945" y="644"/>
                    </a:lnTo>
                    <a:lnTo>
                      <a:pt x="947" y="649"/>
                    </a:lnTo>
                    <a:lnTo>
                      <a:pt x="945" y="654"/>
                    </a:lnTo>
                    <a:lnTo>
                      <a:pt x="940" y="657"/>
                    </a:lnTo>
                    <a:lnTo>
                      <a:pt x="934" y="657"/>
                    </a:lnTo>
                    <a:lnTo>
                      <a:pt x="929" y="654"/>
                    </a:lnTo>
                    <a:lnTo>
                      <a:pt x="928" y="649"/>
                    </a:lnTo>
                    <a:close/>
                    <a:moveTo>
                      <a:pt x="773" y="649"/>
                    </a:moveTo>
                    <a:lnTo>
                      <a:pt x="775" y="644"/>
                    </a:lnTo>
                    <a:lnTo>
                      <a:pt x="779" y="640"/>
                    </a:lnTo>
                    <a:lnTo>
                      <a:pt x="785" y="640"/>
                    </a:lnTo>
                    <a:lnTo>
                      <a:pt x="790" y="644"/>
                    </a:lnTo>
                    <a:lnTo>
                      <a:pt x="792" y="649"/>
                    </a:lnTo>
                    <a:lnTo>
                      <a:pt x="790" y="654"/>
                    </a:lnTo>
                    <a:lnTo>
                      <a:pt x="785" y="657"/>
                    </a:lnTo>
                    <a:lnTo>
                      <a:pt x="779" y="657"/>
                    </a:lnTo>
                    <a:lnTo>
                      <a:pt x="775" y="654"/>
                    </a:lnTo>
                    <a:lnTo>
                      <a:pt x="773" y="649"/>
                    </a:lnTo>
                    <a:close/>
                    <a:moveTo>
                      <a:pt x="618" y="649"/>
                    </a:moveTo>
                    <a:lnTo>
                      <a:pt x="620" y="644"/>
                    </a:lnTo>
                    <a:lnTo>
                      <a:pt x="625" y="640"/>
                    </a:lnTo>
                    <a:lnTo>
                      <a:pt x="630" y="640"/>
                    </a:lnTo>
                    <a:lnTo>
                      <a:pt x="635" y="644"/>
                    </a:lnTo>
                    <a:lnTo>
                      <a:pt x="637" y="649"/>
                    </a:lnTo>
                    <a:lnTo>
                      <a:pt x="635" y="654"/>
                    </a:lnTo>
                    <a:lnTo>
                      <a:pt x="630" y="657"/>
                    </a:lnTo>
                    <a:lnTo>
                      <a:pt x="625" y="657"/>
                    </a:lnTo>
                    <a:lnTo>
                      <a:pt x="620" y="654"/>
                    </a:lnTo>
                    <a:lnTo>
                      <a:pt x="618" y="649"/>
                    </a:lnTo>
                    <a:close/>
                    <a:moveTo>
                      <a:pt x="463" y="649"/>
                    </a:moveTo>
                    <a:lnTo>
                      <a:pt x="465" y="644"/>
                    </a:lnTo>
                    <a:lnTo>
                      <a:pt x="470" y="640"/>
                    </a:lnTo>
                    <a:lnTo>
                      <a:pt x="477" y="640"/>
                    </a:lnTo>
                    <a:lnTo>
                      <a:pt x="481" y="644"/>
                    </a:lnTo>
                    <a:lnTo>
                      <a:pt x="483" y="649"/>
                    </a:lnTo>
                    <a:lnTo>
                      <a:pt x="481" y="654"/>
                    </a:lnTo>
                    <a:lnTo>
                      <a:pt x="477" y="657"/>
                    </a:lnTo>
                    <a:lnTo>
                      <a:pt x="470" y="657"/>
                    </a:lnTo>
                    <a:lnTo>
                      <a:pt x="465" y="654"/>
                    </a:lnTo>
                    <a:lnTo>
                      <a:pt x="463" y="649"/>
                    </a:lnTo>
                    <a:close/>
                    <a:moveTo>
                      <a:pt x="309" y="649"/>
                    </a:moveTo>
                    <a:lnTo>
                      <a:pt x="311" y="644"/>
                    </a:lnTo>
                    <a:lnTo>
                      <a:pt x="316" y="640"/>
                    </a:lnTo>
                    <a:lnTo>
                      <a:pt x="322" y="640"/>
                    </a:lnTo>
                    <a:lnTo>
                      <a:pt x="327" y="644"/>
                    </a:lnTo>
                    <a:lnTo>
                      <a:pt x="329" y="649"/>
                    </a:lnTo>
                    <a:lnTo>
                      <a:pt x="327" y="654"/>
                    </a:lnTo>
                    <a:lnTo>
                      <a:pt x="322" y="657"/>
                    </a:lnTo>
                    <a:lnTo>
                      <a:pt x="316" y="657"/>
                    </a:lnTo>
                    <a:lnTo>
                      <a:pt x="311" y="654"/>
                    </a:lnTo>
                    <a:lnTo>
                      <a:pt x="309" y="649"/>
                    </a:lnTo>
                    <a:close/>
                    <a:moveTo>
                      <a:pt x="155" y="649"/>
                    </a:moveTo>
                    <a:lnTo>
                      <a:pt x="157" y="644"/>
                    </a:lnTo>
                    <a:lnTo>
                      <a:pt x="161" y="640"/>
                    </a:lnTo>
                    <a:lnTo>
                      <a:pt x="167" y="640"/>
                    </a:lnTo>
                    <a:lnTo>
                      <a:pt x="172" y="644"/>
                    </a:lnTo>
                    <a:lnTo>
                      <a:pt x="174" y="649"/>
                    </a:lnTo>
                    <a:lnTo>
                      <a:pt x="172" y="654"/>
                    </a:lnTo>
                    <a:lnTo>
                      <a:pt x="167" y="657"/>
                    </a:lnTo>
                    <a:lnTo>
                      <a:pt x="161" y="657"/>
                    </a:lnTo>
                    <a:lnTo>
                      <a:pt x="157" y="654"/>
                    </a:lnTo>
                    <a:lnTo>
                      <a:pt x="155" y="649"/>
                    </a:lnTo>
                    <a:close/>
                    <a:moveTo>
                      <a:pt x="0" y="649"/>
                    </a:moveTo>
                    <a:lnTo>
                      <a:pt x="2" y="644"/>
                    </a:lnTo>
                    <a:lnTo>
                      <a:pt x="7" y="640"/>
                    </a:lnTo>
                    <a:lnTo>
                      <a:pt x="12" y="640"/>
                    </a:lnTo>
                    <a:lnTo>
                      <a:pt x="17" y="644"/>
                    </a:lnTo>
                    <a:lnTo>
                      <a:pt x="19" y="649"/>
                    </a:lnTo>
                    <a:lnTo>
                      <a:pt x="17" y="654"/>
                    </a:lnTo>
                    <a:lnTo>
                      <a:pt x="12" y="657"/>
                    </a:lnTo>
                    <a:lnTo>
                      <a:pt x="7" y="657"/>
                    </a:lnTo>
                    <a:lnTo>
                      <a:pt x="2" y="654"/>
                    </a:lnTo>
                    <a:lnTo>
                      <a:pt x="0" y="649"/>
                    </a:lnTo>
                    <a:close/>
                  </a:path>
                </a:pathLst>
              </a:custGeom>
              <a:solidFill>
                <a:srgbClr val="66CCFF"/>
              </a:solidFill>
              <a:ln w="3175">
                <a:solidFill>
                  <a:srgbClr val="000000"/>
                </a:solidFill>
                <a:prstDash val="solid"/>
                <a:round/>
                <a:headEnd/>
                <a:tailEnd/>
              </a:ln>
            </p:spPr>
            <p:txBody>
              <a:bodyPr/>
              <a:lstStyle/>
              <a:p>
                <a:endParaRPr lang="en-US" dirty="0"/>
              </a:p>
            </p:txBody>
          </p:sp>
          <p:sp>
            <p:nvSpPr>
              <p:cNvPr id="180288" name="Freeform 31"/>
              <p:cNvSpPr>
                <a:spLocks noEditPoints="1"/>
              </p:cNvSpPr>
              <p:nvPr/>
            </p:nvSpPr>
            <p:spPr bwMode="auto">
              <a:xfrm>
                <a:off x="3701" y="3290"/>
                <a:ext cx="348" cy="287"/>
              </a:xfrm>
              <a:custGeom>
                <a:avLst/>
                <a:gdLst>
                  <a:gd name="T0" fmla="*/ 39 w 348"/>
                  <a:gd name="T1" fmla="*/ 287 h 287"/>
                  <a:gd name="T2" fmla="*/ 0 w 348"/>
                  <a:gd name="T3" fmla="*/ 253 h 287"/>
                  <a:gd name="T4" fmla="*/ 0 w 348"/>
                  <a:gd name="T5" fmla="*/ 236 h 287"/>
                  <a:gd name="T6" fmla="*/ 39 w 348"/>
                  <a:gd name="T7" fmla="*/ 202 h 287"/>
                  <a:gd name="T8" fmla="*/ 0 w 348"/>
                  <a:gd name="T9" fmla="*/ 236 h 287"/>
                  <a:gd name="T10" fmla="*/ 39 w 348"/>
                  <a:gd name="T11" fmla="*/ 185 h 287"/>
                  <a:gd name="T12" fmla="*/ 0 w 348"/>
                  <a:gd name="T13" fmla="*/ 151 h 287"/>
                  <a:gd name="T14" fmla="*/ 0 w 348"/>
                  <a:gd name="T15" fmla="*/ 135 h 287"/>
                  <a:gd name="T16" fmla="*/ 39 w 348"/>
                  <a:gd name="T17" fmla="*/ 101 h 287"/>
                  <a:gd name="T18" fmla="*/ 0 w 348"/>
                  <a:gd name="T19" fmla="*/ 135 h 287"/>
                  <a:gd name="T20" fmla="*/ 39 w 348"/>
                  <a:gd name="T21" fmla="*/ 33 h 287"/>
                  <a:gd name="T22" fmla="*/ 0 w 348"/>
                  <a:gd name="T23" fmla="*/ 0 h 287"/>
                  <a:gd name="T24" fmla="*/ 0 w 348"/>
                  <a:gd name="T25" fmla="*/ 84 h 287"/>
                  <a:gd name="T26" fmla="*/ 39 w 348"/>
                  <a:gd name="T27" fmla="*/ 51 h 287"/>
                  <a:gd name="T28" fmla="*/ 0 w 348"/>
                  <a:gd name="T29" fmla="*/ 84 h 287"/>
                  <a:gd name="T30" fmla="*/ 193 w 348"/>
                  <a:gd name="T31" fmla="*/ 287 h 287"/>
                  <a:gd name="T32" fmla="*/ 155 w 348"/>
                  <a:gd name="T33" fmla="*/ 253 h 287"/>
                  <a:gd name="T34" fmla="*/ 155 w 348"/>
                  <a:gd name="T35" fmla="*/ 236 h 287"/>
                  <a:gd name="T36" fmla="*/ 193 w 348"/>
                  <a:gd name="T37" fmla="*/ 202 h 287"/>
                  <a:gd name="T38" fmla="*/ 155 w 348"/>
                  <a:gd name="T39" fmla="*/ 236 h 287"/>
                  <a:gd name="T40" fmla="*/ 193 w 348"/>
                  <a:gd name="T41" fmla="*/ 185 h 287"/>
                  <a:gd name="T42" fmla="*/ 155 w 348"/>
                  <a:gd name="T43" fmla="*/ 151 h 287"/>
                  <a:gd name="T44" fmla="*/ 155 w 348"/>
                  <a:gd name="T45" fmla="*/ 135 h 287"/>
                  <a:gd name="T46" fmla="*/ 193 w 348"/>
                  <a:gd name="T47" fmla="*/ 101 h 287"/>
                  <a:gd name="T48" fmla="*/ 155 w 348"/>
                  <a:gd name="T49" fmla="*/ 135 h 287"/>
                  <a:gd name="T50" fmla="*/ 193 w 348"/>
                  <a:gd name="T51" fmla="*/ 33 h 287"/>
                  <a:gd name="T52" fmla="*/ 155 w 348"/>
                  <a:gd name="T53" fmla="*/ 0 h 287"/>
                  <a:gd name="T54" fmla="*/ 155 w 348"/>
                  <a:gd name="T55" fmla="*/ 84 h 287"/>
                  <a:gd name="T56" fmla="*/ 193 w 348"/>
                  <a:gd name="T57" fmla="*/ 51 h 287"/>
                  <a:gd name="T58" fmla="*/ 155 w 348"/>
                  <a:gd name="T59" fmla="*/ 84 h 287"/>
                  <a:gd name="T60" fmla="*/ 348 w 348"/>
                  <a:gd name="T61" fmla="*/ 287 h 287"/>
                  <a:gd name="T62" fmla="*/ 310 w 348"/>
                  <a:gd name="T63" fmla="*/ 253 h 287"/>
                  <a:gd name="T64" fmla="*/ 310 w 348"/>
                  <a:gd name="T65" fmla="*/ 236 h 287"/>
                  <a:gd name="T66" fmla="*/ 348 w 348"/>
                  <a:gd name="T67" fmla="*/ 202 h 287"/>
                  <a:gd name="T68" fmla="*/ 310 w 348"/>
                  <a:gd name="T69" fmla="*/ 236 h 287"/>
                  <a:gd name="T70" fmla="*/ 348 w 348"/>
                  <a:gd name="T71" fmla="*/ 185 h 287"/>
                  <a:gd name="T72" fmla="*/ 310 w 348"/>
                  <a:gd name="T73" fmla="*/ 151 h 287"/>
                  <a:gd name="T74" fmla="*/ 310 w 348"/>
                  <a:gd name="T75" fmla="*/ 135 h 287"/>
                  <a:gd name="T76" fmla="*/ 348 w 348"/>
                  <a:gd name="T77" fmla="*/ 101 h 287"/>
                  <a:gd name="T78" fmla="*/ 310 w 348"/>
                  <a:gd name="T79" fmla="*/ 135 h 287"/>
                  <a:gd name="T80" fmla="*/ 348 w 348"/>
                  <a:gd name="T81" fmla="*/ 33 h 287"/>
                  <a:gd name="T82" fmla="*/ 310 w 348"/>
                  <a:gd name="T83" fmla="*/ 0 h 287"/>
                  <a:gd name="T84" fmla="*/ 310 w 348"/>
                  <a:gd name="T85" fmla="*/ 84 h 287"/>
                  <a:gd name="T86" fmla="*/ 348 w 348"/>
                  <a:gd name="T87" fmla="*/ 51 h 287"/>
                  <a:gd name="T88" fmla="*/ 310 w 348"/>
                  <a:gd name="T89" fmla="*/ 84 h 2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48"/>
                  <a:gd name="T136" fmla="*/ 0 h 287"/>
                  <a:gd name="T137" fmla="*/ 348 w 348"/>
                  <a:gd name="T138" fmla="*/ 287 h 2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48" h="287">
                    <a:moveTo>
                      <a:pt x="0" y="287"/>
                    </a:moveTo>
                    <a:lnTo>
                      <a:pt x="39" y="287"/>
                    </a:lnTo>
                    <a:lnTo>
                      <a:pt x="39" y="253"/>
                    </a:lnTo>
                    <a:lnTo>
                      <a:pt x="0" y="253"/>
                    </a:lnTo>
                    <a:lnTo>
                      <a:pt x="0" y="287"/>
                    </a:lnTo>
                    <a:close/>
                    <a:moveTo>
                      <a:pt x="0" y="236"/>
                    </a:moveTo>
                    <a:lnTo>
                      <a:pt x="39" y="236"/>
                    </a:lnTo>
                    <a:lnTo>
                      <a:pt x="39" y="202"/>
                    </a:lnTo>
                    <a:lnTo>
                      <a:pt x="0" y="202"/>
                    </a:lnTo>
                    <a:lnTo>
                      <a:pt x="0" y="236"/>
                    </a:lnTo>
                    <a:close/>
                    <a:moveTo>
                      <a:pt x="0" y="185"/>
                    </a:moveTo>
                    <a:lnTo>
                      <a:pt x="39" y="185"/>
                    </a:lnTo>
                    <a:lnTo>
                      <a:pt x="39" y="151"/>
                    </a:lnTo>
                    <a:lnTo>
                      <a:pt x="0" y="151"/>
                    </a:lnTo>
                    <a:lnTo>
                      <a:pt x="0" y="185"/>
                    </a:lnTo>
                    <a:close/>
                    <a:moveTo>
                      <a:pt x="0" y="135"/>
                    </a:moveTo>
                    <a:lnTo>
                      <a:pt x="39" y="135"/>
                    </a:lnTo>
                    <a:lnTo>
                      <a:pt x="39" y="101"/>
                    </a:lnTo>
                    <a:lnTo>
                      <a:pt x="0" y="101"/>
                    </a:lnTo>
                    <a:lnTo>
                      <a:pt x="0" y="135"/>
                    </a:lnTo>
                    <a:close/>
                    <a:moveTo>
                      <a:pt x="0" y="33"/>
                    </a:moveTo>
                    <a:lnTo>
                      <a:pt x="39" y="33"/>
                    </a:lnTo>
                    <a:lnTo>
                      <a:pt x="39" y="0"/>
                    </a:lnTo>
                    <a:lnTo>
                      <a:pt x="0" y="0"/>
                    </a:lnTo>
                    <a:lnTo>
                      <a:pt x="0" y="33"/>
                    </a:lnTo>
                    <a:close/>
                    <a:moveTo>
                      <a:pt x="0" y="84"/>
                    </a:moveTo>
                    <a:lnTo>
                      <a:pt x="39" y="84"/>
                    </a:lnTo>
                    <a:lnTo>
                      <a:pt x="39" y="51"/>
                    </a:lnTo>
                    <a:lnTo>
                      <a:pt x="0" y="51"/>
                    </a:lnTo>
                    <a:lnTo>
                      <a:pt x="0" y="84"/>
                    </a:lnTo>
                    <a:close/>
                    <a:moveTo>
                      <a:pt x="155" y="287"/>
                    </a:moveTo>
                    <a:lnTo>
                      <a:pt x="193" y="287"/>
                    </a:lnTo>
                    <a:lnTo>
                      <a:pt x="193" y="253"/>
                    </a:lnTo>
                    <a:lnTo>
                      <a:pt x="155" y="253"/>
                    </a:lnTo>
                    <a:lnTo>
                      <a:pt x="155" y="287"/>
                    </a:lnTo>
                    <a:close/>
                    <a:moveTo>
                      <a:pt x="155" y="236"/>
                    </a:moveTo>
                    <a:lnTo>
                      <a:pt x="193" y="236"/>
                    </a:lnTo>
                    <a:lnTo>
                      <a:pt x="193" y="202"/>
                    </a:lnTo>
                    <a:lnTo>
                      <a:pt x="155" y="202"/>
                    </a:lnTo>
                    <a:lnTo>
                      <a:pt x="155" y="236"/>
                    </a:lnTo>
                    <a:close/>
                    <a:moveTo>
                      <a:pt x="155" y="185"/>
                    </a:moveTo>
                    <a:lnTo>
                      <a:pt x="193" y="185"/>
                    </a:lnTo>
                    <a:lnTo>
                      <a:pt x="193" y="151"/>
                    </a:lnTo>
                    <a:lnTo>
                      <a:pt x="155" y="151"/>
                    </a:lnTo>
                    <a:lnTo>
                      <a:pt x="155" y="185"/>
                    </a:lnTo>
                    <a:close/>
                    <a:moveTo>
                      <a:pt x="155" y="135"/>
                    </a:moveTo>
                    <a:lnTo>
                      <a:pt x="193" y="135"/>
                    </a:lnTo>
                    <a:lnTo>
                      <a:pt x="193" y="101"/>
                    </a:lnTo>
                    <a:lnTo>
                      <a:pt x="155" y="101"/>
                    </a:lnTo>
                    <a:lnTo>
                      <a:pt x="155" y="135"/>
                    </a:lnTo>
                    <a:close/>
                    <a:moveTo>
                      <a:pt x="155" y="33"/>
                    </a:moveTo>
                    <a:lnTo>
                      <a:pt x="193" y="33"/>
                    </a:lnTo>
                    <a:lnTo>
                      <a:pt x="193" y="0"/>
                    </a:lnTo>
                    <a:lnTo>
                      <a:pt x="155" y="0"/>
                    </a:lnTo>
                    <a:lnTo>
                      <a:pt x="155" y="33"/>
                    </a:lnTo>
                    <a:close/>
                    <a:moveTo>
                      <a:pt x="155" y="84"/>
                    </a:moveTo>
                    <a:lnTo>
                      <a:pt x="193" y="84"/>
                    </a:lnTo>
                    <a:lnTo>
                      <a:pt x="193" y="51"/>
                    </a:lnTo>
                    <a:lnTo>
                      <a:pt x="155" y="51"/>
                    </a:lnTo>
                    <a:lnTo>
                      <a:pt x="155" y="84"/>
                    </a:lnTo>
                    <a:close/>
                    <a:moveTo>
                      <a:pt x="310" y="287"/>
                    </a:moveTo>
                    <a:lnTo>
                      <a:pt x="348" y="287"/>
                    </a:lnTo>
                    <a:lnTo>
                      <a:pt x="348" y="253"/>
                    </a:lnTo>
                    <a:lnTo>
                      <a:pt x="310" y="253"/>
                    </a:lnTo>
                    <a:lnTo>
                      <a:pt x="310" y="287"/>
                    </a:lnTo>
                    <a:close/>
                    <a:moveTo>
                      <a:pt x="310" y="236"/>
                    </a:moveTo>
                    <a:lnTo>
                      <a:pt x="348" y="236"/>
                    </a:lnTo>
                    <a:lnTo>
                      <a:pt x="348" y="202"/>
                    </a:lnTo>
                    <a:lnTo>
                      <a:pt x="310" y="202"/>
                    </a:lnTo>
                    <a:lnTo>
                      <a:pt x="310" y="236"/>
                    </a:lnTo>
                    <a:close/>
                    <a:moveTo>
                      <a:pt x="310" y="185"/>
                    </a:moveTo>
                    <a:lnTo>
                      <a:pt x="348" y="185"/>
                    </a:lnTo>
                    <a:lnTo>
                      <a:pt x="348" y="151"/>
                    </a:lnTo>
                    <a:lnTo>
                      <a:pt x="310" y="151"/>
                    </a:lnTo>
                    <a:lnTo>
                      <a:pt x="310" y="185"/>
                    </a:lnTo>
                    <a:close/>
                    <a:moveTo>
                      <a:pt x="310" y="135"/>
                    </a:moveTo>
                    <a:lnTo>
                      <a:pt x="348" y="135"/>
                    </a:lnTo>
                    <a:lnTo>
                      <a:pt x="348" y="101"/>
                    </a:lnTo>
                    <a:lnTo>
                      <a:pt x="310" y="101"/>
                    </a:lnTo>
                    <a:lnTo>
                      <a:pt x="310" y="135"/>
                    </a:lnTo>
                    <a:close/>
                    <a:moveTo>
                      <a:pt x="310" y="33"/>
                    </a:moveTo>
                    <a:lnTo>
                      <a:pt x="348" y="33"/>
                    </a:lnTo>
                    <a:lnTo>
                      <a:pt x="348" y="0"/>
                    </a:lnTo>
                    <a:lnTo>
                      <a:pt x="310" y="0"/>
                    </a:lnTo>
                    <a:lnTo>
                      <a:pt x="310" y="33"/>
                    </a:lnTo>
                    <a:close/>
                    <a:moveTo>
                      <a:pt x="310" y="84"/>
                    </a:moveTo>
                    <a:lnTo>
                      <a:pt x="348" y="84"/>
                    </a:lnTo>
                    <a:lnTo>
                      <a:pt x="348" y="51"/>
                    </a:lnTo>
                    <a:lnTo>
                      <a:pt x="310" y="51"/>
                    </a:lnTo>
                    <a:lnTo>
                      <a:pt x="310" y="84"/>
                    </a:lnTo>
                    <a:close/>
                  </a:path>
                </a:pathLst>
              </a:custGeom>
              <a:solidFill>
                <a:srgbClr val="66CCFF"/>
              </a:solidFill>
              <a:ln w="3175">
                <a:solidFill>
                  <a:srgbClr val="000000"/>
                </a:solidFill>
                <a:prstDash val="solid"/>
                <a:round/>
                <a:headEnd/>
                <a:tailEnd/>
              </a:ln>
            </p:spPr>
            <p:txBody>
              <a:bodyPr/>
              <a:lstStyle/>
              <a:p>
                <a:endParaRPr lang="en-US" dirty="0"/>
              </a:p>
            </p:txBody>
          </p:sp>
        </p:grpSp>
      </p:grpSp>
      <p:sp>
        <p:nvSpPr>
          <p:cNvPr id="180233" name="AutoShape 32"/>
          <p:cNvSpPr>
            <a:spLocks noChangeArrowheads="1"/>
          </p:cNvSpPr>
          <p:nvPr/>
        </p:nvSpPr>
        <p:spPr bwMode="auto">
          <a:xfrm rot="20579484" flipV="1">
            <a:off x="6035675" y="3797300"/>
            <a:ext cx="1936750" cy="330200"/>
          </a:xfrm>
          <a:prstGeom prst="flowChartMagneticDrum">
            <a:avLst/>
          </a:prstGeom>
          <a:noFill/>
          <a:ln w="9525">
            <a:solidFill>
              <a:schemeClr val="tx1"/>
            </a:solidFill>
            <a:round/>
            <a:headEnd/>
            <a:tailEnd/>
          </a:ln>
        </p:spPr>
        <p:txBody>
          <a:bodyPr rot="10800000" wrap="none" anchor="ctr"/>
          <a:lstStyle/>
          <a:p>
            <a:pPr algn="ctr"/>
            <a:r>
              <a:rPr lang="en-US" sz="1600" dirty="0"/>
              <a:t>Assoc2</a:t>
            </a:r>
          </a:p>
        </p:txBody>
      </p:sp>
      <p:sp>
        <p:nvSpPr>
          <p:cNvPr id="180234" name="AutoShape 33"/>
          <p:cNvSpPr>
            <a:spLocks noChangeArrowheads="1"/>
          </p:cNvSpPr>
          <p:nvPr/>
        </p:nvSpPr>
        <p:spPr bwMode="auto">
          <a:xfrm rot="240571" flipV="1">
            <a:off x="6061075" y="5013325"/>
            <a:ext cx="1671638" cy="336550"/>
          </a:xfrm>
          <a:prstGeom prst="flowChartMagneticDrum">
            <a:avLst/>
          </a:prstGeom>
          <a:noFill/>
          <a:ln w="9525">
            <a:solidFill>
              <a:schemeClr val="tx1"/>
            </a:solidFill>
            <a:round/>
            <a:headEnd/>
            <a:tailEnd/>
          </a:ln>
        </p:spPr>
        <p:txBody>
          <a:bodyPr rot="10800000" wrap="none" anchor="ctr"/>
          <a:lstStyle/>
          <a:p>
            <a:pPr algn="ctr"/>
            <a:r>
              <a:rPr lang="en-US" sz="1600" dirty="0"/>
              <a:t>Assoc1</a:t>
            </a:r>
          </a:p>
        </p:txBody>
      </p:sp>
      <p:sp>
        <p:nvSpPr>
          <p:cNvPr id="180235" name="Text Box 34"/>
          <p:cNvSpPr txBox="1">
            <a:spLocks noChangeArrowheads="1"/>
          </p:cNvSpPr>
          <p:nvPr/>
        </p:nvSpPr>
        <p:spPr bwMode="auto">
          <a:xfrm>
            <a:off x="7851775" y="2147888"/>
            <a:ext cx="717550" cy="366712"/>
          </a:xfrm>
          <a:prstGeom prst="rect">
            <a:avLst/>
          </a:prstGeom>
          <a:noFill/>
          <a:ln w="9525">
            <a:noFill/>
            <a:miter lim="800000"/>
            <a:headEnd/>
            <a:tailEnd/>
          </a:ln>
        </p:spPr>
        <p:txBody>
          <a:bodyPr wrap="none">
            <a:spAutoFit/>
          </a:bodyPr>
          <a:lstStyle/>
          <a:p>
            <a:r>
              <a:rPr lang="en-US" dirty="0"/>
              <a:t>1-1-1</a:t>
            </a:r>
          </a:p>
        </p:txBody>
      </p:sp>
      <p:sp>
        <p:nvSpPr>
          <p:cNvPr id="180236" name="Text Box 35"/>
          <p:cNvSpPr txBox="1">
            <a:spLocks noChangeArrowheads="1"/>
          </p:cNvSpPr>
          <p:nvPr/>
        </p:nvSpPr>
        <p:spPr bwMode="auto">
          <a:xfrm>
            <a:off x="7872413" y="3922713"/>
            <a:ext cx="717550" cy="366712"/>
          </a:xfrm>
          <a:prstGeom prst="rect">
            <a:avLst/>
          </a:prstGeom>
          <a:noFill/>
          <a:ln w="9525">
            <a:noFill/>
            <a:miter lim="800000"/>
            <a:headEnd/>
            <a:tailEnd/>
          </a:ln>
        </p:spPr>
        <p:txBody>
          <a:bodyPr wrap="none">
            <a:spAutoFit/>
          </a:bodyPr>
          <a:lstStyle/>
          <a:p>
            <a:r>
              <a:rPr lang="en-US" dirty="0"/>
              <a:t>2-2-2</a:t>
            </a:r>
          </a:p>
        </p:txBody>
      </p:sp>
      <p:sp>
        <p:nvSpPr>
          <p:cNvPr id="180237" name="Text Box 36"/>
          <p:cNvSpPr txBox="1">
            <a:spLocks noChangeArrowheads="1"/>
          </p:cNvSpPr>
          <p:nvPr/>
        </p:nvSpPr>
        <p:spPr bwMode="auto">
          <a:xfrm>
            <a:off x="7826375" y="5864225"/>
            <a:ext cx="717550" cy="366713"/>
          </a:xfrm>
          <a:prstGeom prst="rect">
            <a:avLst/>
          </a:prstGeom>
          <a:noFill/>
          <a:ln w="9525">
            <a:noFill/>
            <a:miter lim="800000"/>
            <a:headEnd/>
            <a:tailEnd/>
          </a:ln>
        </p:spPr>
        <p:txBody>
          <a:bodyPr wrap="none">
            <a:spAutoFit/>
          </a:bodyPr>
          <a:lstStyle/>
          <a:p>
            <a:r>
              <a:rPr lang="en-US" dirty="0"/>
              <a:t>3-3-3</a:t>
            </a:r>
          </a:p>
        </p:txBody>
      </p:sp>
      <p:sp>
        <p:nvSpPr>
          <p:cNvPr id="180238" name="AutoShape 37"/>
          <p:cNvSpPr>
            <a:spLocks noChangeArrowheads="1"/>
          </p:cNvSpPr>
          <p:nvPr/>
        </p:nvSpPr>
        <p:spPr bwMode="auto">
          <a:xfrm rot="10800000" flipV="1">
            <a:off x="2171700" y="2819400"/>
            <a:ext cx="3889375" cy="2913063"/>
          </a:xfrm>
          <a:prstGeom prst="roundRect">
            <a:avLst>
              <a:gd name="adj" fmla="val 16667"/>
            </a:avLst>
          </a:prstGeom>
          <a:solidFill>
            <a:srgbClr val="33CCCC"/>
          </a:solidFill>
          <a:ln w="9525" algn="ctr">
            <a:solidFill>
              <a:schemeClr val="bg2"/>
            </a:solidFill>
            <a:round/>
            <a:headEnd/>
            <a:tailEnd/>
          </a:ln>
        </p:spPr>
        <p:txBody>
          <a:bodyPr wrap="none" anchor="ctr"/>
          <a:lstStyle/>
          <a:p>
            <a:pPr algn="ctr"/>
            <a:endParaRPr lang="en-US" dirty="0">
              <a:solidFill>
                <a:schemeClr val="bg2"/>
              </a:solidFill>
            </a:endParaRPr>
          </a:p>
        </p:txBody>
      </p:sp>
      <p:grpSp>
        <p:nvGrpSpPr>
          <p:cNvPr id="7" name="Group 38"/>
          <p:cNvGrpSpPr>
            <a:grpSpLocks/>
          </p:cNvGrpSpPr>
          <p:nvPr/>
        </p:nvGrpSpPr>
        <p:grpSpPr bwMode="auto">
          <a:xfrm>
            <a:off x="3206750" y="3106738"/>
            <a:ext cx="1543050" cy="814387"/>
            <a:chOff x="1644" y="1575"/>
            <a:chExt cx="972" cy="513"/>
          </a:xfrm>
        </p:grpSpPr>
        <p:sp>
          <p:nvSpPr>
            <p:cNvPr id="180272" name="Line 39"/>
            <p:cNvSpPr>
              <a:spLocks noChangeShapeType="1"/>
            </p:cNvSpPr>
            <p:nvPr/>
          </p:nvSpPr>
          <p:spPr bwMode="auto">
            <a:xfrm>
              <a:off x="1688" y="1600"/>
              <a:ext cx="928" cy="0"/>
            </a:xfrm>
            <a:prstGeom prst="line">
              <a:avLst/>
            </a:prstGeom>
            <a:noFill/>
            <a:ln w="25400">
              <a:solidFill>
                <a:schemeClr val="tx1"/>
              </a:solidFill>
              <a:round/>
              <a:headEnd/>
              <a:tailEnd/>
            </a:ln>
          </p:spPr>
          <p:txBody>
            <a:bodyPr wrap="none" anchor="ctr"/>
            <a:lstStyle/>
            <a:p>
              <a:endParaRPr lang="en-US" dirty="0"/>
            </a:p>
          </p:txBody>
        </p:sp>
        <p:sp>
          <p:nvSpPr>
            <p:cNvPr id="180273" name="Line 40"/>
            <p:cNvSpPr>
              <a:spLocks noChangeShapeType="1"/>
            </p:cNvSpPr>
            <p:nvPr/>
          </p:nvSpPr>
          <p:spPr bwMode="auto">
            <a:xfrm>
              <a:off x="1688" y="1760"/>
              <a:ext cx="928" cy="0"/>
            </a:xfrm>
            <a:prstGeom prst="line">
              <a:avLst/>
            </a:prstGeom>
            <a:noFill/>
            <a:ln w="25400">
              <a:solidFill>
                <a:schemeClr val="tx1"/>
              </a:solidFill>
              <a:round/>
              <a:headEnd/>
              <a:tailEnd/>
            </a:ln>
          </p:spPr>
          <p:txBody>
            <a:bodyPr wrap="none" anchor="ctr"/>
            <a:lstStyle/>
            <a:p>
              <a:endParaRPr lang="en-US" dirty="0"/>
            </a:p>
          </p:txBody>
        </p:sp>
        <p:sp>
          <p:nvSpPr>
            <p:cNvPr id="180274" name="Line 41"/>
            <p:cNvSpPr>
              <a:spLocks noChangeShapeType="1"/>
            </p:cNvSpPr>
            <p:nvPr/>
          </p:nvSpPr>
          <p:spPr bwMode="auto">
            <a:xfrm>
              <a:off x="1688" y="1920"/>
              <a:ext cx="928" cy="0"/>
            </a:xfrm>
            <a:prstGeom prst="line">
              <a:avLst/>
            </a:prstGeom>
            <a:noFill/>
            <a:ln w="25400">
              <a:solidFill>
                <a:schemeClr val="tx1"/>
              </a:solidFill>
              <a:round/>
              <a:headEnd/>
              <a:tailEnd/>
            </a:ln>
          </p:spPr>
          <p:txBody>
            <a:bodyPr wrap="none" anchor="ctr"/>
            <a:lstStyle/>
            <a:p>
              <a:endParaRPr lang="en-US" dirty="0"/>
            </a:p>
          </p:txBody>
        </p:sp>
        <p:sp>
          <p:nvSpPr>
            <p:cNvPr id="180275" name="Line 42"/>
            <p:cNvSpPr>
              <a:spLocks noChangeShapeType="1"/>
            </p:cNvSpPr>
            <p:nvPr/>
          </p:nvSpPr>
          <p:spPr bwMode="auto">
            <a:xfrm>
              <a:off x="1688" y="2080"/>
              <a:ext cx="928" cy="0"/>
            </a:xfrm>
            <a:prstGeom prst="line">
              <a:avLst/>
            </a:prstGeom>
            <a:noFill/>
            <a:ln w="25400">
              <a:solidFill>
                <a:schemeClr val="tx1"/>
              </a:solidFill>
              <a:round/>
              <a:headEnd/>
              <a:tailEnd/>
            </a:ln>
          </p:spPr>
          <p:txBody>
            <a:bodyPr wrap="none" anchor="ctr"/>
            <a:lstStyle/>
            <a:p>
              <a:endParaRPr lang="en-US" dirty="0"/>
            </a:p>
          </p:txBody>
        </p:sp>
        <p:sp>
          <p:nvSpPr>
            <p:cNvPr id="180276" name="Line 43"/>
            <p:cNvSpPr>
              <a:spLocks noChangeShapeType="1"/>
            </p:cNvSpPr>
            <p:nvPr/>
          </p:nvSpPr>
          <p:spPr bwMode="auto">
            <a:xfrm>
              <a:off x="1688" y="1592"/>
              <a:ext cx="0" cy="488"/>
            </a:xfrm>
            <a:prstGeom prst="line">
              <a:avLst/>
            </a:prstGeom>
            <a:noFill/>
            <a:ln w="25400">
              <a:solidFill>
                <a:schemeClr val="tx1"/>
              </a:solidFill>
              <a:round/>
              <a:headEnd/>
              <a:tailEnd/>
            </a:ln>
          </p:spPr>
          <p:txBody>
            <a:bodyPr wrap="none" anchor="ctr"/>
            <a:lstStyle/>
            <a:p>
              <a:endParaRPr lang="en-US" dirty="0"/>
            </a:p>
          </p:txBody>
        </p:sp>
        <p:sp>
          <p:nvSpPr>
            <p:cNvPr id="180277" name="Line 44"/>
            <p:cNvSpPr>
              <a:spLocks noChangeShapeType="1"/>
            </p:cNvSpPr>
            <p:nvPr/>
          </p:nvSpPr>
          <p:spPr bwMode="auto">
            <a:xfrm>
              <a:off x="1968" y="1592"/>
              <a:ext cx="0" cy="488"/>
            </a:xfrm>
            <a:prstGeom prst="line">
              <a:avLst/>
            </a:prstGeom>
            <a:noFill/>
            <a:ln w="25400">
              <a:solidFill>
                <a:schemeClr val="tx1"/>
              </a:solidFill>
              <a:round/>
              <a:headEnd/>
              <a:tailEnd/>
            </a:ln>
          </p:spPr>
          <p:txBody>
            <a:bodyPr wrap="none" anchor="ctr"/>
            <a:lstStyle/>
            <a:p>
              <a:endParaRPr lang="en-US" dirty="0"/>
            </a:p>
          </p:txBody>
        </p:sp>
        <p:sp>
          <p:nvSpPr>
            <p:cNvPr id="180278" name="Line 45"/>
            <p:cNvSpPr>
              <a:spLocks noChangeShapeType="1"/>
            </p:cNvSpPr>
            <p:nvPr/>
          </p:nvSpPr>
          <p:spPr bwMode="auto">
            <a:xfrm>
              <a:off x="2256" y="1600"/>
              <a:ext cx="0" cy="488"/>
            </a:xfrm>
            <a:prstGeom prst="line">
              <a:avLst/>
            </a:prstGeom>
            <a:noFill/>
            <a:ln w="25400">
              <a:solidFill>
                <a:schemeClr val="tx1"/>
              </a:solidFill>
              <a:round/>
              <a:headEnd/>
              <a:tailEnd/>
            </a:ln>
          </p:spPr>
          <p:txBody>
            <a:bodyPr wrap="none" anchor="ctr"/>
            <a:lstStyle/>
            <a:p>
              <a:endParaRPr lang="en-US" dirty="0"/>
            </a:p>
          </p:txBody>
        </p:sp>
        <p:sp>
          <p:nvSpPr>
            <p:cNvPr id="180279" name="Line 46"/>
            <p:cNvSpPr>
              <a:spLocks noChangeShapeType="1"/>
            </p:cNvSpPr>
            <p:nvPr/>
          </p:nvSpPr>
          <p:spPr bwMode="auto">
            <a:xfrm>
              <a:off x="2600" y="1592"/>
              <a:ext cx="0" cy="488"/>
            </a:xfrm>
            <a:prstGeom prst="line">
              <a:avLst/>
            </a:prstGeom>
            <a:noFill/>
            <a:ln w="25400">
              <a:solidFill>
                <a:schemeClr val="tx1"/>
              </a:solidFill>
              <a:round/>
              <a:headEnd/>
              <a:tailEnd/>
            </a:ln>
          </p:spPr>
          <p:txBody>
            <a:bodyPr wrap="none" anchor="ctr"/>
            <a:lstStyle/>
            <a:p>
              <a:endParaRPr lang="en-US" dirty="0"/>
            </a:p>
          </p:txBody>
        </p:sp>
        <p:sp>
          <p:nvSpPr>
            <p:cNvPr id="180280" name="Text Box 47"/>
            <p:cNvSpPr txBox="1">
              <a:spLocks noChangeArrowheads="1"/>
            </p:cNvSpPr>
            <p:nvPr/>
          </p:nvSpPr>
          <p:spPr bwMode="auto">
            <a:xfrm>
              <a:off x="1644" y="1583"/>
              <a:ext cx="376" cy="192"/>
            </a:xfrm>
            <a:prstGeom prst="rect">
              <a:avLst/>
            </a:prstGeom>
            <a:noFill/>
            <a:ln w="25400" algn="ctr">
              <a:noFill/>
              <a:miter lim="800000"/>
              <a:headEnd/>
              <a:tailEnd/>
            </a:ln>
          </p:spPr>
          <p:txBody>
            <a:bodyPr wrap="none">
              <a:spAutoFit/>
            </a:bodyPr>
            <a:lstStyle/>
            <a:p>
              <a:pPr algn="ctr"/>
              <a:r>
                <a:rPr lang="en-US" sz="1400" dirty="0"/>
                <a:t>1-1-1</a:t>
              </a:r>
            </a:p>
          </p:txBody>
        </p:sp>
        <p:sp>
          <p:nvSpPr>
            <p:cNvPr id="180281" name="Text Box 48"/>
            <p:cNvSpPr txBox="1">
              <a:spLocks noChangeArrowheads="1"/>
            </p:cNvSpPr>
            <p:nvPr/>
          </p:nvSpPr>
          <p:spPr bwMode="auto">
            <a:xfrm>
              <a:off x="2261" y="1575"/>
              <a:ext cx="328" cy="192"/>
            </a:xfrm>
            <a:prstGeom prst="rect">
              <a:avLst/>
            </a:prstGeom>
            <a:noFill/>
            <a:ln w="25400" algn="ctr">
              <a:noFill/>
              <a:miter lim="800000"/>
              <a:headEnd/>
              <a:tailEnd/>
            </a:ln>
          </p:spPr>
          <p:txBody>
            <a:bodyPr wrap="none">
              <a:spAutoFit/>
            </a:bodyPr>
            <a:lstStyle/>
            <a:p>
              <a:pPr algn="ctr"/>
              <a:r>
                <a:rPr lang="en-US" sz="1400" dirty="0"/>
                <a:t>AS1</a:t>
              </a:r>
            </a:p>
          </p:txBody>
        </p:sp>
      </p:grpSp>
      <p:sp>
        <p:nvSpPr>
          <p:cNvPr id="180240" name="Text Box 49"/>
          <p:cNvSpPr txBox="1">
            <a:spLocks noChangeArrowheads="1"/>
          </p:cNvSpPr>
          <p:nvPr/>
        </p:nvSpPr>
        <p:spPr bwMode="auto">
          <a:xfrm>
            <a:off x="2994025" y="2776538"/>
            <a:ext cx="1885950" cy="366712"/>
          </a:xfrm>
          <a:prstGeom prst="rect">
            <a:avLst/>
          </a:prstGeom>
          <a:noFill/>
          <a:ln w="25400" algn="ctr">
            <a:noFill/>
            <a:miter lim="800000"/>
            <a:headEnd/>
            <a:tailEnd/>
          </a:ln>
        </p:spPr>
        <p:txBody>
          <a:bodyPr wrap="none">
            <a:spAutoFit/>
          </a:bodyPr>
          <a:lstStyle/>
          <a:p>
            <a:pPr algn="ctr"/>
            <a:r>
              <a:rPr lang="en-US" dirty="0"/>
              <a:t>Route Key Table</a:t>
            </a:r>
          </a:p>
        </p:txBody>
      </p:sp>
      <p:sp>
        <p:nvSpPr>
          <p:cNvPr id="180241" name="Line 50"/>
          <p:cNvSpPr>
            <a:spLocks noChangeShapeType="1"/>
          </p:cNvSpPr>
          <p:nvPr/>
        </p:nvSpPr>
        <p:spPr bwMode="auto">
          <a:xfrm>
            <a:off x="4114800" y="4619625"/>
            <a:ext cx="1473200" cy="0"/>
          </a:xfrm>
          <a:prstGeom prst="line">
            <a:avLst/>
          </a:prstGeom>
          <a:noFill/>
          <a:ln w="25400">
            <a:solidFill>
              <a:schemeClr val="tx1"/>
            </a:solidFill>
            <a:round/>
            <a:headEnd/>
            <a:tailEnd/>
          </a:ln>
        </p:spPr>
        <p:txBody>
          <a:bodyPr wrap="none" anchor="ctr"/>
          <a:lstStyle/>
          <a:p>
            <a:endParaRPr lang="en-US" dirty="0"/>
          </a:p>
        </p:txBody>
      </p:sp>
      <p:sp>
        <p:nvSpPr>
          <p:cNvPr id="180242" name="Line 51"/>
          <p:cNvSpPr>
            <a:spLocks noChangeShapeType="1"/>
          </p:cNvSpPr>
          <p:nvPr/>
        </p:nvSpPr>
        <p:spPr bwMode="auto">
          <a:xfrm>
            <a:off x="4114800" y="4873625"/>
            <a:ext cx="1473200" cy="0"/>
          </a:xfrm>
          <a:prstGeom prst="line">
            <a:avLst/>
          </a:prstGeom>
          <a:noFill/>
          <a:ln w="25400">
            <a:solidFill>
              <a:schemeClr val="tx1"/>
            </a:solidFill>
            <a:round/>
            <a:headEnd/>
            <a:tailEnd/>
          </a:ln>
        </p:spPr>
        <p:txBody>
          <a:bodyPr wrap="none" anchor="ctr"/>
          <a:lstStyle/>
          <a:p>
            <a:endParaRPr lang="en-US" dirty="0"/>
          </a:p>
        </p:txBody>
      </p:sp>
      <p:sp>
        <p:nvSpPr>
          <p:cNvPr id="180243" name="Line 52"/>
          <p:cNvSpPr>
            <a:spLocks noChangeShapeType="1"/>
          </p:cNvSpPr>
          <p:nvPr/>
        </p:nvSpPr>
        <p:spPr bwMode="auto">
          <a:xfrm>
            <a:off x="4114800" y="5127625"/>
            <a:ext cx="1473200" cy="0"/>
          </a:xfrm>
          <a:prstGeom prst="line">
            <a:avLst/>
          </a:prstGeom>
          <a:noFill/>
          <a:ln w="25400">
            <a:solidFill>
              <a:schemeClr val="tx1"/>
            </a:solidFill>
            <a:round/>
            <a:headEnd/>
            <a:tailEnd/>
          </a:ln>
        </p:spPr>
        <p:txBody>
          <a:bodyPr wrap="none" anchor="ctr"/>
          <a:lstStyle/>
          <a:p>
            <a:endParaRPr lang="en-US" dirty="0"/>
          </a:p>
        </p:txBody>
      </p:sp>
      <p:sp>
        <p:nvSpPr>
          <p:cNvPr id="180244" name="Line 53"/>
          <p:cNvSpPr>
            <a:spLocks noChangeShapeType="1"/>
          </p:cNvSpPr>
          <p:nvPr/>
        </p:nvSpPr>
        <p:spPr bwMode="auto">
          <a:xfrm>
            <a:off x="4114800" y="5381625"/>
            <a:ext cx="1473200" cy="0"/>
          </a:xfrm>
          <a:prstGeom prst="line">
            <a:avLst/>
          </a:prstGeom>
          <a:noFill/>
          <a:ln w="25400">
            <a:solidFill>
              <a:schemeClr val="tx1"/>
            </a:solidFill>
            <a:round/>
            <a:headEnd/>
            <a:tailEnd/>
          </a:ln>
        </p:spPr>
        <p:txBody>
          <a:bodyPr wrap="none" anchor="ctr"/>
          <a:lstStyle/>
          <a:p>
            <a:endParaRPr lang="en-US" dirty="0"/>
          </a:p>
        </p:txBody>
      </p:sp>
      <p:sp>
        <p:nvSpPr>
          <p:cNvPr id="180245" name="Line 54"/>
          <p:cNvSpPr>
            <a:spLocks noChangeShapeType="1"/>
          </p:cNvSpPr>
          <p:nvPr/>
        </p:nvSpPr>
        <p:spPr bwMode="auto">
          <a:xfrm>
            <a:off x="4114800" y="4606925"/>
            <a:ext cx="0" cy="774700"/>
          </a:xfrm>
          <a:prstGeom prst="line">
            <a:avLst/>
          </a:prstGeom>
          <a:noFill/>
          <a:ln w="25400">
            <a:solidFill>
              <a:schemeClr val="tx1"/>
            </a:solidFill>
            <a:round/>
            <a:headEnd/>
            <a:tailEnd/>
          </a:ln>
        </p:spPr>
        <p:txBody>
          <a:bodyPr wrap="none" anchor="ctr"/>
          <a:lstStyle/>
          <a:p>
            <a:endParaRPr lang="en-US" dirty="0"/>
          </a:p>
        </p:txBody>
      </p:sp>
      <p:sp>
        <p:nvSpPr>
          <p:cNvPr id="180246" name="Line 55"/>
          <p:cNvSpPr>
            <a:spLocks noChangeShapeType="1"/>
          </p:cNvSpPr>
          <p:nvPr/>
        </p:nvSpPr>
        <p:spPr bwMode="auto">
          <a:xfrm>
            <a:off x="4711700" y="4619625"/>
            <a:ext cx="0" cy="774700"/>
          </a:xfrm>
          <a:prstGeom prst="line">
            <a:avLst/>
          </a:prstGeom>
          <a:noFill/>
          <a:ln w="25400">
            <a:solidFill>
              <a:schemeClr val="tx1"/>
            </a:solidFill>
            <a:round/>
            <a:headEnd/>
            <a:tailEnd/>
          </a:ln>
        </p:spPr>
        <p:txBody>
          <a:bodyPr wrap="none" anchor="ctr"/>
          <a:lstStyle/>
          <a:p>
            <a:endParaRPr lang="en-US" dirty="0"/>
          </a:p>
        </p:txBody>
      </p:sp>
      <p:sp>
        <p:nvSpPr>
          <p:cNvPr id="180247" name="Line 56"/>
          <p:cNvSpPr>
            <a:spLocks noChangeShapeType="1"/>
          </p:cNvSpPr>
          <p:nvPr/>
        </p:nvSpPr>
        <p:spPr bwMode="auto">
          <a:xfrm>
            <a:off x="5575300" y="4606925"/>
            <a:ext cx="0" cy="774700"/>
          </a:xfrm>
          <a:prstGeom prst="line">
            <a:avLst/>
          </a:prstGeom>
          <a:noFill/>
          <a:ln w="25400">
            <a:solidFill>
              <a:schemeClr val="tx1"/>
            </a:solidFill>
            <a:round/>
            <a:headEnd/>
            <a:tailEnd/>
          </a:ln>
        </p:spPr>
        <p:txBody>
          <a:bodyPr wrap="none" anchor="ctr"/>
          <a:lstStyle/>
          <a:p>
            <a:endParaRPr lang="en-US" dirty="0"/>
          </a:p>
        </p:txBody>
      </p:sp>
      <p:sp>
        <p:nvSpPr>
          <p:cNvPr id="180248" name="Text Box 57"/>
          <p:cNvSpPr txBox="1">
            <a:spLocks noChangeArrowheads="1"/>
          </p:cNvSpPr>
          <p:nvPr/>
        </p:nvSpPr>
        <p:spPr bwMode="auto">
          <a:xfrm>
            <a:off x="4083050" y="4592638"/>
            <a:ext cx="520700" cy="304800"/>
          </a:xfrm>
          <a:prstGeom prst="rect">
            <a:avLst/>
          </a:prstGeom>
          <a:noFill/>
          <a:ln w="25400" algn="ctr">
            <a:noFill/>
            <a:miter lim="800000"/>
            <a:headEnd/>
            <a:tailEnd/>
          </a:ln>
        </p:spPr>
        <p:txBody>
          <a:bodyPr wrap="none">
            <a:spAutoFit/>
          </a:bodyPr>
          <a:lstStyle/>
          <a:p>
            <a:pPr algn="ctr"/>
            <a:r>
              <a:rPr lang="en-US" sz="1400" dirty="0"/>
              <a:t>AS1</a:t>
            </a:r>
          </a:p>
        </p:txBody>
      </p:sp>
      <p:sp>
        <p:nvSpPr>
          <p:cNvPr id="180249" name="Text Box 58"/>
          <p:cNvSpPr txBox="1">
            <a:spLocks noChangeArrowheads="1"/>
          </p:cNvSpPr>
          <p:nvPr/>
        </p:nvSpPr>
        <p:spPr bwMode="auto">
          <a:xfrm>
            <a:off x="4659313" y="4579938"/>
            <a:ext cx="766762" cy="304800"/>
          </a:xfrm>
          <a:prstGeom prst="rect">
            <a:avLst/>
          </a:prstGeom>
          <a:noFill/>
          <a:ln w="25400" algn="ctr">
            <a:noFill/>
            <a:miter lim="800000"/>
            <a:headEnd/>
            <a:tailEnd/>
          </a:ln>
        </p:spPr>
        <p:txBody>
          <a:bodyPr wrap="none">
            <a:spAutoFit/>
          </a:bodyPr>
          <a:lstStyle/>
          <a:p>
            <a:pPr algn="ctr"/>
            <a:r>
              <a:rPr lang="en-US" sz="1400" dirty="0"/>
              <a:t>Assoc1</a:t>
            </a:r>
          </a:p>
        </p:txBody>
      </p:sp>
      <p:sp>
        <p:nvSpPr>
          <p:cNvPr id="180250" name="Text Box 59"/>
          <p:cNvSpPr txBox="1">
            <a:spLocks noChangeArrowheads="1"/>
          </p:cNvSpPr>
          <p:nvPr/>
        </p:nvSpPr>
        <p:spPr bwMode="auto">
          <a:xfrm>
            <a:off x="3336925" y="5354638"/>
            <a:ext cx="2673350" cy="366712"/>
          </a:xfrm>
          <a:prstGeom prst="rect">
            <a:avLst/>
          </a:prstGeom>
          <a:noFill/>
          <a:ln w="25400" algn="ctr">
            <a:noFill/>
            <a:miter lim="800000"/>
            <a:headEnd/>
            <a:tailEnd/>
          </a:ln>
        </p:spPr>
        <p:txBody>
          <a:bodyPr wrap="none">
            <a:spAutoFit/>
          </a:bodyPr>
          <a:lstStyle/>
          <a:p>
            <a:pPr algn="ctr"/>
            <a:r>
              <a:rPr lang="en-US" dirty="0"/>
              <a:t>Application Server Table</a:t>
            </a:r>
          </a:p>
        </p:txBody>
      </p:sp>
      <p:sp>
        <p:nvSpPr>
          <p:cNvPr id="180251" name="Text Box 60"/>
          <p:cNvSpPr txBox="1">
            <a:spLocks noChangeArrowheads="1"/>
          </p:cNvSpPr>
          <p:nvPr/>
        </p:nvSpPr>
        <p:spPr bwMode="auto">
          <a:xfrm>
            <a:off x="3260725" y="2503488"/>
            <a:ext cx="1758950" cy="366712"/>
          </a:xfrm>
          <a:prstGeom prst="rect">
            <a:avLst/>
          </a:prstGeom>
          <a:noFill/>
          <a:ln w="25400" algn="ctr">
            <a:noFill/>
            <a:miter lim="800000"/>
            <a:headEnd/>
            <a:tailEnd/>
          </a:ln>
        </p:spPr>
        <p:txBody>
          <a:bodyPr wrap="none">
            <a:spAutoFit/>
          </a:bodyPr>
          <a:lstStyle/>
          <a:p>
            <a:pPr algn="ctr"/>
            <a:r>
              <a:rPr lang="en-US" dirty="0"/>
              <a:t>SIGTRAN Card</a:t>
            </a:r>
          </a:p>
        </p:txBody>
      </p:sp>
      <p:sp>
        <p:nvSpPr>
          <p:cNvPr id="180252" name="Freeform 61"/>
          <p:cNvSpPr>
            <a:spLocks/>
          </p:cNvSpPr>
          <p:nvPr/>
        </p:nvSpPr>
        <p:spPr bwMode="auto">
          <a:xfrm>
            <a:off x="5573713" y="4162425"/>
            <a:ext cx="731837" cy="866775"/>
          </a:xfrm>
          <a:custGeom>
            <a:avLst/>
            <a:gdLst>
              <a:gd name="T0" fmla="*/ 0 w 479"/>
              <a:gd name="T1" fmla="*/ 2147483647 h 546"/>
              <a:gd name="T2" fmla="*/ 2147483647 w 479"/>
              <a:gd name="T3" fmla="*/ 2147483647 h 546"/>
              <a:gd name="T4" fmla="*/ 2147483647 w 479"/>
              <a:gd name="T5" fmla="*/ 2147483647 h 546"/>
              <a:gd name="T6" fmla="*/ 2147483647 w 479"/>
              <a:gd name="T7" fmla="*/ 0 h 546"/>
              <a:gd name="T8" fmla="*/ 0 60000 65536"/>
              <a:gd name="T9" fmla="*/ 0 60000 65536"/>
              <a:gd name="T10" fmla="*/ 0 60000 65536"/>
              <a:gd name="T11" fmla="*/ 0 60000 65536"/>
              <a:gd name="T12" fmla="*/ 0 w 479"/>
              <a:gd name="T13" fmla="*/ 0 h 546"/>
              <a:gd name="T14" fmla="*/ 479 w 479"/>
              <a:gd name="T15" fmla="*/ 546 h 546"/>
            </a:gdLst>
            <a:ahLst/>
            <a:cxnLst>
              <a:cxn ang="T8">
                <a:pos x="T0" y="T1"/>
              </a:cxn>
              <a:cxn ang="T9">
                <a:pos x="T2" y="T3"/>
              </a:cxn>
              <a:cxn ang="T10">
                <a:pos x="T4" y="T5"/>
              </a:cxn>
              <a:cxn ang="T11">
                <a:pos x="T6" y="T7"/>
              </a:cxn>
            </a:cxnLst>
            <a:rect l="T12" t="T13" r="T14" b="T15"/>
            <a:pathLst>
              <a:path w="479" h="546">
                <a:moveTo>
                  <a:pt x="0" y="546"/>
                </a:moveTo>
                <a:cubicBezTo>
                  <a:pt x="36" y="531"/>
                  <a:pt x="185" y="525"/>
                  <a:pt x="215" y="456"/>
                </a:cubicBezTo>
                <a:cubicBezTo>
                  <a:pt x="245" y="387"/>
                  <a:pt x="135" y="208"/>
                  <a:pt x="179" y="132"/>
                </a:cubicBezTo>
                <a:cubicBezTo>
                  <a:pt x="259" y="41"/>
                  <a:pt x="417" y="27"/>
                  <a:pt x="479" y="0"/>
                </a:cubicBezTo>
              </a:path>
            </a:pathLst>
          </a:custGeom>
          <a:noFill/>
          <a:ln w="25400">
            <a:solidFill>
              <a:schemeClr val="tx1"/>
            </a:solidFill>
            <a:round/>
            <a:headEnd/>
            <a:tailEnd type="triangle" w="med" len="med"/>
          </a:ln>
        </p:spPr>
        <p:txBody>
          <a:bodyPr/>
          <a:lstStyle/>
          <a:p>
            <a:endParaRPr lang="en-US" dirty="0"/>
          </a:p>
        </p:txBody>
      </p:sp>
      <p:sp>
        <p:nvSpPr>
          <p:cNvPr id="180253" name="Text Box 62"/>
          <p:cNvSpPr txBox="1">
            <a:spLocks noChangeArrowheads="1"/>
          </p:cNvSpPr>
          <p:nvPr/>
        </p:nvSpPr>
        <p:spPr bwMode="auto">
          <a:xfrm>
            <a:off x="53975" y="1557338"/>
            <a:ext cx="1416050" cy="366712"/>
          </a:xfrm>
          <a:prstGeom prst="rect">
            <a:avLst/>
          </a:prstGeom>
          <a:noFill/>
          <a:ln w="25400" algn="ctr">
            <a:noFill/>
            <a:miter lim="800000"/>
            <a:headEnd/>
            <a:tailEnd/>
          </a:ln>
        </p:spPr>
        <p:txBody>
          <a:bodyPr wrap="none">
            <a:spAutoFit/>
          </a:bodyPr>
          <a:lstStyle/>
          <a:p>
            <a:pPr algn="ctr"/>
            <a:r>
              <a:rPr lang="en-US" dirty="0"/>
              <a:t>DPC (2-2-2)</a:t>
            </a:r>
          </a:p>
        </p:txBody>
      </p:sp>
      <p:sp>
        <p:nvSpPr>
          <p:cNvPr id="180254" name="Line 63"/>
          <p:cNvSpPr>
            <a:spLocks noChangeShapeType="1"/>
          </p:cNvSpPr>
          <p:nvPr/>
        </p:nvSpPr>
        <p:spPr bwMode="auto">
          <a:xfrm>
            <a:off x="1384300" y="1749425"/>
            <a:ext cx="635000" cy="0"/>
          </a:xfrm>
          <a:prstGeom prst="line">
            <a:avLst/>
          </a:prstGeom>
          <a:noFill/>
          <a:ln w="25400">
            <a:solidFill>
              <a:schemeClr val="tx1"/>
            </a:solidFill>
            <a:round/>
            <a:headEnd/>
            <a:tailEnd type="triangle" w="med" len="med"/>
          </a:ln>
        </p:spPr>
        <p:txBody>
          <a:bodyPr wrap="none" anchor="ctr"/>
          <a:lstStyle/>
          <a:p>
            <a:endParaRPr lang="en-US" dirty="0"/>
          </a:p>
        </p:txBody>
      </p:sp>
      <p:sp>
        <p:nvSpPr>
          <p:cNvPr id="180255" name="Rectangle 64"/>
          <p:cNvSpPr>
            <a:spLocks noChangeArrowheads="1"/>
          </p:cNvSpPr>
          <p:nvPr/>
        </p:nvSpPr>
        <p:spPr bwMode="auto">
          <a:xfrm>
            <a:off x="2159000" y="1508125"/>
            <a:ext cx="1003300" cy="546100"/>
          </a:xfrm>
          <a:prstGeom prst="rect">
            <a:avLst/>
          </a:prstGeom>
          <a:noFill/>
          <a:ln w="25400" algn="ctr">
            <a:solidFill>
              <a:schemeClr val="tx1"/>
            </a:solidFill>
            <a:miter lim="800000"/>
            <a:headEnd/>
            <a:tailEnd/>
          </a:ln>
        </p:spPr>
        <p:txBody>
          <a:bodyPr wrap="none" anchor="ctr"/>
          <a:lstStyle/>
          <a:p>
            <a:pPr algn="ctr"/>
            <a:r>
              <a:rPr lang="en-US" dirty="0"/>
              <a:t>Linkset</a:t>
            </a:r>
          </a:p>
        </p:txBody>
      </p:sp>
      <p:sp>
        <p:nvSpPr>
          <p:cNvPr id="180256" name="Line 65"/>
          <p:cNvSpPr>
            <a:spLocks noChangeShapeType="1"/>
          </p:cNvSpPr>
          <p:nvPr/>
        </p:nvSpPr>
        <p:spPr bwMode="auto">
          <a:xfrm>
            <a:off x="2616200" y="2143125"/>
            <a:ext cx="0" cy="622300"/>
          </a:xfrm>
          <a:prstGeom prst="line">
            <a:avLst/>
          </a:prstGeom>
          <a:noFill/>
          <a:ln w="25400">
            <a:solidFill>
              <a:schemeClr val="tx1"/>
            </a:solidFill>
            <a:round/>
            <a:headEnd/>
            <a:tailEnd type="triangle" w="med" len="med"/>
          </a:ln>
        </p:spPr>
        <p:txBody>
          <a:bodyPr wrap="none" anchor="ctr"/>
          <a:lstStyle/>
          <a:p>
            <a:endParaRPr lang="en-US" dirty="0"/>
          </a:p>
        </p:txBody>
      </p:sp>
      <p:sp>
        <p:nvSpPr>
          <p:cNvPr id="180257" name="Text Box 66"/>
          <p:cNvSpPr txBox="1">
            <a:spLocks noChangeArrowheads="1"/>
          </p:cNvSpPr>
          <p:nvPr/>
        </p:nvSpPr>
        <p:spPr bwMode="auto">
          <a:xfrm>
            <a:off x="2346325" y="2816225"/>
            <a:ext cx="615950" cy="366713"/>
          </a:xfrm>
          <a:prstGeom prst="rect">
            <a:avLst/>
          </a:prstGeom>
          <a:noFill/>
          <a:ln w="25400" algn="ctr">
            <a:noFill/>
            <a:miter lim="800000"/>
            <a:headEnd/>
            <a:tailEnd/>
          </a:ln>
        </p:spPr>
        <p:txBody>
          <a:bodyPr wrap="none">
            <a:spAutoFit/>
          </a:bodyPr>
          <a:lstStyle/>
          <a:p>
            <a:pPr algn="ctr"/>
            <a:r>
              <a:rPr lang="en-US" dirty="0"/>
              <a:t>SLK</a:t>
            </a:r>
          </a:p>
        </p:txBody>
      </p:sp>
      <p:sp>
        <p:nvSpPr>
          <p:cNvPr id="180258" name="Freeform 67"/>
          <p:cNvSpPr>
            <a:spLocks/>
          </p:cNvSpPr>
          <p:nvPr/>
        </p:nvSpPr>
        <p:spPr bwMode="auto">
          <a:xfrm>
            <a:off x="2679700" y="3248025"/>
            <a:ext cx="533400" cy="287338"/>
          </a:xfrm>
          <a:custGeom>
            <a:avLst/>
            <a:gdLst>
              <a:gd name="T0" fmla="*/ 0 w 336"/>
              <a:gd name="T1" fmla="*/ 0 h 237"/>
              <a:gd name="T2" fmla="*/ 2147483647 w 336"/>
              <a:gd name="T3" fmla="*/ 2147483647 h 237"/>
              <a:gd name="T4" fmla="*/ 2147483647 w 336"/>
              <a:gd name="T5" fmla="*/ 2147483647 h 237"/>
              <a:gd name="T6" fmla="*/ 0 60000 65536"/>
              <a:gd name="T7" fmla="*/ 0 60000 65536"/>
              <a:gd name="T8" fmla="*/ 0 60000 65536"/>
              <a:gd name="T9" fmla="*/ 0 w 336"/>
              <a:gd name="T10" fmla="*/ 0 h 237"/>
              <a:gd name="T11" fmla="*/ 336 w 336"/>
              <a:gd name="T12" fmla="*/ 237 h 237"/>
            </a:gdLst>
            <a:ahLst/>
            <a:cxnLst>
              <a:cxn ang="T6">
                <a:pos x="T0" y="T1"/>
              </a:cxn>
              <a:cxn ang="T7">
                <a:pos x="T2" y="T3"/>
              </a:cxn>
              <a:cxn ang="T8">
                <a:pos x="T4" y="T5"/>
              </a:cxn>
            </a:cxnLst>
            <a:rect l="T9" t="T10" r="T11" b="T12"/>
            <a:pathLst>
              <a:path w="336" h="237">
                <a:moveTo>
                  <a:pt x="0" y="0"/>
                </a:moveTo>
                <a:cubicBezTo>
                  <a:pt x="4" y="81"/>
                  <a:pt x="8" y="163"/>
                  <a:pt x="64" y="200"/>
                </a:cubicBezTo>
                <a:cubicBezTo>
                  <a:pt x="120" y="237"/>
                  <a:pt x="228" y="230"/>
                  <a:pt x="336" y="224"/>
                </a:cubicBezTo>
              </a:path>
            </a:pathLst>
          </a:custGeom>
          <a:noFill/>
          <a:ln w="25400" cap="flat" cmpd="sng">
            <a:solidFill>
              <a:schemeClr val="tx1"/>
            </a:solidFill>
            <a:prstDash val="solid"/>
            <a:round/>
            <a:headEnd type="none" w="med" len="med"/>
            <a:tailEnd type="triangle" w="med" len="med"/>
          </a:ln>
        </p:spPr>
        <p:txBody>
          <a:bodyPr wrap="none" anchor="ctr"/>
          <a:lstStyle/>
          <a:p>
            <a:endParaRPr lang="en-US" dirty="0"/>
          </a:p>
        </p:txBody>
      </p:sp>
      <p:sp>
        <p:nvSpPr>
          <p:cNvPr id="180259" name="Oval 68"/>
          <p:cNvSpPr>
            <a:spLocks noChangeArrowheads="1"/>
          </p:cNvSpPr>
          <p:nvPr/>
        </p:nvSpPr>
        <p:spPr bwMode="auto">
          <a:xfrm>
            <a:off x="2374900" y="2803525"/>
            <a:ext cx="520700" cy="419100"/>
          </a:xfrm>
          <a:prstGeom prst="ellipse">
            <a:avLst/>
          </a:prstGeom>
          <a:noFill/>
          <a:ln w="25400" algn="ctr">
            <a:solidFill>
              <a:schemeClr val="tx1"/>
            </a:solidFill>
            <a:round/>
            <a:headEnd/>
            <a:tailEnd/>
          </a:ln>
        </p:spPr>
        <p:txBody>
          <a:bodyPr wrap="none" anchor="ctr"/>
          <a:lstStyle/>
          <a:p>
            <a:endParaRPr lang="en-US" dirty="0"/>
          </a:p>
        </p:txBody>
      </p:sp>
      <p:sp>
        <p:nvSpPr>
          <p:cNvPr id="180260" name="Text Box 69"/>
          <p:cNvSpPr txBox="1">
            <a:spLocks noChangeArrowheads="1"/>
          </p:cNvSpPr>
          <p:nvPr/>
        </p:nvSpPr>
        <p:spPr bwMode="auto">
          <a:xfrm>
            <a:off x="4197350" y="3386138"/>
            <a:ext cx="520700" cy="304800"/>
          </a:xfrm>
          <a:prstGeom prst="rect">
            <a:avLst/>
          </a:prstGeom>
          <a:noFill/>
          <a:ln w="25400" algn="ctr">
            <a:noFill/>
            <a:miter lim="800000"/>
            <a:headEnd/>
            <a:tailEnd/>
          </a:ln>
        </p:spPr>
        <p:txBody>
          <a:bodyPr wrap="none">
            <a:spAutoFit/>
          </a:bodyPr>
          <a:lstStyle/>
          <a:p>
            <a:pPr algn="ctr"/>
            <a:r>
              <a:rPr lang="en-US" sz="1400" dirty="0"/>
              <a:t>AS2</a:t>
            </a:r>
          </a:p>
        </p:txBody>
      </p:sp>
      <p:sp>
        <p:nvSpPr>
          <p:cNvPr id="180261" name="Text Box 70"/>
          <p:cNvSpPr txBox="1">
            <a:spLocks noChangeArrowheads="1"/>
          </p:cNvSpPr>
          <p:nvPr/>
        </p:nvSpPr>
        <p:spPr bwMode="auto">
          <a:xfrm>
            <a:off x="4083050" y="4846638"/>
            <a:ext cx="520700" cy="304800"/>
          </a:xfrm>
          <a:prstGeom prst="rect">
            <a:avLst/>
          </a:prstGeom>
          <a:noFill/>
          <a:ln w="25400" algn="ctr">
            <a:noFill/>
            <a:miter lim="800000"/>
            <a:headEnd/>
            <a:tailEnd/>
          </a:ln>
        </p:spPr>
        <p:txBody>
          <a:bodyPr wrap="none">
            <a:spAutoFit/>
          </a:bodyPr>
          <a:lstStyle/>
          <a:p>
            <a:pPr algn="ctr"/>
            <a:r>
              <a:rPr lang="en-US" sz="1400" dirty="0"/>
              <a:t>AS2</a:t>
            </a:r>
          </a:p>
        </p:txBody>
      </p:sp>
      <p:sp>
        <p:nvSpPr>
          <p:cNvPr id="180262" name="Text Box 71"/>
          <p:cNvSpPr txBox="1">
            <a:spLocks noChangeArrowheads="1"/>
          </p:cNvSpPr>
          <p:nvPr/>
        </p:nvSpPr>
        <p:spPr bwMode="auto">
          <a:xfrm>
            <a:off x="4659313" y="4846638"/>
            <a:ext cx="766762" cy="304800"/>
          </a:xfrm>
          <a:prstGeom prst="rect">
            <a:avLst/>
          </a:prstGeom>
          <a:noFill/>
          <a:ln w="25400" algn="ctr">
            <a:noFill/>
            <a:miter lim="800000"/>
            <a:headEnd/>
            <a:tailEnd/>
          </a:ln>
        </p:spPr>
        <p:txBody>
          <a:bodyPr wrap="none">
            <a:spAutoFit/>
          </a:bodyPr>
          <a:lstStyle/>
          <a:p>
            <a:pPr algn="ctr"/>
            <a:r>
              <a:rPr lang="en-US" sz="1400" dirty="0"/>
              <a:t>Assoc2</a:t>
            </a:r>
          </a:p>
        </p:txBody>
      </p:sp>
      <p:sp>
        <p:nvSpPr>
          <p:cNvPr id="180263" name="Text Box 72"/>
          <p:cNvSpPr txBox="1">
            <a:spLocks noChangeArrowheads="1"/>
          </p:cNvSpPr>
          <p:nvPr/>
        </p:nvSpPr>
        <p:spPr bwMode="auto">
          <a:xfrm>
            <a:off x="3182938" y="3360738"/>
            <a:ext cx="596900" cy="304800"/>
          </a:xfrm>
          <a:prstGeom prst="rect">
            <a:avLst/>
          </a:prstGeom>
          <a:noFill/>
          <a:ln w="25400" algn="ctr">
            <a:noFill/>
            <a:miter lim="800000"/>
            <a:headEnd/>
            <a:tailEnd/>
          </a:ln>
        </p:spPr>
        <p:txBody>
          <a:bodyPr wrap="none">
            <a:spAutoFit/>
          </a:bodyPr>
          <a:lstStyle/>
          <a:p>
            <a:pPr algn="ctr"/>
            <a:r>
              <a:rPr lang="en-US" sz="1400" dirty="0"/>
              <a:t>2-2-2</a:t>
            </a:r>
          </a:p>
        </p:txBody>
      </p:sp>
      <p:sp>
        <p:nvSpPr>
          <p:cNvPr id="180264" name="Freeform 73"/>
          <p:cNvSpPr>
            <a:spLocks/>
          </p:cNvSpPr>
          <p:nvPr/>
        </p:nvSpPr>
        <p:spPr bwMode="auto">
          <a:xfrm>
            <a:off x="3271838" y="3443288"/>
            <a:ext cx="1898650" cy="1582737"/>
          </a:xfrm>
          <a:custGeom>
            <a:avLst/>
            <a:gdLst>
              <a:gd name="T0" fmla="*/ 2147483647 w 1188"/>
              <a:gd name="T1" fmla="*/ 2147483647 h 1165"/>
              <a:gd name="T2" fmla="*/ 2147483647 w 1188"/>
              <a:gd name="T3" fmla="*/ 2147483647 h 1165"/>
              <a:gd name="T4" fmla="*/ 2147483647 w 1188"/>
              <a:gd name="T5" fmla="*/ 2147483647 h 1165"/>
              <a:gd name="T6" fmla="*/ 2147483647 w 1188"/>
              <a:gd name="T7" fmla="*/ 2147483647 h 1165"/>
              <a:gd name="T8" fmla="*/ 2147483647 w 1188"/>
              <a:gd name="T9" fmla="*/ 2147483647 h 1165"/>
              <a:gd name="T10" fmla="*/ 2147483647 w 1188"/>
              <a:gd name="T11" fmla="*/ 2147483647 h 1165"/>
              <a:gd name="T12" fmla="*/ 2147483647 w 1188"/>
              <a:gd name="T13" fmla="*/ 2147483647 h 1165"/>
              <a:gd name="T14" fmla="*/ 0 60000 65536"/>
              <a:gd name="T15" fmla="*/ 0 60000 65536"/>
              <a:gd name="T16" fmla="*/ 0 60000 65536"/>
              <a:gd name="T17" fmla="*/ 0 60000 65536"/>
              <a:gd name="T18" fmla="*/ 0 60000 65536"/>
              <a:gd name="T19" fmla="*/ 0 60000 65536"/>
              <a:gd name="T20" fmla="*/ 0 60000 65536"/>
              <a:gd name="T21" fmla="*/ 0 w 1188"/>
              <a:gd name="T22" fmla="*/ 0 h 1165"/>
              <a:gd name="T23" fmla="*/ 1188 w 1188"/>
              <a:gd name="T24" fmla="*/ 1165 h 1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8" h="1165">
                <a:moveTo>
                  <a:pt x="907" y="37"/>
                </a:moveTo>
                <a:cubicBezTo>
                  <a:pt x="965" y="18"/>
                  <a:pt x="1023" y="0"/>
                  <a:pt x="1067" y="37"/>
                </a:cubicBezTo>
                <a:cubicBezTo>
                  <a:pt x="1111" y="74"/>
                  <a:pt x="1188" y="181"/>
                  <a:pt x="1171" y="261"/>
                </a:cubicBezTo>
                <a:cubicBezTo>
                  <a:pt x="1154" y="341"/>
                  <a:pt x="1126" y="470"/>
                  <a:pt x="963" y="517"/>
                </a:cubicBezTo>
                <a:cubicBezTo>
                  <a:pt x="800" y="564"/>
                  <a:pt x="347" y="460"/>
                  <a:pt x="195" y="541"/>
                </a:cubicBezTo>
                <a:cubicBezTo>
                  <a:pt x="43" y="622"/>
                  <a:pt x="0" y="901"/>
                  <a:pt x="51" y="1005"/>
                </a:cubicBezTo>
                <a:cubicBezTo>
                  <a:pt x="102" y="1109"/>
                  <a:pt x="300" y="1137"/>
                  <a:pt x="499" y="1165"/>
                </a:cubicBezTo>
              </a:path>
            </a:pathLst>
          </a:custGeom>
          <a:noFill/>
          <a:ln w="25400" cap="flat" cmpd="sng">
            <a:solidFill>
              <a:schemeClr val="tx1"/>
            </a:solidFill>
            <a:prstDash val="solid"/>
            <a:round/>
            <a:headEnd type="none" w="med" len="med"/>
            <a:tailEnd type="triangle" w="med" len="med"/>
          </a:ln>
        </p:spPr>
        <p:txBody>
          <a:bodyPr wrap="none" anchor="ctr"/>
          <a:lstStyle/>
          <a:p>
            <a:endParaRPr lang="en-US" dirty="0"/>
          </a:p>
        </p:txBody>
      </p:sp>
      <p:sp>
        <p:nvSpPr>
          <p:cNvPr id="180265" name="Text Box 74"/>
          <p:cNvSpPr txBox="1">
            <a:spLocks noChangeArrowheads="1"/>
          </p:cNvSpPr>
          <p:nvPr/>
        </p:nvSpPr>
        <p:spPr bwMode="auto">
          <a:xfrm>
            <a:off x="4197350" y="3640138"/>
            <a:ext cx="520700" cy="304800"/>
          </a:xfrm>
          <a:prstGeom prst="rect">
            <a:avLst/>
          </a:prstGeom>
          <a:noFill/>
          <a:ln w="25400" algn="ctr">
            <a:noFill/>
            <a:miter lim="800000"/>
            <a:headEnd/>
            <a:tailEnd/>
          </a:ln>
        </p:spPr>
        <p:txBody>
          <a:bodyPr wrap="none">
            <a:spAutoFit/>
          </a:bodyPr>
          <a:lstStyle/>
          <a:p>
            <a:pPr algn="ctr"/>
            <a:r>
              <a:rPr lang="en-US" sz="1400" dirty="0"/>
              <a:t>AS3</a:t>
            </a:r>
          </a:p>
        </p:txBody>
      </p:sp>
      <p:sp>
        <p:nvSpPr>
          <p:cNvPr id="180266" name="Text Box 75"/>
          <p:cNvSpPr txBox="1">
            <a:spLocks noChangeArrowheads="1"/>
          </p:cNvSpPr>
          <p:nvPr/>
        </p:nvSpPr>
        <p:spPr bwMode="auto">
          <a:xfrm>
            <a:off x="3195638" y="3614738"/>
            <a:ext cx="596900" cy="304800"/>
          </a:xfrm>
          <a:prstGeom prst="rect">
            <a:avLst/>
          </a:prstGeom>
          <a:noFill/>
          <a:ln w="25400" algn="ctr">
            <a:noFill/>
            <a:miter lim="800000"/>
            <a:headEnd/>
            <a:tailEnd/>
          </a:ln>
        </p:spPr>
        <p:txBody>
          <a:bodyPr wrap="none">
            <a:spAutoFit/>
          </a:bodyPr>
          <a:lstStyle/>
          <a:p>
            <a:pPr algn="ctr"/>
            <a:r>
              <a:rPr lang="en-US" sz="1400" dirty="0"/>
              <a:t>3-3-3</a:t>
            </a:r>
          </a:p>
        </p:txBody>
      </p:sp>
      <p:sp>
        <p:nvSpPr>
          <p:cNvPr id="180267" name="Text Box 76"/>
          <p:cNvSpPr txBox="1">
            <a:spLocks noChangeArrowheads="1"/>
          </p:cNvSpPr>
          <p:nvPr/>
        </p:nvSpPr>
        <p:spPr bwMode="auto">
          <a:xfrm>
            <a:off x="4083050" y="5100638"/>
            <a:ext cx="520700" cy="304800"/>
          </a:xfrm>
          <a:prstGeom prst="rect">
            <a:avLst/>
          </a:prstGeom>
          <a:noFill/>
          <a:ln w="25400" algn="ctr">
            <a:noFill/>
            <a:miter lim="800000"/>
            <a:headEnd/>
            <a:tailEnd/>
          </a:ln>
        </p:spPr>
        <p:txBody>
          <a:bodyPr wrap="none">
            <a:spAutoFit/>
          </a:bodyPr>
          <a:lstStyle/>
          <a:p>
            <a:pPr algn="ctr"/>
            <a:r>
              <a:rPr lang="en-US" sz="1400" dirty="0"/>
              <a:t>AS3</a:t>
            </a:r>
          </a:p>
        </p:txBody>
      </p:sp>
      <p:sp>
        <p:nvSpPr>
          <p:cNvPr id="180268" name="Text Box 77"/>
          <p:cNvSpPr txBox="1">
            <a:spLocks noChangeArrowheads="1"/>
          </p:cNvSpPr>
          <p:nvPr/>
        </p:nvSpPr>
        <p:spPr bwMode="auto">
          <a:xfrm>
            <a:off x="4659313" y="5100638"/>
            <a:ext cx="766762" cy="304800"/>
          </a:xfrm>
          <a:prstGeom prst="rect">
            <a:avLst/>
          </a:prstGeom>
          <a:noFill/>
          <a:ln w="25400" algn="ctr">
            <a:noFill/>
            <a:miter lim="800000"/>
            <a:headEnd/>
            <a:tailEnd/>
          </a:ln>
        </p:spPr>
        <p:txBody>
          <a:bodyPr wrap="none">
            <a:spAutoFit/>
          </a:bodyPr>
          <a:lstStyle/>
          <a:p>
            <a:pPr algn="ctr"/>
            <a:r>
              <a:rPr lang="en-US" sz="1400" dirty="0"/>
              <a:t>Assoc3</a:t>
            </a:r>
          </a:p>
        </p:txBody>
      </p:sp>
      <p:sp>
        <p:nvSpPr>
          <p:cNvPr id="180269" name="AutoShape 78"/>
          <p:cNvSpPr>
            <a:spLocks noChangeArrowheads="1"/>
          </p:cNvSpPr>
          <p:nvPr/>
        </p:nvSpPr>
        <p:spPr bwMode="auto">
          <a:xfrm>
            <a:off x="8475663" y="1657350"/>
            <a:ext cx="493712" cy="449263"/>
          </a:xfrm>
          <a:prstGeom prst="can">
            <a:avLst>
              <a:gd name="adj" fmla="val 25000"/>
            </a:avLst>
          </a:prstGeom>
          <a:solidFill>
            <a:srgbClr val="FFFF00"/>
          </a:solidFill>
          <a:ln w="9525">
            <a:solidFill>
              <a:schemeClr val="tx1"/>
            </a:solidFill>
            <a:round/>
            <a:headEnd/>
            <a:tailEnd/>
          </a:ln>
        </p:spPr>
        <p:txBody>
          <a:bodyPr wrap="none" anchor="ctr"/>
          <a:lstStyle/>
          <a:p>
            <a:pPr algn="ctr"/>
            <a:r>
              <a:rPr lang="en-US" dirty="0"/>
              <a:t>ASP</a:t>
            </a:r>
          </a:p>
        </p:txBody>
      </p:sp>
      <p:sp>
        <p:nvSpPr>
          <p:cNvPr id="180270" name="AutoShape 79"/>
          <p:cNvSpPr>
            <a:spLocks noChangeArrowheads="1"/>
          </p:cNvSpPr>
          <p:nvPr/>
        </p:nvSpPr>
        <p:spPr bwMode="auto">
          <a:xfrm>
            <a:off x="8455025" y="3189288"/>
            <a:ext cx="493713" cy="449262"/>
          </a:xfrm>
          <a:prstGeom prst="can">
            <a:avLst>
              <a:gd name="adj" fmla="val 25000"/>
            </a:avLst>
          </a:prstGeom>
          <a:solidFill>
            <a:srgbClr val="FFFF00"/>
          </a:solidFill>
          <a:ln w="9525">
            <a:solidFill>
              <a:schemeClr val="tx1"/>
            </a:solidFill>
            <a:round/>
            <a:headEnd/>
            <a:tailEnd/>
          </a:ln>
        </p:spPr>
        <p:txBody>
          <a:bodyPr wrap="none" anchor="ctr"/>
          <a:lstStyle/>
          <a:p>
            <a:pPr algn="ctr"/>
            <a:r>
              <a:rPr lang="en-US" dirty="0"/>
              <a:t>ASP</a:t>
            </a:r>
          </a:p>
        </p:txBody>
      </p:sp>
      <p:sp>
        <p:nvSpPr>
          <p:cNvPr id="180271" name="Rectangle 80"/>
          <p:cNvSpPr>
            <a:spLocks noGrp="1" noChangeArrowheads="1"/>
          </p:cNvSpPr>
          <p:nvPr>
            <p:ph type="title"/>
          </p:nvPr>
        </p:nvSpPr>
        <p:spPr>
          <a:xfrm>
            <a:off x="0" y="0"/>
            <a:ext cx="9140825" cy="609600"/>
          </a:xfrm>
        </p:spPr>
        <p:txBody>
          <a:bodyPr/>
          <a:lstStyle/>
          <a:p>
            <a:pPr eaLnBrk="1" hangingPunct="1"/>
            <a:r>
              <a:rPr lang="en-US" dirty="0" smtClean="0"/>
              <a:t>  End to End Routing</a:t>
            </a:r>
          </a:p>
        </p:txBody>
      </p:sp>
    </p:spTree>
  </p:cSld>
  <p:clrMapOvr>
    <a:masterClrMapping/>
  </p:clrMapOvr>
  <p:transition>
    <p:wipe dir="d"/>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AutoShape 2"/>
          <p:cNvSpPr>
            <a:spLocks noChangeArrowheads="1"/>
          </p:cNvSpPr>
          <p:nvPr/>
        </p:nvSpPr>
        <p:spPr bwMode="auto">
          <a:xfrm>
            <a:off x="1582738" y="1571625"/>
            <a:ext cx="6037262" cy="4251325"/>
          </a:xfrm>
          <a:prstGeom prst="bevel">
            <a:avLst>
              <a:gd name="adj" fmla="val 12509"/>
            </a:avLst>
          </a:prstGeom>
          <a:solidFill>
            <a:srgbClr val="F0E8B7"/>
          </a:solidFill>
          <a:ln w="9525">
            <a:solidFill>
              <a:schemeClr val="tx1"/>
            </a:solidFill>
            <a:miter lim="800000"/>
            <a:headEnd/>
            <a:tailEnd/>
          </a:ln>
        </p:spPr>
        <p:txBody>
          <a:bodyPr wrap="none" anchor="ctr"/>
          <a:lstStyle/>
          <a:p>
            <a:pPr algn="ctr"/>
            <a:endParaRPr lang="en-US" sz="2800" dirty="0"/>
          </a:p>
        </p:txBody>
      </p:sp>
      <p:sp>
        <p:nvSpPr>
          <p:cNvPr id="181251" name="Rectangle 3"/>
          <p:cNvSpPr>
            <a:spLocks noGrp="1" noChangeArrowheads="1"/>
          </p:cNvSpPr>
          <p:nvPr>
            <p:ph type="title"/>
          </p:nvPr>
        </p:nvSpPr>
        <p:spPr>
          <a:xfrm>
            <a:off x="0" y="0"/>
            <a:ext cx="9140825" cy="609600"/>
          </a:xfrm>
        </p:spPr>
        <p:txBody>
          <a:bodyPr/>
          <a:lstStyle/>
          <a:p>
            <a:pPr eaLnBrk="1" hangingPunct="1"/>
            <a:r>
              <a:rPr lang="en-US" dirty="0" smtClean="0"/>
              <a:t>  Routing Key Table</a:t>
            </a:r>
          </a:p>
        </p:txBody>
      </p:sp>
      <p:graphicFrame>
        <p:nvGraphicFramePr>
          <p:cNvPr id="574468" name="Group 4"/>
          <p:cNvGraphicFramePr>
            <a:graphicFrameLocks noGrp="1"/>
          </p:cNvGraphicFramePr>
          <p:nvPr/>
        </p:nvGraphicFramePr>
        <p:xfrm>
          <a:off x="2127250" y="2846388"/>
          <a:ext cx="4940300" cy="1783081"/>
        </p:xfrm>
        <a:graphic>
          <a:graphicData uri="http://schemas.openxmlformats.org/drawingml/2006/table">
            <a:tbl>
              <a:tblPr/>
              <a:tblGrid>
                <a:gridCol w="846138"/>
                <a:gridCol w="444500"/>
                <a:gridCol w="587375"/>
                <a:gridCol w="658812"/>
                <a:gridCol w="669925"/>
                <a:gridCol w="720725"/>
                <a:gridCol w="1012825"/>
              </a:tblGrid>
              <a:tr h="334963">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rgbClr val="000000"/>
                          </a:solidFill>
                          <a:effectLst/>
                          <a:latin typeface="Arial" charset="0"/>
                        </a:rPr>
                        <a:t>DPC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OPC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CICs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CICe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ASname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10-4-4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AS1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188">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10-4-5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253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AS2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12-3-3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1-1-7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650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SEP1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1-1-7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651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SEP2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1302" name="Text Box 54"/>
          <p:cNvSpPr txBox="1">
            <a:spLocks noChangeArrowheads="1"/>
          </p:cNvSpPr>
          <p:nvPr/>
        </p:nvSpPr>
        <p:spPr bwMode="auto">
          <a:xfrm>
            <a:off x="3778250" y="2149475"/>
            <a:ext cx="1885950" cy="366713"/>
          </a:xfrm>
          <a:prstGeom prst="rect">
            <a:avLst/>
          </a:prstGeom>
          <a:noFill/>
          <a:ln w="9525">
            <a:noFill/>
            <a:miter lim="800000"/>
            <a:headEnd/>
            <a:tailEnd/>
          </a:ln>
        </p:spPr>
        <p:txBody>
          <a:bodyPr wrap="none">
            <a:spAutoFit/>
          </a:bodyPr>
          <a:lstStyle/>
          <a:p>
            <a:r>
              <a:rPr lang="en-US" dirty="0"/>
              <a:t>Route Key Table</a:t>
            </a:r>
          </a:p>
        </p:txBody>
      </p:sp>
    </p:spTree>
  </p:cSld>
  <p:clrMapOvr>
    <a:masterClrMapping/>
  </p:clrMapOvr>
  <p:transition>
    <p:wipe dir="d"/>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0" y="0"/>
            <a:ext cx="9140825" cy="609600"/>
          </a:xfrm>
        </p:spPr>
        <p:txBody>
          <a:bodyPr/>
          <a:lstStyle/>
          <a:p>
            <a:pPr eaLnBrk="1" hangingPunct="1"/>
            <a:r>
              <a:rPr lang="en-US" dirty="0" smtClean="0"/>
              <a:t>  Routing Key Types – Full, Partial and Default</a:t>
            </a:r>
          </a:p>
        </p:txBody>
      </p:sp>
      <p:graphicFrame>
        <p:nvGraphicFramePr>
          <p:cNvPr id="576515" name="Group 3"/>
          <p:cNvGraphicFramePr>
            <a:graphicFrameLocks noGrp="1"/>
          </p:cNvGraphicFramePr>
          <p:nvPr>
            <p:ph idx="1"/>
          </p:nvPr>
        </p:nvGraphicFramePr>
        <p:xfrm>
          <a:off x="398463" y="1114425"/>
          <a:ext cx="8289925" cy="4351340"/>
        </p:xfrm>
        <a:graphic>
          <a:graphicData uri="http://schemas.openxmlformats.org/drawingml/2006/table">
            <a:tbl>
              <a:tblPr/>
              <a:tblGrid>
                <a:gridCol w="2547937"/>
                <a:gridCol w="3919538"/>
                <a:gridCol w="1822450"/>
              </a:tblGrid>
              <a:tr h="36195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MSU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Parameters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Route Key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40000"/>
                        <a:lumOff val="60000"/>
                      </a:schemeClr>
                    </a:solidFill>
                  </a:tcPr>
                </a:tc>
              </a:tr>
              <a:tr h="363538">
                <a:tc rowSpan="3">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SCCP</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SI =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DPC + SI + SSN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Full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DPC + SI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Partial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SI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Partial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rowSpan="4">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CIC</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SI = 4, 5, 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DPC + SI + OPC + CICs + CICe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Full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DPC + SI + OPC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Partial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DPC + SI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Partial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SI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Partial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rowSpan="2">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OtherSI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DPC + SI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Full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SI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Partial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DPC Only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DPC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Partial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Default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Default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2323" name="Text Box 51"/>
          <p:cNvSpPr txBox="1">
            <a:spLocks noChangeArrowheads="1"/>
          </p:cNvSpPr>
          <p:nvPr/>
        </p:nvSpPr>
        <p:spPr bwMode="auto">
          <a:xfrm>
            <a:off x="206375" y="5627688"/>
            <a:ext cx="8540750" cy="915987"/>
          </a:xfrm>
          <a:prstGeom prst="rect">
            <a:avLst/>
          </a:prstGeom>
          <a:noFill/>
          <a:ln w="25400" algn="ctr">
            <a:noFill/>
            <a:miter lim="800000"/>
            <a:headEnd/>
            <a:tailEnd/>
          </a:ln>
        </p:spPr>
        <p:txBody>
          <a:bodyPr wrap="none">
            <a:spAutoFit/>
          </a:bodyPr>
          <a:lstStyle/>
          <a:p>
            <a:r>
              <a:rPr lang="en-US" dirty="0"/>
              <a:t>DPC (Destination Point Code), SI  (Service Indicator), SSN (Sub-System Number),</a:t>
            </a:r>
          </a:p>
          <a:p>
            <a:r>
              <a:rPr lang="en-US" dirty="0"/>
              <a:t>CICs (Circuit Identification Code start), CICe (Circuit Identification Code end), and</a:t>
            </a:r>
          </a:p>
          <a:p>
            <a:r>
              <a:rPr lang="en-US" dirty="0"/>
              <a:t>OPC (Origination Point Code)</a:t>
            </a:r>
          </a:p>
        </p:txBody>
      </p:sp>
    </p:spTree>
  </p:cSld>
  <p:clrMapOvr>
    <a:masterClrMapping/>
  </p:clrMapOvr>
  <p:transition>
    <p:wipe dir="d"/>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38200" y="1066800"/>
            <a:ext cx="4668838" cy="4764088"/>
            <a:chOff x="384" y="1079"/>
            <a:chExt cx="613" cy="2489"/>
          </a:xfrm>
        </p:grpSpPr>
        <p:sp>
          <p:nvSpPr>
            <p:cNvPr id="183361" name="Rectangle 3"/>
            <p:cNvSpPr>
              <a:spLocks noChangeArrowheads="1"/>
            </p:cNvSpPr>
            <p:nvPr/>
          </p:nvSpPr>
          <p:spPr bwMode="auto">
            <a:xfrm>
              <a:off x="384" y="1079"/>
              <a:ext cx="613" cy="2487"/>
            </a:xfrm>
            <a:prstGeom prst="rect">
              <a:avLst/>
            </a:prstGeom>
            <a:solidFill>
              <a:srgbClr val="F0E8B7"/>
            </a:solidFill>
            <a:ln w="9525">
              <a:solidFill>
                <a:schemeClr val="tx1"/>
              </a:solidFill>
              <a:miter lim="800000"/>
              <a:headEnd/>
              <a:tailEnd/>
            </a:ln>
          </p:spPr>
          <p:txBody>
            <a:bodyPr wrap="none" anchor="ctr"/>
            <a:lstStyle/>
            <a:p>
              <a:pPr algn="ctr"/>
              <a:endParaRPr lang="en-US" u="sng" dirty="0">
                <a:solidFill>
                  <a:schemeClr val="bg2"/>
                </a:solidFill>
              </a:endParaRPr>
            </a:p>
          </p:txBody>
        </p:sp>
        <p:sp>
          <p:nvSpPr>
            <p:cNvPr id="183362" name="Line 4"/>
            <p:cNvSpPr>
              <a:spLocks noChangeShapeType="1"/>
            </p:cNvSpPr>
            <p:nvPr/>
          </p:nvSpPr>
          <p:spPr bwMode="auto">
            <a:xfrm flipH="1">
              <a:off x="394" y="1098"/>
              <a:ext cx="592" cy="2470"/>
            </a:xfrm>
            <a:prstGeom prst="line">
              <a:avLst/>
            </a:prstGeom>
            <a:noFill/>
            <a:ln w="9525">
              <a:solidFill>
                <a:schemeClr val="tx1"/>
              </a:solidFill>
              <a:round/>
              <a:headEnd/>
              <a:tailEnd/>
            </a:ln>
          </p:spPr>
          <p:txBody>
            <a:bodyPr/>
            <a:lstStyle/>
            <a:p>
              <a:endParaRPr lang="en-US" dirty="0"/>
            </a:p>
          </p:txBody>
        </p:sp>
      </p:grpSp>
      <p:sp>
        <p:nvSpPr>
          <p:cNvPr id="183299" name="Rectangle 5"/>
          <p:cNvSpPr>
            <a:spLocks noGrp="1" noChangeArrowheads="1"/>
          </p:cNvSpPr>
          <p:nvPr>
            <p:ph type="title"/>
          </p:nvPr>
        </p:nvSpPr>
        <p:spPr>
          <a:xfrm>
            <a:off x="0" y="0"/>
            <a:ext cx="9140825" cy="609600"/>
          </a:xfrm>
        </p:spPr>
        <p:txBody>
          <a:bodyPr/>
          <a:lstStyle/>
          <a:p>
            <a:pPr eaLnBrk="1" hangingPunct="1"/>
            <a:r>
              <a:rPr lang="en-US" dirty="0" smtClean="0"/>
              <a:t>  Application Server Table</a:t>
            </a:r>
          </a:p>
        </p:txBody>
      </p:sp>
      <p:grpSp>
        <p:nvGrpSpPr>
          <p:cNvPr id="3" name="Group 6"/>
          <p:cNvGrpSpPr>
            <a:grpSpLocks/>
          </p:cNvGrpSpPr>
          <p:nvPr/>
        </p:nvGrpSpPr>
        <p:grpSpPr bwMode="auto">
          <a:xfrm>
            <a:off x="6491288" y="1833563"/>
            <a:ext cx="1722437" cy="1773237"/>
            <a:chOff x="5181" y="559"/>
            <a:chExt cx="793" cy="593"/>
          </a:xfrm>
        </p:grpSpPr>
        <p:sp>
          <p:nvSpPr>
            <p:cNvPr id="183356" name="Freeform 7"/>
            <p:cNvSpPr>
              <a:spLocks/>
            </p:cNvSpPr>
            <p:nvPr/>
          </p:nvSpPr>
          <p:spPr bwMode="ltGray">
            <a:xfrm>
              <a:off x="5544" y="559"/>
              <a:ext cx="363" cy="593"/>
            </a:xfrm>
            <a:custGeom>
              <a:avLst/>
              <a:gdLst>
                <a:gd name="T0" fmla="*/ 363 w 363"/>
                <a:gd name="T1" fmla="*/ 593 h 593"/>
                <a:gd name="T2" fmla="*/ 200 w 363"/>
                <a:gd name="T3" fmla="*/ 241 h 593"/>
                <a:gd name="T4" fmla="*/ 0 w 363"/>
                <a:gd name="T5" fmla="*/ 0 h 593"/>
                <a:gd name="T6" fmla="*/ 178 w 363"/>
                <a:gd name="T7" fmla="*/ 289 h 593"/>
                <a:gd name="T8" fmla="*/ 363 w 363"/>
                <a:gd name="T9" fmla="*/ 593 h 593"/>
                <a:gd name="T10" fmla="*/ 0 60000 65536"/>
                <a:gd name="T11" fmla="*/ 0 60000 65536"/>
                <a:gd name="T12" fmla="*/ 0 60000 65536"/>
                <a:gd name="T13" fmla="*/ 0 60000 65536"/>
                <a:gd name="T14" fmla="*/ 0 60000 65536"/>
                <a:gd name="T15" fmla="*/ 0 w 363"/>
                <a:gd name="T16" fmla="*/ 0 h 593"/>
                <a:gd name="T17" fmla="*/ 363 w 363"/>
                <a:gd name="T18" fmla="*/ 593 h 593"/>
              </a:gdLst>
              <a:ahLst/>
              <a:cxnLst>
                <a:cxn ang="T10">
                  <a:pos x="T0" y="T1"/>
                </a:cxn>
                <a:cxn ang="T11">
                  <a:pos x="T2" y="T3"/>
                </a:cxn>
                <a:cxn ang="T12">
                  <a:pos x="T4" y="T5"/>
                </a:cxn>
                <a:cxn ang="T13">
                  <a:pos x="T6" y="T7"/>
                </a:cxn>
                <a:cxn ang="T14">
                  <a:pos x="T8" y="T9"/>
                </a:cxn>
              </a:cxnLst>
              <a:rect l="T15" t="T16" r="T17" b="T18"/>
              <a:pathLst>
                <a:path w="363" h="593">
                  <a:moveTo>
                    <a:pt x="363" y="593"/>
                  </a:moveTo>
                  <a:lnTo>
                    <a:pt x="200" y="241"/>
                  </a:lnTo>
                  <a:lnTo>
                    <a:pt x="0" y="0"/>
                  </a:lnTo>
                  <a:lnTo>
                    <a:pt x="178" y="289"/>
                  </a:lnTo>
                  <a:lnTo>
                    <a:pt x="363" y="593"/>
                  </a:lnTo>
                  <a:close/>
                </a:path>
              </a:pathLst>
            </a:custGeom>
            <a:solidFill>
              <a:srgbClr val="F0E8B7"/>
            </a:solidFill>
            <a:ln w="9525">
              <a:noFill/>
              <a:round/>
              <a:headEnd/>
              <a:tailEnd/>
            </a:ln>
          </p:spPr>
          <p:txBody>
            <a:bodyPr/>
            <a:lstStyle/>
            <a:p>
              <a:endParaRPr lang="en-US" dirty="0"/>
            </a:p>
          </p:txBody>
        </p:sp>
        <p:sp>
          <p:nvSpPr>
            <p:cNvPr id="183357" name="Freeform 8"/>
            <p:cNvSpPr>
              <a:spLocks/>
            </p:cNvSpPr>
            <p:nvPr/>
          </p:nvSpPr>
          <p:spPr bwMode="ltGray">
            <a:xfrm>
              <a:off x="5744" y="800"/>
              <a:ext cx="230" cy="352"/>
            </a:xfrm>
            <a:custGeom>
              <a:avLst/>
              <a:gdLst>
                <a:gd name="T0" fmla="*/ 0 w 230"/>
                <a:gd name="T1" fmla="*/ 0 h 352"/>
                <a:gd name="T2" fmla="*/ 163 w 230"/>
                <a:gd name="T3" fmla="*/ 352 h 352"/>
                <a:gd name="T4" fmla="*/ 230 w 230"/>
                <a:gd name="T5" fmla="*/ 277 h 352"/>
                <a:gd name="T6" fmla="*/ 0 w 230"/>
                <a:gd name="T7" fmla="*/ 0 h 352"/>
                <a:gd name="T8" fmla="*/ 0 60000 65536"/>
                <a:gd name="T9" fmla="*/ 0 60000 65536"/>
                <a:gd name="T10" fmla="*/ 0 60000 65536"/>
                <a:gd name="T11" fmla="*/ 0 60000 65536"/>
                <a:gd name="T12" fmla="*/ 0 w 230"/>
                <a:gd name="T13" fmla="*/ 0 h 352"/>
                <a:gd name="T14" fmla="*/ 230 w 230"/>
                <a:gd name="T15" fmla="*/ 352 h 352"/>
              </a:gdLst>
              <a:ahLst/>
              <a:cxnLst>
                <a:cxn ang="T8">
                  <a:pos x="T0" y="T1"/>
                </a:cxn>
                <a:cxn ang="T9">
                  <a:pos x="T2" y="T3"/>
                </a:cxn>
                <a:cxn ang="T10">
                  <a:pos x="T4" y="T5"/>
                </a:cxn>
                <a:cxn ang="T11">
                  <a:pos x="T6" y="T7"/>
                </a:cxn>
              </a:cxnLst>
              <a:rect l="T12" t="T13" r="T14" b="T15"/>
              <a:pathLst>
                <a:path w="230" h="352">
                  <a:moveTo>
                    <a:pt x="0" y="0"/>
                  </a:moveTo>
                  <a:lnTo>
                    <a:pt x="163" y="352"/>
                  </a:lnTo>
                  <a:lnTo>
                    <a:pt x="230" y="277"/>
                  </a:lnTo>
                  <a:lnTo>
                    <a:pt x="0" y="0"/>
                  </a:lnTo>
                  <a:close/>
                </a:path>
              </a:pathLst>
            </a:custGeom>
            <a:solidFill>
              <a:srgbClr val="F0E8B7"/>
            </a:solidFill>
            <a:ln w="9525">
              <a:noFill/>
              <a:round/>
              <a:headEnd/>
              <a:tailEnd/>
            </a:ln>
          </p:spPr>
          <p:txBody>
            <a:bodyPr/>
            <a:lstStyle/>
            <a:p>
              <a:endParaRPr lang="en-US" dirty="0"/>
            </a:p>
          </p:txBody>
        </p:sp>
        <p:sp>
          <p:nvSpPr>
            <p:cNvPr id="183358" name="Freeform 9"/>
            <p:cNvSpPr>
              <a:spLocks/>
            </p:cNvSpPr>
            <p:nvPr/>
          </p:nvSpPr>
          <p:spPr bwMode="ltGray">
            <a:xfrm>
              <a:off x="5181" y="559"/>
              <a:ext cx="541" cy="593"/>
            </a:xfrm>
            <a:custGeom>
              <a:avLst/>
              <a:gdLst>
                <a:gd name="T0" fmla="*/ 0 w 541"/>
                <a:gd name="T1" fmla="*/ 593 h 593"/>
                <a:gd name="T2" fmla="*/ 541 w 541"/>
                <a:gd name="T3" fmla="*/ 289 h 593"/>
                <a:gd name="T4" fmla="*/ 363 w 541"/>
                <a:gd name="T5" fmla="*/ 0 h 593"/>
                <a:gd name="T6" fmla="*/ 0 w 541"/>
                <a:gd name="T7" fmla="*/ 593 h 593"/>
                <a:gd name="T8" fmla="*/ 0 60000 65536"/>
                <a:gd name="T9" fmla="*/ 0 60000 65536"/>
                <a:gd name="T10" fmla="*/ 0 60000 65536"/>
                <a:gd name="T11" fmla="*/ 0 60000 65536"/>
                <a:gd name="T12" fmla="*/ 0 w 541"/>
                <a:gd name="T13" fmla="*/ 0 h 593"/>
                <a:gd name="T14" fmla="*/ 541 w 541"/>
                <a:gd name="T15" fmla="*/ 593 h 593"/>
              </a:gdLst>
              <a:ahLst/>
              <a:cxnLst>
                <a:cxn ang="T8">
                  <a:pos x="T0" y="T1"/>
                </a:cxn>
                <a:cxn ang="T9">
                  <a:pos x="T2" y="T3"/>
                </a:cxn>
                <a:cxn ang="T10">
                  <a:pos x="T4" y="T5"/>
                </a:cxn>
                <a:cxn ang="T11">
                  <a:pos x="T6" y="T7"/>
                </a:cxn>
              </a:cxnLst>
              <a:rect l="T12" t="T13" r="T14" b="T15"/>
              <a:pathLst>
                <a:path w="541" h="593">
                  <a:moveTo>
                    <a:pt x="0" y="593"/>
                  </a:moveTo>
                  <a:lnTo>
                    <a:pt x="541" y="289"/>
                  </a:lnTo>
                  <a:lnTo>
                    <a:pt x="363" y="0"/>
                  </a:lnTo>
                  <a:lnTo>
                    <a:pt x="0" y="593"/>
                  </a:lnTo>
                  <a:close/>
                </a:path>
              </a:pathLst>
            </a:custGeom>
            <a:solidFill>
              <a:srgbClr val="F0E8B7"/>
            </a:solidFill>
            <a:ln w="9525">
              <a:noFill/>
              <a:round/>
              <a:headEnd/>
              <a:tailEnd/>
            </a:ln>
          </p:spPr>
          <p:txBody>
            <a:bodyPr/>
            <a:lstStyle/>
            <a:p>
              <a:endParaRPr lang="en-US" dirty="0"/>
            </a:p>
          </p:txBody>
        </p:sp>
        <p:sp>
          <p:nvSpPr>
            <p:cNvPr id="183359" name="Freeform 10"/>
            <p:cNvSpPr>
              <a:spLocks/>
            </p:cNvSpPr>
            <p:nvPr/>
          </p:nvSpPr>
          <p:spPr bwMode="ltGray">
            <a:xfrm>
              <a:off x="5181" y="848"/>
              <a:ext cx="726" cy="304"/>
            </a:xfrm>
            <a:custGeom>
              <a:avLst/>
              <a:gdLst>
                <a:gd name="T0" fmla="*/ 541 w 726"/>
                <a:gd name="T1" fmla="*/ 0 h 304"/>
                <a:gd name="T2" fmla="*/ 0 w 726"/>
                <a:gd name="T3" fmla="*/ 304 h 304"/>
                <a:gd name="T4" fmla="*/ 726 w 726"/>
                <a:gd name="T5" fmla="*/ 304 h 304"/>
                <a:gd name="T6" fmla="*/ 541 w 726"/>
                <a:gd name="T7" fmla="*/ 0 h 304"/>
                <a:gd name="T8" fmla="*/ 0 60000 65536"/>
                <a:gd name="T9" fmla="*/ 0 60000 65536"/>
                <a:gd name="T10" fmla="*/ 0 60000 65536"/>
                <a:gd name="T11" fmla="*/ 0 60000 65536"/>
                <a:gd name="T12" fmla="*/ 0 w 726"/>
                <a:gd name="T13" fmla="*/ 0 h 304"/>
                <a:gd name="T14" fmla="*/ 726 w 726"/>
                <a:gd name="T15" fmla="*/ 304 h 304"/>
              </a:gdLst>
              <a:ahLst/>
              <a:cxnLst>
                <a:cxn ang="T8">
                  <a:pos x="T0" y="T1"/>
                </a:cxn>
                <a:cxn ang="T9">
                  <a:pos x="T2" y="T3"/>
                </a:cxn>
                <a:cxn ang="T10">
                  <a:pos x="T4" y="T5"/>
                </a:cxn>
                <a:cxn ang="T11">
                  <a:pos x="T6" y="T7"/>
                </a:cxn>
              </a:cxnLst>
              <a:rect l="T12" t="T13" r="T14" b="T15"/>
              <a:pathLst>
                <a:path w="726" h="304">
                  <a:moveTo>
                    <a:pt x="541" y="0"/>
                  </a:moveTo>
                  <a:lnTo>
                    <a:pt x="0" y="304"/>
                  </a:lnTo>
                  <a:lnTo>
                    <a:pt x="726" y="304"/>
                  </a:lnTo>
                  <a:lnTo>
                    <a:pt x="541" y="0"/>
                  </a:lnTo>
                  <a:close/>
                </a:path>
              </a:pathLst>
            </a:custGeom>
            <a:solidFill>
              <a:srgbClr val="F0E8B7"/>
            </a:solidFill>
            <a:ln w="9525">
              <a:noFill/>
              <a:round/>
              <a:headEnd/>
              <a:tailEnd/>
            </a:ln>
          </p:spPr>
          <p:txBody>
            <a:bodyPr/>
            <a:lstStyle/>
            <a:p>
              <a:endParaRPr lang="en-US" dirty="0"/>
            </a:p>
          </p:txBody>
        </p:sp>
        <p:sp>
          <p:nvSpPr>
            <p:cNvPr id="183360" name="Freeform 11"/>
            <p:cNvSpPr>
              <a:spLocks noEditPoints="1"/>
            </p:cNvSpPr>
            <p:nvPr/>
          </p:nvSpPr>
          <p:spPr bwMode="ltGray">
            <a:xfrm>
              <a:off x="5181" y="559"/>
              <a:ext cx="793" cy="593"/>
            </a:xfrm>
            <a:custGeom>
              <a:avLst/>
              <a:gdLst>
                <a:gd name="T0" fmla="*/ 726 w 793"/>
                <a:gd name="T1" fmla="*/ 593 h 593"/>
                <a:gd name="T2" fmla="*/ 363 w 793"/>
                <a:gd name="T3" fmla="*/ 0 h 593"/>
                <a:gd name="T4" fmla="*/ 793 w 793"/>
                <a:gd name="T5" fmla="*/ 518 h 593"/>
                <a:gd name="T6" fmla="*/ 726 w 793"/>
                <a:gd name="T7" fmla="*/ 593 h 593"/>
                <a:gd name="T8" fmla="*/ 0 w 793"/>
                <a:gd name="T9" fmla="*/ 593 h 593"/>
                <a:gd name="T10" fmla="*/ 363 w 793"/>
                <a:gd name="T11" fmla="*/ 0 h 593"/>
                <a:gd name="T12" fmla="*/ 793 w 793"/>
                <a:gd name="T13" fmla="*/ 518 h 593"/>
                <a:gd name="T14" fmla="*/ 0 60000 65536"/>
                <a:gd name="T15" fmla="*/ 0 60000 65536"/>
                <a:gd name="T16" fmla="*/ 0 60000 65536"/>
                <a:gd name="T17" fmla="*/ 0 60000 65536"/>
                <a:gd name="T18" fmla="*/ 0 60000 65536"/>
                <a:gd name="T19" fmla="*/ 0 60000 65536"/>
                <a:gd name="T20" fmla="*/ 0 60000 65536"/>
                <a:gd name="T21" fmla="*/ 0 w 793"/>
                <a:gd name="T22" fmla="*/ 0 h 593"/>
                <a:gd name="T23" fmla="*/ 793 w 793"/>
                <a:gd name="T24" fmla="*/ 593 h 5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3" h="593">
                  <a:moveTo>
                    <a:pt x="726" y="593"/>
                  </a:moveTo>
                  <a:lnTo>
                    <a:pt x="363" y="0"/>
                  </a:lnTo>
                  <a:moveTo>
                    <a:pt x="793" y="518"/>
                  </a:moveTo>
                  <a:lnTo>
                    <a:pt x="726" y="593"/>
                  </a:lnTo>
                  <a:lnTo>
                    <a:pt x="0" y="593"/>
                  </a:lnTo>
                  <a:lnTo>
                    <a:pt x="363" y="0"/>
                  </a:lnTo>
                  <a:lnTo>
                    <a:pt x="793" y="518"/>
                  </a:lnTo>
                </a:path>
              </a:pathLst>
            </a:custGeom>
            <a:solidFill>
              <a:srgbClr val="F0E8B7"/>
            </a:solidFill>
            <a:ln w="3175">
              <a:solidFill>
                <a:srgbClr val="000000"/>
              </a:solidFill>
              <a:prstDash val="solid"/>
              <a:round/>
              <a:headEnd/>
              <a:tailEnd/>
            </a:ln>
          </p:spPr>
          <p:txBody>
            <a:bodyPr/>
            <a:lstStyle/>
            <a:p>
              <a:endParaRPr lang="en-US" dirty="0"/>
            </a:p>
          </p:txBody>
        </p:sp>
      </p:grpSp>
      <p:sp>
        <p:nvSpPr>
          <p:cNvPr id="183301" name="Text Box 12"/>
          <p:cNvSpPr txBox="1">
            <a:spLocks noChangeArrowheads="1"/>
          </p:cNvSpPr>
          <p:nvPr/>
        </p:nvSpPr>
        <p:spPr bwMode="auto">
          <a:xfrm>
            <a:off x="7080250" y="3014663"/>
            <a:ext cx="628650" cy="366712"/>
          </a:xfrm>
          <a:prstGeom prst="rect">
            <a:avLst/>
          </a:prstGeom>
          <a:noFill/>
          <a:ln w="9525">
            <a:noFill/>
            <a:miter lim="800000"/>
            <a:headEnd/>
            <a:tailEnd/>
          </a:ln>
        </p:spPr>
        <p:txBody>
          <a:bodyPr wrap="none">
            <a:spAutoFit/>
          </a:bodyPr>
          <a:lstStyle/>
          <a:p>
            <a:pPr algn="ctr"/>
            <a:r>
              <a:rPr lang="en-US" b="1" dirty="0"/>
              <a:t>AS1</a:t>
            </a:r>
          </a:p>
        </p:txBody>
      </p:sp>
      <p:grpSp>
        <p:nvGrpSpPr>
          <p:cNvPr id="4" name="Group 13"/>
          <p:cNvGrpSpPr>
            <a:grpSpLocks/>
          </p:cNvGrpSpPr>
          <p:nvPr/>
        </p:nvGrpSpPr>
        <p:grpSpPr bwMode="auto">
          <a:xfrm>
            <a:off x="6788150" y="4051300"/>
            <a:ext cx="1577975" cy="1409700"/>
            <a:chOff x="5181" y="559"/>
            <a:chExt cx="793" cy="593"/>
          </a:xfrm>
        </p:grpSpPr>
        <p:sp>
          <p:nvSpPr>
            <p:cNvPr id="183351" name="Freeform 14"/>
            <p:cNvSpPr>
              <a:spLocks/>
            </p:cNvSpPr>
            <p:nvPr/>
          </p:nvSpPr>
          <p:spPr bwMode="ltGray">
            <a:xfrm>
              <a:off x="5544" y="559"/>
              <a:ext cx="363" cy="593"/>
            </a:xfrm>
            <a:custGeom>
              <a:avLst/>
              <a:gdLst>
                <a:gd name="T0" fmla="*/ 363 w 363"/>
                <a:gd name="T1" fmla="*/ 593 h 593"/>
                <a:gd name="T2" fmla="*/ 200 w 363"/>
                <a:gd name="T3" fmla="*/ 241 h 593"/>
                <a:gd name="T4" fmla="*/ 0 w 363"/>
                <a:gd name="T5" fmla="*/ 0 h 593"/>
                <a:gd name="T6" fmla="*/ 178 w 363"/>
                <a:gd name="T7" fmla="*/ 289 h 593"/>
                <a:gd name="T8" fmla="*/ 363 w 363"/>
                <a:gd name="T9" fmla="*/ 593 h 593"/>
                <a:gd name="T10" fmla="*/ 0 60000 65536"/>
                <a:gd name="T11" fmla="*/ 0 60000 65536"/>
                <a:gd name="T12" fmla="*/ 0 60000 65536"/>
                <a:gd name="T13" fmla="*/ 0 60000 65536"/>
                <a:gd name="T14" fmla="*/ 0 60000 65536"/>
                <a:gd name="T15" fmla="*/ 0 w 363"/>
                <a:gd name="T16" fmla="*/ 0 h 593"/>
                <a:gd name="T17" fmla="*/ 363 w 363"/>
                <a:gd name="T18" fmla="*/ 593 h 593"/>
              </a:gdLst>
              <a:ahLst/>
              <a:cxnLst>
                <a:cxn ang="T10">
                  <a:pos x="T0" y="T1"/>
                </a:cxn>
                <a:cxn ang="T11">
                  <a:pos x="T2" y="T3"/>
                </a:cxn>
                <a:cxn ang="T12">
                  <a:pos x="T4" y="T5"/>
                </a:cxn>
                <a:cxn ang="T13">
                  <a:pos x="T6" y="T7"/>
                </a:cxn>
                <a:cxn ang="T14">
                  <a:pos x="T8" y="T9"/>
                </a:cxn>
              </a:cxnLst>
              <a:rect l="T15" t="T16" r="T17" b="T18"/>
              <a:pathLst>
                <a:path w="363" h="593">
                  <a:moveTo>
                    <a:pt x="363" y="593"/>
                  </a:moveTo>
                  <a:lnTo>
                    <a:pt x="200" y="241"/>
                  </a:lnTo>
                  <a:lnTo>
                    <a:pt x="0" y="0"/>
                  </a:lnTo>
                  <a:lnTo>
                    <a:pt x="178" y="289"/>
                  </a:lnTo>
                  <a:lnTo>
                    <a:pt x="363" y="593"/>
                  </a:lnTo>
                  <a:close/>
                </a:path>
              </a:pathLst>
            </a:custGeom>
            <a:solidFill>
              <a:srgbClr val="F0E8B7"/>
            </a:solidFill>
            <a:ln w="9525">
              <a:noFill/>
              <a:round/>
              <a:headEnd/>
              <a:tailEnd/>
            </a:ln>
          </p:spPr>
          <p:txBody>
            <a:bodyPr/>
            <a:lstStyle/>
            <a:p>
              <a:endParaRPr lang="en-US" dirty="0"/>
            </a:p>
          </p:txBody>
        </p:sp>
        <p:sp>
          <p:nvSpPr>
            <p:cNvPr id="183352" name="Freeform 15"/>
            <p:cNvSpPr>
              <a:spLocks/>
            </p:cNvSpPr>
            <p:nvPr/>
          </p:nvSpPr>
          <p:spPr bwMode="ltGray">
            <a:xfrm>
              <a:off x="5744" y="800"/>
              <a:ext cx="230" cy="352"/>
            </a:xfrm>
            <a:custGeom>
              <a:avLst/>
              <a:gdLst>
                <a:gd name="T0" fmla="*/ 0 w 230"/>
                <a:gd name="T1" fmla="*/ 0 h 352"/>
                <a:gd name="T2" fmla="*/ 163 w 230"/>
                <a:gd name="T3" fmla="*/ 352 h 352"/>
                <a:gd name="T4" fmla="*/ 230 w 230"/>
                <a:gd name="T5" fmla="*/ 277 h 352"/>
                <a:gd name="T6" fmla="*/ 0 w 230"/>
                <a:gd name="T7" fmla="*/ 0 h 352"/>
                <a:gd name="T8" fmla="*/ 0 60000 65536"/>
                <a:gd name="T9" fmla="*/ 0 60000 65536"/>
                <a:gd name="T10" fmla="*/ 0 60000 65536"/>
                <a:gd name="T11" fmla="*/ 0 60000 65536"/>
                <a:gd name="T12" fmla="*/ 0 w 230"/>
                <a:gd name="T13" fmla="*/ 0 h 352"/>
                <a:gd name="T14" fmla="*/ 230 w 230"/>
                <a:gd name="T15" fmla="*/ 352 h 352"/>
              </a:gdLst>
              <a:ahLst/>
              <a:cxnLst>
                <a:cxn ang="T8">
                  <a:pos x="T0" y="T1"/>
                </a:cxn>
                <a:cxn ang="T9">
                  <a:pos x="T2" y="T3"/>
                </a:cxn>
                <a:cxn ang="T10">
                  <a:pos x="T4" y="T5"/>
                </a:cxn>
                <a:cxn ang="T11">
                  <a:pos x="T6" y="T7"/>
                </a:cxn>
              </a:cxnLst>
              <a:rect l="T12" t="T13" r="T14" b="T15"/>
              <a:pathLst>
                <a:path w="230" h="352">
                  <a:moveTo>
                    <a:pt x="0" y="0"/>
                  </a:moveTo>
                  <a:lnTo>
                    <a:pt x="163" y="352"/>
                  </a:lnTo>
                  <a:lnTo>
                    <a:pt x="230" y="277"/>
                  </a:lnTo>
                  <a:lnTo>
                    <a:pt x="0" y="0"/>
                  </a:lnTo>
                  <a:close/>
                </a:path>
              </a:pathLst>
            </a:custGeom>
            <a:solidFill>
              <a:srgbClr val="F0E8B7"/>
            </a:solidFill>
            <a:ln w="9525">
              <a:noFill/>
              <a:round/>
              <a:headEnd/>
              <a:tailEnd/>
            </a:ln>
          </p:spPr>
          <p:txBody>
            <a:bodyPr/>
            <a:lstStyle/>
            <a:p>
              <a:endParaRPr lang="en-US" dirty="0"/>
            </a:p>
          </p:txBody>
        </p:sp>
        <p:sp>
          <p:nvSpPr>
            <p:cNvPr id="183353" name="Freeform 16"/>
            <p:cNvSpPr>
              <a:spLocks/>
            </p:cNvSpPr>
            <p:nvPr/>
          </p:nvSpPr>
          <p:spPr bwMode="ltGray">
            <a:xfrm>
              <a:off x="5181" y="559"/>
              <a:ext cx="541" cy="593"/>
            </a:xfrm>
            <a:custGeom>
              <a:avLst/>
              <a:gdLst>
                <a:gd name="T0" fmla="*/ 0 w 541"/>
                <a:gd name="T1" fmla="*/ 593 h 593"/>
                <a:gd name="T2" fmla="*/ 541 w 541"/>
                <a:gd name="T3" fmla="*/ 289 h 593"/>
                <a:gd name="T4" fmla="*/ 363 w 541"/>
                <a:gd name="T5" fmla="*/ 0 h 593"/>
                <a:gd name="T6" fmla="*/ 0 w 541"/>
                <a:gd name="T7" fmla="*/ 593 h 593"/>
                <a:gd name="T8" fmla="*/ 0 60000 65536"/>
                <a:gd name="T9" fmla="*/ 0 60000 65536"/>
                <a:gd name="T10" fmla="*/ 0 60000 65536"/>
                <a:gd name="T11" fmla="*/ 0 60000 65536"/>
                <a:gd name="T12" fmla="*/ 0 w 541"/>
                <a:gd name="T13" fmla="*/ 0 h 593"/>
                <a:gd name="T14" fmla="*/ 541 w 541"/>
                <a:gd name="T15" fmla="*/ 593 h 593"/>
              </a:gdLst>
              <a:ahLst/>
              <a:cxnLst>
                <a:cxn ang="T8">
                  <a:pos x="T0" y="T1"/>
                </a:cxn>
                <a:cxn ang="T9">
                  <a:pos x="T2" y="T3"/>
                </a:cxn>
                <a:cxn ang="T10">
                  <a:pos x="T4" y="T5"/>
                </a:cxn>
                <a:cxn ang="T11">
                  <a:pos x="T6" y="T7"/>
                </a:cxn>
              </a:cxnLst>
              <a:rect l="T12" t="T13" r="T14" b="T15"/>
              <a:pathLst>
                <a:path w="541" h="593">
                  <a:moveTo>
                    <a:pt x="0" y="593"/>
                  </a:moveTo>
                  <a:lnTo>
                    <a:pt x="541" y="289"/>
                  </a:lnTo>
                  <a:lnTo>
                    <a:pt x="363" y="0"/>
                  </a:lnTo>
                  <a:lnTo>
                    <a:pt x="0" y="593"/>
                  </a:lnTo>
                  <a:close/>
                </a:path>
              </a:pathLst>
            </a:custGeom>
            <a:solidFill>
              <a:srgbClr val="F0E8B7"/>
            </a:solidFill>
            <a:ln w="9525">
              <a:noFill/>
              <a:round/>
              <a:headEnd/>
              <a:tailEnd/>
            </a:ln>
          </p:spPr>
          <p:txBody>
            <a:bodyPr/>
            <a:lstStyle/>
            <a:p>
              <a:endParaRPr lang="en-US" dirty="0"/>
            </a:p>
          </p:txBody>
        </p:sp>
        <p:sp>
          <p:nvSpPr>
            <p:cNvPr id="183354" name="Freeform 17"/>
            <p:cNvSpPr>
              <a:spLocks/>
            </p:cNvSpPr>
            <p:nvPr/>
          </p:nvSpPr>
          <p:spPr bwMode="ltGray">
            <a:xfrm>
              <a:off x="5181" y="848"/>
              <a:ext cx="726" cy="304"/>
            </a:xfrm>
            <a:custGeom>
              <a:avLst/>
              <a:gdLst>
                <a:gd name="T0" fmla="*/ 541 w 726"/>
                <a:gd name="T1" fmla="*/ 0 h 304"/>
                <a:gd name="T2" fmla="*/ 0 w 726"/>
                <a:gd name="T3" fmla="*/ 304 h 304"/>
                <a:gd name="T4" fmla="*/ 726 w 726"/>
                <a:gd name="T5" fmla="*/ 304 h 304"/>
                <a:gd name="T6" fmla="*/ 541 w 726"/>
                <a:gd name="T7" fmla="*/ 0 h 304"/>
                <a:gd name="T8" fmla="*/ 0 60000 65536"/>
                <a:gd name="T9" fmla="*/ 0 60000 65536"/>
                <a:gd name="T10" fmla="*/ 0 60000 65536"/>
                <a:gd name="T11" fmla="*/ 0 60000 65536"/>
                <a:gd name="T12" fmla="*/ 0 w 726"/>
                <a:gd name="T13" fmla="*/ 0 h 304"/>
                <a:gd name="T14" fmla="*/ 726 w 726"/>
                <a:gd name="T15" fmla="*/ 304 h 304"/>
              </a:gdLst>
              <a:ahLst/>
              <a:cxnLst>
                <a:cxn ang="T8">
                  <a:pos x="T0" y="T1"/>
                </a:cxn>
                <a:cxn ang="T9">
                  <a:pos x="T2" y="T3"/>
                </a:cxn>
                <a:cxn ang="T10">
                  <a:pos x="T4" y="T5"/>
                </a:cxn>
                <a:cxn ang="T11">
                  <a:pos x="T6" y="T7"/>
                </a:cxn>
              </a:cxnLst>
              <a:rect l="T12" t="T13" r="T14" b="T15"/>
              <a:pathLst>
                <a:path w="726" h="304">
                  <a:moveTo>
                    <a:pt x="541" y="0"/>
                  </a:moveTo>
                  <a:lnTo>
                    <a:pt x="0" y="304"/>
                  </a:lnTo>
                  <a:lnTo>
                    <a:pt x="726" y="304"/>
                  </a:lnTo>
                  <a:lnTo>
                    <a:pt x="541" y="0"/>
                  </a:lnTo>
                  <a:close/>
                </a:path>
              </a:pathLst>
            </a:custGeom>
            <a:solidFill>
              <a:srgbClr val="F0E8B7"/>
            </a:solidFill>
            <a:ln w="9525">
              <a:noFill/>
              <a:round/>
              <a:headEnd/>
              <a:tailEnd/>
            </a:ln>
          </p:spPr>
          <p:txBody>
            <a:bodyPr/>
            <a:lstStyle/>
            <a:p>
              <a:endParaRPr lang="en-US" dirty="0"/>
            </a:p>
          </p:txBody>
        </p:sp>
        <p:sp>
          <p:nvSpPr>
            <p:cNvPr id="183355" name="Freeform 18"/>
            <p:cNvSpPr>
              <a:spLocks noEditPoints="1"/>
            </p:cNvSpPr>
            <p:nvPr/>
          </p:nvSpPr>
          <p:spPr bwMode="ltGray">
            <a:xfrm>
              <a:off x="5181" y="559"/>
              <a:ext cx="793" cy="593"/>
            </a:xfrm>
            <a:custGeom>
              <a:avLst/>
              <a:gdLst>
                <a:gd name="T0" fmla="*/ 726 w 793"/>
                <a:gd name="T1" fmla="*/ 593 h 593"/>
                <a:gd name="T2" fmla="*/ 363 w 793"/>
                <a:gd name="T3" fmla="*/ 0 h 593"/>
                <a:gd name="T4" fmla="*/ 793 w 793"/>
                <a:gd name="T5" fmla="*/ 518 h 593"/>
                <a:gd name="T6" fmla="*/ 726 w 793"/>
                <a:gd name="T7" fmla="*/ 593 h 593"/>
                <a:gd name="T8" fmla="*/ 0 w 793"/>
                <a:gd name="T9" fmla="*/ 593 h 593"/>
                <a:gd name="T10" fmla="*/ 363 w 793"/>
                <a:gd name="T11" fmla="*/ 0 h 593"/>
                <a:gd name="T12" fmla="*/ 793 w 793"/>
                <a:gd name="T13" fmla="*/ 518 h 593"/>
                <a:gd name="T14" fmla="*/ 0 60000 65536"/>
                <a:gd name="T15" fmla="*/ 0 60000 65536"/>
                <a:gd name="T16" fmla="*/ 0 60000 65536"/>
                <a:gd name="T17" fmla="*/ 0 60000 65536"/>
                <a:gd name="T18" fmla="*/ 0 60000 65536"/>
                <a:gd name="T19" fmla="*/ 0 60000 65536"/>
                <a:gd name="T20" fmla="*/ 0 60000 65536"/>
                <a:gd name="T21" fmla="*/ 0 w 793"/>
                <a:gd name="T22" fmla="*/ 0 h 593"/>
                <a:gd name="T23" fmla="*/ 793 w 793"/>
                <a:gd name="T24" fmla="*/ 593 h 5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3" h="593">
                  <a:moveTo>
                    <a:pt x="726" y="593"/>
                  </a:moveTo>
                  <a:lnTo>
                    <a:pt x="363" y="0"/>
                  </a:lnTo>
                  <a:moveTo>
                    <a:pt x="793" y="518"/>
                  </a:moveTo>
                  <a:lnTo>
                    <a:pt x="726" y="593"/>
                  </a:lnTo>
                  <a:lnTo>
                    <a:pt x="0" y="593"/>
                  </a:lnTo>
                  <a:lnTo>
                    <a:pt x="363" y="0"/>
                  </a:lnTo>
                  <a:lnTo>
                    <a:pt x="793" y="518"/>
                  </a:lnTo>
                </a:path>
              </a:pathLst>
            </a:custGeom>
            <a:solidFill>
              <a:srgbClr val="F0E8B7"/>
            </a:solidFill>
            <a:ln w="3175">
              <a:solidFill>
                <a:srgbClr val="000000"/>
              </a:solidFill>
              <a:prstDash val="solid"/>
              <a:round/>
              <a:headEnd/>
              <a:tailEnd/>
            </a:ln>
          </p:spPr>
          <p:txBody>
            <a:bodyPr/>
            <a:lstStyle/>
            <a:p>
              <a:endParaRPr lang="en-US" dirty="0"/>
            </a:p>
          </p:txBody>
        </p:sp>
      </p:grpSp>
      <p:sp>
        <p:nvSpPr>
          <p:cNvPr id="183303" name="Text Box 19"/>
          <p:cNvSpPr txBox="1">
            <a:spLocks noChangeArrowheads="1"/>
          </p:cNvSpPr>
          <p:nvPr/>
        </p:nvSpPr>
        <p:spPr bwMode="auto">
          <a:xfrm>
            <a:off x="7285038" y="5048250"/>
            <a:ext cx="628650" cy="366713"/>
          </a:xfrm>
          <a:prstGeom prst="rect">
            <a:avLst/>
          </a:prstGeom>
          <a:noFill/>
          <a:ln w="9525">
            <a:noFill/>
            <a:miter lim="800000"/>
            <a:headEnd/>
            <a:tailEnd/>
          </a:ln>
        </p:spPr>
        <p:txBody>
          <a:bodyPr wrap="none">
            <a:spAutoFit/>
          </a:bodyPr>
          <a:lstStyle/>
          <a:p>
            <a:pPr algn="ctr"/>
            <a:r>
              <a:rPr lang="en-US" b="1" dirty="0"/>
              <a:t>AS2</a:t>
            </a:r>
          </a:p>
        </p:txBody>
      </p:sp>
      <p:sp>
        <p:nvSpPr>
          <p:cNvPr id="183304" name="Line 20"/>
          <p:cNvSpPr>
            <a:spLocks noChangeShapeType="1"/>
          </p:cNvSpPr>
          <p:nvPr/>
        </p:nvSpPr>
        <p:spPr bwMode="auto">
          <a:xfrm flipV="1">
            <a:off x="5233988" y="2243138"/>
            <a:ext cx="2224087" cy="1419225"/>
          </a:xfrm>
          <a:prstGeom prst="line">
            <a:avLst/>
          </a:prstGeom>
          <a:noFill/>
          <a:ln w="38100">
            <a:solidFill>
              <a:srgbClr val="00CC99"/>
            </a:solidFill>
            <a:round/>
            <a:headEnd/>
            <a:tailEnd type="triangle" w="med" len="med"/>
          </a:ln>
        </p:spPr>
        <p:txBody>
          <a:bodyPr/>
          <a:lstStyle/>
          <a:p>
            <a:endParaRPr lang="en-US" dirty="0"/>
          </a:p>
        </p:txBody>
      </p:sp>
      <p:sp>
        <p:nvSpPr>
          <p:cNvPr id="183305" name="Text Box 21"/>
          <p:cNvSpPr txBox="1">
            <a:spLocks noChangeArrowheads="1"/>
          </p:cNvSpPr>
          <p:nvPr/>
        </p:nvSpPr>
        <p:spPr bwMode="auto">
          <a:xfrm rot="-1959692">
            <a:off x="5557838" y="2686050"/>
            <a:ext cx="1200150" cy="366713"/>
          </a:xfrm>
          <a:prstGeom prst="rect">
            <a:avLst/>
          </a:prstGeom>
          <a:noFill/>
          <a:ln w="9525">
            <a:noFill/>
            <a:miter lim="800000"/>
            <a:headEnd/>
            <a:tailEnd/>
          </a:ln>
        </p:spPr>
        <p:txBody>
          <a:bodyPr wrap="none">
            <a:spAutoFit/>
          </a:bodyPr>
          <a:lstStyle/>
          <a:p>
            <a:r>
              <a:rPr lang="en-US" dirty="0"/>
              <a:t>AS1ASP1</a:t>
            </a:r>
          </a:p>
        </p:txBody>
      </p:sp>
      <p:sp>
        <p:nvSpPr>
          <p:cNvPr id="183306" name="Text Box 22"/>
          <p:cNvSpPr txBox="1">
            <a:spLocks noChangeArrowheads="1"/>
          </p:cNvSpPr>
          <p:nvPr/>
        </p:nvSpPr>
        <p:spPr bwMode="auto">
          <a:xfrm>
            <a:off x="5943600" y="4392613"/>
            <a:ext cx="1200150" cy="366712"/>
          </a:xfrm>
          <a:prstGeom prst="rect">
            <a:avLst/>
          </a:prstGeom>
          <a:noFill/>
          <a:ln w="9525">
            <a:noFill/>
            <a:miter lim="800000"/>
            <a:headEnd/>
            <a:tailEnd/>
          </a:ln>
        </p:spPr>
        <p:txBody>
          <a:bodyPr wrap="none">
            <a:spAutoFit/>
          </a:bodyPr>
          <a:lstStyle/>
          <a:p>
            <a:r>
              <a:rPr lang="en-US" dirty="0"/>
              <a:t>AS2ASP1</a:t>
            </a:r>
          </a:p>
        </p:txBody>
      </p:sp>
      <p:sp>
        <p:nvSpPr>
          <p:cNvPr id="183307" name="Line 23"/>
          <p:cNvSpPr>
            <a:spLocks noChangeShapeType="1"/>
          </p:cNvSpPr>
          <p:nvPr/>
        </p:nvSpPr>
        <p:spPr bwMode="auto">
          <a:xfrm>
            <a:off x="303213" y="1470025"/>
            <a:ext cx="627062" cy="19050"/>
          </a:xfrm>
          <a:prstGeom prst="line">
            <a:avLst/>
          </a:prstGeom>
          <a:noFill/>
          <a:ln w="9525">
            <a:solidFill>
              <a:schemeClr val="tx1"/>
            </a:solidFill>
            <a:round/>
            <a:headEnd/>
            <a:tailEnd type="triangle" w="med" len="med"/>
          </a:ln>
        </p:spPr>
        <p:txBody>
          <a:bodyPr/>
          <a:lstStyle/>
          <a:p>
            <a:endParaRPr lang="en-US" dirty="0"/>
          </a:p>
        </p:txBody>
      </p:sp>
      <p:sp>
        <p:nvSpPr>
          <p:cNvPr id="183308" name="Text Box 24"/>
          <p:cNvSpPr txBox="1">
            <a:spLocks noChangeArrowheads="1"/>
          </p:cNvSpPr>
          <p:nvPr/>
        </p:nvSpPr>
        <p:spPr bwMode="auto">
          <a:xfrm>
            <a:off x="242888" y="1147763"/>
            <a:ext cx="692150" cy="641350"/>
          </a:xfrm>
          <a:prstGeom prst="rect">
            <a:avLst/>
          </a:prstGeom>
          <a:noFill/>
          <a:ln w="9525">
            <a:noFill/>
            <a:miter lim="800000"/>
            <a:headEnd/>
            <a:tailEnd/>
          </a:ln>
        </p:spPr>
        <p:txBody>
          <a:bodyPr wrap="none">
            <a:spAutoFit/>
          </a:bodyPr>
          <a:lstStyle/>
          <a:p>
            <a:r>
              <a:rPr lang="en-US" dirty="0"/>
              <a:t>SS7</a:t>
            </a:r>
          </a:p>
          <a:p>
            <a:r>
              <a:rPr lang="en-US" dirty="0"/>
              <a:t>MSU</a:t>
            </a:r>
          </a:p>
        </p:txBody>
      </p:sp>
      <p:sp>
        <p:nvSpPr>
          <p:cNvPr id="183309" name="Rectangle 25"/>
          <p:cNvSpPr>
            <a:spLocks noChangeArrowheads="1"/>
          </p:cNvSpPr>
          <p:nvPr/>
        </p:nvSpPr>
        <p:spPr bwMode="ltGray">
          <a:xfrm>
            <a:off x="942975" y="1201738"/>
            <a:ext cx="1495425" cy="914400"/>
          </a:xfrm>
          <a:prstGeom prst="rect">
            <a:avLst/>
          </a:prstGeom>
          <a:solidFill>
            <a:srgbClr val="5E9EFF"/>
          </a:solidFill>
          <a:ln w="9525">
            <a:solidFill>
              <a:schemeClr val="tx1"/>
            </a:solidFill>
            <a:miter lim="800000"/>
            <a:headEnd/>
            <a:tailEnd/>
          </a:ln>
        </p:spPr>
        <p:txBody>
          <a:bodyPr wrap="none" anchor="ctr"/>
          <a:lstStyle/>
          <a:p>
            <a:endParaRPr lang="en-US" dirty="0"/>
          </a:p>
        </p:txBody>
      </p:sp>
      <p:sp>
        <p:nvSpPr>
          <p:cNvPr id="183310" name="Text Box 26"/>
          <p:cNvSpPr txBox="1">
            <a:spLocks noChangeArrowheads="1"/>
          </p:cNvSpPr>
          <p:nvPr/>
        </p:nvSpPr>
        <p:spPr bwMode="auto">
          <a:xfrm>
            <a:off x="995363" y="1138238"/>
            <a:ext cx="1403350" cy="366712"/>
          </a:xfrm>
          <a:prstGeom prst="rect">
            <a:avLst/>
          </a:prstGeom>
          <a:noFill/>
          <a:ln w="9525">
            <a:noFill/>
            <a:miter lim="800000"/>
            <a:headEnd/>
            <a:tailEnd/>
          </a:ln>
        </p:spPr>
        <p:txBody>
          <a:bodyPr wrap="none">
            <a:spAutoFit/>
          </a:bodyPr>
          <a:lstStyle/>
          <a:p>
            <a:r>
              <a:rPr lang="en-US" dirty="0"/>
              <a:t>Rtkey Table</a:t>
            </a:r>
          </a:p>
        </p:txBody>
      </p:sp>
      <p:sp>
        <p:nvSpPr>
          <p:cNvPr id="183311" name="Line 27"/>
          <p:cNvSpPr>
            <a:spLocks noChangeShapeType="1"/>
          </p:cNvSpPr>
          <p:nvPr/>
        </p:nvSpPr>
        <p:spPr bwMode="auto">
          <a:xfrm>
            <a:off x="942975" y="1449388"/>
            <a:ext cx="1481138" cy="0"/>
          </a:xfrm>
          <a:prstGeom prst="line">
            <a:avLst/>
          </a:prstGeom>
          <a:noFill/>
          <a:ln w="9525">
            <a:solidFill>
              <a:schemeClr val="tx1"/>
            </a:solidFill>
            <a:round/>
            <a:headEnd/>
            <a:tailEnd/>
          </a:ln>
        </p:spPr>
        <p:txBody>
          <a:bodyPr/>
          <a:lstStyle/>
          <a:p>
            <a:endParaRPr lang="en-US" dirty="0"/>
          </a:p>
        </p:txBody>
      </p:sp>
      <p:sp>
        <p:nvSpPr>
          <p:cNvPr id="183312" name="Text Box 28"/>
          <p:cNvSpPr txBox="1">
            <a:spLocks noChangeArrowheads="1"/>
          </p:cNvSpPr>
          <p:nvPr/>
        </p:nvSpPr>
        <p:spPr bwMode="auto">
          <a:xfrm>
            <a:off x="1866900" y="1412875"/>
            <a:ext cx="615950" cy="366713"/>
          </a:xfrm>
          <a:prstGeom prst="rect">
            <a:avLst/>
          </a:prstGeom>
          <a:noFill/>
          <a:ln w="9525">
            <a:noFill/>
            <a:miter lim="800000"/>
            <a:headEnd/>
            <a:tailEnd/>
          </a:ln>
        </p:spPr>
        <p:txBody>
          <a:bodyPr wrap="none">
            <a:spAutoFit/>
          </a:bodyPr>
          <a:lstStyle/>
          <a:p>
            <a:r>
              <a:rPr lang="en-US" dirty="0"/>
              <a:t>AS1</a:t>
            </a:r>
          </a:p>
        </p:txBody>
      </p:sp>
      <p:sp>
        <p:nvSpPr>
          <p:cNvPr id="183313" name="Text Box 29"/>
          <p:cNvSpPr txBox="1">
            <a:spLocks noChangeArrowheads="1"/>
          </p:cNvSpPr>
          <p:nvPr/>
        </p:nvSpPr>
        <p:spPr bwMode="auto">
          <a:xfrm>
            <a:off x="1858963" y="1697038"/>
            <a:ext cx="615950" cy="366712"/>
          </a:xfrm>
          <a:prstGeom prst="rect">
            <a:avLst/>
          </a:prstGeom>
          <a:noFill/>
          <a:ln w="9525">
            <a:noFill/>
            <a:miter lim="800000"/>
            <a:headEnd/>
            <a:tailEnd/>
          </a:ln>
        </p:spPr>
        <p:txBody>
          <a:bodyPr wrap="none">
            <a:spAutoFit/>
          </a:bodyPr>
          <a:lstStyle/>
          <a:p>
            <a:r>
              <a:rPr lang="en-US" dirty="0"/>
              <a:t>AS2</a:t>
            </a:r>
          </a:p>
        </p:txBody>
      </p:sp>
      <p:sp>
        <p:nvSpPr>
          <p:cNvPr id="183314" name="Line 30"/>
          <p:cNvSpPr>
            <a:spLocks noChangeShapeType="1"/>
          </p:cNvSpPr>
          <p:nvPr/>
        </p:nvSpPr>
        <p:spPr bwMode="auto">
          <a:xfrm>
            <a:off x="914400" y="1739900"/>
            <a:ext cx="1524000" cy="0"/>
          </a:xfrm>
          <a:prstGeom prst="line">
            <a:avLst/>
          </a:prstGeom>
          <a:noFill/>
          <a:ln w="9525">
            <a:solidFill>
              <a:schemeClr val="tx1"/>
            </a:solidFill>
            <a:round/>
            <a:headEnd/>
            <a:tailEnd/>
          </a:ln>
        </p:spPr>
        <p:txBody>
          <a:bodyPr/>
          <a:lstStyle/>
          <a:p>
            <a:endParaRPr lang="en-US" dirty="0"/>
          </a:p>
        </p:txBody>
      </p:sp>
      <p:sp>
        <p:nvSpPr>
          <p:cNvPr id="183315" name="Line 31"/>
          <p:cNvSpPr>
            <a:spLocks noChangeShapeType="1"/>
          </p:cNvSpPr>
          <p:nvPr/>
        </p:nvSpPr>
        <p:spPr bwMode="auto">
          <a:xfrm>
            <a:off x="1785938" y="1463675"/>
            <a:ext cx="0" cy="638175"/>
          </a:xfrm>
          <a:prstGeom prst="line">
            <a:avLst/>
          </a:prstGeom>
          <a:noFill/>
          <a:ln w="9525">
            <a:solidFill>
              <a:schemeClr val="tx1"/>
            </a:solidFill>
            <a:round/>
            <a:headEnd/>
            <a:tailEnd/>
          </a:ln>
        </p:spPr>
        <p:txBody>
          <a:bodyPr/>
          <a:lstStyle/>
          <a:p>
            <a:endParaRPr lang="en-US" dirty="0"/>
          </a:p>
        </p:txBody>
      </p:sp>
      <p:sp>
        <p:nvSpPr>
          <p:cNvPr id="183316" name="Line 32"/>
          <p:cNvSpPr>
            <a:spLocks noChangeShapeType="1"/>
          </p:cNvSpPr>
          <p:nvPr/>
        </p:nvSpPr>
        <p:spPr bwMode="auto">
          <a:xfrm>
            <a:off x="1509713" y="1435100"/>
            <a:ext cx="14287" cy="668338"/>
          </a:xfrm>
          <a:prstGeom prst="line">
            <a:avLst/>
          </a:prstGeom>
          <a:noFill/>
          <a:ln w="9525">
            <a:solidFill>
              <a:schemeClr val="tx1"/>
            </a:solidFill>
            <a:round/>
            <a:headEnd/>
            <a:tailEnd/>
          </a:ln>
        </p:spPr>
        <p:txBody>
          <a:bodyPr/>
          <a:lstStyle/>
          <a:p>
            <a:endParaRPr lang="en-US" dirty="0"/>
          </a:p>
        </p:txBody>
      </p:sp>
      <p:sp>
        <p:nvSpPr>
          <p:cNvPr id="183317" name="Line 33"/>
          <p:cNvSpPr>
            <a:spLocks noChangeShapeType="1"/>
          </p:cNvSpPr>
          <p:nvPr/>
        </p:nvSpPr>
        <p:spPr bwMode="auto">
          <a:xfrm>
            <a:off x="1219200" y="1449388"/>
            <a:ext cx="0" cy="668337"/>
          </a:xfrm>
          <a:prstGeom prst="line">
            <a:avLst/>
          </a:prstGeom>
          <a:noFill/>
          <a:ln w="9525">
            <a:solidFill>
              <a:schemeClr val="tx1"/>
            </a:solidFill>
            <a:round/>
            <a:headEnd/>
            <a:tailEnd/>
          </a:ln>
        </p:spPr>
        <p:txBody>
          <a:bodyPr/>
          <a:lstStyle/>
          <a:p>
            <a:endParaRPr lang="en-US" dirty="0"/>
          </a:p>
        </p:txBody>
      </p:sp>
      <p:sp>
        <p:nvSpPr>
          <p:cNvPr id="183318" name="Freeform 34"/>
          <p:cNvSpPr>
            <a:spLocks/>
          </p:cNvSpPr>
          <p:nvPr/>
        </p:nvSpPr>
        <p:spPr bwMode="auto">
          <a:xfrm>
            <a:off x="1295400" y="1549400"/>
            <a:ext cx="1785938" cy="2101850"/>
          </a:xfrm>
          <a:custGeom>
            <a:avLst/>
            <a:gdLst>
              <a:gd name="T0" fmla="*/ 2147483647 w 1045"/>
              <a:gd name="T1" fmla="*/ 2147483647 h 1092"/>
              <a:gd name="T2" fmla="*/ 2147483647 w 1045"/>
              <a:gd name="T3" fmla="*/ 2147483647 h 1092"/>
              <a:gd name="T4" fmla="*/ 2147483647 w 1045"/>
              <a:gd name="T5" fmla="*/ 2147483647 h 1092"/>
              <a:gd name="T6" fmla="*/ 2147483647 w 1045"/>
              <a:gd name="T7" fmla="*/ 2147483647 h 1092"/>
              <a:gd name="T8" fmla="*/ 2147483647 w 1045"/>
              <a:gd name="T9" fmla="*/ 2147483647 h 1092"/>
              <a:gd name="T10" fmla="*/ 2147483647 w 1045"/>
              <a:gd name="T11" fmla="*/ 2147483647 h 1092"/>
              <a:gd name="T12" fmla="*/ 0 60000 65536"/>
              <a:gd name="T13" fmla="*/ 0 60000 65536"/>
              <a:gd name="T14" fmla="*/ 0 60000 65536"/>
              <a:gd name="T15" fmla="*/ 0 60000 65536"/>
              <a:gd name="T16" fmla="*/ 0 60000 65536"/>
              <a:gd name="T17" fmla="*/ 0 60000 65536"/>
              <a:gd name="T18" fmla="*/ 0 w 1045"/>
              <a:gd name="T19" fmla="*/ 0 h 1092"/>
              <a:gd name="T20" fmla="*/ 1045 w 1045"/>
              <a:gd name="T21" fmla="*/ 1092 h 1092"/>
            </a:gdLst>
            <a:ahLst/>
            <a:cxnLst>
              <a:cxn ang="T12">
                <a:pos x="T0" y="T1"/>
              </a:cxn>
              <a:cxn ang="T13">
                <a:pos x="T2" y="T3"/>
              </a:cxn>
              <a:cxn ang="T14">
                <a:pos x="T4" y="T5"/>
              </a:cxn>
              <a:cxn ang="T15">
                <a:pos x="T6" y="T7"/>
              </a:cxn>
              <a:cxn ang="T16">
                <a:pos x="T8" y="T9"/>
              </a:cxn>
              <a:cxn ang="T17">
                <a:pos x="T10" y="T11"/>
              </a:cxn>
            </a:cxnLst>
            <a:rect l="T18" t="T19" r="T20" b="T21"/>
            <a:pathLst>
              <a:path w="1045" h="1092">
                <a:moveTo>
                  <a:pt x="643" y="40"/>
                </a:moveTo>
                <a:cubicBezTo>
                  <a:pt x="752" y="20"/>
                  <a:pt x="862" y="0"/>
                  <a:pt x="908" y="76"/>
                </a:cubicBezTo>
                <a:cubicBezTo>
                  <a:pt x="954" y="152"/>
                  <a:pt x="1045" y="384"/>
                  <a:pt x="917" y="497"/>
                </a:cubicBezTo>
                <a:cubicBezTo>
                  <a:pt x="789" y="610"/>
                  <a:pt x="280" y="663"/>
                  <a:pt x="140" y="753"/>
                </a:cubicBezTo>
                <a:cubicBezTo>
                  <a:pt x="0" y="843"/>
                  <a:pt x="53" y="980"/>
                  <a:pt x="76" y="1036"/>
                </a:cubicBezTo>
                <a:cubicBezTo>
                  <a:pt x="99" y="1092"/>
                  <a:pt x="188" y="1091"/>
                  <a:pt x="277" y="1091"/>
                </a:cubicBezTo>
              </a:path>
            </a:pathLst>
          </a:custGeom>
          <a:noFill/>
          <a:ln w="28575" cmpd="sng">
            <a:solidFill>
              <a:schemeClr val="tx1"/>
            </a:solidFill>
            <a:round/>
            <a:headEnd type="none" w="med" len="med"/>
            <a:tailEnd type="triangle" w="med" len="med"/>
          </a:ln>
        </p:spPr>
        <p:txBody>
          <a:bodyPr/>
          <a:lstStyle/>
          <a:p>
            <a:endParaRPr lang="en-US" dirty="0"/>
          </a:p>
        </p:txBody>
      </p:sp>
      <p:sp>
        <p:nvSpPr>
          <p:cNvPr id="183319" name="Text Box 35"/>
          <p:cNvSpPr txBox="1">
            <a:spLocks noChangeArrowheads="1"/>
          </p:cNvSpPr>
          <p:nvPr/>
        </p:nvSpPr>
        <p:spPr bwMode="auto">
          <a:xfrm>
            <a:off x="2579688" y="2606675"/>
            <a:ext cx="1123950" cy="366713"/>
          </a:xfrm>
          <a:prstGeom prst="rect">
            <a:avLst/>
          </a:prstGeom>
          <a:noFill/>
          <a:ln w="9525">
            <a:noFill/>
            <a:miter lim="800000"/>
            <a:headEnd/>
            <a:tailEnd/>
          </a:ln>
        </p:spPr>
        <p:txBody>
          <a:bodyPr wrap="none">
            <a:spAutoFit/>
          </a:bodyPr>
          <a:lstStyle/>
          <a:p>
            <a:r>
              <a:rPr lang="en-US" dirty="0"/>
              <a:t>AS Table</a:t>
            </a:r>
          </a:p>
        </p:txBody>
      </p:sp>
      <p:sp>
        <p:nvSpPr>
          <p:cNvPr id="183320" name="Text Box 36"/>
          <p:cNvSpPr txBox="1">
            <a:spLocks noChangeArrowheads="1"/>
          </p:cNvSpPr>
          <p:nvPr/>
        </p:nvSpPr>
        <p:spPr bwMode="auto">
          <a:xfrm>
            <a:off x="8428038" y="3460750"/>
            <a:ext cx="184150" cy="366713"/>
          </a:xfrm>
          <a:prstGeom prst="rect">
            <a:avLst/>
          </a:prstGeom>
          <a:noFill/>
          <a:ln w="9525">
            <a:noFill/>
            <a:miter lim="800000"/>
            <a:headEnd/>
            <a:tailEnd/>
          </a:ln>
        </p:spPr>
        <p:txBody>
          <a:bodyPr wrap="none">
            <a:spAutoFit/>
          </a:bodyPr>
          <a:lstStyle/>
          <a:p>
            <a:endParaRPr lang="en-US" dirty="0"/>
          </a:p>
        </p:txBody>
      </p:sp>
      <p:sp>
        <p:nvSpPr>
          <p:cNvPr id="183321" name="Text Box 37"/>
          <p:cNvSpPr txBox="1">
            <a:spLocks noChangeArrowheads="1"/>
          </p:cNvSpPr>
          <p:nvPr/>
        </p:nvSpPr>
        <p:spPr bwMode="auto">
          <a:xfrm>
            <a:off x="3352800" y="1243013"/>
            <a:ext cx="946150" cy="366712"/>
          </a:xfrm>
          <a:prstGeom prst="rect">
            <a:avLst/>
          </a:prstGeom>
          <a:noFill/>
          <a:ln w="9525">
            <a:noFill/>
            <a:miter lim="800000"/>
            <a:headEnd/>
            <a:tailEnd/>
          </a:ln>
        </p:spPr>
        <p:txBody>
          <a:bodyPr wrap="none">
            <a:spAutoFit/>
          </a:bodyPr>
          <a:lstStyle/>
          <a:p>
            <a:r>
              <a:rPr lang="en-US" dirty="0"/>
              <a:t>EAGLE</a:t>
            </a:r>
          </a:p>
        </p:txBody>
      </p:sp>
      <p:sp>
        <p:nvSpPr>
          <p:cNvPr id="183322" name="Text Box 38"/>
          <p:cNvSpPr txBox="1">
            <a:spLocks noChangeArrowheads="1"/>
          </p:cNvSpPr>
          <p:nvPr/>
        </p:nvSpPr>
        <p:spPr bwMode="auto">
          <a:xfrm rot="-1465846">
            <a:off x="5659438" y="3086100"/>
            <a:ext cx="1200150" cy="366713"/>
          </a:xfrm>
          <a:prstGeom prst="rect">
            <a:avLst/>
          </a:prstGeom>
          <a:noFill/>
          <a:ln w="9525">
            <a:noFill/>
            <a:miter lim="800000"/>
            <a:headEnd/>
            <a:tailEnd/>
          </a:ln>
        </p:spPr>
        <p:txBody>
          <a:bodyPr wrap="none">
            <a:spAutoFit/>
          </a:bodyPr>
          <a:lstStyle/>
          <a:p>
            <a:r>
              <a:rPr lang="en-US" dirty="0"/>
              <a:t>AS1ASP2</a:t>
            </a:r>
          </a:p>
        </p:txBody>
      </p:sp>
      <p:sp>
        <p:nvSpPr>
          <p:cNvPr id="183323" name="Line 39"/>
          <p:cNvSpPr>
            <a:spLocks noChangeShapeType="1"/>
          </p:cNvSpPr>
          <p:nvPr/>
        </p:nvSpPr>
        <p:spPr bwMode="auto">
          <a:xfrm flipV="1">
            <a:off x="5235575" y="2749550"/>
            <a:ext cx="2517775" cy="1214438"/>
          </a:xfrm>
          <a:prstGeom prst="line">
            <a:avLst/>
          </a:prstGeom>
          <a:noFill/>
          <a:ln w="38100">
            <a:solidFill>
              <a:srgbClr val="00CC99"/>
            </a:solidFill>
            <a:round/>
            <a:headEnd/>
            <a:tailEnd type="triangle" w="med" len="med"/>
          </a:ln>
        </p:spPr>
        <p:txBody>
          <a:bodyPr/>
          <a:lstStyle/>
          <a:p>
            <a:endParaRPr lang="en-US" dirty="0"/>
          </a:p>
        </p:txBody>
      </p:sp>
      <p:sp>
        <p:nvSpPr>
          <p:cNvPr id="183324" name="Line 40"/>
          <p:cNvSpPr>
            <a:spLocks noChangeShapeType="1"/>
          </p:cNvSpPr>
          <p:nvPr/>
        </p:nvSpPr>
        <p:spPr bwMode="auto">
          <a:xfrm flipV="1">
            <a:off x="5291138" y="3282950"/>
            <a:ext cx="2767012" cy="1022350"/>
          </a:xfrm>
          <a:prstGeom prst="line">
            <a:avLst/>
          </a:prstGeom>
          <a:noFill/>
          <a:ln w="38100">
            <a:solidFill>
              <a:srgbClr val="00CC99"/>
            </a:solidFill>
            <a:round/>
            <a:headEnd/>
            <a:tailEnd type="triangle" w="med" len="med"/>
          </a:ln>
        </p:spPr>
        <p:txBody>
          <a:bodyPr/>
          <a:lstStyle/>
          <a:p>
            <a:endParaRPr lang="en-US" dirty="0"/>
          </a:p>
        </p:txBody>
      </p:sp>
      <p:sp>
        <p:nvSpPr>
          <p:cNvPr id="183325" name="Text Box 41"/>
          <p:cNvSpPr txBox="1">
            <a:spLocks noChangeArrowheads="1"/>
          </p:cNvSpPr>
          <p:nvPr/>
        </p:nvSpPr>
        <p:spPr bwMode="auto">
          <a:xfrm rot="-1152561">
            <a:off x="5645150" y="3600450"/>
            <a:ext cx="1200150" cy="366713"/>
          </a:xfrm>
          <a:prstGeom prst="rect">
            <a:avLst/>
          </a:prstGeom>
          <a:noFill/>
          <a:ln w="9525">
            <a:noFill/>
            <a:miter lim="800000"/>
            <a:headEnd/>
            <a:tailEnd/>
          </a:ln>
        </p:spPr>
        <p:txBody>
          <a:bodyPr wrap="none">
            <a:spAutoFit/>
          </a:bodyPr>
          <a:lstStyle/>
          <a:p>
            <a:r>
              <a:rPr lang="en-US" dirty="0"/>
              <a:t>AS1ASP3</a:t>
            </a:r>
          </a:p>
        </p:txBody>
      </p:sp>
      <p:sp>
        <p:nvSpPr>
          <p:cNvPr id="183326" name="Rectangle 42"/>
          <p:cNvSpPr>
            <a:spLocks noChangeArrowheads="1"/>
          </p:cNvSpPr>
          <p:nvPr/>
        </p:nvSpPr>
        <p:spPr bwMode="ltGray">
          <a:xfrm>
            <a:off x="1828800" y="3038475"/>
            <a:ext cx="3403600" cy="1989138"/>
          </a:xfrm>
          <a:prstGeom prst="rect">
            <a:avLst/>
          </a:prstGeom>
          <a:solidFill>
            <a:srgbClr val="5E9EFF"/>
          </a:solidFill>
          <a:ln w="9525">
            <a:solidFill>
              <a:schemeClr val="tx1"/>
            </a:solidFill>
            <a:miter lim="800000"/>
            <a:headEnd/>
            <a:tailEnd/>
          </a:ln>
        </p:spPr>
        <p:txBody>
          <a:bodyPr wrap="none" anchor="ctr"/>
          <a:lstStyle/>
          <a:p>
            <a:endParaRPr lang="en-US" dirty="0"/>
          </a:p>
        </p:txBody>
      </p:sp>
      <p:sp>
        <p:nvSpPr>
          <p:cNvPr id="183327" name="Line 43"/>
          <p:cNvSpPr>
            <a:spLocks noChangeShapeType="1"/>
          </p:cNvSpPr>
          <p:nvPr/>
        </p:nvSpPr>
        <p:spPr bwMode="auto">
          <a:xfrm>
            <a:off x="1828800" y="3476625"/>
            <a:ext cx="3390900" cy="0"/>
          </a:xfrm>
          <a:prstGeom prst="line">
            <a:avLst/>
          </a:prstGeom>
          <a:noFill/>
          <a:ln w="9525">
            <a:solidFill>
              <a:schemeClr val="tx1"/>
            </a:solidFill>
            <a:round/>
            <a:headEnd/>
            <a:tailEnd/>
          </a:ln>
        </p:spPr>
        <p:txBody>
          <a:bodyPr/>
          <a:lstStyle/>
          <a:p>
            <a:endParaRPr lang="en-US" dirty="0"/>
          </a:p>
        </p:txBody>
      </p:sp>
      <p:sp>
        <p:nvSpPr>
          <p:cNvPr id="183328" name="Text Box 44"/>
          <p:cNvSpPr txBox="1">
            <a:spLocks noChangeArrowheads="1"/>
          </p:cNvSpPr>
          <p:nvPr/>
        </p:nvSpPr>
        <p:spPr bwMode="auto">
          <a:xfrm>
            <a:off x="2276475" y="3454400"/>
            <a:ext cx="615950" cy="366713"/>
          </a:xfrm>
          <a:prstGeom prst="rect">
            <a:avLst/>
          </a:prstGeom>
          <a:noFill/>
          <a:ln w="9525">
            <a:noFill/>
            <a:miter lim="800000"/>
            <a:headEnd/>
            <a:tailEnd/>
          </a:ln>
        </p:spPr>
        <p:txBody>
          <a:bodyPr wrap="none">
            <a:spAutoFit/>
          </a:bodyPr>
          <a:lstStyle/>
          <a:p>
            <a:r>
              <a:rPr lang="en-US" dirty="0"/>
              <a:t>AS1</a:t>
            </a:r>
          </a:p>
        </p:txBody>
      </p:sp>
      <p:sp>
        <p:nvSpPr>
          <p:cNvPr id="183329" name="Text Box 45"/>
          <p:cNvSpPr txBox="1">
            <a:spLocks noChangeArrowheads="1"/>
          </p:cNvSpPr>
          <p:nvPr/>
        </p:nvSpPr>
        <p:spPr bwMode="auto">
          <a:xfrm>
            <a:off x="2309813" y="3832225"/>
            <a:ext cx="615950" cy="366713"/>
          </a:xfrm>
          <a:prstGeom prst="rect">
            <a:avLst/>
          </a:prstGeom>
          <a:noFill/>
          <a:ln w="9525">
            <a:noFill/>
            <a:miter lim="800000"/>
            <a:headEnd/>
            <a:tailEnd/>
          </a:ln>
        </p:spPr>
        <p:txBody>
          <a:bodyPr wrap="none">
            <a:spAutoFit/>
          </a:bodyPr>
          <a:lstStyle/>
          <a:p>
            <a:r>
              <a:rPr lang="en-US" dirty="0"/>
              <a:t>AS1</a:t>
            </a:r>
          </a:p>
        </p:txBody>
      </p:sp>
      <p:sp>
        <p:nvSpPr>
          <p:cNvPr id="183330" name="Line 46"/>
          <p:cNvSpPr>
            <a:spLocks noChangeShapeType="1"/>
          </p:cNvSpPr>
          <p:nvPr/>
        </p:nvSpPr>
        <p:spPr bwMode="auto">
          <a:xfrm>
            <a:off x="1816100" y="4579938"/>
            <a:ext cx="3427413" cy="0"/>
          </a:xfrm>
          <a:prstGeom prst="line">
            <a:avLst/>
          </a:prstGeom>
          <a:noFill/>
          <a:ln w="9525">
            <a:solidFill>
              <a:schemeClr val="tx1"/>
            </a:solidFill>
            <a:round/>
            <a:headEnd/>
            <a:tailEnd/>
          </a:ln>
        </p:spPr>
        <p:txBody>
          <a:bodyPr/>
          <a:lstStyle/>
          <a:p>
            <a:endParaRPr lang="en-US" dirty="0"/>
          </a:p>
        </p:txBody>
      </p:sp>
      <p:sp>
        <p:nvSpPr>
          <p:cNvPr id="183331" name="Line 47"/>
          <p:cNvSpPr>
            <a:spLocks noChangeShapeType="1"/>
          </p:cNvSpPr>
          <p:nvPr/>
        </p:nvSpPr>
        <p:spPr bwMode="auto">
          <a:xfrm flipH="1">
            <a:off x="3657600" y="3073400"/>
            <a:ext cx="14288" cy="1914525"/>
          </a:xfrm>
          <a:prstGeom prst="line">
            <a:avLst/>
          </a:prstGeom>
          <a:noFill/>
          <a:ln w="9525">
            <a:solidFill>
              <a:schemeClr val="tx1"/>
            </a:solidFill>
            <a:round/>
            <a:headEnd/>
            <a:tailEnd/>
          </a:ln>
        </p:spPr>
        <p:txBody>
          <a:bodyPr/>
          <a:lstStyle/>
          <a:p>
            <a:endParaRPr lang="en-US" dirty="0"/>
          </a:p>
        </p:txBody>
      </p:sp>
      <p:sp>
        <p:nvSpPr>
          <p:cNvPr id="183332" name="Text Box 48"/>
          <p:cNvSpPr txBox="1">
            <a:spLocks noChangeArrowheads="1"/>
          </p:cNvSpPr>
          <p:nvPr/>
        </p:nvSpPr>
        <p:spPr bwMode="auto">
          <a:xfrm>
            <a:off x="3759200" y="3470275"/>
            <a:ext cx="1200150" cy="366713"/>
          </a:xfrm>
          <a:prstGeom prst="rect">
            <a:avLst/>
          </a:prstGeom>
          <a:noFill/>
          <a:ln w="9525">
            <a:noFill/>
            <a:miter lim="800000"/>
            <a:headEnd/>
            <a:tailEnd/>
          </a:ln>
        </p:spPr>
        <p:txBody>
          <a:bodyPr wrap="none">
            <a:spAutoFit/>
          </a:bodyPr>
          <a:lstStyle/>
          <a:p>
            <a:r>
              <a:rPr lang="en-US" dirty="0"/>
              <a:t>AS1ASP1</a:t>
            </a:r>
          </a:p>
        </p:txBody>
      </p:sp>
      <p:sp>
        <p:nvSpPr>
          <p:cNvPr id="183333" name="Text Box 49"/>
          <p:cNvSpPr txBox="1">
            <a:spLocks noChangeArrowheads="1"/>
          </p:cNvSpPr>
          <p:nvPr/>
        </p:nvSpPr>
        <p:spPr bwMode="auto">
          <a:xfrm>
            <a:off x="3759200" y="3836988"/>
            <a:ext cx="1200150" cy="366712"/>
          </a:xfrm>
          <a:prstGeom prst="rect">
            <a:avLst/>
          </a:prstGeom>
          <a:noFill/>
          <a:ln w="9525">
            <a:noFill/>
            <a:miter lim="800000"/>
            <a:headEnd/>
            <a:tailEnd/>
          </a:ln>
        </p:spPr>
        <p:txBody>
          <a:bodyPr wrap="none">
            <a:spAutoFit/>
          </a:bodyPr>
          <a:lstStyle/>
          <a:p>
            <a:r>
              <a:rPr lang="en-US" dirty="0"/>
              <a:t>AS1ASP2</a:t>
            </a:r>
          </a:p>
        </p:txBody>
      </p:sp>
      <p:sp>
        <p:nvSpPr>
          <p:cNvPr id="183334" name="Line 50"/>
          <p:cNvSpPr>
            <a:spLocks noChangeShapeType="1"/>
          </p:cNvSpPr>
          <p:nvPr/>
        </p:nvSpPr>
        <p:spPr bwMode="auto">
          <a:xfrm flipV="1">
            <a:off x="1833563" y="3851275"/>
            <a:ext cx="3387725" cy="1588"/>
          </a:xfrm>
          <a:prstGeom prst="line">
            <a:avLst/>
          </a:prstGeom>
          <a:noFill/>
          <a:ln w="9525">
            <a:solidFill>
              <a:schemeClr val="tx1"/>
            </a:solidFill>
            <a:round/>
            <a:headEnd/>
            <a:tailEnd/>
          </a:ln>
        </p:spPr>
        <p:txBody>
          <a:bodyPr wrap="none"/>
          <a:lstStyle/>
          <a:p>
            <a:endParaRPr lang="en-US" dirty="0"/>
          </a:p>
        </p:txBody>
      </p:sp>
      <p:sp>
        <p:nvSpPr>
          <p:cNvPr id="183335" name="Text Box 51"/>
          <p:cNvSpPr txBox="1">
            <a:spLocks noChangeArrowheads="1"/>
          </p:cNvSpPr>
          <p:nvPr/>
        </p:nvSpPr>
        <p:spPr bwMode="auto">
          <a:xfrm>
            <a:off x="2290763" y="4178300"/>
            <a:ext cx="615950" cy="366713"/>
          </a:xfrm>
          <a:prstGeom prst="rect">
            <a:avLst/>
          </a:prstGeom>
          <a:noFill/>
          <a:ln w="9525">
            <a:noFill/>
            <a:miter lim="800000"/>
            <a:headEnd/>
            <a:tailEnd/>
          </a:ln>
        </p:spPr>
        <p:txBody>
          <a:bodyPr wrap="none">
            <a:spAutoFit/>
          </a:bodyPr>
          <a:lstStyle/>
          <a:p>
            <a:r>
              <a:rPr lang="en-US" dirty="0"/>
              <a:t>AS1</a:t>
            </a:r>
          </a:p>
        </p:txBody>
      </p:sp>
      <p:sp>
        <p:nvSpPr>
          <p:cNvPr id="183336" name="Text Box 52"/>
          <p:cNvSpPr txBox="1">
            <a:spLocks noChangeArrowheads="1"/>
          </p:cNvSpPr>
          <p:nvPr/>
        </p:nvSpPr>
        <p:spPr bwMode="auto">
          <a:xfrm>
            <a:off x="3759200" y="4205288"/>
            <a:ext cx="1200150" cy="366712"/>
          </a:xfrm>
          <a:prstGeom prst="rect">
            <a:avLst/>
          </a:prstGeom>
          <a:noFill/>
          <a:ln w="9525">
            <a:noFill/>
            <a:miter lim="800000"/>
            <a:headEnd/>
            <a:tailEnd/>
          </a:ln>
        </p:spPr>
        <p:txBody>
          <a:bodyPr wrap="none">
            <a:spAutoFit/>
          </a:bodyPr>
          <a:lstStyle/>
          <a:p>
            <a:r>
              <a:rPr lang="en-US" dirty="0"/>
              <a:t>AS1ASP3</a:t>
            </a:r>
          </a:p>
        </p:txBody>
      </p:sp>
      <p:sp>
        <p:nvSpPr>
          <p:cNvPr id="183337" name="Line 53"/>
          <p:cNvSpPr>
            <a:spLocks noChangeShapeType="1"/>
          </p:cNvSpPr>
          <p:nvPr/>
        </p:nvSpPr>
        <p:spPr bwMode="auto">
          <a:xfrm flipV="1">
            <a:off x="1817688" y="4210050"/>
            <a:ext cx="3413125" cy="1588"/>
          </a:xfrm>
          <a:prstGeom prst="line">
            <a:avLst/>
          </a:prstGeom>
          <a:noFill/>
          <a:ln w="9525">
            <a:solidFill>
              <a:schemeClr val="tx1"/>
            </a:solidFill>
            <a:round/>
            <a:headEnd/>
            <a:tailEnd/>
          </a:ln>
        </p:spPr>
        <p:txBody>
          <a:bodyPr wrap="none"/>
          <a:lstStyle/>
          <a:p>
            <a:endParaRPr lang="en-US" dirty="0"/>
          </a:p>
        </p:txBody>
      </p:sp>
      <p:sp>
        <p:nvSpPr>
          <p:cNvPr id="183338" name="Text Box 54"/>
          <p:cNvSpPr txBox="1">
            <a:spLocks noChangeArrowheads="1"/>
          </p:cNvSpPr>
          <p:nvPr/>
        </p:nvSpPr>
        <p:spPr bwMode="auto">
          <a:xfrm>
            <a:off x="1762125" y="3076575"/>
            <a:ext cx="2000250" cy="366713"/>
          </a:xfrm>
          <a:prstGeom prst="rect">
            <a:avLst/>
          </a:prstGeom>
          <a:noFill/>
          <a:ln w="9525">
            <a:noFill/>
            <a:miter lim="800000"/>
            <a:headEnd/>
            <a:tailEnd/>
          </a:ln>
        </p:spPr>
        <p:txBody>
          <a:bodyPr wrap="none">
            <a:spAutoFit/>
          </a:bodyPr>
          <a:lstStyle/>
          <a:p>
            <a:r>
              <a:rPr lang="en-US" dirty="0"/>
              <a:t>Application server</a:t>
            </a:r>
          </a:p>
        </p:txBody>
      </p:sp>
      <p:sp>
        <p:nvSpPr>
          <p:cNvPr id="183339" name="Text Box 55"/>
          <p:cNvSpPr txBox="1">
            <a:spLocks noChangeArrowheads="1"/>
          </p:cNvSpPr>
          <p:nvPr/>
        </p:nvSpPr>
        <p:spPr bwMode="auto">
          <a:xfrm>
            <a:off x="3759200" y="4573588"/>
            <a:ext cx="1200150" cy="366712"/>
          </a:xfrm>
          <a:prstGeom prst="rect">
            <a:avLst/>
          </a:prstGeom>
          <a:noFill/>
          <a:ln w="9525">
            <a:noFill/>
            <a:miter lim="800000"/>
            <a:headEnd/>
            <a:tailEnd/>
          </a:ln>
        </p:spPr>
        <p:txBody>
          <a:bodyPr wrap="none">
            <a:spAutoFit/>
          </a:bodyPr>
          <a:lstStyle/>
          <a:p>
            <a:r>
              <a:rPr lang="en-US" dirty="0"/>
              <a:t>AS2ASP1</a:t>
            </a:r>
          </a:p>
        </p:txBody>
      </p:sp>
      <p:sp>
        <p:nvSpPr>
          <p:cNvPr id="183340" name="Text Box 56"/>
          <p:cNvSpPr txBox="1">
            <a:spLocks noChangeArrowheads="1"/>
          </p:cNvSpPr>
          <p:nvPr/>
        </p:nvSpPr>
        <p:spPr bwMode="auto">
          <a:xfrm>
            <a:off x="2308225" y="4625975"/>
            <a:ext cx="615950" cy="366713"/>
          </a:xfrm>
          <a:prstGeom prst="rect">
            <a:avLst/>
          </a:prstGeom>
          <a:noFill/>
          <a:ln w="9525">
            <a:noFill/>
            <a:miter lim="800000"/>
            <a:headEnd/>
            <a:tailEnd/>
          </a:ln>
        </p:spPr>
        <p:txBody>
          <a:bodyPr wrap="none">
            <a:spAutoFit/>
          </a:bodyPr>
          <a:lstStyle/>
          <a:p>
            <a:r>
              <a:rPr lang="en-US" dirty="0"/>
              <a:t>AS2</a:t>
            </a:r>
          </a:p>
        </p:txBody>
      </p:sp>
      <p:sp>
        <p:nvSpPr>
          <p:cNvPr id="183341" name="Text Box 57"/>
          <p:cNvSpPr txBox="1">
            <a:spLocks noChangeArrowheads="1"/>
          </p:cNvSpPr>
          <p:nvPr/>
        </p:nvSpPr>
        <p:spPr bwMode="auto">
          <a:xfrm>
            <a:off x="3683000" y="3065463"/>
            <a:ext cx="1352550" cy="366712"/>
          </a:xfrm>
          <a:prstGeom prst="rect">
            <a:avLst/>
          </a:prstGeom>
          <a:noFill/>
          <a:ln w="9525">
            <a:noFill/>
            <a:miter lim="800000"/>
            <a:headEnd/>
            <a:tailEnd/>
          </a:ln>
        </p:spPr>
        <p:txBody>
          <a:bodyPr wrap="none">
            <a:spAutoFit/>
          </a:bodyPr>
          <a:lstStyle/>
          <a:p>
            <a:r>
              <a:rPr lang="en-US" dirty="0"/>
              <a:t>Association</a:t>
            </a:r>
          </a:p>
        </p:txBody>
      </p:sp>
      <p:sp>
        <p:nvSpPr>
          <p:cNvPr id="183342" name="Freeform 58"/>
          <p:cNvSpPr>
            <a:spLocks/>
          </p:cNvSpPr>
          <p:nvPr/>
        </p:nvSpPr>
        <p:spPr bwMode="auto">
          <a:xfrm>
            <a:off x="5227638" y="4710113"/>
            <a:ext cx="2759075" cy="80962"/>
          </a:xfrm>
          <a:custGeom>
            <a:avLst/>
            <a:gdLst>
              <a:gd name="T0" fmla="*/ 0 w 2624"/>
              <a:gd name="T1" fmla="*/ 0 h 411"/>
              <a:gd name="T2" fmla="*/ 2147483647 w 2624"/>
              <a:gd name="T3" fmla="*/ 2147483647 h 411"/>
              <a:gd name="T4" fmla="*/ 2147483647 w 2624"/>
              <a:gd name="T5" fmla="*/ 2147483647 h 411"/>
              <a:gd name="T6" fmla="*/ 0 60000 65536"/>
              <a:gd name="T7" fmla="*/ 0 60000 65536"/>
              <a:gd name="T8" fmla="*/ 0 60000 65536"/>
              <a:gd name="T9" fmla="*/ 0 w 2624"/>
              <a:gd name="T10" fmla="*/ 0 h 411"/>
              <a:gd name="T11" fmla="*/ 2624 w 2624"/>
              <a:gd name="T12" fmla="*/ 411 h 411"/>
            </a:gdLst>
            <a:ahLst/>
            <a:cxnLst>
              <a:cxn ang="T6">
                <a:pos x="T0" y="T1"/>
              </a:cxn>
              <a:cxn ang="T7">
                <a:pos x="T2" y="T3"/>
              </a:cxn>
              <a:cxn ang="T8">
                <a:pos x="T4" y="T5"/>
              </a:cxn>
            </a:cxnLst>
            <a:rect l="T9" t="T10" r="T11" b="T12"/>
            <a:pathLst>
              <a:path w="2624" h="411">
                <a:moveTo>
                  <a:pt x="0" y="0"/>
                </a:moveTo>
                <a:lnTo>
                  <a:pt x="2395" y="411"/>
                </a:lnTo>
                <a:lnTo>
                  <a:pt x="2624" y="237"/>
                </a:lnTo>
              </a:path>
            </a:pathLst>
          </a:custGeom>
          <a:noFill/>
          <a:ln w="38100" cap="flat" cmpd="sng">
            <a:solidFill>
              <a:srgbClr val="00CC99"/>
            </a:solidFill>
            <a:prstDash val="solid"/>
            <a:round/>
            <a:headEnd type="none" w="med" len="med"/>
            <a:tailEnd type="triangle" w="med" len="med"/>
          </a:ln>
        </p:spPr>
        <p:txBody>
          <a:bodyPr wrap="none"/>
          <a:lstStyle/>
          <a:p>
            <a:endParaRPr lang="en-US" dirty="0"/>
          </a:p>
        </p:txBody>
      </p:sp>
      <p:sp>
        <p:nvSpPr>
          <p:cNvPr id="183343" name="Freeform 59"/>
          <p:cNvSpPr>
            <a:spLocks/>
          </p:cNvSpPr>
          <p:nvPr/>
        </p:nvSpPr>
        <p:spPr bwMode="auto">
          <a:xfrm>
            <a:off x="1422400" y="3557588"/>
            <a:ext cx="381000" cy="503237"/>
          </a:xfrm>
          <a:custGeom>
            <a:avLst/>
            <a:gdLst>
              <a:gd name="T0" fmla="*/ 0 w 216"/>
              <a:gd name="T1" fmla="*/ 0 h 285"/>
              <a:gd name="T2" fmla="*/ 2147483647 w 216"/>
              <a:gd name="T3" fmla="*/ 2147483647 h 285"/>
              <a:gd name="T4" fmla="*/ 2147483647 w 216"/>
              <a:gd name="T5" fmla="*/ 2147483647 h 285"/>
              <a:gd name="T6" fmla="*/ 0 60000 65536"/>
              <a:gd name="T7" fmla="*/ 0 60000 65536"/>
              <a:gd name="T8" fmla="*/ 0 60000 65536"/>
              <a:gd name="T9" fmla="*/ 0 w 216"/>
              <a:gd name="T10" fmla="*/ 0 h 285"/>
              <a:gd name="T11" fmla="*/ 216 w 216"/>
              <a:gd name="T12" fmla="*/ 285 h 285"/>
            </a:gdLst>
            <a:ahLst/>
            <a:cxnLst>
              <a:cxn ang="T6">
                <a:pos x="T0" y="T1"/>
              </a:cxn>
              <a:cxn ang="T7">
                <a:pos x="T2" y="T3"/>
              </a:cxn>
              <a:cxn ang="T8">
                <a:pos x="T4" y="T5"/>
              </a:cxn>
            </a:cxnLst>
            <a:rect l="T9" t="T10" r="T11" b="T12"/>
            <a:pathLst>
              <a:path w="216" h="285">
                <a:moveTo>
                  <a:pt x="0" y="0"/>
                </a:moveTo>
                <a:cubicBezTo>
                  <a:pt x="22" y="97"/>
                  <a:pt x="44" y="195"/>
                  <a:pt x="80" y="240"/>
                </a:cubicBezTo>
                <a:cubicBezTo>
                  <a:pt x="116" y="285"/>
                  <a:pt x="166" y="278"/>
                  <a:pt x="216" y="272"/>
                </a:cubicBezTo>
              </a:path>
            </a:pathLst>
          </a:custGeom>
          <a:noFill/>
          <a:ln w="25400" cap="flat" cmpd="sng">
            <a:solidFill>
              <a:schemeClr val="tx1"/>
            </a:solidFill>
            <a:prstDash val="solid"/>
            <a:round/>
            <a:headEnd type="none" w="med" len="med"/>
            <a:tailEnd type="triangle" w="med" len="med"/>
          </a:ln>
        </p:spPr>
        <p:txBody>
          <a:bodyPr>
            <a:spAutoFit/>
          </a:bodyPr>
          <a:lstStyle/>
          <a:p>
            <a:endParaRPr lang="en-US" dirty="0"/>
          </a:p>
        </p:txBody>
      </p:sp>
      <p:sp>
        <p:nvSpPr>
          <p:cNvPr id="183344" name="Freeform 60"/>
          <p:cNvSpPr>
            <a:spLocks/>
          </p:cNvSpPr>
          <p:nvPr/>
        </p:nvSpPr>
        <p:spPr bwMode="auto">
          <a:xfrm>
            <a:off x="1284288" y="3417888"/>
            <a:ext cx="544512" cy="977900"/>
          </a:xfrm>
          <a:custGeom>
            <a:avLst/>
            <a:gdLst>
              <a:gd name="T0" fmla="*/ 2147483647 w 343"/>
              <a:gd name="T1" fmla="*/ 0 h 616"/>
              <a:gd name="T2" fmla="*/ 2147483647 w 343"/>
              <a:gd name="T3" fmla="*/ 2147483647 h 616"/>
              <a:gd name="T4" fmla="*/ 2147483647 w 343"/>
              <a:gd name="T5" fmla="*/ 2147483647 h 616"/>
              <a:gd name="T6" fmla="*/ 0 60000 65536"/>
              <a:gd name="T7" fmla="*/ 0 60000 65536"/>
              <a:gd name="T8" fmla="*/ 0 60000 65536"/>
              <a:gd name="T9" fmla="*/ 0 w 343"/>
              <a:gd name="T10" fmla="*/ 0 h 616"/>
              <a:gd name="T11" fmla="*/ 343 w 343"/>
              <a:gd name="T12" fmla="*/ 616 h 616"/>
            </a:gdLst>
            <a:ahLst/>
            <a:cxnLst>
              <a:cxn ang="T6">
                <a:pos x="T0" y="T1"/>
              </a:cxn>
              <a:cxn ang="T7">
                <a:pos x="T2" y="T3"/>
              </a:cxn>
              <a:cxn ang="T8">
                <a:pos x="T4" y="T5"/>
              </a:cxn>
            </a:cxnLst>
            <a:rect l="T9" t="T10" r="T11" b="T12"/>
            <a:pathLst>
              <a:path w="343" h="616">
                <a:moveTo>
                  <a:pt x="63" y="0"/>
                </a:moveTo>
                <a:cubicBezTo>
                  <a:pt x="31" y="164"/>
                  <a:pt x="0" y="329"/>
                  <a:pt x="47" y="432"/>
                </a:cubicBezTo>
                <a:cubicBezTo>
                  <a:pt x="94" y="535"/>
                  <a:pt x="218" y="575"/>
                  <a:pt x="343" y="616"/>
                </a:cubicBezTo>
              </a:path>
            </a:pathLst>
          </a:custGeom>
          <a:noFill/>
          <a:ln w="25400" cap="flat" cmpd="sng">
            <a:solidFill>
              <a:schemeClr val="tx1"/>
            </a:solidFill>
            <a:prstDash val="solid"/>
            <a:round/>
            <a:headEnd type="none" w="med" len="med"/>
            <a:tailEnd type="arrow" w="med" len="med"/>
          </a:ln>
        </p:spPr>
        <p:txBody>
          <a:bodyPr wrap="none">
            <a:spAutoFit/>
          </a:bodyPr>
          <a:lstStyle/>
          <a:p>
            <a:endParaRPr lang="en-US" dirty="0"/>
          </a:p>
        </p:txBody>
      </p:sp>
      <p:sp>
        <p:nvSpPr>
          <p:cNvPr id="183345" name="Text Box 61"/>
          <p:cNvSpPr txBox="1">
            <a:spLocks noChangeArrowheads="1"/>
          </p:cNvSpPr>
          <p:nvPr/>
        </p:nvSpPr>
        <p:spPr bwMode="auto">
          <a:xfrm>
            <a:off x="990600" y="6043613"/>
            <a:ext cx="6686550" cy="366712"/>
          </a:xfrm>
          <a:prstGeom prst="rect">
            <a:avLst/>
          </a:prstGeom>
          <a:noFill/>
          <a:ln w="25400" algn="ctr">
            <a:noFill/>
            <a:miter lim="800000"/>
            <a:headEnd/>
            <a:tailEnd/>
          </a:ln>
        </p:spPr>
        <p:txBody>
          <a:bodyPr wrap="none">
            <a:spAutoFit/>
          </a:bodyPr>
          <a:lstStyle/>
          <a:p>
            <a:r>
              <a:rPr lang="en-US" dirty="0"/>
              <a:t>One Application Server can have a maximum of 16 Associations</a:t>
            </a:r>
          </a:p>
        </p:txBody>
      </p:sp>
      <p:sp>
        <p:nvSpPr>
          <p:cNvPr id="183347" name="AutoShape 63"/>
          <p:cNvSpPr>
            <a:spLocks noChangeArrowheads="1"/>
          </p:cNvSpPr>
          <p:nvPr/>
        </p:nvSpPr>
        <p:spPr bwMode="auto">
          <a:xfrm>
            <a:off x="7648575" y="1871663"/>
            <a:ext cx="857250" cy="434975"/>
          </a:xfrm>
          <a:prstGeom prst="can">
            <a:avLst>
              <a:gd name="adj" fmla="val 25000"/>
            </a:avLst>
          </a:prstGeom>
          <a:solidFill>
            <a:srgbClr val="FFFF00"/>
          </a:solidFill>
          <a:ln w="9525">
            <a:solidFill>
              <a:schemeClr val="tx1"/>
            </a:solidFill>
            <a:round/>
            <a:headEnd/>
            <a:tailEnd/>
          </a:ln>
        </p:spPr>
        <p:txBody>
          <a:bodyPr wrap="none" anchor="ctr"/>
          <a:lstStyle/>
          <a:p>
            <a:pPr algn="ctr"/>
            <a:r>
              <a:rPr lang="en-US" dirty="0"/>
              <a:t>ASP 1</a:t>
            </a:r>
          </a:p>
        </p:txBody>
      </p:sp>
      <p:sp>
        <p:nvSpPr>
          <p:cNvPr id="183348" name="AutoShape 64"/>
          <p:cNvSpPr>
            <a:spLocks noChangeArrowheads="1"/>
          </p:cNvSpPr>
          <p:nvPr/>
        </p:nvSpPr>
        <p:spPr bwMode="auto">
          <a:xfrm>
            <a:off x="7843838" y="2373313"/>
            <a:ext cx="857250" cy="434975"/>
          </a:xfrm>
          <a:prstGeom prst="can">
            <a:avLst>
              <a:gd name="adj" fmla="val 25000"/>
            </a:avLst>
          </a:prstGeom>
          <a:solidFill>
            <a:srgbClr val="FFFF00"/>
          </a:solidFill>
          <a:ln w="9525">
            <a:solidFill>
              <a:schemeClr val="tx1"/>
            </a:solidFill>
            <a:round/>
            <a:headEnd/>
            <a:tailEnd/>
          </a:ln>
        </p:spPr>
        <p:txBody>
          <a:bodyPr wrap="none" anchor="ctr"/>
          <a:lstStyle/>
          <a:p>
            <a:pPr algn="ctr"/>
            <a:r>
              <a:rPr lang="en-US" dirty="0"/>
              <a:t>ASP 2</a:t>
            </a:r>
          </a:p>
        </p:txBody>
      </p:sp>
      <p:sp>
        <p:nvSpPr>
          <p:cNvPr id="183349" name="AutoShape 65"/>
          <p:cNvSpPr>
            <a:spLocks noChangeArrowheads="1"/>
          </p:cNvSpPr>
          <p:nvPr/>
        </p:nvSpPr>
        <p:spPr bwMode="auto">
          <a:xfrm>
            <a:off x="8062913" y="2895600"/>
            <a:ext cx="857250" cy="434975"/>
          </a:xfrm>
          <a:prstGeom prst="can">
            <a:avLst>
              <a:gd name="adj" fmla="val 25000"/>
            </a:avLst>
          </a:prstGeom>
          <a:solidFill>
            <a:srgbClr val="FFFF00"/>
          </a:solidFill>
          <a:ln w="9525">
            <a:solidFill>
              <a:schemeClr val="tx1"/>
            </a:solidFill>
            <a:round/>
            <a:headEnd/>
            <a:tailEnd/>
          </a:ln>
        </p:spPr>
        <p:txBody>
          <a:bodyPr wrap="none" anchor="ctr"/>
          <a:lstStyle/>
          <a:p>
            <a:pPr algn="ctr"/>
            <a:r>
              <a:rPr lang="en-US" dirty="0"/>
              <a:t>ASP 3</a:t>
            </a:r>
          </a:p>
        </p:txBody>
      </p:sp>
      <p:sp>
        <p:nvSpPr>
          <p:cNvPr id="183350" name="AutoShape 66"/>
          <p:cNvSpPr>
            <a:spLocks noChangeArrowheads="1"/>
          </p:cNvSpPr>
          <p:nvPr/>
        </p:nvSpPr>
        <p:spPr bwMode="auto">
          <a:xfrm>
            <a:off x="8091488" y="4418013"/>
            <a:ext cx="857250" cy="434975"/>
          </a:xfrm>
          <a:prstGeom prst="can">
            <a:avLst>
              <a:gd name="adj" fmla="val 25000"/>
            </a:avLst>
          </a:prstGeom>
          <a:solidFill>
            <a:srgbClr val="FFFF00"/>
          </a:solidFill>
          <a:ln w="9525">
            <a:solidFill>
              <a:schemeClr val="tx1"/>
            </a:solidFill>
            <a:round/>
            <a:headEnd/>
            <a:tailEnd/>
          </a:ln>
        </p:spPr>
        <p:txBody>
          <a:bodyPr wrap="none" anchor="ctr"/>
          <a:lstStyle/>
          <a:p>
            <a:pPr algn="ctr"/>
            <a:r>
              <a:rPr lang="en-US" dirty="0"/>
              <a:t>ASP 1</a:t>
            </a: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81000" y="1155700"/>
            <a:ext cx="8369300" cy="5359400"/>
          </a:xfrm>
        </p:spPr>
        <p:txBody>
          <a:bodyPr/>
          <a:lstStyle/>
          <a:p>
            <a:pPr marL="533400" indent="-533400" eaLnBrk="1" hangingPunct="1">
              <a:buFont typeface="Wingdings" pitchFamily="2" charset="2"/>
              <a:buNone/>
            </a:pPr>
            <a:r>
              <a:rPr lang="en-US" dirty="0" smtClean="0"/>
              <a:t>Tekelec has three SIGTRAN implementations:</a:t>
            </a:r>
          </a:p>
          <a:p>
            <a:pPr marL="533400" indent="-533400" eaLnBrk="1" hangingPunct="1"/>
            <a:r>
              <a:rPr lang="en-US" dirty="0" smtClean="0"/>
              <a:t>IP Link Interface Module (IPLIM) which provides point-to-point connectivity between EAGLE STPs</a:t>
            </a:r>
          </a:p>
          <a:p>
            <a:pPr marL="533400" indent="-533400" eaLnBrk="1" hangingPunct="1"/>
            <a:r>
              <a:rPr lang="en-US" dirty="0" smtClean="0"/>
              <a:t>IP Gateway (IPGW) which provides point-to-multipoint connectivity from the EAGLE STP to centralized databases and/or Media Gateway Controllers </a:t>
            </a:r>
          </a:p>
          <a:p>
            <a:pPr marL="533400" indent="-533400" eaLnBrk="1" hangingPunct="1"/>
            <a:r>
              <a:rPr lang="en-US" dirty="0" smtClean="0"/>
              <a:t>IP Signaling Gateway (IPSG) which is a combination of both the legacy IP Link Interface Module and the IP Gateway implementations.  The feature offers improved monitoring and performance.</a:t>
            </a:r>
          </a:p>
        </p:txBody>
      </p:sp>
      <p:sp>
        <p:nvSpPr>
          <p:cNvPr id="18435" name="Rectangle 4"/>
          <p:cNvSpPr>
            <a:spLocks noChangeArrowheads="1"/>
          </p:cNvSpPr>
          <p:nvPr/>
        </p:nvSpPr>
        <p:spPr bwMode="auto">
          <a:xfrm>
            <a:off x="0" y="0"/>
            <a:ext cx="9144000" cy="6858000"/>
          </a:xfrm>
          <a:prstGeom prst="rect">
            <a:avLst/>
          </a:prstGeom>
          <a:noFill/>
          <a:ln w="9525">
            <a:solidFill>
              <a:schemeClr val="tx1"/>
            </a:solidFill>
            <a:miter lim="800000"/>
            <a:headEnd/>
            <a:tailEnd/>
          </a:ln>
        </p:spPr>
        <p:txBody>
          <a:bodyPr wrap="none" anchor="ctr"/>
          <a:lstStyle/>
          <a:p>
            <a:endParaRPr lang="en-US" dirty="0"/>
          </a:p>
        </p:txBody>
      </p:sp>
      <p:sp>
        <p:nvSpPr>
          <p:cNvPr id="18436" name="Rectangle 5"/>
          <p:cNvSpPr>
            <a:spLocks noGrp="1" noChangeArrowheads="1"/>
          </p:cNvSpPr>
          <p:nvPr>
            <p:ph type="title"/>
          </p:nvPr>
        </p:nvSpPr>
        <p:spPr>
          <a:xfrm>
            <a:off x="0" y="0"/>
            <a:ext cx="9144000" cy="630936"/>
          </a:xfrm>
        </p:spPr>
        <p:txBody>
          <a:bodyPr/>
          <a:lstStyle/>
          <a:p>
            <a:pPr eaLnBrk="1" hangingPunct="1"/>
            <a:r>
              <a:rPr lang="en-US" dirty="0" smtClean="0"/>
              <a:t>  SIGTRAN Applications on the EAGLE</a:t>
            </a:r>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0" y="0"/>
            <a:ext cx="9140825" cy="685800"/>
          </a:xfrm>
        </p:spPr>
        <p:txBody>
          <a:bodyPr/>
          <a:lstStyle/>
          <a:p>
            <a:pPr eaLnBrk="1" hangingPunct="1"/>
            <a:r>
              <a:rPr lang="en-US" dirty="0" smtClean="0"/>
              <a:t>  IPGW Provisioning Overview</a:t>
            </a:r>
          </a:p>
        </p:txBody>
      </p:sp>
      <p:sp>
        <p:nvSpPr>
          <p:cNvPr id="184323" name="Text Box 3"/>
          <p:cNvSpPr txBox="1">
            <a:spLocks noChangeArrowheads="1"/>
          </p:cNvSpPr>
          <p:nvPr/>
        </p:nvSpPr>
        <p:spPr bwMode="auto">
          <a:xfrm>
            <a:off x="633413" y="838200"/>
            <a:ext cx="2644775" cy="336550"/>
          </a:xfrm>
          <a:prstGeom prst="rect">
            <a:avLst/>
          </a:prstGeom>
          <a:noFill/>
          <a:ln w="9525">
            <a:noFill/>
            <a:miter lim="800000"/>
            <a:headEnd/>
            <a:tailEnd/>
          </a:ln>
        </p:spPr>
        <p:txBody>
          <a:bodyPr wrap="none">
            <a:spAutoFit/>
          </a:bodyPr>
          <a:lstStyle/>
          <a:p>
            <a:pPr algn="ctr"/>
            <a:r>
              <a:rPr lang="en-US" sz="1600" b="1" dirty="0"/>
              <a:t>SIGTRAN PROVISIONING</a:t>
            </a:r>
          </a:p>
        </p:txBody>
      </p:sp>
      <p:sp>
        <p:nvSpPr>
          <p:cNvPr id="184324" name="Text Box 4"/>
          <p:cNvSpPr txBox="1">
            <a:spLocks noChangeArrowheads="1"/>
          </p:cNvSpPr>
          <p:nvPr/>
        </p:nvSpPr>
        <p:spPr bwMode="auto">
          <a:xfrm>
            <a:off x="2424113" y="2595562"/>
            <a:ext cx="1098550" cy="2563813"/>
          </a:xfrm>
          <a:prstGeom prst="rect">
            <a:avLst/>
          </a:prstGeom>
          <a:noFill/>
          <a:ln w="9525" algn="ctr">
            <a:noFill/>
            <a:miter lim="800000"/>
            <a:headEnd/>
            <a:tailEnd/>
          </a:ln>
        </p:spPr>
        <p:txBody>
          <a:bodyPr wrap="none">
            <a:spAutoFit/>
          </a:bodyPr>
          <a:lstStyle/>
          <a:p>
            <a:r>
              <a:rPr lang="en-US" dirty="0"/>
              <a:t>ent-card</a:t>
            </a:r>
          </a:p>
          <a:p>
            <a:endParaRPr lang="en-US" dirty="0"/>
          </a:p>
          <a:p>
            <a:r>
              <a:rPr lang="en-US" dirty="0"/>
              <a:t>ent-dstn</a:t>
            </a:r>
            <a:r>
              <a:rPr lang="en-US" b="1" dirty="0"/>
              <a:t>*</a:t>
            </a:r>
          </a:p>
          <a:p>
            <a:endParaRPr lang="en-US" dirty="0"/>
          </a:p>
          <a:p>
            <a:r>
              <a:rPr lang="en-US" dirty="0"/>
              <a:t>ent-ls</a:t>
            </a:r>
            <a:r>
              <a:rPr lang="en-US" b="1" dirty="0"/>
              <a:t>*</a:t>
            </a:r>
          </a:p>
          <a:p>
            <a:endParaRPr lang="en-US" dirty="0"/>
          </a:p>
          <a:p>
            <a:r>
              <a:rPr lang="en-US" dirty="0"/>
              <a:t>ent-slk</a:t>
            </a:r>
          </a:p>
          <a:p>
            <a:endParaRPr lang="en-US" dirty="0"/>
          </a:p>
          <a:p>
            <a:r>
              <a:rPr lang="en-US" dirty="0"/>
              <a:t>ent-rte</a:t>
            </a:r>
          </a:p>
        </p:txBody>
      </p:sp>
      <p:sp>
        <p:nvSpPr>
          <p:cNvPr id="184325" name="Text Box 5"/>
          <p:cNvSpPr txBox="1">
            <a:spLocks noChangeArrowheads="1"/>
          </p:cNvSpPr>
          <p:nvPr/>
        </p:nvSpPr>
        <p:spPr bwMode="auto">
          <a:xfrm>
            <a:off x="4038600" y="2590800"/>
            <a:ext cx="1327150" cy="1739900"/>
          </a:xfrm>
          <a:prstGeom prst="rect">
            <a:avLst/>
          </a:prstGeom>
          <a:noFill/>
          <a:ln w="9525" algn="ctr">
            <a:noFill/>
            <a:miter lim="800000"/>
            <a:headEnd/>
            <a:tailEnd/>
          </a:ln>
        </p:spPr>
        <p:txBody>
          <a:bodyPr wrap="none">
            <a:spAutoFit/>
          </a:bodyPr>
          <a:lstStyle/>
          <a:p>
            <a:r>
              <a:rPr lang="en-US" dirty="0"/>
              <a:t>chg-ip-lnk</a:t>
            </a:r>
          </a:p>
          <a:p>
            <a:endParaRPr lang="en-US" dirty="0"/>
          </a:p>
          <a:p>
            <a:r>
              <a:rPr lang="en-US" dirty="0"/>
              <a:t>chg-ip-card</a:t>
            </a:r>
          </a:p>
          <a:p>
            <a:endParaRPr lang="en-US" dirty="0"/>
          </a:p>
          <a:p>
            <a:r>
              <a:rPr lang="en-US" dirty="0"/>
              <a:t>ent-ip-rte</a:t>
            </a:r>
          </a:p>
          <a:p>
            <a:endParaRPr lang="en-US" dirty="0"/>
          </a:p>
        </p:txBody>
      </p:sp>
      <p:sp>
        <p:nvSpPr>
          <p:cNvPr id="184326" name="Text Box 6"/>
          <p:cNvSpPr txBox="1">
            <a:spLocks noChangeArrowheads="1"/>
          </p:cNvSpPr>
          <p:nvPr/>
        </p:nvSpPr>
        <p:spPr bwMode="auto">
          <a:xfrm>
            <a:off x="5745163" y="2587625"/>
            <a:ext cx="1898650" cy="2289175"/>
          </a:xfrm>
          <a:prstGeom prst="rect">
            <a:avLst/>
          </a:prstGeom>
          <a:noFill/>
          <a:ln w="9525" algn="ctr">
            <a:noFill/>
            <a:miter lim="800000"/>
            <a:headEnd/>
            <a:tailEnd/>
          </a:ln>
        </p:spPr>
        <p:txBody>
          <a:bodyPr>
            <a:spAutoFit/>
          </a:bodyPr>
          <a:lstStyle/>
          <a:p>
            <a:r>
              <a:rPr lang="en-US" dirty="0"/>
              <a:t>ent-ip-host</a:t>
            </a:r>
          </a:p>
          <a:p>
            <a:endParaRPr lang="en-US" dirty="0"/>
          </a:p>
          <a:p>
            <a:r>
              <a:rPr lang="en-US" dirty="0"/>
              <a:t>ent-assoc</a:t>
            </a:r>
          </a:p>
          <a:p>
            <a:endParaRPr lang="en-US" dirty="0"/>
          </a:p>
          <a:p>
            <a:r>
              <a:rPr lang="en-US" dirty="0"/>
              <a:t>ent-as</a:t>
            </a:r>
            <a:r>
              <a:rPr lang="en-US" b="1" baseline="30000" dirty="0"/>
              <a:t>***</a:t>
            </a:r>
          </a:p>
          <a:p>
            <a:endParaRPr lang="en-US" dirty="0"/>
          </a:p>
          <a:p>
            <a:r>
              <a:rPr lang="en-US" dirty="0"/>
              <a:t>ent-appl-rtkey</a:t>
            </a:r>
            <a:r>
              <a:rPr lang="en-US" b="1" baseline="30000" dirty="0"/>
              <a:t>***</a:t>
            </a:r>
          </a:p>
          <a:p>
            <a:endParaRPr lang="en-US" dirty="0"/>
          </a:p>
        </p:txBody>
      </p:sp>
      <p:sp>
        <p:nvSpPr>
          <p:cNvPr id="184327" name="Text Box 7"/>
          <p:cNvSpPr txBox="1">
            <a:spLocks noChangeArrowheads="1"/>
          </p:cNvSpPr>
          <p:nvPr/>
        </p:nvSpPr>
        <p:spPr bwMode="auto">
          <a:xfrm>
            <a:off x="7602538" y="2581275"/>
            <a:ext cx="1225550" cy="1739900"/>
          </a:xfrm>
          <a:prstGeom prst="rect">
            <a:avLst/>
          </a:prstGeom>
          <a:noFill/>
          <a:ln w="9525" algn="ctr">
            <a:noFill/>
            <a:miter lim="800000"/>
            <a:headEnd/>
            <a:tailEnd/>
          </a:ln>
        </p:spPr>
        <p:txBody>
          <a:bodyPr wrap="none">
            <a:spAutoFit/>
          </a:bodyPr>
          <a:lstStyle/>
          <a:p>
            <a:r>
              <a:rPr lang="en-US" dirty="0"/>
              <a:t>alw-card</a:t>
            </a:r>
          </a:p>
          <a:p>
            <a:endParaRPr lang="en-US" dirty="0"/>
          </a:p>
          <a:p>
            <a:r>
              <a:rPr lang="en-US" dirty="0"/>
              <a:t>act-slk</a:t>
            </a:r>
          </a:p>
          <a:p>
            <a:endParaRPr lang="en-US" dirty="0"/>
          </a:p>
          <a:p>
            <a:r>
              <a:rPr lang="en-US" dirty="0"/>
              <a:t>chg-assoc</a:t>
            </a:r>
          </a:p>
          <a:p>
            <a:endParaRPr lang="en-US" dirty="0"/>
          </a:p>
        </p:txBody>
      </p:sp>
      <p:sp>
        <p:nvSpPr>
          <p:cNvPr id="184328" name="Line 8"/>
          <p:cNvSpPr>
            <a:spLocks noChangeShapeType="1"/>
          </p:cNvSpPr>
          <p:nvPr/>
        </p:nvSpPr>
        <p:spPr bwMode="auto">
          <a:xfrm flipV="1">
            <a:off x="6907213" y="1743075"/>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84329" name="Rectangle 9"/>
          <p:cNvSpPr>
            <a:spLocks noChangeArrowheads="1"/>
          </p:cNvSpPr>
          <p:nvPr/>
        </p:nvSpPr>
        <p:spPr bwMode="auto">
          <a:xfrm>
            <a:off x="4041775" y="1358900"/>
            <a:ext cx="1050925" cy="906462"/>
          </a:xfrm>
          <a:prstGeom prst="rect">
            <a:avLst/>
          </a:prstGeom>
          <a:noFill/>
          <a:ln w="28575">
            <a:solidFill>
              <a:schemeClr val="tx1"/>
            </a:solidFill>
            <a:miter lim="800000"/>
            <a:headEnd/>
            <a:tailEnd/>
          </a:ln>
        </p:spPr>
        <p:txBody>
          <a:bodyPr wrap="none" lIns="92985" tIns="46493" rIns="92985" bIns="46493" anchor="ctr"/>
          <a:lstStyle/>
          <a:p>
            <a:pPr algn="ctr"/>
            <a:r>
              <a:rPr lang="en-US" dirty="0"/>
              <a:t>IP Setup</a:t>
            </a:r>
          </a:p>
        </p:txBody>
      </p:sp>
      <p:sp>
        <p:nvSpPr>
          <p:cNvPr id="184330" name="Rectangle 10"/>
          <p:cNvSpPr>
            <a:spLocks noChangeArrowheads="1"/>
          </p:cNvSpPr>
          <p:nvPr/>
        </p:nvSpPr>
        <p:spPr bwMode="auto">
          <a:xfrm>
            <a:off x="2378075" y="1363662"/>
            <a:ext cx="1030288" cy="887413"/>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SS7 </a:t>
            </a:r>
          </a:p>
          <a:p>
            <a:pPr algn="ctr" eaLnBrk="0" hangingPunct="0"/>
            <a:r>
              <a:rPr lang="en-US" dirty="0"/>
              <a:t>Routing</a:t>
            </a:r>
          </a:p>
        </p:txBody>
      </p:sp>
      <p:sp>
        <p:nvSpPr>
          <p:cNvPr id="184331" name="Line 11"/>
          <p:cNvSpPr>
            <a:spLocks noChangeShapeType="1"/>
          </p:cNvSpPr>
          <p:nvPr/>
        </p:nvSpPr>
        <p:spPr bwMode="auto">
          <a:xfrm>
            <a:off x="3448050" y="18002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4332" name="Line 12"/>
          <p:cNvSpPr>
            <a:spLocks noChangeShapeType="1"/>
          </p:cNvSpPr>
          <p:nvPr/>
        </p:nvSpPr>
        <p:spPr bwMode="auto">
          <a:xfrm>
            <a:off x="5073650" y="1800225"/>
            <a:ext cx="7016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grpSp>
        <p:nvGrpSpPr>
          <p:cNvPr id="2" name="Group 13"/>
          <p:cNvGrpSpPr>
            <a:grpSpLocks/>
          </p:cNvGrpSpPr>
          <p:nvPr/>
        </p:nvGrpSpPr>
        <p:grpSpPr bwMode="auto">
          <a:xfrm>
            <a:off x="7515225" y="1489075"/>
            <a:ext cx="1265238" cy="604837"/>
            <a:chOff x="4582" y="715"/>
            <a:chExt cx="797" cy="381"/>
          </a:xfrm>
        </p:grpSpPr>
        <p:sp>
          <p:nvSpPr>
            <p:cNvPr id="184341" name="AutoShape 14"/>
            <p:cNvSpPr>
              <a:spLocks noChangeArrowheads="1"/>
            </p:cNvSpPr>
            <p:nvPr/>
          </p:nvSpPr>
          <p:spPr bwMode="auto">
            <a:xfrm>
              <a:off x="4595" y="715"/>
              <a:ext cx="764" cy="381"/>
            </a:xfrm>
            <a:prstGeom prst="flowChartTerminator">
              <a:avLst/>
            </a:prstGeom>
            <a:noFill/>
            <a:ln w="28575">
              <a:solidFill>
                <a:schemeClr val="tx1"/>
              </a:solidFill>
              <a:miter lim="800000"/>
              <a:headEnd/>
              <a:tailEnd/>
            </a:ln>
          </p:spPr>
          <p:txBody>
            <a:bodyPr wrap="none" anchor="ctr"/>
            <a:lstStyle/>
            <a:p>
              <a:pPr algn="ctr" eaLnBrk="0" hangingPunct="0"/>
              <a:endParaRPr lang="en-US" sz="1600" b="1" dirty="0"/>
            </a:p>
          </p:txBody>
        </p:sp>
        <p:sp>
          <p:nvSpPr>
            <p:cNvPr id="184342" name="Text Box 15"/>
            <p:cNvSpPr txBox="1">
              <a:spLocks noChangeArrowheads="1"/>
            </p:cNvSpPr>
            <p:nvPr/>
          </p:nvSpPr>
          <p:spPr bwMode="auto">
            <a:xfrm>
              <a:off x="4582" y="732"/>
              <a:ext cx="797" cy="212"/>
            </a:xfrm>
            <a:prstGeom prst="rect">
              <a:avLst/>
            </a:prstGeom>
            <a:noFill/>
            <a:ln w="9525">
              <a:noFill/>
              <a:miter lim="800000"/>
              <a:headEnd/>
              <a:tailEnd/>
            </a:ln>
          </p:spPr>
          <p:txBody>
            <a:bodyPr>
              <a:spAutoFit/>
            </a:bodyPr>
            <a:lstStyle/>
            <a:p>
              <a:pPr algn="ctr"/>
              <a:r>
                <a:rPr lang="en-US" sz="1600" b="1" dirty="0"/>
                <a:t>Activate </a:t>
              </a:r>
            </a:p>
          </p:txBody>
        </p:sp>
      </p:grpSp>
      <p:sp>
        <p:nvSpPr>
          <p:cNvPr id="184334" name="Rectangle 16"/>
          <p:cNvSpPr>
            <a:spLocks noChangeArrowheads="1"/>
          </p:cNvSpPr>
          <p:nvPr/>
        </p:nvSpPr>
        <p:spPr bwMode="auto">
          <a:xfrm>
            <a:off x="5764213" y="1377950"/>
            <a:ext cx="1212850" cy="887412"/>
          </a:xfrm>
          <a:prstGeom prst="rect">
            <a:avLst/>
          </a:prstGeom>
          <a:noFill/>
          <a:ln w="28575">
            <a:solidFill>
              <a:schemeClr val="tx1"/>
            </a:solidFill>
            <a:miter lim="800000"/>
            <a:headEnd/>
            <a:tailEnd/>
          </a:ln>
        </p:spPr>
        <p:txBody>
          <a:bodyPr wrap="none" lIns="92985" tIns="46493" rIns="92985" bIns="46493" anchor="ctr"/>
          <a:lstStyle/>
          <a:p>
            <a:pPr algn="ctr"/>
            <a:r>
              <a:rPr lang="en-US" dirty="0"/>
              <a:t>IP Host, AS,</a:t>
            </a:r>
          </a:p>
          <a:p>
            <a:pPr algn="ctr"/>
            <a:r>
              <a:rPr lang="en-US" dirty="0"/>
              <a:t>Associations</a:t>
            </a:r>
          </a:p>
        </p:txBody>
      </p:sp>
      <p:sp>
        <p:nvSpPr>
          <p:cNvPr id="184335" name="Line 17"/>
          <p:cNvSpPr>
            <a:spLocks noChangeShapeType="1"/>
          </p:cNvSpPr>
          <p:nvPr/>
        </p:nvSpPr>
        <p:spPr bwMode="auto">
          <a:xfrm>
            <a:off x="6992938" y="1800225"/>
            <a:ext cx="566737"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4336" name="Rectangle 18"/>
          <p:cNvSpPr>
            <a:spLocks noChangeArrowheads="1"/>
          </p:cNvSpPr>
          <p:nvPr/>
        </p:nvSpPr>
        <p:spPr bwMode="auto">
          <a:xfrm>
            <a:off x="701675" y="1363662"/>
            <a:ext cx="1030288" cy="887413"/>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Features</a:t>
            </a:r>
          </a:p>
        </p:txBody>
      </p:sp>
      <p:sp>
        <p:nvSpPr>
          <p:cNvPr id="184337" name="Line 19"/>
          <p:cNvSpPr>
            <a:spLocks noChangeShapeType="1"/>
          </p:cNvSpPr>
          <p:nvPr/>
        </p:nvSpPr>
        <p:spPr bwMode="auto">
          <a:xfrm>
            <a:off x="1771650" y="18002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4338" name="Text Box 20"/>
          <p:cNvSpPr txBox="1">
            <a:spLocks noChangeArrowheads="1"/>
          </p:cNvSpPr>
          <p:nvPr/>
        </p:nvSpPr>
        <p:spPr bwMode="auto">
          <a:xfrm>
            <a:off x="609600" y="2628900"/>
            <a:ext cx="1185863" cy="366712"/>
          </a:xfrm>
          <a:prstGeom prst="rect">
            <a:avLst/>
          </a:prstGeom>
          <a:noFill/>
          <a:ln w="9525" algn="ctr">
            <a:noFill/>
            <a:miter lim="800000"/>
            <a:headEnd/>
            <a:tailEnd/>
          </a:ln>
        </p:spPr>
        <p:txBody>
          <a:bodyPr wrap="none">
            <a:spAutoFit/>
          </a:bodyPr>
          <a:lstStyle/>
          <a:p>
            <a:r>
              <a:rPr lang="en-US" dirty="0"/>
              <a:t>chg-feat</a:t>
            </a:r>
            <a:r>
              <a:rPr lang="en-US" b="1" baseline="30000" dirty="0"/>
              <a:t>***</a:t>
            </a:r>
            <a:endParaRPr lang="en-US" b="1" dirty="0"/>
          </a:p>
        </p:txBody>
      </p:sp>
      <p:sp>
        <p:nvSpPr>
          <p:cNvPr id="184339" name="Text Box 21"/>
          <p:cNvSpPr txBox="1">
            <a:spLocks noChangeArrowheads="1"/>
          </p:cNvSpPr>
          <p:nvPr/>
        </p:nvSpPr>
        <p:spPr bwMode="auto">
          <a:xfrm>
            <a:off x="857250" y="5638800"/>
            <a:ext cx="3467100" cy="641350"/>
          </a:xfrm>
          <a:prstGeom prst="rect">
            <a:avLst/>
          </a:prstGeom>
          <a:noFill/>
          <a:ln w="9525" algn="ctr">
            <a:noFill/>
            <a:miter lim="800000"/>
            <a:headEnd/>
            <a:tailEnd/>
          </a:ln>
        </p:spPr>
        <p:txBody>
          <a:bodyPr wrap="none">
            <a:spAutoFit/>
          </a:bodyPr>
          <a:lstStyle/>
          <a:p>
            <a:r>
              <a:rPr lang="en-US" dirty="0"/>
              <a:t>*** = New commands for IPGW</a:t>
            </a:r>
          </a:p>
          <a:p>
            <a:r>
              <a:rPr lang="en-US" dirty="0"/>
              <a:t>    * = New parameters for IPGW</a:t>
            </a:r>
          </a:p>
        </p:txBody>
      </p:sp>
      <p:sp>
        <p:nvSpPr>
          <p:cNvPr id="184340" name="Rectangle 22"/>
          <p:cNvSpPr>
            <a:spLocks noChangeArrowheads="1"/>
          </p:cNvSpPr>
          <p:nvPr/>
        </p:nvSpPr>
        <p:spPr bwMode="auto">
          <a:xfrm>
            <a:off x="698500" y="5551487"/>
            <a:ext cx="4152900" cy="863600"/>
          </a:xfrm>
          <a:prstGeom prst="rect">
            <a:avLst/>
          </a:prstGeom>
          <a:noFill/>
          <a:ln w="38100" algn="ctr">
            <a:solidFill>
              <a:schemeClr val="tx1"/>
            </a:solidFill>
            <a:prstDash val="dash"/>
            <a:miter lim="800000"/>
            <a:headEnd/>
            <a:tailEnd/>
          </a:ln>
        </p:spPr>
        <p:txBody>
          <a:bodyPr wrap="none" anchor="ctr"/>
          <a:lstStyle/>
          <a:p>
            <a:pPr algn="ctr"/>
            <a:endParaRPr lang="en-US" b="1" u="sng" dirty="0"/>
          </a:p>
        </p:txBody>
      </p:sp>
    </p:spTree>
  </p:cSld>
  <p:clrMapOvr>
    <a:masterClrMapping/>
  </p:clrMapOvr>
  <p:transition>
    <p:wipe dir="d"/>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0" y="0"/>
            <a:ext cx="9144000" cy="630936"/>
          </a:xfrm>
        </p:spPr>
        <p:txBody>
          <a:bodyPr/>
          <a:lstStyle/>
          <a:p>
            <a:pPr eaLnBrk="1" hangingPunct="1"/>
            <a:r>
              <a:rPr lang="en-US" dirty="0" smtClean="0"/>
              <a:t>  Provisioning Features for IPGW</a:t>
            </a:r>
          </a:p>
        </p:txBody>
      </p:sp>
      <p:sp>
        <p:nvSpPr>
          <p:cNvPr id="185347" name="Rectangle 3"/>
          <p:cNvSpPr>
            <a:spLocks noChangeArrowheads="1"/>
          </p:cNvSpPr>
          <p:nvPr/>
        </p:nvSpPr>
        <p:spPr bwMode="auto">
          <a:xfrm>
            <a:off x="2903538" y="930275"/>
            <a:ext cx="4368800" cy="457200"/>
          </a:xfrm>
          <a:prstGeom prst="rect">
            <a:avLst/>
          </a:prstGeom>
          <a:noFill/>
          <a:ln w="9525">
            <a:noFill/>
            <a:miter lim="800000"/>
            <a:headEnd/>
            <a:tailEnd/>
          </a:ln>
        </p:spPr>
        <p:txBody>
          <a:bodyPr>
            <a:spAutoFit/>
          </a:bodyPr>
          <a:lstStyle/>
          <a:p>
            <a:r>
              <a:rPr lang="en-US" dirty="0"/>
              <a:t>  </a:t>
            </a:r>
            <a:r>
              <a:rPr lang="en-US" sz="2400" dirty="0"/>
              <a:t>chg-feat : ipisup = on</a:t>
            </a:r>
          </a:p>
        </p:txBody>
      </p:sp>
      <p:grpSp>
        <p:nvGrpSpPr>
          <p:cNvPr id="2" name="Group 4"/>
          <p:cNvGrpSpPr>
            <a:grpSpLocks/>
          </p:cNvGrpSpPr>
          <p:nvPr/>
        </p:nvGrpSpPr>
        <p:grpSpPr bwMode="auto">
          <a:xfrm>
            <a:off x="771525" y="1438275"/>
            <a:ext cx="7585075" cy="4881563"/>
            <a:chOff x="486" y="906"/>
            <a:chExt cx="4778" cy="3075"/>
          </a:xfrm>
        </p:grpSpPr>
        <p:sp>
          <p:nvSpPr>
            <p:cNvPr id="185349" name="Freeform 5"/>
            <p:cNvSpPr>
              <a:spLocks/>
            </p:cNvSpPr>
            <p:nvPr/>
          </p:nvSpPr>
          <p:spPr bwMode="auto">
            <a:xfrm>
              <a:off x="486" y="906"/>
              <a:ext cx="4778" cy="3075"/>
            </a:xfrm>
            <a:custGeom>
              <a:avLst/>
              <a:gdLst>
                <a:gd name="T0" fmla="*/ 2147483647 w 688"/>
                <a:gd name="T1" fmla="*/ 0 h 544"/>
                <a:gd name="T2" fmla="*/ 0 w 688"/>
                <a:gd name="T3" fmla="*/ 2147483647 h 544"/>
                <a:gd name="T4" fmla="*/ 0 w 688"/>
                <a:gd name="T5" fmla="*/ 2147483647 h 544"/>
                <a:gd name="T6" fmla="*/ 2147483647 w 688"/>
                <a:gd name="T7" fmla="*/ 2147483647 h 544"/>
                <a:gd name="T8" fmla="*/ 2147483647 w 688"/>
                <a:gd name="T9" fmla="*/ 2147483647 h 544"/>
                <a:gd name="T10" fmla="*/ 2147483647 w 688"/>
                <a:gd name="T11" fmla="*/ 2147483647 h 544"/>
                <a:gd name="T12" fmla="*/ 2147483647 w 688"/>
                <a:gd name="T13" fmla="*/ 2147483647 h 544"/>
                <a:gd name="T14" fmla="*/ 2147483647 w 688"/>
                <a:gd name="T15" fmla="*/ 0 h 544"/>
                <a:gd name="T16" fmla="*/ 2147483647 w 688"/>
                <a:gd name="T17" fmla="*/ 0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8"/>
                <a:gd name="T28" fmla="*/ 0 h 544"/>
                <a:gd name="T29" fmla="*/ 688 w 688"/>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8" h="544">
                  <a:moveTo>
                    <a:pt x="91" y="0"/>
                  </a:moveTo>
                  <a:cubicBezTo>
                    <a:pt x="41" y="0"/>
                    <a:pt x="0" y="40"/>
                    <a:pt x="0" y="90"/>
                  </a:cubicBezTo>
                  <a:lnTo>
                    <a:pt x="0" y="453"/>
                  </a:lnTo>
                  <a:cubicBezTo>
                    <a:pt x="0" y="503"/>
                    <a:pt x="41" y="544"/>
                    <a:pt x="91" y="544"/>
                  </a:cubicBezTo>
                  <a:lnTo>
                    <a:pt x="597" y="544"/>
                  </a:lnTo>
                  <a:cubicBezTo>
                    <a:pt x="647" y="544"/>
                    <a:pt x="688" y="503"/>
                    <a:pt x="688" y="453"/>
                  </a:cubicBezTo>
                  <a:lnTo>
                    <a:pt x="688" y="90"/>
                  </a:lnTo>
                  <a:cubicBezTo>
                    <a:pt x="688" y="40"/>
                    <a:pt x="647" y="0"/>
                    <a:pt x="597" y="0"/>
                  </a:cubicBezTo>
                  <a:lnTo>
                    <a:pt x="91" y="0"/>
                  </a:lnTo>
                  <a:close/>
                </a:path>
              </a:pathLst>
            </a:custGeom>
            <a:solidFill>
              <a:srgbClr val="66FF33"/>
            </a:solidFill>
            <a:ln w="7938" cap="rnd">
              <a:solidFill>
                <a:srgbClr val="000000"/>
              </a:solidFill>
              <a:prstDash val="solid"/>
              <a:round/>
              <a:headEnd/>
              <a:tailEnd/>
            </a:ln>
          </p:spPr>
          <p:txBody>
            <a:bodyPr/>
            <a:lstStyle/>
            <a:p>
              <a:endParaRPr lang="en-US" dirty="0"/>
            </a:p>
          </p:txBody>
        </p:sp>
        <p:sp>
          <p:nvSpPr>
            <p:cNvPr id="185350" name="Rectangle 6"/>
            <p:cNvSpPr>
              <a:spLocks noChangeArrowheads="1"/>
            </p:cNvSpPr>
            <p:nvPr/>
          </p:nvSpPr>
          <p:spPr bwMode="auto">
            <a:xfrm>
              <a:off x="1320" y="977"/>
              <a:ext cx="3146" cy="505"/>
            </a:xfrm>
            <a:prstGeom prst="rect">
              <a:avLst/>
            </a:prstGeom>
            <a:noFill/>
            <a:ln w="7938">
              <a:solidFill>
                <a:srgbClr val="000000"/>
              </a:solidFill>
              <a:miter lim="800000"/>
              <a:headEnd/>
              <a:tailEnd/>
            </a:ln>
          </p:spPr>
          <p:txBody>
            <a:bodyPr/>
            <a:lstStyle/>
            <a:p>
              <a:endParaRPr lang="en-US" dirty="0"/>
            </a:p>
          </p:txBody>
        </p:sp>
        <p:sp>
          <p:nvSpPr>
            <p:cNvPr id="185351" name="Rectangle 7"/>
            <p:cNvSpPr>
              <a:spLocks noChangeArrowheads="1"/>
            </p:cNvSpPr>
            <p:nvPr/>
          </p:nvSpPr>
          <p:spPr bwMode="auto">
            <a:xfrm>
              <a:off x="1390" y="977"/>
              <a:ext cx="1082" cy="457"/>
            </a:xfrm>
            <a:prstGeom prst="rect">
              <a:avLst/>
            </a:prstGeom>
            <a:noFill/>
            <a:ln w="7938">
              <a:solidFill>
                <a:srgbClr val="000000"/>
              </a:solidFill>
              <a:miter lim="800000"/>
              <a:headEnd/>
              <a:tailEnd/>
            </a:ln>
          </p:spPr>
          <p:txBody>
            <a:bodyPr/>
            <a:lstStyle/>
            <a:p>
              <a:endParaRPr lang="en-US" dirty="0"/>
            </a:p>
          </p:txBody>
        </p:sp>
        <p:sp>
          <p:nvSpPr>
            <p:cNvPr id="185352" name="Rectangle 8"/>
            <p:cNvSpPr>
              <a:spLocks noChangeArrowheads="1"/>
            </p:cNvSpPr>
            <p:nvPr/>
          </p:nvSpPr>
          <p:spPr bwMode="auto">
            <a:xfrm>
              <a:off x="1604" y="1017"/>
              <a:ext cx="51" cy="96"/>
            </a:xfrm>
            <a:prstGeom prst="rect">
              <a:avLst/>
            </a:prstGeom>
            <a:noFill/>
            <a:ln w="9525">
              <a:noFill/>
              <a:miter lim="800000"/>
              <a:headEnd/>
              <a:tailEnd/>
            </a:ln>
          </p:spPr>
          <p:txBody>
            <a:bodyPr/>
            <a:lstStyle/>
            <a:p>
              <a:endParaRPr lang="en-US" dirty="0"/>
            </a:p>
          </p:txBody>
        </p:sp>
        <p:sp>
          <p:nvSpPr>
            <p:cNvPr id="185353" name="Rectangle 9"/>
            <p:cNvSpPr>
              <a:spLocks noChangeArrowheads="1"/>
            </p:cNvSpPr>
            <p:nvPr/>
          </p:nvSpPr>
          <p:spPr bwMode="auto">
            <a:xfrm>
              <a:off x="1604" y="1017"/>
              <a:ext cx="46" cy="90"/>
            </a:xfrm>
            <a:prstGeom prst="rect">
              <a:avLst/>
            </a:prstGeom>
            <a:noFill/>
            <a:ln w="9525">
              <a:noFill/>
              <a:miter lim="800000"/>
              <a:headEnd/>
              <a:tailEnd/>
            </a:ln>
          </p:spPr>
          <p:txBody>
            <a:bodyPr/>
            <a:lstStyle/>
            <a:p>
              <a:endParaRPr lang="en-US" dirty="0"/>
            </a:p>
          </p:txBody>
        </p:sp>
        <p:sp>
          <p:nvSpPr>
            <p:cNvPr id="185354" name="Rectangle 10"/>
            <p:cNvSpPr>
              <a:spLocks noChangeArrowheads="1"/>
            </p:cNvSpPr>
            <p:nvPr/>
          </p:nvSpPr>
          <p:spPr bwMode="auto">
            <a:xfrm>
              <a:off x="1655" y="1017"/>
              <a:ext cx="46" cy="96"/>
            </a:xfrm>
            <a:prstGeom prst="rect">
              <a:avLst/>
            </a:prstGeom>
            <a:noFill/>
            <a:ln w="9525">
              <a:noFill/>
              <a:miter lim="800000"/>
              <a:headEnd/>
              <a:tailEnd/>
            </a:ln>
          </p:spPr>
          <p:txBody>
            <a:bodyPr/>
            <a:lstStyle/>
            <a:p>
              <a:endParaRPr lang="en-US" dirty="0"/>
            </a:p>
          </p:txBody>
        </p:sp>
        <p:sp>
          <p:nvSpPr>
            <p:cNvPr id="185355" name="Rectangle 11"/>
            <p:cNvSpPr>
              <a:spLocks noChangeArrowheads="1"/>
            </p:cNvSpPr>
            <p:nvPr/>
          </p:nvSpPr>
          <p:spPr bwMode="auto">
            <a:xfrm>
              <a:off x="1655" y="1017"/>
              <a:ext cx="46" cy="90"/>
            </a:xfrm>
            <a:prstGeom prst="rect">
              <a:avLst/>
            </a:prstGeom>
            <a:noFill/>
            <a:ln w="9525">
              <a:noFill/>
              <a:miter lim="800000"/>
              <a:headEnd/>
              <a:tailEnd/>
            </a:ln>
          </p:spPr>
          <p:txBody>
            <a:bodyPr/>
            <a:lstStyle/>
            <a:p>
              <a:endParaRPr lang="en-US" dirty="0"/>
            </a:p>
          </p:txBody>
        </p:sp>
        <p:sp>
          <p:nvSpPr>
            <p:cNvPr id="185356" name="Rectangle 12"/>
            <p:cNvSpPr>
              <a:spLocks noChangeArrowheads="1"/>
            </p:cNvSpPr>
            <p:nvPr/>
          </p:nvSpPr>
          <p:spPr bwMode="auto">
            <a:xfrm>
              <a:off x="1706" y="1017"/>
              <a:ext cx="51" cy="96"/>
            </a:xfrm>
            <a:prstGeom prst="rect">
              <a:avLst/>
            </a:prstGeom>
            <a:noFill/>
            <a:ln w="9525">
              <a:noFill/>
              <a:miter lim="800000"/>
              <a:headEnd/>
              <a:tailEnd/>
            </a:ln>
          </p:spPr>
          <p:txBody>
            <a:bodyPr/>
            <a:lstStyle/>
            <a:p>
              <a:endParaRPr lang="en-US" dirty="0"/>
            </a:p>
          </p:txBody>
        </p:sp>
        <p:sp>
          <p:nvSpPr>
            <p:cNvPr id="185357" name="Rectangle 13"/>
            <p:cNvSpPr>
              <a:spLocks noChangeArrowheads="1"/>
            </p:cNvSpPr>
            <p:nvPr/>
          </p:nvSpPr>
          <p:spPr bwMode="auto">
            <a:xfrm>
              <a:off x="1706" y="1017"/>
              <a:ext cx="45" cy="90"/>
            </a:xfrm>
            <a:prstGeom prst="rect">
              <a:avLst/>
            </a:prstGeom>
            <a:noFill/>
            <a:ln w="9525">
              <a:noFill/>
              <a:miter lim="800000"/>
              <a:headEnd/>
              <a:tailEnd/>
            </a:ln>
          </p:spPr>
          <p:txBody>
            <a:bodyPr/>
            <a:lstStyle/>
            <a:p>
              <a:endParaRPr lang="en-US" dirty="0"/>
            </a:p>
          </p:txBody>
        </p:sp>
        <p:sp>
          <p:nvSpPr>
            <p:cNvPr id="185358" name="Rectangle 14"/>
            <p:cNvSpPr>
              <a:spLocks noChangeArrowheads="1"/>
            </p:cNvSpPr>
            <p:nvPr/>
          </p:nvSpPr>
          <p:spPr bwMode="auto">
            <a:xfrm>
              <a:off x="1740" y="1017"/>
              <a:ext cx="51" cy="96"/>
            </a:xfrm>
            <a:prstGeom prst="rect">
              <a:avLst/>
            </a:prstGeom>
            <a:noFill/>
            <a:ln w="9525">
              <a:noFill/>
              <a:miter lim="800000"/>
              <a:headEnd/>
              <a:tailEnd/>
            </a:ln>
          </p:spPr>
          <p:txBody>
            <a:bodyPr/>
            <a:lstStyle/>
            <a:p>
              <a:endParaRPr lang="en-US" dirty="0"/>
            </a:p>
          </p:txBody>
        </p:sp>
        <p:sp>
          <p:nvSpPr>
            <p:cNvPr id="185359" name="Rectangle 15"/>
            <p:cNvSpPr>
              <a:spLocks noChangeArrowheads="1"/>
            </p:cNvSpPr>
            <p:nvPr/>
          </p:nvSpPr>
          <p:spPr bwMode="auto">
            <a:xfrm>
              <a:off x="1740" y="1017"/>
              <a:ext cx="45" cy="90"/>
            </a:xfrm>
            <a:prstGeom prst="rect">
              <a:avLst/>
            </a:prstGeom>
            <a:noFill/>
            <a:ln w="9525">
              <a:noFill/>
              <a:miter lim="800000"/>
              <a:headEnd/>
              <a:tailEnd/>
            </a:ln>
          </p:spPr>
          <p:txBody>
            <a:bodyPr/>
            <a:lstStyle/>
            <a:p>
              <a:endParaRPr lang="en-US" dirty="0"/>
            </a:p>
          </p:txBody>
        </p:sp>
        <p:sp>
          <p:nvSpPr>
            <p:cNvPr id="185360" name="Rectangle 16"/>
            <p:cNvSpPr>
              <a:spLocks noChangeArrowheads="1"/>
            </p:cNvSpPr>
            <p:nvPr/>
          </p:nvSpPr>
          <p:spPr bwMode="auto">
            <a:xfrm>
              <a:off x="1797" y="1017"/>
              <a:ext cx="45" cy="96"/>
            </a:xfrm>
            <a:prstGeom prst="rect">
              <a:avLst/>
            </a:prstGeom>
            <a:noFill/>
            <a:ln w="9525">
              <a:noFill/>
              <a:miter lim="800000"/>
              <a:headEnd/>
              <a:tailEnd/>
            </a:ln>
          </p:spPr>
          <p:txBody>
            <a:bodyPr/>
            <a:lstStyle/>
            <a:p>
              <a:endParaRPr lang="en-US" dirty="0"/>
            </a:p>
          </p:txBody>
        </p:sp>
        <p:sp>
          <p:nvSpPr>
            <p:cNvPr id="185361" name="Rectangle 17"/>
            <p:cNvSpPr>
              <a:spLocks noChangeArrowheads="1"/>
            </p:cNvSpPr>
            <p:nvPr/>
          </p:nvSpPr>
          <p:spPr bwMode="auto">
            <a:xfrm>
              <a:off x="1797" y="1017"/>
              <a:ext cx="45" cy="90"/>
            </a:xfrm>
            <a:prstGeom prst="rect">
              <a:avLst/>
            </a:prstGeom>
            <a:noFill/>
            <a:ln w="9525">
              <a:noFill/>
              <a:miter lim="800000"/>
              <a:headEnd/>
              <a:tailEnd/>
            </a:ln>
          </p:spPr>
          <p:txBody>
            <a:bodyPr/>
            <a:lstStyle/>
            <a:p>
              <a:endParaRPr lang="en-US" dirty="0"/>
            </a:p>
          </p:txBody>
        </p:sp>
        <p:sp>
          <p:nvSpPr>
            <p:cNvPr id="185362" name="Rectangle 18"/>
            <p:cNvSpPr>
              <a:spLocks noChangeArrowheads="1"/>
            </p:cNvSpPr>
            <p:nvPr/>
          </p:nvSpPr>
          <p:spPr bwMode="auto">
            <a:xfrm>
              <a:off x="1887" y="1017"/>
              <a:ext cx="51" cy="96"/>
            </a:xfrm>
            <a:prstGeom prst="rect">
              <a:avLst/>
            </a:prstGeom>
            <a:noFill/>
            <a:ln w="9525">
              <a:noFill/>
              <a:miter lim="800000"/>
              <a:headEnd/>
              <a:tailEnd/>
            </a:ln>
          </p:spPr>
          <p:txBody>
            <a:bodyPr/>
            <a:lstStyle/>
            <a:p>
              <a:endParaRPr lang="en-US" dirty="0"/>
            </a:p>
          </p:txBody>
        </p:sp>
        <p:sp>
          <p:nvSpPr>
            <p:cNvPr id="185363" name="Rectangle 19"/>
            <p:cNvSpPr>
              <a:spLocks noChangeArrowheads="1"/>
            </p:cNvSpPr>
            <p:nvPr/>
          </p:nvSpPr>
          <p:spPr bwMode="auto">
            <a:xfrm>
              <a:off x="1887" y="1017"/>
              <a:ext cx="45" cy="90"/>
            </a:xfrm>
            <a:prstGeom prst="rect">
              <a:avLst/>
            </a:prstGeom>
            <a:noFill/>
            <a:ln w="9525">
              <a:noFill/>
              <a:miter lim="800000"/>
              <a:headEnd/>
              <a:tailEnd/>
            </a:ln>
          </p:spPr>
          <p:txBody>
            <a:bodyPr/>
            <a:lstStyle/>
            <a:p>
              <a:endParaRPr lang="en-US" dirty="0"/>
            </a:p>
          </p:txBody>
        </p:sp>
        <p:sp>
          <p:nvSpPr>
            <p:cNvPr id="185364" name="Rectangle 20"/>
            <p:cNvSpPr>
              <a:spLocks noChangeArrowheads="1"/>
            </p:cNvSpPr>
            <p:nvPr/>
          </p:nvSpPr>
          <p:spPr bwMode="auto">
            <a:xfrm>
              <a:off x="1944" y="1017"/>
              <a:ext cx="51" cy="96"/>
            </a:xfrm>
            <a:prstGeom prst="rect">
              <a:avLst/>
            </a:prstGeom>
            <a:noFill/>
            <a:ln w="9525">
              <a:noFill/>
              <a:miter lim="800000"/>
              <a:headEnd/>
              <a:tailEnd/>
            </a:ln>
          </p:spPr>
          <p:txBody>
            <a:bodyPr/>
            <a:lstStyle/>
            <a:p>
              <a:endParaRPr lang="en-US" dirty="0"/>
            </a:p>
          </p:txBody>
        </p:sp>
        <p:sp>
          <p:nvSpPr>
            <p:cNvPr id="185365" name="Rectangle 21"/>
            <p:cNvSpPr>
              <a:spLocks noChangeArrowheads="1"/>
            </p:cNvSpPr>
            <p:nvPr/>
          </p:nvSpPr>
          <p:spPr bwMode="auto">
            <a:xfrm>
              <a:off x="1944" y="1017"/>
              <a:ext cx="45" cy="90"/>
            </a:xfrm>
            <a:prstGeom prst="rect">
              <a:avLst/>
            </a:prstGeom>
            <a:noFill/>
            <a:ln w="9525">
              <a:noFill/>
              <a:miter lim="800000"/>
              <a:headEnd/>
              <a:tailEnd/>
            </a:ln>
          </p:spPr>
          <p:txBody>
            <a:bodyPr/>
            <a:lstStyle/>
            <a:p>
              <a:endParaRPr lang="en-US" dirty="0"/>
            </a:p>
          </p:txBody>
        </p:sp>
        <p:sp>
          <p:nvSpPr>
            <p:cNvPr id="185366" name="Rectangle 22"/>
            <p:cNvSpPr>
              <a:spLocks noChangeArrowheads="1"/>
            </p:cNvSpPr>
            <p:nvPr/>
          </p:nvSpPr>
          <p:spPr bwMode="auto">
            <a:xfrm>
              <a:off x="1983" y="1017"/>
              <a:ext cx="46" cy="96"/>
            </a:xfrm>
            <a:prstGeom prst="rect">
              <a:avLst/>
            </a:prstGeom>
            <a:noFill/>
            <a:ln w="9525">
              <a:noFill/>
              <a:miter lim="800000"/>
              <a:headEnd/>
              <a:tailEnd/>
            </a:ln>
          </p:spPr>
          <p:txBody>
            <a:bodyPr/>
            <a:lstStyle/>
            <a:p>
              <a:endParaRPr lang="en-US" dirty="0"/>
            </a:p>
          </p:txBody>
        </p:sp>
        <p:sp>
          <p:nvSpPr>
            <p:cNvPr id="185367" name="Rectangle 23"/>
            <p:cNvSpPr>
              <a:spLocks noChangeArrowheads="1"/>
            </p:cNvSpPr>
            <p:nvPr/>
          </p:nvSpPr>
          <p:spPr bwMode="auto">
            <a:xfrm>
              <a:off x="1983" y="1017"/>
              <a:ext cx="46" cy="90"/>
            </a:xfrm>
            <a:prstGeom prst="rect">
              <a:avLst/>
            </a:prstGeom>
            <a:noFill/>
            <a:ln w="9525">
              <a:noFill/>
              <a:miter lim="800000"/>
              <a:headEnd/>
              <a:tailEnd/>
            </a:ln>
          </p:spPr>
          <p:txBody>
            <a:bodyPr/>
            <a:lstStyle/>
            <a:p>
              <a:endParaRPr lang="en-US" dirty="0"/>
            </a:p>
          </p:txBody>
        </p:sp>
        <p:sp>
          <p:nvSpPr>
            <p:cNvPr id="185368" name="Rectangle 24"/>
            <p:cNvSpPr>
              <a:spLocks noChangeArrowheads="1"/>
            </p:cNvSpPr>
            <p:nvPr/>
          </p:nvSpPr>
          <p:spPr bwMode="auto">
            <a:xfrm>
              <a:off x="2029" y="1017"/>
              <a:ext cx="50" cy="96"/>
            </a:xfrm>
            <a:prstGeom prst="rect">
              <a:avLst/>
            </a:prstGeom>
            <a:noFill/>
            <a:ln w="9525">
              <a:noFill/>
              <a:miter lim="800000"/>
              <a:headEnd/>
              <a:tailEnd/>
            </a:ln>
          </p:spPr>
          <p:txBody>
            <a:bodyPr/>
            <a:lstStyle/>
            <a:p>
              <a:endParaRPr lang="en-US" dirty="0"/>
            </a:p>
          </p:txBody>
        </p:sp>
        <p:sp>
          <p:nvSpPr>
            <p:cNvPr id="185369" name="Rectangle 25"/>
            <p:cNvSpPr>
              <a:spLocks noChangeArrowheads="1"/>
            </p:cNvSpPr>
            <p:nvPr/>
          </p:nvSpPr>
          <p:spPr bwMode="auto">
            <a:xfrm>
              <a:off x="2029" y="1017"/>
              <a:ext cx="45" cy="90"/>
            </a:xfrm>
            <a:prstGeom prst="rect">
              <a:avLst/>
            </a:prstGeom>
            <a:noFill/>
            <a:ln w="9525">
              <a:noFill/>
              <a:miter lim="800000"/>
              <a:headEnd/>
              <a:tailEnd/>
            </a:ln>
          </p:spPr>
          <p:txBody>
            <a:bodyPr/>
            <a:lstStyle/>
            <a:p>
              <a:endParaRPr lang="en-US" dirty="0"/>
            </a:p>
          </p:txBody>
        </p:sp>
        <p:sp>
          <p:nvSpPr>
            <p:cNvPr id="185370" name="Rectangle 26"/>
            <p:cNvSpPr>
              <a:spLocks noChangeArrowheads="1"/>
            </p:cNvSpPr>
            <p:nvPr/>
          </p:nvSpPr>
          <p:spPr bwMode="auto">
            <a:xfrm>
              <a:off x="2079" y="1017"/>
              <a:ext cx="46" cy="96"/>
            </a:xfrm>
            <a:prstGeom prst="rect">
              <a:avLst/>
            </a:prstGeom>
            <a:noFill/>
            <a:ln w="9525">
              <a:noFill/>
              <a:miter lim="800000"/>
              <a:headEnd/>
              <a:tailEnd/>
            </a:ln>
          </p:spPr>
          <p:txBody>
            <a:bodyPr/>
            <a:lstStyle/>
            <a:p>
              <a:endParaRPr lang="en-US" dirty="0"/>
            </a:p>
          </p:txBody>
        </p:sp>
        <p:sp>
          <p:nvSpPr>
            <p:cNvPr id="185371" name="Rectangle 27"/>
            <p:cNvSpPr>
              <a:spLocks noChangeArrowheads="1"/>
            </p:cNvSpPr>
            <p:nvPr/>
          </p:nvSpPr>
          <p:spPr bwMode="auto">
            <a:xfrm>
              <a:off x="2079" y="1017"/>
              <a:ext cx="46" cy="90"/>
            </a:xfrm>
            <a:prstGeom prst="rect">
              <a:avLst/>
            </a:prstGeom>
            <a:noFill/>
            <a:ln w="9525">
              <a:noFill/>
              <a:miter lim="800000"/>
              <a:headEnd/>
              <a:tailEnd/>
            </a:ln>
          </p:spPr>
          <p:txBody>
            <a:bodyPr/>
            <a:lstStyle/>
            <a:p>
              <a:endParaRPr lang="en-US" dirty="0"/>
            </a:p>
          </p:txBody>
        </p:sp>
        <p:sp>
          <p:nvSpPr>
            <p:cNvPr id="185372" name="Rectangle 28"/>
            <p:cNvSpPr>
              <a:spLocks noChangeArrowheads="1"/>
            </p:cNvSpPr>
            <p:nvPr/>
          </p:nvSpPr>
          <p:spPr bwMode="auto">
            <a:xfrm>
              <a:off x="2125" y="1017"/>
              <a:ext cx="51" cy="96"/>
            </a:xfrm>
            <a:prstGeom prst="rect">
              <a:avLst/>
            </a:prstGeom>
            <a:noFill/>
            <a:ln w="9525">
              <a:noFill/>
              <a:miter lim="800000"/>
              <a:headEnd/>
              <a:tailEnd/>
            </a:ln>
          </p:spPr>
          <p:txBody>
            <a:bodyPr/>
            <a:lstStyle/>
            <a:p>
              <a:endParaRPr lang="en-US" dirty="0"/>
            </a:p>
          </p:txBody>
        </p:sp>
        <p:sp>
          <p:nvSpPr>
            <p:cNvPr id="185373" name="Rectangle 29"/>
            <p:cNvSpPr>
              <a:spLocks noChangeArrowheads="1"/>
            </p:cNvSpPr>
            <p:nvPr/>
          </p:nvSpPr>
          <p:spPr bwMode="auto">
            <a:xfrm>
              <a:off x="2125" y="1017"/>
              <a:ext cx="45" cy="90"/>
            </a:xfrm>
            <a:prstGeom prst="rect">
              <a:avLst/>
            </a:prstGeom>
            <a:noFill/>
            <a:ln w="9525">
              <a:noFill/>
              <a:miter lim="800000"/>
              <a:headEnd/>
              <a:tailEnd/>
            </a:ln>
          </p:spPr>
          <p:txBody>
            <a:bodyPr/>
            <a:lstStyle/>
            <a:p>
              <a:endParaRPr lang="en-US" dirty="0"/>
            </a:p>
          </p:txBody>
        </p:sp>
        <p:sp>
          <p:nvSpPr>
            <p:cNvPr id="185374" name="Rectangle 30"/>
            <p:cNvSpPr>
              <a:spLocks noChangeArrowheads="1"/>
            </p:cNvSpPr>
            <p:nvPr/>
          </p:nvSpPr>
          <p:spPr bwMode="auto">
            <a:xfrm>
              <a:off x="1704" y="1146"/>
              <a:ext cx="192" cy="144"/>
            </a:xfrm>
            <a:prstGeom prst="rect">
              <a:avLst/>
            </a:prstGeom>
            <a:noFill/>
            <a:ln w="7938">
              <a:solidFill>
                <a:srgbClr val="000000"/>
              </a:solidFill>
              <a:miter lim="800000"/>
              <a:headEnd/>
              <a:tailEnd/>
            </a:ln>
          </p:spPr>
          <p:txBody>
            <a:bodyPr/>
            <a:lstStyle/>
            <a:p>
              <a:endParaRPr lang="en-US" dirty="0"/>
            </a:p>
          </p:txBody>
        </p:sp>
        <p:sp>
          <p:nvSpPr>
            <p:cNvPr id="185375" name="Rectangle 31"/>
            <p:cNvSpPr>
              <a:spLocks noChangeArrowheads="1"/>
            </p:cNvSpPr>
            <p:nvPr/>
          </p:nvSpPr>
          <p:spPr bwMode="auto">
            <a:xfrm>
              <a:off x="1992" y="1146"/>
              <a:ext cx="181" cy="144"/>
            </a:xfrm>
            <a:prstGeom prst="rect">
              <a:avLst/>
            </a:prstGeom>
            <a:noFill/>
            <a:ln w="7938">
              <a:solidFill>
                <a:srgbClr val="000000"/>
              </a:solidFill>
              <a:miter lim="800000"/>
              <a:headEnd/>
              <a:tailEnd/>
            </a:ln>
          </p:spPr>
          <p:txBody>
            <a:bodyPr/>
            <a:lstStyle/>
            <a:p>
              <a:endParaRPr lang="en-US" dirty="0"/>
            </a:p>
          </p:txBody>
        </p:sp>
        <p:sp>
          <p:nvSpPr>
            <p:cNvPr id="185376" name="Rectangle 32"/>
            <p:cNvSpPr>
              <a:spLocks noChangeArrowheads="1"/>
            </p:cNvSpPr>
            <p:nvPr/>
          </p:nvSpPr>
          <p:spPr bwMode="auto">
            <a:xfrm>
              <a:off x="2232" y="1146"/>
              <a:ext cx="192" cy="144"/>
            </a:xfrm>
            <a:prstGeom prst="rect">
              <a:avLst/>
            </a:prstGeom>
            <a:noFill/>
            <a:ln w="7938">
              <a:solidFill>
                <a:srgbClr val="000000"/>
              </a:solidFill>
              <a:miter lim="800000"/>
              <a:headEnd/>
              <a:tailEnd/>
            </a:ln>
          </p:spPr>
          <p:txBody>
            <a:bodyPr/>
            <a:lstStyle/>
            <a:p>
              <a:endParaRPr lang="en-US" dirty="0"/>
            </a:p>
          </p:txBody>
        </p:sp>
        <p:sp>
          <p:nvSpPr>
            <p:cNvPr id="185377" name="Rectangle 33"/>
            <p:cNvSpPr>
              <a:spLocks noChangeArrowheads="1"/>
            </p:cNvSpPr>
            <p:nvPr/>
          </p:nvSpPr>
          <p:spPr bwMode="auto">
            <a:xfrm>
              <a:off x="1464" y="1146"/>
              <a:ext cx="192" cy="144"/>
            </a:xfrm>
            <a:prstGeom prst="rect">
              <a:avLst/>
            </a:prstGeom>
            <a:noFill/>
            <a:ln w="7938">
              <a:solidFill>
                <a:srgbClr val="000000"/>
              </a:solidFill>
              <a:miter lim="800000"/>
              <a:headEnd/>
              <a:tailEnd/>
            </a:ln>
          </p:spPr>
          <p:txBody>
            <a:bodyPr/>
            <a:lstStyle/>
            <a:p>
              <a:endParaRPr lang="en-US" dirty="0"/>
            </a:p>
          </p:txBody>
        </p:sp>
        <p:sp>
          <p:nvSpPr>
            <p:cNvPr id="185378" name="Text Box 34"/>
            <p:cNvSpPr txBox="1">
              <a:spLocks noChangeArrowheads="1"/>
            </p:cNvSpPr>
            <p:nvPr/>
          </p:nvSpPr>
          <p:spPr bwMode="auto">
            <a:xfrm>
              <a:off x="1512" y="1002"/>
              <a:ext cx="768" cy="144"/>
            </a:xfrm>
            <a:prstGeom prst="rect">
              <a:avLst/>
            </a:prstGeom>
            <a:noFill/>
            <a:ln w="9525">
              <a:noFill/>
              <a:miter lim="800000"/>
              <a:headEnd/>
              <a:tailEnd/>
            </a:ln>
          </p:spPr>
          <p:txBody>
            <a:bodyPr>
              <a:spAutoFit/>
            </a:bodyPr>
            <a:lstStyle/>
            <a:p>
              <a:pPr>
                <a:spcBef>
                  <a:spcPct val="50000"/>
                </a:spcBef>
              </a:pPr>
              <a:r>
                <a:rPr lang="en-US" sz="900" dirty="0">
                  <a:solidFill>
                    <a:srgbClr val="000000"/>
                  </a:solidFill>
                </a:rPr>
                <a:t>   </a:t>
              </a:r>
              <a:r>
                <a:rPr lang="en-US" sz="900" b="1" dirty="0">
                  <a:solidFill>
                    <a:srgbClr val="000000"/>
                  </a:solidFill>
                </a:rPr>
                <a:t>ALARM STATUS</a:t>
              </a:r>
            </a:p>
          </p:txBody>
        </p:sp>
        <p:grpSp>
          <p:nvGrpSpPr>
            <p:cNvPr id="3" name="Group 35"/>
            <p:cNvGrpSpPr>
              <a:grpSpLocks/>
            </p:cNvGrpSpPr>
            <p:nvPr/>
          </p:nvGrpSpPr>
          <p:grpSpPr bwMode="auto">
            <a:xfrm>
              <a:off x="1313" y="3395"/>
              <a:ext cx="3130" cy="526"/>
              <a:chOff x="1193" y="3503"/>
              <a:chExt cx="3268" cy="526"/>
            </a:xfrm>
          </p:grpSpPr>
          <p:sp>
            <p:nvSpPr>
              <p:cNvPr id="185387" name="Rectangle 36"/>
              <p:cNvSpPr>
                <a:spLocks noChangeArrowheads="1"/>
              </p:cNvSpPr>
              <p:nvPr/>
            </p:nvSpPr>
            <p:spPr bwMode="auto">
              <a:xfrm>
                <a:off x="1193" y="3503"/>
                <a:ext cx="3268" cy="526"/>
              </a:xfrm>
              <a:prstGeom prst="rect">
                <a:avLst/>
              </a:prstGeom>
              <a:noFill/>
              <a:ln w="7938">
                <a:solidFill>
                  <a:srgbClr val="000000"/>
                </a:solidFill>
                <a:miter lim="800000"/>
                <a:headEnd/>
                <a:tailEnd/>
              </a:ln>
            </p:spPr>
            <p:txBody>
              <a:bodyPr/>
              <a:lstStyle/>
              <a:p>
                <a:endParaRPr lang="en-US" dirty="0"/>
              </a:p>
            </p:txBody>
          </p:sp>
          <p:sp>
            <p:nvSpPr>
              <p:cNvPr id="185388" name="Rectangle 37"/>
              <p:cNvSpPr>
                <a:spLocks noChangeArrowheads="1"/>
              </p:cNvSpPr>
              <p:nvPr/>
            </p:nvSpPr>
            <p:spPr bwMode="auto">
              <a:xfrm>
                <a:off x="1296" y="3702"/>
                <a:ext cx="832" cy="147"/>
              </a:xfrm>
              <a:prstGeom prst="rect">
                <a:avLst/>
              </a:prstGeom>
              <a:noFill/>
              <a:ln w="9525">
                <a:noFill/>
                <a:miter lim="800000"/>
                <a:headEnd/>
                <a:tailEnd/>
              </a:ln>
            </p:spPr>
            <p:txBody>
              <a:bodyPr/>
              <a:lstStyle/>
              <a:p>
                <a:endParaRPr lang="en-US" dirty="0"/>
              </a:p>
            </p:txBody>
          </p:sp>
          <p:sp>
            <p:nvSpPr>
              <p:cNvPr id="185389" name="Rectangle 38"/>
              <p:cNvSpPr>
                <a:spLocks noChangeArrowheads="1"/>
              </p:cNvSpPr>
              <p:nvPr/>
            </p:nvSpPr>
            <p:spPr bwMode="auto">
              <a:xfrm>
                <a:off x="1368" y="3748"/>
                <a:ext cx="90" cy="86"/>
              </a:xfrm>
              <a:prstGeom prst="rect">
                <a:avLst/>
              </a:prstGeom>
              <a:noFill/>
              <a:ln w="9525">
                <a:noFill/>
                <a:miter lim="800000"/>
                <a:headEnd/>
                <a:tailEnd/>
              </a:ln>
            </p:spPr>
            <p:txBody>
              <a:bodyPr wrap="none" lIns="0" tIns="0" rIns="0" bIns="0">
                <a:spAutoFit/>
              </a:bodyPr>
              <a:lstStyle/>
              <a:p>
                <a:pPr eaLnBrk="0" hangingPunct="0"/>
                <a:r>
                  <a:rPr lang="en-US" sz="900" dirty="0">
                    <a:solidFill>
                      <a:srgbClr val="000000"/>
                    </a:solidFill>
                    <a:latin typeface="Courier" pitchFamily="49" charset="0"/>
                  </a:rPr>
                  <a:t>&gt; </a:t>
                </a:r>
                <a:endParaRPr lang="en-US" sz="1200" dirty="0">
                  <a:solidFill>
                    <a:srgbClr val="000000"/>
                  </a:solidFill>
                  <a:latin typeface="Courier" pitchFamily="49" charset="0"/>
                </a:endParaRPr>
              </a:p>
            </p:txBody>
          </p:sp>
          <p:sp>
            <p:nvSpPr>
              <p:cNvPr id="185390" name="Rectangle 39"/>
              <p:cNvSpPr>
                <a:spLocks noChangeArrowheads="1"/>
              </p:cNvSpPr>
              <p:nvPr/>
            </p:nvSpPr>
            <p:spPr bwMode="auto">
              <a:xfrm>
                <a:off x="1228" y="3762"/>
                <a:ext cx="756" cy="86"/>
              </a:xfrm>
              <a:prstGeom prst="rect">
                <a:avLst/>
              </a:prstGeom>
              <a:noFill/>
              <a:ln w="9525">
                <a:noFill/>
                <a:miter lim="800000"/>
                <a:headEnd/>
                <a:tailEnd/>
              </a:ln>
            </p:spPr>
            <p:txBody>
              <a:bodyPr wrap="none" lIns="0" tIns="0" rIns="0" bIns="0">
                <a:spAutoFit/>
              </a:bodyPr>
              <a:lstStyle/>
              <a:p>
                <a:pPr eaLnBrk="0" hangingPunct="0"/>
                <a:r>
                  <a:rPr lang="en-US" sz="900" b="1" dirty="0">
                    <a:solidFill>
                      <a:srgbClr val="000000"/>
                    </a:solidFill>
                  </a:rPr>
                  <a:t>command Accepted  </a:t>
                </a:r>
                <a:endParaRPr lang="en-US" sz="1200" b="1" dirty="0">
                  <a:solidFill>
                    <a:srgbClr val="000000"/>
                  </a:solidFill>
                </a:endParaRPr>
              </a:p>
            </p:txBody>
          </p:sp>
          <p:sp>
            <p:nvSpPr>
              <p:cNvPr id="185391" name="Text Box 40"/>
              <p:cNvSpPr txBox="1">
                <a:spLocks noChangeArrowheads="1"/>
              </p:cNvSpPr>
              <p:nvPr/>
            </p:nvSpPr>
            <p:spPr bwMode="auto">
              <a:xfrm>
                <a:off x="1206" y="3852"/>
                <a:ext cx="960" cy="154"/>
              </a:xfrm>
              <a:prstGeom prst="rect">
                <a:avLst/>
              </a:prstGeom>
              <a:noFill/>
              <a:ln w="9525">
                <a:noFill/>
                <a:miter lim="800000"/>
                <a:headEnd/>
                <a:tailEnd/>
              </a:ln>
            </p:spPr>
            <p:txBody>
              <a:bodyPr>
                <a:spAutoFit/>
              </a:bodyPr>
              <a:lstStyle/>
              <a:p>
                <a:pPr>
                  <a:spcBef>
                    <a:spcPct val="50000"/>
                  </a:spcBef>
                </a:pPr>
                <a:r>
                  <a:rPr lang="en-US" sz="1000" b="1" dirty="0">
                    <a:solidFill>
                      <a:srgbClr val="000000"/>
                    </a:solidFill>
                  </a:rPr>
                  <a:t>rtrv-feat</a:t>
                </a:r>
              </a:p>
            </p:txBody>
          </p:sp>
          <p:sp>
            <p:nvSpPr>
              <p:cNvPr id="185392" name="Rectangle 41"/>
              <p:cNvSpPr>
                <a:spLocks noChangeArrowheads="1"/>
              </p:cNvSpPr>
              <p:nvPr/>
            </p:nvSpPr>
            <p:spPr bwMode="auto">
              <a:xfrm>
                <a:off x="1206" y="3557"/>
                <a:ext cx="618" cy="154"/>
              </a:xfrm>
              <a:prstGeom prst="rect">
                <a:avLst/>
              </a:prstGeom>
              <a:noFill/>
              <a:ln w="9525">
                <a:noFill/>
                <a:miter lim="800000"/>
                <a:headEnd/>
                <a:tailEnd/>
              </a:ln>
            </p:spPr>
            <p:txBody>
              <a:bodyPr wrap="none">
                <a:spAutoFit/>
              </a:bodyPr>
              <a:lstStyle/>
              <a:p>
                <a:pPr>
                  <a:spcBef>
                    <a:spcPct val="50000"/>
                  </a:spcBef>
                </a:pPr>
                <a:r>
                  <a:rPr lang="en-US" sz="1000" b="1" dirty="0">
                    <a:solidFill>
                      <a:srgbClr val="000000"/>
                    </a:solidFill>
                  </a:rPr>
                  <a:t>rept-stat-trbl</a:t>
                </a:r>
              </a:p>
            </p:txBody>
          </p:sp>
        </p:grpSp>
        <p:sp>
          <p:nvSpPr>
            <p:cNvPr id="185380" name="Text Box 42"/>
            <p:cNvSpPr txBox="1">
              <a:spLocks noChangeArrowheads="1"/>
            </p:cNvSpPr>
            <p:nvPr/>
          </p:nvSpPr>
          <p:spPr bwMode="auto">
            <a:xfrm>
              <a:off x="2508" y="1032"/>
              <a:ext cx="1884" cy="298"/>
            </a:xfrm>
            <a:prstGeom prst="rect">
              <a:avLst/>
            </a:prstGeom>
            <a:noFill/>
            <a:ln w="9525">
              <a:noFill/>
              <a:miter lim="800000"/>
              <a:headEnd/>
              <a:tailEnd/>
            </a:ln>
          </p:spPr>
          <p:txBody>
            <a:bodyPr>
              <a:spAutoFit/>
            </a:bodyPr>
            <a:lstStyle/>
            <a:p>
              <a:pPr>
                <a:spcBef>
                  <a:spcPct val="50000"/>
                </a:spcBef>
              </a:pPr>
              <a:r>
                <a:rPr lang="en-US" sz="1000" b="1" dirty="0"/>
                <a:t>TERMINAL #1   CLLI:rlghnc0100w REL XX.X</a:t>
              </a:r>
            </a:p>
            <a:p>
              <a:pPr>
                <a:spcBef>
                  <a:spcPct val="50000"/>
                </a:spcBef>
              </a:pPr>
              <a:r>
                <a:rPr lang="en-US" sz="1000" b="1" dirty="0"/>
                <a:t>Date      09-02-22           16:10:50      EST</a:t>
              </a:r>
            </a:p>
          </p:txBody>
        </p:sp>
        <p:sp>
          <p:nvSpPr>
            <p:cNvPr id="185381" name="Text Box 43"/>
            <p:cNvSpPr txBox="1">
              <a:spLocks noChangeArrowheads="1"/>
            </p:cNvSpPr>
            <p:nvPr/>
          </p:nvSpPr>
          <p:spPr bwMode="auto">
            <a:xfrm>
              <a:off x="1991" y="1134"/>
              <a:ext cx="194" cy="192"/>
            </a:xfrm>
            <a:prstGeom prst="rect">
              <a:avLst/>
            </a:prstGeom>
            <a:noFill/>
            <a:ln w="9525">
              <a:noFill/>
              <a:miter lim="800000"/>
              <a:headEnd/>
              <a:tailEnd/>
            </a:ln>
          </p:spPr>
          <p:txBody>
            <a:bodyPr>
              <a:spAutoFit/>
            </a:bodyPr>
            <a:lstStyle/>
            <a:p>
              <a:pPr>
                <a:spcBef>
                  <a:spcPct val="50000"/>
                </a:spcBef>
              </a:pPr>
              <a:r>
                <a:rPr lang="en-US" sz="1400" dirty="0"/>
                <a:t>3</a:t>
              </a:r>
            </a:p>
          </p:txBody>
        </p:sp>
        <p:sp>
          <p:nvSpPr>
            <p:cNvPr id="185382" name="Text Box 44"/>
            <p:cNvSpPr txBox="1">
              <a:spLocks noChangeArrowheads="1"/>
            </p:cNvSpPr>
            <p:nvPr/>
          </p:nvSpPr>
          <p:spPr bwMode="auto">
            <a:xfrm>
              <a:off x="1932" y="1278"/>
              <a:ext cx="450" cy="154"/>
            </a:xfrm>
            <a:prstGeom prst="rect">
              <a:avLst/>
            </a:prstGeom>
            <a:noFill/>
            <a:ln w="9525">
              <a:noFill/>
              <a:miter lim="800000"/>
              <a:headEnd/>
              <a:tailEnd/>
            </a:ln>
          </p:spPr>
          <p:txBody>
            <a:bodyPr>
              <a:spAutoFit/>
            </a:bodyPr>
            <a:lstStyle/>
            <a:p>
              <a:pPr>
                <a:spcBef>
                  <a:spcPct val="50000"/>
                </a:spcBef>
              </a:pPr>
              <a:r>
                <a:rPr lang="en-US" sz="1000" b="1" dirty="0"/>
                <a:t>MINR</a:t>
              </a:r>
            </a:p>
          </p:txBody>
        </p:sp>
        <p:sp>
          <p:nvSpPr>
            <p:cNvPr id="185383" name="Text Box 45"/>
            <p:cNvSpPr txBox="1">
              <a:spLocks noChangeArrowheads="1"/>
            </p:cNvSpPr>
            <p:nvPr/>
          </p:nvSpPr>
          <p:spPr bwMode="auto">
            <a:xfrm>
              <a:off x="1254" y="1650"/>
              <a:ext cx="948" cy="1450"/>
            </a:xfrm>
            <a:prstGeom prst="rect">
              <a:avLst/>
            </a:prstGeom>
            <a:noFill/>
            <a:ln w="9525">
              <a:noFill/>
              <a:miter lim="800000"/>
              <a:headEnd/>
              <a:tailEnd/>
            </a:ln>
          </p:spPr>
          <p:txBody>
            <a:bodyPr>
              <a:spAutoFit/>
            </a:bodyPr>
            <a:lstStyle/>
            <a:p>
              <a:pPr>
                <a:spcBef>
                  <a:spcPct val="50000"/>
                </a:spcBef>
              </a:pPr>
              <a:r>
                <a:rPr lang="en-US" sz="1000" b="1" dirty="0"/>
                <a:t>GTT	=off</a:t>
              </a:r>
            </a:p>
            <a:p>
              <a:pPr>
                <a:spcBef>
                  <a:spcPct val="50000"/>
                </a:spcBef>
              </a:pPr>
              <a:r>
                <a:rPr lang="en-US" sz="1000" b="1" dirty="0"/>
                <a:t>X25G	=off</a:t>
              </a:r>
            </a:p>
            <a:p>
              <a:pPr>
                <a:spcBef>
                  <a:spcPct val="50000"/>
                </a:spcBef>
              </a:pPr>
              <a:r>
                <a:rPr lang="en-US" sz="1000" b="1" dirty="0"/>
                <a:t>SEAS	=off</a:t>
              </a:r>
            </a:p>
            <a:p>
              <a:pPr>
                <a:spcBef>
                  <a:spcPct val="50000"/>
                </a:spcBef>
              </a:pPr>
              <a:r>
                <a:rPr lang="en-US" sz="1000" b="1" dirty="0"/>
                <a:t>FAN	=off</a:t>
              </a:r>
            </a:p>
            <a:p>
              <a:pPr>
                <a:spcBef>
                  <a:spcPct val="50000"/>
                </a:spcBef>
              </a:pPr>
              <a:r>
                <a:rPr lang="en-US" sz="1000" b="1" dirty="0"/>
                <a:t>CNCF	=off</a:t>
              </a:r>
            </a:p>
            <a:p>
              <a:pPr>
                <a:spcBef>
                  <a:spcPct val="50000"/>
                </a:spcBef>
              </a:pPr>
              <a:r>
                <a:rPr lang="en-US" sz="1000" b="1" dirty="0"/>
                <a:t>TCAPCNV	=off</a:t>
              </a:r>
            </a:p>
            <a:p>
              <a:pPr>
                <a:spcBef>
                  <a:spcPct val="50000"/>
                </a:spcBef>
              </a:pPr>
              <a:r>
                <a:rPr lang="en-US" sz="1000" b="1" dirty="0"/>
                <a:t>PLNP	=off</a:t>
              </a:r>
            </a:p>
            <a:p>
              <a:pPr>
                <a:spcBef>
                  <a:spcPct val="50000"/>
                </a:spcBef>
              </a:pPr>
              <a:r>
                <a:rPr lang="en-US" sz="1000" b="1" dirty="0"/>
                <a:t>SLSOCB	=off</a:t>
              </a:r>
            </a:p>
            <a:p>
              <a:pPr>
                <a:spcBef>
                  <a:spcPct val="50000"/>
                </a:spcBef>
              </a:pPr>
              <a:r>
                <a:rPr lang="en-US" sz="1000" b="1" dirty="0"/>
                <a:t>MPC	=off</a:t>
              </a:r>
            </a:p>
            <a:p>
              <a:pPr>
                <a:spcBef>
                  <a:spcPct val="50000"/>
                </a:spcBef>
              </a:pPr>
              <a:r>
                <a:rPr lang="en-US" sz="1000" b="1" dirty="0"/>
                <a:t>TSCSYNC	=off</a:t>
              </a:r>
            </a:p>
          </p:txBody>
        </p:sp>
        <p:sp>
          <p:nvSpPr>
            <p:cNvPr id="185384" name="Text Box 46"/>
            <p:cNvSpPr txBox="1">
              <a:spLocks noChangeArrowheads="1"/>
            </p:cNvSpPr>
            <p:nvPr/>
          </p:nvSpPr>
          <p:spPr bwMode="auto">
            <a:xfrm>
              <a:off x="3708" y="1644"/>
              <a:ext cx="948" cy="1450"/>
            </a:xfrm>
            <a:prstGeom prst="rect">
              <a:avLst/>
            </a:prstGeom>
            <a:noFill/>
            <a:ln w="9525">
              <a:noFill/>
              <a:miter lim="800000"/>
              <a:headEnd/>
              <a:tailEnd/>
            </a:ln>
          </p:spPr>
          <p:txBody>
            <a:bodyPr>
              <a:spAutoFit/>
            </a:bodyPr>
            <a:lstStyle/>
            <a:p>
              <a:pPr>
                <a:spcBef>
                  <a:spcPct val="50000"/>
                </a:spcBef>
              </a:pPr>
              <a:r>
                <a:rPr lang="en-US" sz="1000" b="1" dirty="0"/>
                <a:t>NRT	=off</a:t>
              </a:r>
            </a:p>
            <a:p>
              <a:pPr>
                <a:spcBef>
                  <a:spcPct val="50000"/>
                </a:spcBef>
              </a:pPr>
              <a:r>
                <a:rPr lang="en-US" sz="1000" b="1" dirty="0"/>
                <a:t>CRMD	=off</a:t>
              </a:r>
            </a:p>
            <a:p>
              <a:pPr>
                <a:spcBef>
                  <a:spcPct val="50000"/>
                </a:spcBef>
              </a:pPr>
              <a:r>
                <a:rPr lang="en-US" sz="1000" b="1" dirty="0"/>
                <a:t>MTPRS	=off</a:t>
              </a:r>
            </a:p>
            <a:p>
              <a:pPr>
                <a:spcBef>
                  <a:spcPct val="50000"/>
                </a:spcBef>
              </a:pPr>
              <a:r>
                <a:rPr lang="en-US" sz="1000" b="1" dirty="0"/>
                <a:t>WNP	=off</a:t>
              </a:r>
            </a:p>
            <a:p>
              <a:pPr>
                <a:spcBef>
                  <a:spcPct val="50000"/>
                </a:spcBef>
              </a:pPr>
              <a:r>
                <a:rPr lang="en-US" sz="1000" b="1" dirty="0"/>
                <a:t>SCCPCNV	=off</a:t>
              </a:r>
            </a:p>
            <a:p>
              <a:pPr>
                <a:spcBef>
                  <a:spcPct val="50000"/>
                </a:spcBef>
              </a:pPr>
              <a:r>
                <a:rPr lang="en-US" sz="1000" b="1" dirty="0"/>
                <a:t>X252000	=off</a:t>
              </a:r>
            </a:p>
            <a:p>
              <a:pPr>
                <a:spcBef>
                  <a:spcPct val="50000"/>
                </a:spcBef>
              </a:pPr>
              <a:r>
                <a:rPr lang="en-US" sz="1000" b="1" dirty="0"/>
                <a:t>TUMTPRS	=off</a:t>
              </a:r>
            </a:p>
            <a:p>
              <a:pPr>
                <a:spcBef>
                  <a:spcPct val="50000"/>
                </a:spcBef>
              </a:pPr>
              <a:r>
                <a:rPr lang="en-US" sz="1000" b="1" dirty="0"/>
                <a:t>VGTT	=off</a:t>
              </a:r>
            </a:p>
            <a:p>
              <a:pPr>
                <a:spcBef>
                  <a:spcPct val="50000"/>
                </a:spcBef>
              </a:pPr>
              <a:r>
                <a:rPr lang="en-US" sz="1000" b="1" dirty="0"/>
                <a:t>MEASPLAT	=off</a:t>
              </a:r>
            </a:p>
            <a:p>
              <a:pPr>
                <a:spcBef>
                  <a:spcPct val="50000"/>
                </a:spcBef>
              </a:pPr>
              <a:r>
                <a:rPr lang="en-US" sz="1000" b="1" dirty="0"/>
                <a:t>RSET	=off</a:t>
              </a:r>
            </a:p>
          </p:txBody>
        </p:sp>
        <p:sp>
          <p:nvSpPr>
            <p:cNvPr id="185385" name="Rectangle 47"/>
            <p:cNvSpPr>
              <a:spLocks noChangeArrowheads="1"/>
            </p:cNvSpPr>
            <p:nvPr/>
          </p:nvSpPr>
          <p:spPr bwMode="auto">
            <a:xfrm>
              <a:off x="2328" y="2364"/>
              <a:ext cx="1170" cy="174"/>
            </a:xfrm>
            <a:prstGeom prst="rect">
              <a:avLst/>
            </a:prstGeom>
            <a:solidFill>
              <a:schemeClr val="bg2">
                <a:lumMod val="40000"/>
                <a:lumOff val="60000"/>
              </a:schemeClr>
            </a:solidFill>
            <a:ln w="9525">
              <a:solidFill>
                <a:schemeClr val="tx1"/>
              </a:solidFill>
              <a:miter lim="800000"/>
              <a:headEnd/>
              <a:tailEnd/>
            </a:ln>
          </p:spPr>
          <p:txBody>
            <a:bodyPr wrap="none" anchor="ctr"/>
            <a:lstStyle/>
            <a:p>
              <a:endParaRPr lang="en-US" dirty="0"/>
            </a:p>
          </p:txBody>
        </p:sp>
        <p:sp>
          <p:nvSpPr>
            <p:cNvPr id="185386" name="Text Box 48"/>
            <p:cNvSpPr txBox="1">
              <a:spLocks noChangeArrowheads="1"/>
            </p:cNvSpPr>
            <p:nvPr/>
          </p:nvSpPr>
          <p:spPr bwMode="auto">
            <a:xfrm>
              <a:off x="2448" y="1650"/>
              <a:ext cx="948" cy="1450"/>
            </a:xfrm>
            <a:prstGeom prst="rect">
              <a:avLst/>
            </a:prstGeom>
            <a:noFill/>
            <a:ln w="9525">
              <a:noFill/>
              <a:miter lim="800000"/>
              <a:headEnd/>
              <a:tailEnd/>
            </a:ln>
          </p:spPr>
          <p:txBody>
            <a:bodyPr>
              <a:spAutoFit/>
            </a:bodyPr>
            <a:lstStyle/>
            <a:p>
              <a:pPr>
                <a:spcBef>
                  <a:spcPct val="50000"/>
                </a:spcBef>
              </a:pPr>
              <a:r>
                <a:rPr lang="en-US" sz="1000" b="1" dirty="0"/>
                <a:t>GWS	=off</a:t>
              </a:r>
            </a:p>
            <a:p>
              <a:pPr>
                <a:spcBef>
                  <a:spcPct val="50000"/>
                </a:spcBef>
              </a:pPr>
              <a:r>
                <a:rPr lang="en-US" sz="1000" b="1" dirty="0"/>
                <a:t>LAN	=off</a:t>
              </a:r>
            </a:p>
            <a:p>
              <a:pPr>
                <a:spcBef>
                  <a:spcPct val="50000"/>
                </a:spcBef>
              </a:pPr>
              <a:r>
                <a:rPr lang="en-US" sz="1000" b="1" dirty="0"/>
                <a:t>LFS	=off</a:t>
              </a:r>
            </a:p>
            <a:p>
              <a:pPr>
                <a:spcBef>
                  <a:spcPct val="50000"/>
                </a:spcBef>
              </a:pPr>
              <a:r>
                <a:rPr lang="en-US" sz="1000" b="1" dirty="0"/>
                <a:t>DSTN5000	=off</a:t>
              </a:r>
            </a:p>
            <a:p>
              <a:pPr>
                <a:spcBef>
                  <a:spcPct val="50000"/>
                </a:spcBef>
              </a:pPr>
              <a:r>
                <a:rPr lang="en-US" sz="1000" b="1" dirty="0"/>
                <a:t>TLNP	=off</a:t>
              </a:r>
            </a:p>
            <a:p>
              <a:pPr>
                <a:spcBef>
                  <a:spcPct val="50000"/>
                </a:spcBef>
              </a:pPr>
              <a:r>
                <a:rPr lang="en-US" sz="1000" b="1" dirty="0"/>
                <a:t>IPISUP	=on</a:t>
              </a:r>
            </a:p>
            <a:p>
              <a:pPr>
                <a:spcBef>
                  <a:spcPct val="50000"/>
                </a:spcBef>
              </a:pPr>
              <a:r>
                <a:rPr lang="en-US" sz="1000" b="1" dirty="0"/>
                <a:t>NCR	=off</a:t>
              </a:r>
            </a:p>
            <a:p>
              <a:pPr>
                <a:spcBef>
                  <a:spcPct val="50000"/>
                </a:spcBef>
              </a:pPr>
              <a:r>
                <a:rPr lang="en-US" sz="1000" b="1" dirty="0"/>
                <a:t>EGTT	=off</a:t>
              </a:r>
            </a:p>
            <a:p>
              <a:pPr>
                <a:spcBef>
                  <a:spcPct val="50000"/>
                </a:spcBef>
              </a:pPr>
              <a:r>
                <a:rPr lang="en-US" sz="1000" b="1" dirty="0"/>
                <a:t>ITUDUPPC	=off</a:t>
              </a:r>
            </a:p>
            <a:p>
              <a:pPr>
                <a:spcBef>
                  <a:spcPct val="50000"/>
                </a:spcBef>
              </a:pPr>
              <a:r>
                <a:rPr lang="en-US" sz="1000" b="1" dirty="0"/>
                <a:t>E5IS	=off</a:t>
              </a:r>
            </a:p>
          </p:txBody>
        </p:sp>
      </p:gr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0" y="0"/>
            <a:ext cx="9140825" cy="609600"/>
          </a:xfrm>
        </p:spPr>
        <p:txBody>
          <a:bodyPr/>
          <a:lstStyle/>
          <a:p>
            <a:pPr eaLnBrk="1" hangingPunct="1"/>
            <a:r>
              <a:rPr lang="en-US" dirty="0" smtClean="0"/>
              <a:t>  IPGW SS7 Routing (Changes from IPLIM)</a:t>
            </a:r>
          </a:p>
        </p:txBody>
      </p:sp>
      <p:sp>
        <p:nvSpPr>
          <p:cNvPr id="186371" name="Text Box 3"/>
          <p:cNvSpPr txBox="1">
            <a:spLocks noChangeArrowheads="1"/>
          </p:cNvSpPr>
          <p:nvPr/>
        </p:nvSpPr>
        <p:spPr bwMode="auto">
          <a:xfrm>
            <a:off x="633413" y="762000"/>
            <a:ext cx="2644775" cy="336550"/>
          </a:xfrm>
          <a:prstGeom prst="rect">
            <a:avLst/>
          </a:prstGeom>
          <a:noFill/>
          <a:ln w="9525">
            <a:noFill/>
            <a:miter lim="800000"/>
            <a:headEnd/>
            <a:tailEnd/>
          </a:ln>
        </p:spPr>
        <p:txBody>
          <a:bodyPr wrap="none">
            <a:spAutoFit/>
          </a:bodyPr>
          <a:lstStyle/>
          <a:p>
            <a:pPr algn="ctr"/>
            <a:r>
              <a:rPr lang="en-US" sz="1600" b="1" dirty="0"/>
              <a:t>SIGTRAN PROVISIONING</a:t>
            </a:r>
          </a:p>
        </p:txBody>
      </p:sp>
      <p:sp>
        <p:nvSpPr>
          <p:cNvPr id="186372" name="Line 4"/>
          <p:cNvSpPr>
            <a:spLocks noChangeShapeType="1"/>
          </p:cNvSpPr>
          <p:nvPr/>
        </p:nvSpPr>
        <p:spPr bwMode="auto">
          <a:xfrm flipV="1">
            <a:off x="6891338" y="1757362"/>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86373" name="Rectangle 5"/>
          <p:cNvSpPr>
            <a:spLocks noChangeArrowheads="1"/>
          </p:cNvSpPr>
          <p:nvPr/>
        </p:nvSpPr>
        <p:spPr bwMode="auto">
          <a:xfrm>
            <a:off x="4025900" y="1373187"/>
            <a:ext cx="1050925" cy="906463"/>
          </a:xfrm>
          <a:prstGeom prst="rect">
            <a:avLst/>
          </a:prstGeom>
          <a:noFill/>
          <a:ln w="28575">
            <a:solidFill>
              <a:schemeClr val="tx1"/>
            </a:solidFill>
            <a:miter lim="800000"/>
            <a:headEnd/>
            <a:tailEnd/>
          </a:ln>
        </p:spPr>
        <p:txBody>
          <a:bodyPr wrap="none" lIns="92985" tIns="46493" rIns="92985" bIns="46493" anchor="ctr"/>
          <a:lstStyle/>
          <a:p>
            <a:pPr algn="ctr"/>
            <a:r>
              <a:rPr lang="en-US" dirty="0"/>
              <a:t>IP Setup</a:t>
            </a:r>
          </a:p>
        </p:txBody>
      </p:sp>
      <p:sp>
        <p:nvSpPr>
          <p:cNvPr id="186374" name="Rectangle 6"/>
          <p:cNvSpPr>
            <a:spLocks noChangeArrowheads="1"/>
          </p:cNvSpPr>
          <p:nvPr/>
        </p:nvSpPr>
        <p:spPr bwMode="auto">
          <a:xfrm>
            <a:off x="2362200" y="1377950"/>
            <a:ext cx="1030288"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SS7 </a:t>
            </a:r>
          </a:p>
          <a:p>
            <a:pPr algn="ctr" eaLnBrk="0" hangingPunct="0"/>
            <a:r>
              <a:rPr lang="en-US" dirty="0"/>
              <a:t>Routing</a:t>
            </a:r>
          </a:p>
        </p:txBody>
      </p:sp>
      <p:sp>
        <p:nvSpPr>
          <p:cNvPr id="186375" name="Line 7"/>
          <p:cNvSpPr>
            <a:spLocks noChangeShapeType="1"/>
          </p:cNvSpPr>
          <p:nvPr/>
        </p:nvSpPr>
        <p:spPr bwMode="auto">
          <a:xfrm>
            <a:off x="3432175" y="1814512"/>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6376" name="Line 8"/>
          <p:cNvSpPr>
            <a:spLocks noChangeShapeType="1"/>
          </p:cNvSpPr>
          <p:nvPr/>
        </p:nvSpPr>
        <p:spPr bwMode="auto">
          <a:xfrm>
            <a:off x="5057775" y="1814512"/>
            <a:ext cx="7016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grpSp>
        <p:nvGrpSpPr>
          <p:cNvPr id="2" name="Group 9"/>
          <p:cNvGrpSpPr>
            <a:grpSpLocks/>
          </p:cNvGrpSpPr>
          <p:nvPr/>
        </p:nvGrpSpPr>
        <p:grpSpPr bwMode="auto">
          <a:xfrm>
            <a:off x="7499350" y="1503362"/>
            <a:ext cx="1265238" cy="604838"/>
            <a:chOff x="4582" y="715"/>
            <a:chExt cx="797" cy="381"/>
          </a:xfrm>
        </p:grpSpPr>
        <p:sp>
          <p:nvSpPr>
            <p:cNvPr id="186394" name="AutoShape 10"/>
            <p:cNvSpPr>
              <a:spLocks noChangeArrowheads="1"/>
            </p:cNvSpPr>
            <p:nvPr/>
          </p:nvSpPr>
          <p:spPr bwMode="auto">
            <a:xfrm>
              <a:off x="4595" y="715"/>
              <a:ext cx="764" cy="381"/>
            </a:xfrm>
            <a:prstGeom prst="flowChartTerminator">
              <a:avLst/>
            </a:prstGeom>
            <a:noFill/>
            <a:ln w="28575">
              <a:solidFill>
                <a:schemeClr val="tx1"/>
              </a:solidFill>
              <a:miter lim="800000"/>
              <a:headEnd/>
              <a:tailEnd/>
            </a:ln>
          </p:spPr>
          <p:txBody>
            <a:bodyPr wrap="none" anchor="ctr"/>
            <a:lstStyle/>
            <a:p>
              <a:pPr algn="ctr" eaLnBrk="0" hangingPunct="0"/>
              <a:endParaRPr lang="en-US" sz="1600" b="1" dirty="0"/>
            </a:p>
          </p:txBody>
        </p:sp>
        <p:sp>
          <p:nvSpPr>
            <p:cNvPr id="186395" name="Text Box 11"/>
            <p:cNvSpPr txBox="1">
              <a:spLocks noChangeArrowheads="1"/>
            </p:cNvSpPr>
            <p:nvPr/>
          </p:nvSpPr>
          <p:spPr bwMode="auto">
            <a:xfrm>
              <a:off x="4582" y="732"/>
              <a:ext cx="797" cy="212"/>
            </a:xfrm>
            <a:prstGeom prst="rect">
              <a:avLst/>
            </a:prstGeom>
            <a:noFill/>
            <a:ln w="9525">
              <a:noFill/>
              <a:miter lim="800000"/>
              <a:headEnd/>
              <a:tailEnd/>
            </a:ln>
          </p:spPr>
          <p:txBody>
            <a:bodyPr>
              <a:spAutoFit/>
            </a:bodyPr>
            <a:lstStyle/>
            <a:p>
              <a:pPr algn="ctr"/>
              <a:r>
                <a:rPr lang="en-US" sz="1600" b="1" dirty="0"/>
                <a:t>Activate </a:t>
              </a:r>
            </a:p>
          </p:txBody>
        </p:sp>
      </p:grpSp>
      <p:sp>
        <p:nvSpPr>
          <p:cNvPr id="186378" name="Rectangle 12"/>
          <p:cNvSpPr>
            <a:spLocks noChangeArrowheads="1"/>
          </p:cNvSpPr>
          <p:nvPr/>
        </p:nvSpPr>
        <p:spPr bwMode="auto">
          <a:xfrm>
            <a:off x="5748338" y="1392237"/>
            <a:ext cx="1212850" cy="887413"/>
          </a:xfrm>
          <a:prstGeom prst="rect">
            <a:avLst/>
          </a:prstGeom>
          <a:noFill/>
          <a:ln w="28575">
            <a:solidFill>
              <a:schemeClr val="tx1"/>
            </a:solidFill>
            <a:miter lim="800000"/>
            <a:headEnd/>
            <a:tailEnd/>
          </a:ln>
        </p:spPr>
        <p:txBody>
          <a:bodyPr wrap="none" lIns="92985" tIns="46493" rIns="92985" bIns="46493" anchor="ctr"/>
          <a:lstStyle/>
          <a:p>
            <a:pPr algn="ctr"/>
            <a:r>
              <a:rPr lang="en-US" sz="1600" dirty="0"/>
              <a:t>IP Host and</a:t>
            </a:r>
          </a:p>
          <a:p>
            <a:pPr algn="ctr"/>
            <a:r>
              <a:rPr lang="en-US" sz="1600" dirty="0"/>
              <a:t>Associations</a:t>
            </a:r>
          </a:p>
        </p:txBody>
      </p:sp>
      <p:sp>
        <p:nvSpPr>
          <p:cNvPr id="186379" name="Line 13"/>
          <p:cNvSpPr>
            <a:spLocks noChangeShapeType="1"/>
          </p:cNvSpPr>
          <p:nvPr/>
        </p:nvSpPr>
        <p:spPr bwMode="auto">
          <a:xfrm>
            <a:off x="6977063" y="1814512"/>
            <a:ext cx="566737"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6380" name="Rectangle 14"/>
          <p:cNvSpPr>
            <a:spLocks noChangeArrowheads="1"/>
          </p:cNvSpPr>
          <p:nvPr/>
        </p:nvSpPr>
        <p:spPr bwMode="auto">
          <a:xfrm>
            <a:off x="685800" y="1377950"/>
            <a:ext cx="1030288"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Features</a:t>
            </a:r>
          </a:p>
        </p:txBody>
      </p:sp>
      <p:sp>
        <p:nvSpPr>
          <p:cNvPr id="186381" name="Line 15"/>
          <p:cNvSpPr>
            <a:spLocks noChangeShapeType="1"/>
          </p:cNvSpPr>
          <p:nvPr/>
        </p:nvSpPr>
        <p:spPr bwMode="auto">
          <a:xfrm>
            <a:off x="1755775" y="1814512"/>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6382" name="Text Box 16"/>
          <p:cNvSpPr txBox="1">
            <a:spLocks noChangeArrowheads="1"/>
          </p:cNvSpPr>
          <p:nvPr/>
        </p:nvSpPr>
        <p:spPr bwMode="auto">
          <a:xfrm>
            <a:off x="3654425" y="3503612"/>
            <a:ext cx="5299075" cy="369332"/>
          </a:xfrm>
          <a:prstGeom prst="rect">
            <a:avLst/>
          </a:prstGeom>
          <a:noFill/>
          <a:ln w="9525" algn="ctr">
            <a:noFill/>
            <a:miter lim="800000"/>
            <a:headEnd/>
            <a:tailEnd/>
          </a:ln>
        </p:spPr>
        <p:txBody>
          <a:bodyPr wrap="square">
            <a:spAutoFit/>
          </a:bodyPr>
          <a:lstStyle/>
          <a:p>
            <a:r>
              <a:rPr lang="en-US" dirty="0"/>
              <a:t>ent-dstn : dpc = 0-0-1 : ipgwapc = </a:t>
            </a:r>
            <a:r>
              <a:rPr lang="en-US" dirty="0" smtClean="0"/>
              <a:t>yes: </a:t>
            </a:r>
            <a:r>
              <a:rPr lang="en-US" dirty="0"/>
              <a:t>bei = yes</a:t>
            </a:r>
          </a:p>
        </p:txBody>
      </p:sp>
      <p:sp>
        <p:nvSpPr>
          <p:cNvPr id="186383" name="Rectangle 17"/>
          <p:cNvSpPr>
            <a:spLocks noChangeArrowheads="1"/>
          </p:cNvSpPr>
          <p:nvPr/>
        </p:nvSpPr>
        <p:spPr bwMode="auto">
          <a:xfrm>
            <a:off x="2190750" y="2617787"/>
            <a:ext cx="1398588" cy="401638"/>
          </a:xfrm>
          <a:prstGeom prst="rect">
            <a:avLst/>
          </a:prstGeom>
          <a:noFill/>
          <a:ln w="25400" algn="ctr">
            <a:solidFill>
              <a:schemeClr val="tx1"/>
            </a:solidFill>
            <a:miter lim="800000"/>
            <a:headEnd/>
            <a:tailEnd/>
          </a:ln>
        </p:spPr>
        <p:txBody>
          <a:bodyPr wrap="none" anchor="ctr"/>
          <a:lstStyle/>
          <a:p>
            <a:pPr algn="ctr"/>
            <a:r>
              <a:rPr lang="en-US" dirty="0"/>
              <a:t>ent-card</a:t>
            </a:r>
          </a:p>
        </p:txBody>
      </p:sp>
      <p:sp>
        <p:nvSpPr>
          <p:cNvPr id="186384" name="Rectangle 18"/>
          <p:cNvSpPr>
            <a:spLocks noChangeArrowheads="1"/>
          </p:cNvSpPr>
          <p:nvPr/>
        </p:nvSpPr>
        <p:spPr bwMode="auto">
          <a:xfrm>
            <a:off x="2190750" y="3481387"/>
            <a:ext cx="1398588" cy="401638"/>
          </a:xfrm>
          <a:prstGeom prst="rect">
            <a:avLst/>
          </a:prstGeom>
          <a:solidFill>
            <a:srgbClr val="F0E8B8"/>
          </a:solidFill>
          <a:ln w="25400" algn="ctr">
            <a:solidFill>
              <a:schemeClr val="tx1"/>
            </a:solidFill>
            <a:miter lim="800000"/>
            <a:headEnd/>
            <a:tailEnd/>
          </a:ln>
        </p:spPr>
        <p:txBody>
          <a:bodyPr wrap="none" anchor="ctr"/>
          <a:lstStyle/>
          <a:p>
            <a:pPr algn="ctr"/>
            <a:r>
              <a:rPr lang="en-US" dirty="0"/>
              <a:t>ent-dstn</a:t>
            </a:r>
          </a:p>
        </p:txBody>
      </p:sp>
      <p:sp>
        <p:nvSpPr>
          <p:cNvPr id="186385" name="Rectangle 19"/>
          <p:cNvSpPr>
            <a:spLocks noChangeArrowheads="1"/>
          </p:cNvSpPr>
          <p:nvPr/>
        </p:nvSpPr>
        <p:spPr bwMode="auto">
          <a:xfrm>
            <a:off x="2190750" y="4281487"/>
            <a:ext cx="1398588" cy="401638"/>
          </a:xfrm>
          <a:prstGeom prst="rect">
            <a:avLst/>
          </a:prstGeom>
          <a:noFill/>
          <a:ln w="25400" algn="ctr">
            <a:solidFill>
              <a:schemeClr val="tx1"/>
            </a:solidFill>
            <a:miter lim="800000"/>
            <a:headEnd/>
            <a:tailEnd/>
          </a:ln>
        </p:spPr>
        <p:txBody>
          <a:bodyPr wrap="none" anchor="ctr"/>
          <a:lstStyle/>
          <a:p>
            <a:pPr algn="ctr"/>
            <a:r>
              <a:rPr lang="en-US" dirty="0"/>
              <a:t>ent-ls</a:t>
            </a:r>
          </a:p>
        </p:txBody>
      </p:sp>
      <p:sp>
        <p:nvSpPr>
          <p:cNvPr id="186386" name="Rectangle 20"/>
          <p:cNvSpPr>
            <a:spLocks noChangeArrowheads="1"/>
          </p:cNvSpPr>
          <p:nvPr/>
        </p:nvSpPr>
        <p:spPr bwMode="auto">
          <a:xfrm>
            <a:off x="2190750" y="5081587"/>
            <a:ext cx="1398588" cy="401638"/>
          </a:xfrm>
          <a:prstGeom prst="rect">
            <a:avLst/>
          </a:prstGeom>
          <a:noFill/>
          <a:ln w="25400" algn="ctr">
            <a:solidFill>
              <a:schemeClr val="tx1"/>
            </a:solidFill>
            <a:miter lim="800000"/>
            <a:headEnd/>
            <a:tailEnd/>
          </a:ln>
        </p:spPr>
        <p:txBody>
          <a:bodyPr wrap="none" anchor="ctr"/>
          <a:lstStyle/>
          <a:p>
            <a:pPr algn="ctr"/>
            <a:r>
              <a:rPr lang="en-US" dirty="0"/>
              <a:t>ent-slk</a:t>
            </a:r>
          </a:p>
        </p:txBody>
      </p:sp>
      <p:sp>
        <p:nvSpPr>
          <p:cNvPr id="186387" name="Rectangle 21"/>
          <p:cNvSpPr>
            <a:spLocks noChangeArrowheads="1"/>
          </p:cNvSpPr>
          <p:nvPr/>
        </p:nvSpPr>
        <p:spPr bwMode="auto">
          <a:xfrm>
            <a:off x="2190750" y="5919787"/>
            <a:ext cx="1398588" cy="401638"/>
          </a:xfrm>
          <a:prstGeom prst="rect">
            <a:avLst/>
          </a:prstGeom>
          <a:noFill/>
          <a:ln w="25400" algn="ctr">
            <a:solidFill>
              <a:schemeClr val="tx1"/>
            </a:solidFill>
            <a:miter lim="800000"/>
            <a:headEnd/>
            <a:tailEnd/>
          </a:ln>
        </p:spPr>
        <p:txBody>
          <a:bodyPr wrap="none" anchor="ctr"/>
          <a:lstStyle/>
          <a:p>
            <a:pPr algn="ctr"/>
            <a:r>
              <a:rPr lang="en-US" dirty="0"/>
              <a:t>ent-rte</a:t>
            </a:r>
          </a:p>
        </p:txBody>
      </p:sp>
      <p:sp>
        <p:nvSpPr>
          <p:cNvPr id="186388" name="Text Box 22"/>
          <p:cNvSpPr txBox="1">
            <a:spLocks noChangeArrowheads="1"/>
          </p:cNvSpPr>
          <p:nvPr/>
        </p:nvSpPr>
        <p:spPr bwMode="auto">
          <a:xfrm>
            <a:off x="3721100" y="2605087"/>
            <a:ext cx="4672013" cy="366713"/>
          </a:xfrm>
          <a:prstGeom prst="rect">
            <a:avLst/>
          </a:prstGeom>
          <a:noFill/>
          <a:ln w="9525" algn="ctr">
            <a:noFill/>
            <a:miter lim="800000"/>
            <a:headEnd/>
            <a:tailEnd/>
          </a:ln>
        </p:spPr>
        <p:txBody>
          <a:bodyPr>
            <a:spAutoFit/>
          </a:bodyPr>
          <a:lstStyle/>
          <a:p>
            <a:r>
              <a:rPr lang="en-US" dirty="0"/>
              <a:t>No Changes</a:t>
            </a:r>
          </a:p>
        </p:txBody>
      </p:sp>
      <p:sp>
        <p:nvSpPr>
          <p:cNvPr id="186389" name="Line 23"/>
          <p:cNvSpPr>
            <a:spLocks noChangeShapeType="1"/>
          </p:cNvSpPr>
          <p:nvPr/>
        </p:nvSpPr>
        <p:spPr bwMode="auto">
          <a:xfrm>
            <a:off x="2868613" y="2260600"/>
            <a:ext cx="0" cy="347662"/>
          </a:xfrm>
          <a:prstGeom prst="line">
            <a:avLst/>
          </a:prstGeom>
          <a:noFill/>
          <a:ln w="25400">
            <a:solidFill>
              <a:schemeClr val="tx1"/>
            </a:solidFill>
            <a:round/>
            <a:headEnd/>
            <a:tailEnd type="triangle" w="med" len="med"/>
          </a:ln>
        </p:spPr>
        <p:txBody>
          <a:bodyPr wrap="none" anchor="ctr"/>
          <a:lstStyle/>
          <a:p>
            <a:endParaRPr lang="en-US" dirty="0"/>
          </a:p>
        </p:txBody>
      </p:sp>
      <p:sp>
        <p:nvSpPr>
          <p:cNvPr id="186390" name="Line 24"/>
          <p:cNvSpPr>
            <a:spLocks noChangeShapeType="1"/>
          </p:cNvSpPr>
          <p:nvPr/>
        </p:nvSpPr>
        <p:spPr bwMode="auto">
          <a:xfrm>
            <a:off x="2881313" y="3024187"/>
            <a:ext cx="0" cy="444500"/>
          </a:xfrm>
          <a:prstGeom prst="line">
            <a:avLst/>
          </a:prstGeom>
          <a:noFill/>
          <a:ln w="25400">
            <a:solidFill>
              <a:schemeClr val="tx1"/>
            </a:solidFill>
            <a:round/>
            <a:headEnd/>
            <a:tailEnd type="triangle" w="med" len="med"/>
          </a:ln>
        </p:spPr>
        <p:txBody>
          <a:bodyPr wrap="none" anchor="ctr"/>
          <a:lstStyle/>
          <a:p>
            <a:endParaRPr lang="en-US" dirty="0"/>
          </a:p>
        </p:txBody>
      </p:sp>
      <p:sp>
        <p:nvSpPr>
          <p:cNvPr id="186391" name="Line 25"/>
          <p:cNvSpPr>
            <a:spLocks noChangeShapeType="1"/>
          </p:cNvSpPr>
          <p:nvPr/>
        </p:nvSpPr>
        <p:spPr bwMode="auto">
          <a:xfrm>
            <a:off x="2868613" y="3913187"/>
            <a:ext cx="0" cy="355600"/>
          </a:xfrm>
          <a:prstGeom prst="line">
            <a:avLst/>
          </a:prstGeom>
          <a:noFill/>
          <a:ln w="25400">
            <a:solidFill>
              <a:schemeClr val="tx1"/>
            </a:solidFill>
            <a:round/>
            <a:headEnd/>
            <a:tailEnd type="triangle" w="med" len="med"/>
          </a:ln>
        </p:spPr>
        <p:txBody>
          <a:bodyPr wrap="none" anchor="ctr"/>
          <a:lstStyle/>
          <a:p>
            <a:endParaRPr lang="en-US" dirty="0"/>
          </a:p>
        </p:txBody>
      </p:sp>
      <p:sp>
        <p:nvSpPr>
          <p:cNvPr id="186392" name="Line 26"/>
          <p:cNvSpPr>
            <a:spLocks noChangeShapeType="1"/>
          </p:cNvSpPr>
          <p:nvPr/>
        </p:nvSpPr>
        <p:spPr bwMode="auto">
          <a:xfrm>
            <a:off x="2881313" y="4687887"/>
            <a:ext cx="0" cy="381000"/>
          </a:xfrm>
          <a:prstGeom prst="line">
            <a:avLst/>
          </a:prstGeom>
          <a:noFill/>
          <a:ln w="25400">
            <a:solidFill>
              <a:schemeClr val="tx1"/>
            </a:solidFill>
            <a:round/>
            <a:headEnd/>
            <a:tailEnd type="triangle" w="med" len="med"/>
          </a:ln>
        </p:spPr>
        <p:txBody>
          <a:bodyPr wrap="none" anchor="ctr"/>
          <a:lstStyle/>
          <a:p>
            <a:endParaRPr lang="en-US" dirty="0"/>
          </a:p>
        </p:txBody>
      </p:sp>
      <p:sp>
        <p:nvSpPr>
          <p:cNvPr id="186393" name="Line 27"/>
          <p:cNvSpPr>
            <a:spLocks noChangeShapeType="1"/>
          </p:cNvSpPr>
          <p:nvPr/>
        </p:nvSpPr>
        <p:spPr bwMode="auto">
          <a:xfrm>
            <a:off x="2894013" y="5487987"/>
            <a:ext cx="0" cy="419100"/>
          </a:xfrm>
          <a:prstGeom prst="line">
            <a:avLst/>
          </a:prstGeom>
          <a:noFill/>
          <a:ln w="25400">
            <a:solidFill>
              <a:schemeClr val="tx1"/>
            </a:solidFill>
            <a:round/>
            <a:headEnd/>
            <a:tailEnd type="triangle" w="med" len="med"/>
          </a:ln>
        </p:spPr>
        <p:txBody>
          <a:bodyPr wrap="none" anchor="ctr"/>
          <a:lstStyle/>
          <a:p>
            <a:endParaRPr lang="en-US" dirty="0"/>
          </a:p>
        </p:txBody>
      </p:sp>
    </p:spTree>
  </p:cSld>
  <p:clrMapOvr>
    <a:masterClrMapping/>
  </p:clrMapOvr>
  <p:transition>
    <p:wipe dir="d"/>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0" y="0"/>
            <a:ext cx="9140825" cy="609600"/>
          </a:xfrm>
        </p:spPr>
        <p:txBody>
          <a:bodyPr/>
          <a:lstStyle/>
          <a:p>
            <a:pPr eaLnBrk="1" hangingPunct="1"/>
            <a:r>
              <a:rPr lang="en-US" dirty="0" smtClean="0"/>
              <a:t>  IPGW SS7 Routing (Changes from IPLIM)</a:t>
            </a:r>
          </a:p>
        </p:txBody>
      </p:sp>
      <p:sp>
        <p:nvSpPr>
          <p:cNvPr id="187395" name="Text Box 3"/>
          <p:cNvSpPr txBox="1">
            <a:spLocks noChangeArrowheads="1"/>
          </p:cNvSpPr>
          <p:nvPr/>
        </p:nvSpPr>
        <p:spPr bwMode="auto">
          <a:xfrm>
            <a:off x="631825" y="762000"/>
            <a:ext cx="2644775" cy="336550"/>
          </a:xfrm>
          <a:prstGeom prst="rect">
            <a:avLst/>
          </a:prstGeom>
          <a:noFill/>
          <a:ln w="9525">
            <a:noFill/>
            <a:miter lim="800000"/>
            <a:headEnd/>
            <a:tailEnd/>
          </a:ln>
        </p:spPr>
        <p:txBody>
          <a:bodyPr wrap="none">
            <a:spAutoFit/>
          </a:bodyPr>
          <a:lstStyle/>
          <a:p>
            <a:pPr algn="ctr"/>
            <a:r>
              <a:rPr lang="en-US" sz="1600" b="1" dirty="0"/>
              <a:t>SIGTRAN PROVISIONING</a:t>
            </a:r>
          </a:p>
        </p:txBody>
      </p:sp>
      <p:sp>
        <p:nvSpPr>
          <p:cNvPr id="187396" name="Line 4"/>
          <p:cNvSpPr>
            <a:spLocks noChangeShapeType="1"/>
          </p:cNvSpPr>
          <p:nvPr/>
        </p:nvSpPr>
        <p:spPr bwMode="auto">
          <a:xfrm flipV="1">
            <a:off x="6891338" y="1755775"/>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87397" name="Rectangle 5"/>
          <p:cNvSpPr>
            <a:spLocks noChangeArrowheads="1"/>
          </p:cNvSpPr>
          <p:nvPr/>
        </p:nvSpPr>
        <p:spPr bwMode="auto">
          <a:xfrm>
            <a:off x="4025900" y="1371600"/>
            <a:ext cx="1050925" cy="906463"/>
          </a:xfrm>
          <a:prstGeom prst="rect">
            <a:avLst/>
          </a:prstGeom>
          <a:noFill/>
          <a:ln w="28575">
            <a:solidFill>
              <a:schemeClr val="tx1"/>
            </a:solidFill>
            <a:miter lim="800000"/>
            <a:headEnd/>
            <a:tailEnd/>
          </a:ln>
        </p:spPr>
        <p:txBody>
          <a:bodyPr wrap="none" lIns="92985" tIns="46493" rIns="92985" bIns="46493" anchor="ctr"/>
          <a:lstStyle/>
          <a:p>
            <a:pPr algn="ctr"/>
            <a:r>
              <a:rPr lang="en-US" dirty="0"/>
              <a:t>IP Setup</a:t>
            </a:r>
          </a:p>
        </p:txBody>
      </p:sp>
      <p:sp>
        <p:nvSpPr>
          <p:cNvPr id="187398" name="Rectangle 6"/>
          <p:cNvSpPr>
            <a:spLocks noChangeArrowheads="1"/>
          </p:cNvSpPr>
          <p:nvPr/>
        </p:nvSpPr>
        <p:spPr bwMode="auto">
          <a:xfrm>
            <a:off x="2362200" y="1376363"/>
            <a:ext cx="1030288"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SS7 </a:t>
            </a:r>
          </a:p>
          <a:p>
            <a:pPr algn="ctr" eaLnBrk="0" hangingPunct="0"/>
            <a:r>
              <a:rPr lang="en-US" dirty="0"/>
              <a:t>Routing</a:t>
            </a:r>
          </a:p>
        </p:txBody>
      </p:sp>
      <p:sp>
        <p:nvSpPr>
          <p:cNvPr id="187399" name="Line 7"/>
          <p:cNvSpPr>
            <a:spLocks noChangeShapeType="1"/>
          </p:cNvSpPr>
          <p:nvPr/>
        </p:nvSpPr>
        <p:spPr bwMode="auto">
          <a:xfrm>
            <a:off x="3432175" y="18129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7400" name="Line 8"/>
          <p:cNvSpPr>
            <a:spLocks noChangeShapeType="1"/>
          </p:cNvSpPr>
          <p:nvPr/>
        </p:nvSpPr>
        <p:spPr bwMode="auto">
          <a:xfrm>
            <a:off x="5057775" y="1812925"/>
            <a:ext cx="7016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grpSp>
        <p:nvGrpSpPr>
          <p:cNvPr id="2" name="Group 9"/>
          <p:cNvGrpSpPr>
            <a:grpSpLocks/>
          </p:cNvGrpSpPr>
          <p:nvPr/>
        </p:nvGrpSpPr>
        <p:grpSpPr bwMode="auto">
          <a:xfrm>
            <a:off x="7499350" y="1501775"/>
            <a:ext cx="1265238" cy="604838"/>
            <a:chOff x="4582" y="715"/>
            <a:chExt cx="797" cy="381"/>
          </a:xfrm>
        </p:grpSpPr>
        <p:sp>
          <p:nvSpPr>
            <p:cNvPr id="187421" name="AutoShape 10"/>
            <p:cNvSpPr>
              <a:spLocks noChangeArrowheads="1"/>
            </p:cNvSpPr>
            <p:nvPr/>
          </p:nvSpPr>
          <p:spPr bwMode="auto">
            <a:xfrm>
              <a:off x="4595" y="715"/>
              <a:ext cx="764" cy="381"/>
            </a:xfrm>
            <a:prstGeom prst="flowChartTerminator">
              <a:avLst/>
            </a:prstGeom>
            <a:noFill/>
            <a:ln w="28575">
              <a:solidFill>
                <a:schemeClr val="tx1"/>
              </a:solidFill>
              <a:miter lim="800000"/>
              <a:headEnd/>
              <a:tailEnd/>
            </a:ln>
          </p:spPr>
          <p:txBody>
            <a:bodyPr wrap="none" anchor="ctr"/>
            <a:lstStyle/>
            <a:p>
              <a:pPr algn="ctr" eaLnBrk="0" hangingPunct="0"/>
              <a:endParaRPr lang="en-US" sz="1600" b="1" dirty="0"/>
            </a:p>
          </p:txBody>
        </p:sp>
        <p:sp>
          <p:nvSpPr>
            <p:cNvPr id="187422" name="Text Box 11"/>
            <p:cNvSpPr txBox="1">
              <a:spLocks noChangeArrowheads="1"/>
            </p:cNvSpPr>
            <p:nvPr/>
          </p:nvSpPr>
          <p:spPr bwMode="auto">
            <a:xfrm>
              <a:off x="4582" y="732"/>
              <a:ext cx="797" cy="212"/>
            </a:xfrm>
            <a:prstGeom prst="rect">
              <a:avLst/>
            </a:prstGeom>
            <a:noFill/>
            <a:ln w="9525">
              <a:noFill/>
              <a:miter lim="800000"/>
              <a:headEnd/>
              <a:tailEnd/>
            </a:ln>
          </p:spPr>
          <p:txBody>
            <a:bodyPr>
              <a:spAutoFit/>
            </a:bodyPr>
            <a:lstStyle/>
            <a:p>
              <a:pPr algn="ctr"/>
              <a:r>
                <a:rPr lang="en-US" sz="1600" b="1" dirty="0"/>
                <a:t>Activate </a:t>
              </a:r>
            </a:p>
          </p:txBody>
        </p:sp>
      </p:grpSp>
      <p:sp>
        <p:nvSpPr>
          <p:cNvPr id="187402" name="Rectangle 12"/>
          <p:cNvSpPr>
            <a:spLocks noChangeArrowheads="1"/>
          </p:cNvSpPr>
          <p:nvPr/>
        </p:nvSpPr>
        <p:spPr bwMode="auto">
          <a:xfrm>
            <a:off x="5748338" y="1390650"/>
            <a:ext cx="1212850" cy="887413"/>
          </a:xfrm>
          <a:prstGeom prst="rect">
            <a:avLst/>
          </a:prstGeom>
          <a:noFill/>
          <a:ln w="28575">
            <a:solidFill>
              <a:schemeClr val="tx1"/>
            </a:solidFill>
            <a:miter lim="800000"/>
            <a:headEnd/>
            <a:tailEnd/>
          </a:ln>
        </p:spPr>
        <p:txBody>
          <a:bodyPr wrap="none" lIns="92985" tIns="46493" rIns="92985" bIns="46493" anchor="ctr"/>
          <a:lstStyle/>
          <a:p>
            <a:pPr algn="ctr"/>
            <a:r>
              <a:rPr lang="en-US" sz="1600" dirty="0"/>
              <a:t>IP Host and</a:t>
            </a:r>
          </a:p>
          <a:p>
            <a:pPr algn="ctr"/>
            <a:r>
              <a:rPr lang="en-US" sz="1600" dirty="0"/>
              <a:t>Associations</a:t>
            </a:r>
          </a:p>
        </p:txBody>
      </p:sp>
      <p:sp>
        <p:nvSpPr>
          <p:cNvPr id="187403" name="Line 13"/>
          <p:cNvSpPr>
            <a:spLocks noChangeShapeType="1"/>
          </p:cNvSpPr>
          <p:nvPr/>
        </p:nvSpPr>
        <p:spPr bwMode="auto">
          <a:xfrm>
            <a:off x="6977063" y="1812925"/>
            <a:ext cx="566737"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7404" name="Rectangle 14"/>
          <p:cNvSpPr>
            <a:spLocks noChangeArrowheads="1"/>
          </p:cNvSpPr>
          <p:nvPr/>
        </p:nvSpPr>
        <p:spPr bwMode="auto">
          <a:xfrm>
            <a:off x="685800" y="1376363"/>
            <a:ext cx="1030288"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Features</a:t>
            </a:r>
          </a:p>
        </p:txBody>
      </p:sp>
      <p:sp>
        <p:nvSpPr>
          <p:cNvPr id="187405" name="Line 15"/>
          <p:cNvSpPr>
            <a:spLocks noChangeShapeType="1"/>
          </p:cNvSpPr>
          <p:nvPr/>
        </p:nvSpPr>
        <p:spPr bwMode="auto">
          <a:xfrm>
            <a:off x="1755775" y="18129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7406" name="Text Box 16"/>
          <p:cNvSpPr txBox="1">
            <a:spLocks noChangeArrowheads="1"/>
          </p:cNvSpPr>
          <p:nvPr/>
        </p:nvSpPr>
        <p:spPr bwMode="auto">
          <a:xfrm>
            <a:off x="3673475" y="3502025"/>
            <a:ext cx="5270500" cy="369332"/>
          </a:xfrm>
          <a:prstGeom prst="rect">
            <a:avLst/>
          </a:prstGeom>
          <a:noFill/>
          <a:ln w="9525" algn="ctr">
            <a:noFill/>
            <a:miter lim="800000"/>
            <a:headEnd/>
            <a:tailEnd/>
          </a:ln>
        </p:spPr>
        <p:txBody>
          <a:bodyPr wrap="square">
            <a:spAutoFit/>
          </a:bodyPr>
          <a:lstStyle/>
          <a:p>
            <a:r>
              <a:rPr lang="en-US" dirty="0"/>
              <a:t>ent-dstn : dpc = 0-0-1 : ipgwapc = yes : bei = yes</a:t>
            </a:r>
          </a:p>
        </p:txBody>
      </p:sp>
      <p:sp>
        <p:nvSpPr>
          <p:cNvPr id="187407" name="Rectangle 17"/>
          <p:cNvSpPr>
            <a:spLocks noChangeArrowheads="1"/>
          </p:cNvSpPr>
          <p:nvPr/>
        </p:nvSpPr>
        <p:spPr bwMode="auto">
          <a:xfrm>
            <a:off x="2190750" y="2616200"/>
            <a:ext cx="1398588" cy="401638"/>
          </a:xfrm>
          <a:prstGeom prst="rect">
            <a:avLst/>
          </a:prstGeom>
          <a:noFill/>
          <a:ln w="25400" algn="ctr">
            <a:solidFill>
              <a:schemeClr val="tx1"/>
            </a:solidFill>
            <a:miter lim="800000"/>
            <a:headEnd/>
            <a:tailEnd/>
          </a:ln>
        </p:spPr>
        <p:txBody>
          <a:bodyPr wrap="none" anchor="ctr"/>
          <a:lstStyle/>
          <a:p>
            <a:pPr algn="ctr"/>
            <a:r>
              <a:rPr lang="en-US" dirty="0"/>
              <a:t>ent-card</a:t>
            </a:r>
          </a:p>
        </p:txBody>
      </p:sp>
      <p:sp>
        <p:nvSpPr>
          <p:cNvPr id="187408" name="Rectangle 18"/>
          <p:cNvSpPr>
            <a:spLocks noChangeArrowheads="1"/>
          </p:cNvSpPr>
          <p:nvPr/>
        </p:nvSpPr>
        <p:spPr bwMode="auto">
          <a:xfrm>
            <a:off x="2190750" y="3479800"/>
            <a:ext cx="1398588" cy="401638"/>
          </a:xfrm>
          <a:prstGeom prst="rect">
            <a:avLst/>
          </a:prstGeom>
          <a:noFill/>
          <a:ln w="25400" algn="ctr">
            <a:solidFill>
              <a:schemeClr val="tx1"/>
            </a:solidFill>
            <a:miter lim="800000"/>
            <a:headEnd/>
            <a:tailEnd/>
          </a:ln>
        </p:spPr>
        <p:txBody>
          <a:bodyPr wrap="none" anchor="ctr"/>
          <a:lstStyle/>
          <a:p>
            <a:pPr algn="ctr"/>
            <a:r>
              <a:rPr lang="en-US" dirty="0"/>
              <a:t>ent-dstn</a:t>
            </a:r>
          </a:p>
        </p:txBody>
      </p:sp>
      <p:sp>
        <p:nvSpPr>
          <p:cNvPr id="187409" name="Rectangle 19"/>
          <p:cNvSpPr>
            <a:spLocks noChangeArrowheads="1"/>
          </p:cNvSpPr>
          <p:nvPr/>
        </p:nvSpPr>
        <p:spPr bwMode="auto">
          <a:xfrm>
            <a:off x="2190750" y="4279900"/>
            <a:ext cx="1398588" cy="401638"/>
          </a:xfrm>
          <a:prstGeom prst="rect">
            <a:avLst/>
          </a:prstGeom>
          <a:solidFill>
            <a:srgbClr val="F0E8B8"/>
          </a:solidFill>
          <a:ln w="25400" algn="ctr">
            <a:solidFill>
              <a:schemeClr val="tx1"/>
            </a:solidFill>
            <a:miter lim="800000"/>
            <a:headEnd/>
            <a:tailEnd/>
          </a:ln>
        </p:spPr>
        <p:txBody>
          <a:bodyPr wrap="none" anchor="ctr"/>
          <a:lstStyle/>
          <a:p>
            <a:pPr algn="ctr"/>
            <a:r>
              <a:rPr lang="en-US" dirty="0"/>
              <a:t>ent-ls</a:t>
            </a:r>
          </a:p>
        </p:txBody>
      </p:sp>
      <p:sp>
        <p:nvSpPr>
          <p:cNvPr id="187410" name="Rectangle 20"/>
          <p:cNvSpPr>
            <a:spLocks noChangeArrowheads="1"/>
          </p:cNvSpPr>
          <p:nvPr/>
        </p:nvSpPr>
        <p:spPr bwMode="auto">
          <a:xfrm>
            <a:off x="2190750" y="5080000"/>
            <a:ext cx="1398588" cy="401638"/>
          </a:xfrm>
          <a:prstGeom prst="rect">
            <a:avLst/>
          </a:prstGeom>
          <a:noFill/>
          <a:ln w="25400" algn="ctr">
            <a:solidFill>
              <a:schemeClr val="tx1"/>
            </a:solidFill>
            <a:miter lim="800000"/>
            <a:headEnd/>
            <a:tailEnd/>
          </a:ln>
        </p:spPr>
        <p:txBody>
          <a:bodyPr wrap="none" anchor="ctr"/>
          <a:lstStyle/>
          <a:p>
            <a:pPr algn="ctr"/>
            <a:r>
              <a:rPr lang="en-US" dirty="0"/>
              <a:t>ent-slk</a:t>
            </a:r>
          </a:p>
        </p:txBody>
      </p:sp>
      <p:sp>
        <p:nvSpPr>
          <p:cNvPr id="187411" name="Rectangle 21"/>
          <p:cNvSpPr>
            <a:spLocks noChangeArrowheads="1"/>
          </p:cNvSpPr>
          <p:nvPr/>
        </p:nvSpPr>
        <p:spPr bwMode="auto">
          <a:xfrm>
            <a:off x="2190750" y="5918200"/>
            <a:ext cx="1398588" cy="401638"/>
          </a:xfrm>
          <a:prstGeom prst="rect">
            <a:avLst/>
          </a:prstGeom>
          <a:noFill/>
          <a:ln w="25400" algn="ctr">
            <a:solidFill>
              <a:schemeClr val="tx1"/>
            </a:solidFill>
            <a:miter lim="800000"/>
            <a:headEnd/>
            <a:tailEnd/>
          </a:ln>
        </p:spPr>
        <p:txBody>
          <a:bodyPr wrap="none" anchor="ctr"/>
          <a:lstStyle/>
          <a:p>
            <a:pPr algn="ctr"/>
            <a:r>
              <a:rPr lang="en-US" dirty="0"/>
              <a:t>ent-rte</a:t>
            </a:r>
          </a:p>
        </p:txBody>
      </p:sp>
      <p:sp>
        <p:nvSpPr>
          <p:cNvPr id="187412" name="Text Box 22"/>
          <p:cNvSpPr txBox="1">
            <a:spLocks noChangeArrowheads="1"/>
          </p:cNvSpPr>
          <p:nvPr/>
        </p:nvSpPr>
        <p:spPr bwMode="auto">
          <a:xfrm>
            <a:off x="3654425" y="4133850"/>
            <a:ext cx="5421313" cy="923330"/>
          </a:xfrm>
          <a:prstGeom prst="rect">
            <a:avLst/>
          </a:prstGeom>
          <a:noFill/>
          <a:ln w="9525" algn="ctr">
            <a:noFill/>
            <a:miter lim="800000"/>
            <a:headEnd/>
            <a:tailEnd/>
          </a:ln>
        </p:spPr>
        <p:txBody>
          <a:bodyPr>
            <a:spAutoFit/>
          </a:bodyPr>
          <a:lstStyle/>
          <a:p>
            <a:r>
              <a:rPr lang="en-US" dirty="0" smtClean="0"/>
              <a:t> ent-ls </a:t>
            </a:r>
            <a:r>
              <a:rPr lang="en-US" dirty="0"/>
              <a:t>: apc = 0-0-1 : ipgwapc = yes : lsn = ipgwls1 </a:t>
            </a:r>
            <a:endParaRPr lang="en-US" dirty="0" smtClean="0"/>
          </a:p>
          <a:p>
            <a:r>
              <a:rPr lang="en-US" dirty="0" smtClean="0"/>
              <a:t>:lst </a:t>
            </a:r>
            <a:r>
              <a:rPr lang="en-US" dirty="0"/>
              <a:t>= a : iptps = &lt;#&gt; : lsusealm = &lt;#&gt; </a:t>
            </a:r>
            <a:endParaRPr lang="en-US" dirty="0" smtClean="0"/>
          </a:p>
          <a:p>
            <a:r>
              <a:rPr lang="en-US" dirty="0" smtClean="0"/>
              <a:t>: </a:t>
            </a:r>
            <a:r>
              <a:rPr lang="en-US" dirty="0"/>
              <a:t>slkusealm = &lt;#&gt;</a:t>
            </a:r>
          </a:p>
        </p:txBody>
      </p:sp>
      <p:sp>
        <p:nvSpPr>
          <p:cNvPr id="187413" name="Text Box 23"/>
          <p:cNvSpPr txBox="1">
            <a:spLocks noChangeArrowheads="1"/>
          </p:cNvSpPr>
          <p:nvPr/>
        </p:nvSpPr>
        <p:spPr bwMode="auto">
          <a:xfrm>
            <a:off x="3721100" y="2603500"/>
            <a:ext cx="4672013" cy="366713"/>
          </a:xfrm>
          <a:prstGeom prst="rect">
            <a:avLst/>
          </a:prstGeom>
          <a:noFill/>
          <a:ln w="9525" algn="ctr">
            <a:noFill/>
            <a:miter lim="800000"/>
            <a:headEnd/>
            <a:tailEnd/>
          </a:ln>
        </p:spPr>
        <p:txBody>
          <a:bodyPr>
            <a:spAutoFit/>
          </a:bodyPr>
          <a:lstStyle/>
          <a:p>
            <a:r>
              <a:rPr lang="en-US" dirty="0"/>
              <a:t>No Changes</a:t>
            </a:r>
          </a:p>
        </p:txBody>
      </p:sp>
      <p:sp>
        <p:nvSpPr>
          <p:cNvPr id="187414" name="Text Box 24"/>
          <p:cNvSpPr txBox="1">
            <a:spLocks noChangeArrowheads="1"/>
          </p:cNvSpPr>
          <p:nvPr/>
        </p:nvSpPr>
        <p:spPr bwMode="auto">
          <a:xfrm>
            <a:off x="3721100" y="5127625"/>
            <a:ext cx="4672013" cy="366713"/>
          </a:xfrm>
          <a:prstGeom prst="rect">
            <a:avLst/>
          </a:prstGeom>
          <a:noFill/>
          <a:ln w="9525" algn="ctr">
            <a:noFill/>
            <a:miter lim="800000"/>
            <a:headEnd/>
            <a:tailEnd/>
          </a:ln>
        </p:spPr>
        <p:txBody>
          <a:bodyPr>
            <a:spAutoFit/>
          </a:bodyPr>
          <a:lstStyle/>
          <a:p>
            <a:r>
              <a:rPr lang="en-US" dirty="0"/>
              <a:t>No Changes</a:t>
            </a:r>
          </a:p>
        </p:txBody>
      </p:sp>
      <p:sp>
        <p:nvSpPr>
          <p:cNvPr id="187415" name="Text Box 25"/>
          <p:cNvSpPr txBox="1">
            <a:spLocks noChangeArrowheads="1"/>
          </p:cNvSpPr>
          <p:nvPr/>
        </p:nvSpPr>
        <p:spPr bwMode="auto">
          <a:xfrm>
            <a:off x="3784600" y="5969000"/>
            <a:ext cx="4672013" cy="366713"/>
          </a:xfrm>
          <a:prstGeom prst="rect">
            <a:avLst/>
          </a:prstGeom>
          <a:noFill/>
          <a:ln w="9525" algn="ctr">
            <a:noFill/>
            <a:miter lim="800000"/>
            <a:headEnd/>
            <a:tailEnd/>
          </a:ln>
        </p:spPr>
        <p:txBody>
          <a:bodyPr>
            <a:spAutoFit/>
          </a:bodyPr>
          <a:lstStyle/>
          <a:p>
            <a:r>
              <a:rPr lang="en-US" dirty="0"/>
              <a:t>No Changes</a:t>
            </a:r>
          </a:p>
        </p:txBody>
      </p:sp>
      <p:sp>
        <p:nvSpPr>
          <p:cNvPr id="187416" name="Line 26"/>
          <p:cNvSpPr>
            <a:spLocks noChangeShapeType="1"/>
          </p:cNvSpPr>
          <p:nvPr/>
        </p:nvSpPr>
        <p:spPr bwMode="auto">
          <a:xfrm>
            <a:off x="2868613" y="2259013"/>
            <a:ext cx="0" cy="347662"/>
          </a:xfrm>
          <a:prstGeom prst="line">
            <a:avLst/>
          </a:prstGeom>
          <a:noFill/>
          <a:ln w="25400">
            <a:solidFill>
              <a:schemeClr val="tx1"/>
            </a:solidFill>
            <a:round/>
            <a:headEnd/>
            <a:tailEnd type="triangle" w="med" len="med"/>
          </a:ln>
        </p:spPr>
        <p:txBody>
          <a:bodyPr wrap="none" anchor="ctr"/>
          <a:lstStyle/>
          <a:p>
            <a:endParaRPr lang="en-US" dirty="0"/>
          </a:p>
        </p:txBody>
      </p:sp>
      <p:sp>
        <p:nvSpPr>
          <p:cNvPr id="187417" name="Line 27"/>
          <p:cNvSpPr>
            <a:spLocks noChangeShapeType="1"/>
          </p:cNvSpPr>
          <p:nvPr/>
        </p:nvSpPr>
        <p:spPr bwMode="auto">
          <a:xfrm>
            <a:off x="2881313" y="3022600"/>
            <a:ext cx="0" cy="444500"/>
          </a:xfrm>
          <a:prstGeom prst="line">
            <a:avLst/>
          </a:prstGeom>
          <a:noFill/>
          <a:ln w="25400">
            <a:solidFill>
              <a:schemeClr val="tx1"/>
            </a:solidFill>
            <a:round/>
            <a:headEnd/>
            <a:tailEnd type="triangle" w="med" len="med"/>
          </a:ln>
        </p:spPr>
        <p:txBody>
          <a:bodyPr wrap="none" anchor="ctr"/>
          <a:lstStyle/>
          <a:p>
            <a:endParaRPr lang="en-US" dirty="0"/>
          </a:p>
        </p:txBody>
      </p:sp>
      <p:sp>
        <p:nvSpPr>
          <p:cNvPr id="187418" name="Line 28"/>
          <p:cNvSpPr>
            <a:spLocks noChangeShapeType="1"/>
          </p:cNvSpPr>
          <p:nvPr/>
        </p:nvSpPr>
        <p:spPr bwMode="auto">
          <a:xfrm>
            <a:off x="2868613" y="3911600"/>
            <a:ext cx="0" cy="355600"/>
          </a:xfrm>
          <a:prstGeom prst="line">
            <a:avLst/>
          </a:prstGeom>
          <a:noFill/>
          <a:ln w="25400">
            <a:solidFill>
              <a:schemeClr val="tx1"/>
            </a:solidFill>
            <a:round/>
            <a:headEnd/>
            <a:tailEnd type="triangle" w="med" len="med"/>
          </a:ln>
        </p:spPr>
        <p:txBody>
          <a:bodyPr wrap="none" anchor="ctr"/>
          <a:lstStyle/>
          <a:p>
            <a:endParaRPr lang="en-US" dirty="0"/>
          </a:p>
        </p:txBody>
      </p:sp>
      <p:sp>
        <p:nvSpPr>
          <p:cNvPr id="187419" name="Line 29"/>
          <p:cNvSpPr>
            <a:spLocks noChangeShapeType="1"/>
          </p:cNvSpPr>
          <p:nvPr/>
        </p:nvSpPr>
        <p:spPr bwMode="auto">
          <a:xfrm>
            <a:off x="2881313" y="4686300"/>
            <a:ext cx="0" cy="381000"/>
          </a:xfrm>
          <a:prstGeom prst="line">
            <a:avLst/>
          </a:prstGeom>
          <a:noFill/>
          <a:ln w="25400">
            <a:solidFill>
              <a:schemeClr val="tx1"/>
            </a:solidFill>
            <a:round/>
            <a:headEnd/>
            <a:tailEnd type="triangle" w="med" len="med"/>
          </a:ln>
        </p:spPr>
        <p:txBody>
          <a:bodyPr wrap="none" anchor="ctr"/>
          <a:lstStyle/>
          <a:p>
            <a:endParaRPr lang="en-US" dirty="0"/>
          </a:p>
        </p:txBody>
      </p:sp>
      <p:sp>
        <p:nvSpPr>
          <p:cNvPr id="187420" name="Line 30"/>
          <p:cNvSpPr>
            <a:spLocks noChangeShapeType="1"/>
          </p:cNvSpPr>
          <p:nvPr/>
        </p:nvSpPr>
        <p:spPr bwMode="auto">
          <a:xfrm>
            <a:off x="2894013" y="5486400"/>
            <a:ext cx="0" cy="419100"/>
          </a:xfrm>
          <a:prstGeom prst="line">
            <a:avLst/>
          </a:prstGeom>
          <a:noFill/>
          <a:ln w="25400">
            <a:solidFill>
              <a:schemeClr val="tx1"/>
            </a:solidFill>
            <a:round/>
            <a:headEnd/>
            <a:tailEnd type="triangle" w="med" len="med"/>
          </a:ln>
        </p:spPr>
        <p:txBody>
          <a:bodyPr wrap="none" anchor="ctr"/>
          <a:lstStyle/>
          <a:p>
            <a:endParaRPr lang="en-US" dirty="0"/>
          </a:p>
        </p:txBody>
      </p:sp>
    </p:spTree>
  </p:cSld>
  <p:clrMapOvr>
    <a:masterClrMapping/>
  </p:clrMapOvr>
  <p:transition>
    <p:wipe dir="d"/>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0" y="0"/>
            <a:ext cx="9140825" cy="609600"/>
          </a:xfrm>
        </p:spPr>
        <p:txBody>
          <a:bodyPr/>
          <a:lstStyle/>
          <a:p>
            <a:pPr eaLnBrk="1" hangingPunct="1"/>
            <a:r>
              <a:rPr lang="en-US" dirty="0" smtClean="0"/>
              <a:t>  IPGW IP Setup</a:t>
            </a:r>
          </a:p>
        </p:txBody>
      </p:sp>
      <p:sp>
        <p:nvSpPr>
          <p:cNvPr id="188419" name="Line 4"/>
          <p:cNvSpPr>
            <a:spLocks noChangeShapeType="1"/>
          </p:cNvSpPr>
          <p:nvPr/>
        </p:nvSpPr>
        <p:spPr bwMode="auto">
          <a:xfrm flipV="1">
            <a:off x="6883400" y="1984375"/>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88420" name="Rectangle 5"/>
          <p:cNvSpPr>
            <a:spLocks noChangeArrowheads="1"/>
          </p:cNvSpPr>
          <p:nvPr/>
        </p:nvSpPr>
        <p:spPr bwMode="auto">
          <a:xfrm>
            <a:off x="4017963" y="1600200"/>
            <a:ext cx="1050925" cy="906463"/>
          </a:xfrm>
          <a:prstGeom prst="rect">
            <a:avLst/>
          </a:prstGeom>
          <a:noFill/>
          <a:ln w="28575">
            <a:solidFill>
              <a:schemeClr val="tx1"/>
            </a:solidFill>
            <a:miter lim="800000"/>
            <a:headEnd/>
            <a:tailEnd/>
          </a:ln>
        </p:spPr>
        <p:txBody>
          <a:bodyPr wrap="none" lIns="92985" tIns="46493" rIns="92985" bIns="46493" anchor="ctr"/>
          <a:lstStyle/>
          <a:p>
            <a:pPr algn="ctr"/>
            <a:r>
              <a:rPr lang="en-US" dirty="0"/>
              <a:t>IP Setup</a:t>
            </a:r>
          </a:p>
        </p:txBody>
      </p:sp>
      <p:sp>
        <p:nvSpPr>
          <p:cNvPr id="188421" name="Rectangle 6"/>
          <p:cNvSpPr>
            <a:spLocks noChangeArrowheads="1"/>
          </p:cNvSpPr>
          <p:nvPr/>
        </p:nvSpPr>
        <p:spPr bwMode="auto">
          <a:xfrm>
            <a:off x="2354263" y="1604963"/>
            <a:ext cx="1030287"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SS7 </a:t>
            </a:r>
          </a:p>
          <a:p>
            <a:pPr algn="ctr" eaLnBrk="0" hangingPunct="0"/>
            <a:r>
              <a:rPr lang="en-US" dirty="0"/>
              <a:t>Routing</a:t>
            </a:r>
          </a:p>
        </p:txBody>
      </p:sp>
      <p:sp>
        <p:nvSpPr>
          <p:cNvPr id="188422" name="Line 7"/>
          <p:cNvSpPr>
            <a:spLocks noChangeShapeType="1"/>
          </p:cNvSpPr>
          <p:nvPr/>
        </p:nvSpPr>
        <p:spPr bwMode="auto">
          <a:xfrm>
            <a:off x="3424238"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8423" name="Line 8"/>
          <p:cNvSpPr>
            <a:spLocks noChangeShapeType="1"/>
          </p:cNvSpPr>
          <p:nvPr/>
        </p:nvSpPr>
        <p:spPr bwMode="auto">
          <a:xfrm>
            <a:off x="5049838" y="2041525"/>
            <a:ext cx="7016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grpSp>
        <p:nvGrpSpPr>
          <p:cNvPr id="2" name="Group 9"/>
          <p:cNvGrpSpPr>
            <a:grpSpLocks/>
          </p:cNvGrpSpPr>
          <p:nvPr/>
        </p:nvGrpSpPr>
        <p:grpSpPr bwMode="auto">
          <a:xfrm>
            <a:off x="7491413" y="1730375"/>
            <a:ext cx="1265237" cy="604838"/>
            <a:chOff x="4582" y="715"/>
            <a:chExt cx="797" cy="381"/>
          </a:xfrm>
        </p:grpSpPr>
        <p:sp>
          <p:nvSpPr>
            <p:cNvPr id="188439" name="AutoShape 10"/>
            <p:cNvSpPr>
              <a:spLocks noChangeArrowheads="1"/>
            </p:cNvSpPr>
            <p:nvPr/>
          </p:nvSpPr>
          <p:spPr bwMode="auto">
            <a:xfrm>
              <a:off x="4595" y="715"/>
              <a:ext cx="764" cy="381"/>
            </a:xfrm>
            <a:prstGeom prst="flowChartTerminator">
              <a:avLst/>
            </a:prstGeom>
            <a:noFill/>
            <a:ln w="28575">
              <a:solidFill>
                <a:schemeClr val="tx1"/>
              </a:solidFill>
              <a:miter lim="800000"/>
              <a:headEnd/>
              <a:tailEnd/>
            </a:ln>
          </p:spPr>
          <p:txBody>
            <a:bodyPr wrap="none" anchor="ctr"/>
            <a:lstStyle/>
            <a:p>
              <a:pPr algn="ctr" eaLnBrk="0" hangingPunct="0"/>
              <a:endParaRPr lang="en-US" sz="1600" b="1" dirty="0"/>
            </a:p>
          </p:txBody>
        </p:sp>
        <p:sp>
          <p:nvSpPr>
            <p:cNvPr id="188440" name="Text Box 11"/>
            <p:cNvSpPr txBox="1">
              <a:spLocks noChangeArrowheads="1"/>
            </p:cNvSpPr>
            <p:nvPr/>
          </p:nvSpPr>
          <p:spPr bwMode="auto">
            <a:xfrm>
              <a:off x="4582" y="732"/>
              <a:ext cx="797" cy="212"/>
            </a:xfrm>
            <a:prstGeom prst="rect">
              <a:avLst/>
            </a:prstGeom>
            <a:noFill/>
            <a:ln w="9525">
              <a:noFill/>
              <a:miter lim="800000"/>
              <a:headEnd/>
              <a:tailEnd/>
            </a:ln>
          </p:spPr>
          <p:txBody>
            <a:bodyPr>
              <a:spAutoFit/>
            </a:bodyPr>
            <a:lstStyle/>
            <a:p>
              <a:pPr algn="ctr"/>
              <a:r>
                <a:rPr lang="en-US" sz="1600" b="1" dirty="0"/>
                <a:t>Activate </a:t>
              </a:r>
            </a:p>
          </p:txBody>
        </p:sp>
      </p:grpSp>
      <p:sp>
        <p:nvSpPr>
          <p:cNvPr id="188425" name="Rectangle 12"/>
          <p:cNvSpPr>
            <a:spLocks noChangeArrowheads="1"/>
          </p:cNvSpPr>
          <p:nvPr/>
        </p:nvSpPr>
        <p:spPr bwMode="auto">
          <a:xfrm>
            <a:off x="5740400" y="1619250"/>
            <a:ext cx="1212850" cy="887413"/>
          </a:xfrm>
          <a:prstGeom prst="rect">
            <a:avLst/>
          </a:prstGeom>
          <a:noFill/>
          <a:ln w="28575">
            <a:solidFill>
              <a:schemeClr val="tx1"/>
            </a:solidFill>
            <a:miter lim="800000"/>
            <a:headEnd/>
            <a:tailEnd/>
          </a:ln>
        </p:spPr>
        <p:txBody>
          <a:bodyPr wrap="none" lIns="92985" tIns="46493" rIns="92985" bIns="46493" anchor="ctr"/>
          <a:lstStyle/>
          <a:p>
            <a:pPr algn="ctr"/>
            <a:r>
              <a:rPr lang="en-US" sz="1600" dirty="0"/>
              <a:t>IP Host and</a:t>
            </a:r>
          </a:p>
          <a:p>
            <a:pPr algn="ctr"/>
            <a:r>
              <a:rPr lang="en-US" sz="1600" dirty="0"/>
              <a:t>Associations</a:t>
            </a:r>
          </a:p>
        </p:txBody>
      </p:sp>
      <p:sp>
        <p:nvSpPr>
          <p:cNvPr id="188426" name="Line 13"/>
          <p:cNvSpPr>
            <a:spLocks noChangeShapeType="1"/>
          </p:cNvSpPr>
          <p:nvPr/>
        </p:nvSpPr>
        <p:spPr bwMode="auto">
          <a:xfrm>
            <a:off x="6969125" y="2041525"/>
            <a:ext cx="566738"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8427" name="Rectangle 14"/>
          <p:cNvSpPr>
            <a:spLocks noChangeArrowheads="1"/>
          </p:cNvSpPr>
          <p:nvPr/>
        </p:nvSpPr>
        <p:spPr bwMode="auto">
          <a:xfrm>
            <a:off x="677863" y="1604963"/>
            <a:ext cx="1030287"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Features</a:t>
            </a:r>
          </a:p>
        </p:txBody>
      </p:sp>
      <p:sp>
        <p:nvSpPr>
          <p:cNvPr id="188428" name="Line 15"/>
          <p:cNvSpPr>
            <a:spLocks noChangeShapeType="1"/>
          </p:cNvSpPr>
          <p:nvPr/>
        </p:nvSpPr>
        <p:spPr bwMode="auto">
          <a:xfrm>
            <a:off x="1747838"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8429" name="Rectangle 16"/>
          <p:cNvSpPr>
            <a:spLocks noChangeArrowheads="1"/>
          </p:cNvSpPr>
          <p:nvPr/>
        </p:nvSpPr>
        <p:spPr bwMode="auto">
          <a:xfrm>
            <a:off x="3581400" y="4227513"/>
            <a:ext cx="1817688" cy="457200"/>
          </a:xfrm>
          <a:prstGeom prst="rect">
            <a:avLst/>
          </a:prstGeom>
          <a:noFill/>
          <a:ln w="9525">
            <a:solidFill>
              <a:schemeClr val="tx1"/>
            </a:solidFill>
            <a:miter lim="800000"/>
            <a:headEnd/>
            <a:tailEnd/>
          </a:ln>
        </p:spPr>
        <p:txBody>
          <a:bodyPr wrap="none" anchor="ctr"/>
          <a:lstStyle/>
          <a:p>
            <a:pPr algn="ctr" eaLnBrk="0" hangingPunct="0"/>
            <a:r>
              <a:rPr lang="en-US" sz="2000" dirty="0"/>
              <a:t>chg-ip-card</a:t>
            </a:r>
          </a:p>
        </p:txBody>
      </p:sp>
      <p:sp>
        <p:nvSpPr>
          <p:cNvPr id="188430" name="Line 17"/>
          <p:cNvSpPr>
            <a:spLocks noChangeShapeType="1"/>
          </p:cNvSpPr>
          <p:nvPr/>
        </p:nvSpPr>
        <p:spPr bwMode="auto">
          <a:xfrm>
            <a:off x="4570413" y="2536825"/>
            <a:ext cx="0" cy="477838"/>
          </a:xfrm>
          <a:prstGeom prst="line">
            <a:avLst/>
          </a:prstGeom>
          <a:noFill/>
          <a:ln w="28575">
            <a:solidFill>
              <a:schemeClr val="tx1"/>
            </a:solidFill>
            <a:round/>
            <a:headEnd/>
            <a:tailEnd type="triangle" w="med" len="med"/>
          </a:ln>
        </p:spPr>
        <p:txBody>
          <a:bodyPr/>
          <a:lstStyle/>
          <a:p>
            <a:endParaRPr lang="en-US" dirty="0"/>
          </a:p>
        </p:txBody>
      </p:sp>
      <p:sp>
        <p:nvSpPr>
          <p:cNvPr id="188431" name="Rectangle 18"/>
          <p:cNvSpPr>
            <a:spLocks noChangeArrowheads="1"/>
          </p:cNvSpPr>
          <p:nvPr/>
        </p:nvSpPr>
        <p:spPr bwMode="auto">
          <a:xfrm>
            <a:off x="3581400" y="3040063"/>
            <a:ext cx="1817688" cy="457200"/>
          </a:xfrm>
          <a:prstGeom prst="rect">
            <a:avLst/>
          </a:prstGeom>
          <a:noFill/>
          <a:ln w="9525">
            <a:solidFill>
              <a:schemeClr val="tx1"/>
            </a:solidFill>
            <a:miter lim="800000"/>
            <a:headEnd/>
            <a:tailEnd/>
          </a:ln>
        </p:spPr>
        <p:txBody>
          <a:bodyPr wrap="none" anchor="ctr"/>
          <a:lstStyle/>
          <a:p>
            <a:pPr algn="ctr" eaLnBrk="0" hangingPunct="0"/>
            <a:r>
              <a:rPr lang="en-US" sz="2000" dirty="0"/>
              <a:t>chg-ip-lnk</a:t>
            </a:r>
          </a:p>
        </p:txBody>
      </p:sp>
      <p:sp>
        <p:nvSpPr>
          <p:cNvPr id="188432" name="Rectangle 19"/>
          <p:cNvSpPr>
            <a:spLocks noChangeArrowheads="1"/>
          </p:cNvSpPr>
          <p:nvPr/>
        </p:nvSpPr>
        <p:spPr bwMode="auto">
          <a:xfrm>
            <a:off x="3624263" y="5434013"/>
            <a:ext cx="1817687" cy="457200"/>
          </a:xfrm>
          <a:prstGeom prst="rect">
            <a:avLst/>
          </a:prstGeom>
          <a:noFill/>
          <a:ln w="9525">
            <a:solidFill>
              <a:schemeClr val="tx1"/>
            </a:solidFill>
            <a:miter lim="800000"/>
            <a:headEnd/>
            <a:tailEnd/>
          </a:ln>
        </p:spPr>
        <p:txBody>
          <a:bodyPr wrap="none" anchor="ctr"/>
          <a:lstStyle/>
          <a:p>
            <a:pPr algn="ctr" eaLnBrk="0" hangingPunct="0"/>
            <a:r>
              <a:rPr lang="en-US" sz="2000" dirty="0"/>
              <a:t>ent-ip-rte (opt)</a:t>
            </a:r>
          </a:p>
        </p:txBody>
      </p:sp>
      <p:sp>
        <p:nvSpPr>
          <p:cNvPr id="188433" name="Line 20"/>
          <p:cNvSpPr>
            <a:spLocks noChangeShapeType="1"/>
          </p:cNvSpPr>
          <p:nvPr/>
        </p:nvSpPr>
        <p:spPr bwMode="auto">
          <a:xfrm>
            <a:off x="4570413" y="3513138"/>
            <a:ext cx="0" cy="708025"/>
          </a:xfrm>
          <a:prstGeom prst="line">
            <a:avLst/>
          </a:prstGeom>
          <a:noFill/>
          <a:ln w="28575">
            <a:solidFill>
              <a:schemeClr val="tx1"/>
            </a:solidFill>
            <a:round/>
            <a:headEnd/>
            <a:tailEnd type="triangle" w="med" len="med"/>
          </a:ln>
        </p:spPr>
        <p:txBody>
          <a:bodyPr wrap="none" anchor="ctr"/>
          <a:lstStyle/>
          <a:p>
            <a:endParaRPr lang="en-US" dirty="0"/>
          </a:p>
        </p:txBody>
      </p:sp>
      <p:sp>
        <p:nvSpPr>
          <p:cNvPr id="188434" name="Line 21"/>
          <p:cNvSpPr>
            <a:spLocks noChangeShapeType="1"/>
          </p:cNvSpPr>
          <p:nvPr/>
        </p:nvSpPr>
        <p:spPr bwMode="auto">
          <a:xfrm>
            <a:off x="4570413" y="4711700"/>
            <a:ext cx="0" cy="715963"/>
          </a:xfrm>
          <a:prstGeom prst="line">
            <a:avLst/>
          </a:prstGeom>
          <a:noFill/>
          <a:ln w="28575">
            <a:solidFill>
              <a:schemeClr val="tx1"/>
            </a:solidFill>
            <a:round/>
            <a:headEnd/>
            <a:tailEnd type="triangle" w="med" len="med"/>
          </a:ln>
        </p:spPr>
        <p:txBody>
          <a:bodyPr wrap="none" anchor="ctr"/>
          <a:lstStyle/>
          <a:p>
            <a:endParaRPr lang="en-US" dirty="0"/>
          </a:p>
        </p:txBody>
      </p:sp>
      <p:sp>
        <p:nvSpPr>
          <p:cNvPr id="188435" name="Text Box 22"/>
          <p:cNvSpPr txBox="1">
            <a:spLocks noChangeArrowheads="1"/>
          </p:cNvSpPr>
          <p:nvPr/>
        </p:nvSpPr>
        <p:spPr bwMode="auto">
          <a:xfrm>
            <a:off x="5668963" y="3035300"/>
            <a:ext cx="2830512" cy="366713"/>
          </a:xfrm>
          <a:prstGeom prst="rect">
            <a:avLst/>
          </a:prstGeom>
          <a:noFill/>
          <a:ln w="9525" algn="ctr">
            <a:noFill/>
            <a:miter lim="800000"/>
            <a:headEnd/>
            <a:tailEnd/>
          </a:ln>
        </p:spPr>
        <p:txBody>
          <a:bodyPr>
            <a:spAutoFit/>
          </a:bodyPr>
          <a:lstStyle/>
          <a:p>
            <a:r>
              <a:rPr lang="en-US" dirty="0"/>
              <a:t>No Changes</a:t>
            </a:r>
          </a:p>
        </p:txBody>
      </p:sp>
      <p:sp>
        <p:nvSpPr>
          <p:cNvPr id="188436" name="Text Box 23"/>
          <p:cNvSpPr txBox="1">
            <a:spLocks noChangeArrowheads="1"/>
          </p:cNvSpPr>
          <p:nvPr/>
        </p:nvSpPr>
        <p:spPr bwMode="auto">
          <a:xfrm>
            <a:off x="5745163" y="4254500"/>
            <a:ext cx="2830512" cy="366713"/>
          </a:xfrm>
          <a:prstGeom prst="rect">
            <a:avLst/>
          </a:prstGeom>
          <a:noFill/>
          <a:ln w="9525" algn="ctr">
            <a:noFill/>
            <a:miter lim="800000"/>
            <a:headEnd/>
            <a:tailEnd/>
          </a:ln>
        </p:spPr>
        <p:txBody>
          <a:bodyPr>
            <a:spAutoFit/>
          </a:bodyPr>
          <a:lstStyle/>
          <a:p>
            <a:r>
              <a:rPr lang="en-US" dirty="0"/>
              <a:t>No Changes</a:t>
            </a:r>
          </a:p>
        </p:txBody>
      </p:sp>
      <p:sp>
        <p:nvSpPr>
          <p:cNvPr id="188437" name="Text Box 24"/>
          <p:cNvSpPr txBox="1">
            <a:spLocks noChangeArrowheads="1"/>
          </p:cNvSpPr>
          <p:nvPr/>
        </p:nvSpPr>
        <p:spPr bwMode="auto">
          <a:xfrm>
            <a:off x="5834063" y="5448300"/>
            <a:ext cx="2830512" cy="366713"/>
          </a:xfrm>
          <a:prstGeom prst="rect">
            <a:avLst/>
          </a:prstGeom>
          <a:noFill/>
          <a:ln w="9525" algn="ctr">
            <a:noFill/>
            <a:miter lim="800000"/>
            <a:headEnd/>
            <a:tailEnd/>
          </a:ln>
        </p:spPr>
        <p:txBody>
          <a:bodyPr>
            <a:spAutoFit/>
          </a:bodyPr>
          <a:lstStyle/>
          <a:p>
            <a:r>
              <a:rPr lang="en-US" dirty="0"/>
              <a:t>No Changes</a:t>
            </a:r>
          </a:p>
        </p:txBody>
      </p:sp>
      <p:sp>
        <p:nvSpPr>
          <p:cNvPr id="188438" name="Text Box 25"/>
          <p:cNvSpPr txBox="1">
            <a:spLocks noChangeArrowheads="1"/>
          </p:cNvSpPr>
          <p:nvPr/>
        </p:nvSpPr>
        <p:spPr bwMode="auto">
          <a:xfrm>
            <a:off x="631825" y="990600"/>
            <a:ext cx="2644775" cy="336550"/>
          </a:xfrm>
          <a:prstGeom prst="rect">
            <a:avLst/>
          </a:prstGeom>
          <a:noFill/>
          <a:ln w="9525">
            <a:noFill/>
            <a:miter lim="800000"/>
            <a:headEnd/>
            <a:tailEnd/>
          </a:ln>
        </p:spPr>
        <p:txBody>
          <a:bodyPr wrap="none">
            <a:spAutoFit/>
          </a:bodyPr>
          <a:lstStyle/>
          <a:p>
            <a:pPr algn="ctr"/>
            <a:r>
              <a:rPr lang="en-US" sz="1600" b="1" dirty="0"/>
              <a:t>SIGTRAN PROVISIONING</a:t>
            </a:r>
          </a:p>
        </p:txBody>
      </p:sp>
    </p:spTree>
  </p:cSld>
  <p:clrMapOvr>
    <a:masterClrMapping/>
  </p:clrMapOvr>
  <p:transition>
    <p:wipe dir="d"/>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0" y="0"/>
            <a:ext cx="9140825" cy="609600"/>
          </a:xfrm>
        </p:spPr>
        <p:txBody>
          <a:bodyPr/>
          <a:lstStyle/>
          <a:p>
            <a:pPr eaLnBrk="1" hangingPunct="1"/>
            <a:r>
              <a:rPr lang="en-US" dirty="0" smtClean="0"/>
              <a:t>  IPGW IP Setup (Continued)</a:t>
            </a:r>
          </a:p>
        </p:txBody>
      </p:sp>
      <p:sp>
        <p:nvSpPr>
          <p:cNvPr id="189443" name="Line 4"/>
          <p:cNvSpPr>
            <a:spLocks noChangeShapeType="1"/>
          </p:cNvSpPr>
          <p:nvPr/>
        </p:nvSpPr>
        <p:spPr bwMode="auto">
          <a:xfrm flipV="1">
            <a:off x="6889750" y="1984375"/>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89444" name="Rectangle 5"/>
          <p:cNvSpPr>
            <a:spLocks noChangeArrowheads="1"/>
          </p:cNvSpPr>
          <p:nvPr/>
        </p:nvSpPr>
        <p:spPr bwMode="auto">
          <a:xfrm>
            <a:off x="4024313" y="1600200"/>
            <a:ext cx="1050925" cy="906463"/>
          </a:xfrm>
          <a:prstGeom prst="rect">
            <a:avLst/>
          </a:prstGeom>
          <a:noFill/>
          <a:ln w="28575">
            <a:solidFill>
              <a:schemeClr val="tx1"/>
            </a:solidFill>
            <a:miter lim="800000"/>
            <a:headEnd/>
            <a:tailEnd/>
          </a:ln>
        </p:spPr>
        <p:txBody>
          <a:bodyPr wrap="none" lIns="92985" tIns="46493" rIns="92985" bIns="46493" anchor="ctr"/>
          <a:lstStyle/>
          <a:p>
            <a:pPr algn="ctr"/>
            <a:r>
              <a:rPr lang="en-US" dirty="0"/>
              <a:t>IP Setup</a:t>
            </a:r>
          </a:p>
        </p:txBody>
      </p:sp>
      <p:sp>
        <p:nvSpPr>
          <p:cNvPr id="189445" name="Rectangle 6"/>
          <p:cNvSpPr>
            <a:spLocks noChangeArrowheads="1"/>
          </p:cNvSpPr>
          <p:nvPr/>
        </p:nvSpPr>
        <p:spPr bwMode="auto">
          <a:xfrm>
            <a:off x="2360613" y="1604963"/>
            <a:ext cx="1030287"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SS7 </a:t>
            </a:r>
          </a:p>
          <a:p>
            <a:pPr algn="ctr" eaLnBrk="0" hangingPunct="0"/>
            <a:r>
              <a:rPr lang="en-US" dirty="0"/>
              <a:t>Routing</a:t>
            </a:r>
          </a:p>
        </p:txBody>
      </p:sp>
      <p:sp>
        <p:nvSpPr>
          <p:cNvPr id="189446" name="Line 7"/>
          <p:cNvSpPr>
            <a:spLocks noChangeShapeType="1"/>
          </p:cNvSpPr>
          <p:nvPr/>
        </p:nvSpPr>
        <p:spPr bwMode="auto">
          <a:xfrm>
            <a:off x="3430588"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9447" name="Line 8"/>
          <p:cNvSpPr>
            <a:spLocks noChangeShapeType="1"/>
          </p:cNvSpPr>
          <p:nvPr/>
        </p:nvSpPr>
        <p:spPr bwMode="auto">
          <a:xfrm>
            <a:off x="5056188" y="2041525"/>
            <a:ext cx="7016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grpSp>
        <p:nvGrpSpPr>
          <p:cNvPr id="2" name="Group 9"/>
          <p:cNvGrpSpPr>
            <a:grpSpLocks/>
          </p:cNvGrpSpPr>
          <p:nvPr/>
        </p:nvGrpSpPr>
        <p:grpSpPr bwMode="auto">
          <a:xfrm>
            <a:off x="7497763" y="1730375"/>
            <a:ext cx="1265237" cy="604838"/>
            <a:chOff x="4582" y="715"/>
            <a:chExt cx="797" cy="381"/>
          </a:xfrm>
        </p:grpSpPr>
        <p:sp>
          <p:nvSpPr>
            <p:cNvPr id="189464" name="AutoShape 10"/>
            <p:cNvSpPr>
              <a:spLocks noChangeArrowheads="1"/>
            </p:cNvSpPr>
            <p:nvPr/>
          </p:nvSpPr>
          <p:spPr bwMode="auto">
            <a:xfrm>
              <a:off x="4595" y="715"/>
              <a:ext cx="764" cy="381"/>
            </a:xfrm>
            <a:prstGeom prst="flowChartTerminator">
              <a:avLst/>
            </a:prstGeom>
            <a:noFill/>
            <a:ln w="28575">
              <a:solidFill>
                <a:schemeClr val="tx1"/>
              </a:solidFill>
              <a:miter lim="800000"/>
              <a:headEnd/>
              <a:tailEnd/>
            </a:ln>
          </p:spPr>
          <p:txBody>
            <a:bodyPr wrap="none" anchor="ctr"/>
            <a:lstStyle/>
            <a:p>
              <a:pPr algn="ctr" eaLnBrk="0" hangingPunct="0"/>
              <a:endParaRPr lang="en-US" sz="1600" b="1" dirty="0"/>
            </a:p>
          </p:txBody>
        </p:sp>
        <p:sp>
          <p:nvSpPr>
            <p:cNvPr id="189465" name="Text Box 11"/>
            <p:cNvSpPr txBox="1">
              <a:spLocks noChangeArrowheads="1"/>
            </p:cNvSpPr>
            <p:nvPr/>
          </p:nvSpPr>
          <p:spPr bwMode="auto">
            <a:xfrm>
              <a:off x="4582" y="732"/>
              <a:ext cx="797" cy="212"/>
            </a:xfrm>
            <a:prstGeom prst="rect">
              <a:avLst/>
            </a:prstGeom>
            <a:noFill/>
            <a:ln w="9525">
              <a:noFill/>
              <a:miter lim="800000"/>
              <a:headEnd/>
              <a:tailEnd/>
            </a:ln>
          </p:spPr>
          <p:txBody>
            <a:bodyPr>
              <a:spAutoFit/>
            </a:bodyPr>
            <a:lstStyle/>
            <a:p>
              <a:pPr algn="ctr"/>
              <a:r>
                <a:rPr lang="en-US" sz="1600" b="1" dirty="0"/>
                <a:t>Activate </a:t>
              </a:r>
            </a:p>
          </p:txBody>
        </p:sp>
      </p:grpSp>
      <p:sp>
        <p:nvSpPr>
          <p:cNvPr id="189449" name="Rectangle 12"/>
          <p:cNvSpPr>
            <a:spLocks noChangeArrowheads="1"/>
          </p:cNvSpPr>
          <p:nvPr/>
        </p:nvSpPr>
        <p:spPr bwMode="auto">
          <a:xfrm>
            <a:off x="5746750" y="1619250"/>
            <a:ext cx="1212850" cy="887413"/>
          </a:xfrm>
          <a:prstGeom prst="rect">
            <a:avLst/>
          </a:prstGeom>
          <a:noFill/>
          <a:ln w="28575">
            <a:solidFill>
              <a:schemeClr val="tx1"/>
            </a:solidFill>
            <a:miter lim="800000"/>
            <a:headEnd/>
            <a:tailEnd/>
          </a:ln>
        </p:spPr>
        <p:txBody>
          <a:bodyPr wrap="none" lIns="92985" tIns="46493" rIns="92985" bIns="46493" anchor="ctr"/>
          <a:lstStyle/>
          <a:p>
            <a:pPr algn="ctr"/>
            <a:r>
              <a:rPr lang="en-US" sz="1600" dirty="0"/>
              <a:t>IP Host and</a:t>
            </a:r>
          </a:p>
          <a:p>
            <a:pPr algn="ctr"/>
            <a:r>
              <a:rPr lang="en-US" sz="1600" dirty="0"/>
              <a:t>Associations</a:t>
            </a:r>
          </a:p>
        </p:txBody>
      </p:sp>
      <p:sp>
        <p:nvSpPr>
          <p:cNvPr id="189450" name="Line 13"/>
          <p:cNvSpPr>
            <a:spLocks noChangeShapeType="1"/>
          </p:cNvSpPr>
          <p:nvPr/>
        </p:nvSpPr>
        <p:spPr bwMode="auto">
          <a:xfrm>
            <a:off x="6975475" y="2041525"/>
            <a:ext cx="566738"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9451" name="Rectangle 14"/>
          <p:cNvSpPr>
            <a:spLocks noChangeArrowheads="1"/>
          </p:cNvSpPr>
          <p:nvPr/>
        </p:nvSpPr>
        <p:spPr bwMode="auto">
          <a:xfrm>
            <a:off x="684213" y="1604963"/>
            <a:ext cx="1030287"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Features</a:t>
            </a:r>
          </a:p>
        </p:txBody>
      </p:sp>
      <p:sp>
        <p:nvSpPr>
          <p:cNvPr id="189452" name="Line 15"/>
          <p:cNvSpPr>
            <a:spLocks noChangeShapeType="1"/>
          </p:cNvSpPr>
          <p:nvPr/>
        </p:nvSpPr>
        <p:spPr bwMode="auto">
          <a:xfrm>
            <a:off x="1754188"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89453" name="Text Box 16"/>
          <p:cNvSpPr txBox="1">
            <a:spLocks noChangeArrowheads="1"/>
          </p:cNvSpPr>
          <p:nvPr/>
        </p:nvSpPr>
        <p:spPr bwMode="auto">
          <a:xfrm>
            <a:off x="3681413" y="3048000"/>
            <a:ext cx="1687512" cy="366713"/>
          </a:xfrm>
          <a:prstGeom prst="rect">
            <a:avLst/>
          </a:prstGeom>
          <a:noFill/>
          <a:ln w="9525" algn="ctr">
            <a:noFill/>
            <a:miter lim="800000"/>
            <a:headEnd/>
            <a:tailEnd/>
          </a:ln>
        </p:spPr>
        <p:txBody>
          <a:bodyPr>
            <a:spAutoFit/>
          </a:bodyPr>
          <a:lstStyle/>
          <a:p>
            <a:r>
              <a:rPr lang="en-US" dirty="0"/>
              <a:t>No Changes</a:t>
            </a:r>
          </a:p>
        </p:txBody>
      </p:sp>
      <p:sp>
        <p:nvSpPr>
          <p:cNvPr id="189454" name="Rectangle 18"/>
          <p:cNvSpPr>
            <a:spLocks noChangeArrowheads="1"/>
          </p:cNvSpPr>
          <p:nvPr/>
        </p:nvSpPr>
        <p:spPr bwMode="auto">
          <a:xfrm>
            <a:off x="5622925" y="2971800"/>
            <a:ext cx="1524000" cy="533400"/>
          </a:xfrm>
          <a:prstGeom prst="rect">
            <a:avLst/>
          </a:prstGeom>
          <a:noFill/>
          <a:ln w="25400" algn="ctr">
            <a:solidFill>
              <a:schemeClr val="tx1"/>
            </a:solidFill>
            <a:miter lim="800000"/>
            <a:headEnd/>
            <a:tailEnd/>
          </a:ln>
        </p:spPr>
        <p:txBody>
          <a:bodyPr wrap="none" anchor="ctr"/>
          <a:lstStyle/>
          <a:p>
            <a:pPr algn="ctr"/>
            <a:r>
              <a:rPr lang="en-US" dirty="0"/>
              <a:t>ent-ip-host</a:t>
            </a:r>
          </a:p>
        </p:txBody>
      </p:sp>
      <p:sp>
        <p:nvSpPr>
          <p:cNvPr id="189455" name="Rectangle 19"/>
          <p:cNvSpPr>
            <a:spLocks noChangeArrowheads="1"/>
          </p:cNvSpPr>
          <p:nvPr/>
        </p:nvSpPr>
        <p:spPr bwMode="auto">
          <a:xfrm>
            <a:off x="5622925" y="3902075"/>
            <a:ext cx="1524000" cy="533400"/>
          </a:xfrm>
          <a:prstGeom prst="rect">
            <a:avLst/>
          </a:prstGeom>
          <a:solidFill>
            <a:srgbClr val="F0E8B8"/>
          </a:solidFill>
          <a:ln w="25400" algn="ctr">
            <a:solidFill>
              <a:schemeClr val="tx1"/>
            </a:solidFill>
            <a:miter lim="800000"/>
            <a:headEnd/>
            <a:tailEnd/>
          </a:ln>
        </p:spPr>
        <p:txBody>
          <a:bodyPr wrap="none" anchor="ctr"/>
          <a:lstStyle/>
          <a:p>
            <a:pPr algn="ctr"/>
            <a:r>
              <a:rPr lang="en-US" dirty="0"/>
              <a:t>ent-assoc</a:t>
            </a:r>
            <a:endParaRPr lang="en-US" dirty="0">
              <a:solidFill>
                <a:schemeClr val="bg2"/>
              </a:solidFill>
            </a:endParaRPr>
          </a:p>
        </p:txBody>
      </p:sp>
      <p:sp>
        <p:nvSpPr>
          <p:cNvPr id="189456" name="Rectangle 20"/>
          <p:cNvSpPr>
            <a:spLocks noChangeArrowheads="1"/>
          </p:cNvSpPr>
          <p:nvPr/>
        </p:nvSpPr>
        <p:spPr bwMode="auto">
          <a:xfrm>
            <a:off x="5622925" y="4833938"/>
            <a:ext cx="1524000" cy="533400"/>
          </a:xfrm>
          <a:prstGeom prst="rect">
            <a:avLst/>
          </a:prstGeom>
          <a:noFill/>
          <a:ln w="25400" algn="ctr">
            <a:solidFill>
              <a:schemeClr val="tx1"/>
            </a:solidFill>
            <a:miter lim="800000"/>
            <a:headEnd/>
            <a:tailEnd/>
          </a:ln>
        </p:spPr>
        <p:txBody>
          <a:bodyPr wrap="none" anchor="ctr"/>
          <a:lstStyle/>
          <a:p>
            <a:pPr algn="ctr"/>
            <a:r>
              <a:rPr lang="en-US" dirty="0"/>
              <a:t>ent-as</a:t>
            </a:r>
          </a:p>
        </p:txBody>
      </p:sp>
      <p:sp>
        <p:nvSpPr>
          <p:cNvPr id="189457" name="Rectangle 21"/>
          <p:cNvSpPr>
            <a:spLocks noChangeArrowheads="1"/>
          </p:cNvSpPr>
          <p:nvPr/>
        </p:nvSpPr>
        <p:spPr bwMode="auto">
          <a:xfrm>
            <a:off x="5622925" y="5765800"/>
            <a:ext cx="1524000" cy="533400"/>
          </a:xfrm>
          <a:prstGeom prst="rect">
            <a:avLst/>
          </a:prstGeom>
          <a:noFill/>
          <a:ln w="25400" algn="ctr">
            <a:solidFill>
              <a:schemeClr val="tx1"/>
            </a:solidFill>
            <a:miter lim="800000"/>
            <a:headEnd/>
            <a:tailEnd/>
          </a:ln>
        </p:spPr>
        <p:txBody>
          <a:bodyPr wrap="none" anchor="ctr"/>
          <a:lstStyle/>
          <a:p>
            <a:pPr algn="ctr"/>
            <a:r>
              <a:rPr lang="en-US" dirty="0"/>
              <a:t>ent-appl-rtkey</a:t>
            </a:r>
          </a:p>
        </p:txBody>
      </p:sp>
      <p:sp>
        <p:nvSpPr>
          <p:cNvPr id="189458" name="Line 22"/>
          <p:cNvSpPr>
            <a:spLocks noChangeShapeType="1"/>
          </p:cNvSpPr>
          <p:nvPr/>
        </p:nvSpPr>
        <p:spPr bwMode="auto">
          <a:xfrm>
            <a:off x="6334125" y="2501900"/>
            <a:ext cx="0" cy="457200"/>
          </a:xfrm>
          <a:prstGeom prst="line">
            <a:avLst/>
          </a:prstGeom>
          <a:noFill/>
          <a:ln w="25400">
            <a:solidFill>
              <a:schemeClr val="tx1"/>
            </a:solidFill>
            <a:round/>
            <a:headEnd/>
            <a:tailEnd type="triangle" w="med" len="med"/>
          </a:ln>
        </p:spPr>
        <p:txBody>
          <a:bodyPr wrap="none" anchor="ctr"/>
          <a:lstStyle/>
          <a:p>
            <a:endParaRPr lang="en-US" dirty="0"/>
          </a:p>
        </p:txBody>
      </p:sp>
      <p:sp>
        <p:nvSpPr>
          <p:cNvPr id="189459" name="Line 23"/>
          <p:cNvSpPr>
            <a:spLocks noChangeShapeType="1"/>
          </p:cNvSpPr>
          <p:nvPr/>
        </p:nvSpPr>
        <p:spPr bwMode="auto">
          <a:xfrm>
            <a:off x="6346825" y="3505200"/>
            <a:ext cx="0" cy="393700"/>
          </a:xfrm>
          <a:prstGeom prst="line">
            <a:avLst/>
          </a:prstGeom>
          <a:noFill/>
          <a:ln w="25400">
            <a:solidFill>
              <a:schemeClr val="tx1"/>
            </a:solidFill>
            <a:round/>
            <a:headEnd/>
            <a:tailEnd type="triangle" w="med" len="med"/>
          </a:ln>
        </p:spPr>
        <p:txBody>
          <a:bodyPr wrap="none" anchor="ctr"/>
          <a:lstStyle/>
          <a:p>
            <a:endParaRPr lang="en-US" dirty="0"/>
          </a:p>
        </p:txBody>
      </p:sp>
      <p:sp>
        <p:nvSpPr>
          <p:cNvPr id="189460" name="Line 24"/>
          <p:cNvSpPr>
            <a:spLocks noChangeShapeType="1"/>
          </p:cNvSpPr>
          <p:nvPr/>
        </p:nvSpPr>
        <p:spPr bwMode="auto">
          <a:xfrm>
            <a:off x="6346825" y="4445000"/>
            <a:ext cx="0" cy="381000"/>
          </a:xfrm>
          <a:prstGeom prst="line">
            <a:avLst/>
          </a:prstGeom>
          <a:noFill/>
          <a:ln w="25400">
            <a:solidFill>
              <a:schemeClr val="tx1"/>
            </a:solidFill>
            <a:round/>
            <a:headEnd/>
            <a:tailEnd type="triangle" w="med" len="med"/>
          </a:ln>
        </p:spPr>
        <p:txBody>
          <a:bodyPr wrap="none" anchor="ctr"/>
          <a:lstStyle/>
          <a:p>
            <a:endParaRPr lang="en-US" dirty="0"/>
          </a:p>
        </p:txBody>
      </p:sp>
      <p:sp>
        <p:nvSpPr>
          <p:cNvPr id="189461" name="Line 25"/>
          <p:cNvSpPr>
            <a:spLocks noChangeShapeType="1"/>
          </p:cNvSpPr>
          <p:nvPr/>
        </p:nvSpPr>
        <p:spPr bwMode="auto">
          <a:xfrm>
            <a:off x="6359525" y="5384800"/>
            <a:ext cx="0" cy="393700"/>
          </a:xfrm>
          <a:prstGeom prst="line">
            <a:avLst/>
          </a:prstGeom>
          <a:noFill/>
          <a:ln w="25400">
            <a:solidFill>
              <a:schemeClr val="tx1"/>
            </a:solidFill>
            <a:round/>
            <a:headEnd/>
            <a:tailEnd type="triangle" w="med" len="med"/>
          </a:ln>
        </p:spPr>
        <p:txBody>
          <a:bodyPr wrap="none" anchor="ctr"/>
          <a:lstStyle/>
          <a:p>
            <a:endParaRPr lang="en-US" dirty="0"/>
          </a:p>
        </p:txBody>
      </p:sp>
      <p:sp>
        <p:nvSpPr>
          <p:cNvPr id="189462" name="Text Box 26"/>
          <p:cNvSpPr txBox="1">
            <a:spLocks noChangeArrowheads="1"/>
          </p:cNvSpPr>
          <p:nvPr/>
        </p:nvSpPr>
        <p:spPr bwMode="auto">
          <a:xfrm>
            <a:off x="503238" y="3975100"/>
            <a:ext cx="4202112" cy="369332"/>
          </a:xfrm>
          <a:prstGeom prst="rect">
            <a:avLst/>
          </a:prstGeom>
          <a:noFill/>
          <a:ln w="9525" algn="ctr">
            <a:noFill/>
            <a:miter lim="800000"/>
            <a:headEnd/>
            <a:tailEnd/>
          </a:ln>
        </p:spPr>
        <p:txBody>
          <a:bodyPr wrap="square">
            <a:spAutoFit/>
          </a:bodyPr>
          <a:lstStyle/>
          <a:p>
            <a:r>
              <a:rPr lang="en-US" dirty="0"/>
              <a:t>ent-assoc : … adapter = {M3UA | SUA}</a:t>
            </a:r>
          </a:p>
        </p:txBody>
      </p:sp>
      <p:sp>
        <p:nvSpPr>
          <p:cNvPr id="189463" name="Text Box 27"/>
          <p:cNvSpPr txBox="1">
            <a:spLocks noChangeArrowheads="1"/>
          </p:cNvSpPr>
          <p:nvPr/>
        </p:nvSpPr>
        <p:spPr bwMode="auto">
          <a:xfrm>
            <a:off x="631825" y="990600"/>
            <a:ext cx="2644775" cy="336550"/>
          </a:xfrm>
          <a:prstGeom prst="rect">
            <a:avLst/>
          </a:prstGeom>
          <a:noFill/>
          <a:ln w="9525">
            <a:noFill/>
            <a:miter lim="800000"/>
            <a:headEnd/>
            <a:tailEnd/>
          </a:ln>
        </p:spPr>
        <p:txBody>
          <a:bodyPr wrap="none">
            <a:spAutoFit/>
          </a:bodyPr>
          <a:lstStyle/>
          <a:p>
            <a:pPr algn="ctr"/>
            <a:r>
              <a:rPr lang="en-US" sz="1600" b="1" dirty="0"/>
              <a:t>SIGTRAN PROVISIONING</a:t>
            </a:r>
          </a:p>
        </p:txBody>
      </p:sp>
    </p:spTree>
  </p:cSld>
  <p:clrMapOvr>
    <a:masterClrMapping/>
  </p:clrMapOvr>
  <p:transition>
    <p:wipe dir="d"/>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0" y="0"/>
            <a:ext cx="9140825" cy="609600"/>
          </a:xfrm>
        </p:spPr>
        <p:txBody>
          <a:bodyPr/>
          <a:lstStyle/>
          <a:p>
            <a:pPr eaLnBrk="1" hangingPunct="1"/>
            <a:r>
              <a:rPr lang="en-US" dirty="0" smtClean="0"/>
              <a:t>  IPGW IP Setup (Continued)</a:t>
            </a:r>
          </a:p>
        </p:txBody>
      </p:sp>
      <p:sp>
        <p:nvSpPr>
          <p:cNvPr id="190467" name="Line 4"/>
          <p:cNvSpPr>
            <a:spLocks noChangeShapeType="1"/>
          </p:cNvSpPr>
          <p:nvPr/>
        </p:nvSpPr>
        <p:spPr bwMode="auto">
          <a:xfrm flipV="1">
            <a:off x="6889750" y="1984375"/>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90468" name="Rectangle 5"/>
          <p:cNvSpPr>
            <a:spLocks noChangeArrowheads="1"/>
          </p:cNvSpPr>
          <p:nvPr/>
        </p:nvSpPr>
        <p:spPr bwMode="auto">
          <a:xfrm>
            <a:off x="4024313" y="1600200"/>
            <a:ext cx="1050925" cy="906463"/>
          </a:xfrm>
          <a:prstGeom prst="rect">
            <a:avLst/>
          </a:prstGeom>
          <a:noFill/>
          <a:ln w="28575">
            <a:solidFill>
              <a:schemeClr val="tx1"/>
            </a:solidFill>
            <a:miter lim="800000"/>
            <a:headEnd/>
            <a:tailEnd/>
          </a:ln>
        </p:spPr>
        <p:txBody>
          <a:bodyPr wrap="none" lIns="92985" tIns="46493" rIns="92985" bIns="46493" anchor="ctr"/>
          <a:lstStyle/>
          <a:p>
            <a:pPr algn="ctr"/>
            <a:r>
              <a:rPr lang="en-US" dirty="0"/>
              <a:t>IP Setup</a:t>
            </a:r>
          </a:p>
        </p:txBody>
      </p:sp>
      <p:sp>
        <p:nvSpPr>
          <p:cNvPr id="190469" name="Rectangle 6"/>
          <p:cNvSpPr>
            <a:spLocks noChangeArrowheads="1"/>
          </p:cNvSpPr>
          <p:nvPr/>
        </p:nvSpPr>
        <p:spPr bwMode="auto">
          <a:xfrm>
            <a:off x="2360613" y="1604963"/>
            <a:ext cx="1030287"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SS7 </a:t>
            </a:r>
          </a:p>
          <a:p>
            <a:pPr algn="ctr" eaLnBrk="0" hangingPunct="0"/>
            <a:r>
              <a:rPr lang="en-US" dirty="0"/>
              <a:t>Routing</a:t>
            </a:r>
          </a:p>
        </p:txBody>
      </p:sp>
      <p:sp>
        <p:nvSpPr>
          <p:cNvPr id="190470" name="Line 7"/>
          <p:cNvSpPr>
            <a:spLocks noChangeShapeType="1"/>
          </p:cNvSpPr>
          <p:nvPr/>
        </p:nvSpPr>
        <p:spPr bwMode="auto">
          <a:xfrm>
            <a:off x="3430588"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0471" name="Line 8"/>
          <p:cNvSpPr>
            <a:spLocks noChangeShapeType="1"/>
          </p:cNvSpPr>
          <p:nvPr/>
        </p:nvSpPr>
        <p:spPr bwMode="auto">
          <a:xfrm>
            <a:off x="5056188" y="2041525"/>
            <a:ext cx="7016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grpSp>
        <p:nvGrpSpPr>
          <p:cNvPr id="2" name="Group 9"/>
          <p:cNvGrpSpPr>
            <a:grpSpLocks/>
          </p:cNvGrpSpPr>
          <p:nvPr/>
        </p:nvGrpSpPr>
        <p:grpSpPr bwMode="auto">
          <a:xfrm>
            <a:off x="7497763" y="1730375"/>
            <a:ext cx="1265237" cy="604838"/>
            <a:chOff x="4582" y="715"/>
            <a:chExt cx="797" cy="381"/>
          </a:xfrm>
        </p:grpSpPr>
        <p:sp>
          <p:nvSpPr>
            <p:cNvPr id="190489" name="AutoShape 10"/>
            <p:cNvSpPr>
              <a:spLocks noChangeArrowheads="1"/>
            </p:cNvSpPr>
            <p:nvPr/>
          </p:nvSpPr>
          <p:spPr bwMode="auto">
            <a:xfrm>
              <a:off x="4595" y="715"/>
              <a:ext cx="764" cy="381"/>
            </a:xfrm>
            <a:prstGeom prst="flowChartTerminator">
              <a:avLst/>
            </a:prstGeom>
            <a:noFill/>
            <a:ln w="28575">
              <a:solidFill>
                <a:schemeClr val="tx1"/>
              </a:solidFill>
              <a:miter lim="800000"/>
              <a:headEnd/>
              <a:tailEnd/>
            </a:ln>
          </p:spPr>
          <p:txBody>
            <a:bodyPr wrap="none" anchor="ctr"/>
            <a:lstStyle/>
            <a:p>
              <a:pPr algn="ctr" eaLnBrk="0" hangingPunct="0"/>
              <a:endParaRPr lang="en-US" sz="1600" b="1" dirty="0"/>
            </a:p>
          </p:txBody>
        </p:sp>
        <p:sp>
          <p:nvSpPr>
            <p:cNvPr id="190490" name="Text Box 11"/>
            <p:cNvSpPr txBox="1">
              <a:spLocks noChangeArrowheads="1"/>
            </p:cNvSpPr>
            <p:nvPr/>
          </p:nvSpPr>
          <p:spPr bwMode="auto">
            <a:xfrm>
              <a:off x="4582" y="732"/>
              <a:ext cx="797" cy="212"/>
            </a:xfrm>
            <a:prstGeom prst="rect">
              <a:avLst/>
            </a:prstGeom>
            <a:noFill/>
            <a:ln w="9525">
              <a:noFill/>
              <a:miter lim="800000"/>
              <a:headEnd/>
              <a:tailEnd/>
            </a:ln>
          </p:spPr>
          <p:txBody>
            <a:bodyPr>
              <a:spAutoFit/>
            </a:bodyPr>
            <a:lstStyle/>
            <a:p>
              <a:pPr algn="ctr"/>
              <a:r>
                <a:rPr lang="en-US" sz="1600" b="1" dirty="0"/>
                <a:t>Activate </a:t>
              </a:r>
            </a:p>
          </p:txBody>
        </p:sp>
      </p:grpSp>
      <p:sp>
        <p:nvSpPr>
          <p:cNvPr id="190473" name="Rectangle 12"/>
          <p:cNvSpPr>
            <a:spLocks noChangeArrowheads="1"/>
          </p:cNvSpPr>
          <p:nvPr/>
        </p:nvSpPr>
        <p:spPr bwMode="auto">
          <a:xfrm>
            <a:off x="5746750" y="1619250"/>
            <a:ext cx="1212850" cy="887413"/>
          </a:xfrm>
          <a:prstGeom prst="rect">
            <a:avLst/>
          </a:prstGeom>
          <a:noFill/>
          <a:ln w="28575">
            <a:solidFill>
              <a:schemeClr val="tx1"/>
            </a:solidFill>
            <a:miter lim="800000"/>
            <a:headEnd/>
            <a:tailEnd/>
          </a:ln>
        </p:spPr>
        <p:txBody>
          <a:bodyPr wrap="none" lIns="92985" tIns="46493" rIns="92985" bIns="46493" anchor="ctr"/>
          <a:lstStyle/>
          <a:p>
            <a:pPr algn="ctr"/>
            <a:r>
              <a:rPr lang="en-US" sz="1600" dirty="0"/>
              <a:t>IP Host and</a:t>
            </a:r>
          </a:p>
          <a:p>
            <a:pPr algn="ctr"/>
            <a:r>
              <a:rPr lang="en-US" sz="1600" dirty="0"/>
              <a:t>Associations</a:t>
            </a:r>
          </a:p>
        </p:txBody>
      </p:sp>
      <p:sp>
        <p:nvSpPr>
          <p:cNvPr id="190474" name="Line 13"/>
          <p:cNvSpPr>
            <a:spLocks noChangeShapeType="1"/>
          </p:cNvSpPr>
          <p:nvPr/>
        </p:nvSpPr>
        <p:spPr bwMode="auto">
          <a:xfrm>
            <a:off x="6975475" y="2041525"/>
            <a:ext cx="566738"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0475" name="Rectangle 14"/>
          <p:cNvSpPr>
            <a:spLocks noChangeArrowheads="1"/>
          </p:cNvSpPr>
          <p:nvPr/>
        </p:nvSpPr>
        <p:spPr bwMode="auto">
          <a:xfrm>
            <a:off x="684213" y="1604963"/>
            <a:ext cx="1030287"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Features</a:t>
            </a:r>
          </a:p>
        </p:txBody>
      </p:sp>
      <p:sp>
        <p:nvSpPr>
          <p:cNvPr id="190476" name="Line 15"/>
          <p:cNvSpPr>
            <a:spLocks noChangeShapeType="1"/>
          </p:cNvSpPr>
          <p:nvPr/>
        </p:nvSpPr>
        <p:spPr bwMode="auto">
          <a:xfrm>
            <a:off x="1754188"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0477" name="Text Box 16"/>
          <p:cNvSpPr txBox="1">
            <a:spLocks noChangeArrowheads="1"/>
          </p:cNvSpPr>
          <p:nvPr/>
        </p:nvSpPr>
        <p:spPr bwMode="auto">
          <a:xfrm>
            <a:off x="3681413" y="3048000"/>
            <a:ext cx="1687512" cy="366713"/>
          </a:xfrm>
          <a:prstGeom prst="rect">
            <a:avLst/>
          </a:prstGeom>
          <a:noFill/>
          <a:ln w="9525" algn="ctr">
            <a:noFill/>
            <a:miter lim="800000"/>
            <a:headEnd/>
            <a:tailEnd/>
          </a:ln>
        </p:spPr>
        <p:txBody>
          <a:bodyPr>
            <a:spAutoFit/>
          </a:bodyPr>
          <a:lstStyle/>
          <a:p>
            <a:r>
              <a:rPr lang="en-US" dirty="0"/>
              <a:t>No Changes</a:t>
            </a:r>
          </a:p>
        </p:txBody>
      </p:sp>
      <p:sp>
        <p:nvSpPr>
          <p:cNvPr id="190478" name="Rectangle 18"/>
          <p:cNvSpPr>
            <a:spLocks noChangeArrowheads="1"/>
          </p:cNvSpPr>
          <p:nvPr/>
        </p:nvSpPr>
        <p:spPr bwMode="auto">
          <a:xfrm>
            <a:off x="5622925" y="2971800"/>
            <a:ext cx="1524000" cy="533400"/>
          </a:xfrm>
          <a:prstGeom prst="rect">
            <a:avLst/>
          </a:prstGeom>
          <a:noFill/>
          <a:ln w="25400" algn="ctr">
            <a:solidFill>
              <a:schemeClr val="tx1"/>
            </a:solidFill>
            <a:miter lim="800000"/>
            <a:headEnd/>
            <a:tailEnd/>
          </a:ln>
        </p:spPr>
        <p:txBody>
          <a:bodyPr wrap="none" anchor="ctr"/>
          <a:lstStyle/>
          <a:p>
            <a:pPr algn="ctr"/>
            <a:r>
              <a:rPr lang="en-US" dirty="0"/>
              <a:t>ent-ip-host</a:t>
            </a:r>
          </a:p>
        </p:txBody>
      </p:sp>
      <p:sp>
        <p:nvSpPr>
          <p:cNvPr id="190479" name="Rectangle 19"/>
          <p:cNvSpPr>
            <a:spLocks noChangeArrowheads="1"/>
          </p:cNvSpPr>
          <p:nvPr/>
        </p:nvSpPr>
        <p:spPr bwMode="auto">
          <a:xfrm>
            <a:off x="5622925" y="3902075"/>
            <a:ext cx="1524000" cy="533400"/>
          </a:xfrm>
          <a:prstGeom prst="rect">
            <a:avLst/>
          </a:prstGeom>
          <a:noFill/>
          <a:ln w="25400" algn="ctr">
            <a:solidFill>
              <a:schemeClr val="tx1"/>
            </a:solidFill>
            <a:miter lim="800000"/>
            <a:headEnd/>
            <a:tailEnd/>
          </a:ln>
        </p:spPr>
        <p:txBody>
          <a:bodyPr wrap="none" anchor="ctr"/>
          <a:lstStyle/>
          <a:p>
            <a:pPr algn="ctr"/>
            <a:r>
              <a:rPr lang="en-US" dirty="0"/>
              <a:t>ent-assoc</a:t>
            </a:r>
            <a:endParaRPr lang="en-US" dirty="0">
              <a:solidFill>
                <a:schemeClr val="bg2"/>
              </a:solidFill>
            </a:endParaRPr>
          </a:p>
        </p:txBody>
      </p:sp>
      <p:sp>
        <p:nvSpPr>
          <p:cNvPr id="190480" name="Rectangle 20"/>
          <p:cNvSpPr>
            <a:spLocks noChangeArrowheads="1"/>
          </p:cNvSpPr>
          <p:nvPr/>
        </p:nvSpPr>
        <p:spPr bwMode="auto">
          <a:xfrm>
            <a:off x="5622925" y="4833938"/>
            <a:ext cx="1524000" cy="533400"/>
          </a:xfrm>
          <a:prstGeom prst="rect">
            <a:avLst/>
          </a:prstGeom>
          <a:solidFill>
            <a:srgbClr val="F0E8B8"/>
          </a:solidFill>
          <a:ln w="25400" algn="ctr">
            <a:solidFill>
              <a:schemeClr val="tx1"/>
            </a:solidFill>
            <a:miter lim="800000"/>
            <a:headEnd/>
            <a:tailEnd/>
          </a:ln>
        </p:spPr>
        <p:txBody>
          <a:bodyPr wrap="none" anchor="ctr"/>
          <a:lstStyle/>
          <a:p>
            <a:pPr algn="ctr"/>
            <a:r>
              <a:rPr lang="en-US" dirty="0"/>
              <a:t>ent-as</a:t>
            </a:r>
          </a:p>
        </p:txBody>
      </p:sp>
      <p:sp>
        <p:nvSpPr>
          <p:cNvPr id="190481" name="Rectangle 21"/>
          <p:cNvSpPr>
            <a:spLocks noChangeArrowheads="1"/>
          </p:cNvSpPr>
          <p:nvPr/>
        </p:nvSpPr>
        <p:spPr bwMode="auto">
          <a:xfrm>
            <a:off x="5622925" y="5765800"/>
            <a:ext cx="1524000" cy="533400"/>
          </a:xfrm>
          <a:prstGeom prst="rect">
            <a:avLst/>
          </a:prstGeom>
          <a:noFill/>
          <a:ln w="25400" algn="ctr">
            <a:solidFill>
              <a:schemeClr val="tx1"/>
            </a:solidFill>
            <a:miter lim="800000"/>
            <a:headEnd/>
            <a:tailEnd/>
          </a:ln>
        </p:spPr>
        <p:txBody>
          <a:bodyPr wrap="none" anchor="ctr"/>
          <a:lstStyle/>
          <a:p>
            <a:pPr algn="ctr"/>
            <a:r>
              <a:rPr lang="en-US" dirty="0"/>
              <a:t>ent-appl-rtkey</a:t>
            </a:r>
          </a:p>
        </p:txBody>
      </p:sp>
      <p:sp>
        <p:nvSpPr>
          <p:cNvPr id="190482" name="Line 22"/>
          <p:cNvSpPr>
            <a:spLocks noChangeShapeType="1"/>
          </p:cNvSpPr>
          <p:nvPr/>
        </p:nvSpPr>
        <p:spPr bwMode="auto">
          <a:xfrm>
            <a:off x="6334125" y="2501900"/>
            <a:ext cx="0" cy="457200"/>
          </a:xfrm>
          <a:prstGeom prst="line">
            <a:avLst/>
          </a:prstGeom>
          <a:noFill/>
          <a:ln w="25400">
            <a:solidFill>
              <a:schemeClr val="tx1"/>
            </a:solidFill>
            <a:round/>
            <a:headEnd/>
            <a:tailEnd type="triangle" w="med" len="med"/>
          </a:ln>
        </p:spPr>
        <p:txBody>
          <a:bodyPr wrap="none" anchor="ctr"/>
          <a:lstStyle/>
          <a:p>
            <a:endParaRPr lang="en-US" dirty="0"/>
          </a:p>
        </p:txBody>
      </p:sp>
      <p:sp>
        <p:nvSpPr>
          <p:cNvPr id="190483" name="Line 23"/>
          <p:cNvSpPr>
            <a:spLocks noChangeShapeType="1"/>
          </p:cNvSpPr>
          <p:nvPr/>
        </p:nvSpPr>
        <p:spPr bwMode="auto">
          <a:xfrm>
            <a:off x="6346825" y="3505200"/>
            <a:ext cx="0" cy="393700"/>
          </a:xfrm>
          <a:prstGeom prst="line">
            <a:avLst/>
          </a:prstGeom>
          <a:noFill/>
          <a:ln w="25400">
            <a:solidFill>
              <a:schemeClr val="tx1"/>
            </a:solidFill>
            <a:round/>
            <a:headEnd/>
            <a:tailEnd type="triangle" w="med" len="med"/>
          </a:ln>
        </p:spPr>
        <p:txBody>
          <a:bodyPr wrap="none" anchor="ctr"/>
          <a:lstStyle/>
          <a:p>
            <a:endParaRPr lang="en-US" dirty="0"/>
          </a:p>
        </p:txBody>
      </p:sp>
      <p:sp>
        <p:nvSpPr>
          <p:cNvPr id="190484" name="Line 24"/>
          <p:cNvSpPr>
            <a:spLocks noChangeShapeType="1"/>
          </p:cNvSpPr>
          <p:nvPr/>
        </p:nvSpPr>
        <p:spPr bwMode="auto">
          <a:xfrm>
            <a:off x="6346825" y="4445000"/>
            <a:ext cx="0" cy="381000"/>
          </a:xfrm>
          <a:prstGeom prst="line">
            <a:avLst/>
          </a:prstGeom>
          <a:noFill/>
          <a:ln w="25400">
            <a:solidFill>
              <a:schemeClr val="tx1"/>
            </a:solidFill>
            <a:round/>
            <a:headEnd/>
            <a:tailEnd type="triangle" w="med" len="med"/>
          </a:ln>
        </p:spPr>
        <p:txBody>
          <a:bodyPr wrap="none" anchor="ctr"/>
          <a:lstStyle/>
          <a:p>
            <a:endParaRPr lang="en-US" dirty="0"/>
          </a:p>
        </p:txBody>
      </p:sp>
      <p:sp>
        <p:nvSpPr>
          <p:cNvPr id="190485" name="Line 25"/>
          <p:cNvSpPr>
            <a:spLocks noChangeShapeType="1"/>
          </p:cNvSpPr>
          <p:nvPr/>
        </p:nvSpPr>
        <p:spPr bwMode="auto">
          <a:xfrm>
            <a:off x="6359525" y="5384800"/>
            <a:ext cx="0" cy="393700"/>
          </a:xfrm>
          <a:prstGeom prst="line">
            <a:avLst/>
          </a:prstGeom>
          <a:noFill/>
          <a:ln w="25400">
            <a:solidFill>
              <a:schemeClr val="tx1"/>
            </a:solidFill>
            <a:round/>
            <a:headEnd/>
            <a:tailEnd type="triangle" w="med" len="med"/>
          </a:ln>
        </p:spPr>
        <p:txBody>
          <a:bodyPr wrap="none" anchor="ctr"/>
          <a:lstStyle/>
          <a:p>
            <a:endParaRPr lang="en-US" dirty="0"/>
          </a:p>
        </p:txBody>
      </p:sp>
      <p:sp>
        <p:nvSpPr>
          <p:cNvPr id="190486" name="Text Box 26"/>
          <p:cNvSpPr txBox="1">
            <a:spLocks noChangeArrowheads="1"/>
          </p:cNvSpPr>
          <p:nvPr/>
        </p:nvSpPr>
        <p:spPr bwMode="auto">
          <a:xfrm>
            <a:off x="506413" y="4603750"/>
            <a:ext cx="3551237" cy="641350"/>
          </a:xfrm>
          <a:prstGeom prst="rect">
            <a:avLst/>
          </a:prstGeom>
          <a:noFill/>
          <a:ln w="9525" algn="ctr">
            <a:noFill/>
            <a:miter lim="800000"/>
            <a:headEnd/>
            <a:tailEnd/>
          </a:ln>
        </p:spPr>
        <p:txBody>
          <a:bodyPr wrap="square">
            <a:spAutoFit/>
          </a:bodyPr>
          <a:lstStyle/>
          <a:p>
            <a:r>
              <a:rPr lang="en-US" dirty="0"/>
              <a:t>ent-as : asname = &lt;asName&gt; </a:t>
            </a:r>
            <a:endParaRPr lang="en-US" dirty="0" smtClean="0"/>
          </a:p>
          <a:p>
            <a:r>
              <a:rPr lang="en-US" dirty="0" smtClean="0"/>
              <a:t>           : </a:t>
            </a:r>
            <a:r>
              <a:rPr lang="en-US" dirty="0"/>
              <a:t>aname = &lt;assocName&gt;</a:t>
            </a:r>
          </a:p>
        </p:txBody>
      </p:sp>
      <p:sp>
        <p:nvSpPr>
          <p:cNvPr id="190487" name="Text Box 27"/>
          <p:cNvSpPr txBox="1">
            <a:spLocks noChangeArrowheads="1"/>
          </p:cNvSpPr>
          <p:nvPr/>
        </p:nvSpPr>
        <p:spPr bwMode="auto">
          <a:xfrm>
            <a:off x="495300" y="3975100"/>
            <a:ext cx="4632325" cy="369332"/>
          </a:xfrm>
          <a:prstGeom prst="rect">
            <a:avLst/>
          </a:prstGeom>
          <a:noFill/>
          <a:ln w="9525" algn="ctr">
            <a:noFill/>
            <a:miter lim="800000"/>
            <a:headEnd/>
            <a:tailEnd/>
          </a:ln>
        </p:spPr>
        <p:txBody>
          <a:bodyPr wrap="square">
            <a:spAutoFit/>
          </a:bodyPr>
          <a:lstStyle/>
          <a:p>
            <a:r>
              <a:rPr lang="en-US" dirty="0"/>
              <a:t>ent-assoc : … adapter = {M3UA | SUA}</a:t>
            </a:r>
          </a:p>
        </p:txBody>
      </p:sp>
      <p:sp>
        <p:nvSpPr>
          <p:cNvPr id="190488" name="Text Box 28"/>
          <p:cNvSpPr txBox="1">
            <a:spLocks noChangeArrowheads="1"/>
          </p:cNvSpPr>
          <p:nvPr/>
        </p:nvSpPr>
        <p:spPr bwMode="auto">
          <a:xfrm>
            <a:off x="631825" y="990600"/>
            <a:ext cx="2644775" cy="336550"/>
          </a:xfrm>
          <a:prstGeom prst="rect">
            <a:avLst/>
          </a:prstGeom>
          <a:noFill/>
          <a:ln w="9525">
            <a:noFill/>
            <a:miter lim="800000"/>
            <a:headEnd/>
            <a:tailEnd/>
          </a:ln>
        </p:spPr>
        <p:txBody>
          <a:bodyPr wrap="none">
            <a:spAutoFit/>
          </a:bodyPr>
          <a:lstStyle/>
          <a:p>
            <a:pPr algn="ctr"/>
            <a:r>
              <a:rPr lang="en-US" sz="1600" b="1" dirty="0"/>
              <a:t>SIGTRAN PROVISIONING</a:t>
            </a:r>
          </a:p>
        </p:txBody>
      </p:sp>
    </p:spTree>
  </p:cSld>
  <p:clrMapOvr>
    <a:masterClrMapping/>
  </p:clrMapOvr>
  <p:transition>
    <p:wipe dir="d"/>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0" y="0"/>
            <a:ext cx="9140825" cy="685800"/>
          </a:xfrm>
        </p:spPr>
        <p:txBody>
          <a:bodyPr/>
          <a:lstStyle/>
          <a:p>
            <a:pPr eaLnBrk="1" hangingPunct="1"/>
            <a:r>
              <a:rPr lang="en-US" dirty="0" smtClean="0"/>
              <a:t>  IPGW IP Setup (Continued)</a:t>
            </a:r>
          </a:p>
        </p:txBody>
      </p:sp>
      <p:sp>
        <p:nvSpPr>
          <p:cNvPr id="191491" name="Line 4"/>
          <p:cNvSpPr>
            <a:spLocks noChangeShapeType="1"/>
          </p:cNvSpPr>
          <p:nvPr/>
        </p:nvSpPr>
        <p:spPr bwMode="auto">
          <a:xfrm flipV="1">
            <a:off x="6878638" y="1984375"/>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91492" name="Rectangle 5"/>
          <p:cNvSpPr>
            <a:spLocks noChangeArrowheads="1"/>
          </p:cNvSpPr>
          <p:nvPr/>
        </p:nvSpPr>
        <p:spPr bwMode="auto">
          <a:xfrm>
            <a:off x="4013200" y="1600200"/>
            <a:ext cx="1050925" cy="906463"/>
          </a:xfrm>
          <a:prstGeom prst="rect">
            <a:avLst/>
          </a:prstGeom>
          <a:noFill/>
          <a:ln w="28575">
            <a:solidFill>
              <a:schemeClr val="tx1"/>
            </a:solidFill>
            <a:miter lim="800000"/>
            <a:headEnd/>
            <a:tailEnd/>
          </a:ln>
        </p:spPr>
        <p:txBody>
          <a:bodyPr wrap="none" lIns="92985" tIns="46493" rIns="92985" bIns="46493" anchor="ctr"/>
          <a:lstStyle/>
          <a:p>
            <a:pPr algn="ctr"/>
            <a:r>
              <a:rPr lang="en-US" dirty="0"/>
              <a:t>IP Setup</a:t>
            </a:r>
          </a:p>
        </p:txBody>
      </p:sp>
      <p:sp>
        <p:nvSpPr>
          <p:cNvPr id="191493" name="Rectangle 6"/>
          <p:cNvSpPr>
            <a:spLocks noChangeArrowheads="1"/>
          </p:cNvSpPr>
          <p:nvPr/>
        </p:nvSpPr>
        <p:spPr bwMode="auto">
          <a:xfrm>
            <a:off x="2349500" y="1604963"/>
            <a:ext cx="1030288"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SS7 </a:t>
            </a:r>
          </a:p>
          <a:p>
            <a:pPr algn="ctr" eaLnBrk="0" hangingPunct="0"/>
            <a:r>
              <a:rPr lang="en-US" dirty="0"/>
              <a:t>Routing</a:t>
            </a:r>
          </a:p>
        </p:txBody>
      </p:sp>
      <p:sp>
        <p:nvSpPr>
          <p:cNvPr id="191494" name="Line 7"/>
          <p:cNvSpPr>
            <a:spLocks noChangeShapeType="1"/>
          </p:cNvSpPr>
          <p:nvPr/>
        </p:nvSpPr>
        <p:spPr bwMode="auto">
          <a:xfrm>
            <a:off x="3419475"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1495" name="Line 8"/>
          <p:cNvSpPr>
            <a:spLocks noChangeShapeType="1"/>
          </p:cNvSpPr>
          <p:nvPr/>
        </p:nvSpPr>
        <p:spPr bwMode="auto">
          <a:xfrm>
            <a:off x="5045075" y="2041525"/>
            <a:ext cx="7016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grpSp>
        <p:nvGrpSpPr>
          <p:cNvPr id="2" name="Group 9"/>
          <p:cNvGrpSpPr>
            <a:grpSpLocks/>
          </p:cNvGrpSpPr>
          <p:nvPr/>
        </p:nvGrpSpPr>
        <p:grpSpPr bwMode="auto">
          <a:xfrm>
            <a:off x="7486650" y="1730375"/>
            <a:ext cx="1265238" cy="604838"/>
            <a:chOff x="4582" y="715"/>
            <a:chExt cx="797" cy="381"/>
          </a:xfrm>
        </p:grpSpPr>
        <p:sp>
          <p:nvSpPr>
            <p:cNvPr id="191514" name="AutoShape 10"/>
            <p:cNvSpPr>
              <a:spLocks noChangeArrowheads="1"/>
            </p:cNvSpPr>
            <p:nvPr/>
          </p:nvSpPr>
          <p:spPr bwMode="auto">
            <a:xfrm>
              <a:off x="4595" y="715"/>
              <a:ext cx="764" cy="381"/>
            </a:xfrm>
            <a:prstGeom prst="flowChartTerminator">
              <a:avLst/>
            </a:prstGeom>
            <a:noFill/>
            <a:ln w="28575">
              <a:solidFill>
                <a:schemeClr val="tx1"/>
              </a:solidFill>
              <a:miter lim="800000"/>
              <a:headEnd/>
              <a:tailEnd/>
            </a:ln>
          </p:spPr>
          <p:txBody>
            <a:bodyPr wrap="none" anchor="ctr"/>
            <a:lstStyle/>
            <a:p>
              <a:pPr algn="ctr" eaLnBrk="0" hangingPunct="0"/>
              <a:endParaRPr lang="en-US" sz="1600" b="1" dirty="0"/>
            </a:p>
          </p:txBody>
        </p:sp>
        <p:sp>
          <p:nvSpPr>
            <p:cNvPr id="191515" name="Text Box 11"/>
            <p:cNvSpPr txBox="1">
              <a:spLocks noChangeArrowheads="1"/>
            </p:cNvSpPr>
            <p:nvPr/>
          </p:nvSpPr>
          <p:spPr bwMode="auto">
            <a:xfrm>
              <a:off x="4582" y="732"/>
              <a:ext cx="797" cy="212"/>
            </a:xfrm>
            <a:prstGeom prst="rect">
              <a:avLst/>
            </a:prstGeom>
            <a:noFill/>
            <a:ln w="9525">
              <a:noFill/>
              <a:miter lim="800000"/>
              <a:headEnd/>
              <a:tailEnd/>
            </a:ln>
          </p:spPr>
          <p:txBody>
            <a:bodyPr>
              <a:spAutoFit/>
            </a:bodyPr>
            <a:lstStyle/>
            <a:p>
              <a:pPr algn="ctr"/>
              <a:r>
                <a:rPr lang="en-US" sz="1600" b="1" dirty="0"/>
                <a:t>Activate </a:t>
              </a:r>
            </a:p>
          </p:txBody>
        </p:sp>
      </p:grpSp>
      <p:sp>
        <p:nvSpPr>
          <p:cNvPr id="191497" name="Rectangle 12"/>
          <p:cNvSpPr>
            <a:spLocks noChangeArrowheads="1"/>
          </p:cNvSpPr>
          <p:nvPr/>
        </p:nvSpPr>
        <p:spPr bwMode="auto">
          <a:xfrm>
            <a:off x="5735638" y="1619250"/>
            <a:ext cx="1212850" cy="887413"/>
          </a:xfrm>
          <a:prstGeom prst="rect">
            <a:avLst/>
          </a:prstGeom>
          <a:noFill/>
          <a:ln w="28575">
            <a:solidFill>
              <a:schemeClr val="tx1"/>
            </a:solidFill>
            <a:miter lim="800000"/>
            <a:headEnd/>
            <a:tailEnd/>
          </a:ln>
        </p:spPr>
        <p:txBody>
          <a:bodyPr wrap="none" lIns="92985" tIns="46493" rIns="92985" bIns="46493" anchor="ctr"/>
          <a:lstStyle/>
          <a:p>
            <a:pPr algn="ctr"/>
            <a:r>
              <a:rPr lang="en-US" sz="1600" dirty="0"/>
              <a:t>IP Host and</a:t>
            </a:r>
          </a:p>
          <a:p>
            <a:pPr algn="ctr"/>
            <a:r>
              <a:rPr lang="en-US" sz="1600" dirty="0"/>
              <a:t>Associations</a:t>
            </a:r>
          </a:p>
        </p:txBody>
      </p:sp>
      <p:sp>
        <p:nvSpPr>
          <p:cNvPr id="191498" name="Line 13"/>
          <p:cNvSpPr>
            <a:spLocks noChangeShapeType="1"/>
          </p:cNvSpPr>
          <p:nvPr/>
        </p:nvSpPr>
        <p:spPr bwMode="auto">
          <a:xfrm>
            <a:off x="6964363" y="2041525"/>
            <a:ext cx="566737"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1499" name="Rectangle 14"/>
          <p:cNvSpPr>
            <a:spLocks noChangeArrowheads="1"/>
          </p:cNvSpPr>
          <p:nvPr/>
        </p:nvSpPr>
        <p:spPr bwMode="auto">
          <a:xfrm>
            <a:off x="673100" y="1604963"/>
            <a:ext cx="1030288"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Features</a:t>
            </a:r>
          </a:p>
        </p:txBody>
      </p:sp>
      <p:sp>
        <p:nvSpPr>
          <p:cNvPr id="191500" name="Line 15"/>
          <p:cNvSpPr>
            <a:spLocks noChangeShapeType="1"/>
          </p:cNvSpPr>
          <p:nvPr/>
        </p:nvSpPr>
        <p:spPr bwMode="auto">
          <a:xfrm>
            <a:off x="1743075"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1501" name="Text Box 16"/>
          <p:cNvSpPr txBox="1">
            <a:spLocks noChangeArrowheads="1"/>
          </p:cNvSpPr>
          <p:nvPr/>
        </p:nvSpPr>
        <p:spPr bwMode="auto">
          <a:xfrm>
            <a:off x="3670300" y="3048000"/>
            <a:ext cx="1687513" cy="366713"/>
          </a:xfrm>
          <a:prstGeom prst="rect">
            <a:avLst/>
          </a:prstGeom>
          <a:noFill/>
          <a:ln w="9525" algn="ctr">
            <a:noFill/>
            <a:miter lim="800000"/>
            <a:headEnd/>
            <a:tailEnd/>
          </a:ln>
        </p:spPr>
        <p:txBody>
          <a:bodyPr>
            <a:spAutoFit/>
          </a:bodyPr>
          <a:lstStyle/>
          <a:p>
            <a:r>
              <a:rPr lang="en-US" dirty="0"/>
              <a:t>No Changes</a:t>
            </a:r>
          </a:p>
        </p:txBody>
      </p:sp>
      <p:sp>
        <p:nvSpPr>
          <p:cNvPr id="191502" name="Rectangle 18"/>
          <p:cNvSpPr>
            <a:spLocks noChangeArrowheads="1"/>
          </p:cNvSpPr>
          <p:nvPr/>
        </p:nvSpPr>
        <p:spPr bwMode="auto">
          <a:xfrm>
            <a:off x="5611813" y="2971800"/>
            <a:ext cx="1524000" cy="533400"/>
          </a:xfrm>
          <a:prstGeom prst="rect">
            <a:avLst/>
          </a:prstGeom>
          <a:noFill/>
          <a:ln w="25400" algn="ctr">
            <a:solidFill>
              <a:schemeClr val="tx1"/>
            </a:solidFill>
            <a:miter lim="800000"/>
            <a:headEnd/>
            <a:tailEnd/>
          </a:ln>
        </p:spPr>
        <p:txBody>
          <a:bodyPr wrap="none" anchor="ctr"/>
          <a:lstStyle/>
          <a:p>
            <a:pPr algn="ctr"/>
            <a:r>
              <a:rPr lang="en-US" dirty="0"/>
              <a:t>ent-ip-host</a:t>
            </a:r>
          </a:p>
        </p:txBody>
      </p:sp>
      <p:sp>
        <p:nvSpPr>
          <p:cNvPr id="191503" name="Rectangle 19"/>
          <p:cNvSpPr>
            <a:spLocks noChangeArrowheads="1"/>
          </p:cNvSpPr>
          <p:nvPr/>
        </p:nvSpPr>
        <p:spPr bwMode="auto">
          <a:xfrm>
            <a:off x="5611813" y="3902075"/>
            <a:ext cx="1524000" cy="533400"/>
          </a:xfrm>
          <a:prstGeom prst="rect">
            <a:avLst/>
          </a:prstGeom>
          <a:noFill/>
          <a:ln w="25400" algn="ctr">
            <a:solidFill>
              <a:schemeClr val="tx1"/>
            </a:solidFill>
            <a:miter lim="800000"/>
            <a:headEnd/>
            <a:tailEnd/>
          </a:ln>
        </p:spPr>
        <p:txBody>
          <a:bodyPr wrap="none" anchor="ctr"/>
          <a:lstStyle/>
          <a:p>
            <a:pPr algn="ctr"/>
            <a:r>
              <a:rPr lang="en-US" dirty="0"/>
              <a:t>ent-assoc</a:t>
            </a:r>
            <a:endParaRPr lang="en-US" dirty="0">
              <a:solidFill>
                <a:schemeClr val="bg2"/>
              </a:solidFill>
            </a:endParaRPr>
          </a:p>
        </p:txBody>
      </p:sp>
      <p:sp>
        <p:nvSpPr>
          <p:cNvPr id="191504" name="Rectangle 20"/>
          <p:cNvSpPr>
            <a:spLocks noChangeArrowheads="1"/>
          </p:cNvSpPr>
          <p:nvPr/>
        </p:nvSpPr>
        <p:spPr bwMode="auto">
          <a:xfrm>
            <a:off x="5611813" y="4833938"/>
            <a:ext cx="1524000" cy="533400"/>
          </a:xfrm>
          <a:prstGeom prst="rect">
            <a:avLst/>
          </a:prstGeom>
          <a:noFill/>
          <a:ln w="25400" algn="ctr">
            <a:solidFill>
              <a:schemeClr val="tx1"/>
            </a:solidFill>
            <a:miter lim="800000"/>
            <a:headEnd/>
            <a:tailEnd/>
          </a:ln>
        </p:spPr>
        <p:txBody>
          <a:bodyPr wrap="none" anchor="ctr"/>
          <a:lstStyle/>
          <a:p>
            <a:pPr algn="ctr"/>
            <a:r>
              <a:rPr lang="en-US" dirty="0"/>
              <a:t>ent-as</a:t>
            </a:r>
          </a:p>
        </p:txBody>
      </p:sp>
      <p:sp>
        <p:nvSpPr>
          <p:cNvPr id="191505" name="Rectangle 21"/>
          <p:cNvSpPr>
            <a:spLocks noChangeArrowheads="1"/>
          </p:cNvSpPr>
          <p:nvPr/>
        </p:nvSpPr>
        <p:spPr bwMode="auto">
          <a:xfrm>
            <a:off x="5611813" y="5765800"/>
            <a:ext cx="1524000" cy="533400"/>
          </a:xfrm>
          <a:prstGeom prst="rect">
            <a:avLst/>
          </a:prstGeom>
          <a:solidFill>
            <a:srgbClr val="F0E8B8"/>
          </a:solidFill>
          <a:ln w="25400" algn="ctr">
            <a:solidFill>
              <a:schemeClr val="tx1"/>
            </a:solidFill>
            <a:miter lim="800000"/>
            <a:headEnd/>
            <a:tailEnd/>
          </a:ln>
        </p:spPr>
        <p:txBody>
          <a:bodyPr wrap="none" anchor="ctr"/>
          <a:lstStyle/>
          <a:p>
            <a:pPr algn="ctr"/>
            <a:r>
              <a:rPr lang="en-US" dirty="0"/>
              <a:t>ent-appl-rtkey</a:t>
            </a:r>
          </a:p>
        </p:txBody>
      </p:sp>
      <p:sp>
        <p:nvSpPr>
          <p:cNvPr id="191506" name="Line 22"/>
          <p:cNvSpPr>
            <a:spLocks noChangeShapeType="1"/>
          </p:cNvSpPr>
          <p:nvPr/>
        </p:nvSpPr>
        <p:spPr bwMode="auto">
          <a:xfrm>
            <a:off x="6323013" y="2501900"/>
            <a:ext cx="0" cy="457200"/>
          </a:xfrm>
          <a:prstGeom prst="line">
            <a:avLst/>
          </a:prstGeom>
          <a:noFill/>
          <a:ln w="25400">
            <a:solidFill>
              <a:schemeClr val="tx1"/>
            </a:solidFill>
            <a:round/>
            <a:headEnd/>
            <a:tailEnd type="triangle" w="med" len="med"/>
          </a:ln>
        </p:spPr>
        <p:txBody>
          <a:bodyPr wrap="none" anchor="ctr"/>
          <a:lstStyle/>
          <a:p>
            <a:endParaRPr lang="en-US" dirty="0"/>
          </a:p>
        </p:txBody>
      </p:sp>
      <p:sp>
        <p:nvSpPr>
          <p:cNvPr id="191507" name="Line 23"/>
          <p:cNvSpPr>
            <a:spLocks noChangeShapeType="1"/>
          </p:cNvSpPr>
          <p:nvPr/>
        </p:nvSpPr>
        <p:spPr bwMode="auto">
          <a:xfrm>
            <a:off x="6335713" y="3505200"/>
            <a:ext cx="0" cy="393700"/>
          </a:xfrm>
          <a:prstGeom prst="line">
            <a:avLst/>
          </a:prstGeom>
          <a:noFill/>
          <a:ln w="25400">
            <a:solidFill>
              <a:schemeClr val="tx1"/>
            </a:solidFill>
            <a:round/>
            <a:headEnd/>
            <a:tailEnd type="triangle" w="med" len="med"/>
          </a:ln>
        </p:spPr>
        <p:txBody>
          <a:bodyPr wrap="none" anchor="ctr"/>
          <a:lstStyle/>
          <a:p>
            <a:endParaRPr lang="en-US" dirty="0"/>
          </a:p>
        </p:txBody>
      </p:sp>
      <p:sp>
        <p:nvSpPr>
          <p:cNvPr id="191508" name="Line 24"/>
          <p:cNvSpPr>
            <a:spLocks noChangeShapeType="1"/>
          </p:cNvSpPr>
          <p:nvPr/>
        </p:nvSpPr>
        <p:spPr bwMode="auto">
          <a:xfrm>
            <a:off x="6335713" y="4445000"/>
            <a:ext cx="0" cy="381000"/>
          </a:xfrm>
          <a:prstGeom prst="line">
            <a:avLst/>
          </a:prstGeom>
          <a:noFill/>
          <a:ln w="25400">
            <a:solidFill>
              <a:schemeClr val="tx1"/>
            </a:solidFill>
            <a:round/>
            <a:headEnd/>
            <a:tailEnd type="triangle" w="med" len="med"/>
          </a:ln>
        </p:spPr>
        <p:txBody>
          <a:bodyPr wrap="none" anchor="ctr"/>
          <a:lstStyle/>
          <a:p>
            <a:endParaRPr lang="en-US" dirty="0"/>
          </a:p>
        </p:txBody>
      </p:sp>
      <p:sp>
        <p:nvSpPr>
          <p:cNvPr id="191509" name="Line 25"/>
          <p:cNvSpPr>
            <a:spLocks noChangeShapeType="1"/>
          </p:cNvSpPr>
          <p:nvPr/>
        </p:nvSpPr>
        <p:spPr bwMode="auto">
          <a:xfrm>
            <a:off x="6348413" y="5384800"/>
            <a:ext cx="0" cy="393700"/>
          </a:xfrm>
          <a:prstGeom prst="line">
            <a:avLst/>
          </a:prstGeom>
          <a:noFill/>
          <a:ln w="25400">
            <a:solidFill>
              <a:schemeClr val="tx1"/>
            </a:solidFill>
            <a:round/>
            <a:headEnd/>
            <a:tailEnd type="triangle" w="med" len="med"/>
          </a:ln>
        </p:spPr>
        <p:txBody>
          <a:bodyPr wrap="none" anchor="ctr"/>
          <a:lstStyle/>
          <a:p>
            <a:endParaRPr lang="en-US" dirty="0"/>
          </a:p>
        </p:txBody>
      </p:sp>
      <p:sp>
        <p:nvSpPr>
          <p:cNvPr id="191510" name="Text Box 26"/>
          <p:cNvSpPr txBox="1">
            <a:spLocks noChangeArrowheads="1"/>
          </p:cNvSpPr>
          <p:nvPr/>
        </p:nvSpPr>
        <p:spPr bwMode="auto">
          <a:xfrm>
            <a:off x="371475" y="4927600"/>
            <a:ext cx="5230813" cy="641350"/>
          </a:xfrm>
          <a:prstGeom prst="rect">
            <a:avLst/>
          </a:prstGeom>
          <a:noFill/>
          <a:ln w="9525" algn="ctr">
            <a:noFill/>
            <a:miter lim="800000"/>
            <a:headEnd/>
            <a:tailEnd/>
          </a:ln>
        </p:spPr>
        <p:txBody>
          <a:bodyPr>
            <a:spAutoFit/>
          </a:bodyPr>
          <a:lstStyle/>
          <a:p>
            <a:r>
              <a:rPr lang="en-US" dirty="0"/>
              <a:t>ent-as : asname = &lt;asName&gt; : aname = &lt;assocName&gt;</a:t>
            </a:r>
          </a:p>
        </p:txBody>
      </p:sp>
      <p:sp>
        <p:nvSpPr>
          <p:cNvPr id="191511" name="Text Box 27"/>
          <p:cNvSpPr txBox="1">
            <a:spLocks noChangeArrowheads="1"/>
          </p:cNvSpPr>
          <p:nvPr/>
        </p:nvSpPr>
        <p:spPr bwMode="auto">
          <a:xfrm>
            <a:off x="412750" y="5702300"/>
            <a:ext cx="5230813" cy="825500"/>
          </a:xfrm>
          <a:prstGeom prst="rect">
            <a:avLst/>
          </a:prstGeom>
          <a:noFill/>
          <a:ln w="9525" algn="ctr">
            <a:noFill/>
            <a:miter lim="800000"/>
            <a:headEnd/>
            <a:tailEnd/>
          </a:ln>
        </p:spPr>
        <p:txBody>
          <a:bodyPr>
            <a:spAutoFit/>
          </a:bodyPr>
          <a:lstStyle/>
          <a:p>
            <a:r>
              <a:rPr lang="en-US" sz="1600" dirty="0"/>
              <a:t>ent-appl-rtkey : dpc = &lt;dpc&gt; : si = &lt;si&gt; : ssn = &lt;ssn&gt; :</a:t>
            </a:r>
          </a:p>
          <a:p>
            <a:r>
              <a:rPr lang="en-US" sz="1600" dirty="0"/>
              <a:t>    opc = &lt;opc&gt; : cics = &lt;cicStart&gt; : cice = &lt;cicEnd&gt; :</a:t>
            </a:r>
          </a:p>
          <a:p>
            <a:r>
              <a:rPr lang="en-US" sz="1600" dirty="0"/>
              <a:t>    asname &lt;asName&gt; : type = {full | partial | default}</a:t>
            </a:r>
          </a:p>
        </p:txBody>
      </p:sp>
      <p:sp>
        <p:nvSpPr>
          <p:cNvPr id="191512" name="Text Box 28"/>
          <p:cNvSpPr txBox="1">
            <a:spLocks noChangeArrowheads="1"/>
          </p:cNvSpPr>
          <p:nvPr/>
        </p:nvSpPr>
        <p:spPr bwMode="auto">
          <a:xfrm>
            <a:off x="374650" y="3975100"/>
            <a:ext cx="3935413" cy="641350"/>
          </a:xfrm>
          <a:prstGeom prst="rect">
            <a:avLst/>
          </a:prstGeom>
          <a:noFill/>
          <a:ln w="9525" algn="ctr">
            <a:noFill/>
            <a:miter lim="800000"/>
            <a:headEnd/>
            <a:tailEnd/>
          </a:ln>
        </p:spPr>
        <p:txBody>
          <a:bodyPr>
            <a:spAutoFit/>
          </a:bodyPr>
          <a:lstStyle/>
          <a:p>
            <a:r>
              <a:rPr lang="en-US" dirty="0"/>
              <a:t>ent-assoc : … adapter = {M3UA | SUA}</a:t>
            </a:r>
          </a:p>
        </p:txBody>
      </p:sp>
      <p:sp>
        <p:nvSpPr>
          <p:cNvPr id="191513" name="Text Box 29"/>
          <p:cNvSpPr txBox="1">
            <a:spLocks noChangeArrowheads="1"/>
          </p:cNvSpPr>
          <p:nvPr/>
        </p:nvSpPr>
        <p:spPr bwMode="auto">
          <a:xfrm>
            <a:off x="631825" y="990600"/>
            <a:ext cx="2644775" cy="336550"/>
          </a:xfrm>
          <a:prstGeom prst="rect">
            <a:avLst/>
          </a:prstGeom>
          <a:noFill/>
          <a:ln w="9525">
            <a:noFill/>
            <a:miter lim="800000"/>
            <a:headEnd/>
            <a:tailEnd/>
          </a:ln>
        </p:spPr>
        <p:txBody>
          <a:bodyPr wrap="none">
            <a:spAutoFit/>
          </a:bodyPr>
          <a:lstStyle/>
          <a:p>
            <a:pPr algn="ctr"/>
            <a:r>
              <a:rPr lang="en-US" sz="1600" b="1" dirty="0"/>
              <a:t>SIGTRAN PROVISIONING</a:t>
            </a:r>
          </a:p>
        </p:txBody>
      </p:sp>
    </p:spTree>
  </p:cSld>
  <p:clrMapOvr>
    <a:masterClrMapping/>
  </p:clrMapOvr>
  <p:transition>
    <p:wipe dir="d"/>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0" y="0"/>
            <a:ext cx="9140825" cy="609600"/>
          </a:xfrm>
        </p:spPr>
        <p:txBody>
          <a:bodyPr/>
          <a:lstStyle/>
          <a:p>
            <a:pPr eaLnBrk="1" hangingPunct="1"/>
            <a:r>
              <a:rPr lang="en-US" dirty="0" smtClean="0"/>
              <a:t>  IPGW – Activating</a:t>
            </a:r>
            <a:r>
              <a:rPr lang="en-US" sz="2800" dirty="0" smtClean="0"/>
              <a:t> </a:t>
            </a:r>
          </a:p>
        </p:txBody>
      </p:sp>
      <p:sp>
        <p:nvSpPr>
          <p:cNvPr id="192515" name="Line 4"/>
          <p:cNvSpPr>
            <a:spLocks noChangeShapeType="1"/>
          </p:cNvSpPr>
          <p:nvPr/>
        </p:nvSpPr>
        <p:spPr bwMode="auto">
          <a:xfrm flipV="1">
            <a:off x="6891338" y="1984375"/>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92516" name="Rectangle 5"/>
          <p:cNvSpPr>
            <a:spLocks noChangeArrowheads="1"/>
          </p:cNvSpPr>
          <p:nvPr/>
        </p:nvSpPr>
        <p:spPr bwMode="auto">
          <a:xfrm>
            <a:off x="4025900" y="1600200"/>
            <a:ext cx="1050925" cy="906463"/>
          </a:xfrm>
          <a:prstGeom prst="rect">
            <a:avLst/>
          </a:prstGeom>
          <a:noFill/>
          <a:ln w="28575">
            <a:solidFill>
              <a:schemeClr val="tx1"/>
            </a:solidFill>
            <a:miter lim="800000"/>
            <a:headEnd/>
            <a:tailEnd/>
          </a:ln>
        </p:spPr>
        <p:txBody>
          <a:bodyPr wrap="none" lIns="92985" tIns="46493" rIns="92985" bIns="46493" anchor="ctr"/>
          <a:lstStyle/>
          <a:p>
            <a:pPr algn="ctr"/>
            <a:r>
              <a:rPr lang="en-US" dirty="0"/>
              <a:t>IP Setup</a:t>
            </a:r>
          </a:p>
        </p:txBody>
      </p:sp>
      <p:sp>
        <p:nvSpPr>
          <p:cNvPr id="192517" name="Rectangle 6"/>
          <p:cNvSpPr>
            <a:spLocks noChangeArrowheads="1"/>
          </p:cNvSpPr>
          <p:nvPr/>
        </p:nvSpPr>
        <p:spPr bwMode="auto">
          <a:xfrm>
            <a:off x="2362200" y="1604963"/>
            <a:ext cx="1030288"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SS7 </a:t>
            </a:r>
          </a:p>
          <a:p>
            <a:pPr algn="ctr" eaLnBrk="0" hangingPunct="0"/>
            <a:r>
              <a:rPr lang="en-US" dirty="0"/>
              <a:t>Routing</a:t>
            </a:r>
          </a:p>
        </p:txBody>
      </p:sp>
      <p:sp>
        <p:nvSpPr>
          <p:cNvPr id="192518" name="Line 7"/>
          <p:cNvSpPr>
            <a:spLocks noChangeShapeType="1"/>
          </p:cNvSpPr>
          <p:nvPr/>
        </p:nvSpPr>
        <p:spPr bwMode="auto">
          <a:xfrm>
            <a:off x="3432175"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2519" name="Line 8"/>
          <p:cNvSpPr>
            <a:spLocks noChangeShapeType="1"/>
          </p:cNvSpPr>
          <p:nvPr/>
        </p:nvSpPr>
        <p:spPr bwMode="auto">
          <a:xfrm>
            <a:off x="5057775" y="2041525"/>
            <a:ext cx="7016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grpSp>
        <p:nvGrpSpPr>
          <p:cNvPr id="2" name="Group 9"/>
          <p:cNvGrpSpPr>
            <a:grpSpLocks/>
          </p:cNvGrpSpPr>
          <p:nvPr/>
        </p:nvGrpSpPr>
        <p:grpSpPr bwMode="auto">
          <a:xfrm>
            <a:off x="7499350" y="1730375"/>
            <a:ext cx="1265238" cy="604838"/>
            <a:chOff x="4582" y="715"/>
            <a:chExt cx="797" cy="381"/>
          </a:xfrm>
        </p:grpSpPr>
        <p:sp>
          <p:nvSpPr>
            <p:cNvPr id="192535" name="AutoShape 10"/>
            <p:cNvSpPr>
              <a:spLocks noChangeArrowheads="1"/>
            </p:cNvSpPr>
            <p:nvPr/>
          </p:nvSpPr>
          <p:spPr bwMode="auto">
            <a:xfrm>
              <a:off x="4595" y="715"/>
              <a:ext cx="764" cy="381"/>
            </a:xfrm>
            <a:prstGeom prst="flowChartTerminator">
              <a:avLst/>
            </a:prstGeom>
            <a:noFill/>
            <a:ln w="28575">
              <a:solidFill>
                <a:schemeClr val="tx1"/>
              </a:solidFill>
              <a:miter lim="800000"/>
              <a:headEnd/>
              <a:tailEnd/>
            </a:ln>
          </p:spPr>
          <p:txBody>
            <a:bodyPr wrap="none" anchor="ctr"/>
            <a:lstStyle/>
            <a:p>
              <a:pPr algn="ctr" eaLnBrk="0" hangingPunct="0"/>
              <a:endParaRPr lang="en-US" sz="1600" b="1" dirty="0"/>
            </a:p>
          </p:txBody>
        </p:sp>
        <p:sp>
          <p:nvSpPr>
            <p:cNvPr id="192536" name="Text Box 11"/>
            <p:cNvSpPr txBox="1">
              <a:spLocks noChangeArrowheads="1"/>
            </p:cNvSpPr>
            <p:nvPr/>
          </p:nvSpPr>
          <p:spPr bwMode="auto">
            <a:xfrm>
              <a:off x="4582" y="732"/>
              <a:ext cx="797" cy="212"/>
            </a:xfrm>
            <a:prstGeom prst="rect">
              <a:avLst/>
            </a:prstGeom>
            <a:noFill/>
            <a:ln w="9525">
              <a:noFill/>
              <a:miter lim="800000"/>
              <a:headEnd/>
              <a:tailEnd/>
            </a:ln>
          </p:spPr>
          <p:txBody>
            <a:bodyPr>
              <a:spAutoFit/>
            </a:bodyPr>
            <a:lstStyle/>
            <a:p>
              <a:pPr algn="ctr"/>
              <a:r>
                <a:rPr lang="en-US" sz="1600" b="1" dirty="0"/>
                <a:t>Activate </a:t>
              </a:r>
            </a:p>
          </p:txBody>
        </p:sp>
      </p:grpSp>
      <p:sp>
        <p:nvSpPr>
          <p:cNvPr id="192521" name="Rectangle 12"/>
          <p:cNvSpPr>
            <a:spLocks noChangeArrowheads="1"/>
          </p:cNvSpPr>
          <p:nvPr/>
        </p:nvSpPr>
        <p:spPr bwMode="auto">
          <a:xfrm>
            <a:off x="5748338" y="1619250"/>
            <a:ext cx="1212850" cy="887413"/>
          </a:xfrm>
          <a:prstGeom prst="rect">
            <a:avLst/>
          </a:prstGeom>
          <a:noFill/>
          <a:ln w="28575">
            <a:solidFill>
              <a:schemeClr val="tx1"/>
            </a:solidFill>
            <a:miter lim="800000"/>
            <a:headEnd/>
            <a:tailEnd/>
          </a:ln>
        </p:spPr>
        <p:txBody>
          <a:bodyPr wrap="none" lIns="92985" tIns="46493" rIns="92985" bIns="46493" anchor="ctr"/>
          <a:lstStyle/>
          <a:p>
            <a:pPr algn="ctr"/>
            <a:r>
              <a:rPr lang="en-US" sz="1600" dirty="0"/>
              <a:t>IP Host and</a:t>
            </a:r>
          </a:p>
          <a:p>
            <a:pPr algn="ctr"/>
            <a:r>
              <a:rPr lang="en-US" sz="1600" dirty="0"/>
              <a:t>Associations</a:t>
            </a:r>
          </a:p>
        </p:txBody>
      </p:sp>
      <p:sp>
        <p:nvSpPr>
          <p:cNvPr id="192522" name="Line 13"/>
          <p:cNvSpPr>
            <a:spLocks noChangeShapeType="1"/>
          </p:cNvSpPr>
          <p:nvPr/>
        </p:nvSpPr>
        <p:spPr bwMode="auto">
          <a:xfrm>
            <a:off x="6977063" y="2041525"/>
            <a:ext cx="566737"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2523" name="Rectangle 14"/>
          <p:cNvSpPr>
            <a:spLocks noChangeArrowheads="1"/>
          </p:cNvSpPr>
          <p:nvPr/>
        </p:nvSpPr>
        <p:spPr bwMode="auto">
          <a:xfrm>
            <a:off x="685800" y="1604963"/>
            <a:ext cx="1030288" cy="887412"/>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dirty="0"/>
              <a:t>Features</a:t>
            </a:r>
          </a:p>
        </p:txBody>
      </p:sp>
      <p:sp>
        <p:nvSpPr>
          <p:cNvPr id="192524" name="Line 15"/>
          <p:cNvSpPr>
            <a:spLocks noChangeShapeType="1"/>
          </p:cNvSpPr>
          <p:nvPr/>
        </p:nvSpPr>
        <p:spPr bwMode="auto">
          <a:xfrm>
            <a:off x="1755775" y="2041525"/>
            <a:ext cx="600075"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2525" name="Rectangle 16"/>
          <p:cNvSpPr>
            <a:spLocks noChangeArrowheads="1"/>
          </p:cNvSpPr>
          <p:nvPr/>
        </p:nvSpPr>
        <p:spPr bwMode="auto">
          <a:xfrm>
            <a:off x="7181850" y="3065463"/>
            <a:ext cx="1817688" cy="457200"/>
          </a:xfrm>
          <a:prstGeom prst="rect">
            <a:avLst/>
          </a:prstGeom>
          <a:noFill/>
          <a:ln w="9525">
            <a:solidFill>
              <a:schemeClr val="tx1"/>
            </a:solidFill>
            <a:miter lim="800000"/>
            <a:headEnd/>
            <a:tailEnd/>
          </a:ln>
        </p:spPr>
        <p:txBody>
          <a:bodyPr wrap="none" anchor="ctr"/>
          <a:lstStyle/>
          <a:p>
            <a:pPr algn="ctr" eaLnBrk="0" hangingPunct="0"/>
            <a:r>
              <a:rPr lang="en-US" sz="2000" dirty="0"/>
              <a:t>alw-card</a:t>
            </a:r>
          </a:p>
        </p:txBody>
      </p:sp>
      <p:sp>
        <p:nvSpPr>
          <p:cNvPr id="192526" name="Line 17"/>
          <p:cNvSpPr>
            <a:spLocks noChangeShapeType="1"/>
          </p:cNvSpPr>
          <p:nvPr/>
        </p:nvSpPr>
        <p:spPr bwMode="auto">
          <a:xfrm>
            <a:off x="8094663" y="2332038"/>
            <a:ext cx="0" cy="690562"/>
          </a:xfrm>
          <a:prstGeom prst="line">
            <a:avLst/>
          </a:prstGeom>
          <a:noFill/>
          <a:ln w="28575">
            <a:solidFill>
              <a:schemeClr val="tx1"/>
            </a:solidFill>
            <a:round/>
            <a:headEnd/>
            <a:tailEnd type="triangle" w="med" len="med"/>
          </a:ln>
        </p:spPr>
        <p:txBody>
          <a:bodyPr/>
          <a:lstStyle/>
          <a:p>
            <a:endParaRPr lang="en-US" dirty="0"/>
          </a:p>
        </p:txBody>
      </p:sp>
      <p:sp>
        <p:nvSpPr>
          <p:cNvPr id="192527" name="Rectangle 18"/>
          <p:cNvSpPr>
            <a:spLocks noChangeArrowheads="1"/>
          </p:cNvSpPr>
          <p:nvPr/>
        </p:nvSpPr>
        <p:spPr bwMode="auto">
          <a:xfrm>
            <a:off x="7200900" y="4108450"/>
            <a:ext cx="1817688" cy="457200"/>
          </a:xfrm>
          <a:prstGeom prst="rect">
            <a:avLst/>
          </a:prstGeom>
          <a:noFill/>
          <a:ln w="9525">
            <a:solidFill>
              <a:schemeClr val="tx1"/>
            </a:solidFill>
            <a:miter lim="800000"/>
            <a:headEnd/>
            <a:tailEnd/>
          </a:ln>
        </p:spPr>
        <p:txBody>
          <a:bodyPr wrap="none" anchor="ctr"/>
          <a:lstStyle/>
          <a:p>
            <a:pPr algn="ctr" eaLnBrk="0" hangingPunct="0"/>
            <a:r>
              <a:rPr lang="en-US" sz="2000" dirty="0"/>
              <a:t>act-slk</a:t>
            </a:r>
          </a:p>
        </p:txBody>
      </p:sp>
      <p:sp>
        <p:nvSpPr>
          <p:cNvPr id="192528" name="Rectangle 19"/>
          <p:cNvSpPr>
            <a:spLocks noChangeArrowheads="1"/>
          </p:cNvSpPr>
          <p:nvPr/>
        </p:nvSpPr>
        <p:spPr bwMode="auto">
          <a:xfrm>
            <a:off x="7191375" y="5119688"/>
            <a:ext cx="1817688" cy="457200"/>
          </a:xfrm>
          <a:prstGeom prst="rect">
            <a:avLst/>
          </a:prstGeom>
          <a:noFill/>
          <a:ln w="9525">
            <a:solidFill>
              <a:schemeClr val="tx1"/>
            </a:solidFill>
            <a:miter lim="800000"/>
            <a:headEnd/>
            <a:tailEnd/>
          </a:ln>
        </p:spPr>
        <p:txBody>
          <a:bodyPr wrap="none" anchor="ctr"/>
          <a:lstStyle/>
          <a:p>
            <a:pPr algn="ctr" eaLnBrk="0" hangingPunct="0"/>
            <a:r>
              <a:rPr lang="en-US" sz="2000" dirty="0"/>
              <a:t>chg-assoc</a:t>
            </a:r>
          </a:p>
        </p:txBody>
      </p:sp>
      <p:sp>
        <p:nvSpPr>
          <p:cNvPr id="192529" name="Line 20"/>
          <p:cNvSpPr>
            <a:spLocks noChangeShapeType="1"/>
          </p:cNvSpPr>
          <p:nvPr/>
        </p:nvSpPr>
        <p:spPr bwMode="auto">
          <a:xfrm>
            <a:off x="8107363" y="4589463"/>
            <a:ext cx="0" cy="520700"/>
          </a:xfrm>
          <a:prstGeom prst="line">
            <a:avLst/>
          </a:prstGeom>
          <a:noFill/>
          <a:ln w="28575">
            <a:solidFill>
              <a:schemeClr val="tx1"/>
            </a:solidFill>
            <a:round/>
            <a:headEnd/>
            <a:tailEnd type="triangle" w="med" len="med"/>
          </a:ln>
        </p:spPr>
        <p:txBody>
          <a:bodyPr/>
          <a:lstStyle/>
          <a:p>
            <a:endParaRPr lang="en-US" dirty="0"/>
          </a:p>
        </p:txBody>
      </p:sp>
      <p:sp>
        <p:nvSpPr>
          <p:cNvPr id="192530" name="Line 21"/>
          <p:cNvSpPr>
            <a:spLocks noChangeShapeType="1"/>
          </p:cNvSpPr>
          <p:nvPr/>
        </p:nvSpPr>
        <p:spPr bwMode="auto">
          <a:xfrm>
            <a:off x="8107363" y="3527425"/>
            <a:ext cx="0" cy="579438"/>
          </a:xfrm>
          <a:prstGeom prst="line">
            <a:avLst/>
          </a:prstGeom>
          <a:noFill/>
          <a:ln w="28575">
            <a:solidFill>
              <a:schemeClr val="tx1"/>
            </a:solidFill>
            <a:round/>
            <a:headEnd/>
            <a:tailEnd type="triangle" w="med" len="med"/>
          </a:ln>
        </p:spPr>
        <p:txBody>
          <a:bodyPr wrap="none" anchor="ctr"/>
          <a:lstStyle/>
          <a:p>
            <a:endParaRPr lang="en-US" dirty="0"/>
          </a:p>
        </p:txBody>
      </p:sp>
      <p:sp>
        <p:nvSpPr>
          <p:cNvPr id="192531" name="Text Box 22"/>
          <p:cNvSpPr txBox="1">
            <a:spLocks noChangeArrowheads="1"/>
          </p:cNvSpPr>
          <p:nvPr/>
        </p:nvSpPr>
        <p:spPr bwMode="auto">
          <a:xfrm>
            <a:off x="5346700" y="3124200"/>
            <a:ext cx="1687513" cy="366713"/>
          </a:xfrm>
          <a:prstGeom prst="rect">
            <a:avLst/>
          </a:prstGeom>
          <a:noFill/>
          <a:ln w="9525" algn="ctr">
            <a:noFill/>
            <a:miter lim="800000"/>
            <a:headEnd/>
            <a:tailEnd/>
          </a:ln>
        </p:spPr>
        <p:txBody>
          <a:bodyPr>
            <a:spAutoFit/>
          </a:bodyPr>
          <a:lstStyle/>
          <a:p>
            <a:r>
              <a:rPr lang="en-US" dirty="0"/>
              <a:t>No Changes</a:t>
            </a:r>
          </a:p>
        </p:txBody>
      </p:sp>
      <p:sp>
        <p:nvSpPr>
          <p:cNvPr id="192532" name="Text Box 23"/>
          <p:cNvSpPr txBox="1">
            <a:spLocks noChangeArrowheads="1"/>
          </p:cNvSpPr>
          <p:nvPr/>
        </p:nvSpPr>
        <p:spPr bwMode="auto">
          <a:xfrm>
            <a:off x="5346700" y="4076700"/>
            <a:ext cx="1687513" cy="366713"/>
          </a:xfrm>
          <a:prstGeom prst="rect">
            <a:avLst/>
          </a:prstGeom>
          <a:noFill/>
          <a:ln w="9525" algn="ctr">
            <a:noFill/>
            <a:miter lim="800000"/>
            <a:headEnd/>
            <a:tailEnd/>
          </a:ln>
        </p:spPr>
        <p:txBody>
          <a:bodyPr>
            <a:spAutoFit/>
          </a:bodyPr>
          <a:lstStyle/>
          <a:p>
            <a:r>
              <a:rPr lang="en-US" dirty="0"/>
              <a:t>No Changes</a:t>
            </a:r>
          </a:p>
        </p:txBody>
      </p:sp>
      <p:sp>
        <p:nvSpPr>
          <p:cNvPr id="192533" name="Text Box 24"/>
          <p:cNvSpPr txBox="1">
            <a:spLocks noChangeArrowheads="1"/>
          </p:cNvSpPr>
          <p:nvPr/>
        </p:nvSpPr>
        <p:spPr bwMode="auto">
          <a:xfrm>
            <a:off x="5346700" y="5168900"/>
            <a:ext cx="1687513" cy="366713"/>
          </a:xfrm>
          <a:prstGeom prst="rect">
            <a:avLst/>
          </a:prstGeom>
          <a:noFill/>
          <a:ln w="9525" algn="ctr">
            <a:noFill/>
            <a:miter lim="800000"/>
            <a:headEnd/>
            <a:tailEnd/>
          </a:ln>
        </p:spPr>
        <p:txBody>
          <a:bodyPr>
            <a:spAutoFit/>
          </a:bodyPr>
          <a:lstStyle/>
          <a:p>
            <a:r>
              <a:rPr lang="en-US" dirty="0"/>
              <a:t>No Changes</a:t>
            </a:r>
          </a:p>
        </p:txBody>
      </p:sp>
      <p:sp>
        <p:nvSpPr>
          <p:cNvPr id="192534" name="Text Box 25"/>
          <p:cNvSpPr txBox="1">
            <a:spLocks noChangeArrowheads="1"/>
          </p:cNvSpPr>
          <p:nvPr/>
        </p:nvSpPr>
        <p:spPr bwMode="auto">
          <a:xfrm>
            <a:off x="631825" y="990600"/>
            <a:ext cx="2644775" cy="336550"/>
          </a:xfrm>
          <a:prstGeom prst="rect">
            <a:avLst/>
          </a:prstGeom>
          <a:noFill/>
          <a:ln w="9525">
            <a:noFill/>
            <a:miter lim="800000"/>
            <a:headEnd/>
            <a:tailEnd/>
          </a:ln>
        </p:spPr>
        <p:txBody>
          <a:bodyPr wrap="none">
            <a:spAutoFit/>
          </a:bodyPr>
          <a:lstStyle/>
          <a:p>
            <a:pPr algn="ctr"/>
            <a:r>
              <a:rPr lang="en-US" sz="1600" b="1" dirty="0"/>
              <a:t>SIGTRAN PROVISIONING</a:t>
            </a:r>
          </a:p>
        </p:txBody>
      </p:sp>
    </p:spTree>
  </p:cSld>
  <p:clrMapOvr>
    <a:masterClrMapping/>
  </p:clrMapOvr>
  <p:transition>
    <p:wipe dir="d"/>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1676400" y="5257800"/>
            <a:ext cx="6235700" cy="631825"/>
          </a:xfrm>
          <a:prstGeom prst="rect">
            <a:avLst/>
          </a:prstGeom>
          <a:noFill/>
          <a:ln w="9525">
            <a:noFill/>
            <a:miter lim="800000"/>
            <a:headEnd/>
            <a:tailEnd/>
          </a:ln>
        </p:spPr>
        <p:txBody>
          <a:bodyPr anchor="ctr"/>
          <a:lstStyle/>
          <a:p>
            <a:pPr algn="ctr"/>
            <a:r>
              <a:rPr lang="en-US" sz="5400" b="1" dirty="0">
                <a:solidFill>
                  <a:schemeClr val="bg1"/>
                </a:solidFill>
              </a:rPr>
              <a:t> </a:t>
            </a:r>
          </a:p>
        </p:txBody>
      </p:sp>
      <p:pic>
        <p:nvPicPr>
          <p:cNvPr id="193539" name="Picture 3" descr="bs01891_"/>
          <p:cNvPicPr>
            <a:picLocks noChangeAspect="1" noChangeArrowheads="1"/>
          </p:cNvPicPr>
          <p:nvPr/>
        </p:nvPicPr>
        <p:blipFill>
          <a:blip r:embed="rId3" cstate="print"/>
          <a:srcRect/>
          <a:stretch>
            <a:fillRect/>
          </a:stretch>
        </p:blipFill>
        <p:spPr bwMode="auto">
          <a:xfrm>
            <a:off x="3581400" y="2819400"/>
            <a:ext cx="2097088" cy="2517775"/>
          </a:xfrm>
          <a:prstGeom prst="rect">
            <a:avLst/>
          </a:prstGeom>
          <a:noFill/>
          <a:ln w="9525">
            <a:noFill/>
            <a:miter lim="800000"/>
            <a:headEnd/>
            <a:tailEnd/>
          </a:ln>
        </p:spPr>
      </p:pic>
      <p:sp>
        <p:nvSpPr>
          <p:cNvPr id="193540" name="Rectangle 4"/>
          <p:cNvSpPr>
            <a:spLocks noGrp="1" noChangeArrowheads="1"/>
          </p:cNvSpPr>
          <p:nvPr>
            <p:ph type="title"/>
          </p:nvPr>
        </p:nvSpPr>
        <p:spPr>
          <a:xfrm>
            <a:off x="0" y="0"/>
            <a:ext cx="9144000" cy="630936"/>
          </a:xfrm>
          <a:noFill/>
        </p:spPr>
        <p:txBody>
          <a:bodyPr/>
          <a:lstStyle/>
          <a:p>
            <a:pPr eaLnBrk="1" hangingPunct="1"/>
            <a:r>
              <a:rPr lang="en-US" dirty="0" smtClean="0"/>
              <a:t>  Check Your Learning</a:t>
            </a:r>
          </a:p>
        </p:txBody>
      </p:sp>
      <p:sp>
        <p:nvSpPr>
          <p:cNvPr id="193541" name="Rectangle 5"/>
          <p:cNvSpPr>
            <a:spLocks noGrp="1" noChangeArrowheads="1"/>
          </p:cNvSpPr>
          <p:nvPr>
            <p:ph type="body" idx="1"/>
          </p:nvPr>
        </p:nvSpPr>
        <p:spPr>
          <a:xfrm>
            <a:off x="457200" y="990600"/>
            <a:ext cx="8229600" cy="5486400"/>
          </a:xfrm>
          <a:noFill/>
        </p:spPr>
        <p:txBody>
          <a:bodyPr/>
          <a:lstStyle/>
          <a:p>
            <a:pPr eaLnBrk="1" hangingPunct="1"/>
            <a:r>
              <a:rPr lang="en-US" dirty="0" smtClean="0"/>
              <a:t>Answer the questions to the best of your ability.</a:t>
            </a:r>
          </a:p>
          <a:p>
            <a:pPr eaLnBrk="1" hangingPunct="1"/>
            <a:r>
              <a:rPr lang="en-US" dirty="0" smtClean="0"/>
              <a:t>We will review all answers as a group.</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827088" y="1287463"/>
            <a:ext cx="7315200" cy="1455737"/>
          </a:xfrm>
          <a:prstGeom prst="rect">
            <a:avLst/>
          </a:prstGeom>
          <a:solidFill>
            <a:srgbClr val="F0E8B7"/>
          </a:solidFill>
          <a:ln w="9525" algn="ctr">
            <a:solidFill>
              <a:srgbClr val="808285"/>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9459" name="Rectangle 3"/>
          <p:cNvSpPr>
            <a:spLocks noGrp="1" noChangeArrowheads="1"/>
          </p:cNvSpPr>
          <p:nvPr>
            <p:ph type="title"/>
          </p:nvPr>
        </p:nvSpPr>
        <p:spPr>
          <a:xfrm>
            <a:off x="1" y="0"/>
            <a:ext cx="9144000" cy="609600"/>
          </a:xfrm>
        </p:spPr>
        <p:txBody>
          <a:bodyPr/>
          <a:lstStyle/>
          <a:p>
            <a:pPr eaLnBrk="1" hangingPunct="1"/>
            <a:r>
              <a:rPr lang="en-US" dirty="0" smtClean="0"/>
              <a:t>  Comparison of EAGLE SIGTRAN Applications</a:t>
            </a:r>
          </a:p>
        </p:txBody>
      </p:sp>
      <p:sp>
        <p:nvSpPr>
          <p:cNvPr id="19460" name="Text Box 4"/>
          <p:cNvSpPr txBox="1">
            <a:spLocks noChangeArrowheads="1"/>
          </p:cNvSpPr>
          <p:nvPr/>
        </p:nvSpPr>
        <p:spPr bwMode="auto">
          <a:xfrm>
            <a:off x="838200" y="1295400"/>
            <a:ext cx="3819525" cy="1311275"/>
          </a:xfrm>
          <a:prstGeom prst="rect">
            <a:avLst/>
          </a:prstGeom>
          <a:solidFill>
            <a:srgbClr val="F0E8B7"/>
          </a:solidFill>
          <a:ln w="9525" algn="ctr">
            <a:noFill/>
            <a:miter lim="800000"/>
            <a:headEnd/>
            <a:tailEnd/>
          </a:ln>
        </p:spPr>
        <p:txBody>
          <a:bodyPr wrap="none">
            <a:spAutoFit/>
          </a:bodyPr>
          <a:lstStyle/>
          <a:p>
            <a:r>
              <a:rPr lang="en-US" sz="2000" u="sng" dirty="0"/>
              <a:t>IP Link Interface Module (IPLIM)</a:t>
            </a:r>
          </a:p>
          <a:p>
            <a:pPr>
              <a:buFontTx/>
              <a:buChar char="•"/>
            </a:pPr>
            <a:r>
              <a:rPr lang="en-US" sz="2000" dirty="0"/>
              <a:t> Point-to-point</a:t>
            </a:r>
          </a:p>
          <a:p>
            <a:pPr>
              <a:buFontTx/>
              <a:buChar char="•"/>
            </a:pPr>
            <a:r>
              <a:rPr lang="en-US" sz="2000" dirty="0"/>
              <a:t> STP to STP</a:t>
            </a:r>
          </a:p>
          <a:p>
            <a:pPr>
              <a:buFontTx/>
              <a:buChar char="•"/>
            </a:pPr>
            <a:r>
              <a:rPr lang="en-US" sz="2000" dirty="0"/>
              <a:t> Replaces B,C,D Links</a:t>
            </a:r>
          </a:p>
        </p:txBody>
      </p:sp>
      <p:sp>
        <p:nvSpPr>
          <p:cNvPr id="297989" name="Rectangle 5"/>
          <p:cNvSpPr>
            <a:spLocks noChangeArrowheads="1"/>
          </p:cNvSpPr>
          <p:nvPr/>
        </p:nvSpPr>
        <p:spPr bwMode="auto">
          <a:xfrm>
            <a:off x="847725" y="3038475"/>
            <a:ext cx="7305675" cy="1457325"/>
          </a:xfrm>
          <a:prstGeom prst="rect">
            <a:avLst/>
          </a:prstGeom>
          <a:solidFill>
            <a:srgbClr val="F0E8B7"/>
          </a:solidFill>
          <a:ln w="9525" algn="ctr">
            <a:solidFill>
              <a:srgbClr val="808285"/>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9462" name="Text Box 6"/>
          <p:cNvSpPr txBox="1">
            <a:spLocks noChangeArrowheads="1"/>
          </p:cNvSpPr>
          <p:nvPr/>
        </p:nvSpPr>
        <p:spPr bwMode="auto">
          <a:xfrm>
            <a:off x="866775" y="3105150"/>
            <a:ext cx="3038475" cy="1311275"/>
          </a:xfrm>
          <a:prstGeom prst="rect">
            <a:avLst/>
          </a:prstGeom>
          <a:solidFill>
            <a:srgbClr val="F0E8B7"/>
          </a:solidFill>
          <a:ln w="9525" algn="ctr">
            <a:noFill/>
            <a:miter lim="800000"/>
            <a:headEnd/>
            <a:tailEnd/>
          </a:ln>
        </p:spPr>
        <p:txBody>
          <a:bodyPr wrap="none">
            <a:spAutoFit/>
          </a:bodyPr>
          <a:lstStyle/>
          <a:p>
            <a:r>
              <a:rPr lang="en-US" sz="2000" u="sng" dirty="0"/>
              <a:t>IP Gateway (IPGW)</a:t>
            </a:r>
          </a:p>
          <a:p>
            <a:pPr>
              <a:buFontTx/>
              <a:buChar char="•"/>
            </a:pPr>
            <a:r>
              <a:rPr lang="en-US" sz="2000" dirty="0"/>
              <a:t> Point-to-multipoint</a:t>
            </a:r>
          </a:p>
          <a:p>
            <a:pPr>
              <a:buFontTx/>
              <a:buChar char="•"/>
            </a:pPr>
            <a:r>
              <a:rPr lang="en-US" sz="2000" dirty="0"/>
              <a:t> STP to IP-Based device</a:t>
            </a:r>
          </a:p>
          <a:p>
            <a:pPr>
              <a:buFontTx/>
              <a:buChar char="•"/>
            </a:pPr>
            <a:r>
              <a:rPr lang="en-US" sz="2000" dirty="0"/>
              <a:t> Replaces A Links</a:t>
            </a:r>
          </a:p>
        </p:txBody>
      </p:sp>
      <p:sp>
        <p:nvSpPr>
          <p:cNvPr id="297991" name="Rectangle 7"/>
          <p:cNvSpPr>
            <a:spLocks noChangeArrowheads="1"/>
          </p:cNvSpPr>
          <p:nvPr/>
        </p:nvSpPr>
        <p:spPr bwMode="auto">
          <a:xfrm>
            <a:off x="838200" y="4800600"/>
            <a:ext cx="7315200" cy="1371600"/>
          </a:xfrm>
          <a:prstGeom prst="rect">
            <a:avLst/>
          </a:prstGeom>
          <a:solidFill>
            <a:srgbClr val="F0E8B7"/>
          </a:solidFill>
          <a:ln w="9525" algn="ctr">
            <a:solidFill>
              <a:srgbClr val="808285"/>
            </a:solidFill>
            <a:miter lim="800000"/>
            <a:headEnd/>
            <a:tailEnd/>
          </a:ln>
          <a:effectLst>
            <a:outerShdw dist="107763" dir="2700000" algn="ctr" rotWithShape="0">
              <a:schemeClr val="bg2">
                <a:alpha val="50000"/>
              </a:schemeClr>
            </a:outerShdw>
          </a:effectLst>
        </p:spPr>
        <p:txBody>
          <a:bodyPr wrap="none" anchor="ctr"/>
          <a:lstStyle/>
          <a:p>
            <a:pPr>
              <a:defRPr/>
            </a:pPr>
            <a:endParaRPr lang="en-US" dirty="0"/>
          </a:p>
        </p:txBody>
      </p:sp>
      <p:sp>
        <p:nvSpPr>
          <p:cNvPr id="19464" name="Text Box 8"/>
          <p:cNvSpPr txBox="1">
            <a:spLocks noChangeArrowheads="1"/>
          </p:cNvSpPr>
          <p:nvPr/>
        </p:nvSpPr>
        <p:spPr bwMode="auto">
          <a:xfrm>
            <a:off x="866775" y="4829175"/>
            <a:ext cx="4519613" cy="1311275"/>
          </a:xfrm>
          <a:prstGeom prst="rect">
            <a:avLst/>
          </a:prstGeom>
          <a:solidFill>
            <a:srgbClr val="F0E8B7"/>
          </a:solidFill>
          <a:ln w="9525" algn="ctr">
            <a:noFill/>
            <a:miter lim="800000"/>
            <a:headEnd/>
            <a:tailEnd/>
          </a:ln>
        </p:spPr>
        <p:txBody>
          <a:bodyPr wrap="none">
            <a:spAutoFit/>
          </a:bodyPr>
          <a:lstStyle/>
          <a:p>
            <a:r>
              <a:rPr lang="en-US" sz="2000" u="sng" dirty="0"/>
              <a:t>IP Signaling Gateway (IPSG)</a:t>
            </a:r>
          </a:p>
          <a:p>
            <a:pPr>
              <a:buFontTx/>
              <a:buChar char="•"/>
            </a:pPr>
            <a:r>
              <a:rPr lang="en-US" sz="2000" dirty="0"/>
              <a:t> Point-to-point</a:t>
            </a:r>
          </a:p>
          <a:p>
            <a:pPr>
              <a:buFontTx/>
              <a:buChar char="•"/>
            </a:pPr>
            <a:r>
              <a:rPr lang="en-US" sz="2000" dirty="0"/>
              <a:t> STP to STP; STP to IP-Based device</a:t>
            </a:r>
          </a:p>
          <a:p>
            <a:pPr>
              <a:buFontTx/>
              <a:buChar char="•"/>
            </a:pPr>
            <a:r>
              <a:rPr lang="en-US" sz="2000" dirty="0"/>
              <a:t>Replaces A, B, C and D links</a:t>
            </a:r>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9140825" cy="685800"/>
          </a:xfrm>
        </p:spPr>
        <p:txBody>
          <a:bodyPr/>
          <a:lstStyle/>
          <a:p>
            <a:pPr eaLnBrk="1" hangingPunct="1"/>
            <a:r>
              <a:rPr lang="en-US" dirty="0" smtClean="0"/>
              <a:t>  Blank Slide for Review Questions</a:t>
            </a:r>
          </a:p>
        </p:txBody>
      </p:sp>
    </p:spTree>
  </p:cSld>
  <p:clrMapOvr>
    <a:masterClrMapping/>
  </p:clrMapOvr>
  <p:transition>
    <p:wipe dir="d"/>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1524000" y="5257800"/>
            <a:ext cx="6235700" cy="631825"/>
          </a:xfrm>
          <a:prstGeom prst="rect">
            <a:avLst/>
          </a:prstGeom>
          <a:noFill/>
          <a:ln w="9525">
            <a:noFill/>
            <a:miter lim="800000"/>
            <a:headEnd/>
            <a:tailEnd/>
          </a:ln>
        </p:spPr>
        <p:txBody>
          <a:bodyPr anchor="ctr"/>
          <a:lstStyle/>
          <a:p>
            <a:pPr algn="ctr"/>
            <a:r>
              <a:rPr lang="en-US" sz="5400" b="1" dirty="0">
                <a:solidFill>
                  <a:schemeClr val="bg1"/>
                </a:solidFill>
              </a:rPr>
              <a:t> </a:t>
            </a:r>
          </a:p>
        </p:txBody>
      </p:sp>
      <p:pic>
        <p:nvPicPr>
          <p:cNvPr id="195587" name="Picture 3" descr="j0415858"/>
          <p:cNvPicPr>
            <a:picLocks noChangeAspect="1" noChangeArrowheads="1"/>
          </p:cNvPicPr>
          <p:nvPr/>
        </p:nvPicPr>
        <p:blipFill>
          <a:blip r:embed="rId3" cstate="print"/>
          <a:srcRect/>
          <a:stretch>
            <a:fillRect/>
          </a:stretch>
        </p:blipFill>
        <p:spPr bwMode="ltGray">
          <a:xfrm>
            <a:off x="2209800" y="1524000"/>
            <a:ext cx="4724400" cy="3505200"/>
          </a:xfrm>
          <a:prstGeom prst="rect">
            <a:avLst/>
          </a:prstGeom>
          <a:noFill/>
          <a:ln w="9525">
            <a:noFill/>
            <a:miter lim="800000"/>
            <a:headEnd/>
            <a:tailEnd/>
          </a:ln>
        </p:spPr>
      </p:pic>
      <p:sp>
        <p:nvSpPr>
          <p:cNvPr id="195588" name="Rectangle 5"/>
          <p:cNvSpPr>
            <a:spLocks noGrp="1" noChangeArrowheads="1"/>
          </p:cNvSpPr>
          <p:nvPr>
            <p:ph type="title"/>
          </p:nvPr>
        </p:nvSpPr>
        <p:spPr>
          <a:xfrm>
            <a:off x="0" y="0"/>
            <a:ext cx="9144000" cy="630936"/>
          </a:xfrm>
        </p:spPr>
        <p:txBody>
          <a:bodyPr/>
          <a:lstStyle/>
          <a:p>
            <a:pPr eaLnBrk="1" hangingPunct="1"/>
            <a:r>
              <a:rPr lang="en-US" dirty="0" smtClean="0"/>
              <a:t>  Learning Activity</a:t>
            </a:r>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0" y="0"/>
            <a:ext cx="9144000" cy="630936"/>
          </a:xfrm>
        </p:spPr>
        <p:txBody>
          <a:bodyPr/>
          <a:lstStyle/>
          <a:p>
            <a:pPr eaLnBrk="1" hangingPunct="1"/>
            <a:r>
              <a:rPr lang="en-US" dirty="0" smtClean="0"/>
              <a:t>  Learning Activity 6: Provisioning IPGW</a:t>
            </a:r>
          </a:p>
        </p:txBody>
      </p:sp>
      <p:sp>
        <p:nvSpPr>
          <p:cNvPr id="19661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1600" b="1" dirty="0" smtClean="0"/>
              <a:t>Purpose</a:t>
            </a:r>
            <a:endParaRPr lang="en-US" sz="1600" dirty="0" smtClean="0"/>
          </a:p>
          <a:p>
            <a:pPr eaLnBrk="1" hangingPunct="1">
              <a:lnSpc>
                <a:spcPct val="80000"/>
              </a:lnSpc>
            </a:pPr>
            <a:r>
              <a:rPr lang="en-US" sz="1600" dirty="0" smtClean="0"/>
              <a:t>Provides demonstration and hands-on practice with provisioning IPGW links</a:t>
            </a:r>
          </a:p>
          <a:p>
            <a:pPr eaLnBrk="1" hangingPunct="1">
              <a:lnSpc>
                <a:spcPct val="80000"/>
              </a:lnSpc>
              <a:buFont typeface="Wingdings" pitchFamily="2" charset="2"/>
              <a:buNone/>
            </a:pPr>
            <a:endParaRPr lang="en-US" sz="1600" b="1" dirty="0" smtClean="0"/>
          </a:p>
          <a:p>
            <a:pPr eaLnBrk="1" hangingPunct="1">
              <a:lnSpc>
                <a:spcPct val="80000"/>
              </a:lnSpc>
              <a:buFont typeface="Wingdings" pitchFamily="2" charset="2"/>
              <a:buNone/>
            </a:pPr>
            <a:r>
              <a:rPr lang="en-US" sz="1600" b="1" dirty="0" smtClean="0"/>
              <a:t>Objective</a:t>
            </a:r>
            <a:endParaRPr lang="en-US" sz="1600" dirty="0" smtClean="0"/>
          </a:p>
          <a:p>
            <a:pPr eaLnBrk="1" hangingPunct="1">
              <a:lnSpc>
                <a:spcPct val="80000"/>
              </a:lnSpc>
            </a:pPr>
            <a:r>
              <a:rPr lang="en-US" sz="1600" dirty="0" smtClean="0"/>
              <a:t>After completing this exercise, the student will be able to:</a:t>
            </a:r>
          </a:p>
          <a:p>
            <a:pPr eaLnBrk="1" hangingPunct="1">
              <a:lnSpc>
                <a:spcPct val="80000"/>
              </a:lnSpc>
            </a:pPr>
            <a:r>
              <a:rPr lang="en-US" sz="1600" dirty="0" smtClean="0"/>
              <a:t>Build an SS7 link for IPGW</a:t>
            </a:r>
          </a:p>
          <a:p>
            <a:pPr eaLnBrk="1" hangingPunct="1">
              <a:lnSpc>
                <a:spcPct val="80000"/>
              </a:lnSpc>
            </a:pPr>
            <a:r>
              <a:rPr lang="en-US" sz="1600" dirty="0" smtClean="0"/>
              <a:t>Set up a SIGTRAN card for IPGW</a:t>
            </a:r>
          </a:p>
          <a:p>
            <a:pPr eaLnBrk="1" hangingPunct="1">
              <a:lnSpc>
                <a:spcPct val="80000"/>
              </a:lnSpc>
            </a:pPr>
            <a:r>
              <a:rPr lang="en-US" sz="1600" dirty="0" smtClean="0"/>
              <a:t>Set IP parameters for SIGTRAN card</a:t>
            </a:r>
          </a:p>
          <a:p>
            <a:pPr eaLnBrk="1" hangingPunct="1">
              <a:lnSpc>
                <a:spcPct val="80000"/>
              </a:lnSpc>
            </a:pPr>
            <a:r>
              <a:rPr lang="en-US" sz="1600" dirty="0" smtClean="0"/>
              <a:t>Create associations, Application Servers and routing keys</a:t>
            </a:r>
          </a:p>
          <a:p>
            <a:pPr eaLnBrk="1" hangingPunct="1">
              <a:lnSpc>
                <a:spcPct val="80000"/>
              </a:lnSpc>
            </a:pPr>
            <a:r>
              <a:rPr lang="en-US" sz="1600" dirty="0" smtClean="0"/>
              <a:t>Activate IPGW</a:t>
            </a:r>
          </a:p>
          <a:p>
            <a:pPr eaLnBrk="1" hangingPunct="1">
              <a:lnSpc>
                <a:spcPct val="80000"/>
              </a:lnSpc>
            </a:pPr>
            <a:endParaRPr lang="en-US" sz="1600" dirty="0" smtClean="0"/>
          </a:p>
          <a:p>
            <a:pPr eaLnBrk="1" hangingPunct="1">
              <a:lnSpc>
                <a:spcPct val="80000"/>
              </a:lnSpc>
              <a:buFont typeface="Wingdings" pitchFamily="2" charset="2"/>
              <a:buNone/>
            </a:pPr>
            <a:r>
              <a:rPr lang="en-US" sz="1600" b="1" dirty="0" smtClean="0"/>
              <a:t>Materials, Equipment, and References</a:t>
            </a:r>
            <a:endParaRPr lang="en-US" sz="1600" dirty="0" smtClean="0"/>
          </a:p>
          <a:p>
            <a:pPr eaLnBrk="1" hangingPunct="1">
              <a:lnSpc>
                <a:spcPct val="80000"/>
              </a:lnSpc>
            </a:pPr>
            <a:r>
              <a:rPr lang="en-US" sz="1600" dirty="0" smtClean="0"/>
              <a:t>  EAGLE STP Commands section </a:t>
            </a:r>
          </a:p>
          <a:p>
            <a:pPr eaLnBrk="1" hangingPunct="1">
              <a:lnSpc>
                <a:spcPct val="80000"/>
              </a:lnSpc>
            </a:pPr>
            <a:r>
              <a:rPr lang="en-US" sz="1600" dirty="0" smtClean="0"/>
              <a:t>  EAGLE STP IP7 Secure Gateway section</a:t>
            </a:r>
          </a:p>
          <a:p>
            <a:pPr eaLnBrk="1" hangingPunct="1">
              <a:lnSpc>
                <a:spcPct val="80000"/>
              </a:lnSpc>
            </a:pPr>
            <a:r>
              <a:rPr lang="en-US" sz="1600" dirty="0" smtClean="0"/>
              <a:t>  STP EAGLE STP Previously Released Features manual</a:t>
            </a:r>
          </a:p>
          <a:p>
            <a:pPr eaLnBrk="1" hangingPunct="1">
              <a:lnSpc>
                <a:spcPct val="80000"/>
              </a:lnSpc>
              <a:buFont typeface="Wingdings" pitchFamily="2" charset="2"/>
              <a:buNone/>
            </a:pPr>
            <a:endParaRPr lang="en-US" sz="1600" b="1" dirty="0" smtClean="0"/>
          </a:p>
          <a:p>
            <a:pPr eaLnBrk="1" hangingPunct="1">
              <a:lnSpc>
                <a:spcPct val="80000"/>
              </a:lnSpc>
              <a:buFont typeface="Wingdings" pitchFamily="2" charset="2"/>
              <a:buNone/>
            </a:pPr>
            <a:r>
              <a:rPr lang="en-US" sz="1600" b="1" dirty="0" smtClean="0"/>
              <a:t>Student Assignment  </a:t>
            </a:r>
            <a:endParaRPr lang="en-US" sz="1600" dirty="0" smtClean="0"/>
          </a:p>
          <a:p>
            <a:pPr eaLnBrk="1" hangingPunct="1">
              <a:lnSpc>
                <a:spcPct val="80000"/>
              </a:lnSpc>
            </a:pPr>
            <a:r>
              <a:rPr lang="en-US" sz="1600" dirty="0" smtClean="0"/>
              <a:t> Follow the steps in order. Read each step completely.</a:t>
            </a:r>
          </a:p>
          <a:p>
            <a:pPr eaLnBrk="1" hangingPunct="1">
              <a:lnSpc>
                <a:spcPct val="80000"/>
              </a:lnSpc>
              <a:buFont typeface="Wingdings" pitchFamily="2" charset="2"/>
              <a:buNone/>
            </a:pPr>
            <a:r>
              <a:rPr lang="en-US" sz="1600" dirty="0" smtClean="0"/>
              <a:t/>
            </a:r>
            <a:br>
              <a:rPr lang="en-US" sz="1600" dirty="0" smtClean="0"/>
            </a:br>
            <a:endParaRPr lang="en-US" sz="1600" dirty="0" smtClean="0"/>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AutoShape 2"/>
          <p:cNvSpPr>
            <a:spLocks noChangeArrowheads="1"/>
          </p:cNvSpPr>
          <p:nvPr/>
        </p:nvSpPr>
        <p:spPr bwMode="auto">
          <a:xfrm>
            <a:off x="5808663" y="1641475"/>
            <a:ext cx="844550" cy="1728788"/>
          </a:xfrm>
          <a:prstGeom prst="triangle">
            <a:avLst>
              <a:gd name="adj" fmla="val 50000"/>
            </a:avLst>
          </a:prstGeom>
          <a:solidFill>
            <a:srgbClr val="F0E8B7"/>
          </a:solidFill>
          <a:ln w="9525">
            <a:solidFill>
              <a:schemeClr val="tx1"/>
            </a:solidFill>
            <a:miter lim="800000"/>
            <a:headEnd/>
            <a:tailEnd/>
          </a:ln>
        </p:spPr>
        <p:txBody>
          <a:bodyPr wrap="none" anchor="ctr"/>
          <a:lstStyle/>
          <a:p>
            <a:endParaRPr lang="en-US" dirty="0"/>
          </a:p>
        </p:txBody>
      </p:sp>
      <p:sp>
        <p:nvSpPr>
          <p:cNvPr id="197635" name="Rectangle 3"/>
          <p:cNvSpPr>
            <a:spLocks noGrp="1" noChangeArrowheads="1"/>
          </p:cNvSpPr>
          <p:nvPr>
            <p:ph type="title"/>
          </p:nvPr>
        </p:nvSpPr>
        <p:spPr>
          <a:xfrm>
            <a:off x="0" y="0"/>
            <a:ext cx="9144000" cy="630936"/>
          </a:xfrm>
        </p:spPr>
        <p:txBody>
          <a:bodyPr/>
          <a:lstStyle/>
          <a:p>
            <a:pPr eaLnBrk="1" hangingPunct="1"/>
            <a:r>
              <a:rPr lang="en-US" dirty="0" smtClean="0"/>
              <a:t>  IPGW Lab Assignment</a:t>
            </a:r>
          </a:p>
        </p:txBody>
      </p:sp>
      <p:sp>
        <p:nvSpPr>
          <p:cNvPr id="197636" name="AutoShape 4"/>
          <p:cNvSpPr>
            <a:spLocks noChangeAspect="1" noChangeArrowheads="1"/>
          </p:cNvSpPr>
          <p:nvPr/>
        </p:nvSpPr>
        <p:spPr bwMode="auto">
          <a:xfrm>
            <a:off x="933450" y="1155700"/>
            <a:ext cx="7448550" cy="4635500"/>
          </a:xfrm>
          <a:prstGeom prst="rect">
            <a:avLst/>
          </a:prstGeom>
          <a:noFill/>
          <a:ln w="9525">
            <a:noFill/>
            <a:miter lim="800000"/>
            <a:headEnd/>
            <a:tailEnd/>
          </a:ln>
        </p:spPr>
        <p:txBody>
          <a:bodyPr/>
          <a:lstStyle/>
          <a:p>
            <a:endParaRPr lang="en-US" dirty="0"/>
          </a:p>
        </p:txBody>
      </p:sp>
      <p:sp>
        <p:nvSpPr>
          <p:cNvPr id="197637" name="Rectangle 5"/>
          <p:cNvSpPr>
            <a:spLocks noChangeArrowheads="1"/>
          </p:cNvSpPr>
          <p:nvPr/>
        </p:nvSpPr>
        <p:spPr bwMode="auto">
          <a:xfrm>
            <a:off x="933450" y="1555750"/>
            <a:ext cx="2211388" cy="3724275"/>
          </a:xfrm>
          <a:prstGeom prst="rect">
            <a:avLst/>
          </a:prstGeom>
          <a:solidFill>
            <a:srgbClr val="F0E8B7"/>
          </a:solidFill>
          <a:ln w="38100">
            <a:solidFill>
              <a:srgbClr val="000000"/>
            </a:solidFill>
            <a:miter lim="800000"/>
            <a:headEnd/>
            <a:tailEnd/>
          </a:ln>
        </p:spPr>
        <p:txBody>
          <a:bodyPr anchor="ctr"/>
          <a:lstStyle/>
          <a:p>
            <a:endParaRPr lang="en-US" dirty="0"/>
          </a:p>
        </p:txBody>
      </p:sp>
      <p:sp>
        <p:nvSpPr>
          <p:cNvPr id="197638" name="Line 6"/>
          <p:cNvSpPr>
            <a:spLocks noChangeShapeType="1"/>
          </p:cNvSpPr>
          <p:nvPr/>
        </p:nvSpPr>
        <p:spPr bwMode="auto">
          <a:xfrm flipH="1">
            <a:off x="946150" y="1550988"/>
            <a:ext cx="2176463" cy="3717925"/>
          </a:xfrm>
          <a:prstGeom prst="line">
            <a:avLst/>
          </a:prstGeom>
          <a:noFill/>
          <a:ln w="38100">
            <a:solidFill>
              <a:srgbClr val="000000"/>
            </a:solidFill>
            <a:round/>
            <a:headEnd/>
            <a:tailEnd/>
          </a:ln>
        </p:spPr>
        <p:txBody>
          <a:bodyPr/>
          <a:lstStyle/>
          <a:p>
            <a:endParaRPr lang="en-US" dirty="0"/>
          </a:p>
        </p:txBody>
      </p:sp>
      <p:sp>
        <p:nvSpPr>
          <p:cNvPr id="197639" name="Rectangle 7"/>
          <p:cNvSpPr>
            <a:spLocks noChangeArrowheads="1"/>
          </p:cNvSpPr>
          <p:nvPr/>
        </p:nvSpPr>
        <p:spPr bwMode="auto">
          <a:xfrm>
            <a:off x="1204913" y="1931988"/>
            <a:ext cx="1939925" cy="2600325"/>
          </a:xfrm>
          <a:prstGeom prst="rect">
            <a:avLst/>
          </a:prstGeom>
          <a:solidFill>
            <a:srgbClr val="00FFFF"/>
          </a:solidFill>
          <a:ln w="9525">
            <a:solidFill>
              <a:srgbClr val="000000"/>
            </a:solidFill>
            <a:miter lim="800000"/>
            <a:headEnd/>
            <a:tailEnd/>
          </a:ln>
        </p:spPr>
        <p:txBody>
          <a:bodyPr anchor="ctr"/>
          <a:lstStyle/>
          <a:p>
            <a:endParaRPr lang="en-US" dirty="0"/>
          </a:p>
        </p:txBody>
      </p:sp>
      <p:sp>
        <p:nvSpPr>
          <p:cNvPr id="197640" name="Text Box 8"/>
          <p:cNvSpPr txBox="1">
            <a:spLocks noChangeArrowheads="1"/>
          </p:cNvSpPr>
          <p:nvPr/>
        </p:nvSpPr>
        <p:spPr bwMode="auto">
          <a:xfrm>
            <a:off x="958850" y="1554163"/>
            <a:ext cx="2251075" cy="498475"/>
          </a:xfrm>
          <a:prstGeom prst="rect">
            <a:avLst/>
          </a:prstGeom>
          <a:noFill/>
          <a:ln w="9525" algn="ctr">
            <a:noFill/>
            <a:miter lim="800000"/>
            <a:headEnd/>
            <a:tailEnd/>
          </a:ln>
        </p:spPr>
        <p:txBody>
          <a:bodyPr lIns="63094" tIns="31547" rIns="63094" bIns="31547"/>
          <a:lstStyle/>
          <a:p>
            <a:r>
              <a:rPr lang="en-US" sz="1200" b="1" dirty="0">
                <a:solidFill>
                  <a:srgbClr val="000000"/>
                </a:solidFill>
              </a:rPr>
              <a:t>STP: ____________</a:t>
            </a:r>
            <a:endParaRPr lang="en-US" dirty="0"/>
          </a:p>
        </p:txBody>
      </p:sp>
      <p:sp>
        <p:nvSpPr>
          <p:cNvPr id="197641" name="Rectangle 9"/>
          <p:cNvSpPr>
            <a:spLocks noChangeArrowheads="1"/>
          </p:cNvSpPr>
          <p:nvPr/>
        </p:nvSpPr>
        <p:spPr bwMode="auto">
          <a:xfrm>
            <a:off x="1295400" y="2097088"/>
            <a:ext cx="485775" cy="1749425"/>
          </a:xfrm>
          <a:prstGeom prst="rect">
            <a:avLst/>
          </a:prstGeom>
          <a:solidFill>
            <a:srgbClr val="66FF66"/>
          </a:solidFill>
          <a:ln w="9525">
            <a:solidFill>
              <a:srgbClr val="000000"/>
            </a:solidFill>
            <a:miter lim="800000"/>
            <a:headEnd/>
            <a:tailEnd/>
          </a:ln>
        </p:spPr>
        <p:txBody>
          <a:bodyPr lIns="63094" tIns="31547" rIns="63094" bIns="31547" anchor="ctr"/>
          <a:lstStyle/>
          <a:p>
            <a:pPr algn="ctr"/>
            <a:endParaRPr lang="en-US" dirty="0"/>
          </a:p>
        </p:txBody>
      </p:sp>
      <p:sp>
        <p:nvSpPr>
          <p:cNvPr id="197642" name="Text Box 10"/>
          <p:cNvSpPr txBox="1">
            <a:spLocks noChangeArrowheads="1"/>
          </p:cNvSpPr>
          <p:nvPr/>
        </p:nvSpPr>
        <p:spPr bwMode="auto">
          <a:xfrm>
            <a:off x="1271588" y="2093913"/>
            <a:ext cx="650875" cy="282575"/>
          </a:xfrm>
          <a:prstGeom prst="rect">
            <a:avLst/>
          </a:prstGeom>
          <a:noFill/>
          <a:ln w="9525">
            <a:noFill/>
            <a:miter lim="800000"/>
            <a:headEnd/>
            <a:tailEnd/>
          </a:ln>
        </p:spPr>
        <p:txBody>
          <a:bodyPr lIns="63094" tIns="31547" rIns="63094" bIns="31547"/>
          <a:lstStyle/>
          <a:p>
            <a:r>
              <a:rPr lang="en-US" sz="1200" dirty="0">
                <a:solidFill>
                  <a:srgbClr val="000000"/>
                </a:solidFill>
              </a:rPr>
              <a:t>Link</a:t>
            </a:r>
            <a:endParaRPr lang="en-US" dirty="0"/>
          </a:p>
        </p:txBody>
      </p:sp>
      <p:sp>
        <p:nvSpPr>
          <p:cNvPr id="197643" name="Text Box 11"/>
          <p:cNvSpPr txBox="1">
            <a:spLocks noChangeArrowheads="1"/>
          </p:cNvSpPr>
          <p:nvPr/>
        </p:nvSpPr>
        <p:spPr bwMode="auto">
          <a:xfrm>
            <a:off x="1320800" y="2352675"/>
            <a:ext cx="295275" cy="1122363"/>
          </a:xfrm>
          <a:prstGeom prst="rect">
            <a:avLst/>
          </a:prstGeom>
          <a:noFill/>
          <a:ln w="9525" algn="ctr">
            <a:noFill/>
            <a:miter lim="800000"/>
            <a:headEnd/>
            <a:tailEnd/>
          </a:ln>
        </p:spPr>
        <p:txBody>
          <a:bodyPr lIns="63094" tIns="31547" rIns="63094" bIns="31547"/>
          <a:lstStyle/>
          <a:p>
            <a:r>
              <a:rPr lang="en-US" sz="1200" dirty="0">
                <a:solidFill>
                  <a:srgbClr val="000000"/>
                </a:solidFill>
              </a:rPr>
              <a:t>A</a:t>
            </a:r>
          </a:p>
          <a:p>
            <a:endParaRPr lang="en-US" sz="1200" dirty="0">
              <a:solidFill>
                <a:srgbClr val="000000"/>
              </a:solidFill>
            </a:endParaRPr>
          </a:p>
          <a:p>
            <a:endParaRPr lang="en-US" sz="1200" dirty="0">
              <a:solidFill>
                <a:srgbClr val="000000"/>
              </a:solidFill>
            </a:endParaRPr>
          </a:p>
          <a:p>
            <a:endParaRPr lang="en-US" sz="1200" dirty="0">
              <a:solidFill>
                <a:srgbClr val="000000"/>
              </a:solidFill>
            </a:endParaRPr>
          </a:p>
          <a:p>
            <a:endParaRPr lang="en-US" dirty="0"/>
          </a:p>
        </p:txBody>
      </p:sp>
      <p:sp>
        <p:nvSpPr>
          <p:cNvPr id="197644" name="Rectangle 12"/>
          <p:cNvSpPr>
            <a:spLocks noChangeArrowheads="1"/>
          </p:cNvSpPr>
          <p:nvPr/>
        </p:nvSpPr>
        <p:spPr bwMode="auto">
          <a:xfrm>
            <a:off x="2487613" y="2305050"/>
            <a:ext cx="660400" cy="644525"/>
          </a:xfrm>
          <a:prstGeom prst="rect">
            <a:avLst/>
          </a:prstGeom>
          <a:solidFill>
            <a:srgbClr val="FFCCCC"/>
          </a:solidFill>
          <a:ln w="9525">
            <a:solidFill>
              <a:srgbClr val="000000"/>
            </a:solidFill>
            <a:miter lim="800000"/>
            <a:headEnd/>
            <a:tailEnd/>
          </a:ln>
        </p:spPr>
        <p:txBody>
          <a:bodyPr anchor="ctr"/>
          <a:lstStyle/>
          <a:p>
            <a:endParaRPr lang="en-US" dirty="0"/>
          </a:p>
        </p:txBody>
      </p:sp>
      <p:sp>
        <p:nvSpPr>
          <p:cNvPr id="197645" name="Text Box 13"/>
          <p:cNvSpPr txBox="1">
            <a:spLocks noChangeArrowheads="1"/>
          </p:cNvSpPr>
          <p:nvPr/>
        </p:nvSpPr>
        <p:spPr bwMode="auto">
          <a:xfrm>
            <a:off x="2487613" y="2239963"/>
            <a:ext cx="766762" cy="574675"/>
          </a:xfrm>
          <a:prstGeom prst="rect">
            <a:avLst/>
          </a:prstGeom>
          <a:noFill/>
          <a:ln w="9525">
            <a:noFill/>
            <a:miter lim="800000"/>
            <a:headEnd/>
            <a:tailEnd/>
          </a:ln>
        </p:spPr>
        <p:txBody>
          <a:bodyPr lIns="63094" tIns="31547" rIns="63094" bIns="31547"/>
          <a:lstStyle/>
          <a:p>
            <a:r>
              <a:rPr lang="en-US" sz="1200" dirty="0">
                <a:solidFill>
                  <a:srgbClr val="000000"/>
                </a:solidFill>
              </a:rPr>
              <a:t>Port A</a:t>
            </a:r>
            <a:endParaRPr lang="en-US" dirty="0"/>
          </a:p>
        </p:txBody>
      </p:sp>
      <p:sp>
        <p:nvSpPr>
          <p:cNvPr id="197646" name="Line 14"/>
          <p:cNvSpPr>
            <a:spLocks noChangeShapeType="1"/>
          </p:cNvSpPr>
          <p:nvPr/>
        </p:nvSpPr>
        <p:spPr bwMode="auto">
          <a:xfrm>
            <a:off x="1074738" y="2501900"/>
            <a:ext cx="239712" cy="0"/>
          </a:xfrm>
          <a:prstGeom prst="line">
            <a:avLst/>
          </a:prstGeom>
          <a:noFill/>
          <a:ln w="9525">
            <a:solidFill>
              <a:srgbClr val="000000"/>
            </a:solidFill>
            <a:round/>
            <a:headEnd/>
            <a:tailEnd type="triangle" w="med" len="med"/>
          </a:ln>
        </p:spPr>
        <p:txBody>
          <a:bodyPr/>
          <a:lstStyle/>
          <a:p>
            <a:endParaRPr lang="en-US" dirty="0"/>
          </a:p>
        </p:txBody>
      </p:sp>
      <p:sp>
        <p:nvSpPr>
          <p:cNvPr id="197647" name="Text Box 15"/>
          <p:cNvSpPr txBox="1">
            <a:spLocks noChangeArrowheads="1"/>
          </p:cNvSpPr>
          <p:nvPr/>
        </p:nvSpPr>
        <p:spPr bwMode="auto">
          <a:xfrm>
            <a:off x="4889500" y="1454150"/>
            <a:ext cx="1312863" cy="898525"/>
          </a:xfrm>
          <a:prstGeom prst="rect">
            <a:avLst/>
          </a:prstGeom>
          <a:noFill/>
          <a:ln w="9525" algn="ctr">
            <a:noFill/>
            <a:miter lim="800000"/>
            <a:headEnd/>
            <a:tailEnd/>
          </a:ln>
        </p:spPr>
        <p:txBody>
          <a:bodyPr lIns="63094" tIns="31547" rIns="63094" bIns="31547"/>
          <a:lstStyle/>
          <a:p>
            <a:r>
              <a:rPr lang="en-US" sz="1200" dirty="0">
                <a:solidFill>
                  <a:srgbClr val="333333"/>
                </a:solidFill>
              </a:rPr>
              <a:t>Point Code:</a:t>
            </a:r>
          </a:p>
          <a:p>
            <a:r>
              <a:rPr lang="en-US" sz="1200" dirty="0">
                <a:solidFill>
                  <a:srgbClr val="333333"/>
                </a:solidFill>
              </a:rPr>
              <a:t> ________</a:t>
            </a:r>
            <a:endParaRPr lang="en-US" dirty="0"/>
          </a:p>
        </p:txBody>
      </p:sp>
      <p:sp>
        <p:nvSpPr>
          <p:cNvPr id="197648" name="Text Box 16"/>
          <p:cNvSpPr txBox="1">
            <a:spLocks noChangeArrowheads="1"/>
          </p:cNvSpPr>
          <p:nvPr/>
        </p:nvSpPr>
        <p:spPr bwMode="auto">
          <a:xfrm>
            <a:off x="4583113" y="3116263"/>
            <a:ext cx="1514475" cy="477837"/>
          </a:xfrm>
          <a:prstGeom prst="rect">
            <a:avLst/>
          </a:prstGeom>
          <a:noFill/>
          <a:ln w="25400" algn="ctr">
            <a:noFill/>
            <a:miter lim="800000"/>
            <a:headEnd/>
            <a:tailEnd/>
          </a:ln>
        </p:spPr>
        <p:txBody>
          <a:bodyPr lIns="63094" tIns="31547" rIns="63094" bIns="31547"/>
          <a:lstStyle/>
          <a:p>
            <a:r>
              <a:rPr lang="en-US" sz="1200" dirty="0">
                <a:solidFill>
                  <a:srgbClr val="333333"/>
                </a:solidFill>
              </a:rPr>
              <a:t>AS: __________</a:t>
            </a:r>
            <a:endParaRPr lang="en-US" dirty="0"/>
          </a:p>
        </p:txBody>
      </p:sp>
      <p:grpSp>
        <p:nvGrpSpPr>
          <p:cNvPr id="2" name="Group 17"/>
          <p:cNvGrpSpPr>
            <a:grpSpLocks/>
          </p:cNvGrpSpPr>
          <p:nvPr/>
        </p:nvGrpSpPr>
        <p:grpSpPr bwMode="auto">
          <a:xfrm>
            <a:off x="1816100" y="2366963"/>
            <a:ext cx="671513" cy="628650"/>
            <a:chOff x="3354" y="1888"/>
            <a:chExt cx="499" cy="442"/>
          </a:xfrm>
        </p:grpSpPr>
        <p:sp>
          <p:nvSpPr>
            <p:cNvPr id="197658" name="Oval 18"/>
            <p:cNvSpPr>
              <a:spLocks noChangeArrowheads="1"/>
            </p:cNvSpPr>
            <p:nvPr/>
          </p:nvSpPr>
          <p:spPr bwMode="auto">
            <a:xfrm>
              <a:off x="3474" y="2005"/>
              <a:ext cx="219" cy="219"/>
            </a:xfrm>
            <a:prstGeom prst="ellipse">
              <a:avLst/>
            </a:prstGeom>
            <a:solidFill>
              <a:srgbClr val="FF9900"/>
            </a:solidFill>
            <a:ln w="9525">
              <a:solidFill>
                <a:srgbClr val="FFFFFF"/>
              </a:solidFill>
              <a:round/>
              <a:headEnd/>
              <a:tailEnd/>
            </a:ln>
          </p:spPr>
          <p:txBody>
            <a:bodyPr anchor="ctr"/>
            <a:lstStyle/>
            <a:p>
              <a:endParaRPr lang="en-US" dirty="0"/>
            </a:p>
          </p:txBody>
        </p:sp>
        <p:grpSp>
          <p:nvGrpSpPr>
            <p:cNvPr id="3" name="Group 19"/>
            <p:cNvGrpSpPr>
              <a:grpSpLocks/>
            </p:cNvGrpSpPr>
            <p:nvPr/>
          </p:nvGrpSpPr>
          <p:grpSpPr bwMode="auto">
            <a:xfrm>
              <a:off x="3354" y="1888"/>
              <a:ext cx="499" cy="442"/>
              <a:chOff x="2698" y="1728"/>
              <a:chExt cx="499" cy="442"/>
            </a:xfrm>
          </p:grpSpPr>
          <p:sp>
            <p:nvSpPr>
              <p:cNvPr id="197660" name="Rectangle 20"/>
              <p:cNvSpPr>
                <a:spLocks noChangeArrowheads="1"/>
              </p:cNvSpPr>
              <p:nvPr/>
            </p:nvSpPr>
            <p:spPr bwMode="auto">
              <a:xfrm>
                <a:off x="2707" y="1728"/>
                <a:ext cx="490" cy="442"/>
              </a:xfrm>
              <a:prstGeom prst="rect">
                <a:avLst/>
              </a:prstGeom>
              <a:noFill/>
              <a:ln w="9525">
                <a:solidFill>
                  <a:srgbClr val="000000"/>
                </a:solidFill>
                <a:prstDash val="dash"/>
                <a:miter lim="800000"/>
                <a:headEnd/>
                <a:tailEnd/>
              </a:ln>
            </p:spPr>
            <p:txBody>
              <a:bodyPr lIns="63094" tIns="31547" rIns="63094" bIns="31547" anchor="ctr"/>
              <a:lstStyle/>
              <a:p>
                <a:pPr algn="ctr"/>
                <a:endParaRPr lang="en-US" dirty="0"/>
              </a:p>
            </p:txBody>
          </p:sp>
          <p:sp>
            <p:nvSpPr>
              <p:cNvPr id="197661" name="Line 21"/>
              <p:cNvSpPr>
                <a:spLocks noChangeShapeType="1"/>
              </p:cNvSpPr>
              <p:nvPr/>
            </p:nvSpPr>
            <p:spPr bwMode="auto">
              <a:xfrm flipH="1">
                <a:off x="2698" y="1738"/>
                <a:ext cx="480" cy="432"/>
              </a:xfrm>
              <a:prstGeom prst="line">
                <a:avLst/>
              </a:prstGeom>
              <a:noFill/>
              <a:ln w="9525">
                <a:solidFill>
                  <a:srgbClr val="000000"/>
                </a:solidFill>
                <a:prstDash val="dash"/>
                <a:round/>
                <a:headEnd/>
                <a:tailEnd/>
              </a:ln>
            </p:spPr>
            <p:txBody>
              <a:bodyPr/>
              <a:lstStyle/>
              <a:p>
                <a:endParaRPr lang="en-US" dirty="0"/>
              </a:p>
            </p:txBody>
          </p:sp>
        </p:grpSp>
      </p:grpSp>
      <p:sp>
        <p:nvSpPr>
          <p:cNvPr id="197650" name="Oval 22"/>
          <p:cNvSpPr>
            <a:spLocks noChangeArrowheads="1"/>
          </p:cNvSpPr>
          <p:nvPr/>
        </p:nvSpPr>
        <p:spPr bwMode="auto">
          <a:xfrm>
            <a:off x="6161088" y="1903413"/>
            <a:ext cx="849312" cy="449262"/>
          </a:xfrm>
          <a:prstGeom prst="ellipse">
            <a:avLst/>
          </a:prstGeom>
          <a:solidFill>
            <a:srgbClr val="00FFFF"/>
          </a:solidFill>
          <a:ln w="9525">
            <a:solidFill>
              <a:srgbClr val="000000"/>
            </a:solidFill>
            <a:round/>
            <a:headEnd/>
            <a:tailEnd/>
          </a:ln>
        </p:spPr>
        <p:txBody>
          <a:bodyPr/>
          <a:lstStyle/>
          <a:p>
            <a:r>
              <a:rPr lang="en-US" sz="1200" dirty="0"/>
              <a:t>ASP1</a:t>
            </a:r>
            <a:endParaRPr lang="en-US" dirty="0"/>
          </a:p>
        </p:txBody>
      </p:sp>
      <p:sp>
        <p:nvSpPr>
          <p:cNvPr id="197651" name="Oval 23"/>
          <p:cNvSpPr>
            <a:spLocks noChangeArrowheads="1"/>
          </p:cNvSpPr>
          <p:nvPr/>
        </p:nvSpPr>
        <p:spPr bwMode="auto">
          <a:xfrm>
            <a:off x="6161088" y="2800350"/>
            <a:ext cx="849312" cy="449263"/>
          </a:xfrm>
          <a:prstGeom prst="ellipse">
            <a:avLst/>
          </a:prstGeom>
          <a:solidFill>
            <a:srgbClr val="00FFFF"/>
          </a:solidFill>
          <a:ln w="9525">
            <a:solidFill>
              <a:srgbClr val="000000"/>
            </a:solidFill>
            <a:round/>
            <a:headEnd/>
            <a:tailEnd/>
          </a:ln>
        </p:spPr>
        <p:txBody>
          <a:bodyPr/>
          <a:lstStyle/>
          <a:p>
            <a:r>
              <a:rPr lang="en-US" sz="1200" dirty="0"/>
              <a:t>ASP1</a:t>
            </a:r>
            <a:endParaRPr lang="en-US" dirty="0"/>
          </a:p>
        </p:txBody>
      </p:sp>
      <p:sp>
        <p:nvSpPr>
          <p:cNvPr id="197652" name="Text Box 24"/>
          <p:cNvSpPr txBox="1">
            <a:spLocks noChangeArrowheads="1"/>
          </p:cNvSpPr>
          <p:nvPr/>
        </p:nvSpPr>
        <p:spPr bwMode="auto">
          <a:xfrm>
            <a:off x="3194050" y="1604963"/>
            <a:ext cx="1346200" cy="1195387"/>
          </a:xfrm>
          <a:prstGeom prst="rect">
            <a:avLst/>
          </a:prstGeom>
          <a:noFill/>
          <a:ln w="9525" algn="ctr">
            <a:noFill/>
            <a:miter lim="800000"/>
            <a:headEnd/>
            <a:tailEnd/>
          </a:ln>
        </p:spPr>
        <p:txBody>
          <a:bodyPr lIns="63094" tIns="31547" rIns="63094" bIns="31547"/>
          <a:lstStyle/>
          <a:p>
            <a:r>
              <a:rPr lang="en-US" sz="1200" dirty="0"/>
              <a:t>IP Address:</a:t>
            </a:r>
          </a:p>
          <a:p>
            <a:r>
              <a:rPr lang="en-US" sz="1200" dirty="0"/>
              <a:t>__________</a:t>
            </a:r>
          </a:p>
          <a:p>
            <a:r>
              <a:rPr lang="en-US" sz="1200" dirty="0"/>
              <a:t>SCTP port:</a:t>
            </a:r>
          </a:p>
          <a:p>
            <a:r>
              <a:rPr lang="en-US" sz="1200" dirty="0"/>
              <a:t>__________</a:t>
            </a:r>
            <a:endParaRPr lang="en-US" dirty="0"/>
          </a:p>
        </p:txBody>
      </p:sp>
      <p:sp>
        <p:nvSpPr>
          <p:cNvPr id="197653" name="Freeform 25"/>
          <p:cNvSpPr>
            <a:spLocks/>
          </p:cNvSpPr>
          <p:nvPr/>
        </p:nvSpPr>
        <p:spPr bwMode="auto">
          <a:xfrm>
            <a:off x="2487613" y="2201863"/>
            <a:ext cx="3673475" cy="449262"/>
          </a:xfrm>
          <a:custGeom>
            <a:avLst/>
            <a:gdLst>
              <a:gd name="T0" fmla="*/ 0 w 3780"/>
              <a:gd name="T1" fmla="*/ 2147483647 h 540"/>
              <a:gd name="T2" fmla="*/ 2147483647 w 3780"/>
              <a:gd name="T3" fmla="*/ 0 h 540"/>
              <a:gd name="T4" fmla="*/ 0 60000 65536"/>
              <a:gd name="T5" fmla="*/ 0 60000 65536"/>
              <a:gd name="T6" fmla="*/ 0 w 3780"/>
              <a:gd name="T7" fmla="*/ 0 h 540"/>
              <a:gd name="T8" fmla="*/ 3780 w 3780"/>
              <a:gd name="T9" fmla="*/ 540 h 540"/>
            </a:gdLst>
            <a:ahLst/>
            <a:cxnLst>
              <a:cxn ang="T4">
                <a:pos x="T0" y="T1"/>
              </a:cxn>
              <a:cxn ang="T5">
                <a:pos x="T2" y="T3"/>
              </a:cxn>
            </a:cxnLst>
            <a:rect l="T6" t="T7" r="T8" b="T9"/>
            <a:pathLst>
              <a:path w="3780" h="540">
                <a:moveTo>
                  <a:pt x="0" y="540"/>
                </a:moveTo>
                <a:cubicBezTo>
                  <a:pt x="1575" y="315"/>
                  <a:pt x="3150" y="90"/>
                  <a:pt x="3780" y="0"/>
                </a:cubicBezTo>
              </a:path>
            </a:pathLst>
          </a:custGeom>
          <a:noFill/>
          <a:ln w="9525">
            <a:solidFill>
              <a:srgbClr val="000000"/>
            </a:solidFill>
            <a:round/>
            <a:headEnd/>
            <a:tailEnd/>
          </a:ln>
        </p:spPr>
        <p:txBody>
          <a:bodyPr/>
          <a:lstStyle/>
          <a:p>
            <a:endParaRPr lang="en-US" dirty="0"/>
          </a:p>
        </p:txBody>
      </p:sp>
      <p:sp>
        <p:nvSpPr>
          <p:cNvPr id="197654" name="Freeform 26"/>
          <p:cNvSpPr>
            <a:spLocks/>
          </p:cNvSpPr>
          <p:nvPr/>
        </p:nvSpPr>
        <p:spPr bwMode="auto">
          <a:xfrm>
            <a:off x="2487613" y="2501900"/>
            <a:ext cx="3673475" cy="447675"/>
          </a:xfrm>
          <a:custGeom>
            <a:avLst/>
            <a:gdLst>
              <a:gd name="T0" fmla="*/ 0 w 3600"/>
              <a:gd name="T1" fmla="*/ 2147483647 h 600"/>
              <a:gd name="T2" fmla="*/ 2147483647 w 3600"/>
              <a:gd name="T3" fmla="*/ 2147483647 h 600"/>
              <a:gd name="T4" fmla="*/ 2147483647 w 3600"/>
              <a:gd name="T5" fmla="*/ 2147483647 h 600"/>
              <a:gd name="T6" fmla="*/ 0 60000 65536"/>
              <a:gd name="T7" fmla="*/ 0 60000 65536"/>
              <a:gd name="T8" fmla="*/ 0 60000 65536"/>
              <a:gd name="T9" fmla="*/ 0 w 3600"/>
              <a:gd name="T10" fmla="*/ 0 h 600"/>
              <a:gd name="T11" fmla="*/ 3600 w 3600"/>
              <a:gd name="T12" fmla="*/ 600 h 600"/>
            </a:gdLst>
            <a:ahLst/>
            <a:cxnLst>
              <a:cxn ang="T6">
                <a:pos x="T0" y="T1"/>
              </a:cxn>
              <a:cxn ang="T7">
                <a:pos x="T2" y="T3"/>
              </a:cxn>
              <a:cxn ang="T8">
                <a:pos x="T4" y="T5"/>
              </a:cxn>
            </a:cxnLst>
            <a:rect l="T9" t="T10" r="T11" b="T12"/>
            <a:pathLst>
              <a:path w="3600" h="600">
                <a:moveTo>
                  <a:pt x="0" y="240"/>
                </a:moveTo>
                <a:cubicBezTo>
                  <a:pt x="870" y="120"/>
                  <a:pt x="1740" y="0"/>
                  <a:pt x="2340" y="60"/>
                </a:cubicBezTo>
                <a:cubicBezTo>
                  <a:pt x="2940" y="120"/>
                  <a:pt x="3390" y="510"/>
                  <a:pt x="3600" y="600"/>
                </a:cubicBezTo>
              </a:path>
            </a:pathLst>
          </a:custGeom>
          <a:noFill/>
          <a:ln w="9525">
            <a:solidFill>
              <a:srgbClr val="000000"/>
            </a:solidFill>
            <a:round/>
            <a:headEnd/>
            <a:tailEnd/>
          </a:ln>
        </p:spPr>
        <p:txBody>
          <a:bodyPr/>
          <a:lstStyle/>
          <a:p>
            <a:endParaRPr lang="en-US" dirty="0"/>
          </a:p>
        </p:txBody>
      </p:sp>
      <p:sp>
        <p:nvSpPr>
          <p:cNvPr id="197655" name="AutoShape 27"/>
          <p:cNvSpPr>
            <a:spLocks noChangeArrowheads="1"/>
          </p:cNvSpPr>
          <p:nvPr/>
        </p:nvSpPr>
        <p:spPr bwMode="auto">
          <a:xfrm>
            <a:off x="6992938" y="1604963"/>
            <a:ext cx="1355725" cy="1128712"/>
          </a:xfrm>
          <a:prstGeom prst="roundRect">
            <a:avLst>
              <a:gd name="adj" fmla="val 16667"/>
            </a:avLst>
          </a:prstGeom>
          <a:noFill/>
          <a:ln w="25400" algn="ctr">
            <a:noFill/>
            <a:round/>
            <a:headEnd/>
            <a:tailEnd/>
          </a:ln>
        </p:spPr>
        <p:txBody>
          <a:bodyPr lIns="63094" tIns="31547" rIns="63094" bIns="31547" anchor="ctr"/>
          <a:lstStyle/>
          <a:p>
            <a:r>
              <a:rPr lang="en-US" sz="1200" dirty="0">
                <a:solidFill>
                  <a:srgbClr val="333333"/>
                </a:solidFill>
              </a:rPr>
              <a:t>IP Address:</a:t>
            </a:r>
          </a:p>
          <a:p>
            <a:r>
              <a:rPr lang="en-US" sz="1200" dirty="0">
                <a:solidFill>
                  <a:srgbClr val="333333"/>
                </a:solidFill>
              </a:rPr>
              <a:t>__________</a:t>
            </a:r>
            <a:endParaRPr lang="en-US" sz="1200" dirty="0"/>
          </a:p>
          <a:p>
            <a:r>
              <a:rPr lang="en-US" sz="1200" dirty="0">
                <a:solidFill>
                  <a:srgbClr val="333333"/>
                </a:solidFill>
              </a:rPr>
              <a:t>SCTP Port</a:t>
            </a:r>
          </a:p>
          <a:p>
            <a:r>
              <a:rPr lang="en-US" sz="1200" dirty="0">
                <a:solidFill>
                  <a:srgbClr val="333333"/>
                </a:solidFill>
              </a:rPr>
              <a:t>_________</a:t>
            </a:r>
            <a:endParaRPr lang="en-US" dirty="0"/>
          </a:p>
        </p:txBody>
      </p:sp>
      <p:sp>
        <p:nvSpPr>
          <p:cNvPr id="197656" name="Text Box 28"/>
          <p:cNvSpPr txBox="1">
            <a:spLocks noChangeArrowheads="1"/>
          </p:cNvSpPr>
          <p:nvPr/>
        </p:nvSpPr>
        <p:spPr bwMode="auto">
          <a:xfrm>
            <a:off x="1781175" y="2949575"/>
            <a:ext cx="989013" cy="598488"/>
          </a:xfrm>
          <a:prstGeom prst="rect">
            <a:avLst/>
          </a:prstGeom>
          <a:noFill/>
          <a:ln w="9525">
            <a:noFill/>
            <a:miter lim="800000"/>
            <a:headEnd/>
            <a:tailEnd/>
          </a:ln>
        </p:spPr>
        <p:txBody>
          <a:bodyPr lIns="63094" tIns="31547" rIns="63094" bIns="31547"/>
          <a:lstStyle/>
          <a:p>
            <a:r>
              <a:rPr lang="en-US" sz="1200" dirty="0">
                <a:solidFill>
                  <a:srgbClr val="000000"/>
                </a:solidFill>
              </a:rPr>
              <a:t>Routing</a:t>
            </a:r>
          </a:p>
          <a:p>
            <a:r>
              <a:rPr lang="en-US" sz="1200" dirty="0">
                <a:solidFill>
                  <a:srgbClr val="000000"/>
                </a:solidFill>
              </a:rPr>
              <a:t>Keys</a:t>
            </a:r>
            <a:endParaRPr lang="en-US" dirty="0"/>
          </a:p>
        </p:txBody>
      </p:sp>
      <p:sp>
        <p:nvSpPr>
          <p:cNvPr id="197657" name="Text Box 29"/>
          <p:cNvSpPr txBox="1">
            <a:spLocks noChangeArrowheads="1"/>
          </p:cNvSpPr>
          <p:nvPr/>
        </p:nvSpPr>
        <p:spPr bwMode="auto">
          <a:xfrm>
            <a:off x="1357313" y="3846513"/>
            <a:ext cx="1554162" cy="598487"/>
          </a:xfrm>
          <a:prstGeom prst="rect">
            <a:avLst/>
          </a:prstGeom>
          <a:noFill/>
          <a:ln w="9525">
            <a:noFill/>
            <a:miter lim="800000"/>
            <a:headEnd/>
            <a:tailEnd/>
          </a:ln>
        </p:spPr>
        <p:txBody>
          <a:bodyPr lIns="63094" tIns="31547" rIns="63094" bIns="31547"/>
          <a:lstStyle/>
          <a:p>
            <a:r>
              <a:rPr lang="en-US" sz="1200" dirty="0">
                <a:solidFill>
                  <a:srgbClr val="000000"/>
                </a:solidFill>
              </a:rPr>
              <a:t>SIGTRAN Card</a:t>
            </a:r>
          </a:p>
          <a:p>
            <a:r>
              <a:rPr lang="en-US" sz="1200" dirty="0">
                <a:solidFill>
                  <a:srgbClr val="000000"/>
                </a:solidFill>
              </a:rPr>
              <a:t>Slot # _______</a:t>
            </a:r>
            <a:endParaRPr lang="en-US" dirty="0"/>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n 31"/>
          <p:cNvSpPr/>
          <p:nvPr/>
        </p:nvSpPr>
        <p:spPr>
          <a:xfrm>
            <a:off x="4552950" y="1885950"/>
            <a:ext cx="2028825" cy="4143375"/>
          </a:xfrm>
          <a:prstGeom prst="can">
            <a:avLst/>
          </a:prstGeom>
          <a:solidFill>
            <a:srgbClr val="F0E8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a:spLocks noGrp="1" noChangeArrowheads="1"/>
          </p:cNvSpPr>
          <p:nvPr>
            <p:ph type="title"/>
          </p:nvPr>
        </p:nvSpPr>
        <p:spPr>
          <a:xfrm>
            <a:off x="0" y="0"/>
            <a:ext cx="9140825" cy="685800"/>
          </a:xfrm>
        </p:spPr>
        <p:txBody>
          <a:bodyPr/>
          <a:lstStyle/>
          <a:p>
            <a:pPr eaLnBrk="1" hangingPunct="1"/>
            <a:r>
              <a:rPr lang="en-US" dirty="0" smtClean="0"/>
              <a:t>  Raleigh / Clayton IPGW Network Drawing</a:t>
            </a:r>
          </a:p>
        </p:txBody>
      </p:sp>
      <p:sp>
        <p:nvSpPr>
          <p:cNvPr id="5" name="Line 9"/>
          <p:cNvSpPr>
            <a:spLocks noChangeShapeType="1"/>
          </p:cNvSpPr>
          <p:nvPr/>
        </p:nvSpPr>
        <p:spPr bwMode="auto">
          <a:xfrm flipH="1" flipV="1">
            <a:off x="2476498" y="4962522"/>
            <a:ext cx="2066927" cy="3"/>
          </a:xfrm>
          <a:prstGeom prst="line">
            <a:avLst/>
          </a:prstGeom>
          <a:noFill/>
          <a:ln w="19050">
            <a:solidFill>
              <a:schemeClr val="accent1">
                <a:lumMod val="75000"/>
              </a:schemeClr>
            </a:solidFill>
            <a:round/>
            <a:headEnd/>
            <a:tailEnd/>
          </a:ln>
        </p:spPr>
        <p:txBody>
          <a:bodyPr/>
          <a:lstStyle/>
          <a:p>
            <a:endParaRPr lang="en-US" dirty="0"/>
          </a:p>
        </p:txBody>
      </p:sp>
      <p:sp>
        <p:nvSpPr>
          <p:cNvPr id="6" name="Line 9"/>
          <p:cNvSpPr>
            <a:spLocks noChangeShapeType="1"/>
          </p:cNvSpPr>
          <p:nvPr/>
        </p:nvSpPr>
        <p:spPr bwMode="auto">
          <a:xfrm flipH="1" flipV="1">
            <a:off x="2514599" y="2514598"/>
            <a:ext cx="2028826" cy="2"/>
          </a:xfrm>
          <a:prstGeom prst="line">
            <a:avLst/>
          </a:prstGeom>
          <a:noFill/>
          <a:ln w="19050">
            <a:solidFill>
              <a:srgbClr val="FF33CC"/>
            </a:solidFill>
            <a:round/>
            <a:headEnd/>
            <a:tailEnd/>
          </a:ln>
        </p:spPr>
        <p:txBody>
          <a:bodyPr/>
          <a:lstStyle/>
          <a:p>
            <a:endParaRPr lang="en-US" dirty="0"/>
          </a:p>
        </p:txBody>
      </p:sp>
      <p:sp>
        <p:nvSpPr>
          <p:cNvPr id="7" name="Rectangle 3"/>
          <p:cNvSpPr>
            <a:spLocks noChangeArrowheads="1"/>
          </p:cNvSpPr>
          <p:nvPr/>
        </p:nvSpPr>
        <p:spPr bwMode="auto">
          <a:xfrm>
            <a:off x="571501" y="14954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8" name="AutoShape 9"/>
          <p:cNvSpPr>
            <a:spLocks noChangeArrowheads="1"/>
          </p:cNvSpPr>
          <p:nvPr/>
        </p:nvSpPr>
        <p:spPr bwMode="auto">
          <a:xfrm rot="10800000" flipV="1">
            <a:off x="579436" y="18875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9" name="Text Box 10"/>
          <p:cNvSpPr txBox="1">
            <a:spLocks noChangeArrowheads="1"/>
          </p:cNvSpPr>
          <p:nvPr/>
        </p:nvSpPr>
        <p:spPr bwMode="auto">
          <a:xfrm>
            <a:off x="511152" y="21891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10" name="Straight Connector 9"/>
          <p:cNvCxnSpPr/>
          <p:nvPr/>
        </p:nvCxnSpPr>
        <p:spPr>
          <a:xfrm rot="5400000">
            <a:off x="1166816" y="23955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Box 10"/>
          <p:cNvSpPr txBox="1">
            <a:spLocks noChangeArrowheads="1"/>
          </p:cNvSpPr>
          <p:nvPr/>
        </p:nvSpPr>
        <p:spPr bwMode="auto">
          <a:xfrm>
            <a:off x="1875421" y="22463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12" name="Text Box 8"/>
          <p:cNvSpPr txBox="1">
            <a:spLocks noChangeArrowheads="1"/>
          </p:cNvSpPr>
          <p:nvPr/>
        </p:nvSpPr>
        <p:spPr bwMode="auto">
          <a:xfrm>
            <a:off x="590551" y="14684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PC=240-12-1</a:t>
            </a:r>
            <a:endParaRPr lang="en-US" b="1" dirty="0">
              <a:solidFill>
                <a:srgbClr val="000000"/>
              </a:solidFill>
            </a:endParaRPr>
          </a:p>
        </p:txBody>
      </p:sp>
      <p:sp>
        <p:nvSpPr>
          <p:cNvPr id="13" name="Rectangle 3"/>
          <p:cNvSpPr>
            <a:spLocks noChangeArrowheads="1"/>
          </p:cNvSpPr>
          <p:nvPr/>
        </p:nvSpPr>
        <p:spPr bwMode="auto">
          <a:xfrm>
            <a:off x="542926" y="46196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4" name="AutoShape 9"/>
          <p:cNvSpPr>
            <a:spLocks noChangeArrowheads="1"/>
          </p:cNvSpPr>
          <p:nvPr/>
        </p:nvSpPr>
        <p:spPr bwMode="auto">
          <a:xfrm rot="10800000" flipV="1">
            <a:off x="550861" y="50117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5" name="Text Box 10"/>
          <p:cNvSpPr txBox="1">
            <a:spLocks noChangeArrowheads="1"/>
          </p:cNvSpPr>
          <p:nvPr/>
        </p:nvSpPr>
        <p:spPr bwMode="auto">
          <a:xfrm>
            <a:off x="482577" y="53133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16" name="Straight Connector 15"/>
          <p:cNvCxnSpPr/>
          <p:nvPr/>
        </p:nvCxnSpPr>
        <p:spPr>
          <a:xfrm rot="5400000">
            <a:off x="1138241" y="55197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10"/>
          <p:cNvSpPr txBox="1">
            <a:spLocks noChangeArrowheads="1"/>
          </p:cNvSpPr>
          <p:nvPr/>
        </p:nvSpPr>
        <p:spPr bwMode="auto">
          <a:xfrm>
            <a:off x="1846846" y="53705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18" name="Text Box 8"/>
          <p:cNvSpPr txBox="1">
            <a:spLocks noChangeArrowheads="1"/>
          </p:cNvSpPr>
          <p:nvPr/>
        </p:nvSpPr>
        <p:spPr bwMode="auto">
          <a:xfrm>
            <a:off x="561976" y="45926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PC=240-12-2</a:t>
            </a:r>
            <a:endParaRPr lang="en-US" b="1" dirty="0">
              <a:solidFill>
                <a:srgbClr val="000000"/>
              </a:solidFill>
            </a:endParaRPr>
          </a:p>
        </p:txBody>
      </p:sp>
      <p:sp>
        <p:nvSpPr>
          <p:cNvPr id="20" name="Rectangle 12"/>
          <p:cNvSpPr>
            <a:spLocks noChangeArrowheads="1"/>
          </p:cNvSpPr>
          <p:nvPr/>
        </p:nvSpPr>
        <p:spPr bwMode="auto">
          <a:xfrm>
            <a:off x="4571999" y="1979613"/>
            <a:ext cx="2028825" cy="369332"/>
          </a:xfrm>
          <a:prstGeom prst="rect">
            <a:avLst/>
          </a:prstGeom>
          <a:noFill/>
          <a:ln w="9525">
            <a:noFill/>
            <a:miter lim="800000"/>
            <a:headEnd/>
            <a:tailEnd/>
          </a:ln>
        </p:spPr>
        <p:txBody>
          <a:bodyPr wrap="square">
            <a:spAutoFit/>
          </a:bodyPr>
          <a:lstStyle/>
          <a:p>
            <a:pPr algn="ctr">
              <a:spcBef>
                <a:spcPct val="50000"/>
              </a:spcBef>
            </a:pPr>
            <a:r>
              <a:rPr lang="en-US" b="1" dirty="0" smtClean="0"/>
              <a:t>PC 240-12-10</a:t>
            </a:r>
            <a:endParaRPr lang="en-US" b="1" dirty="0"/>
          </a:p>
        </p:txBody>
      </p:sp>
      <p:sp>
        <p:nvSpPr>
          <p:cNvPr id="21" name="Text Box 13"/>
          <p:cNvSpPr txBox="1">
            <a:spLocks noChangeArrowheads="1"/>
          </p:cNvSpPr>
          <p:nvPr/>
        </p:nvSpPr>
        <p:spPr bwMode="auto">
          <a:xfrm>
            <a:off x="4943474" y="2714625"/>
            <a:ext cx="1381125" cy="784830"/>
          </a:xfrm>
          <a:prstGeom prst="rect">
            <a:avLst/>
          </a:prstGeom>
          <a:noFill/>
          <a:ln w="9525" algn="ctr">
            <a:noFill/>
            <a:miter lim="800000"/>
            <a:headEnd/>
            <a:tailEnd/>
          </a:ln>
        </p:spPr>
        <p:txBody>
          <a:bodyPr wrap="square">
            <a:spAutoFit/>
          </a:bodyPr>
          <a:lstStyle/>
          <a:p>
            <a:pPr algn="ctr">
              <a:spcBef>
                <a:spcPct val="50000"/>
              </a:spcBef>
            </a:pPr>
            <a:r>
              <a:rPr lang="en-US" b="1" dirty="0" smtClean="0"/>
              <a:t>Wendell</a:t>
            </a:r>
            <a:endParaRPr lang="en-US" b="1" dirty="0"/>
          </a:p>
          <a:p>
            <a:pPr algn="ctr">
              <a:spcBef>
                <a:spcPct val="50000"/>
              </a:spcBef>
            </a:pPr>
            <a:r>
              <a:rPr lang="en-US" b="1" dirty="0" smtClean="0"/>
              <a:t>AS</a:t>
            </a:r>
            <a:endParaRPr lang="en-US" b="1" dirty="0"/>
          </a:p>
        </p:txBody>
      </p:sp>
      <p:sp>
        <p:nvSpPr>
          <p:cNvPr id="22" name="AutoShape 16"/>
          <p:cNvSpPr>
            <a:spLocks noChangeArrowheads="1"/>
          </p:cNvSpPr>
          <p:nvPr/>
        </p:nvSpPr>
        <p:spPr bwMode="auto">
          <a:xfrm>
            <a:off x="6600825" y="23050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24" name="Text Box 18"/>
          <p:cNvSpPr txBox="1">
            <a:spLocks noChangeArrowheads="1"/>
          </p:cNvSpPr>
          <p:nvPr/>
        </p:nvSpPr>
        <p:spPr bwMode="auto">
          <a:xfrm>
            <a:off x="7200900" y="2095500"/>
            <a:ext cx="1285875" cy="244475"/>
          </a:xfrm>
          <a:prstGeom prst="rect">
            <a:avLst/>
          </a:prstGeom>
          <a:noFill/>
          <a:ln w="9525" algn="ctr">
            <a:noFill/>
            <a:miter lim="800000"/>
            <a:headEnd/>
            <a:tailEnd/>
          </a:ln>
        </p:spPr>
        <p:txBody>
          <a:bodyPr>
            <a:spAutoFit/>
          </a:bodyPr>
          <a:lstStyle/>
          <a:p>
            <a:pPr>
              <a:spcBef>
                <a:spcPct val="50000"/>
              </a:spcBef>
            </a:pPr>
            <a:r>
              <a:rPr lang="en-US" sz="1000" b="1" dirty="0" smtClean="0"/>
              <a:t>Wendell </a:t>
            </a:r>
            <a:r>
              <a:rPr lang="en-US" sz="1000" b="1" dirty="0"/>
              <a:t>ASP1</a:t>
            </a:r>
          </a:p>
        </p:txBody>
      </p:sp>
      <p:sp>
        <p:nvSpPr>
          <p:cNvPr id="25" name="Text Box 19"/>
          <p:cNvSpPr txBox="1">
            <a:spLocks noChangeArrowheads="1"/>
          </p:cNvSpPr>
          <p:nvPr/>
        </p:nvSpPr>
        <p:spPr bwMode="auto">
          <a:xfrm>
            <a:off x="7210425" y="3533775"/>
            <a:ext cx="1247775" cy="244475"/>
          </a:xfrm>
          <a:prstGeom prst="rect">
            <a:avLst/>
          </a:prstGeom>
          <a:noFill/>
          <a:ln w="9525" algn="ctr">
            <a:noFill/>
            <a:miter lim="800000"/>
            <a:headEnd/>
            <a:tailEnd/>
          </a:ln>
        </p:spPr>
        <p:txBody>
          <a:bodyPr>
            <a:spAutoFit/>
          </a:bodyPr>
          <a:lstStyle/>
          <a:p>
            <a:pPr>
              <a:spcBef>
                <a:spcPct val="50000"/>
              </a:spcBef>
            </a:pPr>
            <a:r>
              <a:rPr lang="en-US" sz="1000" b="1" dirty="0" smtClean="0"/>
              <a:t>Wendell </a:t>
            </a:r>
            <a:r>
              <a:rPr lang="en-US" sz="1000" b="1" dirty="0"/>
              <a:t>ASP2</a:t>
            </a:r>
          </a:p>
        </p:txBody>
      </p:sp>
      <p:sp>
        <p:nvSpPr>
          <p:cNvPr id="26" name="Text Box 20"/>
          <p:cNvSpPr txBox="1">
            <a:spLocks noChangeArrowheads="1"/>
          </p:cNvSpPr>
          <p:nvPr/>
        </p:nvSpPr>
        <p:spPr bwMode="auto">
          <a:xfrm>
            <a:off x="6600825" y="25622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port=11040</a:t>
            </a:r>
            <a:endParaRPr lang="en-US" sz="1200" b="1" dirty="0"/>
          </a:p>
        </p:txBody>
      </p:sp>
      <p:sp>
        <p:nvSpPr>
          <p:cNvPr id="27" name="Text Box 21"/>
          <p:cNvSpPr txBox="1">
            <a:spLocks noChangeArrowheads="1"/>
          </p:cNvSpPr>
          <p:nvPr/>
        </p:nvSpPr>
        <p:spPr bwMode="auto">
          <a:xfrm>
            <a:off x="6610349" y="29622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port=11030</a:t>
            </a:r>
            <a:endParaRPr lang="en-US" sz="1200" b="1" dirty="0"/>
          </a:p>
        </p:txBody>
      </p:sp>
      <p:sp>
        <p:nvSpPr>
          <p:cNvPr id="28" name="Text Box 7"/>
          <p:cNvSpPr txBox="1">
            <a:spLocks noChangeArrowheads="1"/>
          </p:cNvSpPr>
          <p:nvPr/>
        </p:nvSpPr>
        <p:spPr bwMode="auto">
          <a:xfrm>
            <a:off x="571501" y="2927350"/>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Raleigh STP </a:t>
            </a:r>
            <a:endParaRPr lang="en-US" b="1" dirty="0"/>
          </a:p>
        </p:txBody>
      </p:sp>
      <p:sp>
        <p:nvSpPr>
          <p:cNvPr id="29" name="Text Box 7"/>
          <p:cNvSpPr txBox="1">
            <a:spLocks noChangeArrowheads="1"/>
          </p:cNvSpPr>
          <p:nvPr/>
        </p:nvSpPr>
        <p:spPr bwMode="auto">
          <a:xfrm>
            <a:off x="552451" y="5984875"/>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Clayton STP</a:t>
            </a:r>
            <a:endParaRPr lang="en-US" b="1" dirty="0"/>
          </a:p>
        </p:txBody>
      </p:sp>
      <p:sp>
        <p:nvSpPr>
          <p:cNvPr id="30" name="Text Box 14"/>
          <p:cNvSpPr txBox="1">
            <a:spLocks noChangeArrowheads="1"/>
          </p:cNvSpPr>
          <p:nvPr/>
        </p:nvSpPr>
        <p:spPr bwMode="auto">
          <a:xfrm>
            <a:off x="2505902" y="22383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wendells  1103A </a:t>
            </a:r>
            <a:r>
              <a:rPr lang="en-US" sz="1200" dirty="0"/>
              <a:t>slc=0</a:t>
            </a:r>
          </a:p>
          <a:p>
            <a:pPr>
              <a:spcBef>
                <a:spcPct val="50000"/>
              </a:spcBef>
            </a:pPr>
            <a:r>
              <a:rPr lang="en-US" sz="1200" dirty="0" smtClean="0"/>
              <a:t>192.168.108.1 port=11010</a:t>
            </a:r>
            <a:endParaRPr lang="en-US" sz="1200" dirty="0"/>
          </a:p>
        </p:txBody>
      </p:sp>
      <p:sp>
        <p:nvSpPr>
          <p:cNvPr id="31" name="Text Box 14"/>
          <p:cNvSpPr txBox="1">
            <a:spLocks noChangeArrowheads="1"/>
          </p:cNvSpPr>
          <p:nvPr/>
        </p:nvSpPr>
        <p:spPr bwMode="auto">
          <a:xfrm>
            <a:off x="2450425" y="4698920"/>
            <a:ext cx="2307097" cy="553998"/>
          </a:xfrm>
          <a:prstGeom prst="rect">
            <a:avLst/>
          </a:prstGeom>
          <a:noFill/>
          <a:ln w="9525" algn="ctr">
            <a:noFill/>
            <a:miter lim="800000"/>
            <a:headEnd/>
            <a:tailEnd/>
          </a:ln>
        </p:spPr>
        <p:txBody>
          <a:bodyPr wrap="square">
            <a:spAutoFit/>
          </a:bodyPr>
          <a:lstStyle/>
          <a:p>
            <a:pPr>
              <a:spcBef>
                <a:spcPct val="50000"/>
              </a:spcBef>
            </a:pPr>
            <a:r>
              <a:rPr lang="en-US" sz="1200" dirty="0" smtClean="0"/>
              <a:t>wendells  1103A </a:t>
            </a:r>
            <a:r>
              <a:rPr lang="en-US" sz="1200" dirty="0"/>
              <a:t>slc=0</a:t>
            </a:r>
          </a:p>
          <a:p>
            <a:pPr>
              <a:spcBef>
                <a:spcPct val="50000"/>
              </a:spcBef>
            </a:pPr>
            <a:r>
              <a:rPr lang="en-US" sz="1200" dirty="0" smtClean="0"/>
              <a:t>192.168.108.2 port=11020</a:t>
            </a:r>
            <a:endParaRPr lang="en-US" sz="1200" dirty="0"/>
          </a:p>
        </p:txBody>
      </p:sp>
      <p:sp>
        <p:nvSpPr>
          <p:cNvPr id="33" name="AutoShape 16"/>
          <p:cNvSpPr>
            <a:spLocks noChangeArrowheads="1"/>
          </p:cNvSpPr>
          <p:nvPr/>
        </p:nvSpPr>
        <p:spPr bwMode="auto">
          <a:xfrm>
            <a:off x="6600825" y="37528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34" name="Text Box 20"/>
          <p:cNvSpPr txBox="1">
            <a:spLocks noChangeArrowheads="1"/>
          </p:cNvSpPr>
          <p:nvPr/>
        </p:nvSpPr>
        <p:spPr bwMode="auto">
          <a:xfrm>
            <a:off x="6600825" y="40100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port=11040</a:t>
            </a:r>
            <a:endParaRPr lang="en-US" sz="1200" b="1" dirty="0"/>
          </a:p>
        </p:txBody>
      </p:sp>
      <p:sp>
        <p:nvSpPr>
          <p:cNvPr id="35" name="Text Box 21"/>
          <p:cNvSpPr txBox="1">
            <a:spLocks noChangeArrowheads="1"/>
          </p:cNvSpPr>
          <p:nvPr/>
        </p:nvSpPr>
        <p:spPr bwMode="auto">
          <a:xfrm>
            <a:off x="6610349" y="44100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port=11030</a:t>
            </a:r>
            <a:endParaRPr lang="en-US" sz="1200" b="1" dirty="0"/>
          </a:p>
        </p:txBody>
      </p:sp>
      <p:sp>
        <p:nvSpPr>
          <p:cNvPr id="36" name="Line 9"/>
          <p:cNvSpPr>
            <a:spLocks noChangeShapeType="1"/>
          </p:cNvSpPr>
          <p:nvPr/>
        </p:nvSpPr>
        <p:spPr bwMode="auto">
          <a:xfrm flipH="1" flipV="1">
            <a:off x="2505074" y="3105148"/>
            <a:ext cx="2028826" cy="2"/>
          </a:xfrm>
          <a:prstGeom prst="line">
            <a:avLst/>
          </a:prstGeom>
          <a:noFill/>
          <a:ln w="19050">
            <a:solidFill>
              <a:srgbClr val="FF33CC"/>
            </a:solidFill>
            <a:round/>
            <a:headEnd/>
            <a:tailEnd/>
          </a:ln>
        </p:spPr>
        <p:txBody>
          <a:bodyPr/>
          <a:lstStyle/>
          <a:p>
            <a:endParaRPr lang="en-US" dirty="0"/>
          </a:p>
        </p:txBody>
      </p:sp>
      <p:sp>
        <p:nvSpPr>
          <p:cNvPr id="37" name="Text Box 14"/>
          <p:cNvSpPr txBox="1">
            <a:spLocks noChangeArrowheads="1"/>
          </p:cNvSpPr>
          <p:nvPr/>
        </p:nvSpPr>
        <p:spPr bwMode="auto">
          <a:xfrm>
            <a:off x="2496377" y="282889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wendells  1103A 1slc=1</a:t>
            </a:r>
            <a:endParaRPr lang="en-US" sz="1200" dirty="0"/>
          </a:p>
          <a:p>
            <a:pPr>
              <a:spcBef>
                <a:spcPct val="50000"/>
              </a:spcBef>
            </a:pPr>
            <a:r>
              <a:rPr lang="en-US" sz="1200" dirty="0" smtClean="0"/>
              <a:t>192.168.108.1 port=11010</a:t>
            </a:r>
            <a:endParaRPr lang="en-US" sz="1200" dirty="0"/>
          </a:p>
        </p:txBody>
      </p:sp>
      <p:sp>
        <p:nvSpPr>
          <p:cNvPr id="38" name="Line 9"/>
          <p:cNvSpPr>
            <a:spLocks noChangeShapeType="1"/>
          </p:cNvSpPr>
          <p:nvPr/>
        </p:nvSpPr>
        <p:spPr bwMode="auto">
          <a:xfrm flipH="1" flipV="1">
            <a:off x="2476499" y="5629273"/>
            <a:ext cx="2085976" cy="2"/>
          </a:xfrm>
          <a:prstGeom prst="line">
            <a:avLst/>
          </a:prstGeom>
          <a:noFill/>
          <a:ln w="19050">
            <a:solidFill>
              <a:schemeClr val="accent1">
                <a:lumMod val="75000"/>
              </a:schemeClr>
            </a:solidFill>
            <a:round/>
            <a:headEnd/>
            <a:tailEnd/>
          </a:ln>
        </p:spPr>
        <p:txBody>
          <a:bodyPr/>
          <a:lstStyle/>
          <a:p>
            <a:endParaRPr lang="en-US" dirty="0"/>
          </a:p>
        </p:txBody>
      </p:sp>
      <p:sp>
        <p:nvSpPr>
          <p:cNvPr id="39" name="Text Box 14"/>
          <p:cNvSpPr txBox="1">
            <a:spLocks noChangeArrowheads="1"/>
          </p:cNvSpPr>
          <p:nvPr/>
        </p:nvSpPr>
        <p:spPr bwMode="auto">
          <a:xfrm>
            <a:off x="2410652" y="53625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wendells  1103A 1slc=1</a:t>
            </a:r>
            <a:endParaRPr lang="en-US" sz="1200" dirty="0"/>
          </a:p>
          <a:p>
            <a:pPr>
              <a:spcBef>
                <a:spcPct val="50000"/>
              </a:spcBef>
            </a:pPr>
            <a:r>
              <a:rPr lang="en-US" sz="1200" dirty="0" smtClean="0"/>
              <a:t>192.168.108.2 port=11020</a:t>
            </a:r>
            <a:endParaRPr lang="en-US" sz="1200" dirty="0"/>
          </a:p>
        </p:txBody>
      </p:sp>
      <p:cxnSp>
        <p:nvCxnSpPr>
          <p:cNvPr id="41" name="Straight Connector 40"/>
          <p:cNvCxnSpPr>
            <a:endCxn id="26" idx="1"/>
          </p:cNvCxnSpPr>
          <p:nvPr/>
        </p:nvCxnSpPr>
        <p:spPr>
          <a:xfrm>
            <a:off x="4552950" y="2514600"/>
            <a:ext cx="2047875" cy="18612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34" idx="1"/>
          </p:cNvCxnSpPr>
          <p:nvPr/>
        </p:nvCxnSpPr>
        <p:spPr>
          <a:xfrm>
            <a:off x="4562475" y="3105150"/>
            <a:ext cx="2038350" cy="104337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7" idx="1"/>
          </p:cNvCxnSpPr>
          <p:nvPr/>
        </p:nvCxnSpPr>
        <p:spPr>
          <a:xfrm flipV="1">
            <a:off x="4552950" y="3100775"/>
            <a:ext cx="2057399" cy="186175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5" idx="1"/>
          </p:cNvCxnSpPr>
          <p:nvPr/>
        </p:nvCxnSpPr>
        <p:spPr>
          <a:xfrm flipV="1">
            <a:off x="4533900" y="4548575"/>
            <a:ext cx="2076449" cy="108070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0" y="0"/>
            <a:ext cx="9144000" cy="630936"/>
          </a:xfrm>
        </p:spPr>
        <p:txBody>
          <a:bodyPr/>
          <a:lstStyle/>
          <a:p>
            <a:pPr eaLnBrk="1" hangingPunct="1"/>
            <a:r>
              <a:rPr lang="en-US" dirty="0" smtClean="0"/>
              <a:t>  Dallas / Hubbard IPGW Network Drawing</a:t>
            </a:r>
          </a:p>
        </p:txBody>
      </p:sp>
      <p:sp>
        <p:nvSpPr>
          <p:cNvPr id="32" name="Can 31"/>
          <p:cNvSpPr/>
          <p:nvPr/>
        </p:nvSpPr>
        <p:spPr>
          <a:xfrm>
            <a:off x="4552950" y="1885950"/>
            <a:ext cx="2028825" cy="4143375"/>
          </a:xfrm>
          <a:prstGeom prst="can">
            <a:avLst/>
          </a:prstGeom>
          <a:solidFill>
            <a:srgbClr val="F0E8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ine 9"/>
          <p:cNvSpPr>
            <a:spLocks noChangeShapeType="1"/>
          </p:cNvSpPr>
          <p:nvPr/>
        </p:nvSpPr>
        <p:spPr bwMode="auto">
          <a:xfrm flipH="1" flipV="1">
            <a:off x="2476498" y="4962522"/>
            <a:ext cx="2066927" cy="3"/>
          </a:xfrm>
          <a:prstGeom prst="line">
            <a:avLst/>
          </a:prstGeom>
          <a:noFill/>
          <a:ln w="19050">
            <a:solidFill>
              <a:schemeClr val="accent1">
                <a:lumMod val="75000"/>
              </a:schemeClr>
            </a:solidFill>
            <a:round/>
            <a:headEnd/>
            <a:tailEnd/>
          </a:ln>
        </p:spPr>
        <p:txBody>
          <a:bodyPr/>
          <a:lstStyle/>
          <a:p>
            <a:endParaRPr lang="en-US" dirty="0"/>
          </a:p>
        </p:txBody>
      </p:sp>
      <p:sp>
        <p:nvSpPr>
          <p:cNvPr id="34" name="Line 9"/>
          <p:cNvSpPr>
            <a:spLocks noChangeShapeType="1"/>
          </p:cNvSpPr>
          <p:nvPr/>
        </p:nvSpPr>
        <p:spPr bwMode="auto">
          <a:xfrm flipH="1" flipV="1">
            <a:off x="2514599" y="2514598"/>
            <a:ext cx="2028826" cy="2"/>
          </a:xfrm>
          <a:prstGeom prst="line">
            <a:avLst/>
          </a:prstGeom>
          <a:noFill/>
          <a:ln w="19050">
            <a:solidFill>
              <a:srgbClr val="FF33CC"/>
            </a:solidFill>
            <a:round/>
            <a:headEnd/>
            <a:tailEnd/>
          </a:ln>
        </p:spPr>
        <p:txBody>
          <a:bodyPr/>
          <a:lstStyle/>
          <a:p>
            <a:endParaRPr lang="en-US" dirty="0"/>
          </a:p>
        </p:txBody>
      </p:sp>
      <p:sp>
        <p:nvSpPr>
          <p:cNvPr id="35" name="Rectangle 3"/>
          <p:cNvSpPr>
            <a:spLocks noChangeArrowheads="1"/>
          </p:cNvSpPr>
          <p:nvPr/>
        </p:nvSpPr>
        <p:spPr bwMode="auto">
          <a:xfrm>
            <a:off x="571501" y="14954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36" name="AutoShape 9"/>
          <p:cNvSpPr>
            <a:spLocks noChangeArrowheads="1"/>
          </p:cNvSpPr>
          <p:nvPr/>
        </p:nvSpPr>
        <p:spPr bwMode="auto">
          <a:xfrm rot="10800000" flipV="1">
            <a:off x="579436" y="18875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37" name="Text Box 10"/>
          <p:cNvSpPr txBox="1">
            <a:spLocks noChangeArrowheads="1"/>
          </p:cNvSpPr>
          <p:nvPr/>
        </p:nvSpPr>
        <p:spPr bwMode="auto">
          <a:xfrm>
            <a:off x="511152" y="21891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38" name="Straight Connector 37"/>
          <p:cNvCxnSpPr/>
          <p:nvPr/>
        </p:nvCxnSpPr>
        <p:spPr>
          <a:xfrm rot="5400000">
            <a:off x="1166816" y="23955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 Box 10"/>
          <p:cNvSpPr txBox="1">
            <a:spLocks noChangeArrowheads="1"/>
          </p:cNvSpPr>
          <p:nvPr/>
        </p:nvSpPr>
        <p:spPr bwMode="auto">
          <a:xfrm>
            <a:off x="1875421" y="22463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40" name="Text Box 8"/>
          <p:cNvSpPr txBox="1">
            <a:spLocks noChangeArrowheads="1"/>
          </p:cNvSpPr>
          <p:nvPr/>
        </p:nvSpPr>
        <p:spPr bwMode="auto">
          <a:xfrm>
            <a:off x="590551" y="14684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PC=220-13-1</a:t>
            </a:r>
            <a:endParaRPr lang="en-US" b="1" dirty="0">
              <a:solidFill>
                <a:srgbClr val="000000"/>
              </a:solidFill>
            </a:endParaRPr>
          </a:p>
        </p:txBody>
      </p:sp>
      <p:sp>
        <p:nvSpPr>
          <p:cNvPr id="41" name="Rectangle 3"/>
          <p:cNvSpPr>
            <a:spLocks noChangeArrowheads="1"/>
          </p:cNvSpPr>
          <p:nvPr/>
        </p:nvSpPr>
        <p:spPr bwMode="auto">
          <a:xfrm>
            <a:off x="542926" y="46196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42" name="AutoShape 9"/>
          <p:cNvSpPr>
            <a:spLocks noChangeArrowheads="1"/>
          </p:cNvSpPr>
          <p:nvPr/>
        </p:nvSpPr>
        <p:spPr bwMode="auto">
          <a:xfrm rot="10800000" flipV="1">
            <a:off x="550861" y="50117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43" name="Text Box 10"/>
          <p:cNvSpPr txBox="1">
            <a:spLocks noChangeArrowheads="1"/>
          </p:cNvSpPr>
          <p:nvPr/>
        </p:nvSpPr>
        <p:spPr bwMode="auto">
          <a:xfrm>
            <a:off x="482577" y="53133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44" name="Straight Connector 43"/>
          <p:cNvCxnSpPr/>
          <p:nvPr/>
        </p:nvCxnSpPr>
        <p:spPr>
          <a:xfrm rot="5400000">
            <a:off x="1138241" y="55197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 Box 10"/>
          <p:cNvSpPr txBox="1">
            <a:spLocks noChangeArrowheads="1"/>
          </p:cNvSpPr>
          <p:nvPr/>
        </p:nvSpPr>
        <p:spPr bwMode="auto">
          <a:xfrm>
            <a:off x="1846846" y="53705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46" name="Text Box 8"/>
          <p:cNvSpPr txBox="1">
            <a:spLocks noChangeArrowheads="1"/>
          </p:cNvSpPr>
          <p:nvPr/>
        </p:nvSpPr>
        <p:spPr bwMode="auto">
          <a:xfrm>
            <a:off x="561976" y="45926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PC=220-13-2</a:t>
            </a:r>
            <a:endParaRPr lang="en-US" b="1" dirty="0">
              <a:solidFill>
                <a:srgbClr val="000000"/>
              </a:solidFill>
            </a:endParaRPr>
          </a:p>
        </p:txBody>
      </p:sp>
      <p:sp>
        <p:nvSpPr>
          <p:cNvPr id="47" name="Rectangle 12"/>
          <p:cNvSpPr>
            <a:spLocks noChangeArrowheads="1"/>
          </p:cNvSpPr>
          <p:nvPr/>
        </p:nvSpPr>
        <p:spPr bwMode="auto">
          <a:xfrm>
            <a:off x="4571999" y="1979613"/>
            <a:ext cx="2028825" cy="369332"/>
          </a:xfrm>
          <a:prstGeom prst="rect">
            <a:avLst/>
          </a:prstGeom>
          <a:noFill/>
          <a:ln w="9525">
            <a:noFill/>
            <a:miter lim="800000"/>
            <a:headEnd/>
            <a:tailEnd/>
          </a:ln>
        </p:spPr>
        <p:txBody>
          <a:bodyPr wrap="square">
            <a:spAutoFit/>
          </a:bodyPr>
          <a:lstStyle/>
          <a:p>
            <a:pPr algn="ctr">
              <a:spcBef>
                <a:spcPct val="50000"/>
              </a:spcBef>
            </a:pPr>
            <a:r>
              <a:rPr lang="en-US" b="1" dirty="0" smtClean="0"/>
              <a:t>PC 220-13-10</a:t>
            </a:r>
            <a:endParaRPr lang="en-US" b="1" dirty="0"/>
          </a:p>
        </p:txBody>
      </p:sp>
      <p:sp>
        <p:nvSpPr>
          <p:cNvPr id="48" name="Text Box 13"/>
          <p:cNvSpPr txBox="1">
            <a:spLocks noChangeArrowheads="1"/>
          </p:cNvSpPr>
          <p:nvPr/>
        </p:nvSpPr>
        <p:spPr bwMode="auto">
          <a:xfrm>
            <a:off x="4943474" y="2714625"/>
            <a:ext cx="1381125" cy="784830"/>
          </a:xfrm>
          <a:prstGeom prst="rect">
            <a:avLst/>
          </a:prstGeom>
          <a:noFill/>
          <a:ln w="9525" algn="ctr">
            <a:noFill/>
            <a:miter lim="800000"/>
            <a:headEnd/>
            <a:tailEnd/>
          </a:ln>
        </p:spPr>
        <p:txBody>
          <a:bodyPr wrap="square">
            <a:spAutoFit/>
          </a:bodyPr>
          <a:lstStyle/>
          <a:p>
            <a:pPr algn="ctr">
              <a:spcBef>
                <a:spcPct val="50000"/>
              </a:spcBef>
            </a:pPr>
            <a:r>
              <a:rPr lang="en-US" b="1" dirty="0" smtClean="0"/>
              <a:t>Tyler</a:t>
            </a:r>
            <a:endParaRPr lang="en-US" b="1" dirty="0"/>
          </a:p>
          <a:p>
            <a:pPr algn="ctr">
              <a:spcBef>
                <a:spcPct val="50000"/>
              </a:spcBef>
            </a:pPr>
            <a:r>
              <a:rPr lang="en-US" b="1" dirty="0" smtClean="0"/>
              <a:t>AS</a:t>
            </a:r>
            <a:endParaRPr lang="en-US" b="1" dirty="0"/>
          </a:p>
        </p:txBody>
      </p:sp>
      <p:sp>
        <p:nvSpPr>
          <p:cNvPr id="49" name="AutoShape 16"/>
          <p:cNvSpPr>
            <a:spLocks noChangeArrowheads="1"/>
          </p:cNvSpPr>
          <p:nvPr/>
        </p:nvSpPr>
        <p:spPr bwMode="auto">
          <a:xfrm>
            <a:off x="6600825" y="23050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50" name="Text Box 18"/>
          <p:cNvSpPr txBox="1">
            <a:spLocks noChangeArrowheads="1"/>
          </p:cNvSpPr>
          <p:nvPr/>
        </p:nvSpPr>
        <p:spPr bwMode="auto">
          <a:xfrm>
            <a:off x="7200900" y="2095500"/>
            <a:ext cx="1285875" cy="244475"/>
          </a:xfrm>
          <a:prstGeom prst="rect">
            <a:avLst/>
          </a:prstGeom>
          <a:noFill/>
          <a:ln w="9525" algn="ctr">
            <a:noFill/>
            <a:miter lim="800000"/>
            <a:headEnd/>
            <a:tailEnd/>
          </a:ln>
        </p:spPr>
        <p:txBody>
          <a:bodyPr>
            <a:spAutoFit/>
          </a:bodyPr>
          <a:lstStyle/>
          <a:p>
            <a:pPr>
              <a:spcBef>
                <a:spcPct val="50000"/>
              </a:spcBef>
            </a:pPr>
            <a:r>
              <a:rPr lang="en-US" sz="1000" b="1" dirty="0" smtClean="0"/>
              <a:t>Tyler </a:t>
            </a:r>
            <a:r>
              <a:rPr lang="en-US" sz="1000" b="1" dirty="0"/>
              <a:t>ASP1</a:t>
            </a:r>
          </a:p>
        </p:txBody>
      </p:sp>
      <p:sp>
        <p:nvSpPr>
          <p:cNvPr id="51" name="Text Box 19"/>
          <p:cNvSpPr txBox="1">
            <a:spLocks noChangeArrowheads="1"/>
          </p:cNvSpPr>
          <p:nvPr/>
        </p:nvSpPr>
        <p:spPr bwMode="auto">
          <a:xfrm>
            <a:off x="7210425" y="3533775"/>
            <a:ext cx="1247775" cy="244475"/>
          </a:xfrm>
          <a:prstGeom prst="rect">
            <a:avLst/>
          </a:prstGeom>
          <a:noFill/>
          <a:ln w="9525" algn="ctr">
            <a:noFill/>
            <a:miter lim="800000"/>
            <a:headEnd/>
            <a:tailEnd/>
          </a:ln>
        </p:spPr>
        <p:txBody>
          <a:bodyPr>
            <a:spAutoFit/>
          </a:bodyPr>
          <a:lstStyle/>
          <a:p>
            <a:pPr>
              <a:spcBef>
                <a:spcPct val="50000"/>
              </a:spcBef>
            </a:pPr>
            <a:r>
              <a:rPr lang="en-US" sz="1000" b="1" dirty="0" smtClean="0"/>
              <a:t>Tyler </a:t>
            </a:r>
            <a:r>
              <a:rPr lang="en-US" sz="1000" b="1" dirty="0"/>
              <a:t>ASP2</a:t>
            </a:r>
          </a:p>
        </p:txBody>
      </p:sp>
      <p:sp>
        <p:nvSpPr>
          <p:cNvPr id="52" name="Text Box 7"/>
          <p:cNvSpPr txBox="1">
            <a:spLocks noChangeArrowheads="1"/>
          </p:cNvSpPr>
          <p:nvPr/>
        </p:nvSpPr>
        <p:spPr bwMode="auto">
          <a:xfrm>
            <a:off x="571501" y="2927350"/>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Dallas STP </a:t>
            </a:r>
            <a:endParaRPr lang="en-US" b="1" dirty="0"/>
          </a:p>
        </p:txBody>
      </p:sp>
      <p:sp>
        <p:nvSpPr>
          <p:cNvPr id="53" name="Text Box 7"/>
          <p:cNvSpPr txBox="1">
            <a:spLocks noChangeArrowheads="1"/>
          </p:cNvSpPr>
          <p:nvPr/>
        </p:nvSpPr>
        <p:spPr bwMode="auto">
          <a:xfrm>
            <a:off x="552451" y="5984875"/>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Hubbard STP</a:t>
            </a:r>
            <a:endParaRPr lang="en-US" b="1" dirty="0"/>
          </a:p>
        </p:txBody>
      </p:sp>
      <p:sp>
        <p:nvSpPr>
          <p:cNvPr id="54" name="Text Box 14"/>
          <p:cNvSpPr txBox="1">
            <a:spLocks noChangeArrowheads="1"/>
          </p:cNvSpPr>
          <p:nvPr/>
        </p:nvSpPr>
        <p:spPr bwMode="auto">
          <a:xfrm>
            <a:off x="2505902" y="22383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tylerls  1103A </a:t>
            </a:r>
            <a:r>
              <a:rPr lang="en-US" sz="1200" dirty="0"/>
              <a:t>slc=0</a:t>
            </a:r>
          </a:p>
          <a:p>
            <a:pPr>
              <a:spcBef>
                <a:spcPct val="50000"/>
              </a:spcBef>
            </a:pPr>
            <a:r>
              <a:rPr lang="en-US" sz="1200" dirty="0" smtClean="0"/>
              <a:t>192.168.108.1 port=11010</a:t>
            </a:r>
            <a:endParaRPr lang="en-US" sz="1200" dirty="0"/>
          </a:p>
        </p:txBody>
      </p:sp>
      <p:sp>
        <p:nvSpPr>
          <p:cNvPr id="55" name="Text Box 14"/>
          <p:cNvSpPr txBox="1">
            <a:spLocks noChangeArrowheads="1"/>
          </p:cNvSpPr>
          <p:nvPr/>
        </p:nvSpPr>
        <p:spPr bwMode="auto">
          <a:xfrm>
            <a:off x="2450425" y="4698920"/>
            <a:ext cx="2307097" cy="553998"/>
          </a:xfrm>
          <a:prstGeom prst="rect">
            <a:avLst/>
          </a:prstGeom>
          <a:noFill/>
          <a:ln w="9525" algn="ctr">
            <a:noFill/>
            <a:miter lim="800000"/>
            <a:headEnd/>
            <a:tailEnd/>
          </a:ln>
        </p:spPr>
        <p:txBody>
          <a:bodyPr wrap="square">
            <a:spAutoFit/>
          </a:bodyPr>
          <a:lstStyle/>
          <a:p>
            <a:pPr>
              <a:spcBef>
                <a:spcPct val="50000"/>
              </a:spcBef>
            </a:pPr>
            <a:r>
              <a:rPr lang="en-US" sz="1200" dirty="0" smtClean="0"/>
              <a:t>tylerls  1103A </a:t>
            </a:r>
            <a:r>
              <a:rPr lang="en-US" sz="1200" dirty="0"/>
              <a:t>slc=0</a:t>
            </a:r>
          </a:p>
          <a:p>
            <a:pPr>
              <a:spcBef>
                <a:spcPct val="50000"/>
              </a:spcBef>
            </a:pPr>
            <a:r>
              <a:rPr lang="en-US" sz="1200" dirty="0" smtClean="0"/>
              <a:t>192.168.108.2 port=11020</a:t>
            </a:r>
            <a:endParaRPr lang="en-US" sz="1200" dirty="0"/>
          </a:p>
        </p:txBody>
      </p:sp>
      <p:sp>
        <p:nvSpPr>
          <p:cNvPr id="56" name="AutoShape 16"/>
          <p:cNvSpPr>
            <a:spLocks noChangeArrowheads="1"/>
          </p:cNvSpPr>
          <p:nvPr/>
        </p:nvSpPr>
        <p:spPr bwMode="auto">
          <a:xfrm>
            <a:off x="6600825" y="37528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57" name="Line 9"/>
          <p:cNvSpPr>
            <a:spLocks noChangeShapeType="1"/>
          </p:cNvSpPr>
          <p:nvPr/>
        </p:nvSpPr>
        <p:spPr bwMode="auto">
          <a:xfrm flipH="1" flipV="1">
            <a:off x="2505074" y="3105148"/>
            <a:ext cx="2028826" cy="2"/>
          </a:xfrm>
          <a:prstGeom prst="line">
            <a:avLst/>
          </a:prstGeom>
          <a:noFill/>
          <a:ln w="19050">
            <a:solidFill>
              <a:srgbClr val="FF33CC"/>
            </a:solidFill>
            <a:round/>
            <a:headEnd/>
            <a:tailEnd/>
          </a:ln>
        </p:spPr>
        <p:txBody>
          <a:bodyPr/>
          <a:lstStyle/>
          <a:p>
            <a:endParaRPr lang="en-US" dirty="0"/>
          </a:p>
        </p:txBody>
      </p:sp>
      <p:sp>
        <p:nvSpPr>
          <p:cNvPr id="58" name="Text Box 14"/>
          <p:cNvSpPr txBox="1">
            <a:spLocks noChangeArrowheads="1"/>
          </p:cNvSpPr>
          <p:nvPr/>
        </p:nvSpPr>
        <p:spPr bwMode="auto">
          <a:xfrm>
            <a:off x="2496377" y="282889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tylerls  1103A 1slc=1</a:t>
            </a:r>
            <a:endParaRPr lang="en-US" sz="1200" dirty="0"/>
          </a:p>
          <a:p>
            <a:pPr>
              <a:spcBef>
                <a:spcPct val="50000"/>
              </a:spcBef>
            </a:pPr>
            <a:r>
              <a:rPr lang="en-US" sz="1200" dirty="0" smtClean="0"/>
              <a:t>192.168.108.1 port=11010</a:t>
            </a:r>
            <a:endParaRPr lang="en-US" sz="1200" dirty="0"/>
          </a:p>
        </p:txBody>
      </p:sp>
      <p:sp>
        <p:nvSpPr>
          <p:cNvPr id="59" name="Line 9"/>
          <p:cNvSpPr>
            <a:spLocks noChangeShapeType="1"/>
          </p:cNvSpPr>
          <p:nvPr/>
        </p:nvSpPr>
        <p:spPr bwMode="auto">
          <a:xfrm flipH="1" flipV="1">
            <a:off x="2476499" y="5629273"/>
            <a:ext cx="2085976" cy="2"/>
          </a:xfrm>
          <a:prstGeom prst="line">
            <a:avLst/>
          </a:prstGeom>
          <a:noFill/>
          <a:ln w="19050">
            <a:solidFill>
              <a:schemeClr val="accent1">
                <a:lumMod val="75000"/>
              </a:schemeClr>
            </a:solidFill>
            <a:round/>
            <a:headEnd/>
            <a:tailEnd/>
          </a:ln>
        </p:spPr>
        <p:txBody>
          <a:bodyPr/>
          <a:lstStyle/>
          <a:p>
            <a:endParaRPr lang="en-US" dirty="0"/>
          </a:p>
        </p:txBody>
      </p:sp>
      <p:sp>
        <p:nvSpPr>
          <p:cNvPr id="60" name="Text Box 14"/>
          <p:cNvSpPr txBox="1">
            <a:spLocks noChangeArrowheads="1"/>
          </p:cNvSpPr>
          <p:nvPr/>
        </p:nvSpPr>
        <p:spPr bwMode="auto">
          <a:xfrm>
            <a:off x="2410652" y="53625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tylerls  1103A 1slc=1</a:t>
            </a:r>
            <a:endParaRPr lang="en-US" sz="1200" dirty="0"/>
          </a:p>
          <a:p>
            <a:pPr>
              <a:spcBef>
                <a:spcPct val="50000"/>
              </a:spcBef>
            </a:pPr>
            <a:r>
              <a:rPr lang="en-US" sz="1200" dirty="0" smtClean="0"/>
              <a:t>192.168.108.2 port=11020</a:t>
            </a:r>
            <a:endParaRPr lang="en-US" sz="1200" dirty="0"/>
          </a:p>
        </p:txBody>
      </p:sp>
      <p:cxnSp>
        <p:nvCxnSpPr>
          <p:cNvPr id="61" name="Straight Connector 60"/>
          <p:cNvCxnSpPr/>
          <p:nvPr/>
        </p:nvCxnSpPr>
        <p:spPr>
          <a:xfrm>
            <a:off x="4552950" y="2514600"/>
            <a:ext cx="2047875" cy="18612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562475" y="3105150"/>
            <a:ext cx="2038350" cy="104337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552950" y="3100775"/>
            <a:ext cx="2057399" cy="186175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533900" y="4548575"/>
            <a:ext cx="2076449" cy="108070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Text Box 20"/>
          <p:cNvSpPr txBox="1">
            <a:spLocks noChangeArrowheads="1"/>
          </p:cNvSpPr>
          <p:nvPr/>
        </p:nvSpPr>
        <p:spPr bwMode="auto">
          <a:xfrm>
            <a:off x="6600825" y="25622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port=11040</a:t>
            </a:r>
            <a:endParaRPr lang="en-US" sz="1200" b="1" dirty="0"/>
          </a:p>
        </p:txBody>
      </p:sp>
      <p:sp>
        <p:nvSpPr>
          <p:cNvPr id="66" name="Text Box 21"/>
          <p:cNvSpPr txBox="1">
            <a:spLocks noChangeArrowheads="1"/>
          </p:cNvSpPr>
          <p:nvPr/>
        </p:nvSpPr>
        <p:spPr bwMode="auto">
          <a:xfrm>
            <a:off x="6610349" y="29622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port=11030</a:t>
            </a:r>
            <a:endParaRPr lang="en-US" sz="1200" b="1" dirty="0"/>
          </a:p>
        </p:txBody>
      </p:sp>
      <p:sp>
        <p:nvSpPr>
          <p:cNvPr id="67" name="Text Box 20"/>
          <p:cNvSpPr txBox="1">
            <a:spLocks noChangeArrowheads="1"/>
          </p:cNvSpPr>
          <p:nvPr/>
        </p:nvSpPr>
        <p:spPr bwMode="auto">
          <a:xfrm>
            <a:off x="6600825" y="40100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port=11040</a:t>
            </a:r>
            <a:endParaRPr lang="en-US" sz="1200" b="1" dirty="0"/>
          </a:p>
        </p:txBody>
      </p:sp>
      <p:sp>
        <p:nvSpPr>
          <p:cNvPr id="68" name="Text Box 21"/>
          <p:cNvSpPr txBox="1">
            <a:spLocks noChangeArrowheads="1"/>
          </p:cNvSpPr>
          <p:nvPr/>
        </p:nvSpPr>
        <p:spPr bwMode="auto">
          <a:xfrm>
            <a:off x="6610349" y="44100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port=11030</a:t>
            </a:r>
            <a:endParaRPr lang="en-US" sz="1200" b="1" dirty="0"/>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0"/>
            <a:ext cx="9144000" cy="630936"/>
          </a:xfrm>
        </p:spPr>
        <p:txBody>
          <a:bodyPr/>
          <a:lstStyle/>
          <a:p>
            <a:pPr eaLnBrk="1" hangingPunct="1"/>
            <a:r>
              <a:rPr lang="en-US" dirty="0" smtClean="0"/>
              <a:t>  Denver / Salt Lake IPGW Network Drawing</a:t>
            </a:r>
          </a:p>
        </p:txBody>
      </p:sp>
      <p:sp>
        <p:nvSpPr>
          <p:cNvPr id="33" name="Can 32"/>
          <p:cNvSpPr/>
          <p:nvPr/>
        </p:nvSpPr>
        <p:spPr>
          <a:xfrm>
            <a:off x="4552950" y="1885950"/>
            <a:ext cx="2028825" cy="4143375"/>
          </a:xfrm>
          <a:prstGeom prst="can">
            <a:avLst/>
          </a:prstGeom>
          <a:solidFill>
            <a:srgbClr val="F0E8B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ne 9"/>
          <p:cNvSpPr>
            <a:spLocks noChangeShapeType="1"/>
          </p:cNvSpPr>
          <p:nvPr/>
        </p:nvSpPr>
        <p:spPr bwMode="auto">
          <a:xfrm flipH="1" flipV="1">
            <a:off x="2476498" y="4962522"/>
            <a:ext cx="2066927" cy="3"/>
          </a:xfrm>
          <a:prstGeom prst="line">
            <a:avLst/>
          </a:prstGeom>
          <a:noFill/>
          <a:ln w="19050">
            <a:solidFill>
              <a:schemeClr val="accent1">
                <a:lumMod val="75000"/>
              </a:schemeClr>
            </a:solidFill>
            <a:round/>
            <a:headEnd/>
            <a:tailEnd/>
          </a:ln>
        </p:spPr>
        <p:txBody>
          <a:bodyPr/>
          <a:lstStyle/>
          <a:p>
            <a:endParaRPr lang="en-US" dirty="0"/>
          </a:p>
        </p:txBody>
      </p:sp>
      <p:sp>
        <p:nvSpPr>
          <p:cNvPr id="35" name="Line 9"/>
          <p:cNvSpPr>
            <a:spLocks noChangeShapeType="1"/>
          </p:cNvSpPr>
          <p:nvPr/>
        </p:nvSpPr>
        <p:spPr bwMode="auto">
          <a:xfrm flipH="1" flipV="1">
            <a:off x="2514599" y="2514598"/>
            <a:ext cx="2028826" cy="2"/>
          </a:xfrm>
          <a:prstGeom prst="line">
            <a:avLst/>
          </a:prstGeom>
          <a:noFill/>
          <a:ln w="19050">
            <a:solidFill>
              <a:srgbClr val="FF33CC"/>
            </a:solidFill>
            <a:round/>
            <a:headEnd/>
            <a:tailEnd/>
          </a:ln>
        </p:spPr>
        <p:txBody>
          <a:bodyPr/>
          <a:lstStyle/>
          <a:p>
            <a:endParaRPr lang="en-US" dirty="0"/>
          </a:p>
        </p:txBody>
      </p:sp>
      <p:sp>
        <p:nvSpPr>
          <p:cNvPr id="36" name="Rectangle 3"/>
          <p:cNvSpPr>
            <a:spLocks noChangeArrowheads="1"/>
          </p:cNvSpPr>
          <p:nvPr/>
        </p:nvSpPr>
        <p:spPr bwMode="auto">
          <a:xfrm>
            <a:off x="571501" y="14954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37" name="AutoShape 9"/>
          <p:cNvSpPr>
            <a:spLocks noChangeArrowheads="1"/>
          </p:cNvSpPr>
          <p:nvPr/>
        </p:nvSpPr>
        <p:spPr bwMode="auto">
          <a:xfrm rot="10800000" flipV="1">
            <a:off x="579436" y="18875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38" name="Text Box 10"/>
          <p:cNvSpPr txBox="1">
            <a:spLocks noChangeArrowheads="1"/>
          </p:cNvSpPr>
          <p:nvPr/>
        </p:nvSpPr>
        <p:spPr bwMode="auto">
          <a:xfrm>
            <a:off x="511152" y="21891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39" name="Straight Connector 38"/>
          <p:cNvCxnSpPr/>
          <p:nvPr/>
        </p:nvCxnSpPr>
        <p:spPr>
          <a:xfrm rot="5400000">
            <a:off x="1166816" y="23955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 Box 10"/>
          <p:cNvSpPr txBox="1">
            <a:spLocks noChangeArrowheads="1"/>
          </p:cNvSpPr>
          <p:nvPr/>
        </p:nvSpPr>
        <p:spPr bwMode="auto">
          <a:xfrm>
            <a:off x="1875421" y="22463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41" name="Text Box 8"/>
          <p:cNvSpPr txBox="1">
            <a:spLocks noChangeArrowheads="1"/>
          </p:cNvSpPr>
          <p:nvPr/>
        </p:nvSpPr>
        <p:spPr bwMode="auto">
          <a:xfrm>
            <a:off x="590551" y="14684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PC=190-12-1</a:t>
            </a:r>
            <a:endParaRPr lang="en-US" b="1" dirty="0">
              <a:solidFill>
                <a:srgbClr val="000000"/>
              </a:solidFill>
            </a:endParaRPr>
          </a:p>
        </p:txBody>
      </p:sp>
      <p:sp>
        <p:nvSpPr>
          <p:cNvPr id="42" name="Rectangle 3"/>
          <p:cNvSpPr>
            <a:spLocks noChangeArrowheads="1"/>
          </p:cNvSpPr>
          <p:nvPr/>
        </p:nvSpPr>
        <p:spPr bwMode="auto">
          <a:xfrm>
            <a:off x="542926" y="4619625"/>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43" name="AutoShape 9"/>
          <p:cNvSpPr>
            <a:spLocks noChangeArrowheads="1"/>
          </p:cNvSpPr>
          <p:nvPr/>
        </p:nvSpPr>
        <p:spPr bwMode="auto">
          <a:xfrm rot="10800000" flipV="1">
            <a:off x="550861" y="5011738"/>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44" name="Text Box 10"/>
          <p:cNvSpPr txBox="1">
            <a:spLocks noChangeArrowheads="1"/>
          </p:cNvSpPr>
          <p:nvPr/>
        </p:nvSpPr>
        <p:spPr bwMode="auto">
          <a:xfrm>
            <a:off x="482577" y="5313363"/>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cxnSp>
        <p:nvCxnSpPr>
          <p:cNvPr id="45" name="Straight Connector 44"/>
          <p:cNvCxnSpPr/>
          <p:nvPr/>
        </p:nvCxnSpPr>
        <p:spPr>
          <a:xfrm rot="5400000">
            <a:off x="1138241" y="5519736"/>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Box 10"/>
          <p:cNvSpPr txBox="1">
            <a:spLocks noChangeArrowheads="1"/>
          </p:cNvSpPr>
          <p:nvPr/>
        </p:nvSpPr>
        <p:spPr bwMode="auto">
          <a:xfrm>
            <a:off x="1846846" y="5370513"/>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47" name="Text Box 8"/>
          <p:cNvSpPr txBox="1">
            <a:spLocks noChangeArrowheads="1"/>
          </p:cNvSpPr>
          <p:nvPr/>
        </p:nvSpPr>
        <p:spPr bwMode="auto">
          <a:xfrm>
            <a:off x="561976" y="4592638"/>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PC=190-12-2</a:t>
            </a:r>
            <a:endParaRPr lang="en-US" b="1" dirty="0">
              <a:solidFill>
                <a:srgbClr val="000000"/>
              </a:solidFill>
            </a:endParaRPr>
          </a:p>
        </p:txBody>
      </p:sp>
      <p:sp>
        <p:nvSpPr>
          <p:cNvPr id="48" name="Rectangle 12"/>
          <p:cNvSpPr>
            <a:spLocks noChangeArrowheads="1"/>
          </p:cNvSpPr>
          <p:nvPr/>
        </p:nvSpPr>
        <p:spPr bwMode="auto">
          <a:xfrm>
            <a:off x="4571999" y="1979613"/>
            <a:ext cx="2028825" cy="369332"/>
          </a:xfrm>
          <a:prstGeom prst="rect">
            <a:avLst/>
          </a:prstGeom>
          <a:noFill/>
          <a:ln w="9525">
            <a:noFill/>
            <a:miter lim="800000"/>
            <a:headEnd/>
            <a:tailEnd/>
          </a:ln>
        </p:spPr>
        <p:txBody>
          <a:bodyPr wrap="square">
            <a:spAutoFit/>
          </a:bodyPr>
          <a:lstStyle/>
          <a:p>
            <a:pPr algn="ctr">
              <a:spcBef>
                <a:spcPct val="50000"/>
              </a:spcBef>
            </a:pPr>
            <a:r>
              <a:rPr lang="en-US" b="1" dirty="0" smtClean="0"/>
              <a:t>PC 190-12-10</a:t>
            </a:r>
            <a:endParaRPr lang="en-US" b="1" dirty="0"/>
          </a:p>
        </p:txBody>
      </p:sp>
      <p:sp>
        <p:nvSpPr>
          <p:cNvPr id="49" name="Text Box 13"/>
          <p:cNvSpPr txBox="1">
            <a:spLocks noChangeArrowheads="1"/>
          </p:cNvSpPr>
          <p:nvPr/>
        </p:nvSpPr>
        <p:spPr bwMode="auto">
          <a:xfrm>
            <a:off x="4876799" y="2714625"/>
            <a:ext cx="1381125" cy="784830"/>
          </a:xfrm>
          <a:prstGeom prst="rect">
            <a:avLst/>
          </a:prstGeom>
          <a:noFill/>
          <a:ln w="9525" algn="ctr">
            <a:noFill/>
            <a:miter lim="800000"/>
            <a:headEnd/>
            <a:tailEnd/>
          </a:ln>
        </p:spPr>
        <p:txBody>
          <a:bodyPr wrap="square">
            <a:spAutoFit/>
          </a:bodyPr>
          <a:lstStyle/>
          <a:p>
            <a:pPr algn="ctr">
              <a:spcBef>
                <a:spcPct val="50000"/>
              </a:spcBef>
            </a:pPr>
            <a:r>
              <a:rPr lang="en-US" b="1" dirty="0" smtClean="0"/>
              <a:t>Golden</a:t>
            </a:r>
            <a:endParaRPr lang="en-US" b="1" dirty="0"/>
          </a:p>
          <a:p>
            <a:pPr algn="ctr">
              <a:spcBef>
                <a:spcPct val="50000"/>
              </a:spcBef>
            </a:pPr>
            <a:r>
              <a:rPr lang="en-US" b="1" dirty="0" smtClean="0"/>
              <a:t>AS</a:t>
            </a:r>
            <a:endParaRPr lang="en-US" b="1" dirty="0"/>
          </a:p>
        </p:txBody>
      </p:sp>
      <p:sp>
        <p:nvSpPr>
          <p:cNvPr id="50" name="AutoShape 16"/>
          <p:cNvSpPr>
            <a:spLocks noChangeArrowheads="1"/>
          </p:cNvSpPr>
          <p:nvPr/>
        </p:nvSpPr>
        <p:spPr bwMode="auto">
          <a:xfrm>
            <a:off x="6600825" y="23050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51" name="Text Box 18"/>
          <p:cNvSpPr txBox="1">
            <a:spLocks noChangeArrowheads="1"/>
          </p:cNvSpPr>
          <p:nvPr/>
        </p:nvSpPr>
        <p:spPr bwMode="auto">
          <a:xfrm>
            <a:off x="7200900" y="2095500"/>
            <a:ext cx="1285875" cy="244475"/>
          </a:xfrm>
          <a:prstGeom prst="rect">
            <a:avLst/>
          </a:prstGeom>
          <a:noFill/>
          <a:ln w="9525" algn="ctr">
            <a:noFill/>
            <a:miter lim="800000"/>
            <a:headEnd/>
            <a:tailEnd/>
          </a:ln>
        </p:spPr>
        <p:txBody>
          <a:bodyPr>
            <a:spAutoFit/>
          </a:bodyPr>
          <a:lstStyle/>
          <a:p>
            <a:pPr>
              <a:spcBef>
                <a:spcPct val="50000"/>
              </a:spcBef>
            </a:pPr>
            <a:r>
              <a:rPr lang="en-US" sz="1000" b="1" dirty="0" smtClean="0"/>
              <a:t>Golden </a:t>
            </a:r>
            <a:r>
              <a:rPr lang="en-US" sz="1000" b="1" dirty="0"/>
              <a:t>ASP1</a:t>
            </a:r>
          </a:p>
        </p:txBody>
      </p:sp>
      <p:sp>
        <p:nvSpPr>
          <p:cNvPr id="52" name="Text Box 19"/>
          <p:cNvSpPr txBox="1">
            <a:spLocks noChangeArrowheads="1"/>
          </p:cNvSpPr>
          <p:nvPr/>
        </p:nvSpPr>
        <p:spPr bwMode="auto">
          <a:xfrm>
            <a:off x="7210425" y="3533775"/>
            <a:ext cx="1247775" cy="244475"/>
          </a:xfrm>
          <a:prstGeom prst="rect">
            <a:avLst/>
          </a:prstGeom>
          <a:noFill/>
          <a:ln w="9525" algn="ctr">
            <a:noFill/>
            <a:miter lim="800000"/>
            <a:headEnd/>
            <a:tailEnd/>
          </a:ln>
        </p:spPr>
        <p:txBody>
          <a:bodyPr>
            <a:spAutoFit/>
          </a:bodyPr>
          <a:lstStyle/>
          <a:p>
            <a:pPr>
              <a:spcBef>
                <a:spcPct val="50000"/>
              </a:spcBef>
            </a:pPr>
            <a:r>
              <a:rPr lang="en-US" sz="1000" b="1" dirty="0" smtClean="0"/>
              <a:t>Golden </a:t>
            </a:r>
            <a:r>
              <a:rPr lang="en-US" sz="1000" b="1" dirty="0"/>
              <a:t>ASP2</a:t>
            </a:r>
          </a:p>
        </p:txBody>
      </p:sp>
      <p:sp>
        <p:nvSpPr>
          <p:cNvPr id="53" name="Text Box 7"/>
          <p:cNvSpPr txBox="1">
            <a:spLocks noChangeArrowheads="1"/>
          </p:cNvSpPr>
          <p:nvPr/>
        </p:nvSpPr>
        <p:spPr bwMode="auto">
          <a:xfrm>
            <a:off x="571501" y="2927350"/>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Denver STP </a:t>
            </a:r>
            <a:endParaRPr lang="en-US" b="1" dirty="0"/>
          </a:p>
        </p:txBody>
      </p:sp>
      <p:sp>
        <p:nvSpPr>
          <p:cNvPr id="54" name="Text Box 7"/>
          <p:cNvSpPr txBox="1">
            <a:spLocks noChangeArrowheads="1"/>
          </p:cNvSpPr>
          <p:nvPr/>
        </p:nvSpPr>
        <p:spPr bwMode="auto">
          <a:xfrm>
            <a:off x="552451" y="5984875"/>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Salt Lake STP</a:t>
            </a:r>
            <a:endParaRPr lang="en-US" b="1" dirty="0"/>
          </a:p>
        </p:txBody>
      </p:sp>
      <p:sp>
        <p:nvSpPr>
          <p:cNvPr id="55" name="Text Box 14"/>
          <p:cNvSpPr txBox="1">
            <a:spLocks noChangeArrowheads="1"/>
          </p:cNvSpPr>
          <p:nvPr/>
        </p:nvSpPr>
        <p:spPr bwMode="auto">
          <a:xfrm>
            <a:off x="2505902" y="22383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goldenls  1103A </a:t>
            </a:r>
            <a:r>
              <a:rPr lang="en-US" sz="1200" dirty="0"/>
              <a:t>slc=0</a:t>
            </a:r>
          </a:p>
          <a:p>
            <a:pPr>
              <a:spcBef>
                <a:spcPct val="50000"/>
              </a:spcBef>
            </a:pPr>
            <a:r>
              <a:rPr lang="en-US" sz="1200" dirty="0" smtClean="0"/>
              <a:t>192.168.108.1 port=11010</a:t>
            </a:r>
            <a:endParaRPr lang="en-US" sz="1200" dirty="0"/>
          </a:p>
        </p:txBody>
      </p:sp>
      <p:sp>
        <p:nvSpPr>
          <p:cNvPr id="56" name="Text Box 14"/>
          <p:cNvSpPr txBox="1">
            <a:spLocks noChangeArrowheads="1"/>
          </p:cNvSpPr>
          <p:nvPr/>
        </p:nvSpPr>
        <p:spPr bwMode="auto">
          <a:xfrm>
            <a:off x="2450425" y="4698920"/>
            <a:ext cx="2307097" cy="553998"/>
          </a:xfrm>
          <a:prstGeom prst="rect">
            <a:avLst/>
          </a:prstGeom>
          <a:noFill/>
          <a:ln w="9525" algn="ctr">
            <a:noFill/>
            <a:miter lim="800000"/>
            <a:headEnd/>
            <a:tailEnd/>
          </a:ln>
        </p:spPr>
        <p:txBody>
          <a:bodyPr wrap="square">
            <a:spAutoFit/>
          </a:bodyPr>
          <a:lstStyle/>
          <a:p>
            <a:pPr>
              <a:spcBef>
                <a:spcPct val="50000"/>
              </a:spcBef>
            </a:pPr>
            <a:r>
              <a:rPr lang="en-US" sz="1200" dirty="0" smtClean="0"/>
              <a:t>goldenls  1103A </a:t>
            </a:r>
            <a:r>
              <a:rPr lang="en-US" sz="1200" dirty="0"/>
              <a:t>slc=0</a:t>
            </a:r>
          </a:p>
          <a:p>
            <a:pPr>
              <a:spcBef>
                <a:spcPct val="50000"/>
              </a:spcBef>
            </a:pPr>
            <a:r>
              <a:rPr lang="en-US" sz="1200" dirty="0" smtClean="0"/>
              <a:t>192.168.108.2 port=11020</a:t>
            </a:r>
            <a:endParaRPr lang="en-US" sz="1200" dirty="0"/>
          </a:p>
        </p:txBody>
      </p:sp>
      <p:sp>
        <p:nvSpPr>
          <p:cNvPr id="57" name="AutoShape 16"/>
          <p:cNvSpPr>
            <a:spLocks noChangeArrowheads="1"/>
          </p:cNvSpPr>
          <p:nvPr/>
        </p:nvSpPr>
        <p:spPr bwMode="auto">
          <a:xfrm>
            <a:off x="6600825" y="3752850"/>
            <a:ext cx="2162175" cy="10096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58" name="Line 9"/>
          <p:cNvSpPr>
            <a:spLocks noChangeShapeType="1"/>
          </p:cNvSpPr>
          <p:nvPr/>
        </p:nvSpPr>
        <p:spPr bwMode="auto">
          <a:xfrm flipH="1" flipV="1">
            <a:off x="2505074" y="3105148"/>
            <a:ext cx="2028826" cy="2"/>
          </a:xfrm>
          <a:prstGeom prst="line">
            <a:avLst/>
          </a:prstGeom>
          <a:noFill/>
          <a:ln w="19050">
            <a:solidFill>
              <a:srgbClr val="FF33CC"/>
            </a:solidFill>
            <a:round/>
            <a:headEnd/>
            <a:tailEnd/>
          </a:ln>
        </p:spPr>
        <p:txBody>
          <a:bodyPr/>
          <a:lstStyle/>
          <a:p>
            <a:endParaRPr lang="en-US" dirty="0"/>
          </a:p>
        </p:txBody>
      </p:sp>
      <p:sp>
        <p:nvSpPr>
          <p:cNvPr id="59" name="Text Box 14"/>
          <p:cNvSpPr txBox="1">
            <a:spLocks noChangeArrowheads="1"/>
          </p:cNvSpPr>
          <p:nvPr/>
        </p:nvSpPr>
        <p:spPr bwMode="auto">
          <a:xfrm>
            <a:off x="2496377" y="282889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goldenls  1103A 1slc=1</a:t>
            </a:r>
            <a:endParaRPr lang="en-US" sz="1200" dirty="0"/>
          </a:p>
          <a:p>
            <a:pPr>
              <a:spcBef>
                <a:spcPct val="50000"/>
              </a:spcBef>
            </a:pPr>
            <a:r>
              <a:rPr lang="en-US" sz="1200" dirty="0" smtClean="0"/>
              <a:t>192.168.108.1 port=11010</a:t>
            </a:r>
            <a:endParaRPr lang="en-US" sz="1200" dirty="0"/>
          </a:p>
        </p:txBody>
      </p:sp>
      <p:sp>
        <p:nvSpPr>
          <p:cNvPr id="60" name="Line 9"/>
          <p:cNvSpPr>
            <a:spLocks noChangeShapeType="1"/>
          </p:cNvSpPr>
          <p:nvPr/>
        </p:nvSpPr>
        <p:spPr bwMode="auto">
          <a:xfrm flipH="1" flipV="1">
            <a:off x="2476499" y="5629273"/>
            <a:ext cx="2085976" cy="2"/>
          </a:xfrm>
          <a:prstGeom prst="line">
            <a:avLst/>
          </a:prstGeom>
          <a:noFill/>
          <a:ln w="19050">
            <a:solidFill>
              <a:schemeClr val="accent1">
                <a:lumMod val="75000"/>
              </a:schemeClr>
            </a:solidFill>
            <a:round/>
            <a:headEnd/>
            <a:tailEnd/>
          </a:ln>
        </p:spPr>
        <p:txBody>
          <a:bodyPr/>
          <a:lstStyle/>
          <a:p>
            <a:endParaRPr lang="en-US" dirty="0"/>
          </a:p>
        </p:txBody>
      </p:sp>
      <p:sp>
        <p:nvSpPr>
          <p:cNvPr id="61" name="Text Box 14"/>
          <p:cNvSpPr txBox="1">
            <a:spLocks noChangeArrowheads="1"/>
          </p:cNvSpPr>
          <p:nvPr/>
        </p:nvSpPr>
        <p:spPr bwMode="auto">
          <a:xfrm>
            <a:off x="2410652" y="5362540"/>
            <a:ext cx="2757245" cy="553998"/>
          </a:xfrm>
          <a:prstGeom prst="rect">
            <a:avLst/>
          </a:prstGeom>
          <a:noFill/>
          <a:ln w="9525" algn="ctr">
            <a:noFill/>
            <a:miter lim="800000"/>
            <a:headEnd/>
            <a:tailEnd/>
          </a:ln>
        </p:spPr>
        <p:txBody>
          <a:bodyPr wrap="square">
            <a:spAutoFit/>
          </a:bodyPr>
          <a:lstStyle/>
          <a:p>
            <a:pPr>
              <a:spcBef>
                <a:spcPct val="50000"/>
              </a:spcBef>
            </a:pPr>
            <a:r>
              <a:rPr lang="en-US" sz="1200" dirty="0" smtClean="0"/>
              <a:t>goldenls  1103A 1slc=1</a:t>
            </a:r>
            <a:endParaRPr lang="en-US" sz="1200" dirty="0"/>
          </a:p>
          <a:p>
            <a:pPr>
              <a:spcBef>
                <a:spcPct val="50000"/>
              </a:spcBef>
            </a:pPr>
            <a:r>
              <a:rPr lang="en-US" sz="1200" dirty="0" smtClean="0"/>
              <a:t>192.168.108.2 port=11020</a:t>
            </a:r>
            <a:endParaRPr lang="en-US" sz="1200" dirty="0"/>
          </a:p>
        </p:txBody>
      </p:sp>
      <p:cxnSp>
        <p:nvCxnSpPr>
          <p:cNvPr id="62" name="Straight Connector 61"/>
          <p:cNvCxnSpPr/>
          <p:nvPr/>
        </p:nvCxnSpPr>
        <p:spPr>
          <a:xfrm>
            <a:off x="4552950" y="2514600"/>
            <a:ext cx="2047875" cy="18612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562475" y="3105150"/>
            <a:ext cx="2038350" cy="1043375"/>
          </a:xfrm>
          <a:prstGeom prst="line">
            <a:avLst/>
          </a:prstGeom>
          <a:ln w="15875">
            <a:solidFill>
              <a:srgbClr val="F537EC"/>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552950" y="3100775"/>
            <a:ext cx="2057399" cy="186175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533900" y="4548575"/>
            <a:ext cx="2076449" cy="1080700"/>
          </a:xfrm>
          <a:prstGeom prst="line">
            <a:avLst/>
          </a:prstGeom>
          <a:ln w="158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Text Box 20"/>
          <p:cNvSpPr txBox="1">
            <a:spLocks noChangeArrowheads="1"/>
          </p:cNvSpPr>
          <p:nvPr/>
        </p:nvSpPr>
        <p:spPr bwMode="auto">
          <a:xfrm>
            <a:off x="6600825" y="25622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port=11040</a:t>
            </a:r>
            <a:endParaRPr lang="en-US" sz="1200" b="1" dirty="0"/>
          </a:p>
        </p:txBody>
      </p:sp>
      <p:sp>
        <p:nvSpPr>
          <p:cNvPr id="67" name="Text Box 21"/>
          <p:cNvSpPr txBox="1">
            <a:spLocks noChangeArrowheads="1"/>
          </p:cNvSpPr>
          <p:nvPr/>
        </p:nvSpPr>
        <p:spPr bwMode="auto">
          <a:xfrm>
            <a:off x="6610349" y="29622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192.168.108.31 port=11030</a:t>
            </a:r>
            <a:endParaRPr lang="en-US" sz="1200" b="1" dirty="0"/>
          </a:p>
        </p:txBody>
      </p:sp>
      <p:sp>
        <p:nvSpPr>
          <p:cNvPr id="68" name="Text Box 20"/>
          <p:cNvSpPr txBox="1">
            <a:spLocks noChangeArrowheads="1"/>
          </p:cNvSpPr>
          <p:nvPr/>
        </p:nvSpPr>
        <p:spPr bwMode="auto">
          <a:xfrm>
            <a:off x="6600825" y="4010025"/>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port=11040</a:t>
            </a:r>
            <a:endParaRPr lang="en-US" sz="1200" b="1" dirty="0"/>
          </a:p>
        </p:txBody>
      </p:sp>
      <p:sp>
        <p:nvSpPr>
          <p:cNvPr id="69" name="Text Box 21"/>
          <p:cNvSpPr txBox="1">
            <a:spLocks noChangeArrowheads="1"/>
          </p:cNvSpPr>
          <p:nvPr/>
        </p:nvSpPr>
        <p:spPr bwMode="auto">
          <a:xfrm>
            <a:off x="6610349" y="4410075"/>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smtClean="0"/>
              <a:t>192.168.108.32 port=11030</a:t>
            </a:r>
            <a:endParaRPr lang="en-US" sz="1200" b="1" dirty="0"/>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Line 22"/>
          <p:cNvSpPr>
            <a:spLocks noChangeShapeType="1"/>
          </p:cNvSpPr>
          <p:nvPr/>
        </p:nvSpPr>
        <p:spPr bwMode="auto">
          <a:xfrm flipV="1">
            <a:off x="2811463" y="2530475"/>
            <a:ext cx="4086225" cy="2384425"/>
          </a:xfrm>
          <a:prstGeom prst="line">
            <a:avLst/>
          </a:prstGeom>
          <a:noFill/>
          <a:ln w="19050">
            <a:solidFill>
              <a:srgbClr val="D60093"/>
            </a:solidFill>
            <a:round/>
            <a:headEnd/>
            <a:tailEnd/>
          </a:ln>
          <a:effectLst/>
        </p:spPr>
        <p:txBody>
          <a:bodyPr anchor="ctr"/>
          <a:lstStyle/>
          <a:p>
            <a:endParaRPr lang="en-US"/>
          </a:p>
        </p:txBody>
      </p:sp>
      <p:sp>
        <p:nvSpPr>
          <p:cNvPr id="27" name="Line 19"/>
          <p:cNvSpPr>
            <a:spLocks noChangeShapeType="1"/>
          </p:cNvSpPr>
          <p:nvPr/>
        </p:nvSpPr>
        <p:spPr bwMode="auto">
          <a:xfrm flipV="1">
            <a:off x="2813050" y="4902200"/>
            <a:ext cx="4270375" cy="4763"/>
          </a:xfrm>
          <a:prstGeom prst="line">
            <a:avLst/>
          </a:prstGeom>
          <a:noFill/>
          <a:ln w="19050">
            <a:solidFill>
              <a:srgbClr val="FF00FF"/>
            </a:solidFill>
            <a:round/>
            <a:headEnd/>
            <a:tailEnd/>
          </a:ln>
          <a:effectLst/>
        </p:spPr>
        <p:txBody>
          <a:bodyPr/>
          <a:lstStyle/>
          <a:p>
            <a:endParaRPr lang="en-US"/>
          </a:p>
        </p:txBody>
      </p:sp>
      <p:sp>
        <p:nvSpPr>
          <p:cNvPr id="4" name="Rectangle 2"/>
          <p:cNvSpPr>
            <a:spLocks noGrp="1" noChangeArrowheads="1"/>
          </p:cNvSpPr>
          <p:nvPr>
            <p:ph type="title"/>
          </p:nvPr>
        </p:nvSpPr>
        <p:spPr>
          <a:xfrm>
            <a:off x="0" y="0"/>
            <a:ext cx="9140825" cy="685800"/>
          </a:xfrm>
        </p:spPr>
        <p:txBody>
          <a:bodyPr/>
          <a:lstStyle/>
          <a:p>
            <a:pPr eaLnBrk="1" hangingPunct="1"/>
            <a:r>
              <a:rPr lang="en-US" dirty="0" smtClean="0"/>
              <a:t>  Egham IPGW Network Drawing</a:t>
            </a:r>
          </a:p>
        </p:txBody>
      </p:sp>
      <p:sp>
        <p:nvSpPr>
          <p:cNvPr id="5" name="Rectangle 3"/>
          <p:cNvSpPr>
            <a:spLocks noChangeArrowheads="1"/>
          </p:cNvSpPr>
          <p:nvPr/>
        </p:nvSpPr>
        <p:spPr bwMode="auto">
          <a:xfrm>
            <a:off x="895351" y="1409700"/>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6" name="AutoShape 9"/>
          <p:cNvSpPr>
            <a:spLocks noChangeArrowheads="1"/>
          </p:cNvSpPr>
          <p:nvPr/>
        </p:nvSpPr>
        <p:spPr bwMode="auto">
          <a:xfrm rot="10800000" flipV="1">
            <a:off x="903286" y="1801813"/>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7" name="Text Box 10"/>
          <p:cNvSpPr txBox="1">
            <a:spLocks noChangeArrowheads="1"/>
          </p:cNvSpPr>
          <p:nvPr/>
        </p:nvSpPr>
        <p:spPr bwMode="auto">
          <a:xfrm>
            <a:off x="835002" y="2103438"/>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1105</a:t>
            </a:r>
            <a:endParaRPr lang="en-US" dirty="0">
              <a:solidFill>
                <a:srgbClr val="000000"/>
              </a:solidFill>
            </a:endParaRPr>
          </a:p>
        </p:txBody>
      </p:sp>
      <p:cxnSp>
        <p:nvCxnSpPr>
          <p:cNvPr id="8" name="Straight Connector 7"/>
          <p:cNvCxnSpPr/>
          <p:nvPr/>
        </p:nvCxnSpPr>
        <p:spPr>
          <a:xfrm rot="5400000">
            <a:off x="1490666" y="2309811"/>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Box 10"/>
          <p:cNvSpPr txBox="1">
            <a:spLocks noChangeArrowheads="1"/>
          </p:cNvSpPr>
          <p:nvPr/>
        </p:nvSpPr>
        <p:spPr bwMode="auto">
          <a:xfrm>
            <a:off x="2199271" y="2160588"/>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10" name="Text Box 8"/>
          <p:cNvSpPr txBox="1">
            <a:spLocks noChangeArrowheads="1"/>
          </p:cNvSpPr>
          <p:nvPr/>
        </p:nvSpPr>
        <p:spPr bwMode="auto">
          <a:xfrm>
            <a:off x="914401" y="1382713"/>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PCN=10002</a:t>
            </a:r>
            <a:endParaRPr lang="en-US" b="1" dirty="0">
              <a:solidFill>
                <a:srgbClr val="000000"/>
              </a:solidFill>
            </a:endParaRPr>
          </a:p>
        </p:txBody>
      </p:sp>
      <p:sp>
        <p:nvSpPr>
          <p:cNvPr id="11" name="Rectangle 3"/>
          <p:cNvSpPr>
            <a:spLocks noChangeArrowheads="1"/>
          </p:cNvSpPr>
          <p:nvPr/>
        </p:nvSpPr>
        <p:spPr bwMode="auto">
          <a:xfrm>
            <a:off x="866776" y="4533900"/>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2" name="AutoShape 9"/>
          <p:cNvSpPr>
            <a:spLocks noChangeArrowheads="1"/>
          </p:cNvSpPr>
          <p:nvPr/>
        </p:nvSpPr>
        <p:spPr bwMode="auto">
          <a:xfrm rot="10800000" flipV="1">
            <a:off x="874711" y="4926013"/>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3" name="Text Box 10"/>
          <p:cNvSpPr txBox="1">
            <a:spLocks noChangeArrowheads="1"/>
          </p:cNvSpPr>
          <p:nvPr/>
        </p:nvSpPr>
        <p:spPr bwMode="auto">
          <a:xfrm>
            <a:off x="806427" y="5227638"/>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1105</a:t>
            </a:r>
            <a:endParaRPr lang="en-US" dirty="0">
              <a:solidFill>
                <a:srgbClr val="000000"/>
              </a:solidFill>
            </a:endParaRPr>
          </a:p>
        </p:txBody>
      </p:sp>
      <p:cxnSp>
        <p:nvCxnSpPr>
          <p:cNvPr id="14" name="Straight Connector 13"/>
          <p:cNvCxnSpPr/>
          <p:nvPr/>
        </p:nvCxnSpPr>
        <p:spPr>
          <a:xfrm rot="5400000">
            <a:off x="1462091" y="5434011"/>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10"/>
          <p:cNvSpPr txBox="1">
            <a:spLocks noChangeArrowheads="1"/>
          </p:cNvSpPr>
          <p:nvPr/>
        </p:nvSpPr>
        <p:spPr bwMode="auto">
          <a:xfrm>
            <a:off x="2170696" y="5284788"/>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16" name="Text Box 8"/>
          <p:cNvSpPr txBox="1">
            <a:spLocks noChangeArrowheads="1"/>
          </p:cNvSpPr>
          <p:nvPr/>
        </p:nvSpPr>
        <p:spPr bwMode="auto">
          <a:xfrm>
            <a:off x="885826" y="4506913"/>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PCN=10003</a:t>
            </a:r>
            <a:endParaRPr lang="en-US" b="1" dirty="0">
              <a:solidFill>
                <a:srgbClr val="000000"/>
              </a:solidFill>
            </a:endParaRPr>
          </a:p>
        </p:txBody>
      </p:sp>
      <p:sp>
        <p:nvSpPr>
          <p:cNvPr id="17" name="Text Box 7"/>
          <p:cNvSpPr txBox="1">
            <a:spLocks noChangeArrowheads="1"/>
          </p:cNvSpPr>
          <p:nvPr/>
        </p:nvSpPr>
        <p:spPr bwMode="auto">
          <a:xfrm>
            <a:off x="895351" y="2841625"/>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Gatwick STP </a:t>
            </a:r>
            <a:endParaRPr lang="en-US" b="1" dirty="0"/>
          </a:p>
        </p:txBody>
      </p:sp>
      <p:sp>
        <p:nvSpPr>
          <p:cNvPr id="18" name="Text Box 7"/>
          <p:cNvSpPr txBox="1">
            <a:spLocks noChangeArrowheads="1"/>
          </p:cNvSpPr>
          <p:nvPr/>
        </p:nvSpPr>
        <p:spPr bwMode="auto">
          <a:xfrm>
            <a:off x="876301" y="5899150"/>
            <a:ext cx="1933574" cy="369332"/>
          </a:xfrm>
          <a:prstGeom prst="rect">
            <a:avLst/>
          </a:prstGeom>
          <a:noFill/>
          <a:ln w="9525">
            <a:noFill/>
            <a:miter lim="800000"/>
            <a:headEnd/>
            <a:tailEnd/>
          </a:ln>
        </p:spPr>
        <p:txBody>
          <a:bodyPr wrap="square">
            <a:spAutoFit/>
          </a:bodyPr>
          <a:lstStyle/>
          <a:p>
            <a:pPr algn="ctr">
              <a:spcBef>
                <a:spcPct val="50000"/>
              </a:spcBef>
            </a:pPr>
            <a:r>
              <a:rPr lang="en-US" b="1" dirty="0" smtClean="0"/>
              <a:t>Heathrow STP</a:t>
            </a:r>
            <a:endParaRPr lang="en-US" b="1" dirty="0"/>
          </a:p>
        </p:txBody>
      </p:sp>
      <p:sp>
        <p:nvSpPr>
          <p:cNvPr id="19" name="AutoShape 8"/>
          <p:cNvSpPr>
            <a:spLocks noChangeArrowheads="1"/>
          </p:cNvSpPr>
          <p:nvPr/>
        </p:nvSpPr>
        <p:spPr bwMode="auto">
          <a:xfrm>
            <a:off x="6510338" y="1657350"/>
            <a:ext cx="1704975" cy="1504950"/>
          </a:xfrm>
          <a:prstGeom prst="triangle">
            <a:avLst>
              <a:gd name="adj" fmla="val 50000"/>
            </a:avLst>
          </a:prstGeom>
          <a:solidFill>
            <a:srgbClr val="F0E8B7"/>
          </a:solidFill>
          <a:ln w="9525" algn="ctr">
            <a:solidFill>
              <a:srgbClr val="000000"/>
            </a:solidFill>
            <a:miter lim="800000"/>
            <a:headEnd/>
            <a:tailEnd/>
          </a:ln>
          <a:effectLst/>
        </p:spPr>
        <p:txBody>
          <a:bodyPr wrap="none" anchor="ctr"/>
          <a:lstStyle/>
          <a:p>
            <a:endParaRPr lang="en-US"/>
          </a:p>
        </p:txBody>
      </p:sp>
      <p:sp>
        <p:nvSpPr>
          <p:cNvPr id="20" name="Rectangle 9"/>
          <p:cNvSpPr>
            <a:spLocks noChangeArrowheads="1"/>
          </p:cNvSpPr>
          <p:nvPr/>
        </p:nvSpPr>
        <p:spPr bwMode="auto">
          <a:xfrm>
            <a:off x="6724650" y="2884488"/>
            <a:ext cx="1255713" cy="336550"/>
          </a:xfrm>
          <a:prstGeom prst="rect">
            <a:avLst/>
          </a:prstGeom>
          <a:noFill/>
          <a:ln w="9525">
            <a:noFill/>
            <a:miter lim="800000"/>
            <a:headEnd/>
            <a:tailEnd/>
          </a:ln>
          <a:effectLst/>
        </p:spPr>
        <p:txBody>
          <a:bodyPr>
            <a:spAutoFit/>
          </a:bodyPr>
          <a:lstStyle/>
          <a:p>
            <a:pPr>
              <a:spcBef>
                <a:spcPct val="20000"/>
              </a:spcBef>
            </a:pPr>
            <a:r>
              <a:rPr lang="en-US" sz="1600" b="1" dirty="0">
                <a:cs typeface="Arial" charset="0"/>
              </a:rPr>
              <a:t>  PCN 5000</a:t>
            </a:r>
          </a:p>
        </p:txBody>
      </p:sp>
      <p:sp>
        <p:nvSpPr>
          <p:cNvPr id="21" name="Text Box 10"/>
          <p:cNvSpPr txBox="1">
            <a:spLocks noChangeArrowheads="1"/>
          </p:cNvSpPr>
          <p:nvPr/>
        </p:nvSpPr>
        <p:spPr bwMode="auto">
          <a:xfrm>
            <a:off x="7002463" y="2282825"/>
            <a:ext cx="704850" cy="366713"/>
          </a:xfrm>
          <a:prstGeom prst="rect">
            <a:avLst/>
          </a:prstGeom>
          <a:noFill/>
          <a:ln w="9525" algn="ctr">
            <a:noFill/>
            <a:miter lim="800000"/>
            <a:headEnd/>
            <a:tailEnd/>
          </a:ln>
          <a:effectLst/>
        </p:spPr>
        <p:txBody>
          <a:bodyPr>
            <a:spAutoFit/>
          </a:bodyPr>
          <a:lstStyle/>
          <a:p>
            <a:pPr algn="ctr">
              <a:spcBef>
                <a:spcPct val="20000"/>
              </a:spcBef>
            </a:pPr>
            <a:r>
              <a:rPr lang="en-US" b="1" dirty="0">
                <a:cs typeface="Arial" charset="0"/>
              </a:rPr>
              <a:t>AS1</a:t>
            </a:r>
          </a:p>
        </p:txBody>
      </p:sp>
      <p:sp>
        <p:nvSpPr>
          <p:cNvPr id="22" name="AutoShape 16"/>
          <p:cNvSpPr>
            <a:spLocks noChangeArrowheads="1"/>
          </p:cNvSpPr>
          <p:nvPr/>
        </p:nvSpPr>
        <p:spPr bwMode="auto">
          <a:xfrm>
            <a:off x="6510338" y="4305300"/>
            <a:ext cx="1704975" cy="1504950"/>
          </a:xfrm>
          <a:prstGeom prst="triangle">
            <a:avLst>
              <a:gd name="adj" fmla="val 50000"/>
            </a:avLst>
          </a:prstGeom>
          <a:solidFill>
            <a:srgbClr val="F0E8B7"/>
          </a:solidFill>
          <a:ln w="9525" algn="ctr">
            <a:solidFill>
              <a:srgbClr val="000000"/>
            </a:solidFill>
            <a:miter lim="800000"/>
            <a:headEnd/>
            <a:tailEnd/>
          </a:ln>
          <a:effectLst/>
        </p:spPr>
        <p:txBody>
          <a:bodyPr wrap="none" anchor="ctr"/>
          <a:lstStyle/>
          <a:p>
            <a:endParaRPr lang="en-US"/>
          </a:p>
        </p:txBody>
      </p:sp>
      <p:sp>
        <p:nvSpPr>
          <p:cNvPr id="23" name="Rectangle 17"/>
          <p:cNvSpPr>
            <a:spLocks noChangeArrowheads="1"/>
          </p:cNvSpPr>
          <p:nvPr/>
        </p:nvSpPr>
        <p:spPr bwMode="auto">
          <a:xfrm>
            <a:off x="6756400" y="5538788"/>
            <a:ext cx="1255713" cy="336550"/>
          </a:xfrm>
          <a:prstGeom prst="rect">
            <a:avLst/>
          </a:prstGeom>
          <a:noFill/>
          <a:ln w="9525">
            <a:noFill/>
            <a:miter lim="800000"/>
            <a:headEnd/>
            <a:tailEnd/>
          </a:ln>
          <a:effectLst/>
        </p:spPr>
        <p:txBody>
          <a:bodyPr>
            <a:spAutoFit/>
          </a:bodyPr>
          <a:lstStyle/>
          <a:p>
            <a:pPr>
              <a:spcBef>
                <a:spcPct val="20000"/>
              </a:spcBef>
            </a:pPr>
            <a:r>
              <a:rPr lang="en-US" sz="1600" b="1" dirty="0">
                <a:cs typeface="Arial" charset="0"/>
              </a:rPr>
              <a:t>  PCN 5001</a:t>
            </a:r>
          </a:p>
        </p:txBody>
      </p:sp>
      <p:sp>
        <p:nvSpPr>
          <p:cNvPr id="24" name="Text Box 18"/>
          <p:cNvSpPr txBox="1">
            <a:spLocks noChangeArrowheads="1"/>
          </p:cNvSpPr>
          <p:nvPr/>
        </p:nvSpPr>
        <p:spPr bwMode="auto">
          <a:xfrm>
            <a:off x="6945313" y="4949825"/>
            <a:ext cx="809625" cy="366713"/>
          </a:xfrm>
          <a:prstGeom prst="rect">
            <a:avLst/>
          </a:prstGeom>
          <a:noFill/>
          <a:ln w="9525" algn="ctr">
            <a:noFill/>
            <a:miter lim="800000"/>
            <a:headEnd/>
            <a:tailEnd/>
          </a:ln>
          <a:effectLst/>
        </p:spPr>
        <p:txBody>
          <a:bodyPr>
            <a:spAutoFit/>
          </a:bodyPr>
          <a:lstStyle/>
          <a:p>
            <a:pPr algn="ctr">
              <a:spcBef>
                <a:spcPct val="20000"/>
              </a:spcBef>
            </a:pPr>
            <a:r>
              <a:rPr lang="en-US" b="1">
                <a:cs typeface="Arial" charset="0"/>
              </a:rPr>
              <a:t>AS2</a:t>
            </a:r>
          </a:p>
        </p:txBody>
      </p:sp>
      <p:sp>
        <p:nvSpPr>
          <p:cNvPr id="25" name="Text Box 11"/>
          <p:cNvSpPr txBox="1">
            <a:spLocks noChangeArrowheads="1"/>
          </p:cNvSpPr>
          <p:nvPr/>
        </p:nvSpPr>
        <p:spPr bwMode="auto">
          <a:xfrm>
            <a:off x="3794125" y="1955800"/>
            <a:ext cx="2411413" cy="630238"/>
          </a:xfrm>
          <a:prstGeom prst="rect">
            <a:avLst/>
          </a:prstGeom>
          <a:noFill/>
          <a:ln w="9525" algn="ctr">
            <a:noFill/>
            <a:miter lim="800000"/>
            <a:headEnd/>
            <a:tailEnd/>
          </a:ln>
          <a:effectLst/>
        </p:spPr>
        <p:txBody>
          <a:bodyPr>
            <a:spAutoFit/>
          </a:bodyPr>
          <a:lstStyle/>
          <a:p>
            <a:pPr>
              <a:spcBef>
                <a:spcPct val="20000"/>
              </a:spcBef>
            </a:pPr>
            <a:r>
              <a:rPr lang="en-US" sz="1600">
                <a:cs typeface="Arial" charset="0"/>
              </a:rPr>
              <a:t>gatas1   1105A slc=0</a:t>
            </a:r>
          </a:p>
          <a:p>
            <a:pPr>
              <a:spcBef>
                <a:spcPct val="20000"/>
              </a:spcBef>
            </a:pPr>
            <a:r>
              <a:rPr lang="en-US" sz="1600">
                <a:cs typeface="Arial" charset="0"/>
              </a:rPr>
              <a:t>10.50.8.30 port=11050</a:t>
            </a:r>
          </a:p>
        </p:txBody>
      </p:sp>
      <p:sp>
        <p:nvSpPr>
          <p:cNvPr id="26" name="Text Box 12"/>
          <p:cNvSpPr txBox="1">
            <a:spLocks noChangeArrowheads="1"/>
          </p:cNvSpPr>
          <p:nvPr/>
        </p:nvSpPr>
        <p:spPr bwMode="auto">
          <a:xfrm>
            <a:off x="3768725" y="4597400"/>
            <a:ext cx="2692400" cy="630238"/>
          </a:xfrm>
          <a:prstGeom prst="rect">
            <a:avLst/>
          </a:prstGeom>
          <a:noFill/>
          <a:ln w="9525" algn="ctr">
            <a:noFill/>
            <a:miter lim="800000"/>
            <a:headEnd/>
            <a:tailEnd/>
          </a:ln>
          <a:effectLst/>
        </p:spPr>
        <p:txBody>
          <a:bodyPr>
            <a:spAutoFit/>
          </a:bodyPr>
          <a:lstStyle/>
          <a:p>
            <a:pPr>
              <a:spcBef>
                <a:spcPct val="20000"/>
              </a:spcBef>
            </a:pPr>
            <a:r>
              <a:rPr lang="en-US" sz="1600" dirty="0">
                <a:cs typeface="Arial" charset="0"/>
              </a:rPr>
              <a:t>heatas2   1105B slc=0</a:t>
            </a:r>
          </a:p>
          <a:p>
            <a:pPr>
              <a:spcBef>
                <a:spcPct val="20000"/>
              </a:spcBef>
            </a:pPr>
            <a:r>
              <a:rPr lang="en-US" sz="1600" dirty="0">
                <a:cs typeface="Arial" charset="0"/>
              </a:rPr>
              <a:t>10.50.8.126 port=11050</a:t>
            </a:r>
          </a:p>
        </p:txBody>
      </p:sp>
      <p:sp>
        <p:nvSpPr>
          <p:cNvPr id="28" name="Line 20"/>
          <p:cNvSpPr>
            <a:spLocks noChangeShapeType="1"/>
          </p:cNvSpPr>
          <p:nvPr/>
        </p:nvSpPr>
        <p:spPr bwMode="auto">
          <a:xfrm flipH="1" flipV="1">
            <a:off x="2814638" y="2257425"/>
            <a:ext cx="4203700" cy="6350"/>
          </a:xfrm>
          <a:prstGeom prst="line">
            <a:avLst/>
          </a:prstGeom>
          <a:noFill/>
          <a:ln w="19050">
            <a:solidFill>
              <a:srgbClr val="FF33CC"/>
            </a:solidFill>
            <a:round/>
            <a:headEnd/>
            <a:tailEnd/>
          </a:ln>
          <a:effectLst/>
        </p:spPr>
        <p:txBody>
          <a:bodyPr/>
          <a:lstStyle/>
          <a:p>
            <a:endParaRPr lang="en-US"/>
          </a:p>
        </p:txBody>
      </p:sp>
      <p:sp>
        <p:nvSpPr>
          <p:cNvPr id="29" name="Line 21"/>
          <p:cNvSpPr>
            <a:spLocks noChangeShapeType="1"/>
          </p:cNvSpPr>
          <p:nvPr/>
        </p:nvSpPr>
        <p:spPr bwMode="auto">
          <a:xfrm>
            <a:off x="2825750" y="2247900"/>
            <a:ext cx="4368800" cy="2403475"/>
          </a:xfrm>
          <a:prstGeom prst="line">
            <a:avLst/>
          </a:prstGeom>
          <a:noFill/>
          <a:ln w="19050">
            <a:solidFill>
              <a:srgbClr val="D60093"/>
            </a:solidFill>
            <a:round/>
            <a:headEnd/>
            <a:tailEnd/>
          </a:ln>
          <a:effectLst/>
        </p:spPr>
        <p:txBody>
          <a:bodyPr anchor="ctr"/>
          <a:lstStyle/>
          <a:p>
            <a:endParaRPr lang="en-US"/>
          </a:p>
        </p:txBody>
      </p:sp>
      <p:sp>
        <p:nvSpPr>
          <p:cNvPr id="31" name="Text Box 23"/>
          <p:cNvSpPr txBox="1">
            <a:spLocks noChangeArrowheads="1"/>
          </p:cNvSpPr>
          <p:nvPr/>
        </p:nvSpPr>
        <p:spPr bwMode="auto">
          <a:xfrm rot="-1777191">
            <a:off x="2801938" y="3884613"/>
            <a:ext cx="2452687" cy="604837"/>
          </a:xfrm>
          <a:prstGeom prst="rect">
            <a:avLst/>
          </a:prstGeom>
          <a:noFill/>
          <a:ln w="9525" algn="ctr">
            <a:noFill/>
            <a:miter lim="800000"/>
            <a:headEnd/>
            <a:tailEnd/>
          </a:ln>
          <a:effectLst/>
        </p:spPr>
        <p:txBody>
          <a:bodyPr>
            <a:spAutoFit/>
          </a:bodyPr>
          <a:lstStyle/>
          <a:p>
            <a:pPr>
              <a:spcBef>
                <a:spcPct val="10000"/>
              </a:spcBef>
            </a:pPr>
            <a:r>
              <a:rPr lang="en-US" sz="1600">
                <a:cs typeface="Arial" charset="0"/>
              </a:rPr>
              <a:t>heatas1   1105A slc=0</a:t>
            </a:r>
          </a:p>
          <a:p>
            <a:pPr>
              <a:spcBef>
                <a:spcPct val="10000"/>
              </a:spcBef>
            </a:pPr>
            <a:r>
              <a:rPr lang="en-US" sz="1600">
                <a:cs typeface="Arial" charset="0"/>
              </a:rPr>
              <a:t>10.50.8.30 port=11050</a:t>
            </a:r>
          </a:p>
        </p:txBody>
      </p:sp>
      <p:sp>
        <p:nvSpPr>
          <p:cNvPr id="32" name="Text Box 24"/>
          <p:cNvSpPr txBox="1">
            <a:spLocks noChangeArrowheads="1"/>
          </p:cNvSpPr>
          <p:nvPr/>
        </p:nvSpPr>
        <p:spPr bwMode="auto">
          <a:xfrm rot="1738134">
            <a:off x="2913063" y="2670175"/>
            <a:ext cx="2486025" cy="604838"/>
          </a:xfrm>
          <a:prstGeom prst="rect">
            <a:avLst/>
          </a:prstGeom>
          <a:noFill/>
          <a:ln w="9525" algn="ctr">
            <a:noFill/>
            <a:miter lim="800000"/>
            <a:headEnd/>
            <a:tailEnd/>
          </a:ln>
          <a:effectLst/>
        </p:spPr>
        <p:txBody>
          <a:bodyPr>
            <a:spAutoFit/>
          </a:bodyPr>
          <a:lstStyle/>
          <a:p>
            <a:pPr>
              <a:spcBef>
                <a:spcPct val="10000"/>
              </a:spcBef>
            </a:pPr>
            <a:r>
              <a:rPr lang="en-US" sz="1600">
                <a:cs typeface="Arial" charset="0"/>
              </a:rPr>
              <a:t>gatas2   1105B slc=0</a:t>
            </a:r>
          </a:p>
          <a:p>
            <a:pPr>
              <a:spcBef>
                <a:spcPct val="10000"/>
              </a:spcBef>
            </a:pPr>
            <a:r>
              <a:rPr lang="en-US" sz="1600">
                <a:cs typeface="Arial" charset="0"/>
              </a:rPr>
              <a:t>10.50.8.126 port=11050</a:t>
            </a: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1800" b="1" dirty="0" smtClean="0"/>
              <a:t>Purpose</a:t>
            </a:r>
            <a:endParaRPr lang="en-US" sz="1800" dirty="0" smtClean="0"/>
          </a:p>
          <a:p>
            <a:pPr eaLnBrk="1" hangingPunct="1">
              <a:lnSpc>
                <a:spcPct val="80000"/>
              </a:lnSpc>
            </a:pPr>
            <a:r>
              <a:rPr lang="en-US" sz="1800" dirty="0" smtClean="0"/>
              <a:t>Provides demonstration and hands-on practice configuring IPGW</a:t>
            </a:r>
          </a:p>
          <a:p>
            <a:pPr eaLnBrk="1" hangingPunct="1">
              <a:lnSpc>
                <a:spcPct val="80000"/>
              </a:lnSpc>
              <a:buFont typeface="Wingdings" pitchFamily="2" charset="2"/>
              <a:buNone/>
            </a:pPr>
            <a:endParaRPr lang="en-US" sz="1800" b="1" dirty="0" smtClean="0"/>
          </a:p>
          <a:p>
            <a:pPr eaLnBrk="1" hangingPunct="1">
              <a:lnSpc>
                <a:spcPct val="80000"/>
              </a:lnSpc>
              <a:buFont typeface="Wingdings" pitchFamily="2" charset="2"/>
              <a:buNone/>
            </a:pPr>
            <a:r>
              <a:rPr lang="en-US" sz="1800" b="1" dirty="0" smtClean="0"/>
              <a:t>Objective</a:t>
            </a:r>
            <a:endParaRPr lang="en-US" sz="1800" dirty="0" smtClean="0"/>
          </a:p>
          <a:p>
            <a:pPr eaLnBrk="1" hangingPunct="1">
              <a:lnSpc>
                <a:spcPct val="80000"/>
              </a:lnSpc>
            </a:pPr>
            <a:r>
              <a:rPr lang="en-US" sz="1800" dirty="0" smtClean="0"/>
              <a:t>After completing this exercise, the student will be able to:</a:t>
            </a:r>
          </a:p>
          <a:p>
            <a:pPr eaLnBrk="1" hangingPunct="1">
              <a:lnSpc>
                <a:spcPct val="80000"/>
              </a:lnSpc>
            </a:pPr>
            <a:r>
              <a:rPr lang="en-US" sz="1800" dirty="0" smtClean="0"/>
              <a:t>Configure IPGW to communicate with an Application Server (AS) with two Application Server Processes (ASP) and a Media Gateway Controller (MGC)</a:t>
            </a:r>
          </a:p>
          <a:p>
            <a:pPr eaLnBrk="1" hangingPunct="1">
              <a:lnSpc>
                <a:spcPct val="80000"/>
              </a:lnSpc>
            </a:pPr>
            <a:endParaRPr lang="en-US" sz="1800" dirty="0" smtClean="0"/>
          </a:p>
          <a:p>
            <a:pPr eaLnBrk="1" hangingPunct="1">
              <a:lnSpc>
                <a:spcPct val="80000"/>
              </a:lnSpc>
              <a:buFont typeface="Wingdings" pitchFamily="2" charset="2"/>
              <a:buNone/>
            </a:pPr>
            <a:r>
              <a:rPr lang="en-US" sz="1800" b="1" dirty="0" smtClean="0"/>
              <a:t>Materials, Equipment, and References</a:t>
            </a:r>
            <a:endParaRPr lang="en-US" sz="1800" dirty="0" smtClean="0"/>
          </a:p>
          <a:p>
            <a:pPr eaLnBrk="1" hangingPunct="1">
              <a:lnSpc>
                <a:spcPct val="80000"/>
              </a:lnSpc>
            </a:pPr>
            <a:r>
              <a:rPr lang="en-US" sz="1800" dirty="0" smtClean="0"/>
              <a:t>  EAGLE STP Commands section </a:t>
            </a:r>
          </a:p>
          <a:p>
            <a:pPr eaLnBrk="1" hangingPunct="1">
              <a:lnSpc>
                <a:spcPct val="80000"/>
              </a:lnSpc>
            </a:pPr>
            <a:r>
              <a:rPr lang="en-US" sz="1800" dirty="0" smtClean="0"/>
              <a:t>  EAGLE STP IP7 Secure Gateway section</a:t>
            </a:r>
          </a:p>
          <a:p>
            <a:pPr eaLnBrk="1" hangingPunct="1">
              <a:lnSpc>
                <a:spcPct val="80000"/>
              </a:lnSpc>
            </a:pPr>
            <a:endParaRPr lang="en-US" sz="1800" dirty="0" smtClean="0"/>
          </a:p>
          <a:p>
            <a:pPr eaLnBrk="1" hangingPunct="1">
              <a:lnSpc>
                <a:spcPct val="80000"/>
              </a:lnSpc>
              <a:buFont typeface="Wingdings" pitchFamily="2" charset="2"/>
              <a:buNone/>
            </a:pPr>
            <a:r>
              <a:rPr lang="en-US" sz="1800" dirty="0" smtClean="0"/>
              <a:t>The instructor will assign an STP, card slot, point codes, and IP addresses.</a:t>
            </a:r>
          </a:p>
          <a:p>
            <a:pPr eaLnBrk="1" hangingPunct="1">
              <a:lnSpc>
                <a:spcPct val="80000"/>
              </a:lnSpc>
              <a:buFont typeface="Wingdings" pitchFamily="2" charset="2"/>
              <a:buNone/>
            </a:pPr>
            <a:r>
              <a:rPr lang="en-US" sz="1800" dirty="0" smtClean="0"/>
              <a:t>In this exercise, do not multi-home the associations.</a:t>
            </a:r>
          </a:p>
          <a:p>
            <a:pPr eaLnBrk="1" hangingPunct="1">
              <a:lnSpc>
                <a:spcPct val="80000"/>
              </a:lnSpc>
            </a:pPr>
            <a:endParaRPr lang="en-US" sz="1800" b="1" dirty="0" smtClean="0"/>
          </a:p>
          <a:p>
            <a:pPr eaLnBrk="1" hangingPunct="1">
              <a:lnSpc>
                <a:spcPct val="80000"/>
              </a:lnSpc>
              <a:buFont typeface="Wingdings" pitchFamily="2" charset="2"/>
              <a:buNone/>
            </a:pPr>
            <a:r>
              <a:rPr lang="en-US" sz="1800" b="1" dirty="0" smtClean="0"/>
              <a:t>Student Assignment  </a:t>
            </a:r>
            <a:endParaRPr lang="en-US" sz="1800" dirty="0" smtClean="0"/>
          </a:p>
          <a:p>
            <a:pPr eaLnBrk="1" hangingPunct="1">
              <a:lnSpc>
                <a:spcPct val="80000"/>
              </a:lnSpc>
            </a:pPr>
            <a:r>
              <a:rPr lang="en-US" sz="1800" dirty="0" smtClean="0"/>
              <a:t> Follow the steps in order. Read each step completely.</a:t>
            </a:r>
          </a:p>
          <a:p>
            <a:pPr eaLnBrk="1" hangingPunct="1">
              <a:lnSpc>
                <a:spcPct val="80000"/>
              </a:lnSpc>
              <a:buFont typeface="Wingdings" pitchFamily="2" charset="2"/>
              <a:buNone/>
            </a:pPr>
            <a:r>
              <a:rPr lang="en-US" sz="1800" dirty="0" smtClean="0"/>
              <a:t/>
            </a:r>
            <a:br>
              <a:rPr lang="en-US" sz="1800" dirty="0" smtClean="0"/>
            </a:br>
            <a:endParaRPr lang="en-US" sz="1800" dirty="0" smtClean="0"/>
          </a:p>
        </p:txBody>
      </p:sp>
      <p:sp>
        <p:nvSpPr>
          <p:cNvPr id="202756" name="Rectangle 5"/>
          <p:cNvSpPr>
            <a:spLocks noGrp="1" noChangeArrowheads="1"/>
          </p:cNvSpPr>
          <p:nvPr>
            <p:ph type="title"/>
          </p:nvPr>
        </p:nvSpPr>
        <p:spPr>
          <a:xfrm>
            <a:off x="0" y="0"/>
            <a:ext cx="9140825" cy="609600"/>
          </a:xfrm>
        </p:spPr>
        <p:txBody>
          <a:bodyPr/>
          <a:lstStyle/>
          <a:p>
            <a:pPr eaLnBrk="1" hangingPunct="1"/>
            <a:r>
              <a:rPr lang="en-US" sz="2800" dirty="0" smtClean="0"/>
              <a:t>  </a:t>
            </a:r>
            <a:r>
              <a:rPr lang="en-US" dirty="0" smtClean="0"/>
              <a:t>Learning Activity 6: Provisioning IPGW M3UA</a:t>
            </a:r>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3778" name="Rectangle 3"/>
          <p:cNvSpPr>
            <a:spLocks noGrp="1" noChangeArrowheads="1"/>
          </p:cNvSpPr>
          <p:nvPr>
            <p:ph type="title"/>
          </p:nvPr>
        </p:nvSpPr>
        <p:spPr>
          <a:xfrm>
            <a:off x="0" y="0"/>
            <a:ext cx="9140825" cy="609600"/>
          </a:xfrm>
        </p:spPr>
        <p:txBody>
          <a:bodyPr/>
          <a:lstStyle/>
          <a:p>
            <a:pPr eaLnBrk="1" hangingPunct="1"/>
            <a:r>
              <a:rPr lang="en-US" sz="2800" dirty="0" smtClean="0"/>
              <a:t>  </a:t>
            </a:r>
            <a:r>
              <a:rPr lang="en-US" dirty="0" smtClean="0"/>
              <a:t>Learning Activity 6: Provisioning IPGW M3UA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9144000" cy="630936"/>
          </a:xfrm>
        </p:spPr>
        <p:txBody>
          <a:bodyPr/>
          <a:lstStyle/>
          <a:p>
            <a:pPr eaLnBrk="1" hangingPunct="1"/>
            <a:r>
              <a:rPr lang="en-US" dirty="0" smtClean="0"/>
              <a:t>  IPSG Benefits  </a:t>
            </a:r>
          </a:p>
        </p:txBody>
      </p:sp>
      <p:sp>
        <p:nvSpPr>
          <p:cNvPr id="20483" name="Rectangle 3"/>
          <p:cNvSpPr>
            <a:spLocks noGrp="1" noChangeArrowheads="1"/>
          </p:cNvSpPr>
          <p:nvPr>
            <p:ph type="body" idx="1"/>
          </p:nvPr>
        </p:nvSpPr>
        <p:spPr/>
        <p:txBody>
          <a:bodyPr/>
          <a:lstStyle/>
          <a:p>
            <a:pPr eaLnBrk="1" hangingPunct="1"/>
            <a:r>
              <a:rPr lang="en-US" dirty="0" smtClean="0"/>
              <a:t>Straightforward M3UA replacement of TDM A-links</a:t>
            </a:r>
          </a:p>
          <a:p>
            <a:pPr eaLnBrk="1" hangingPunct="1"/>
            <a:endParaRPr lang="en-US" dirty="0" smtClean="0"/>
          </a:p>
          <a:p>
            <a:pPr eaLnBrk="1" hangingPunct="1"/>
            <a:r>
              <a:rPr lang="en-US" dirty="0" smtClean="0"/>
              <a:t>Both M2PA and M3UA associations on the same card</a:t>
            </a:r>
          </a:p>
          <a:p>
            <a:pPr eaLnBrk="1" hangingPunct="1"/>
            <a:endParaRPr lang="en-US" dirty="0" smtClean="0"/>
          </a:p>
          <a:p>
            <a:pPr eaLnBrk="1" hangingPunct="1"/>
            <a:r>
              <a:rPr lang="en-US" dirty="0" smtClean="0"/>
              <a:t>ANSI and ITU associations simultaneously on the same card</a:t>
            </a:r>
          </a:p>
          <a:p>
            <a:pPr eaLnBrk="1" hangingPunct="1"/>
            <a:endParaRPr lang="en-US" dirty="0" smtClean="0"/>
          </a:p>
          <a:p>
            <a:pPr eaLnBrk="1" hangingPunct="1"/>
            <a:r>
              <a:rPr lang="en-US" dirty="0" smtClean="0"/>
              <a:t>Improved throughput</a:t>
            </a:r>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02" name="Rectangle 3"/>
          <p:cNvSpPr>
            <a:spLocks noGrp="1" noChangeArrowheads="1"/>
          </p:cNvSpPr>
          <p:nvPr>
            <p:ph type="title"/>
          </p:nvPr>
        </p:nvSpPr>
        <p:spPr>
          <a:xfrm>
            <a:off x="0" y="0"/>
            <a:ext cx="9140825" cy="609600"/>
          </a:xfrm>
        </p:spPr>
        <p:txBody>
          <a:bodyPr/>
          <a:lstStyle/>
          <a:p>
            <a:pPr eaLnBrk="1" hangingPunct="1"/>
            <a:r>
              <a:rPr lang="en-US" dirty="0" smtClean="0"/>
              <a:t>  Learning Activity 6: Provisioning IPGW M3UA</a:t>
            </a: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826" name="Rectangle 3"/>
          <p:cNvSpPr>
            <a:spLocks noGrp="1" noChangeArrowheads="1"/>
          </p:cNvSpPr>
          <p:nvPr>
            <p:ph type="title"/>
          </p:nvPr>
        </p:nvSpPr>
        <p:spPr>
          <a:xfrm>
            <a:off x="0" y="0"/>
            <a:ext cx="9140825" cy="609600"/>
          </a:xfrm>
        </p:spPr>
        <p:txBody>
          <a:bodyPr/>
          <a:lstStyle/>
          <a:p>
            <a:pPr eaLnBrk="1" hangingPunct="1"/>
            <a:r>
              <a:rPr lang="en-US" dirty="0" smtClean="0"/>
              <a:t>  Learning Activity 6: Provisioning IPGW M3UA</a:t>
            </a: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6850" name="Rectangle 3"/>
          <p:cNvSpPr>
            <a:spLocks noGrp="1" noChangeArrowheads="1"/>
          </p:cNvSpPr>
          <p:nvPr>
            <p:ph type="title"/>
          </p:nvPr>
        </p:nvSpPr>
        <p:spPr>
          <a:xfrm>
            <a:off x="0" y="0"/>
            <a:ext cx="9140825" cy="609600"/>
          </a:xfrm>
        </p:spPr>
        <p:txBody>
          <a:bodyPr/>
          <a:lstStyle/>
          <a:p>
            <a:pPr eaLnBrk="1" hangingPunct="1"/>
            <a:r>
              <a:rPr lang="en-US" dirty="0" smtClean="0"/>
              <a:t>  Learning Activity 6: Provisioning IPGW M3UA</a:t>
            </a: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0" y="0"/>
            <a:ext cx="9144000" cy="630936"/>
          </a:xfrm>
        </p:spPr>
        <p:txBody>
          <a:bodyPr/>
          <a:lstStyle/>
          <a:p>
            <a:pPr eaLnBrk="1" hangingPunct="1"/>
            <a:r>
              <a:rPr lang="en-US" dirty="0" smtClean="0"/>
              <a:t>  Final Course Evaluation</a:t>
            </a:r>
          </a:p>
        </p:txBody>
      </p:sp>
      <p:sp>
        <p:nvSpPr>
          <p:cNvPr id="207875" name="Rectangle 3"/>
          <p:cNvSpPr>
            <a:spLocks noGrp="1" noChangeArrowheads="1"/>
          </p:cNvSpPr>
          <p:nvPr>
            <p:ph type="body" idx="1"/>
          </p:nvPr>
        </p:nvSpPr>
        <p:spPr/>
        <p:txBody>
          <a:bodyPr/>
          <a:lstStyle/>
          <a:p>
            <a:pPr eaLnBrk="1" hangingPunct="1"/>
            <a:r>
              <a:rPr lang="en-US" dirty="0" smtClean="0"/>
              <a:t>Tekelec Course Evaluations are tools that help us maintain the quality of our training programs.</a:t>
            </a:r>
          </a:p>
          <a:p>
            <a:pPr eaLnBrk="1" hangingPunct="1"/>
            <a:endParaRPr lang="en-US" dirty="0" smtClean="0"/>
          </a:p>
          <a:p>
            <a:pPr eaLnBrk="1" hangingPunct="1"/>
            <a:r>
              <a:rPr lang="en-US" dirty="0" smtClean="0"/>
              <a:t>Please complete the form and return it to your instructor upon completion of the course.</a:t>
            </a:r>
          </a:p>
          <a:p>
            <a:pPr eaLnBrk="1" hangingPunct="1"/>
            <a:endParaRPr lang="en-US" dirty="0" smtClean="0"/>
          </a:p>
          <a:p>
            <a:pPr eaLnBrk="1" hangingPunct="1"/>
            <a:r>
              <a:rPr lang="en-US" dirty="0" smtClean="0"/>
              <a:t>Thank You!</a:t>
            </a:r>
            <a:endParaRPr lang="en-US" dirty="0" smtClean="0">
              <a:latin typeface="Palatino" pitchFamily="18" charset="0"/>
            </a:endParaRPr>
          </a:p>
          <a:p>
            <a:pPr algn="ctr" eaLnBrk="1" hangingPunct="1">
              <a:spcAft>
                <a:spcPts val="900"/>
              </a:spcAft>
            </a:pPr>
            <a:endParaRPr lang="en-US"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630936"/>
          </a:xfrm>
        </p:spPr>
        <p:txBody>
          <a:bodyPr/>
          <a:lstStyle/>
          <a:p>
            <a:pPr eaLnBrk="1" hangingPunct="1"/>
            <a:r>
              <a:rPr lang="en-US" dirty="0" smtClean="0"/>
              <a:t>  IPSG Benefits (continued)</a:t>
            </a:r>
          </a:p>
        </p:txBody>
      </p:sp>
      <p:sp>
        <p:nvSpPr>
          <p:cNvPr id="21507" name="Rectangle 3"/>
          <p:cNvSpPr>
            <a:spLocks noGrp="1" noChangeArrowheads="1"/>
          </p:cNvSpPr>
          <p:nvPr>
            <p:ph type="body" idx="1"/>
          </p:nvPr>
        </p:nvSpPr>
        <p:spPr/>
        <p:txBody>
          <a:bodyPr/>
          <a:lstStyle/>
          <a:p>
            <a:pPr eaLnBrk="1" hangingPunct="1"/>
            <a:r>
              <a:rPr lang="en-US" dirty="0" smtClean="0"/>
              <a:t>Administered control of TPS throughput</a:t>
            </a:r>
          </a:p>
          <a:p>
            <a:pPr eaLnBrk="1" hangingPunct="1"/>
            <a:endParaRPr lang="en-US" dirty="0" smtClean="0"/>
          </a:p>
          <a:p>
            <a:pPr eaLnBrk="1" hangingPunct="1"/>
            <a:r>
              <a:rPr lang="en-US" dirty="0" smtClean="0"/>
              <a:t>Load sharing between ASPs</a:t>
            </a:r>
          </a:p>
          <a:p>
            <a:pPr eaLnBrk="1" hangingPunct="1"/>
            <a:endParaRPr lang="en-US" dirty="0" smtClean="0"/>
          </a:p>
          <a:p>
            <a:pPr eaLnBrk="1" hangingPunct="1"/>
            <a:r>
              <a:rPr lang="en-US" dirty="0" smtClean="0"/>
              <a:t>Release 42 allows a smooth transition from IPLIM to IPSG where the appl of the E5-ENET card can be changed using the new “chg-card” command</a:t>
            </a:r>
          </a:p>
          <a:p>
            <a:pPr eaLnBrk="1" hangingPunct="1"/>
            <a:endParaRPr 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630936"/>
          </a:xfrm>
        </p:spPr>
        <p:txBody>
          <a:bodyPr/>
          <a:lstStyle/>
          <a:p>
            <a:pPr eaLnBrk="1" hangingPunct="1"/>
            <a:r>
              <a:rPr lang="en-US" dirty="0" smtClean="0"/>
              <a:t>  Table of Contents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630936"/>
          </a:xfrm>
        </p:spPr>
        <p:txBody>
          <a:bodyPr/>
          <a:lstStyle/>
          <a:p>
            <a:pPr eaLnBrk="1" hangingPunct="1"/>
            <a:r>
              <a:rPr lang="en-US" dirty="0" smtClean="0"/>
              <a:t>  IP-Based Endpoints  </a:t>
            </a:r>
          </a:p>
        </p:txBody>
      </p:sp>
      <p:sp>
        <p:nvSpPr>
          <p:cNvPr id="22531" name="Rectangle 3"/>
          <p:cNvSpPr>
            <a:spLocks noGrp="1" noChangeArrowheads="1"/>
          </p:cNvSpPr>
          <p:nvPr>
            <p:ph type="body" idx="1"/>
          </p:nvPr>
        </p:nvSpPr>
        <p:spPr/>
        <p:txBody>
          <a:bodyPr/>
          <a:lstStyle/>
          <a:p>
            <a:pPr eaLnBrk="1" hangingPunct="1"/>
            <a:r>
              <a:rPr lang="en-US" dirty="0" smtClean="0"/>
              <a:t>STP to STP</a:t>
            </a:r>
          </a:p>
          <a:p>
            <a:pPr eaLnBrk="1" hangingPunct="1"/>
            <a:endParaRPr lang="en-US" dirty="0" smtClean="0"/>
          </a:p>
          <a:p>
            <a:pPr eaLnBrk="1" hangingPunct="1"/>
            <a:r>
              <a:rPr lang="en-US" dirty="0" smtClean="0"/>
              <a:t>IP Enabled SCPs</a:t>
            </a:r>
          </a:p>
          <a:p>
            <a:pPr eaLnBrk="1" hangingPunct="1"/>
            <a:endParaRPr lang="en-US" dirty="0" smtClean="0"/>
          </a:p>
          <a:p>
            <a:pPr eaLnBrk="1" hangingPunct="1"/>
            <a:r>
              <a:rPr lang="en-US" dirty="0" smtClean="0"/>
              <a:t>STP to Application Servers</a:t>
            </a:r>
          </a:p>
          <a:p>
            <a:pPr lvl="1" eaLnBrk="1" hangingPunct="1"/>
            <a:r>
              <a:rPr lang="en-US" dirty="0" smtClean="0"/>
              <a:t>IP-based Home Location Registers (HLR)</a:t>
            </a:r>
          </a:p>
          <a:p>
            <a:pPr lvl="1" eaLnBrk="1" hangingPunct="1"/>
            <a:r>
              <a:rPr lang="en-US" dirty="0" smtClean="0"/>
              <a:t>Short Message Service Centers (SMSC)</a:t>
            </a:r>
          </a:p>
          <a:p>
            <a:pPr lvl="1" eaLnBrk="1" hangingPunct="1"/>
            <a:r>
              <a:rPr lang="en-US" dirty="0" smtClean="0"/>
              <a:t>STP to Media Gateway Controllers (MGC)</a:t>
            </a:r>
          </a:p>
          <a:p>
            <a:pPr lvl="1"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0825" cy="685800"/>
          </a:xfrm>
          <a:noFill/>
        </p:spPr>
        <p:txBody>
          <a:bodyPr/>
          <a:lstStyle/>
          <a:p>
            <a:pPr eaLnBrk="1" hangingPunct="1"/>
            <a:r>
              <a:rPr lang="en-US" dirty="0" smtClean="0"/>
              <a:t>  Application Servers</a:t>
            </a:r>
          </a:p>
        </p:txBody>
      </p:sp>
      <p:grpSp>
        <p:nvGrpSpPr>
          <p:cNvPr id="2" name="Group 3"/>
          <p:cNvGrpSpPr>
            <a:grpSpLocks/>
          </p:cNvGrpSpPr>
          <p:nvPr/>
        </p:nvGrpSpPr>
        <p:grpSpPr bwMode="auto">
          <a:xfrm>
            <a:off x="363538" y="5222875"/>
            <a:ext cx="1050925" cy="1128713"/>
            <a:chOff x="2642" y="2184"/>
            <a:chExt cx="761" cy="759"/>
          </a:xfrm>
        </p:grpSpPr>
        <p:sp>
          <p:nvSpPr>
            <p:cNvPr id="23606" name="Freeform 4"/>
            <p:cNvSpPr>
              <a:spLocks/>
            </p:cNvSpPr>
            <p:nvPr/>
          </p:nvSpPr>
          <p:spPr bwMode="auto">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solidFill>
                <a:schemeClr val="bg2"/>
              </a:solidFill>
              <a:round/>
              <a:headEnd/>
              <a:tailEnd/>
            </a:ln>
          </p:spPr>
          <p:txBody>
            <a:bodyPr/>
            <a:lstStyle/>
            <a:p>
              <a:endParaRPr lang="en-US" dirty="0"/>
            </a:p>
          </p:txBody>
        </p:sp>
        <p:sp>
          <p:nvSpPr>
            <p:cNvPr id="23607" name="Freeform 5"/>
            <p:cNvSpPr>
              <a:spLocks/>
            </p:cNvSpPr>
            <p:nvPr/>
          </p:nvSpPr>
          <p:spPr bwMode="auto">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solidFill>
                <a:schemeClr val="bg2"/>
              </a:solidFill>
              <a:round/>
              <a:headEnd/>
              <a:tailEnd/>
            </a:ln>
          </p:spPr>
          <p:txBody>
            <a:bodyPr/>
            <a:lstStyle/>
            <a:p>
              <a:endParaRPr lang="en-US" dirty="0"/>
            </a:p>
          </p:txBody>
        </p:sp>
        <p:sp>
          <p:nvSpPr>
            <p:cNvPr id="23608" name="Freeform 6"/>
            <p:cNvSpPr>
              <a:spLocks/>
            </p:cNvSpPr>
            <p:nvPr/>
          </p:nvSpPr>
          <p:spPr bwMode="auto">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solidFill>
                <a:schemeClr val="bg2"/>
              </a:solidFill>
              <a:round/>
              <a:headEnd/>
              <a:tailEnd/>
            </a:ln>
          </p:spPr>
          <p:txBody>
            <a:bodyPr/>
            <a:lstStyle/>
            <a:p>
              <a:endParaRPr lang="en-US" dirty="0"/>
            </a:p>
          </p:txBody>
        </p:sp>
        <p:sp>
          <p:nvSpPr>
            <p:cNvPr id="23609" name="Freeform 7"/>
            <p:cNvSpPr>
              <a:spLocks/>
            </p:cNvSpPr>
            <p:nvPr/>
          </p:nvSpPr>
          <p:spPr bwMode="auto">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solidFill>
                <a:schemeClr val="bg2"/>
              </a:solidFill>
              <a:round/>
              <a:headEnd/>
              <a:tailEnd/>
            </a:ln>
          </p:spPr>
          <p:txBody>
            <a:bodyPr/>
            <a:lstStyle/>
            <a:p>
              <a:endParaRPr lang="en-US" dirty="0"/>
            </a:p>
          </p:txBody>
        </p:sp>
        <p:sp>
          <p:nvSpPr>
            <p:cNvPr id="23610" name="Freeform 8"/>
            <p:cNvSpPr>
              <a:spLocks/>
            </p:cNvSpPr>
            <p:nvPr/>
          </p:nvSpPr>
          <p:spPr bwMode="auto">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chemeClr val="bg2"/>
              </a:solidFill>
              <a:prstDash val="solid"/>
              <a:round/>
              <a:headEnd/>
              <a:tailEnd/>
            </a:ln>
          </p:spPr>
          <p:txBody>
            <a:bodyPr/>
            <a:lstStyle/>
            <a:p>
              <a:endParaRPr lang="en-US" dirty="0"/>
            </a:p>
          </p:txBody>
        </p:sp>
      </p:grpSp>
      <p:sp>
        <p:nvSpPr>
          <p:cNvPr id="23556" name="Freeform 9"/>
          <p:cNvSpPr>
            <a:spLocks/>
          </p:cNvSpPr>
          <p:nvPr/>
        </p:nvSpPr>
        <p:spPr bwMode="auto">
          <a:xfrm>
            <a:off x="895350" y="3643313"/>
            <a:ext cx="457200" cy="1600200"/>
          </a:xfrm>
          <a:custGeom>
            <a:avLst/>
            <a:gdLst>
              <a:gd name="T0" fmla="*/ 0 w 288"/>
              <a:gd name="T1" fmla="*/ 2147483647 h 1008"/>
              <a:gd name="T2" fmla="*/ 0 w 288"/>
              <a:gd name="T3" fmla="*/ 0 h 1008"/>
              <a:gd name="T4" fmla="*/ 2147483647 w 288"/>
              <a:gd name="T5" fmla="*/ 0 h 1008"/>
              <a:gd name="T6" fmla="*/ 0 60000 65536"/>
              <a:gd name="T7" fmla="*/ 0 60000 65536"/>
              <a:gd name="T8" fmla="*/ 0 60000 65536"/>
              <a:gd name="T9" fmla="*/ 0 w 288"/>
              <a:gd name="T10" fmla="*/ 0 h 1008"/>
              <a:gd name="T11" fmla="*/ 288 w 288"/>
              <a:gd name="T12" fmla="*/ 1008 h 1008"/>
            </a:gdLst>
            <a:ahLst/>
            <a:cxnLst>
              <a:cxn ang="T6">
                <a:pos x="T0" y="T1"/>
              </a:cxn>
              <a:cxn ang="T7">
                <a:pos x="T2" y="T3"/>
              </a:cxn>
              <a:cxn ang="T8">
                <a:pos x="T4" y="T5"/>
              </a:cxn>
            </a:cxnLst>
            <a:rect l="T9" t="T10" r="T11" b="T12"/>
            <a:pathLst>
              <a:path w="288" h="1008">
                <a:moveTo>
                  <a:pt x="0" y="1008"/>
                </a:moveTo>
                <a:lnTo>
                  <a:pt x="0" y="0"/>
                </a:lnTo>
                <a:lnTo>
                  <a:pt x="288" y="0"/>
                </a:lnTo>
              </a:path>
            </a:pathLst>
          </a:custGeom>
          <a:noFill/>
          <a:ln w="38100" cmpd="sng">
            <a:solidFill>
              <a:srgbClr val="000000"/>
            </a:solidFill>
            <a:round/>
            <a:headEnd type="none" w="med" len="med"/>
            <a:tailEnd type="triangle" w="med" len="med"/>
          </a:ln>
        </p:spPr>
        <p:txBody>
          <a:bodyPr/>
          <a:lstStyle/>
          <a:p>
            <a:endParaRPr lang="en-US" dirty="0"/>
          </a:p>
        </p:txBody>
      </p:sp>
      <p:grpSp>
        <p:nvGrpSpPr>
          <p:cNvPr id="3" name="Group 10"/>
          <p:cNvGrpSpPr>
            <a:grpSpLocks/>
          </p:cNvGrpSpPr>
          <p:nvPr/>
        </p:nvGrpSpPr>
        <p:grpSpPr bwMode="auto">
          <a:xfrm rot="-5400000">
            <a:off x="238126" y="4371975"/>
            <a:ext cx="857250" cy="485775"/>
            <a:chOff x="1755" y="2916"/>
            <a:chExt cx="540" cy="306"/>
          </a:xfrm>
        </p:grpSpPr>
        <p:sp>
          <p:nvSpPr>
            <p:cNvPr id="23604" name="AutoShape 11"/>
            <p:cNvSpPr>
              <a:spLocks noChangeArrowheads="1"/>
            </p:cNvSpPr>
            <p:nvPr/>
          </p:nvSpPr>
          <p:spPr bwMode="auto">
            <a:xfrm>
              <a:off x="1755" y="2916"/>
              <a:ext cx="540"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0 w 21600"/>
                <a:gd name="T13" fmla="*/ 5435 h 21600"/>
                <a:gd name="T14" fmla="*/ 18880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noFill/>
              <a:miter lim="800000"/>
              <a:headEnd/>
              <a:tailEnd/>
            </a:ln>
          </p:spPr>
          <p:txBody>
            <a:bodyPr wrap="none" anchor="ctr"/>
            <a:lstStyle/>
            <a:p>
              <a:endParaRPr lang="en-US" dirty="0"/>
            </a:p>
          </p:txBody>
        </p:sp>
        <p:sp>
          <p:nvSpPr>
            <p:cNvPr id="23605" name="Text Box 12"/>
            <p:cNvSpPr txBox="1">
              <a:spLocks noChangeArrowheads="1"/>
            </p:cNvSpPr>
            <p:nvPr/>
          </p:nvSpPr>
          <p:spPr bwMode="auto">
            <a:xfrm>
              <a:off x="1850" y="2945"/>
              <a:ext cx="388" cy="231"/>
            </a:xfrm>
            <a:prstGeom prst="rect">
              <a:avLst/>
            </a:prstGeom>
            <a:noFill/>
            <a:ln w="9525">
              <a:noFill/>
              <a:miter lim="800000"/>
              <a:headEnd/>
              <a:tailEnd/>
            </a:ln>
          </p:spPr>
          <p:txBody>
            <a:bodyPr wrap="none">
              <a:spAutoFit/>
            </a:bodyPr>
            <a:lstStyle/>
            <a:p>
              <a:r>
                <a:rPr lang="en-US" b="1" dirty="0">
                  <a:solidFill>
                    <a:srgbClr val="000000"/>
                  </a:solidFill>
                </a:rPr>
                <a:t>SS7</a:t>
              </a:r>
            </a:p>
          </p:txBody>
        </p:sp>
      </p:grpSp>
      <p:pic>
        <p:nvPicPr>
          <p:cNvPr id="23558" name="Picture 13" descr="CLOUD"/>
          <p:cNvPicPr preferRelativeResize="0">
            <a:picLocks noChangeAspect="1" noChangeArrowheads="1"/>
          </p:cNvPicPr>
          <p:nvPr/>
        </p:nvPicPr>
        <p:blipFill>
          <a:blip r:embed="rId3" cstate="print"/>
          <a:srcRect/>
          <a:stretch>
            <a:fillRect/>
          </a:stretch>
        </p:blipFill>
        <p:spPr bwMode="auto">
          <a:xfrm>
            <a:off x="3141663" y="2809875"/>
            <a:ext cx="1598612" cy="2406650"/>
          </a:xfrm>
          <a:prstGeom prst="rect">
            <a:avLst/>
          </a:prstGeom>
          <a:noFill/>
          <a:ln w="9525">
            <a:noFill/>
            <a:miter lim="800000"/>
            <a:headEnd/>
            <a:tailEnd/>
          </a:ln>
        </p:spPr>
      </p:pic>
      <p:sp>
        <p:nvSpPr>
          <p:cNvPr id="23559" name="AutoShape 14"/>
          <p:cNvSpPr>
            <a:spLocks noChangeArrowheads="1"/>
          </p:cNvSpPr>
          <p:nvPr/>
        </p:nvSpPr>
        <p:spPr bwMode="gray">
          <a:xfrm>
            <a:off x="6704013" y="2122488"/>
            <a:ext cx="1301750" cy="830262"/>
          </a:xfrm>
          <a:prstGeom prst="can">
            <a:avLst>
              <a:gd name="adj" fmla="val 25000"/>
            </a:avLst>
          </a:prstGeom>
          <a:solidFill>
            <a:srgbClr val="F0E8B7"/>
          </a:solidFill>
          <a:ln w="9525">
            <a:solidFill>
              <a:schemeClr val="bg2"/>
            </a:solidFill>
            <a:round/>
            <a:headEnd/>
            <a:tailEnd/>
          </a:ln>
        </p:spPr>
        <p:txBody>
          <a:bodyPr wrap="none" anchor="ctr"/>
          <a:lstStyle/>
          <a:p>
            <a:endParaRPr lang="en-US" dirty="0"/>
          </a:p>
        </p:txBody>
      </p:sp>
      <p:sp>
        <p:nvSpPr>
          <p:cNvPr id="23560" name="Text Box 15"/>
          <p:cNvSpPr txBox="1">
            <a:spLocks noChangeArrowheads="1"/>
          </p:cNvSpPr>
          <p:nvPr/>
        </p:nvSpPr>
        <p:spPr bwMode="auto">
          <a:xfrm>
            <a:off x="1289050" y="2289175"/>
            <a:ext cx="2216150" cy="366713"/>
          </a:xfrm>
          <a:prstGeom prst="rect">
            <a:avLst/>
          </a:prstGeom>
          <a:noFill/>
          <a:ln w="9525">
            <a:noFill/>
            <a:miter lim="800000"/>
            <a:headEnd/>
            <a:tailEnd/>
          </a:ln>
        </p:spPr>
        <p:txBody>
          <a:bodyPr wrap="none">
            <a:spAutoFit/>
          </a:bodyPr>
          <a:lstStyle/>
          <a:p>
            <a:r>
              <a:rPr lang="en-US" b="1" dirty="0">
                <a:solidFill>
                  <a:srgbClr val="000000"/>
                </a:solidFill>
              </a:rPr>
              <a:t>Signaling Gateway</a:t>
            </a:r>
          </a:p>
        </p:txBody>
      </p:sp>
      <p:sp>
        <p:nvSpPr>
          <p:cNvPr id="23561" name="Text Box 16"/>
          <p:cNvSpPr txBox="1">
            <a:spLocks noChangeArrowheads="1"/>
          </p:cNvSpPr>
          <p:nvPr/>
        </p:nvSpPr>
        <p:spPr bwMode="auto">
          <a:xfrm>
            <a:off x="4206875" y="1241425"/>
            <a:ext cx="1841500" cy="822325"/>
          </a:xfrm>
          <a:prstGeom prst="rect">
            <a:avLst/>
          </a:prstGeom>
          <a:noFill/>
          <a:ln w="9525">
            <a:noFill/>
            <a:miter lim="800000"/>
            <a:headEnd/>
            <a:tailEnd/>
          </a:ln>
        </p:spPr>
        <p:txBody>
          <a:bodyPr wrap="none">
            <a:spAutoFit/>
          </a:bodyPr>
          <a:lstStyle/>
          <a:p>
            <a:pPr algn="ctr"/>
            <a:r>
              <a:rPr lang="en-US" sz="2400" b="1" dirty="0">
                <a:solidFill>
                  <a:srgbClr val="000000"/>
                </a:solidFill>
              </a:rPr>
              <a:t>Application</a:t>
            </a:r>
          </a:p>
          <a:p>
            <a:pPr algn="ctr"/>
            <a:r>
              <a:rPr lang="en-US" sz="2400" b="1" dirty="0">
                <a:solidFill>
                  <a:srgbClr val="000000"/>
                </a:solidFill>
              </a:rPr>
              <a:t>Server</a:t>
            </a:r>
          </a:p>
        </p:txBody>
      </p:sp>
      <p:sp>
        <p:nvSpPr>
          <p:cNvPr id="23562" name="Text Box 17"/>
          <p:cNvSpPr txBox="1">
            <a:spLocks noChangeArrowheads="1"/>
          </p:cNvSpPr>
          <p:nvPr/>
        </p:nvSpPr>
        <p:spPr bwMode="auto">
          <a:xfrm>
            <a:off x="8486775" y="6705600"/>
            <a:ext cx="381000" cy="152400"/>
          </a:xfrm>
          <a:prstGeom prst="rect">
            <a:avLst/>
          </a:prstGeom>
          <a:noFill/>
          <a:ln w="9525">
            <a:noFill/>
            <a:miter lim="800000"/>
            <a:headEnd/>
            <a:tailEnd/>
          </a:ln>
        </p:spPr>
        <p:txBody>
          <a:bodyPr>
            <a:spAutoFit/>
          </a:bodyPr>
          <a:lstStyle/>
          <a:p>
            <a:pPr algn="ctr"/>
            <a:r>
              <a:rPr lang="en-US" sz="400" dirty="0">
                <a:solidFill>
                  <a:schemeClr val="bg2"/>
                </a:solidFill>
              </a:rPr>
              <a:t>T0295</a:t>
            </a:r>
            <a:endParaRPr lang="en-US" u="sng" dirty="0">
              <a:solidFill>
                <a:schemeClr val="bg2"/>
              </a:solidFill>
              <a:latin typeface="Times New Roman" pitchFamily="18" charset="0"/>
            </a:endParaRPr>
          </a:p>
        </p:txBody>
      </p:sp>
      <p:grpSp>
        <p:nvGrpSpPr>
          <p:cNvPr id="4" name="Group 18"/>
          <p:cNvGrpSpPr>
            <a:grpSpLocks/>
          </p:cNvGrpSpPr>
          <p:nvPr/>
        </p:nvGrpSpPr>
        <p:grpSpPr bwMode="auto">
          <a:xfrm>
            <a:off x="1374775" y="2852738"/>
            <a:ext cx="1166813" cy="1703387"/>
            <a:chOff x="890" y="1805"/>
            <a:chExt cx="911" cy="1089"/>
          </a:xfrm>
        </p:grpSpPr>
        <p:sp>
          <p:nvSpPr>
            <p:cNvPr id="23599" name="Freeform 19"/>
            <p:cNvSpPr>
              <a:spLocks/>
            </p:cNvSpPr>
            <p:nvPr/>
          </p:nvSpPr>
          <p:spPr bwMode="auto">
            <a:xfrm>
              <a:off x="890" y="1813"/>
              <a:ext cx="893" cy="1075"/>
            </a:xfrm>
            <a:custGeom>
              <a:avLst/>
              <a:gdLst>
                <a:gd name="T0" fmla="*/ 0 w 829"/>
                <a:gd name="T1" fmla="*/ 11388 h 827"/>
                <a:gd name="T2" fmla="*/ 1744 w 829"/>
                <a:gd name="T3" fmla="*/ 0 h 827"/>
                <a:gd name="T4" fmla="*/ 221 w 829"/>
                <a:gd name="T5" fmla="*/ 0 h 827"/>
                <a:gd name="T6" fmla="*/ 0 w 829"/>
                <a:gd name="T7" fmla="*/ 1419 h 827"/>
                <a:gd name="T8" fmla="*/ 0 w 829"/>
                <a:gd name="T9" fmla="*/ 11388 h 827"/>
                <a:gd name="T10" fmla="*/ 0 60000 65536"/>
                <a:gd name="T11" fmla="*/ 0 60000 65536"/>
                <a:gd name="T12" fmla="*/ 0 60000 65536"/>
                <a:gd name="T13" fmla="*/ 0 60000 65536"/>
                <a:gd name="T14" fmla="*/ 0 60000 65536"/>
                <a:gd name="T15" fmla="*/ 0 w 829"/>
                <a:gd name="T16" fmla="*/ 0 h 827"/>
                <a:gd name="T17" fmla="*/ 829 w 829"/>
                <a:gd name="T18" fmla="*/ 827 h 827"/>
              </a:gdLst>
              <a:ahLst/>
              <a:cxnLst>
                <a:cxn ang="T10">
                  <a:pos x="T0" y="T1"/>
                </a:cxn>
                <a:cxn ang="T11">
                  <a:pos x="T2" y="T3"/>
                </a:cxn>
                <a:cxn ang="T12">
                  <a:pos x="T4" y="T5"/>
                </a:cxn>
                <a:cxn ang="T13">
                  <a:pos x="T6" y="T7"/>
                </a:cxn>
                <a:cxn ang="T14">
                  <a:pos x="T8" y="T9"/>
                </a:cxn>
              </a:cxnLst>
              <a:rect l="T15" t="T16" r="T17" b="T18"/>
              <a:pathLst>
                <a:path w="829" h="827">
                  <a:moveTo>
                    <a:pt x="0" y="827"/>
                  </a:moveTo>
                  <a:lnTo>
                    <a:pt x="829" y="0"/>
                  </a:lnTo>
                  <a:lnTo>
                    <a:pt x="104" y="0"/>
                  </a:lnTo>
                  <a:lnTo>
                    <a:pt x="0" y="103"/>
                  </a:lnTo>
                  <a:lnTo>
                    <a:pt x="0" y="827"/>
                  </a:lnTo>
                  <a:close/>
                </a:path>
              </a:pathLst>
            </a:custGeom>
            <a:solidFill>
              <a:srgbClr val="F0E8B7"/>
            </a:solidFill>
            <a:ln w="3175">
              <a:solidFill>
                <a:schemeClr val="bg2"/>
              </a:solidFill>
              <a:prstDash val="solid"/>
              <a:round/>
              <a:headEnd/>
              <a:tailEnd/>
            </a:ln>
          </p:spPr>
          <p:txBody>
            <a:bodyPr/>
            <a:lstStyle/>
            <a:p>
              <a:endParaRPr lang="en-US" dirty="0"/>
            </a:p>
          </p:txBody>
        </p:sp>
        <p:sp>
          <p:nvSpPr>
            <p:cNvPr id="23600" name="Freeform 20"/>
            <p:cNvSpPr>
              <a:spLocks/>
            </p:cNvSpPr>
            <p:nvPr/>
          </p:nvSpPr>
          <p:spPr bwMode="auto">
            <a:xfrm>
              <a:off x="1659" y="1807"/>
              <a:ext cx="142" cy="1087"/>
            </a:xfrm>
            <a:custGeom>
              <a:avLst/>
              <a:gdLst>
                <a:gd name="T0" fmla="*/ 0 w 103"/>
                <a:gd name="T1" fmla="*/ 12727 h 827"/>
                <a:gd name="T2" fmla="*/ 2555 w 103"/>
                <a:gd name="T3" fmla="*/ 11143 h 827"/>
                <a:gd name="T4" fmla="*/ 2555 w 103"/>
                <a:gd name="T5" fmla="*/ 0 h 827"/>
                <a:gd name="T6" fmla="*/ 0 w 103"/>
                <a:gd name="T7" fmla="*/ 12727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0" y="827"/>
                  </a:moveTo>
                  <a:lnTo>
                    <a:pt x="103" y="724"/>
                  </a:lnTo>
                  <a:lnTo>
                    <a:pt x="103" y="0"/>
                  </a:lnTo>
                  <a:lnTo>
                    <a:pt x="0" y="827"/>
                  </a:lnTo>
                  <a:close/>
                </a:path>
              </a:pathLst>
            </a:custGeom>
            <a:solidFill>
              <a:srgbClr val="F0E8B7"/>
            </a:solidFill>
            <a:ln w="9525">
              <a:solidFill>
                <a:schemeClr val="bg2"/>
              </a:solidFill>
              <a:round/>
              <a:headEnd/>
              <a:tailEnd/>
            </a:ln>
          </p:spPr>
          <p:txBody>
            <a:bodyPr/>
            <a:lstStyle/>
            <a:p>
              <a:endParaRPr lang="en-US" dirty="0"/>
            </a:p>
          </p:txBody>
        </p:sp>
        <p:sp>
          <p:nvSpPr>
            <p:cNvPr id="23601" name="Line 21"/>
            <p:cNvSpPr>
              <a:spLocks noChangeShapeType="1"/>
            </p:cNvSpPr>
            <p:nvPr/>
          </p:nvSpPr>
          <p:spPr bwMode="auto">
            <a:xfrm>
              <a:off x="890" y="1948"/>
              <a:ext cx="783" cy="0"/>
            </a:xfrm>
            <a:prstGeom prst="line">
              <a:avLst/>
            </a:prstGeom>
            <a:noFill/>
            <a:ln w="3175">
              <a:solidFill>
                <a:schemeClr val="bg2"/>
              </a:solidFill>
              <a:round/>
              <a:headEnd/>
              <a:tailEnd/>
            </a:ln>
          </p:spPr>
          <p:txBody>
            <a:bodyPr/>
            <a:lstStyle/>
            <a:p>
              <a:endParaRPr lang="en-US" dirty="0"/>
            </a:p>
          </p:txBody>
        </p:sp>
        <p:sp>
          <p:nvSpPr>
            <p:cNvPr id="23602" name="Freeform 22"/>
            <p:cNvSpPr>
              <a:spLocks/>
            </p:cNvSpPr>
            <p:nvPr/>
          </p:nvSpPr>
          <p:spPr bwMode="auto">
            <a:xfrm>
              <a:off x="890" y="1948"/>
              <a:ext cx="783" cy="940"/>
            </a:xfrm>
            <a:custGeom>
              <a:avLst/>
              <a:gdLst>
                <a:gd name="T0" fmla="*/ 0 w 726"/>
                <a:gd name="T1" fmla="*/ 9854 h 724"/>
                <a:gd name="T2" fmla="*/ 1544 w 726"/>
                <a:gd name="T3" fmla="*/ 9854 h 724"/>
                <a:gd name="T4" fmla="*/ 1544 w 726"/>
                <a:gd name="T5" fmla="*/ 0 h 724"/>
                <a:gd name="T6" fmla="*/ 0 w 726"/>
                <a:gd name="T7" fmla="*/ 9854 h 724"/>
                <a:gd name="T8" fmla="*/ 0 60000 65536"/>
                <a:gd name="T9" fmla="*/ 0 60000 65536"/>
                <a:gd name="T10" fmla="*/ 0 60000 65536"/>
                <a:gd name="T11" fmla="*/ 0 60000 65536"/>
                <a:gd name="T12" fmla="*/ 0 w 726"/>
                <a:gd name="T13" fmla="*/ 0 h 724"/>
                <a:gd name="T14" fmla="*/ 726 w 726"/>
                <a:gd name="T15" fmla="*/ 724 h 724"/>
              </a:gdLst>
              <a:ahLst/>
              <a:cxnLst>
                <a:cxn ang="T8">
                  <a:pos x="T0" y="T1"/>
                </a:cxn>
                <a:cxn ang="T9">
                  <a:pos x="T2" y="T3"/>
                </a:cxn>
                <a:cxn ang="T10">
                  <a:pos x="T4" y="T5"/>
                </a:cxn>
                <a:cxn ang="T11">
                  <a:pos x="T6" y="T7"/>
                </a:cxn>
              </a:cxnLst>
              <a:rect l="T12" t="T13" r="T14" b="T15"/>
              <a:pathLst>
                <a:path w="726" h="724">
                  <a:moveTo>
                    <a:pt x="0" y="724"/>
                  </a:moveTo>
                  <a:lnTo>
                    <a:pt x="726" y="724"/>
                  </a:lnTo>
                  <a:lnTo>
                    <a:pt x="726" y="0"/>
                  </a:lnTo>
                  <a:lnTo>
                    <a:pt x="0" y="724"/>
                  </a:lnTo>
                  <a:close/>
                </a:path>
              </a:pathLst>
            </a:custGeom>
            <a:solidFill>
              <a:srgbClr val="F0E8B7"/>
            </a:solidFill>
            <a:ln w="3175">
              <a:solidFill>
                <a:schemeClr val="bg2"/>
              </a:solidFill>
              <a:prstDash val="solid"/>
              <a:round/>
              <a:headEnd/>
              <a:tailEnd/>
            </a:ln>
          </p:spPr>
          <p:txBody>
            <a:bodyPr/>
            <a:lstStyle/>
            <a:p>
              <a:endParaRPr lang="en-US" dirty="0"/>
            </a:p>
          </p:txBody>
        </p:sp>
        <p:sp>
          <p:nvSpPr>
            <p:cNvPr id="23603" name="Freeform 23"/>
            <p:cNvSpPr>
              <a:spLocks/>
            </p:cNvSpPr>
            <p:nvPr/>
          </p:nvSpPr>
          <p:spPr bwMode="auto">
            <a:xfrm flipH="1" flipV="1">
              <a:off x="1663" y="1805"/>
              <a:ext cx="135" cy="1079"/>
            </a:xfrm>
            <a:custGeom>
              <a:avLst/>
              <a:gdLst>
                <a:gd name="T0" fmla="*/ 0 w 103"/>
                <a:gd name="T1" fmla="*/ 11822 h 827"/>
                <a:gd name="T2" fmla="*/ 1541 w 103"/>
                <a:gd name="T3" fmla="*/ 10357 h 827"/>
                <a:gd name="T4" fmla="*/ 1541 w 103"/>
                <a:gd name="T5" fmla="*/ 0 h 827"/>
                <a:gd name="T6" fmla="*/ 0 w 103"/>
                <a:gd name="T7" fmla="*/ 11822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0" y="827"/>
                  </a:moveTo>
                  <a:lnTo>
                    <a:pt x="103" y="724"/>
                  </a:lnTo>
                  <a:lnTo>
                    <a:pt x="103" y="0"/>
                  </a:lnTo>
                  <a:lnTo>
                    <a:pt x="0" y="827"/>
                  </a:lnTo>
                  <a:close/>
                </a:path>
              </a:pathLst>
            </a:custGeom>
            <a:solidFill>
              <a:srgbClr val="F0E8B7"/>
            </a:solidFill>
            <a:ln w="9525">
              <a:solidFill>
                <a:schemeClr val="bg2"/>
              </a:solidFill>
              <a:round/>
              <a:headEnd/>
              <a:tailEnd/>
            </a:ln>
          </p:spPr>
          <p:txBody>
            <a:bodyPr/>
            <a:lstStyle/>
            <a:p>
              <a:endParaRPr lang="en-US" dirty="0"/>
            </a:p>
          </p:txBody>
        </p:sp>
      </p:grpSp>
      <p:sp>
        <p:nvSpPr>
          <p:cNvPr id="23564" name="Text Box 24"/>
          <p:cNvSpPr txBox="1">
            <a:spLocks noChangeArrowheads="1"/>
          </p:cNvSpPr>
          <p:nvPr/>
        </p:nvSpPr>
        <p:spPr bwMode="auto">
          <a:xfrm>
            <a:off x="534988" y="5578475"/>
            <a:ext cx="823912"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MSC</a:t>
            </a:r>
          </a:p>
        </p:txBody>
      </p:sp>
      <p:grpSp>
        <p:nvGrpSpPr>
          <p:cNvPr id="5" name="Group 25"/>
          <p:cNvGrpSpPr>
            <a:grpSpLocks/>
          </p:cNvGrpSpPr>
          <p:nvPr/>
        </p:nvGrpSpPr>
        <p:grpSpPr bwMode="auto">
          <a:xfrm>
            <a:off x="2589213" y="2655888"/>
            <a:ext cx="1357312" cy="885825"/>
            <a:chOff x="1305" y="2988"/>
            <a:chExt cx="855" cy="558"/>
          </a:xfrm>
        </p:grpSpPr>
        <p:sp>
          <p:nvSpPr>
            <p:cNvPr id="23594" name="AutoShape 26"/>
            <p:cNvSpPr>
              <a:spLocks noChangeArrowheads="1"/>
            </p:cNvSpPr>
            <p:nvPr/>
          </p:nvSpPr>
          <p:spPr bwMode="auto">
            <a:xfrm>
              <a:off x="1305" y="2988"/>
              <a:ext cx="855" cy="558"/>
            </a:xfrm>
            <a:prstGeom prst="rightArrow">
              <a:avLst>
                <a:gd name="adj1" fmla="val 50000"/>
                <a:gd name="adj2" fmla="val 38306"/>
              </a:avLst>
            </a:prstGeom>
            <a:solidFill>
              <a:schemeClr val="bg2"/>
            </a:solidFill>
            <a:ln w="9525">
              <a:solidFill>
                <a:schemeClr val="bg2"/>
              </a:solidFill>
              <a:miter lim="800000"/>
              <a:headEnd/>
              <a:tailEnd/>
            </a:ln>
          </p:spPr>
          <p:txBody>
            <a:bodyPr wrap="none" anchor="ctr"/>
            <a:lstStyle/>
            <a:p>
              <a:endParaRPr lang="en-US" dirty="0"/>
            </a:p>
          </p:txBody>
        </p:sp>
        <p:sp>
          <p:nvSpPr>
            <p:cNvPr id="23595" name="Text Box 27"/>
            <p:cNvSpPr txBox="1">
              <a:spLocks noChangeArrowheads="1"/>
            </p:cNvSpPr>
            <p:nvPr/>
          </p:nvSpPr>
          <p:spPr bwMode="auto">
            <a:xfrm>
              <a:off x="1832" y="3134"/>
              <a:ext cx="252" cy="231"/>
            </a:xfrm>
            <a:prstGeom prst="rect">
              <a:avLst/>
            </a:prstGeom>
            <a:noFill/>
            <a:ln w="9525">
              <a:noFill/>
              <a:miter lim="800000"/>
              <a:headEnd/>
              <a:tailEnd/>
            </a:ln>
          </p:spPr>
          <p:txBody>
            <a:bodyPr wrap="none">
              <a:spAutoFit/>
            </a:bodyPr>
            <a:lstStyle/>
            <a:p>
              <a:r>
                <a:rPr lang="en-US" b="1" dirty="0">
                  <a:solidFill>
                    <a:schemeClr val="bg1"/>
                  </a:solidFill>
                </a:rPr>
                <a:t>IP</a:t>
              </a:r>
            </a:p>
          </p:txBody>
        </p:sp>
        <p:grpSp>
          <p:nvGrpSpPr>
            <p:cNvPr id="6" name="Group 28"/>
            <p:cNvGrpSpPr>
              <a:grpSpLocks/>
            </p:cNvGrpSpPr>
            <p:nvPr/>
          </p:nvGrpSpPr>
          <p:grpSpPr bwMode="auto">
            <a:xfrm>
              <a:off x="1329" y="3111"/>
              <a:ext cx="540" cy="306"/>
              <a:chOff x="1755" y="2916"/>
              <a:chExt cx="540" cy="306"/>
            </a:xfrm>
          </p:grpSpPr>
          <p:sp>
            <p:nvSpPr>
              <p:cNvPr id="23597" name="AutoShape 29"/>
              <p:cNvSpPr>
                <a:spLocks noChangeArrowheads="1"/>
              </p:cNvSpPr>
              <p:nvPr/>
            </p:nvSpPr>
            <p:spPr bwMode="auto">
              <a:xfrm>
                <a:off x="1755" y="2916"/>
                <a:ext cx="540"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0 w 21600"/>
                  <a:gd name="T13" fmla="*/ 5435 h 21600"/>
                  <a:gd name="T14" fmla="*/ 18880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23598" name="Text Box 30"/>
              <p:cNvSpPr txBox="1">
                <a:spLocks noChangeArrowheads="1"/>
              </p:cNvSpPr>
              <p:nvPr/>
            </p:nvSpPr>
            <p:spPr bwMode="auto">
              <a:xfrm>
                <a:off x="1850" y="2945"/>
                <a:ext cx="388" cy="231"/>
              </a:xfrm>
              <a:prstGeom prst="rect">
                <a:avLst/>
              </a:prstGeom>
              <a:noFill/>
              <a:ln w="9525">
                <a:noFill/>
                <a:miter lim="800000"/>
                <a:headEnd/>
                <a:tailEnd/>
              </a:ln>
            </p:spPr>
            <p:txBody>
              <a:bodyPr wrap="none">
                <a:spAutoFit/>
              </a:bodyPr>
              <a:lstStyle/>
              <a:p>
                <a:r>
                  <a:rPr lang="en-US" b="1" dirty="0">
                    <a:solidFill>
                      <a:srgbClr val="000000"/>
                    </a:solidFill>
                  </a:rPr>
                  <a:t>SS7</a:t>
                </a:r>
              </a:p>
            </p:txBody>
          </p:sp>
        </p:grpSp>
      </p:grpSp>
      <p:sp>
        <p:nvSpPr>
          <p:cNvPr id="23566" name="Rectangle 31"/>
          <p:cNvSpPr>
            <a:spLocks noChangeArrowheads="1"/>
          </p:cNvSpPr>
          <p:nvPr/>
        </p:nvSpPr>
        <p:spPr bwMode="auto">
          <a:xfrm>
            <a:off x="1422400" y="3352800"/>
            <a:ext cx="406400" cy="1130300"/>
          </a:xfrm>
          <a:prstGeom prst="rect">
            <a:avLst/>
          </a:prstGeom>
          <a:solidFill>
            <a:schemeClr val="bg2"/>
          </a:solidFill>
          <a:ln w="9525">
            <a:solidFill>
              <a:schemeClr val="tx1"/>
            </a:solidFill>
            <a:miter lim="800000"/>
            <a:headEnd/>
            <a:tailEnd/>
          </a:ln>
        </p:spPr>
        <p:txBody>
          <a:bodyPr wrap="none" anchor="ctr"/>
          <a:lstStyle/>
          <a:p>
            <a:endParaRPr lang="en-US" dirty="0"/>
          </a:p>
        </p:txBody>
      </p:sp>
      <p:sp>
        <p:nvSpPr>
          <p:cNvPr id="23567" name="Text Box 32"/>
          <p:cNvSpPr txBox="1">
            <a:spLocks noChangeArrowheads="1"/>
          </p:cNvSpPr>
          <p:nvPr/>
        </p:nvSpPr>
        <p:spPr bwMode="auto">
          <a:xfrm>
            <a:off x="1368425" y="3046413"/>
            <a:ext cx="793750" cy="366712"/>
          </a:xfrm>
          <a:prstGeom prst="rect">
            <a:avLst/>
          </a:prstGeom>
          <a:noFill/>
          <a:ln w="9525">
            <a:noFill/>
            <a:miter lim="800000"/>
            <a:headEnd/>
            <a:tailEnd/>
          </a:ln>
        </p:spPr>
        <p:txBody>
          <a:bodyPr wrap="none">
            <a:spAutoFit/>
          </a:bodyPr>
          <a:lstStyle/>
          <a:p>
            <a:r>
              <a:rPr lang="en-US" dirty="0"/>
              <a:t>MTP3</a:t>
            </a:r>
          </a:p>
        </p:txBody>
      </p:sp>
      <p:sp>
        <p:nvSpPr>
          <p:cNvPr id="23568" name="Text Box 33"/>
          <p:cNvSpPr txBox="1">
            <a:spLocks noChangeArrowheads="1"/>
          </p:cNvSpPr>
          <p:nvPr/>
        </p:nvSpPr>
        <p:spPr bwMode="auto">
          <a:xfrm>
            <a:off x="1419225" y="3325813"/>
            <a:ext cx="463550" cy="1190625"/>
          </a:xfrm>
          <a:prstGeom prst="rect">
            <a:avLst/>
          </a:prstGeom>
          <a:solidFill>
            <a:srgbClr val="00FF00"/>
          </a:solidFill>
          <a:ln w="9525">
            <a:noFill/>
            <a:miter lim="800000"/>
            <a:headEnd/>
            <a:tailEnd/>
          </a:ln>
        </p:spPr>
        <p:txBody>
          <a:bodyPr>
            <a:spAutoFit/>
          </a:bodyPr>
          <a:lstStyle/>
          <a:p>
            <a:r>
              <a:rPr lang="en-US" dirty="0"/>
              <a:t>A</a:t>
            </a:r>
          </a:p>
          <a:p>
            <a:r>
              <a:rPr lang="en-US" dirty="0"/>
              <a:t>A1</a:t>
            </a:r>
          </a:p>
          <a:p>
            <a:r>
              <a:rPr lang="en-US" dirty="0"/>
              <a:t>A2</a:t>
            </a:r>
          </a:p>
          <a:p>
            <a:r>
              <a:rPr lang="en-US" dirty="0"/>
              <a:t>…</a:t>
            </a:r>
          </a:p>
        </p:txBody>
      </p:sp>
      <p:sp>
        <p:nvSpPr>
          <p:cNvPr id="23569" name="Text Box 34"/>
          <p:cNvSpPr txBox="1">
            <a:spLocks noChangeArrowheads="1"/>
          </p:cNvSpPr>
          <p:nvPr/>
        </p:nvSpPr>
        <p:spPr bwMode="auto">
          <a:xfrm>
            <a:off x="5969000" y="1254125"/>
            <a:ext cx="2746375" cy="822325"/>
          </a:xfrm>
          <a:prstGeom prst="rect">
            <a:avLst/>
          </a:prstGeom>
          <a:noFill/>
          <a:ln w="9525">
            <a:noFill/>
            <a:miter lim="800000"/>
            <a:headEnd/>
            <a:tailEnd/>
          </a:ln>
        </p:spPr>
        <p:txBody>
          <a:bodyPr wrap="none">
            <a:spAutoFit/>
          </a:bodyPr>
          <a:lstStyle/>
          <a:p>
            <a:pPr algn="ctr"/>
            <a:r>
              <a:rPr lang="en-US" sz="2400" b="1" dirty="0">
                <a:solidFill>
                  <a:srgbClr val="000000"/>
                </a:solidFill>
              </a:rPr>
              <a:t>Application</a:t>
            </a:r>
          </a:p>
          <a:p>
            <a:pPr algn="ctr"/>
            <a:r>
              <a:rPr lang="en-US" sz="2400" b="1" dirty="0">
                <a:solidFill>
                  <a:srgbClr val="000000"/>
                </a:solidFill>
              </a:rPr>
              <a:t>Server Processes</a:t>
            </a:r>
          </a:p>
        </p:txBody>
      </p:sp>
      <p:sp>
        <p:nvSpPr>
          <p:cNvPr id="23570" name="Text Box 35"/>
          <p:cNvSpPr txBox="1">
            <a:spLocks noChangeArrowheads="1"/>
          </p:cNvSpPr>
          <p:nvPr/>
        </p:nvSpPr>
        <p:spPr bwMode="auto">
          <a:xfrm>
            <a:off x="6943725" y="2386013"/>
            <a:ext cx="768350" cy="366712"/>
          </a:xfrm>
          <a:prstGeom prst="rect">
            <a:avLst/>
          </a:prstGeom>
          <a:noFill/>
          <a:ln w="9525">
            <a:noFill/>
            <a:miter lim="800000"/>
            <a:headEnd/>
            <a:tailEnd/>
          </a:ln>
        </p:spPr>
        <p:txBody>
          <a:bodyPr wrap="none">
            <a:spAutoFit/>
          </a:bodyPr>
          <a:lstStyle/>
          <a:p>
            <a:r>
              <a:rPr lang="en-US" dirty="0"/>
              <a:t>ASP1</a:t>
            </a:r>
          </a:p>
        </p:txBody>
      </p:sp>
      <p:grpSp>
        <p:nvGrpSpPr>
          <p:cNvPr id="7" name="Group 36"/>
          <p:cNvGrpSpPr>
            <a:grpSpLocks/>
          </p:cNvGrpSpPr>
          <p:nvPr/>
        </p:nvGrpSpPr>
        <p:grpSpPr bwMode="auto">
          <a:xfrm>
            <a:off x="5192713" y="2182813"/>
            <a:ext cx="2387600" cy="2827337"/>
            <a:chOff x="485" y="700"/>
            <a:chExt cx="798" cy="597"/>
          </a:xfrm>
        </p:grpSpPr>
        <p:sp>
          <p:nvSpPr>
            <p:cNvPr id="23589" name="Freeform 37"/>
            <p:cNvSpPr>
              <a:spLocks/>
            </p:cNvSpPr>
            <p:nvPr/>
          </p:nvSpPr>
          <p:spPr bwMode="ltGray">
            <a:xfrm>
              <a:off x="851" y="700"/>
              <a:ext cx="365" cy="597"/>
            </a:xfrm>
            <a:custGeom>
              <a:avLst/>
              <a:gdLst>
                <a:gd name="T0" fmla="*/ 365 w 365"/>
                <a:gd name="T1" fmla="*/ 597 h 597"/>
                <a:gd name="T2" fmla="*/ 201 w 365"/>
                <a:gd name="T3" fmla="*/ 243 h 597"/>
                <a:gd name="T4" fmla="*/ 0 w 365"/>
                <a:gd name="T5" fmla="*/ 0 h 597"/>
                <a:gd name="T6" fmla="*/ 178 w 365"/>
                <a:gd name="T7" fmla="*/ 292 h 597"/>
                <a:gd name="T8" fmla="*/ 365 w 365"/>
                <a:gd name="T9" fmla="*/ 597 h 597"/>
                <a:gd name="T10" fmla="*/ 0 60000 65536"/>
                <a:gd name="T11" fmla="*/ 0 60000 65536"/>
                <a:gd name="T12" fmla="*/ 0 60000 65536"/>
                <a:gd name="T13" fmla="*/ 0 60000 65536"/>
                <a:gd name="T14" fmla="*/ 0 60000 65536"/>
                <a:gd name="T15" fmla="*/ 0 w 365"/>
                <a:gd name="T16" fmla="*/ 0 h 597"/>
                <a:gd name="T17" fmla="*/ 365 w 365"/>
                <a:gd name="T18" fmla="*/ 597 h 597"/>
              </a:gdLst>
              <a:ahLst/>
              <a:cxnLst>
                <a:cxn ang="T10">
                  <a:pos x="T0" y="T1"/>
                </a:cxn>
                <a:cxn ang="T11">
                  <a:pos x="T2" y="T3"/>
                </a:cxn>
                <a:cxn ang="T12">
                  <a:pos x="T4" y="T5"/>
                </a:cxn>
                <a:cxn ang="T13">
                  <a:pos x="T6" y="T7"/>
                </a:cxn>
                <a:cxn ang="T14">
                  <a:pos x="T8" y="T9"/>
                </a:cxn>
              </a:cxnLst>
              <a:rect l="T15" t="T16" r="T17" b="T18"/>
              <a:pathLst>
                <a:path w="365" h="597">
                  <a:moveTo>
                    <a:pt x="365" y="597"/>
                  </a:moveTo>
                  <a:lnTo>
                    <a:pt x="201" y="243"/>
                  </a:lnTo>
                  <a:lnTo>
                    <a:pt x="0" y="0"/>
                  </a:lnTo>
                  <a:lnTo>
                    <a:pt x="178" y="292"/>
                  </a:lnTo>
                  <a:lnTo>
                    <a:pt x="365" y="597"/>
                  </a:lnTo>
                  <a:close/>
                </a:path>
              </a:pathLst>
            </a:custGeom>
            <a:solidFill>
              <a:srgbClr val="F0E8B7"/>
            </a:solidFill>
            <a:ln w="9525">
              <a:solidFill>
                <a:schemeClr val="tx1"/>
              </a:solidFill>
              <a:round/>
              <a:headEnd/>
              <a:tailEnd/>
            </a:ln>
          </p:spPr>
          <p:txBody>
            <a:bodyPr/>
            <a:lstStyle/>
            <a:p>
              <a:endParaRPr lang="en-US" dirty="0"/>
            </a:p>
          </p:txBody>
        </p:sp>
        <p:sp>
          <p:nvSpPr>
            <p:cNvPr id="23590" name="Freeform 38"/>
            <p:cNvSpPr>
              <a:spLocks/>
            </p:cNvSpPr>
            <p:nvPr/>
          </p:nvSpPr>
          <p:spPr bwMode="ltGray">
            <a:xfrm>
              <a:off x="1052" y="943"/>
              <a:ext cx="231" cy="354"/>
            </a:xfrm>
            <a:custGeom>
              <a:avLst/>
              <a:gdLst>
                <a:gd name="T0" fmla="*/ 0 w 231"/>
                <a:gd name="T1" fmla="*/ 0 h 354"/>
                <a:gd name="T2" fmla="*/ 164 w 231"/>
                <a:gd name="T3" fmla="*/ 354 h 354"/>
                <a:gd name="T4" fmla="*/ 231 w 231"/>
                <a:gd name="T5" fmla="*/ 279 h 354"/>
                <a:gd name="T6" fmla="*/ 0 w 231"/>
                <a:gd name="T7" fmla="*/ 0 h 354"/>
                <a:gd name="T8" fmla="*/ 0 60000 65536"/>
                <a:gd name="T9" fmla="*/ 0 60000 65536"/>
                <a:gd name="T10" fmla="*/ 0 60000 65536"/>
                <a:gd name="T11" fmla="*/ 0 60000 65536"/>
                <a:gd name="T12" fmla="*/ 0 w 231"/>
                <a:gd name="T13" fmla="*/ 0 h 354"/>
                <a:gd name="T14" fmla="*/ 231 w 231"/>
                <a:gd name="T15" fmla="*/ 354 h 354"/>
              </a:gdLst>
              <a:ahLst/>
              <a:cxnLst>
                <a:cxn ang="T8">
                  <a:pos x="T0" y="T1"/>
                </a:cxn>
                <a:cxn ang="T9">
                  <a:pos x="T2" y="T3"/>
                </a:cxn>
                <a:cxn ang="T10">
                  <a:pos x="T4" y="T5"/>
                </a:cxn>
                <a:cxn ang="T11">
                  <a:pos x="T6" y="T7"/>
                </a:cxn>
              </a:cxnLst>
              <a:rect l="T12" t="T13" r="T14" b="T15"/>
              <a:pathLst>
                <a:path w="231" h="354">
                  <a:moveTo>
                    <a:pt x="0" y="0"/>
                  </a:moveTo>
                  <a:lnTo>
                    <a:pt x="164" y="354"/>
                  </a:lnTo>
                  <a:lnTo>
                    <a:pt x="231" y="279"/>
                  </a:lnTo>
                  <a:lnTo>
                    <a:pt x="0" y="0"/>
                  </a:lnTo>
                  <a:close/>
                </a:path>
              </a:pathLst>
            </a:custGeom>
            <a:solidFill>
              <a:srgbClr val="F0E8B7"/>
            </a:solidFill>
            <a:ln w="9525">
              <a:solidFill>
                <a:schemeClr val="tx1"/>
              </a:solidFill>
              <a:round/>
              <a:headEnd/>
              <a:tailEnd/>
            </a:ln>
          </p:spPr>
          <p:txBody>
            <a:bodyPr/>
            <a:lstStyle/>
            <a:p>
              <a:endParaRPr lang="en-US" dirty="0"/>
            </a:p>
          </p:txBody>
        </p:sp>
        <p:sp>
          <p:nvSpPr>
            <p:cNvPr id="23591" name="Freeform 39"/>
            <p:cNvSpPr>
              <a:spLocks/>
            </p:cNvSpPr>
            <p:nvPr/>
          </p:nvSpPr>
          <p:spPr bwMode="ltGray">
            <a:xfrm>
              <a:off x="485" y="700"/>
              <a:ext cx="544" cy="597"/>
            </a:xfrm>
            <a:custGeom>
              <a:avLst/>
              <a:gdLst>
                <a:gd name="T0" fmla="*/ 0 w 544"/>
                <a:gd name="T1" fmla="*/ 597 h 597"/>
                <a:gd name="T2" fmla="*/ 544 w 544"/>
                <a:gd name="T3" fmla="*/ 292 h 597"/>
                <a:gd name="T4" fmla="*/ 366 w 544"/>
                <a:gd name="T5" fmla="*/ 0 h 597"/>
                <a:gd name="T6" fmla="*/ 0 w 544"/>
                <a:gd name="T7" fmla="*/ 597 h 597"/>
                <a:gd name="T8" fmla="*/ 0 60000 65536"/>
                <a:gd name="T9" fmla="*/ 0 60000 65536"/>
                <a:gd name="T10" fmla="*/ 0 60000 65536"/>
                <a:gd name="T11" fmla="*/ 0 60000 65536"/>
                <a:gd name="T12" fmla="*/ 0 w 544"/>
                <a:gd name="T13" fmla="*/ 0 h 597"/>
                <a:gd name="T14" fmla="*/ 544 w 544"/>
                <a:gd name="T15" fmla="*/ 597 h 597"/>
              </a:gdLst>
              <a:ahLst/>
              <a:cxnLst>
                <a:cxn ang="T8">
                  <a:pos x="T0" y="T1"/>
                </a:cxn>
                <a:cxn ang="T9">
                  <a:pos x="T2" y="T3"/>
                </a:cxn>
                <a:cxn ang="T10">
                  <a:pos x="T4" y="T5"/>
                </a:cxn>
                <a:cxn ang="T11">
                  <a:pos x="T6" y="T7"/>
                </a:cxn>
              </a:cxnLst>
              <a:rect l="T12" t="T13" r="T14" b="T15"/>
              <a:pathLst>
                <a:path w="544" h="597">
                  <a:moveTo>
                    <a:pt x="0" y="597"/>
                  </a:moveTo>
                  <a:lnTo>
                    <a:pt x="544" y="292"/>
                  </a:lnTo>
                  <a:lnTo>
                    <a:pt x="366" y="0"/>
                  </a:lnTo>
                  <a:lnTo>
                    <a:pt x="0" y="597"/>
                  </a:lnTo>
                  <a:close/>
                </a:path>
              </a:pathLst>
            </a:custGeom>
            <a:solidFill>
              <a:srgbClr val="F0E8B7"/>
            </a:solidFill>
            <a:ln w="9525">
              <a:solidFill>
                <a:schemeClr val="tx1"/>
              </a:solidFill>
              <a:round/>
              <a:headEnd/>
              <a:tailEnd/>
            </a:ln>
          </p:spPr>
          <p:txBody>
            <a:bodyPr/>
            <a:lstStyle/>
            <a:p>
              <a:endParaRPr lang="en-US" dirty="0"/>
            </a:p>
          </p:txBody>
        </p:sp>
        <p:sp>
          <p:nvSpPr>
            <p:cNvPr id="23592" name="Freeform 40"/>
            <p:cNvSpPr>
              <a:spLocks/>
            </p:cNvSpPr>
            <p:nvPr/>
          </p:nvSpPr>
          <p:spPr bwMode="ltGray">
            <a:xfrm>
              <a:off x="485" y="992"/>
              <a:ext cx="731" cy="305"/>
            </a:xfrm>
            <a:custGeom>
              <a:avLst/>
              <a:gdLst>
                <a:gd name="T0" fmla="*/ 544 w 731"/>
                <a:gd name="T1" fmla="*/ 0 h 305"/>
                <a:gd name="T2" fmla="*/ 0 w 731"/>
                <a:gd name="T3" fmla="*/ 305 h 305"/>
                <a:gd name="T4" fmla="*/ 731 w 731"/>
                <a:gd name="T5" fmla="*/ 305 h 305"/>
                <a:gd name="T6" fmla="*/ 544 w 731"/>
                <a:gd name="T7" fmla="*/ 0 h 305"/>
                <a:gd name="T8" fmla="*/ 0 60000 65536"/>
                <a:gd name="T9" fmla="*/ 0 60000 65536"/>
                <a:gd name="T10" fmla="*/ 0 60000 65536"/>
                <a:gd name="T11" fmla="*/ 0 60000 65536"/>
                <a:gd name="T12" fmla="*/ 0 w 731"/>
                <a:gd name="T13" fmla="*/ 0 h 305"/>
                <a:gd name="T14" fmla="*/ 731 w 731"/>
                <a:gd name="T15" fmla="*/ 305 h 305"/>
              </a:gdLst>
              <a:ahLst/>
              <a:cxnLst>
                <a:cxn ang="T8">
                  <a:pos x="T0" y="T1"/>
                </a:cxn>
                <a:cxn ang="T9">
                  <a:pos x="T2" y="T3"/>
                </a:cxn>
                <a:cxn ang="T10">
                  <a:pos x="T4" y="T5"/>
                </a:cxn>
                <a:cxn ang="T11">
                  <a:pos x="T6" y="T7"/>
                </a:cxn>
              </a:cxnLst>
              <a:rect l="T12" t="T13" r="T14" b="T15"/>
              <a:pathLst>
                <a:path w="731" h="305">
                  <a:moveTo>
                    <a:pt x="544" y="0"/>
                  </a:moveTo>
                  <a:lnTo>
                    <a:pt x="0" y="305"/>
                  </a:lnTo>
                  <a:lnTo>
                    <a:pt x="731" y="305"/>
                  </a:lnTo>
                  <a:lnTo>
                    <a:pt x="544" y="0"/>
                  </a:lnTo>
                  <a:close/>
                </a:path>
              </a:pathLst>
            </a:custGeom>
            <a:solidFill>
              <a:srgbClr val="F0E8B7"/>
            </a:solidFill>
            <a:ln w="9525">
              <a:solidFill>
                <a:schemeClr val="tx1"/>
              </a:solidFill>
              <a:round/>
              <a:headEnd/>
              <a:tailEnd/>
            </a:ln>
          </p:spPr>
          <p:txBody>
            <a:bodyPr/>
            <a:lstStyle/>
            <a:p>
              <a:endParaRPr lang="en-US" dirty="0"/>
            </a:p>
          </p:txBody>
        </p:sp>
        <p:sp>
          <p:nvSpPr>
            <p:cNvPr id="23593" name="Freeform 41"/>
            <p:cNvSpPr>
              <a:spLocks noEditPoints="1"/>
            </p:cNvSpPr>
            <p:nvPr/>
          </p:nvSpPr>
          <p:spPr bwMode="ltGray">
            <a:xfrm>
              <a:off x="485" y="700"/>
              <a:ext cx="798" cy="597"/>
            </a:xfrm>
            <a:custGeom>
              <a:avLst/>
              <a:gdLst>
                <a:gd name="T0" fmla="*/ 731 w 798"/>
                <a:gd name="T1" fmla="*/ 597 h 597"/>
                <a:gd name="T2" fmla="*/ 366 w 798"/>
                <a:gd name="T3" fmla="*/ 0 h 597"/>
                <a:gd name="T4" fmla="*/ 798 w 798"/>
                <a:gd name="T5" fmla="*/ 522 h 597"/>
                <a:gd name="T6" fmla="*/ 731 w 798"/>
                <a:gd name="T7" fmla="*/ 597 h 597"/>
                <a:gd name="T8" fmla="*/ 0 w 798"/>
                <a:gd name="T9" fmla="*/ 597 h 597"/>
                <a:gd name="T10" fmla="*/ 366 w 798"/>
                <a:gd name="T11" fmla="*/ 0 h 597"/>
                <a:gd name="T12" fmla="*/ 798 w 798"/>
                <a:gd name="T13" fmla="*/ 522 h 597"/>
                <a:gd name="T14" fmla="*/ 0 60000 65536"/>
                <a:gd name="T15" fmla="*/ 0 60000 65536"/>
                <a:gd name="T16" fmla="*/ 0 60000 65536"/>
                <a:gd name="T17" fmla="*/ 0 60000 65536"/>
                <a:gd name="T18" fmla="*/ 0 60000 65536"/>
                <a:gd name="T19" fmla="*/ 0 60000 65536"/>
                <a:gd name="T20" fmla="*/ 0 60000 65536"/>
                <a:gd name="T21" fmla="*/ 0 w 798"/>
                <a:gd name="T22" fmla="*/ 0 h 597"/>
                <a:gd name="T23" fmla="*/ 798 w 798"/>
                <a:gd name="T24" fmla="*/ 597 h 5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597">
                  <a:moveTo>
                    <a:pt x="731" y="597"/>
                  </a:moveTo>
                  <a:lnTo>
                    <a:pt x="366" y="0"/>
                  </a:lnTo>
                  <a:moveTo>
                    <a:pt x="798" y="522"/>
                  </a:moveTo>
                  <a:lnTo>
                    <a:pt x="731" y="597"/>
                  </a:lnTo>
                  <a:lnTo>
                    <a:pt x="0" y="597"/>
                  </a:lnTo>
                  <a:lnTo>
                    <a:pt x="366" y="0"/>
                  </a:lnTo>
                  <a:lnTo>
                    <a:pt x="798" y="522"/>
                  </a:lnTo>
                </a:path>
              </a:pathLst>
            </a:custGeom>
            <a:solidFill>
              <a:srgbClr val="F0E8B7"/>
            </a:solidFill>
            <a:ln w="3175">
              <a:solidFill>
                <a:schemeClr val="tx1"/>
              </a:solidFill>
              <a:prstDash val="solid"/>
              <a:round/>
              <a:headEnd/>
              <a:tailEnd/>
            </a:ln>
          </p:spPr>
          <p:txBody>
            <a:bodyPr/>
            <a:lstStyle/>
            <a:p>
              <a:endParaRPr lang="en-US" dirty="0"/>
            </a:p>
          </p:txBody>
        </p:sp>
      </p:grpSp>
      <p:sp>
        <p:nvSpPr>
          <p:cNvPr id="23572" name="AutoShape 42"/>
          <p:cNvSpPr>
            <a:spLocks noChangeArrowheads="1"/>
          </p:cNvSpPr>
          <p:nvPr/>
        </p:nvSpPr>
        <p:spPr bwMode="gray">
          <a:xfrm>
            <a:off x="6691313" y="3036888"/>
            <a:ext cx="1301750" cy="830262"/>
          </a:xfrm>
          <a:prstGeom prst="can">
            <a:avLst>
              <a:gd name="adj" fmla="val 25000"/>
            </a:avLst>
          </a:prstGeom>
          <a:solidFill>
            <a:srgbClr val="F0E8B7"/>
          </a:solidFill>
          <a:ln w="9525">
            <a:solidFill>
              <a:schemeClr val="bg2"/>
            </a:solidFill>
            <a:round/>
            <a:headEnd/>
            <a:tailEnd/>
          </a:ln>
        </p:spPr>
        <p:txBody>
          <a:bodyPr wrap="none" anchor="ctr"/>
          <a:lstStyle/>
          <a:p>
            <a:endParaRPr lang="en-US" dirty="0"/>
          </a:p>
        </p:txBody>
      </p:sp>
      <p:sp>
        <p:nvSpPr>
          <p:cNvPr id="23573" name="Text Box 43"/>
          <p:cNvSpPr txBox="1">
            <a:spLocks noChangeArrowheads="1"/>
          </p:cNvSpPr>
          <p:nvPr/>
        </p:nvSpPr>
        <p:spPr bwMode="auto">
          <a:xfrm>
            <a:off x="6931025" y="3300413"/>
            <a:ext cx="768350" cy="366712"/>
          </a:xfrm>
          <a:prstGeom prst="rect">
            <a:avLst/>
          </a:prstGeom>
          <a:noFill/>
          <a:ln w="9525">
            <a:noFill/>
            <a:miter lim="800000"/>
            <a:headEnd/>
            <a:tailEnd/>
          </a:ln>
        </p:spPr>
        <p:txBody>
          <a:bodyPr wrap="none">
            <a:spAutoFit/>
          </a:bodyPr>
          <a:lstStyle/>
          <a:p>
            <a:r>
              <a:rPr lang="en-US" dirty="0"/>
              <a:t>ASP2</a:t>
            </a:r>
          </a:p>
        </p:txBody>
      </p:sp>
      <p:sp>
        <p:nvSpPr>
          <p:cNvPr id="23574" name="AutoShape 44"/>
          <p:cNvSpPr>
            <a:spLocks noChangeArrowheads="1"/>
          </p:cNvSpPr>
          <p:nvPr/>
        </p:nvSpPr>
        <p:spPr bwMode="gray">
          <a:xfrm>
            <a:off x="6678613" y="3951288"/>
            <a:ext cx="1301750" cy="830262"/>
          </a:xfrm>
          <a:prstGeom prst="can">
            <a:avLst>
              <a:gd name="adj" fmla="val 25000"/>
            </a:avLst>
          </a:prstGeom>
          <a:solidFill>
            <a:srgbClr val="F0E8B7"/>
          </a:solidFill>
          <a:ln w="9525">
            <a:solidFill>
              <a:schemeClr val="bg2"/>
            </a:solidFill>
            <a:round/>
            <a:headEnd/>
            <a:tailEnd/>
          </a:ln>
        </p:spPr>
        <p:txBody>
          <a:bodyPr wrap="none" anchor="ctr"/>
          <a:lstStyle/>
          <a:p>
            <a:endParaRPr lang="en-US" dirty="0"/>
          </a:p>
        </p:txBody>
      </p:sp>
      <p:sp>
        <p:nvSpPr>
          <p:cNvPr id="23575" name="Text Box 45"/>
          <p:cNvSpPr txBox="1">
            <a:spLocks noChangeArrowheads="1"/>
          </p:cNvSpPr>
          <p:nvPr/>
        </p:nvSpPr>
        <p:spPr bwMode="auto">
          <a:xfrm>
            <a:off x="6918325" y="4214813"/>
            <a:ext cx="768350" cy="366712"/>
          </a:xfrm>
          <a:prstGeom prst="rect">
            <a:avLst/>
          </a:prstGeom>
          <a:noFill/>
          <a:ln w="9525">
            <a:noFill/>
            <a:miter lim="800000"/>
            <a:headEnd/>
            <a:tailEnd/>
          </a:ln>
        </p:spPr>
        <p:txBody>
          <a:bodyPr wrap="none">
            <a:spAutoFit/>
          </a:bodyPr>
          <a:lstStyle/>
          <a:p>
            <a:r>
              <a:rPr lang="en-US" dirty="0"/>
              <a:t>ASP3</a:t>
            </a:r>
          </a:p>
        </p:txBody>
      </p:sp>
      <p:sp>
        <p:nvSpPr>
          <p:cNvPr id="23576" name="Text Box 46"/>
          <p:cNvSpPr txBox="1">
            <a:spLocks noChangeArrowheads="1"/>
          </p:cNvSpPr>
          <p:nvPr/>
        </p:nvSpPr>
        <p:spPr bwMode="auto">
          <a:xfrm>
            <a:off x="5394325" y="4379913"/>
            <a:ext cx="1333500" cy="641350"/>
          </a:xfrm>
          <a:prstGeom prst="rect">
            <a:avLst/>
          </a:prstGeom>
          <a:noFill/>
          <a:ln w="9525">
            <a:noFill/>
            <a:miter lim="800000"/>
            <a:headEnd/>
            <a:tailEnd/>
          </a:ln>
        </p:spPr>
        <p:txBody>
          <a:bodyPr wrap="none">
            <a:spAutoFit/>
          </a:bodyPr>
          <a:lstStyle/>
          <a:p>
            <a:r>
              <a:rPr lang="en-US" dirty="0"/>
              <a:t>AS1</a:t>
            </a:r>
          </a:p>
          <a:p>
            <a:r>
              <a:rPr lang="en-US" dirty="0"/>
              <a:t>DPC=1-1-1</a:t>
            </a:r>
          </a:p>
        </p:txBody>
      </p:sp>
      <p:grpSp>
        <p:nvGrpSpPr>
          <p:cNvPr id="8" name="Group 47"/>
          <p:cNvGrpSpPr>
            <a:grpSpLocks/>
          </p:cNvGrpSpPr>
          <p:nvPr/>
        </p:nvGrpSpPr>
        <p:grpSpPr bwMode="auto">
          <a:xfrm>
            <a:off x="2463800" y="3340100"/>
            <a:ext cx="3022600" cy="990600"/>
            <a:chOff x="1608" y="3352"/>
            <a:chExt cx="1720" cy="424"/>
          </a:xfrm>
        </p:grpSpPr>
        <p:sp>
          <p:nvSpPr>
            <p:cNvPr id="23585" name="Line 48"/>
            <p:cNvSpPr>
              <a:spLocks noChangeShapeType="1"/>
            </p:cNvSpPr>
            <p:nvPr/>
          </p:nvSpPr>
          <p:spPr bwMode="auto">
            <a:xfrm>
              <a:off x="1696" y="3360"/>
              <a:ext cx="1584" cy="0"/>
            </a:xfrm>
            <a:prstGeom prst="line">
              <a:avLst/>
            </a:prstGeom>
            <a:noFill/>
            <a:ln w="9525">
              <a:solidFill>
                <a:schemeClr val="tx1"/>
              </a:solidFill>
              <a:round/>
              <a:headEnd/>
              <a:tailEnd/>
            </a:ln>
          </p:spPr>
          <p:txBody>
            <a:bodyPr/>
            <a:lstStyle/>
            <a:p>
              <a:endParaRPr lang="en-US" dirty="0"/>
            </a:p>
          </p:txBody>
        </p:sp>
        <p:sp>
          <p:nvSpPr>
            <p:cNvPr id="23586" name="Line 49"/>
            <p:cNvSpPr>
              <a:spLocks noChangeShapeType="1"/>
            </p:cNvSpPr>
            <p:nvPr/>
          </p:nvSpPr>
          <p:spPr bwMode="auto">
            <a:xfrm>
              <a:off x="1688" y="3768"/>
              <a:ext cx="1584" cy="0"/>
            </a:xfrm>
            <a:prstGeom prst="line">
              <a:avLst/>
            </a:prstGeom>
            <a:noFill/>
            <a:ln w="9525">
              <a:solidFill>
                <a:schemeClr val="tx1"/>
              </a:solidFill>
              <a:round/>
              <a:headEnd/>
              <a:tailEnd/>
            </a:ln>
          </p:spPr>
          <p:txBody>
            <a:bodyPr/>
            <a:lstStyle/>
            <a:p>
              <a:endParaRPr lang="en-US" dirty="0"/>
            </a:p>
          </p:txBody>
        </p:sp>
        <p:sp>
          <p:nvSpPr>
            <p:cNvPr id="23587" name="Oval 50"/>
            <p:cNvSpPr>
              <a:spLocks noChangeArrowheads="1"/>
            </p:cNvSpPr>
            <p:nvPr/>
          </p:nvSpPr>
          <p:spPr bwMode="auto">
            <a:xfrm>
              <a:off x="1608" y="3352"/>
              <a:ext cx="120" cy="416"/>
            </a:xfrm>
            <a:prstGeom prst="ellipse">
              <a:avLst/>
            </a:prstGeom>
            <a:noFill/>
            <a:ln w="9525">
              <a:solidFill>
                <a:schemeClr val="tx1"/>
              </a:solidFill>
              <a:round/>
              <a:headEnd/>
              <a:tailEnd/>
            </a:ln>
          </p:spPr>
          <p:txBody>
            <a:bodyPr wrap="none" anchor="ctr"/>
            <a:lstStyle/>
            <a:p>
              <a:endParaRPr lang="en-US" dirty="0"/>
            </a:p>
          </p:txBody>
        </p:sp>
        <p:sp>
          <p:nvSpPr>
            <p:cNvPr id="23588" name="Oval 51"/>
            <p:cNvSpPr>
              <a:spLocks noChangeArrowheads="1"/>
            </p:cNvSpPr>
            <p:nvPr/>
          </p:nvSpPr>
          <p:spPr bwMode="auto">
            <a:xfrm>
              <a:off x="3208" y="3360"/>
              <a:ext cx="120" cy="416"/>
            </a:xfrm>
            <a:prstGeom prst="ellipse">
              <a:avLst/>
            </a:prstGeom>
            <a:noFill/>
            <a:ln w="9525">
              <a:solidFill>
                <a:schemeClr val="tx1"/>
              </a:solidFill>
              <a:round/>
              <a:headEnd/>
              <a:tailEnd/>
            </a:ln>
          </p:spPr>
          <p:txBody>
            <a:bodyPr wrap="none" anchor="ctr"/>
            <a:lstStyle/>
            <a:p>
              <a:endParaRPr lang="en-US" dirty="0"/>
            </a:p>
          </p:txBody>
        </p:sp>
      </p:grpSp>
      <p:sp>
        <p:nvSpPr>
          <p:cNvPr id="23578" name="Text Box 52"/>
          <p:cNvSpPr txBox="1">
            <a:spLocks noChangeArrowheads="1"/>
          </p:cNvSpPr>
          <p:nvPr/>
        </p:nvSpPr>
        <p:spPr bwMode="auto">
          <a:xfrm>
            <a:off x="4670425" y="3059113"/>
            <a:ext cx="1009650" cy="366712"/>
          </a:xfrm>
          <a:prstGeom prst="rect">
            <a:avLst/>
          </a:prstGeom>
          <a:noFill/>
          <a:ln w="9525">
            <a:noFill/>
            <a:miter lim="800000"/>
            <a:headEnd/>
            <a:tailEnd/>
          </a:ln>
        </p:spPr>
        <p:txBody>
          <a:bodyPr wrap="none">
            <a:spAutoFit/>
          </a:bodyPr>
          <a:lstStyle/>
          <a:p>
            <a:r>
              <a:rPr lang="en-US" dirty="0"/>
              <a:t>Link Set</a:t>
            </a:r>
          </a:p>
        </p:txBody>
      </p:sp>
      <p:sp>
        <p:nvSpPr>
          <p:cNvPr id="23579" name="Freeform 53"/>
          <p:cNvSpPr>
            <a:spLocks/>
          </p:cNvSpPr>
          <p:nvPr/>
        </p:nvSpPr>
        <p:spPr bwMode="auto">
          <a:xfrm>
            <a:off x="1790700" y="2578100"/>
            <a:ext cx="4940300" cy="1054100"/>
          </a:xfrm>
          <a:custGeom>
            <a:avLst/>
            <a:gdLst>
              <a:gd name="T0" fmla="*/ 0 w 3112"/>
              <a:gd name="T1" fmla="*/ 2147483647 h 664"/>
              <a:gd name="T2" fmla="*/ 2147483647 w 3112"/>
              <a:gd name="T3" fmla="*/ 2147483647 h 664"/>
              <a:gd name="T4" fmla="*/ 2147483647 w 3112"/>
              <a:gd name="T5" fmla="*/ 2147483647 h 664"/>
              <a:gd name="T6" fmla="*/ 2147483647 w 3112"/>
              <a:gd name="T7" fmla="*/ 0 h 664"/>
              <a:gd name="T8" fmla="*/ 0 60000 65536"/>
              <a:gd name="T9" fmla="*/ 0 60000 65536"/>
              <a:gd name="T10" fmla="*/ 0 60000 65536"/>
              <a:gd name="T11" fmla="*/ 0 60000 65536"/>
              <a:gd name="T12" fmla="*/ 0 w 3112"/>
              <a:gd name="T13" fmla="*/ 0 h 664"/>
              <a:gd name="T14" fmla="*/ 3112 w 3112"/>
              <a:gd name="T15" fmla="*/ 664 h 664"/>
            </a:gdLst>
            <a:ahLst/>
            <a:cxnLst>
              <a:cxn ang="T8">
                <a:pos x="T0" y="T1"/>
              </a:cxn>
              <a:cxn ang="T9">
                <a:pos x="T2" y="T3"/>
              </a:cxn>
              <a:cxn ang="T10">
                <a:pos x="T4" y="T5"/>
              </a:cxn>
              <a:cxn ang="T11">
                <a:pos x="T6" y="T7"/>
              </a:cxn>
            </a:cxnLst>
            <a:rect l="T12" t="T13" r="T14" b="T15"/>
            <a:pathLst>
              <a:path w="3112" h="664">
                <a:moveTo>
                  <a:pt x="0" y="584"/>
                </a:moveTo>
                <a:lnTo>
                  <a:pt x="536" y="664"/>
                </a:lnTo>
                <a:lnTo>
                  <a:pt x="2360" y="656"/>
                </a:lnTo>
                <a:lnTo>
                  <a:pt x="3112" y="0"/>
                </a:lnTo>
              </a:path>
            </a:pathLst>
          </a:custGeom>
          <a:noFill/>
          <a:ln w="9525">
            <a:solidFill>
              <a:schemeClr val="tx1"/>
            </a:solidFill>
            <a:round/>
            <a:headEnd/>
            <a:tailEnd/>
          </a:ln>
        </p:spPr>
        <p:txBody>
          <a:bodyPr/>
          <a:lstStyle/>
          <a:p>
            <a:endParaRPr lang="en-US" dirty="0"/>
          </a:p>
        </p:txBody>
      </p:sp>
      <p:sp>
        <p:nvSpPr>
          <p:cNvPr id="23580" name="Text Box 54"/>
          <p:cNvSpPr txBox="1">
            <a:spLocks noChangeArrowheads="1"/>
          </p:cNvSpPr>
          <p:nvPr/>
        </p:nvSpPr>
        <p:spPr bwMode="auto">
          <a:xfrm>
            <a:off x="2994025" y="3313113"/>
            <a:ext cx="2146300" cy="366712"/>
          </a:xfrm>
          <a:prstGeom prst="rect">
            <a:avLst/>
          </a:prstGeom>
          <a:noFill/>
          <a:ln w="9525">
            <a:noFill/>
            <a:miter lim="800000"/>
            <a:headEnd/>
            <a:tailEnd/>
          </a:ln>
        </p:spPr>
        <p:txBody>
          <a:bodyPr wrap="none">
            <a:spAutoFit/>
          </a:bodyPr>
          <a:lstStyle/>
          <a:p>
            <a:r>
              <a:rPr lang="en-US" dirty="0"/>
              <a:t>slc=0, Association1</a:t>
            </a:r>
          </a:p>
        </p:txBody>
      </p:sp>
      <p:sp>
        <p:nvSpPr>
          <p:cNvPr id="23581" name="Freeform 55"/>
          <p:cNvSpPr>
            <a:spLocks/>
          </p:cNvSpPr>
          <p:nvPr/>
        </p:nvSpPr>
        <p:spPr bwMode="auto">
          <a:xfrm>
            <a:off x="1790700" y="3429000"/>
            <a:ext cx="4902200" cy="444500"/>
          </a:xfrm>
          <a:custGeom>
            <a:avLst/>
            <a:gdLst>
              <a:gd name="T0" fmla="*/ 0 w 3088"/>
              <a:gd name="T1" fmla="*/ 2147483647 h 280"/>
              <a:gd name="T2" fmla="*/ 2147483647 w 3088"/>
              <a:gd name="T3" fmla="*/ 2147483647 h 280"/>
              <a:gd name="T4" fmla="*/ 2147483647 w 3088"/>
              <a:gd name="T5" fmla="*/ 2147483647 h 280"/>
              <a:gd name="T6" fmla="*/ 2147483647 w 3088"/>
              <a:gd name="T7" fmla="*/ 0 h 280"/>
              <a:gd name="T8" fmla="*/ 0 60000 65536"/>
              <a:gd name="T9" fmla="*/ 0 60000 65536"/>
              <a:gd name="T10" fmla="*/ 0 60000 65536"/>
              <a:gd name="T11" fmla="*/ 0 60000 65536"/>
              <a:gd name="T12" fmla="*/ 0 w 3088"/>
              <a:gd name="T13" fmla="*/ 0 h 280"/>
              <a:gd name="T14" fmla="*/ 3088 w 3088"/>
              <a:gd name="T15" fmla="*/ 280 h 280"/>
            </a:gdLst>
            <a:ahLst/>
            <a:cxnLst>
              <a:cxn ang="T8">
                <a:pos x="T0" y="T1"/>
              </a:cxn>
              <a:cxn ang="T9">
                <a:pos x="T2" y="T3"/>
              </a:cxn>
              <a:cxn ang="T10">
                <a:pos x="T4" y="T5"/>
              </a:cxn>
              <a:cxn ang="T11">
                <a:pos x="T6" y="T7"/>
              </a:cxn>
            </a:cxnLst>
            <a:rect l="T12" t="T13" r="T14" b="T15"/>
            <a:pathLst>
              <a:path w="3088" h="280">
                <a:moveTo>
                  <a:pt x="0" y="232"/>
                </a:moveTo>
                <a:lnTo>
                  <a:pt x="552" y="280"/>
                </a:lnTo>
                <a:lnTo>
                  <a:pt x="2344" y="272"/>
                </a:lnTo>
                <a:lnTo>
                  <a:pt x="3088" y="0"/>
                </a:lnTo>
              </a:path>
            </a:pathLst>
          </a:custGeom>
          <a:noFill/>
          <a:ln w="9525">
            <a:solidFill>
              <a:schemeClr val="tx1"/>
            </a:solidFill>
            <a:round/>
            <a:headEnd/>
            <a:tailEnd/>
          </a:ln>
        </p:spPr>
        <p:txBody>
          <a:bodyPr/>
          <a:lstStyle/>
          <a:p>
            <a:endParaRPr lang="en-US" dirty="0"/>
          </a:p>
        </p:txBody>
      </p:sp>
      <p:sp>
        <p:nvSpPr>
          <p:cNvPr id="23582" name="Text Box 56"/>
          <p:cNvSpPr txBox="1">
            <a:spLocks noChangeArrowheads="1"/>
          </p:cNvSpPr>
          <p:nvPr/>
        </p:nvSpPr>
        <p:spPr bwMode="auto">
          <a:xfrm>
            <a:off x="2994025" y="3567113"/>
            <a:ext cx="2209800" cy="366712"/>
          </a:xfrm>
          <a:prstGeom prst="rect">
            <a:avLst/>
          </a:prstGeom>
          <a:noFill/>
          <a:ln w="9525">
            <a:noFill/>
            <a:miter lim="800000"/>
            <a:headEnd/>
            <a:tailEnd/>
          </a:ln>
        </p:spPr>
        <p:txBody>
          <a:bodyPr wrap="none">
            <a:spAutoFit/>
          </a:bodyPr>
          <a:lstStyle/>
          <a:p>
            <a:r>
              <a:rPr lang="en-US" dirty="0"/>
              <a:t>slc=1, Association 2</a:t>
            </a:r>
          </a:p>
        </p:txBody>
      </p:sp>
      <p:sp>
        <p:nvSpPr>
          <p:cNvPr id="23583" name="Freeform 57"/>
          <p:cNvSpPr>
            <a:spLocks/>
          </p:cNvSpPr>
          <p:nvPr/>
        </p:nvSpPr>
        <p:spPr bwMode="auto">
          <a:xfrm>
            <a:off x="1803400" y="4064000"/>
            <a:ext cx="5054600" cy="215900"/>
          </a:xfrm>
          <a:custGeom>
            <a:avLst/>
            <a:gdLst>
              <a:gd name="T0" fmla="*/ 0 w 3184"/>
              <a:gd name="T1" fmla="*/ 0 h 136"/>
              <a:gd name="T2" fmla="*/ 2147483647 w 3184"/>
              <a:gd name="T3" fmla="*/ 2147483647 h 136"/>
              <a:gd name="T4" fmla="*/ 2147483647 w 3184"/>
              <a:gd name="T5" fmla="*/ 2147483647 h 136"/>
              <a:gd name="T6" fmla="*/ 2147483647 w 3184"/>
              <a:gd name="T7" fmla="*/ 2147483647 h 136"/>
              <a:gd name="T8" fmla="*/ 0 60000 65536"/>
              <a:gd name="T9" fmla="*/ 0 60000 65536"/>
              <a:gd name="T10" fmla="*/ 0 60000 65536"/>
              <a:gd name="T11" fmla="*/ 0 60000 65536"/>
              <a:gd name="T12" fmla="*/ 0 w 3184"/>
              <a:gd name="T13" fmla="*/ 0 h 136"/>
              <a:gd name="T14" fmla="*/ 3184 w 3184"/>
              <a:gd name="T15" fmla="*/ 136 h 136"/>
            </a:gdLst>
            <a:ahLst/>
            <a:cxnLst>
              <a:cxn ang="T8">
                <a:pos x="T0" y="T1"/>
              </a:cxn>
              <a:cxn ang="T9">
                <a:pos x="T2" y="T3"/>
              </a:cxn>
              <a:cxn ang="T10">
                <a:pos x="T4" y="T5"/>
              </a:cxn>
              <a:cxn ang="T11">
                <a:pos x="T6" y="T7"/>
              </a:cxn>
            </a:cxnLst>
            <a:rect l="T12" t="T13" r="T14" b="T15"/>
            <a:pathLst>
              <a:path w="3184" h="136">
                <a:moveTo>
                  <a:pt x="0" y="0"/>
                </a:moveTo>
                <a:lnTo>
                  <a:pt x="552" y="64"/>
                </a:lnTo>
                <a:lnTo>
                  <a:pt x="2296" y="64"/>
                </a:lnTo>
                <a:lnTo>
                  <a:pt x="3184" y="136"/>
                </a:lnTo>
              </a:path>
            </a:pathLst>
          </a:custGeom>
          <a:noFill/>
          <a:ln w="9525">
            <a:solidFill>
              <a:schemeClr val="tx1"/>
            </a:solidFill>
            <a:round/>
            <a:headEnd/>
            <a:tailEnd/>
          </a:ln>
        </p:spPr>
        <p:txBody>
          <a:bodyPr/>
          <a:lstStyle/>
          <a:p>
            <a:endParaRPr lang="en-US" dirty="0"/>
          </a:p>
        </p:txBody>
      </p:sp>
      <p:sp>
        <p:nvSpPr>
          <p:cNvPr id="23584" name="Text Box 58"/>
          <p:cNvSpPr txBox="1">
            <a:spLocks noChangeArrowheads="1"/>
          </p:cNvSpPr>
          <p:nvPr/>
        </p:nvSpPr>
        <p:spPr bwMode="auto">
          <a:xfrm>
            <a:off x="2968625" y="3846513"/>
            <a:ext cx="2209800" cy="366712"/>
          </a:xfrm>
          <a:prstGeom prst="rect">
            <a:avLst/>
          </a:prstGeom>
          <a:noFill/>
          <a:ln w="9525">
            <a:noFill/>
            <a:miter lim="800000"/>
            <a:headEnd/>
            <a:tailEnd/>
          </a:ln>
        </p:spPr>
        <p:txBody>
          <a:bodyPr wrap="none">
            <a:spAutoFit/>
          </a:bodyPr>
          <a:lstStyle/>
          <a:p>
            <a:r>
              <a:rPr lang="en-US" dirty="0"/>
              <a:t>slc=2, Association 3</a:t>
            </a: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58038" y="4772025"/>
            <a:ext cx="681037" cy="704850"/>
            <a:chOff x="4518" y="3021"/>
            <a:chExt cx="1059" cy="444"/>
          </a:xfrm>
        </p:grpSpPr>
        <p:sp>
          <p:nvSpPr>
            <p:cNvPr id="24740" name="Line 3"/>
            <p:cNvSpPr>
              <a:spLocks noChangeShapeType="1"/>
            </p:cNvSpPr>
            <p:nvPr/>
          </p:nvSpPr>
          <p:spPr bwMode="auto">
            <a:xfrm>
              <a:off x="4569" y="3021"/>
              <a:ext cx="1008" cy="0"/>
            </a:xfrm>
            <a:prstGeom prst="line">
              <a:avLst/>
            </a:prstGeom>
            <a:noFill/>
            <a:ln w="9525">
              <a:solidFill>
                <a:schemeClr val="bg2"/>
              </a:solidFill>
              <a:round/>
              <a:headEnd/>
              <a:tailEnd/>
            </a:ln>
          </p:spPr>
          <p:txBody>
            <a:bodyPr/>
            <a:lstStyle/>
            <a:p>
              <a:endParaRPr lang="en-US" dirty="0"/>
            </a:p>
          </p:txBody>
        </p:sp>
        <p:sp>
          <p:nvSpPr>
            <p:cNvPr id="24741" name="Line 4"/>
            <p:cNvSpPr>
              <a:spLocks noChangeShapeType="1"/>
            </p:cNvSpPr>
            <p:nvPr/>
          </p:nvSpPr>
          <p:spPr bwMode="auto">
            <a:xfrm>
              <a:off x="4548" y="3108"/>
              <a:ext cx="1008" cy="0"/>
            </a:xfrm>
            <a:prstGeom prst="line">
              <a:avLst/>
            </a:prstGeom>
            <a:noFill/>
            <a:ln w="9525">
              <a:solidFill>
                <a:schemeClr val="bg2"/>
              </a:solidFill>
              <a:round/>
              <a:headEnd/>
              <a:tailEnd/>
            </a:ln>
          </p:spPr>
          <p:txBody>
            <a:bodyPr/>
            <a:lstStyle/>
            <a:p>
              <a:endParaRPr lang="en-US" dirty="0"/>
            </a:p>
          </p:txBody>
        </p:sp>
        <p:sp>
          <p:nvSpPr>
            <p:cNvPr id="24742" name="Line 5"/>
            <p:cNvSpPr>
              <a:spLocks noChangeShapeType="1"/>
            </p:cNvSpPr>
            <p:nvPr/>
          </p:nvSpPr>
          <p:spPr bwMode="auto">
            <a:xfrm>
              <a:off x="4545" y="3195"/>
              <a:ext cx="1008" cy="0"/>
            </a:xfrm>
            <a:prstGeom prst="line">
              <a:avLst/>
            </a:prstGeom>
            <a:noFill/>
            <a:ln w="9525">
              <a:solidFill>
                <a:schemeClr val="bg2"/>
              </a:solidFill>
              <a:round/>
              <a:headEnd/>
              <a:tailEnd/>
            </a:ln>
          </p:spPr>
          <p:txBody>
            <a:bodyPr/>
            <a:lstStyle/>
            <a:p>
              <a:endParaRPr lang="en-US" dirty="0"/>
            </a:p>
          </p:txBody>
        </p:sp>
        <p:sp>
          <p:nvSpPr>
            <p:cNvPr id="24743" name="Line 6"/>
            <p:cNvSpPr>
              <a:spLocks noChangeShapeType="1"/>
            </p:cNvSpPr>
            <p:nvPr/>
          </p:nvSpPr>
          <p:spPr bwMode="auto">
            <a:xfrm>
              <a:off x="4524" y="3282"/>
              <a:ext cx="1008" cy="0"/>
            </a:xfrm>
            <a:prstGeom prst="line">
              <a:avLst/>
            </a:prstGeom>
            <a:noFill/>
            <a:ln w="9525">
              <a:solidFill>
                <a:schemeClr val="bg2"/>
              </a:solidFill>
              <a:round/>
              <a:headEnd/>
              <a:tailEnd/>
            </a:ln>
          </p:spPr>
          <p:txBody>
            <a:bodyPr/>
            <a:lstStyle/>
            <a:p>
              <a:endParaRPr lang="en-US" dirty="0"/>
            </a:p>
          </p:txBody>
        </p:sp>
        <p:sp>
          <p:nvSpPr>
            <p:cNvPr id="24744" name="Line 7"/>
            <p:cNvSpPr>
              <a:spLocks noChangeShapeType="1"/>
            </p:cNvSpPr>
            <p:nvPr/>
          </p:nvSpPr>
          <p:spPr bwMode="auto">
            <a:xfrm>
              <a:off x="4521" y="3360"/>
              <a:ext cx="1008" cy="0"/>
            </a:xfrm>
            <a:prstGeom prst="line">
              <a:avLst/>
            </a:prstGeom>
            <a:noFill/>
            <a:ln w="9525">
              <a:solidFill>
                <a:schemeClr val="bg2"/>
              </a:solidFill>
              <a:round/>
              <a:headEnd/>
              <a:tailEnd/>
            </a:ln>
          </p:spPr>
          <p:txBody>
            <a:bodyPr/>
            <a:lstStyle/>
            <a:p>
              <a:endParaRPr lang="en-US" dirty="0"/>
            </a:p>
          </p:txBody>
        </p:sp>
        <p:sp>
          <p:nvSpPr>
            <p:cNvPr id="24745" name="Line 8"/>
            <p:cNvSpPr>
              <a:spLocks noChangeShapeType="1"/>
            </p:cNvSpPr>
            <p:nvPr/>
          </p:nvSpPr>
          <p:spPr bwMode="auto">
            <a:xfrm>
              <a:off x="4518" y="3465"/>
              <a:ext cx="1008" cy="0"/>
            </a:xfrm>
            <a:prstGeom prst="line">
              <a:avLst/>
            </a:prstGeom>
            <a:noFill/>
            <a:ln w="9525">
              <a:solidFill>
                <a:schemeClr val="bg2"/>
              </a:solidFill>
              <a:round/>
              <a:headEnd/>
              <a:tailEnd/>
            </a:ln>
          </p:spPr>
          <p:txBody>
            <a:bodyPr/>
            <a:lstStyle/>
            <a:p>
              <a:endParaRPr lang="en-US" dirty="0"/>
            </a:p>
          </p:txBody>
        </p:sp>
      </p:grpSp>
      <p:sp>
        <p:nvSpPr>
          <p:cNvPr id="24579" name="Line 9"/>
          <p:cNvSpPr>
            <a:spLocks noChangeShapeType="1"/>
          </p:cNvSpPr>
          <p:nvPr/>
        </p:nvSpPr>
        <p:spPr bwMode="auto">
          <a:xfrm>
            <a:off x="1485900" y="4991100"/>
            <a:ext cx="1600200" cy="0"/>
          </a:xfrm>
          <a:prstGeom prst="line">
            <a:avLst/>
          </a:prstGeom>
          <a:noFill/>
          <a:ln w="9525">
            <a:solidFill>
              <a:schemeClr val="bg2"/>
            </a:solidFill>
            <a:round/>
            <a:headEnd/>
            <a:tailEnd/>
          </a:ln>
        </p:spPr>
        <p:txBody>
          <a:bodyPr/>
          <a:lstStyle/>
          <a:p>
            <a:endParaRPr lang="en-US" dirty="0"/>
          </a:p>
        </p:txBody>
      </p:sp>
      <p:sp>
        <p:nvSpPr>
          <p:cNvPr id="24580" name="Line 10"/>
          <p:cNvSpPr>
            <a:spLocks noChangeShapeType="1"/>
          </p:cNvSpPr>
          <p:nvPr/>
        </p:nvSpPr>
        <p:spPr bwMode="auto">
          <a:xfrm>
            <a:off x="1452563" y="5129213"/>
            <a:ext cx="1600200" cy="0"/>
          </a:xfrm>
          <a:prstGeom prst="line">
            <a:avLst/>
          </a:prstGeom>
          <a:noFill/>
          <a:ln w="9525">
            <a:solidFill>
              <a:schemeClr val="bg2"/>
            </a:solidFill>
            <a:round/>
            <a:headEnd/>
            <a:tailEnd/>
          </a:ln>
        </p:spPr>
        <p:txBody>
          <a:bodyPr/>
          <a:lstStyle/>
          <a:p>
            <a:endParaRPr lang="en-US" dirty="0"/>
          </a:p>
        </p:txBody>
      </p:sp>
      <p:sp>
        <p:nvSpPr>
          <p:cNvPr id="24581" name="Line 11"/>
          <p:cNvSpPr>
            <a:spLocks noChangeShapeType="1"/>
          </p:cNvSpPr>
          <p:nvPr/>
        </p:nvSpPr>
        <p:spPr bwMode="auto">
          <a:xfrm>
            <a:off x="1447800" y="5267325"/>
            <a:ext cx="1600200" cy="0"/>
          </a:xfrm>
          <a:prstGeom prst="line">
            <a:avLst/>
          </a:prstGeom>
          <a:noFill/>
          <a:ln w="9525">
            <a:solidFill>
              <a:schemeClr val="bg2"/>
            </a:solidFill>
            <a:round/>
            <a:headEnd/>
            <a:tailEnd/>
          </a:ln>
        </p:spPr>
        <p:txBody>
          <a:bodyPr/>
          <a:lstStyle/>
          <a:p>
            <a:endParaRPr lang="en-US" dirty="0"/>
          </a:p>
        </p:txBody>
      </p:sp>
      <p:sp>
        <p:nvSpPr>
          <p:cNvPr id="24582" name="Line 12"/>
          <p:cNvSpPr>
            <a:spLocks noChangeShapeType="1"/>
          </p:cNvSpPr>
          <p:nvPr/>
        </p:nvSpPr>
        <p:spPr bwMode="auto">
          <a:xfrm>
            <a:off x="1409700" y="5529263"/>
            <a:ext cx="1600200" cy="0"/>
          </a:xfrm>
          <a:prstGeom prst="line">
            <a:avLst/>
          </a:prstGeom>
          <a:noFill/>
          <a:ln w="9525">
            <a:solidFill>
              <a:schemeClr val="bg2"/>
            </a:solidFill>
            <a:round/>
            <a:headEnd/>
            <a:tailEnd/>
          </a:ln>
        </p:spPr>
        <p:txBody>
          <a:bodyPr/>
          <a:lstStyle/>
          <a:p>
            <a:endParaRPr lang="en-US" dirty="0"/>
          </a:p>
        </p:txBody>
      </p:sp>
      <p:sp>
        <p:nvSpPr>
          <p:cNvPr id="24583" name="Line 13"/>
          <p:cNvSpPr>
            <a:spLocks noChangeShapeType="1"/>
          </p:cNvSpPr>
          <p:nvPr/>
        </p:nvSpPr>
        <p:spPr bwMode="auto">
          <a:xfrm>
            <a:off x="1404938" y="5695950"/>
            <a:ext cx="1600200" cy="0"/>
          </a:xfrm>
          <a:prstGeom prst="line">
            <a:avLst/>
          </a:prstGeom>
          <a:noFill/>
          <a:ln w="9525">
            <a:solidFill>
              <a:schemeClr val="bg2"/>
            </a:solidFill>
            <a:round/>
            <a:headEnd/>
            <a:tailEnd/>
          </a:ln>
        </p:spPr>
        <p:txBody>
          <a:bodyPr/>
          <a:lstStyle/>
          <a:p>
            <a:endParaRPr lang="en-US" dirty="0"/>
          </a:p>
        </p:txBody>
      </p:sp>
      <p:sp>
        <p:nvSpPr>
          <p:cNvPr id="24584" name="Line 14"/>
          <p:cNvSpPr>
            <a:spLocks noChangeShapeType="1"/>
          </p:cNvSpPr>
          <p:nvPr/>
        </p:nvSpPr>
        <p:spPr bwMode="auto">
          <a:xfrm>
            <a:off x="1422400" y="5413375"/>
            <a:ext cx="1611313" cy="0"/>
          </a:xfrm>
          <a:prstGeom prst="line">
            <a:avLst/>
          </a:prstGeom>
          <a:noFill/>
          <a:ln w="57150">
            <a:solidFill>
              <a:schemeClr val="tx2"/>
            </a:solidFill>
            <a:round/>
            <a:headEnd/>
            <a:tailEnd/>
          </a:ln>
        </p:spPr>
        <p:txBody>
          <a:bodyPr/>
          <a:lstStyle/>
          <a:p>
            <a:endParaRPr lang="en-US" dirty="0"/>
          </a:p>
        </p:txBody>
      </p:sp>
      <p:sp>
        <p:nvSpPr>
          <p:cNvPr id="24585" name="Rectangle 15"/>
          <p:cNvSpPr>
            <a:spLocks noGrp="1" noChangeArrowheads="1"/>
          </p:cNvSpPr>
          <p:nvPr>
            <p:ph type="title"/>
          </p:nvPr>
        </p:nvSpPr>
        <p:spPr>
          <a:xfrm>
            <a:off x="0" y="0"/>
            <a:ext cx="9140825" cy="609600"/>
          </a:xfrm>
        </p:spPr>
        <p:txBody>
          <a:bodyPr/>
          <a:lstStyle/>
          <a:p>
            <a:pPr eaLnBrk="1" hangingPunct="1"/>
            <a:r>
              <a:rPr lang="en-US" dirty="0" smtClean="0"/>
              <a:t>  Media Gateway Controller (Softswitch)</a:t>
            </a:r>
          </a:p>
        </p:txBody>
      </p:sp>
      <p:grpSp>
        <p:nvGrpSpPr>
          <p:cNvPr id="3" name="Group 16"/>
          <p:cNvGrpSpPr>
            <a:grpSpLocks/>
          </p:cNvGrpSpPr>
          <p:nvPr/>
        </p:nvGrpSpPr>
        <p:grpSpPr bwMode="auto">
          <a:xfrm>
            <a:off x="617538" y="1797050"/>
            <a:ext cx="1174750" cy="1749425"/>
            <a:chOff x="2669" y="750"/>
            <a:chExt cx="511" cy="527"/>
          </a:xfrm>
        </p:grpSpPr>
        <p:sp>
          <p:nvSpPr>
            <p:cNvPr id="24734" name="Freeform 17"/>
            <p:cNvSpPr>
              <a:spLocks/>
            </p:cNvSpPr>
            <p:nvPr/>
          </p:nvSpPr>
          <p:spPr bwMode="auto">
            <a:xfrm>
              <a:off x="2669" y="750"/>
              <a:ext cx="511" cy="527"/>
            </a:xfrm>
            <a:custGeom>
              <a:avLst/>
              <a:gdLst>
                <a:gd name="T0" fmla="*/ 0 w 829"/>
                <a:gd name="T1" fmla="*/ 9 h 827"/>
                <a:gd name="T2" fmla="*/ 6 w 829"/>
                <a:gd name="T3" fmla="*/ 0 h 827"/>
                <a:gd name="T4" fmla="*/ 1 w 829"/>
                <a:gd name="T5" fmla="*/ 0 h 827"/>
                <a:gd name="T6" fmla="*/ 0 w 829"/>
                <a:gd name="T7" fmla="*/ 1 h 827"/>
                <a:gd name="T8" fmla="*/ 0 w 829"/>
                <a:gd name="T9" fmla="*/ 9 h 827"/>
                <a:gd name="T10" fmla="*/ 0 60000 65536"/>
                <a:gd name="T11" fmla="*/ 0 60000 65536"/>
                <a:gd name="T12" fmla="*/ 0 60000 65536"/>
                <a:gd name="T13" fmla="*/ 0 60000 65536"/>
                <a:gd name="T14" fmla="*/ 0 60000 65536"/>
                <a:gd name="T15" fmla="*/ 0 w 829"/>
                <a:gd name="T16" fmla="*/ 0 h 827"/>
                <a:gd name="T17" fmla="*/ 829 w 829"/>
                <a:gd name="T18" fmla="*/ 827 h 827"/>
              </a:gdLst>
              <a:ahLst/>
              <a:cxnLst>
                <a:cxn ang="T10">
                  <a:pos x="T0" y="T1"/>
                </a:cxn>
                <a:cxn ang="T11">
                  <a:pos x="T2" y="T3"/>
                </a:cxn>
                <a:cxn ang="T12">
                  <a:pos x="T4" y="T5"/>
                </a:cxn>
                <a:cxn ang="T13">
                  <a:pos x="T6" y="T7"/>
                </a:cxn>
                <a:cxn ang="T14">
                  <a:pos x="T8" y="T9"/>
                </a:cxn>
              </a:cxnLst>
              <a:rect l="T15" t="T16" r="T17" b="T18"/>
              <a:pathLst>
                <a:path w="829" h="827">
                  <a:moveTo>
                    <a:pt x="0" y="827"/>
                  </a:moveTo>
                  <a:lnTo>
                    <a:pt x="829" y="0"/>
                  </a:lnTo>
                  <a:lnTo>
                    <a:pt x="104" y="0"/>
                  </a:lnTo>
                  <a:lnTo>
                    <a:pt x="0" y="103"/>
                  </a:lnTo>
                  <a:lnTo>
                    <a:pt x="0" y="827"/>
                  </a:lnTo>
                  <a:close/>
                </a:path>
              </a:pathLst>
            </a:custGeom>
            <a:solidFill>
              <a:srgbClr val="F0E8B7"/>
            </a:solidFill>
            <a:ln w="3175">
              <a:solidFill>
                <a:srgbClr val="000000"/>
              </a:solidFill>
              <a:prstDash val="solid"/>
              <a:round/>
              <a:headEnd/>
              <a:tailEnd/>
            </a:ln>
          </p:spPr>
          <p:txBody>
            <a:bodyPr/>
            <a:lstStyle/>
            <a:p>
              <a:endParaRPr lang="en-US" dirty="0"/>
            </a:p>
          </p:txBody>
        </p:sp>
        <p:sp>
          <p:nvSpPr>
            <p:cNvPr id="24735" name="Freeform 18"/>
            <p:cNvSpPr>
              <a:spLocks/>
            </p:cNvSpPr>
            <p:nvPr/>
          </p:nvSpPr>
          <p:spPr bwMode="auto">
            <a:xfrm>
              <a:off x="3117" y="750"/>
              <a:ext cx="63" cy="527"/>
            </a:xfrm>
            <a:custGeom>
              <a:avLst/>
              <a:gdLst>
                <a:gd name="T0" fmla="*/ 1 w 103"/>
                <a:gd name="T1" fmla="*/ 0 h 827"/>
                <a:gd name="T2" fmla="*/ 0 w 103"/>
                <a:gd name="T3" fmla="*/ 9 h 827"/>
                <a:gd name="T4" fmla="*/ 0 w 103"/>
                <a:gd name="T5" fmla="*/ 1 h 827"/>
                <a:gd name="T6" fmla="*/ 1 w 103"/>
                <a:gd name="T7" fmla="*/ 0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103" y="0"/>
                  </a:moveTo>
                  <a:lnTo>
                    <a:pt x="0" y="827"/>
                  </a:lnTo>
                  <a:lnTo>
                    <a:pt x="0" y="103"/>
                  </a:lnTo>
                  <a:lnTo>
                    <a:pt x="103" y="0"/>
                  </a:lnTo>
                  <a:close/>
                </a:path>
              </a:pathLst>
            </a:custGeom>
            <a:solidFill>
              <a:srgbClr val="F0E8B7"/>
            </a:solidFill>
            <a:ln w="3175">
              <a:solidFill>
                <a:srgbClr val="000000"/>
              </a:solidFill>
              <a:prstDash val="solid"/>
              <a:round/>
              <a:headEnd/>
              <a:tailEnd/>
            </a:ln>
          </p:spPr>
          <p:txBody>
            <a:bodyPr/>
            <a:lstStyle/>
            <a:p>
              <a:endParaRPr lang="en-US" dirty="0"/>
            </a:p>
          </p:txBody>
        </p:sp>
        <p:sp>
          <p:nvSpPr>
            <p:cNvPr id="24736" name="Freeform 19"/>
            <p:cNvSpPr>
              <a:spLocks/>
            </p:cNvSpPr>
            <p:nvPr/>
          </p:nvSpPr>
          <p:spPr bwMode="auto">
            <a:xfrm>
              <a:off x="3117" y="750"/>
              <a:ext cx="63" cy="527"/>
            </a:xfrm>
            <a:custGeom>
              <a:avLst/>
              <a:gdLst>
                <a:gd name="T0" fmla="*/ 0 w 103"/>
                <a:gd name="T1" fmla="*/ 9 h 827"/>
                <a:gd name="T2" fmla="*/ 1 w 103"/>
                <a:gd name="T3" fmla="*/ 8 h 827"/>
                <a:gd name="T4" fmla="*/ 1 w 103"/>
                <a:gd name="T5" fmla="*/ 0 h 827"/>
                <a:gd name="T6" fmla="*/ 0 w 103"/>
                <a:gd name="T7" fmla="*/ 9 h 827"/>
                <a:gd name="T8" fmla="*/ 0 60000 65536"/>
                <a:gd name="T9" fmla="*/ 0 60000 65536"/>
                <a:gd name="T10" fmla="*/ 0 60000 65536"/>
                <a:gd name="T11" fmla="*/ 0 60000 65536"/>
                <a:gd name="T12" fmla="*/ 0 w 103"/>
                <a:gd name="T13" fmla="*/ 0 h 827"/>
                <a:gd name="T14" fmla="*/ 103 w 103"/>
                <a:gd name="T15" fmla="*/ 827 h 827"/>
              </a:gdLst>
              <a:ahLst/>
              <a:cxnLst>
                <a:cxn ang="T8">
                  <a:pos x="T0" y="T1"/>
                </a:cxn>
                <a:cxn ang="T9">
                  <a:pos x="T2" y="T3"/>
                </a:cxn>
                <a:cxn ang="T10">
                  <a:pos x="T4" y="T5"/>
                </a:cxn>
                <a:cxn ang="T11">
                  <a:pos x="T6" y="T7"/>
                </a:cxn>
              </a:cxnLst>
              <a:rect l="T12" t="T13" r="T14" b="T15"/>
              <a:pathLst>
                <a:path w="103" h="827">
                  <a:moveTo>
                    <a:pt x="0" y="827"/>
                  </a:moveTo>
                  <a:lnTo>
                    <a:pt x="103" y="724"/>
                  </a:lnTo>
                  <a:lnTo>
                    <a:pt x="103" y="0"/>
                  </a:lnTo>
                  <a:lnTo>
                    <a:pt x="0" y="827"/>
                  </a:lnTo>
                  <a:close/>
                </a:path>
              </a:pathLst>
            </a:custGeom>
            <a:solidFill>
              <a:srgbClr val="F0E8B7"/>
            </a:solidFill>
            <a:ln w="9525">
              <a:noFill/>
              <a:round/>
              <a:headEnd/>
              <a:tailEnd/>
            </a:ln>
          </p:spPr>
          <p:txBody>
            <a:bodyPr/>
            <a:lstStyle/>
            <a:p>
              <a:endParaRPr lang="en-US" dirty="0"/>
            </a:p>
          </p:txBody>
        </p:sp>
        <p:sp>
          <p:nvSpPr>
            <p:cNvPr id="24737" name="Line 20"/>
            <p:cNvSpPr>
              <a:spLocks noChangeShapeType="1"/>
            </p:cNvSpPr>
            <p:nvPr/>
          </p:nvSpPr>
          <p:spPr bwMode="auto">
            <a:xfrm>
              <a:off x="2669" y="816"/>
              <a:ext cx="448" cy="0"/>
            </a:xfrm>
            <a:prstGeom prst="line">
              <a:avLst/>
            </a:prstGeom>
            <a:noFill/>
            <a:ln w="3175">
              <a:solidFill>
                <a:srgbClr val="000000"/>
              </a:solidFill>
              <a:round/>
              <a:headEnd/>
              <a:tailEnd/>
            </a:ln>
          </p:spPr>
          <p:txBody>
            <a:bodyPr/>
            <a:lstStyle/>
            <a:p>
              <a:endParaRPr lang="en-US" dirty="0"/>
            </a:p>
          </p:txBody>
        </p:sp>
        <p:sp>
          <p:nvSpPr>
            <p:cNvPr id="24738" name="Freeform 21"/>
            <p:cNvSpPr>
              <a:spLocks/>
            </p:cNvSpPr>
            <p:nvPr/>
          </p:nvSpPr>
          <p:spPr bwMode="auto">
            <a:xfrm>
              <a:off x="2669" y="816"/>
              <a:ext cx="448" cy="461"/>
            </a:xfrm>
            <a:custGeom>
              <a:avLst/>
              <a:gdLst>
                <a:gd name="T0" fmla="*/ 0 w 726"/>
                <a:gd name="T1" fmla="*/ 8 h 724"/>
                <a:gd name="T2" fmla="*/ 6 w 726"/>
                <a:gd name="T3" fmla="*/ 8 h 724"/>
                <a:gd name="T4" fmla="*/ 6 w 726"/>
                <a:gd name="T5" fmla="*/ 0 h 724"/>
                <a:gd name="T6" fmla="*/ 0 w 726"/>
                <a:gd name="T7" fmla="*/ 8 h 724"/>
                <a:gd name="T8" fmla="*/ 0 60000 65536"/>
                <a:gd name="T9" fmla="*/ 0 60000 65536"/>
                <a:gd name="T10" fmla="*/ 0 60000 65536"/>
                <a:gd name="T11" fmla="*/ 0 60000 65536"/>
                <a:gd name="T12" fmla="*/ 0 w 726"/>
                <a:gd name="T13" fmla="*/ 0 h 724"/>
                <a:gd name="T14" fmla="*/ 726 w 726"/>
                <a:gd name="T15" fmla="*/ 724 h 724"/>
              </a:gdLst>
              <a:ahLst/>
              <a:cxnLst>
                <a:cxn ang="T8">
                  <a:pos x="T0" y="T1"/>
                </a:cxn>
                <a:cxn ang="T9">
                  <a:pos x="T2" y="T3"/>
                </a:cxn>
                <a:cxn ang="T10">
                  <a:pos x="T4" y="T5"/>
                </a:cxn>
                <a:cxn ang="T11">
                  <a:pos x="T6" y="T7"/>
                </a:cxn>
              </a:cxnLst>
              <a:rect l="T12" t="T13" r="T14" b="T15"/>
              <a:pathLst>
                <a:path w="726" h="724">
                  <a:moveTo>
                    <a:pt x="0" y="724"/>
                  </a:moveTo>
                  <a:lnTo>
                    <a:pt x="726" y="724"/>
                  </a:lnTo>
                  <a:lnTo>
                    <a:pt x="726" y="0"/>
                  </a:lnTo>
                  <a:lnTo>
                    <a:pt x="0" y="724"/>
                  </a:lnTo>
                  <a:close/>
                </a:path>
              </a:pathLst>
            </a:custGeom>
            <a:solidFill>
              <a:srgbClr val="F0E8B7"/>
            </a:solidFill>
            <a:ln w="3175">
              <a:solidFill>
                <a:srgbClr val="000000"/>
              </a:solidFill>
              <a:prstDash val="solid"/>
              <a:round/>
              <a:headEnd/>
              <a:tailEnd/>
            </a:ln>
          </p:spPr>
          <p:txBody>
            <a:bodyPr/>
            <a:lstStyle/>
            <a:p>
              <a:endParaRPr lang="en-US" dirty="0"/>
            </a:p>
          </p:txBody>
        </p:sp>
        <p:sp>
          <p:nvSpPr>
            <p:cNvPr id="24739" name="Text Box 22"/>
            <p:cNvSpPr txBox="1">
              <a:spLocks noChangeArrowheads="1"/>
            </p:cNvSpPr>
            <p:nvPr/>
          </p:nvSpPr>
          <p:spPr bwMode="auto">
            <a:xfrm>
              <a:off x="2755" y="992"/>
              <a:ext cx="82" cy="119"/>
            </a:xfrm>
            <a:prstGeom prst="rect">
              <a:avLst/>
            </a:prstGeom>
            <a:solidFill>
              <a:srgbClr val="F0E8B7"/>
            </a:solidFill>
            <a:ln w="12700">
              <a:noFill/>
              <a:miter lim="800000"/>
              <a:headEnd/>
              <a:tailEnd/>
            </a:ln>
          </p:spPr>
          <p:txBody>
            <a:bodyPr wrap="none" lIns="92985" tIns="46493" rIns="92985" bIns="46493" anchor="b">
              <a:spAutoFit/>
            </a:bodyPr>
            <a:lstStyle/>
            <a:p>
              <a:pPr algn="ctr" eaLnBrk="0" hangingPunct="0"/>
              <a:endParaRPr lang="en-US" sz="2000" b="1" dirty="0">
                <a:solidFill>
                  <a:schemeClr val="bg2"/>
                </a:solidFill>
              </a:endParaRPr>
            </a:p>
          </p:txBody>
        </p:sp>
      </p:grpSp>
      <p:pic>
        <p:nvPicPr>
          <p:cNvPr id="24587" name="Picture 23" descr="CLOUD"/>
          <p:cNvPicPr>
            <a:picLocks noChangeAspect="1" noChangeArrowheads="1"/>
          </p:cNvPicPr>
          <p:nvPr/>
        </p:nvPicPr>
        <p:blipFill>
          <a:blip r:embed="rId3" cstate="print"/>
          <a:srcRect/>
          <a:stretch>
            <a:fillRect/>
          </a:stretch>
        </p:blipFill>
        <p:spPr bwMode="auto">
          <a:xfrm>
            <a:off x="4100513" y="4214813"/>
            <a:ext cx="2001837" cy="1787525"/>
          </a:xfrm>
          <a:prstGeom prst="rect">
            <a:avLst/>
          </a:prstGeom>
          <a:noFill/>
          <a:ln w="9525">
            <a:noFill/>
            <a:miter lim="800000"/>
            <a:headEnd/>
            <a:tailEnd/>
          </a:ln>
        </p:spPr>
      </p:pic>
      <p:grpSp>
        <p:nvGrpSpPr>
          <p:cNvPr id="4" name="Group 24"/>
          <p:cNvGrpSpPr>
            <a:grpSpLocks/>
          </p:cNvGrpSpPr>
          <p:nvPr/>
        </p:nvGrpSpPr>
        <p:grpSpPr bwMode="auto">
          <a:xfrm>
            <a:off x="7637463" y="4508500"/>
            <a:ext cx="1050925" cy="1128713"/>
            <a:chOff x="2642" y="2184"/>
            <a:chExt cx="761" cy="759"/>
          </a:xfrm>
        </p:grpSpPr>
        <p:sp>
          <p:nvSpPr>
            <p:cNvPr id="24729" name="Freeform 25"/>
            <p:cNvSpPr>
              <a:spLocks/>
            </p:cNvSpPr>
            <p:nvPr/>
          </p:nvSpPr>
          <p:spPr bwMode="auto">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noFill/>
              <a:round/>
              <a:headEnd/>
              <a:tailEnd/>
            </a:ln>
          </p:spPr>
          <p:txBody>
            <a:bodyPr/>
            <a:lstStyle/>
            <a:p>
              <a:endParaRPr lang="en-US" dirty="0"/>
            </a:p>
          </p:txBody>
        </p:sp>
        <p:sp>
          <p:nvSpPr>
            <p:cNvPr id="24730" name="Freeform 26"/>
            <p:cNvSpPr>
              <a:spLocks/>
            </p:cNvSpPr>
            <p:nvPr/>
          </p:nvSpPr>
          <p:spPr bwMode="auto">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noFill/>
              <a:round/>
              <a:headEnd/>
              <a:tailEnd/>
            </a:ln>
          </p:spPr>
          <p:txBody>
            <a:bodyPr/>
            <a:lstStyle/>
            <a:p>
              <a:endParaRPr lang="en-US" dirty="0"/>
            </a:p>
          </p:txBody>
        </p:sp>
        <p:sp>
          <p:nvSpPr>
            <p:cNvPr id="24731" name="Freeform 27"/>
            <p:cNvSpPr>
              <a:spLocks/>
            </p:cNvSpPr>
            <p:nvPr/>
          </p:nvSpPr>
          <p:spPr bwMode="auto">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noFill/>
              <a:round/>
              <a:headEnd/>
              <a:tailEnd/>
            </a:ln>
          </p:spPr>
          <p:txBody>
            <a:bodyPr/>
            <a:lstStyle/>
            <a:p>
              <a:endParaRPr lang="en-US" dirty="0"/>
            </a:p>
          </p:txBody>
        </p:sp>
        <p:sp>
          <p:nvSpPr>
            <p:cNvPr id="24732" name="Freeform 28"/>
            <p:cNvSpPr>
              <a:spLocks/>
            </p:cNvSpPr>
            <p:nvPr/>
          </p:nvSpPr>
          <p:spPr bwMode="auto">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noFill/>
              <a:round/>
              <a:headEnd/>
              <a:tailEnd/>
            </a:ln>
          </p:spPr>
          <p:txBody>
            <a:bodyPr/>
            <a:lstStyle/>
            <a:p>
              <a:endParaRPr lang="en-US" dirty="0"/>
            </a:p>
          </p:txBody>
        </p:sp>
        <p:sp>
          <p:nvSpPr>
            <p:cNvPr id="24733" name="Freeform 29"/>
            <p:cNvSpPr>
              <a:spLocks/>
            </p:cNvSpPr>
            <p:nvPr/>
          </p:nvSpPr>
          <p:spPr bwMode="auto">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rgbClr val="000000"/>
              </a:solidFill>
              <a:prstDash val="solid"/>
              <a:round/>
              <a:headEnd/>
              <a:tailEnd/>
            </a:ln>
          </p:spPr>
          <p:txBody>
            <a:bodyPr/>
            <a:lstStyle/>
            <a:p>
              <a:endParaRPr lang="en-US" dirty="0"/>
            </a:p>
          </p:txBody>
        </p:sp>
      </p:grpSp>
      <p:sp>
        <p:nvSpPr>
          <p:cNvPr id="24589" name="Line 30"/>
          <p:cNvSpPr>
            <a:spLocks noChangeShapeType="1"/>
          </p:cNvSpPr>
          <p:nvPr/>
        </p:nvSpPr>
        <p:spPr bwMode="auto">
          <a:xfrm flipV="1">
            <a:off x="1071563" y="3548063"/>
            <a:ext cx="0" cy="1200150"/>
          </a:xfrm>
          <a:prstGeom prst="line">
            <a:avLst/>
          </a:prstGeom>
          <a:noFill/>
          <a:ln w="38100">
            <a:solidFill>
              <a:srgbClr val="66CCFF"/>
            </a:solidFill>
            <a:round/>
            <a:headEnd/>
            <a:tailEnd type="triangle" w="med" len="med"/>
          </a:ln>
        </p:spPr>
        <p:txBody>
          <a:bodyPr/>
          <a:lstStyle/>
          <a:p>
            <a:endParaRPr lang="en-US" dirty="0"/>
          </a:p>
        </p:txBody>
      </p:sp>
      <p:grpSp>
        <p:nvGrpSpPr>
          <p:cNvPr id="5" name="Group 31"/>
          <p:cNvGrpSpPr>
            <a:grpSpLocks/>
          </p:cNvGrpSpPr>
          <p:nvPr/>
        </p:nvGrpSpPr>
        <p:grpSpPr bwMode="auto">
          <a:xfrm rot="-5400000">
            <a:off x="357188" y="3933825"/>
            <a:ext cx="857250" cy="485775"/>
            <a:chOff x="1755" y="2916"/>
            <a:chExt cx="540" cy="306"/>
          </a:xfrm>
        </p:grpSpPr>
        <p:sp>
          <p:nvSpPr>
            <p:cNvPr id="24727" name="AutoShape 32"/>
            <p:cNvSpPr>
              <a:spLocks noChangeArrowheads="1"/>
            </p:cNvSpPr>
            <p:nvPr/>
          </p:nvSpPr>
          <p:spPr bwMode="auto">
            <a:xfrm>
              <a:off x="1755" y="2916"/>
              <a:ext cx="540"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0 w 21600"/>
                <a:gd name="T13" fmla="*/ 5435 h 21600"/>
                <a:gd name="T14" fmla="*/ 18880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24728" name="Text Box 33"/>
            <p:cNvSpPr txBox="1">
              <a:spLocks noChangeArrowheads="1"/>
            </p:cNvSpPr>
            <p:nvPr/>
          </p:nvSpPr>
          <p:spPr bwMode="auto">
            <a:xfrm>
              <a:off x="1850" y="2945"/>
              <a:ext cx="388" cy="231"/>
            </a:xfrm>
            <a:prstGeom prst="rect">
              <a:avLst/>
            </a:prstGeom>
            <a:noFill/>
            <a:ln w="9525">
              <a:noFill/>
              <a:miter lim="800000"/>
              <a:headEnd/>
              <a:tailEnd/>
            </a:ln>
          </p:spPr>
          <p:txBody>
            <a:bodyPr wrap="none">
              <a:spAutoFit/>
            </a:bodyPr>
            <a:lstStyle/>
            <a:p>
              <a:r>
                <a:rPr lang="en-US" b="1" dirty="0">
                  <a:solidFill>
                    <a:srgbClr val="000000"/>
                  </a:solidFill>
                </a:rPr>
                <a:t>SS7</a:t>
              </a:r>
            </a:p>
          </p:txBody>
        </p:sp>
      </p:grpSp>
      <p:sp>
        <p:nvSpPr>
          <p:cNvPr id="24591" name="Text Box 34"/>
          <p:cNvSpPr txBox="1">
            <a:spLocks noChangeArrowheads="1"/>
          </p:cNvSpPr>
          <p:nvPr/>
        </p:nvSpPr>
        <p:spPr bwMode="gray">
          <a:xfrm>
            <a:off x="4473575" y="4635500"/>
            <a:ext cx="1343025" cy="915988"/>
          </a:xfrm>
          <a:prstGeom prst="rect">
            <a:avLst/>
          </a:prstGeom>
          <a:noFill/>
          <a:ln w="12700">
            <a:noFill/>
            <a:miter lim="800000"/>
            <a:headEnd/>
            <a:tailEnd/>
          </a:ln>
        </p:spPr>
        <p:txBody>
          <a:bodyPr wrap="none" lIns="92985" tIns="46493" rIns="92985" bIns="46493">
            <a:spAutoFit/>
          </a:bodyPr>
          <a:lstStyle/>
          <a:p>
            <a:pPr eaLnBrk="0" hangingPunct="0"/>
            <a:r>
              <a:rPr lang="en-US" b="1" dirty="0">
                <a:solidFill>
                  <a:srgbClr val="000000"/>
                </a:solidFill>
              </a:rPr>
              <a:t>Voice over</a:t>
            </a:r>
          </a:p>
          <a:p>
            <a:pPr eaLnBrk="0" hangingPunct="0"/>
            <a:r>
              <a:rPr lang="en-US" b="1" dirty="0">
                <a:solidFill>
                  <a:srgbClr val="000000"/>
                </a:solidFill>
              </a:rPr>
              <a:t>Packet</a:t>
            </a:r>
          </a:p>
          <a:p>
            <a:pPr eaLnBrk="0" hangingPunct="0"/>
            <a:r>
              <a:rPr lang="en-US" b="1" dirty="0">
                <a:solidFill>
                  <a:srgbClr val="000000"/>
                </a:solidFill>
              </a:rPr>
              <a:t>Network</a:t>
            </a:r>
          </a:p>
        </p:txBody>
      </p:sp>
      <p:sp>
        <p:nvSpPr>
          <p:cNvPr id="24592" name="Line 35"/>
          <p:cNvSpPr>
            <a:spLocks noChangeShapeType="1"/>
          </p:cNvSpPr>
          <p:nvPr/>
        </p:nvSpPr>
        <p:spPr bwMode="auto">
          <a:xfrm>
            <a:off x="3829050" y="5191125"/>
            <a:ext cx="628650" cy="0"/>
          </a:xfrm>
          <a:prstGeom prst="line">
            <a:avLst/>
          </a:prstGeom>
          <a:noFill/>
          <a:ln w="76200">
            <a:solidFill>
              <a:schemeClr val="tx2"/>
            </a:solidFill>
            <a:round/>
            <a:headEnd/>
            <a:tailEnd/>
          </a:ln>
        </p:spPr>
        <p:txBody>
          <a:bodyPr/>
          <a:lstStyle/>
          <a:p>
            <a:endParaRPr lang="en-US" dirty="0"/>
          </a:p>
        </p:txBody>
      </p:sp>
      <p:sp>
        <p:nvSpPr>
          <p:cNvPr id="24593" name="Line 36"/>
          <p:cNvSpPr>
            <a:spLocks noChangeShapeType="1"/>
          </p:cNvSpPr>
          <p:nvPr/>
        </p:nvSpPr>
        <p:spPr bwMode="auto">
          <a:xfrm>
            <a:off x="5478463" y="5129213"/>
            <a:ext cx="860425" cy="0"/>
          </a:xfrm>
          <a:prstGeom prst="line">
            <a:avLst/>
          </a:prstGeom>
          <a:noFill/>
          <a:ln w="76200">
            <a:solidFill>
              <a:schemeClr val="tx2"/>
            </a:solidFill>
            <a:round/>
            <a:headEnd/>
            <a:tailEnd/>
          </a:ln>
        </p:spPr>
        <p:txBody>
          <a:bodyPr/>
          <a:lstStyle/>
          <a:p>
            <a:endParaRPr lang="en-US" dirty="0"/>
          </a:p>
        </p:txBody>
      </p:sp>
      <p:sp>
        <p:nvSpPr>
          <p:cNvPr id="24594" name="Text Box 37"/>
          <p:cNvSpPr txBox="1">
            <a:spLocks noChangeArrowheads="1"/>
          </p:cNvSpPr>
          <p:nvPr/>
        </p:nvSpPr>
        <p:spPr bwMode="auto">
          <a:xfrm>
            <a:off x="722313" y="1165225"/>
            <a:ext cx="1212850" cy="641350"/>
          </a:xfrm>
          <a:prstGeom prst="rect">
            <a:avLst/>
          </a:prstGeom>
          <a:noFill/>
          <a:ln w="9525">
            <a:noFill/>
            <a:miter lim="800000"/>
            <a:headEnd/>
            <a:tailEnd/>
          </a:ln>
        </p:spPr>
        <p:txBody>
          <a:bodyPr wrap="none">
            <a:spAutoFit/>
          </a:bodyPr>
          <a:lstStyle/>
          <a:p>
            <a:r>
              <a:rPr lang="en-US" b="1" dirty="0">
                <a:solidFill>
                  <a:srgbClr val="000000"/>
                </a:solidFill>
              </a:rPr>
              <a:t>Signaling</a:t>
            </a:r>
          </a:p>
          <a:p>
            <a:r>
              <a:rPr lang="en-US" b="1" dirty="0">
                <a:solidFill>
                  <a:srgbClr val="000000"/>
                </a:solidFill>
              </a:rPr>
              <a:t>Gateway</a:t>
            </a:r>
          </a:p>
        </p:txBody>
      </p:sp>
      <p:sp>
        <p:nvSpPr>
          <p:cNvPr id="24595" name="Text Box 38"/>
          <p:cNvSpPr txBox="1">
            <a:spLocks noChangeArrowheads="1"/>
          </p:cNvSpPr>
          <p:nvPr/>
        </p:nvSpPr>
        <p:spPr bwMode="auto">
          <a:xfrm>
            <a:off x="5922963" y="5719763"/>
            <a:ext cx="1655762" cy="641350"/>
          </a:xfrm>
          <a:prstGeom prst="rect">
            <a:avLst/>
          </a:prstGeom>
          <a:noFill/>
          <a:ln w="9525">
            <a:noFill/>
            <a:miter lim="800000"/>
            <a:headEnd/>
            <a:tailEnd/>
          </a:ln>
        </p:spPr>
        <p:txBody>
          <a:bodyPr>
            <a:spAutoFit/>
          </a:bodyPr>
          <a:lstStyle/>
          <a:p>
            <a:pPr algn="ctr"/>
            <a:r>
              <a:rPr lang="en-US" b="1" dirty="0">
                <a:solidFill>
                  <a:srgbClr val="000000"/>
                </a:solidFill>
              </a:rPr>
              <a:t>Media Gateway</a:t>
            </a:r>
          </a:p>
        </p:txBody>
      </p:sp>
      <p:sp>
        <p:nvSpPr>
          <p:cNvPr id="24596" name="Text Box 39"/>
          <p:cNvSpPr txBox="1">
            <a:spLocks noChangeArrowheads="1"/>
          </p:cNvSpPr>
          <p:nvPr/>
        </p:nvSpPr>
        <p:spPr bwMode="auto">
          <a:xfrm>
            <a:off x="1184275" y="4117975"/>
            <a:ext cx="1822450" cy="366713"/>
          </a:xfrm>
          <a:prstGeom prst="rect">
            <a:avLst/>
          </a:prstGeom>
          <a:noFill/>
          <a:ln w="9525">
            <a:noFill/>
            <a:miter lim="800000"/>
            <a:headEnd/>
            <a:tailEnd/>
          </a:ln>
        </p:spPr>
        <p:txBody>
          <a:bodyPr wrap="none">
            <a:spAutoFit/>
          </a:bodyPr>
          <a:lstStyle/>
          <a:p>
            <a:r>
              <a:rPr lang="en-US" dirty="0">
                <a:solidFill>
                  <a:srgbClr val="000000"/>
                </a:solidFill>
              </a:rPr>
              <a:t>Voice over TDM</a:t>
            </a:r>
          </a:p>
        </p:txBody>
      </p:sp>
      <p:sp>
        <p:nvSpPr>
          <p:cNvPr id="24597" name="Line 40"/>
          <p:cNvSpPr>
            <a:spLocks noChangeShapeType="1"/>
          </p:cNvSpPr>
          <p:nvPr/>
        </p:nvSpPr>
        <p:spPr bwMode="auto">
          <a:xfrm>
            <a:off x="3457575" y="3662363"/>
            <a:ext cx="0" cy="957262"/>
          </a:xfrm>
          <a:prstGeom prst="line">
            <a:avLst/>
          </a:prstGeom>
          <a:noFill/>
          <a:ln w="38100">
            <a:solidFill>
              <a:srgbClr val="D60093"/>
            </a:solidFill>
            <a:round/>
            <a:headEnd/>
            <a:tailEnd/>
          </a:ln>
        </p:spPr>
        <p:txBody>
          <a:bodyPr/>
          <a:lstStyle/>
          <a:p>
            <a:endParaRPr lang="en-US" dirty="0"/>
          </a:p>
        </p:txBody>
      </p:sp>
      <p:grpSp>
        <p:nvGrpSpPr>
          <p:cNvPr id="6" name="Group 41"/>
          <p:cNvGrpSpPr>
            <a:grpSpLocks/>
          </p:cNvGrpSpPr>
          <p:nvPr/>
        </p:nvGrpSpPr>
        <p:grpSpPr bwMode="auto">
          <a:xfrm>
            <a:off x="2954338" y="2592388"/>
            <a:ext cx="938212" cy="1098550"/>
            <a:chOff x="2844" y="1903"/>
            <a:chExt cx="648" cy="647"/>
          </a:xfrm>
        </p:grpSpPr>
        <p:sp>
          <p:nvSpPr>
            <p:cNvPr id="24720" name="Rectangle 42"/>
            <p:cNvSpPr>
              <a:spLocks noChangeArrowheads="1"/>
            </p:cNvSpPr>
            <p:nvPr/>
          </p:nvSpPr>
          <p:spPr bwMode="auto">
            <a:xfrm>
              <a:off x="2844" y="1903"/>
              <a:ext cx="648" cy="647"/>
            </a:xfrm>
            <a:prstGeom prst="rect">
              <a:avLst/>
            </a:prstGeom>
            <a:solidFill>
              <a:srgbClr val="66FF33"/>
            </a:solidFill>
            <a:ln w="9525">
              <a:solidFill>
                <a:srgbClr val="000000"/>
              </a:solidFill>
              <a:miter lim="800000"/>
              <a:headEnd/>
              <a:tailEnd/>
            </a:ln>
          </p:spPr>
          <p:txBody>
            <a:bodyPr/>
            <a:lstStyle/>
            <a:p>
              <a:endParaRPr lang="en-US" dirty="0"/>
            </a:p>
          </p:txBody>
        </p:sp>
        <p:sp>
          <p:nvSpPr>
            <p:cNvPr id="24721" name="Freeform 43"/>
            <p:cNvSpPr>
              <a:spLocks/>
            </p:cNvSpPr>
            <p:nvPr/>
          </p:nvSpPr>
          <p:spPr bwMode="auto">
            <a:xfrm>
              <a:off x="2844" y="1903"/>
              <a:ext cx="648" cy="647"/>
            </a:xfrm>
            <a:custGeom>
              <a:avLst/>
              <a:gdLst>
                <a:gd name="T0" fmla="*/ 0 w 648"/>
                <a:gd name="T1" fmla="*/ 0 h 647"/>
                <a:gd name="T2" fmla="*/ 0 w 648"/>
                <a:gd name="T3" fmla="*/ 647 h 647"/>
                <a:gd name="T4" fmla="*/ 92 w 648"/>
                <a:gd name="T5" fmla="*/ 555 h 647"/>
                <a:gd name="T6" fmla="*/ 92 w 648"/>
                <a:gd name="T7" fmla="*/ 92 h 647"/>
                <a:gd name="T8" fmla="*/ 556 w 648"/>
                <a:gd name="T9" fmla="*/ 92 h 647"/>
                <a:gd name="T10" fmla="*/ 648 w 648"/>
                <a:gd name="T11" fmla="*/ 0 h 647"/>
                <a:gd name="T12" fmla="*/ 0 w 648"/>
                <a:gd name="T13" fmla="*/ 0 h 647"/>
                <a:gd name="T14" fmla="*/ 0 60000 65536"/>
                <a:gd name="T15" fmla="*/ 0 60000 65536"/>
                <a:gd name="T16" fmla="*/ 0 60000 65536"/>
                <a:gd name="T17" fmla="*/ 0 60000 65536"/>
                <a:gd name="T18" fmla="*/ 0 60000 65536"/>
                <a:gd name="T19" fmla="*/ 0 60000 65536"/>
                <a:gd name="T20" fmla="*/ 0 60000 65536"/>
                <a:gd name="T21" fmla="*/ 0 w 648"/>
                <a:gd name="T22" fmla="*/ 0 h 647"/>
                <a:gd name="T23" fmla="*/ 648 w 648"/>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8" h="647">
                  <a:moveTo>
                    <a:pt x="0" y="0"/>
                  </a:moveTo>
                  <a:lnTo>
                    <a:pt x="0" y="647"/>
                  </a:lnTo>
                  <a:lnTo>
                    <a:pt x="92" y="555"/>
                  </a:lnTo>
                  <a:lnTo>
                    <a:pt x="92" y="92"/>
                  </a:lnTo>
                  <a:lnTo>
                    <a:pt x="556" y="92"/>
                  </a:lnTo>
                  <a:lnTo>
                    <a:pt x="648" y="0"/>
                  </a:lnTo>
                  <a:lnTo>
                    <a:pt x="0" y="0"/>
                  </a:lnTo>
                  <a:close/>
                </a:path>
              </a:pathLst>
            </a:custGeom>
            <a:solidFill>
              <a:srgbClr val="66FF33"/>
            </a:solidFill>
            <a:ln w="9525">
              <a:solidFill>
                <a:srgbClr val="000000"/>
              </a:solidFill>
              <a:prstDash val="solid"/>
              <a:round/>
              <a:headEnd/>
              <a:tailEnd/>
            </a:ln>
          </p:spPr>
          <p:txBody>
            <a:bodyPr/>
            <a:lstStyle/>
            <a:p>
              <a:endParaRPr lang="en-US" dirty="0"/>
            </a:p>
          </p:txBody>
        </p:sp>
        <p:sp>
          <p:nvSpPr>
            <p:cNvPr id="24722" name="Freeform 44"/>
            <p:cNvSpPr>
              <a:spLocks noEditPoints="1"/>
            </p:cNvSpPr>
            <p:nvPr/>
          </p:nvSpPr>
          <p:spPr bwMode="auto">
            <a:xfrm>
              <a:off x="2844" y="1903"/>
              <a:ext cx="556" cy="555"/>
            </a:xfrm>
            <a:custGeom>
              <a:avLst/>
              <a:gdLst>
                <a:gd name="T0" fmla="*/ 92 w 556"/>
                <a:gd name="T1" fmla="*/ 555 h 555"/>
                <a:gd name="T2" fmla="*/ 556 w 556"/>
                <a:gd name="T3" fmla="*/ 555 h 555"/>
                <a:gd name="T4" fmla="*/ 556 w 556"/>
                <a:gd name="T5" fmla="*/ 92 h 555"/>
                <a:gd name="T6" fmla="*/ 0 w 556"/>
                <a:gd name="T7" fmla="*/ 0 h 555"/>
                <a:gd name="T8" fmla="*/ 92 w 556"/>
                <a:gd name="T9" fmla="*/ 92 h 555"/>
                <a:gd name="T10" fmla="*/ 0 60000 65536"/>
                <a:gd name="T11" fmla="*/ 0 60000 65536"/>
                <a:gd name="T12" fmla="*/ 0 60000 65536"/>
                <a:gd name="T13" fmla="*/ 0 60000 65536"/>
                <a:gd name="T14" fmla="*/ 0 60000 65536"/>
                <a:gd name="T15" fmla="*/ 0 w 556"/>
                <a:gd name="T16" fmla="*/ 0 h 555"/>
                <a:gd name="T17" fmla="*/ 556 w 556"/>
                <a:gd name="T18" fmla="*/ 555 h 555"/>
              </a:gdLst>
              <a:ahLst/>
              <a:cxnLst>
                <a:cxn ang="T10">
                  <a:pos x="T0" y="T1"/>
                </a:cxn>
                <a:cxn ang="T11">
                  <a:pos x="T2" y="T3"/>
                </a:cxn>
                <a:cxn ang="T12">
                  <a:pos x="T4" y="T5"/>
                </a:cxn>
                <a:cxn ang="T13">
                  <a:pos x="T6" y="T7"/>
                </a:cxn>
                <a:cxn ang="T14">
                  <a:pos x="T8" y="T9"/>
                </a:cxn>
              </a:cxnLst>
              <a:rect l="T15" t="T16" r="T17" b="T18"/>
              <a:pathLst>
                <a:path w="556" h="555">
                  <a:moveTo>
                    <a:pt x="92" y="555"/>
                  </a:moveTo>
                  <a:lnTo>
                    <a:pt x="556" y="555"/>
                  </a:lnTo>
                  <a:lnTo>
                    <a:pt x="556" y="92"/>
                  </a:lnTo>
                  <a:moveTo>
                    <a:pt x="0" y="0"/>
                  </a:moveTo>
                  <a:lnTo>
                    <a:pt x="92" y="92"/>
                  </a:lnTo>
                </a:path>
              </a:pathLst>
            </a:custGeom>
            <a:solidFill>
              <a:srgbClr val="66FF33"/>
            </a:solidFill>
            <a:ln w="9525">
              <a:solidFill>
                <a:srgbClr val="000000"/>
              </a:solidFill>
              <a:prstDash val="solid"/>
              <a:round/>
              <a:headEnd/>
              <a:tailEnd/>
            </a:ln>
          </p:spPr>
          <p:txBody>
            <a:bodyPr/>
            <a:lstStyle/>
            <a:p>
              <a:endParaRPr lang="en-US" dirty="0"/>
            </a:p>
          </p:txBody>
        </p:sp>
        <p:sp>
          <p:nvSpPr>
            <p:cNvPr id="24723" name="Freeform 45"/>
            <p:cNvSpPr>
              <a:spLocks/>
            </p:cNvSpPr>
            <p:nvPr/>
          </p:nvSpPr>
          <p:spPr bwMode="auto">
            <a:xfrm>
              <a:off x="2844" y="1903"/>
              <a:ext cx="648" cy="647"/>
            </a:xfrm>
            <a:custGeom>
              <a:avLst/>
              <a:gdLst>
                <a:gd name="T0" fmla="*/ 0 w 648"/>
                <a:gd name="T1" fmla="*/ 647 h 647"/>
                <a:gd name="T2" fmla="*/ 648 w 648"/>
                <a:gd name="T3" fmla="*/ 647 h 647"/>
                <a:gd name="T4" fmla="*/ 648 w 648"/>
                <a:gd name="T5" fmla="*/ 0 h 647"/>
                <a:gd name="T6" fmla="*/ 556 w 648"/>
                <a:gd name="T7" fmla="*/ 92 h 647"/>
                <a:gd name="T8" fmla="*/ 556 w 648"/>
                <a:gd name="T9" fmla="*/ 555 h 647"/>
                <a:gd name="T10" fmla="*/ 92 w 648"/>
                <a:gd name="T11" fmla="*/ 555 h 647"/>
                <a:gd name="T12" fmla="*/ 0 w 648"/>
                <a:gd name="T13" fmla="*/ 647 h 647"/>
                <a:gd name="T14" fmla="*/ 0 60000 65536"/>
                <a:gd name="T15" fmla="*/ 0 60000 65536"/>
                <a:gd name="T16" fmla="*/ 0 60000 65536"/>
                <a:gd name="T17" fmla="*/ 0 60000 65536"/>
                <a:gd name="T18" fmla="*/ 0 60000 65536"/>
                <a:gd name="T19" fmla="*/ 0 60000 65536"/>
                <a:gd name="T20" fmla="*/ 0 60000 65536"/>
                <a:gd name="T21" fmla="*/ 0 w 648"/>
                <a:gd name="T22" fmla="*/ 0 h 647"/>
                <a:gd name="T23" fmla="*/ 648 w 648"/>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8" h="647">
                  <a:moveTo>
                    <a:pt x="0" y="647"/>
                  </a:moveTo>
                  <a:lnTo>
                    <a:pt x="648" y="647"/>
                  </a:lnTo>
                  <a:lnTo>
                    <a:pt x="648" y="0"/>
                  </a:lnTo>
                  <a:lnTo>
                    <a:pt x="556" y="92"/>
                  </a:lnTo>
                  <a:lnTo>
                    <a:pt x="556" y="555"/>
                  </a:lnTo>
                  <a:lnTo>
                    <a:pt x="92" y="555"/>
                  </a:lnTo>
                  <a:lnTo>
                    <a:pt x="0" y="647"/>
                  </a:lnTo>
                  <a:close/>
                </a:path>
              </a:pathLst>
            </a:custGeom>
            <a:solidFill>
              <a:srgbClr val="66FF33"/>
            </a:solidFill>
            <a:ln w="9525">
              <a:solidFill>
                <a:srgbClr val="000000"/>
              </a:solidFill>
              <a:prstDash val="solid"/>
              <a:round/>
              <a:headEnd/>
              <a:tailEnd/>
            </a:ln>
          </p:spPr>
          <p:txBody>
            <a:bodyPr/>
            <a:lstStyle/>
            <a:p>
              <a:endParaRPr lang="en-US" dirty="0"/>
            </a:p>
          </p:txBody>
        </p:sp>
        <p:sp>
          <p:nvSpPr>
            <p:cNvPr id="24724" name="Line 46"/>
            <p:cNvSpPr>
              <a:spLocks noChangeShapeType="1"/>
            </p:cNvSpPr>
            <p:nvPr/>
          </p:nvSpPr>
          <p:spPr bwMode="auto">
            <a:xfrm>
              <a:off x="3400" y="2458"/>
              <a:ext cx="92" cy="92"/>
            </a:xfrm>
            <a:prstGeom prst="line">
              <a:avLst/>
            </a:prstGeom>
            <a:noFill/>
            <a:ln w="9525">
              <a:solidFill>
                <a:srgbClr val="000000"/>
              </a:solidFill>
              <a:round/>
              <a:headEnd/>
              <a:tailEnd/>
            </a:ln>
          </p:spPr>
          <p:txBody>
            <a:bodyPr/>
            <a:lstStyle/>
            <a:p>
              <a:endParaRPr lang="en-US" dirty="0"/>
            </a:p>
          </p:txBody>
        </p:sp>
        <p:sp>
          <p:nvSpPr>
            <p:cNvPr id="24725" name="Freeform 47"/>
            <p:cNvSpPr>
              <a:spLocks noEditPoints="1"/>
            </p:cNvSpPr>
            <p:nvPr/>
          </p:nvSpPr>
          <p:spPr bwMode="auto">
            <a:xfrm>
              <a:off x="3006" y="2065"/>
              <a:ext cx="324" cy="323"/>
            </a:xfrm>
            <a:custGeom>
              <a:avLst/>
              <a:gdLst>
                <a:gd name="T0" fmla="*/ 173 w 324"/>
                <a:gd name="T1" fmla="*/ 150 h 323"/>
                <a:gd name="T2" fmla="*/ 171 w 324"/>
                <a:gd name="T3" fmla="*/ 159 h 323"/>
                <a:gd name="T4" fmla="*/ 166 w 324"/>
                <a:gd name="T5" fmla="*/ 166 h 323"/>
                <a:gd name="T6" fmla="*/ 160 w 324"/>
                <a:gd name="T7" fmla="*/ 170 h 323"/>
                <a:gd name="T8" fmla="*/ 151 w 324"/>
                <a:gd name="T9" fmla="*/ 172 h 323"/>
                <a:gd name="T10" fmla="*/ 153 w 324"/>
                <a:gd name="T11" fmla="*/ 164 h 323"/>
                <a:gd name="T12" fmla="*/ 158 w 324"/>
                <a:gd name="T13" fmla="*/ 157 h 323"/>
                <a:gd name="T14" fmla="*/ 164 w 324"/>
                <a:gd name="T15" fmla="*/ 152 h 323"/>
                <a:gd name="T16" fmla="*/ 173 w 324"/>
                <a:gd name="T17" fmla="*/ 150 h 323"/>
                <a:gd name="T18" fmla="*/ 33 w 324"/>
                <a:gd name="T19" fmla="*/ 205 h 323"/>
                <a:gd name="T20" fmla="*/ 119 w 324"/>
                <a:gd name="T21" fmla="*/ 205 h 323"/>
                <a:gd name="T22" fmla="*/ 119 w 324"/>
                <a:gd name="T23" fmla="*/ 291 h 323"/>
                <a:gd name="T24" fmla="*/ 97 w 324"/>
                <a:gd name="T25" fmla="*/ 291 h 323"/>
                <a:gd name="T26" fmla="*/ 135 w 324"/>
                <a:gd name="T27" fmla="*/ 323 h 323"/>
                <a:gd name="T28" fmla="*/ 173 w 324"/>
                <a:gd name="T29" fmla="*/ 291 h 323"/>
                <a:gd name="T30" fmla="*/ 151 w 324"/>
                <a:gd name="T31" fmla="*/ 291 h 323"/>
                <a:gd name="T32" fmla="*/ 151 w 324"/>
                <a:gd name="T33" fmla="*/ 205 h 323"/>
                <a:gd name="T34" fmla="*/ 165 w 324"/>
                <a:gd name="T35" fmla="*/ 203 h 323"/>
                <a:gd name="T36" fmla="*/ 178 w 324"/>
                <a:gd name="T37" fmla="*/ 197 h 323"/>
                <a:gd name="T38" fmla="*/ 189 w 324"/>
                <a:gd name="T39" fmla="*/ 189 h 323"/>
                <a:gd name="T40" fmla="*/ 198 w 324"/>
                <a:gd name="T41" fmla="*/ 177 h 323"/>
                <a:gd name="T42" fmla="*/ 204 w 324"/>
                <a:gd name="T43" fmla="*/ 165 h 323"/>
                <a:gd name="T44" fmla="*/ 206 w 324"/>
                <a:gd name="T45" fmla="*/ 150 h 323"/>
                <a:gd name="T46" fmla="*/ 292 w 324"/>
                <a:gd name="T47" fmla="*/ 150 h 323"/>
                <a:gd name="T48" fmla="*/ 292 w 324"/>
                <a:gd name="T49" fmla="*/ 172 h 323"/>
                <a:gd name="T50" fmla="*/ 324 w 324"/>
                <a:gd name="T51" fmla="*/ 134 h 323"/>
                <a:gd name="T52" fmla="*/ 292 w 324"/>
                <a:gd name="T53" fmla="*/ 97 h 323"/>
                <a:gd name="T54" fmla="*/ 292 w 324"/>
                <a:gd name="T55" fmla="*/ 119 h 323"/>
                <a:gd name="T56" fmla="*/ 206 w 324"/>
                <a:gd name="T57" fmla="*/ 119 h 323"/>
                <a:gd name="T58" fmla="*/ 206 w 324"/>
                <a:gd name="T59" fmla="*/ 32 h 323"/>
                <a:gd name="T60" fmla="*/ 227 w 324"/>
                <a:gd name="T61" fmla="*/ 32 h 323"/>
                <a:gd name="T62" fmla="*/ 189 w 324"/>
                <a:gd name="T63" fmla="*/ 0 h 323"/>
                <a:gd name="T64" fmla="*/ 151 w 324"/>
                <a:gd name="T65" fmla="*/ 32 h 323"/>
                <a:gd name="T66" fmla="*/ 173 w 324"/>
                <a:gd name="T67" fmla="*/ 32 h 323"/>
                <a:gd name="T68" fmla="*/ 173 w 324"/>
                <a:gd name="T69" fmla="*/ 119 h 323"/>
                <a:gd name="T70" fmla="*/ 159 w 324"/>
                <a:gd name="T71" fmla="*/ 120 h 323"/>
                <a:gd name="T72" fmla="*/ 146 w 324"/>
                <a:gd name="T73" fmla="*/ 125 h 323"/>
                <a:gd name="T74" fmla="*/ 135 w 324"/>
                <a:gd name="T75" fmla="*/ 134 h 323"/>
                <a:gd name="T76" fmla="*/ 126 w 324"/>
                <a:gd name="T77" fmla="*/ 145 h 323"/>
                <a:gd name="T78" fmla="*/ 120 w 324"/>
                <a:gd name="T79" fmla="*/ 158 h 323"/>
                <a:gd name="T80" fmla="*/ 119 w 324"/>
                <a:gd name="T81" fmla="*/ 172 h 323"/>
                <a:gd name="T82" fmla="*/ 33 w 324"/>
                <a:gd name="T83" fmla="*/ 172 h 323"/>
                <a:gd name="T84" fmla="*/ 33 w 324"/>
                <a:gd name="T85" fmla="*/ 150 h 323"/>
                <a:gd name="T86" fmla="*/ 0 w 324"/>
                <a:gd name="T87" fmla="*/ 189 h 323"/>
                <a:gd name="T88" fmla="*/ 33 w 324"/>
                <a:gd name="T89" fmla="*/ 226 h 323"/>
                <a:gd name="T90" fmla="*/ 33 w 324"/>
                <a:gd name="T91" fmla="*/ 205 h 3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4"/>
                <a:gd name="T139" fmla="*/ 0 h 323"/>
                <a:gd name="T140" fmla="*/ 324 w 324"/>
                <a:gd name="T141" fmla="*/ 323 h 3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4" h="323">
                  <a:moveTo>
                    <a:pt x="173" y="150"/>
                  </a:moveTo>
                  <a:lnTo>
                    <a:pt x="171" y="159"/>
                  </a:lnTo>
                  <a:lnTo>
                    <a:pt x="166" y="166"/>
                  </a:lnTo>
                  <a:lnTo>
                    <a:pt x="160" y="170"/>
                  </a:lnTo>
                  <a:lnTo>
                    <a:pt x="151" y="172"/>
                  </a:lnTo>
                  <a:lnTo>
                    <a:pt x="153" y="164"/>
                  </a:lnTo>
                  <a:lnTo>
                    <a:pt x="158" y="157"/>
                  </a:lnTo>
                  <a:lnTo>
                    <a:pt x="164" y="152"/>
                  </a:lnTo>
                  <a:lnTo>
                    <a:pt x="173" y="150"/>
                  </a:lnTo>
                  <a:close/>
                  <a:moveTo>
                    <a:pt x="33" y="205"/>
                  </a:moveTo>
                  <a:lnTo>
                    <a:pt x="119" y="205"/>
                  </a:lnTo>
                  <a:lnTo>
                    <a:pt x="119" y="291"/>
                  </a:lnTo>
                  <a:lnTo>
                    <a:pt x="97" y="291"/>
                  </a:lnTo>
                  <a:lnTo>
                    <a:pt x="135" y="323"/>
                  </a:lnTo>
                  <a:lnTo>
                    <a:pt x="173" y="291"/>
                  </a:lnTo>
                  <a:lnTo>
                    <a:pt x="151" y="291"/>
                  </a:lnTo>
                  <a:lnTo>
                    <a:pt x="151" y="205"/>
                  </a:lnTo>
                  <a:lnTo>
                    <a:pt x="165" y="203"/>
                  </a:lnTo>
                  <a:lnTo>
                    <a:pt x="178" y="197"/>
                  </a:lnTo>
                  <a:lnTo>
                    <a:pt x="189" y="189"/>
                  </a:lnTo>
                  <a:lnTo>
                    <a:pt x="198" y="177"/>
                  </a:lnTo>
                  <a:lnTo>
                    <a:pt x="204" y="165"/>
                  </a:lnTo>
                  <a:lnTo>
                    <a:pt x="206" y="150"/>
                  </a:lnTo>
                  <a:lnTo>
                    <a:pt x="292" y="150"/>
                  </a:lnTo>
                  <a:lnTo>
                    <a:pt x="292" y="172"/>
                  </a:lnTo>
                  <a:lnTo>
                    <a:pt x="324" y="134"/>
                  </a:lnTo>
                  <a:lnTo>
                    <a:pt x="292" y="97"/>
                  </a:lnTo>
                  <a:lnTo>
                    <a:pt x="292" y="119"/>
                  </a:lnTo>
                  <a:lnTo>
                    <a:pt x="206" y="119"/>
                  </a:lnTo>
                  <a:lnTo>
                    <a:pt x="206" y="32"/>
                  </a:lnTo>
                  <a:lnTo>
                    <a:pt x="227" y="32"/>
                  </a:lnTo>
                  <a:lnTo>
                    <a:pt x="189" y="0"/>
                  </a:lnTo>
                  <a:lnTo>
                    <a:pt x="151" y="32"/>
                  </a:lnTo>
                  <a:lnTo>
                    <a:pt x="173" y="32"/>
                  </a:lnTo>
                  <a:lnTo>
                    <a:pt x="173" y="119"/>
                  </a:lnTo>
                  <a:lnTo>
                    <a:pt x="159" y="120"/>
                  </a:lnTo>
                  <a:lnTo>
                    <a:pt x="146" y="125"/>
                  </a:lnTo>
                  <a:lnTo>
                    <a:pt x="135" y="134"/>
                  </a:lnTo>
                  <a:lnTo>
                    <a:pt x="126" y="145"/>
                  </a:lnTo>
                  <a:lnTo>
                    <a:pt x="120" y="158"/>
                  </a:lnTo>
                  <a:lnTo>
                    <a:pt x="119" y="172"/>
                  </a:lnTo>
                  <a:lnTo>
                    <a:pt x="33" y="172"/>
                  </a:lnTo>
                  <a:lnTo>
                    <a:pt x="33" y="150"/>
                  </a:lnTo>
                  <a:lnTo>
                    <a:pt x="0" y="189"/>
                  </a:lnTo>
                  <a:lnTo>
                    <a:pt x="33" y="226"/>
                  </a:lnTo>
                  <a:lnTo>
                    <a:pt x="33" y="205"/>
                  </a:lnTo>
                  <a:close/>
                </a:path>
              </a:pathLst>
            </a:custGeom>
            <a:solidFill>
              <a:srgbClr val="66FF33"/>
            </a:solidFill>
            <a:ln w="9525">
              <a:solidFill>
                <a:srgbClr val="FFFFFF"/>
              </a:solidFill>
              <a:prstDash val="solid"/>
              <a:round/>
              <a:headEnd/>
              <a:tailEnd/>
            </a:ln>
          </p:spPr>
          <p:txBody>
            <a:bodyPr/>
            <a:lstStyle/>
            <a:p>
              <a:endParaRPr lang="en-US" dirty="0"/>
            </a:p>
          </p:txBody>
        </p:sp>
        <p:sp>
          <p:nvSpPr>
            <p:cNvPr id="24726" name="Freeform 48"/>
            <p:cNvSpPr>
              <a:spLocks noEditPoints="1"/>
            </p:cNvSpPr>
            <p:nvPr/>
          </p:nvSpPr>
          <p:spPr bwMode="auto">
            <a:xfrm>
              <a:off x="3125" y="2184"/>
              <a:ext cx="87" cy="86"/>
            </a:xfrm>
            <a:custGeom>
              <a:avLst/>
              <a:gdLst>
                <a:gd name="T0" fmla="*/ 0 w 87"/>
                <a:gd name="T1" fmla="*/ 53 h 86"/>
                <a:gd name="T2" fmla="*/ 0 w 87"/>
                <a:gd name="T3" fmla="*/ 86 h 86"/>
                <a:gd name="T4" fmla="*/ 32 w 87"/>
                <a:gd name="T5" fmla="*/ 53 h 86"/>
                <a:gd name="T6" fmla="*/ 32 w 87"/>
                <a:gd name="T7" fmla="*/ 86 h 86"/>
                <a:gd name="T8" fmla="*/ 54 w 87"/>
                <a:gd name="T9" fmla="*/ 0 h 86"/>
                <a:gd name="T10" fmla="*/ 54 w 87"/>
                <a:gd name="T11" fmla="*/ 31 h 86"/>
                <a:gd name="T12" fmla="*/ 87 w 87"/>
                <a:gd name="T13" fmla="*/ 0 h 86"/>
                <a:gd name="T14" fmla="*/ 87 w 87"/>
                <a:gd name="T15" fmla="*/ 31 h 86"/>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86"/>
                <a:gd name="T26" fmla="*/ 87 w 87"/>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86">
                  <a:moveTo>
                    <a:pt x="0" y="53"/>
                  </a:moveTo>
                  <a:lnTo>
                    <a:pt x="0" y="86"/>
                  </a:lnTo>
                  <a:moveTo>
                    <a:pt x="32" y="53"/>
                  </a:moveTo>
                  <a:lnTo>
                    <a:pt x="32" y="86"/>
                  </a:lnTo>
                  <a:moveTo>
                    <a:pt x="54" y="0"/>
                  </a:moveTo>
                  <a:lnTo>
                    <a:pt x="54" y="31"/>
                  </a:lnTo>
                  <a:moveTo>
                    <a:pt x="87" y="0"/>
                  </a:moveTo>
                  <a:lnTo>
                    <a:pt x="87" y="31"/>
                  </a:lnTo>
                </a:path>
              </a:pathLst>
            </a:custGeom>
            <a:solidFill>
              <a:srgbClr val="66FF33"/>
            </a:solidFill>
            <a:ln w="9525">
              <a:solidFill>
                <a:srgbClr val="FFFFFF"/>
              </a:solidFill>
              <a:prstDash val="solid"/>
              <a:round/>
              <a:headEnd/>
              <a:tailEnd/>
            </a:ln>
          </p:spPr>
          <p:txBody>
            <a:bodyPr/>
            <a:lstStyle/>
            <a:p>
              <a:endParaRPr lang="en-US" dirty="0"/>
            </a:p>
          </p:txBody>
        </p:sp>
      </p:grpSp>
      <p:sp>
        <p:nvSpPr>
          <p:cNvPr id="24599" name="Text Box 49"/>
          <p:cNvSpPr txBox="1">
            <a:spLocks noChangeArrowheads="1"/>
          </p:cNvSpPr>
          <p:nvPr/>
        </p:nvSpPr>
        <p:spPr bwMode="auto">
          <a:xfrm>
            <a:off x="4025900" y="2397125"/>
            <a:ext cx="1655763" cy="1190625"/>
          </a:xfrm>
          <a:prstGeom prst="rect">
            <a:avLst/>
          </a:prstGeom>
          <a:noFill/>
          <a:ln w="9525">
            <a:noFill/>
            <a:miter lim="800000"/>
            <a:headEnd/>
            <a:tailEnd/>
          </a:ln>
        </p:spPr>
        <p:txBody>
          <a:bodyPr>
            <a:spAutoFit/>
          </a:bodyPr>
          <a:lstStyle/>
          <a:p>
            <a:r>
              <a:rPr lang="en-US" b="1" dirty="0">
                <a:solidFill>
                  <a:srgbClr val="000000"/>
                </a:solidFill>
              </a:rPr>
              <a:t>Media Gateway Controller</a:t>
            </a:r>
          </a:p>
          <a:p>
            <a:r>
              <a:rPr lang="en-US" b="1" dirty="0">
                <a:solidFill>
                  <a:srgbClr val="000000"/>
                </a:solidFill>
              </a:rPr>
              <a:t>(Soft Switch)</a:t>
            </a:r>
          </a:p>
        </p:txBody>
      </p:sp>
      <p:grpSp>
        <p:nvGrpSpPr>
          <p:cNvPr id="7" name="Group 50"/>
          <p:cNvGrpSpPr>
            <a:grpSpLocks/>
          </p:cNvGrpSpPr>
          <p:nvPr/>
        </p:nvGrpSpPr>
        <p:grpSpPr bwMode="auto">
          <a:xfrm>
            <a:off x="3022600" y="4578350"/>
            <a:ext cx="990600" cy="1203325"/>
            <a:chOff x="1248" y="768"/>
            <a:chExt cx="2976" cy="2736"/>
          </a:xfrm>
        </p:grpSpPr>
        <p:grpSp>
          <p:nvGrpSpPr>
            <p:cNvPr id="8" name="Group 51"/>
            <p:cNvGrpSpPr>
              <a:grpSpLocks/>
            </p:cNvGrpSpPr>
            <p:nvPr/>
          </p:nvGrpSpPr>
          <p:grpSpPr bwMode="auto">
            <a:xfrm>
              <a:off x="1248" y="768"/>
              <a:ext cx="2976" cy="2736"/>
              <a:chOff x="1248" y="768"/>
              <a:chExt cx="2976" cy="2736"/>
            </a:xfrm>
          </p:grpSpPr>
          <p:grpSp>
            <p:nvGrpSpPr>
              <p:cNvPr id="9" name="Group 52"/>
              <p:cNvGrpSpPr>
                <a:grpSpLocks/>
              </p:cNvGrpSpPr>
              <p:nvPr/>
            </p:nvGrpSpPr>
            <p:grpSpPr bwMode="auto">
              <a:xfrm>
                <a:off x="1248" y="768"/>
                <a:ext cx="2976" cy="2736"/>
                <a:chOff x="2332" y="919"/>
                <a:chExt cx="693" cy="676"/>
              </a:xfrm>
            </p:grpSpPr>
            <p:sp>
              <p:nvSpPr>
                <p:cNvPr id="24704" name="Rectangle 53"/>
                <p:cNvSpPr>
                  <a:spLocks noChangeArrowheads="1"/>
                </p:cNvSpPr>
                <p:nvPr/>
              </p:nvSpPr>
              <p:spPr bwMode="auto">
                <a:xfrm>
                  <a:off x="2332" y="919"/>
                  <a:ext cx="693" cy="676"/>
                </a:xfrm>
                <a:prstGeom prst="rect">
                  <a:avLst/>
                </a:prstGeom>
                <a:solidFill>
                  <a:srgbClr val="FF9933"/>
                </a:solidFill>
                <a:ln w="7938">
                  <a:solidFill>
                    <a:srgbClr val="000000"/>
                  </a:solidFill>
                  <a:miter lim="800000"/>
                  <a:headEnd/>
                  <a:tailEnd/>
                </a:ln>
              </p:spPr>
              <p:txBody>
                <a:bodyPr/>
                <a:lstStyle/>
                <a:p>
                  <a:endParaRPr lang="en-US" dirty="0"/>
                </a:p>
              </p:txBody>
            </p:sp>
            <p:sp>
              <p:nvSpPr>
                <p:cNvPr id="24705" name="Freeform 54"/>
                <p:cNvSpPr>
                  <a:spLocks/>
                </p:cNvSpPr>
                <p:nvPr/>
              </p:nvSpPr>
              <p:spPr bwMode="auto">
                <a:xfrm>
                  <a:off x="2332" y="919"/>
                  <a:ext cx="692" cy="675"/>
                </a:xfrm>
                <a:custGeom>
                  <a:avLst/>
                  <a:gdLst>
                    <a:gd name="T0" fmla="*/ 0 w 1384"/>
                    <a:gd name="T1" fmla="*/ 0 h 1349"/>
                    <a:gd name="T2" fmla="*/ 0 w 1384"/>
                    <a:gd name="T3" fmla="*/ 2 h 1349"/>
                    <a:gd name="T4" fmla="*/ 1 w 1384"/>
                    <a:gd name="T5" fmla="*/ 2 h 1349"/>
                    <a:gd name="T6" fmla="*/ 1 w 1384"/>
                    <a:gd name="T7" fmla="*/ 1 h 1349"/>
                    <a:gd name="T8" fmla="*/ 1 w 1384"/>
                    <a:gd name="T9" fmla="*/ 1 h 1349"/>
                    <a:gd name="T10" fmla="*/ 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FF9933"/>
                </a:solidFill>
                <a:ln w="7938">
                  <a:solidFill>
                    <a:srgbClr val="000000"/>
                  </a:solidFill>
                  <a:prstDash val="solid"/>
                  <a:round/>
                  <a:headEnd/>
                  <a:tailEnd/>
                </a:ln>
              </p:spPr>
              <p:txBody>
                <a:bodyPr/>
                <a:lstStyle/>
                <a:p>
                  <a:endParaRPr lang="en-US" dirty="0"/>
                </a:p>
              </p:txBody>
            </p:sp>
            <p:grpSp>
              <p:nvGrpSpPr>
                <p:cNvPr id="10" name="Group 55"/>
                <p:cNvGrpSpPr>
                  <a:grpSpLocks/>
                </p:cNvGrpSpPr>
                <p:nvPr/>
              </p:nvGrpSpPr>
              <p:grpSpPr bwMode="auto">
                <a:xfrm>
                  <a:off x="2332" y="919"/>
                  <a:ext cx="593" cy="580"/>
                  <a:chOff x="2332" y="919"/>
                  <a:chExt cx="593" cy="580"/>
                </a:xfrm>
              </p:grpSpPr>
              <p:sp>
                <p:nvSpPr>
                  <p:cNvPr id="24718" name="Freeform 56"/>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FF9933"/>
                  </a:solidFill>
                  <a:ln w="7938">
                    <a:solidFill>
                      <a:srgbClr val="000000"/>
                    </a:solidFill>
                    <a:prstDash val="solid"/>
                    <a:round/>
                    <a:headEnd/>
                    <a:tailEnd/>
                  </a:ln>
                </p:spPr>
                <p:txBody>
                  <a:bodyPr/>
                  <a:lstStyle/>
                  <a:p>
                    <a:endParaRPr lang="en-US" dirty="0"/>
                  </a:p>
                </p:txBody>
              </p:sp>
              <p:sp>
                <p:nvSpPr>
                  <p:cNvPr id="24719" name="Line 57"/>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24707" name="Freeform 58"/>
                <p:cNvSpPr>
                  <a:spLocks/>
                </p:cNvSpPr>
                <p:nvPr/>
              </p:nvSpPr>
              <p:spPr bwMode="auto">
                <a:xfrm>
                  <a:off x="2332" y="919"/>
                  <a:ext cx="692" cy="675"/>
                </a:xfrm>
                <a:custGeom>
                  <a:avLst/>
                  <a:gdLst>
                    <a:gd name="T0" fmla="*/ 0 w 1384"/>
                    <a:gd name="T1" fmla="*/ 2 h 1349"/>
                    <a:gd name="T2" fmla="*/ 1 w 1384"/>
                    <a:gd name="T3" fmla="*/ 2 h 1349"/>
                    <a:gd name="T4" fmla="*/ 1 w 1384"/>
                    <a:gd name="T5" fmla="*/ 0 h 1349"/>
                    <a:gd name="T6" fmla="*/ 1 w 1384"/>
                    <a:gd name="T7" fmla="*/ 1 h 1349"/>
                    <a:gd name="T8" fmla="*/ 1 w 1384"/>
                    <a:gd name="T9" fmla="*/ 2 h 1349"/>
                    <a:gd name="T10" fmla="*/ 1 w 1384"/>
                    <a:gd name="T11" fmla="*/ 2 h 1349"/>
                    <a:gd name="T12" fmla="*/ 0 w 1384"/>
                    <a:gd name="T13" fmla="*/ 2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FF9933"/>
                </a:solidFill>
                <a:ln w="7938">
                  <a:solidFill>
                    <a:srgbClr val="000000"/>
                  </a:solidFill>
                  <a:prstDash val="solid"/>
                  <a:round/>
                  <a:headEnd/>
                  <a:tailEnd/>
                </a:ln>
              </p:spPr>
              <p:txBody>
                <a:bodyPr/>
                <a:lstStyle/>
                <a:p>
                  <a:endParaRPr lang="en-US" dirty="0"/>
                </a:p>
              </p:txBody>
            </p:sp>
            <p:sp>
              <p:nvSpPr>
                <p:cNvPr id="24708" name="Line 59"/>
                <p:cNvSpPr>
                  <a:spLocks noChangeShapeType="1"/>
                </p:cNvSpPr>
                <p:nvPr/>
              </p:nvSpPr>
              <p:spPr bwMode="auto">
                <a:xfrm>
                  <a:off x="2925" y="1499"/>
                  <a:ext cx="99" cy="95"/>
                </a:xfrm>
                <a:prstGeom prst="line">
                  <a:avLst/>
                </a:prstGeom>
                <a:noFill/>
                <a:ln w="7938">
                  <a:solidFill>
                    <a:srgbClr val="000000"/>
                  </a:solidFill>
                  <a:round/>
                  <a:headEnd/>
                  <a:tailEnd/>
                </a:ln>
              </p:spPr>
              <p:txBody>
                <a:bodyPr/>
                <a:lstStyle/>
                <a:p>
                  <a:endParaRPr lang="en-US" dirty="0"/>
                </a:p>
              </p:txBody>
            </p:sp>
            <p:sp>
              <p:nvSpPr>
                <p:cNvPr id="24709" name="Freeform 60"/>
                <p:cNvSpPr>
                  <a:spLocks/>
                </p:cNvSpPr>
                <p:nvPr/>
              </p:nvSpPr>
              <p:spPr bwMode="auto">
                <a:xfrm>
                  <a:off x="2505" y="1088"/>
                  <a:ext cx="346" cy="338"/>
                </a:xfrm>
                <a:custGeom>
                  <a:avLst/>
                  <a:gdLst>
                    <a:gd name="T0" fmla="*/ 0 w 692"/>
                    <a:gd name="T1" fmla="*/ 1 h 674"/>
                    <a:gd name="T2" fmla="*/ 1 w 692"/>
                    <a:gd name="T3" fmla="*/ 1 h 674"/>
                    <a:gd name="T4" fmla="*/ 1 w 692"/>
                    <a:gd name="T5" fmla="*/ 1 h 674"/>
                    <a:gd name="T6" fmla="*/ 1 w 692"/>
                    <a:gd name="T7" fmla="*/ 1 h 674"/>
                    <a:gd name="T8" fmla="*/ 1 w 692"/>
                    <a:gd name="T9" fmla="*/ 0 h 674"/>
                    <a:gd name="T10" fmla="*/ 1 w 692"/>
                    <a:gd name="T11" fmla="*/ 0 h 674"/>
                    <a:gd name="T12" fmla="*/ 1 w 692"/>
                    <a:gd name="T13" fmla="*/ 1 h 674"/>
                    <a:gd name="T14" fmla="*/ 0 w 692"/>
                    <a:gd name="T15" fmla="*/ 1 h 674"/>
                    <a:gd name="T16" fmla="*/ 0 w 692"/>
                    <a:gd name="T17" fmla="*/ 1 h 6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2"/>
                    <a:gd name="T28" fmla="*/ 0 h 674"/>
                    <a:gd name="T29" fmla="*/ 692 w 692"/>
                    <a:gd name="T30" fmla="*/ 674 h 6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2" h="674">
                      <a:moveTo>
                        <a:pt x="0" y="674"/>
                      </a:moveTo>
                      <a:lnTo>
                        <a:pt x="692" y="674"/>
                      </a:lnTo>
                      <a:lnTo>
                        <a:pt x="692" y="644"/>
                      </a:lnTo>
                      <a:lnTo>
                        <a:pt x="518" y="590"/>
                      </a:lnTo>
                      <a:lnTo>
                        <a:pt x="518" y="0"/>
                      </a:lnTo>
                      <a:lnTo>
                        <a:pt x="173" y="0"/>
                      </a:lnTo>
                      <a:lnTo>
                        <a:pt x="173" y="590"/>
                      </a:lnTo>
                      <a:lnTo>
                        <a:pt x="0" y="644"/>
                      </a:lnTo>
                      <a:lnTo>
                        <a:pt x="0" y="674"/>
                      </a:lnTo>
                      <a:close/>
                    </a:path>
                  </a:pathLst>
                </a:custGeom>
                <a:solidFill>
                  <a:srgbClr val="FF9933"/>
                </a:solidFill>
                <a:ln w="7938">
                  <a:solidFill>
                    <a:srgbClr val="000000"/>
                  </a:solidFill>
                  <a:prstDash val="solid"/>
                  <a:round/>
                  <a:headEnd/>
                  <a:tailEnd/>
                </a:ln>
              </p:spPr>
              <p:txBody>
                <a:bodyPr/>
                <a:lstStyle/>
                <a:p>
                  <a:endParaRPr lang="en-US" dirty="0"/>
                </a:p>
              </p:txBody>
            </p:sp>
            <p:grpSp>
              <p:nvGrpSpPr>
                <p:cNvPr id="11" name="Group 61"/>
                <p:cNvGrpSpPr>
                  <a:grpSpLocks/>
                </p:cNvGrpSpPr>
                <p:nvPr/>
              </p:nvGrpSpPr>
              <p:grpSpPr bwMode="auto">
                <a:xfrm>
                  <a:off x="2591" y="1383"/>
                  <a:ext cx="174" cy="43"/>
                  <a:chOff x="2591" y="1383"/>
                  <a:chExt cx="174" cy="43"/>
                </a:xfrm>
              </p:grpSpPr>
              <p:sp>
                <p:nvSpPr>
                  <p:cNvPr id="24716" name="Line 62"/>
                  <p:cNvSpPr>
                    <a:spLocks noChangeShapeType="1"/>
                  </p:cNvSpPr>
                  <p:nvPr/>
                </p:nvSpPr>
                <p:spPr bwMode="auto">
                  <a:xfrm>
                    <a:off x="2591" y="1383"/>
                    <a:ext cx="1" cy="43"/>
                  </a:xfrm>
                  <a:prstGeom prst="line">
                    <a:avLst/>
                  </a:prstGeom>
                  <a:noFill/>
                  <a:ln w="7938">
                    <a:solidFill>
                      <a:srgbClr val="000000"/>
                    </a:solidFill>
                    <a:round/>
                    <a:headEnd/>
                    <a:tailEnd/>
                  </a:ln>
                </p:spPr>
                <p:txBody>
                  <a:bodyPr/>
                  <a:lstStyle/>
                  <a:p>
                    <a:endParaRPr lang="en-US" dirty="0"/>
                  </a:p>
                </p:txBody>
              </p:sp>
              <p:sp>
                <p:nvSpPr>
                  <p:cNvPr id="24717" name="Line 63"/>
                  <p:cNvSpPr>
                    <a:spLocks noChangeShapeType="1"/>
                  </p:cNvSpPr>
                  <p:nvPr/>
                </p:nvSpPr>
                <p:spPr bwMode="auto">
                  <a:xfrm>
                    <a:off x="2764" y="1383"/>
                    <a:ext cx="1" cy="43"/>
                  </a:xfrm>
                  <a:prstGeom prst="line">
                    <a:avLst/>
                  </a:prstGeom>
                  <a:noFill/>
                  <a:ln w="7938">
                    <a:solidFill>
                      <a:srgbClr val="000000"/>
                    </a:solidFill>
                    <a:round/>
                    <a:headEnd/>
                    <a:tailEnd/>
                  </a:ln>
                </p:spPr>
                <p:txBody>
                  <a:bodyPr/>
                  <a:lstStyle/>
                  <a:p>
                    <a:endParaRPr lang="en-US" dirty="0"/>
                  </a:p>
                </p:txBody>
              </p:sp>
            </p:grpSp>
            <p:sp>
              <p:nvSpPr>
                <p:cNvPr id="24711" name="Rectangle 64"/>
                <p:cNvSpPr>
                  <a:spLocks noChangeArrowheads="1"/>
                </p:cNvSpPr>
                <p:nvPr/>
              </p:nvSpPr>
              <p:spPr bwMode="auto">
                <a:xfrm>
                  <a:off x="2608" y="1101"/>
                  <a:ext cx="140" cy="171"/>
                </a:xfrm>
                <a:prstGeom prst="rect">
                  <a:avLst/>
                </a:prstGeom>
                <a:solidFill>
                  <a:srgbClr val="FF9933"/>
                </a:solidFill>
                <a:ln w="3175">
                  <a:solidFill>
                    <a:srgbClr val="000000"/>
                  </a:solidFill>
                  <a:miter lim="800000"/>
                  <a:headEnd/>
                  <a:tailEnd/>
                </a:ln>
              </p:spPr>
              <p:txBody>
                <a:bodyPr/>
                <a:lstStyle/>
                <a:p>
                  <a:endParaRPr lang="en-US" dirty="0"/>
                </a:p>
              </p:txBody>
            </p:sp>
            <p:grpSp>
              <p:nvGrpSpPr>
                <p:cNvPr id="12" name="Group 65"/>
                <p:cNvGrpSpPr>
                  <a:grpSpLocks/>
                </p:cNvGrpSpPr>
                <p:nvPr/>
              </p:nvGrpSpPr>
              <p:grpSpPr bwMode="auto">
                <a:xfrm>
                  <a:off x="2608" y="1159"/>
                  <a:ext cx="139" cy="56"/>
                  <a:chOff x="2608" y="1159"/>
                  <a:chExt cx="139" cy="56"/>
                </a:xfrm>
              </p:grpSpPr>
              <p:sp>
                <p:nvSpPr>
                  <p:cNvPr id="24714" name="Line 66"/>
                  <p:cNvSpPr>
                    <a:spLocks noChangeShapeType="1"/>
                  </p:cNvSpPr>
                  <p:nvPr/>
                </p:nvSpPr>
                <p:spPr bwMode="auto">
                  <a:xfrm>
                    <a:off x="2608" y="1214"/>
                    <a:ext cx="139" cy="1"/>
                  </a:xfrm>
                  <a:prstGeom prst="line">
                    <a:avLst/>
                  </a:prstGeom>
                  <a:noFill/>
                  <a:ln w="3175">
                    <a:solidFill>
                      <a:srgbClr val="000000"/>
                    </a:solidFill>
                    <a:round/>
                    <a:headEnd/>
                    <a:tailEnd/>
                  </a:ln>
                </p:spPr>
                <p:txBody>
                  <a:bodyPr/>
                  <a:lstStyle/>
                  <a:p>
                    <a:endParaRPr lang="en-US" dirty="0"/>
                  </a:p>
                </p:txBody>
              </p:sp>
              <p:sp>
                <p:nvSpPr>
                  <p:cNvPr id="24715" name="Line 67"/>
                  <p:cNvSpPr>
                    <a:spLocks noChangeShapeType="1"/>
                  </p:cNvSpPr>
                  <p:nvPr/>
                </p:nvSpPr>
                <p:spPr bwMode="auto">
                  <a:xfrm>
                    <a:off x="2608" y="1159"/>
                    <a:ext cx="139" cy="1"/>
                  </a:xfrm>
                  <a:prstGeom prst="line">
                    <a:avLst/>
                  </a:prstGeom>
                  <a:noFill/>
                  <a:ln w="3175">
                    <a:solidFill>
                      <a:srgbClr val="000000"/>
                    </a:solidFill>
                    <a:round/>
                    <a:headEnd/>
                    <a:tailEnd/>
                  </a:ln>
                </p:spPr>
                <p:txBody>
                  <a:bodyPr/>
                  <a:lstStyle/>
                  <a:p>
                    <a:endParaRPr lang="en-US" dirty="0"/>
                  </a:p>
                </p:txBody>
              </p:sp>
            </p:grpSp>
            <p:sp>
              <p:nvSpPr>
                <p:cNvPr id="24713" name="Freeform 68"/>
                <p:cNvSpPr>
                  <a:spLocks noEditPoints="1"/>
                </p:cNvSpPr>
                <p:nvPr/>
              </p:nvSpPr>
              <p:spPr bwMode="auto">
                <a:xfrm>
                  <a:off x="2625" y="1123"/>
                  <a:ext cx="105" cy="71"/>
                </a:xfrm>
                <a:custGeom>
                  <a:avLst/>
                  <a:gdLst>
                    <a:gd name="T0" fmla="*/ 0 w 209"/>
                    <a:gd name="T1" fmla="*/ 1 h 142"/>
                    <a:gd name="T2" fmla="*/ 1 w 209"/>
                    <a:gd name="T3" fmla="*/ 1 h 142"/>
                    <a:gd name="T4" fmla="*/ 1 w 209"/>
                    <a:gd name="T5" fmla="*/ 1 h 142"/>
                    <a:gd name="T6" fmla="*/ 0 w 209"/>
                    <a:gd name="T7" fmla="*/ 1 h 142"/>
                    <a:gd name="T8" fmla="*/ 0 w 209"/>
                    <a:gd name="T9" fmla="*/ 1 h 142"/>
                    <a:gd name="T10" fmla="*/ 0 w 209"/>
                    <a:gd name="T11" fmla="*/ 1 h 142"/>
                    <a:gd name="T12" fmla="*/ 0 w 209"/>
                    <a:gd name="T13" fmla="*/ 1 h 142"/>
                    <a:gd name="T14" fmla="*/ 1 w 209"/>
                    <a:gd name="T15" fmla="*/ 1 h 142"/>
                    <a:gd name="T16" fmla="*/ 1 w 209"/>
                    <a:gd name="T17" fmla="*/ 0 h 142"/>
                    <a:gd name="T18" fmla="*/ 0 w 209"/>
                    <a:gd name="T19" fmla="*/ 0 h 142"/>
                    <a:gd name="T20" fmla="*/ 0 w 209"/>
                    <a:gd name="T21" fmla="*/ 1 h 142"/>
                    <a:gd name="T22" fmla="*/ 0 w 209"/>
                    <a:gd name="T23" fmla="*/ 1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42"/>
                    <a:gd name="T38" fmla="*/ 209 w 209"/>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42">
                      <a:moveTo>
                        <a:pt x="0" y="142"/>
                      </a:moveTo>
                      <a:lnTo>
                        <a:pt x="209" y="142"/>
                      </a:lnTo>
                      <a:lnTo>
                        <a:pt x="209" y="113"/>
                      </a:lnTo>
                      <a:lnTo>
                        <a:pt x="0" y="113"/>
                      </a:lnTo>
                      <a:lnTo>
                        <a:pt x="0" y="142"/>
                      </a:lnTo>
                      <a:close/>
                      <a:moveTo>
                        <a:pt x="0" y="29"/>
                      </a:moveTo>
                      <a:lnTo>
                        <a:pt x="209" y="29"/>
                      </a:lnTo>
                      <a:lnTo>
                        <a:pt x="209" y="0"/>
                      </a:lnTo>
                      <a:lnTo>
                        <a:pt x="0" y="0"/>
                      </a:lnTo>
                      <a:lnTo>
                        <a:pt x="0" y="29"/>
                      </a:lnTo>
                      <a:close/>
                    </a:path>
                  </a:pathLst>
                </a:custGeom>
                <a:solidFill>
                  <a:srgbClr val="FF9933"/>
                </a:solidFill>
                <a:ln w="3175">
                  <a:solidFill>
                    <a:srgbClr val="FFFFFF"/>
                  </a:solidFill>
                  <a:prstDash val="solid"/>
                  <a:round/>
                  <a:headEnd/>
                  <a:tailEnd/>
                </a:ln>
              </p:spPr>
              <p:txBody>
                <a:bodyPr/>
                <a:lstStyle/>
                <a:p>
                  <a:endParaRPr lang="en-US" dirty="0"/>
                </a:p>
              </p:txBody>
            </p:sp>
          </p:grpSp>
          <p:sp>
            <p:nvSpPr>
              <p:cNvPr id="24690" name="Rectangle 69"/>
              <p:cNvSpPr>
                <a:spLocks noChangeArrowheads="1"/>
              </p:cNvSpPr>
              <p:nvPr/>
            </p:nvSpPr>
            <p:spPr bwMode="auto">
              <a:xfrm>
                <a:off x="1256" y="776"/>
                <a:ext cx="2960" cy="2720"/>
              </a:xfrm>
              <a:prstGeom prst="rect">
                <a:avLst/>
              </a:prstGeom>
              <a:solidFill>
                <a:srgbClr val="FF9933"/>
              </a:solidFill>
              <a:ln w="7938">
                <a:solidFill>
                  <a:srgbClr val="000000"/>
                </a:solidFill>
                <a:miter lim="800000"/>
                <a:headEnd/>
                <a:tailEnd/>
              </a:ln>
            </p:spPr>
            <p:txBody>
              <a:bodyPr/>
              <a:lstStyle/>
              <a:p>
                <a:endParaRPr lang="en-US" dirty="0"/>
              </a:p>
            </p:txBody>
          </p:sp>
          <p:sp>
            <p:nvSpPr>
              <p:cNvPr id="24691" name="Freeform 70"/>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FF9933"/>
              </a:solidFill>
              <a:ln w="7938">
                <a:solidFill>
                  <a:srgbClr val="000000"/>
                </a:solidFill>
                <a:prstDash val="solid"/>
                <a:round/>
                <a:headEnd/>
                <a:tailEnd/>
              </a:ln>
            </p:spPr>
            <p:txBody>
              <a:bodyPr/>
              <a:lstStyle/>
              <a:p>
                <a:endParaRPr lang="en-US" dirty="0"/>
              </a:p>
            </p:txBody>
          </p:sp>
          <p:grpSp>
            <p:nvGrpSpPr>
              <p:cNvPr id="13" name="Group 71"/>
              <p:cNvGrpSpPr>
                <a:grpSpLocks/>
              </p:cNvGrpSpPr>
              <p:nvPr/>
            </p:nvGrpSpPr>
            <p:grpSpPr bwMode="auto">
              <a:xfrm>
                <a:off x="1248" y="768"/>
                <a:ext cx="2546" cy="2348"/>
                <a:chOff x="2332" y="919"/>
                <a:chExt cx="593" cy="580"/>
              </a:xfrm>
            </p:grpSpPr>
            <p:sp>
              <p:nvSpPr>
                <p:cNvPr id="24702" name="Freeform 72"/>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FF9933"/>
                </a:solidFill>
                <a:ln w="7938">
                  <a:solidFill>
                    <a:srgbClr val="000000"/>
                  </a:solidFill>
                  <a:prstDash val="solid"/>
                  <a:round/>
                  <a:headEnd/>
                  <a:tailEnd/>
                </a:ln>
              </p:spPr>
              <p:txBody>
                <a:bodyPr/>
                <a:lstStyle/>
                <a:p>
                  <a:endParaRPr lang="en-US" dirty="0"/>
                </a:p>
              </p:txBody>
            </p:sp>
            <p:sp>
              <p:nvSpPr>
                <p:cNvPr id="24703" name="Line 73"/>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24693" name="Freeform 74"/>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FF9933"/>
              </a:solidFill>
              <a:ln w="7938">
                <a:solidFill>
                  <a:srgbClr val="000000"/>
                </a:solidFill>
                <a:prstDash val="solid"/>
                <a:round/>
                <a:headEnd/>
                <a:tailEnd/>
              </a:ln>
            </p:spPr>
            <p:txBody>
              <a:bodyPr/>
              <a:lstStyle/>
              <a:p>
                <a:endParaRPr lang="en-US" dirty="0"/>
              </a:p>
            </p:txBody>
          </p:sp>
          <p:sp>
            <p:nvSpPr>
              <p:cNvPr id="24694" name="Rectangle 75"/>
              <p:cNvSpPr>
                <a:spLocks noChangeArrowheads="1"/>
              </p:cNvSpPr>
              <p:nvPr/>
            </p:nvSpPr>
            <p:spPr bwMode="auto">
              <a:xfrm>
                <a:off x="1256" y="776"/>
                <a:ext cx="2960" cy="2720"/>
              </a:xfrm>
              <a:prstGeom prst="rect">
                <a:avLst/>
              </a:prstGeom>
              <a:solidFill>
                <a:srgbClr val="FF9933"/>
              </a:solidFill>
              <a:ln w="7938">
                <a:solidFill>
                  <a:srgbClr val="000000"/>
                </a:solidFill>
                <a:miter lim="800000"/>
                <a:headEnd/>
                <a:tailEnd/>
              </a:ln>
            </p:spPr>
            <p:txBody>
              <a:bodyPr/>
              <a:lstStyle/>
              <a:p>
                <a:endParaRPr lang="en-US" dirty="0"/>
              </a:p>
            </p:txBody>
          </p:sp>
          <p:sp>
            <p:nvSpPr>
              <p:cNvPr id="24695" name="Freeform 76"/>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FF9933"/>
              </a:solidFill>
              <a:ln w="7938">
                <a:solidFill>
                  <a:srgbClr val="000000"/>
                </a:solidFill>
                <a:prstDash val="solid"/>
                <a:round/>
                <a:headEnd/>
                <a:tailEnd/>
              </a:ln>
            </p:spPr>
            <p:txBody>
              <a:bodyPr/>
              <a:lstStyle/>
              <a:p>
                <a:endParaRPr lang="en-US" dirty="0"/>
              </a:p>
            </p:txBody>
          </p:sp>
          <p:grpSp>
            <p:nvGrpSpPr>
              <p:cNvPr id="14" name="Group 77"/>
              <p:cNvGrpSpPr>
                <a:grpSpLocks/>
              </p:cNvGrpSpPr>
              <p:nvPr/>
            </p:nvGrpSpPr>
            <p:grpSpPr bwMode="auto">
              <a:xfrm>
                <a:off x="1248" y="768"/>
                <a:ext cx="2546" cy="2348"/>
                <a:chOff x="2332" y="919"/>
                <a:chExt cx="593" cy="580"/>
              </a:xfrm>
            </p:grpSpPr>
            <p:sp>
              <p:nvSpPr>
                <p:cNvPr id="24700" name="Freeform 78"/>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FF9933"/>
                </a:solidFill>
                <a:ln w="7938">
                  <a:solidFill>
                    <a:srgbClr val="000000"/>
                  </a:solidFill>
                  <a:prstDash val="solid"/>
                  <a:round/>
                  <a:headEnd/>
                  <a:tailEnd/>
                </a:ln>
              </p:spPr>
              <p:txBody>
                <a:bodyPr/>
                <a:lstStyle/>
                <a:p>
                  <a:endParaRPr lang="en-US" dirty="0"/>
                </a:p>
              </p:txBody>
            </p:sp>
            <p:sp>
              <p:nvSpPr>
                <p:cNvPr id="24701" name="Line 79"/>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24697" name="Freeform 80"/>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FF9933"/>
              </a:solidFill>
              <a:ln w="7938">
                <a:solidFill>
                  <a:srgbClr val="000000"/>
                </a:solidFill>
                <a:prstDash val="solid"/>
                <a:round/>
                <a:headEnd/>
                <a:tailEnd/>
              </a:ln>
            </p:spPr>
            <p:txBody>
              <a:bodyPr/>
              <a:lstStyle/>
              <a:p>
                <a:endParaRPr lang="en-US" dirty="0"/>
              </a:p>
            </p:txBody>
          </p:sp>
          <p:sp>
            <p:nvSpPr>
              <p:cNvPr id="24698" name="Line 81"/>
              <p:cNvSpPr>
                <a:spLocks noChangeShapeType="1"/>
              </p:cNvSpPr>
              <p:nvPr/>
            </p:nvSpPr>
            <p:spPr bwMode="auto">
              <a:xfrm>
                <a:off x="3794" y="3116"/>
                <a:ext cx="426" cy="384"/>
              </a:xfrm>
              <a:prstGeom prst="line">
                <a:avLst/>
              </a:prstGeom>
              <a:noFill/>
              <a:ln w="7938">
                <a:solidFill>
                  <a:srgbClr val="000000"/>
                </a:solidFill>
                <a:round/>
                <a:headEnd/>
                <a:tailEnd/>
              </a:ln>
            </p:spPr>
            <p:txBody>
              <a:bodyPr/>
              <a:lstStyle/>
              <a:p>
                <a:endParaRPr lang="en-US" dirty="0"/>
              </a:p>
            </p:txBody>
          </p:sp>
          <p:sp>
            <p:nvSpPr>
              <p:cNvPr id="24699" name="Line 82"/>
              <p:cNvSpPr>
                <a:spLocks noChangeShapeType="1"/>
              </p:cNvSpPr>
              <p:nvPr/>
            </p:nvSpPr>
            <p:spPr bwMode="auto">
              <a:xfrm>
                <a:off x="3794" y="3116"/>
                <a:ext cx="426" cy="384"/>
              </a:xfrm>
              <a:prstGeom prst="line">
                <a:avLst/>
              </a:prstGeom>
              <a:noFill/>
              <a:ln w="7938">
                <a:solidFill>
                  <a:srgbClr val="000000"/>
                </a:solidFill>
                <a:round/>
                <a:headEnd/>
                <a:tailEnd/>
              </a:ln>
            </p:spPr>
            <p:txBody>
              <a:bodyPr/>
              <a:lstStyle/>
              <a:p>
                <a:endParaRPr lang="en-US" dirty="0"/>
              </a:p>
            </p:txBody>
          </p:sp>
        </p:grpSp>
        <p:grpSp>
          <p:nvGrpSpPr>
            <p:cNvPr id="15" name="Group 83"/>
            <p:cNvGrpSpPr>
              <a:grpSpLocks/>
            </p:cNvGrpSpPr>
            <p:nvPr/>
          </p:nvGrpSpPr>
          <p:grpSpPr bwMode="auto">
            <a:xfrm>
              <a:off x="2160" y="1728"/>
              <a:ext cx="384" cy="1152"/>
              <a:chOff x="1920" y="1920"/>
              <a:chExt cx="384" cy="960"/>
            </a:xfrm>
          </p:grpSpPr>
          <p:sp>
            <p:nvSpPr>
              <p:cNvPr id="24683" name="Rectangle 84"/>
              <p:cNvSpPr>
                <a:spLocks noChangeArrowheads="1"/>
              </p:cNvSpPr>
              <p:nvPr/>
            </p:nvSpPr>
            <p:spPr bwMode="auto">
              <a:xfrm>
                <a:off x="1920" y="1920"/>
                <a:ext cx="384" cy="960"/>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84" name="Rectangle 85"/>
              <p:cNvSpPr>
                <a:spLocks noChangeArrowheads="1"/>
              </p:cNvSpPr>
              <p:nvPr/>
            </p:nvSpPr>
            <p:spPr bwMode="auto">
              <a:xfrm>
                <a:off x="1920" y="2688"/>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85" name="Rectangle 86"/>
              <p:cNvSpPr>
                <a:spLocks noChangeArrowheads="1"/>
              </p:cNvSpPr>
              <p:nvPr/>
            </p:nvSpPr>
            <p:spPr bwMode="auto">
              <a:xfrm>
                <a:off x="1920" y="2496"/>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86" name="Rectangle 87"/>
              <p:cNvSpPr>
                <a:spLocks noChangeArrowheads="1"/>
              </p:cNvSpPr>
              <p:nvPr/>
            </p:nvSpPr>
            <p:spPr bwMode="auto">
              <a:xfrm>
                <a:off x="1920" y="2304"/>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87" name="Rectangle 88"/>
              <p:cNvSpPr>
                <a:spLocks noChangeArrowheads="1"/>
              </p:cNvSpPr>
              <p:nvPr/>
            </p:nvSpPr>
            <p:spPr bwMode="auto">
              <a:xfrm>
                <a:off x="1920" y="2112"/>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88" name="Rectangle 89"/>
              <p:cNvSpPr>
                <a:spLocks noChangeArrowheads="1"/>
              </p:cNvSpPr>
              <p:nvPr/>
            </p:nvSpPr>
            <p:spPr bwMode="auto">
              <a:xfrm>
                <a:off x="1920" y="1920"/>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grpSp>
        <p:grpSp>
          <p:nvGrpSpPr>
            <p:cNvPr id="16" name="Group 90"/>
            <p:cNvGrpSpPr>
              <a:grpSpLocks/>
            </p:cNvGrpSpPr>
            <p:nvPr/>
          </p:nvGrpSpPr>
          <p:grpSpPr bwMode="auto">
            <a:xfrm>
              <a:off x="2880" y="1728"/>
              <a:ext cx="384" cy="1152"/>
              <a:chOff x="1920" y="1920"/>
              <a:chExt cx="384" cy="960"/>
            </a:xfrm>
          </p:grpSpPr>
          <p:sp>
            <p:nvSpPr>
              <p:cNvPr id="24677" name="Rectangle 91"/>
              <p:cNvSpPr>
                <a:spLocks noChangeArrowheads="1"/>
              </p:cNvSpPr>
              <p:nvPr/>
            </p:nvSpPr>
            <p:spPr bwMode="auto">
              <a:xfrm>
                <a:off x="1920" y="1920"/>
                <a:ext cx="384" cy="960"/>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78" name="Rectangle 92"/>
              <p:cNvSpPr>
                <a:spLocks noChangeArrowheads="1"/>
              </p:cNvSpPr>
              <p:nvPr/>
            </p:nvSpPr>
            <p:spPr bwMode="auto">
              <a:xfrm>
                <a:off x="1920" y="2688"/>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79" name="Rectangle 93"/>
              <p:cNvSpPr>
                <a:spLocks noChangeArrowheads="1"/>
              </p:cNvSpPr>
              <p:nvPr/>
            </p:nvSpPr>
            <p:spPr bwMode="auto">
              <a:xfrm>
                <a:off x="1920" y="2496"/>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80" name="Rectangle 94"/>
              <p:cNvSpPr>
                <a:spLocks noChangeArrowheads="1"/>
              </p:cNvSpPr>
              <p:nvPr/>
            </p:nvSpPr>
            <p:spPr bwMode="auto">
              <a:xfrm>
                <a:off x="1920" y="2304"/>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81" name="Rectangle 95"/>
              <p:cNvSpPr>
                <a:spLocks noChangeArrowheads="1"/>
              </p:cNvSpPr>
              <p:nvPr/>
            </p:nvSpPr>
            <p:spPr bwMode="auto">
              <a:xfrm>
                <a:off x="1920" y="2112"/>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82" name="Rectangle 96"/>
              <p:cNvSpPr>
                <a:spLocks noChangeArrowheads="1"/>
              </p:cNvSpPr>
              <p:nvPr/>
            </p:nvSpPr>
            <p:spPr bwMode="auto">
              <a:xfrm>
                <a:off x="1920" y="1920"/>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grpSp>
        <p:sp>
          <p:nvSpPr>
            <p:cNvPr id="24674" name="Freeform 97"/>
            <p:cNvSpPr>
              <a:spLocks/>
            </p:cNvSpPr>
            <p:nvPr/>
          </p:nvSpPr>
          <p:spPr bwMode="auto">
            <a:xfrm>
              <a:off x="2160" y="1296"/>
              <a:ext cx="1104" cy="432"/>
            </a:xfrm>
            <a:custGeom>
              <a:avLst/>
              <a:gdLst>
                <a:gd name="T0" fmla="*/ 0 w 1104"/>
                <a:gd name="T1" fmla="*/ 432 h 432"/>
                <a:gd name="T2" fmla="*/ 1104 w 1104"/>
                <a:gd name="T3" fmla="*/ 432 h 432"/>
                <a:gd name="T4" fmla="*/ 1077 w 1104"/>
                <a:gd name="T5" fmla="*/ 313 h 432"/>
                <a:gd name="T6" fmla="*/ 1008 w 1104"/>
                <a:gd name="T7" fmla="*/ 200 h 432"/>
                <a:gd name="T8" fmla="*/ 894 w 1104"/>
                <a:gd name="T9" fmla="*/ 94 h 432"/>
                <a:gd name="T10" fmla="*/ 784 w 1104"/>
                <a:gd name="T11" fmla="*/ 39 h 432"/>
                <a:gd name="T12" fmla="*/ 674 w 1104"/>
                <a:gd name="T13" fmla="*/ 11 h 432"/>
                <a:gd name="T14" fmla="*/ 528 w 1104"/>
                <a:gd name="T15" fmla="*/ 0 h 432"/>
                <a:gd name="T16" fmla="*/ 391 w 1104"/>
                <a:gd name="T17" fmla="*/ 21 h 432"/>
                <a:gd name="T18" fmla="*/ 281 w 1104"/>
                <a:gd name="T19" fmla="*/ 56 h 432"/>
                <a:gd name="T20" fmla="*/ 171 w 1104"/>
                <a:gd name="T21" fmla="*/ 112 h 432"/>
                <a:gd name="T22" fmla="*/ 71 w 1104"/>
                <a:gd name="T23" fmla="*/ 211 h 432"/>
                <a:gd name="T24" fmla="*/ 25 w 1104"/>
                <a:gd name="T25" fmla="*/ 313 h 432"/>
                <a:gd name="T26" fmla="*/ 0 w 1104"/>
                <a:gd name="T27" fmla="*/ 432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04"/>
                <a:gd name="T43" fmla="*/ 0 h 432"/>
                <a:gd name="T44" fmla="*/ 1104 w 1104"/>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04" h="432">
                  <a:moveTo>
                    <a:pt x="0" y="432"/>
                  </a:moveTo>
                  <a:lnTo>
                    <a:pt x="1104" y="432"/>
                  </a:lnTo>
                  <a:lnTo>
                    <a:pt x="1077" y="313"/>
                  </a:lnTo>
                  <a:lnTo>
                    <a:pt x="1008" y="200"/>
                  </a:lnTo>
                  <a:lnTo>
                    <a:pt x="894" y="94"/>
                  </a:lnTo>
                  <a:lnTo>
                    <a:pt x="784" y="39"/>
                  </a:lnTo>
                  <a:lnTo>
                    <a:pt x="674" y="11"/>
                  </a:lnTo>
                  <a:lnTo>
                    <a:pt x="528" y="0"/>
                  </a:lnTo>
                  <a:lnTo>
                    <a:pt x="391" y="21"/>
                  </a:lnTo>
                  <a:lnTo>
                    <a:pt x="281" y="56"/>
                  </a:lnTo>
                  <a:lnTo>
                    <a:pt x="171" y="112"/>
                  </a:lnTo>
                  <a:lnTo>
                    <a:pt x="71" y="211"/>
                  </a:lnTo>
                  <a:lnTo>
                    <a:pt x="25" y="313"/>
                  </a:lnTo>
                  <a:lnTo>
                    <a:pt x="0" y="432"/>
                  </a:lnTo>
                  <a:close/>
                </a:path>
              </a:pathLst>
            </a:custGeom>
            <a:solidFill>
              <a:srgbClr val="FF9933"/>
            </a:solidFill>
            <a:ln w="9525">
              <a:solidFill>
                <a:schemeClr val="bg2"/>
              </a:solidFill>
              <a:round/>
              <a:headEnd/>
              <a:tailEnd/>
            </a:ln>
          </p:spPr>
          <p:txBody>
            <a:bodyPr/>
            <a:lstStyle/>
            <a:p>
              <a:endParaRPr lang="en-US" dirty="0"/>
            </a:p>
          </p:txBody>
        </p:sp>
        <p:sp>
          <p:nvSpPr>
            <p:cNvPr id="24675" name="Line 98"/>
            <p:cNvSpPr>
              <a:spLocks noChangeShapeType="1"/>
            </p:cNvSpPr>
            <p:nvPr/>
          </p:nvSpPr>
          <p:spPr bwMode="auto">
            <a:xfrm flipH="1" flipV="1">
              <a:off x="2400" y="1392"/>
              <a:ext cx="144" cy="336"/>
            </a:xfrm>
            <a:prstGeom prst="line">
              <a:avLst/>
            </a:prstGeom>
            <a:noFill/>
            <a:ln w="9525">
              <a:solidFill>
                <a:schemeClr val="bg2"/>
              </a:solidFill>
              <a:round/>
              <a:headEnd/>
              <a:tailEnd/>
            </a:ln>
          </p:spPr>
          <p:txBody>
            <a:bodyPr/>
            <a:lstStyle/>
            <a:p>
              <a:endParaRPr lang="en-US" dirty="0"/>
            </a:p>
          </p:txBody>
        </p:sp>
        <p:sp>
          <p:nvSpPr>
            <p:cNvPr id="24676" name="Line 99"/>
            <p:cNvSpPr>
              <a:spLocks noChangeShapeType="1"/>
            </p:cNvSpPr>
            <p:nvPr/>
          </p:nvSpPr>
          <p:spPr bwMode="auto">
            <a:xfrm flipV="1">
              <a:off x="2880" y="1392"/>
              <a:ext cx="192" cy="336"/>
            </a:xfrm>
            <a:prstGeom prst="line">
              <a:avLst/>
            </a:prstGeom>
            <a:noFill/>
            <a:ln w="9525">
              <a:solidFill>
                <a:schemeClr val="bg2"/>
              </a:solidFill>
              <a:round/>
              <a:headEnd/>
              <a:tailEnd/>
            </a:ln>
          </p:spPr>
          <p:txBody>
            <a:bodyPr/>
            <a:lstStyle/>
            <a:p>
              <a:endParaRPr lang="en-US" dirty="0"/>
            </a:p>
          </p:txBody>
        </p:sp>
      </p:grpSp>
      <p:sp>
        <p:nvSpPr>
          <p:cNvPr id="24601" name="Text Box 100"/>
          <p:cNvSpPr txBox="1">
            <a:spLocks noChangeArrowheads="1"/>
          </p:cNvSpPr>
          <p:nvPr/>
        </p:nvSpPr>
        <p:spPr bwMode="auto">
          <a:xfrm>
            <a:off x="2670175" y="5738813"/>
            <a:ext cx="1655763" cy="641350"/>
          </a:xfrm>
          <a:prstGeom prst="rect">
            <a:avLst/>
          </a:prstGeom>
          <a:noFill/>
          <a:ln w="9525">
            <a:noFill/>
            <a:miter lim="800000"/>
            <a:headEnd/>
            <a:tailEnd/>
          </a:ln>
        </p:spPr>
        <p:txBody>
          <a:bodyPr>
            <a:spAutoFit/>
          </a:bodyPr>
          <a:lstStyle/>
          <a:p>
            <a:pPr algn="ctr"/>
            <a:r>
              <a:rPr lang="en-US" b="1" dirty="0">
                <a:solidFill>
                  <a:srgbClr val="000000"/>
                </a:solidFill>
              </a:rPr>
              <a:t>Media Gateway</a:t>
            </a:r>
          </a:p>
        </p:txBody>
      </p:sp>
      <p:sp>
        <p:nvSpPr>
          <p:cNvPr id="24602" name="Rectangle 101"/>
          <p:cNvSpPr>
            <a:spLocks noChangeArrowheads="1"/>
          </p:cNvSpPr>
          <p:nvPr/>
        </p:nvSpPr>
        <p:spPr bwMode="auto">
          <a:xfrm>
            <a:off x="2914650" y="2519363"/>
            <a:ext cx="1157288" cy="3314700"/>
          </a:xfrm>
          <a:prstGeom prst="rect">
            <a:avLst/>
          </a:prstGeom>
          <a:noFill/>
          <a:ln w="9525">
            <a:solidFill>
              <a:schemeClr val="bg2"/>
            </a:solidFill>
            <a:prstDash val="dashDot"/>
            <a:miter lim="800000"/>
            <a:headEnd/>
            <a:tailEnd/>
          </a:ln>
        </p:spPr>
        <p:txBody>
          <a:bodyPr wrap="none" anchor="ctr"/>
          <a:lstStyle/>
          <a:p>
            <a:endParaRPr lang="en-US" dirty="0"/>
          </a:p>
        </p:txBody>
      </p:sp>
      <p:sp>
        <p:nvSpPr>
          <p:cNvPr id="24603" name="Line 102"/>
          <p:cNvSpPr>
            <a:spLocks noChangeShapeType="1"/>
          </p:cNvSpPr>
          <p:nvPr/>
        </p:nvSpPr>
        <p:spPr bwMode="auto">
          <a:xfrm>
            <a:off x="1800225" y="3019425"/>
            <a:ext cx="1171575" cy="0"/>
          </a:xfrm>
          <a:prstGeom prst="line">
            <a:avLst/>
          </a:prstGeom>
          <a:noFill/>
          <a:ln w="38100">
            <a:solidFill>
              <a:schemeClr val="tx2"/>
            </a:solidFill>
            <a:round/>
            <a:headEnd/>
            <a:tailEnd type="triangle" w="med" len="med"/>
          </a:ln>
        </p:spPr>
        <p:txBody>
          <a:bodyPr/>
          <a:lstStyle/>
          <a:p>
            <a:endParaRPr lang="en-US" dirty="0"/>
          </a:p>
        </p:txBody>
      </p:sp>
      <p:grpSp>
        <p:nvGrpSpPr>
          <p:cNvPr id="17" name="Group 103"/>
          <p:cNvGrpSpPr>
            <a:grpSpLocks/>
          </p:cNvGrpSpPr>
          <p:nvPr/>
        </p:nvGrpSpPr>
        <p:grpSpPr bwMode="auto">
          <a:xfrm>
            <a:off x="6232525" y="4559300"/>
            <a:ext cx="990600" cy="1203325"/>
            <a:chOff x="1248" y="768"/>
            <a:chExt cx="2976" cy="2736"/>
          </a:xfrm>
        </p:grpSpPr>
        <p:grpSp>
          <p:nvGrpSpPr>
            <p:cNvPr id="18" name="Group 104"/>
            <p:cNvGrpSpPr>
              <a:grpSpLocks/>
            </p:cNvGrpSpPr>
            <p:nvPr/>
          </p:nvGrpSpPr>
          <p:grpSpPr bwMode="auto">
            <a:xfrm>
              <a:off x="1248" y="768"/>
              <a:ext cx="2976" cy="2736"/>
              <a:chOff x="1248" y="768"/>
              <a:chExt cx="2976" cy="2736"/>
            </a:xfrm>
          </p:grpSpPr>
          <p:grpSp>
            <p:nvGrpSpPr>
              <p:cNvPr id="19" name="Group 105"/>
              <p:cNvGrpSpPr>
                <a:grpSpLocks/>
              </p:cNvGrpSpPr>
              <p:nvPr/>
            </p:nvGrpSpPr>
            <p:grpSpPr bwMode="auto">
              <a:xfrm>
                <a:off x="1248" y="768"/>
                <a:ext cx="2976" cy="2736"/>
                <a:chOff x="2332" y="919"/>
                <a:chExt cx="693" cy="676"/>
              </a:xfrm>
            </p:grpSpPr>
            <p:sp>
              <p:nvSpPr>
                <p:cNvPr id="24655" name="Rectangle 106"/>
                <p:cNvSpPr>
                  <a:spLocks noChangeArrowheads="1"/>
                </p:cNvSpPr>
                <p:nvPr/>
              </p:nvSpPr>
              <p:spPr bwMode="auto">
                <a:xfrm>
                  <a:off x="2332" y="919"/>
                  <a:ext cx="693" cy="676"/>
                </a:xfrm>
                <a:prstGeom prst="rect">
                  <a:avLst/>
                </a:prstGeom>
                <a:solidFill>
                  <a:srgbClr val="FF9933"/>
                </a:solidFill>
                <a:ln w="7938">
                  <a:solidFill>
                    <a:srgbClr val="000000"/>
                  </a:solidFill>
                  <a:miter lim="800000"/>
                  <a:headEnd/>
                  <a:tailEnd/>
                </a:ln>
              </p:spPr>
              <p:txBody>
                <a:bodyPr/>
                <a:lstStyle/>
                <a:p>
                  <a:endParaRPr lang="en-US" dirty="0"/>
                </a:p>
              </p:txBody>
            </p:sp>
            <p:sp>
              <p:nvSpPr>
                <p:cNvPr id="24656" name="Freeform 107"/>
                <p:cNvSpPr>
                  <a:spLocks/>
                </p:cNvSpPr>
                <p:nvPr/>
              </p:nvSpPr>
              <p:spPr bwMode="auto">
                <a:xfrm>
                  <a:off x="2332" y="919"/>
                  <a:ext cx="692" cy="675"/>
                </a:xfrm>
                <a:custGeom>
                  <a:avLst/>
                  <a:gdLst>
                    <a:gd name="T0" fmla="*/ 0 w 1384"/>
                    <a:gd name="T1" fmla="*/ 0 h 1349"/>
                    <a:gd name="T2" fmla="*/ 0 w 1384"/>
                    <a:gd name="T3" fmla="*/ 2 h 1349"/>
                    <a:gd name="T4" fmla="*/ 1 w 1384"/>
                    <a:gd name="T5" fmla="*/ 2 h 1349"/>
                    <a:gd name="T6" fmla="*/ 1 w 1384"/>
                    <a:gd name="T7" fmla="*/ 1 h 1349"/>
                    <a:gd name="T8" fmla="*/ 1 w 1384"/>
                    <a:gd name="T9" fmla="*/ 1 h 1349"/>
                    <a:gd name="T10" fmla="*/ 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FF9933"/>
                </a:solidFill>
                <a:ln w="7938">
                  <a:solidFill>
                    <a:srgbClr val="000000"/>
                  </a:solidFill>
                  <a:prstDash val="solid"/>
                  <a:round/>
                  <a:headEnd/>
                  <a:tailEnd/>
                </a:ln>
              </p:spPr>
              <p:txBody>
                <a:bodyPr/>
                <a:lstStyle/>
                <a:p>
                  <a:endParaRPr lang="en-US" dirty="0"/>
                </a:p>
              </p:txBody>
            </p:sp>
            <p:grpSp>
              <p:nvGrpSpPr>
                <p:cNvPr id="20" name="Group 108"/>
                <p:cNvGrpSpPr>
                  <a:grpSpLocks/>
                </p:cNvGrpSpPr>
                <p:nvPr/>
              </p:nvGrpSpPr>
              <p:grpSpPr bwMode="auto">
                <a:xfrm>
                  <a:off x="2332" y="919"/>
                  <a:ext cx="593" cy="580"/>
                  <a:chOff x="2332" y="919"/>
                  <a:chExt cx="593" cy="580"/>
                </a:xfrm>
              </p:grpSpPr>
              <p:sp>
                <p:nvSpPr>
                  <p:cNvPr id="24669" name="Freeform 109"/>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FF9933"/>
                  </a:solidFill>
                  <a:ln w="7938">
                    <a:solidFill>
                      <a:srgbClr val="000000"/>
                    </a:solidFill>
                    <a:prstDash val="solid"/>
                    <a:round/>
                    <a:headEnd/>
                    <a:tailEnd/>
                  </a:ln>
                </p:spPr>
                <p:txBody>
                  <a:bodyPr/>
                  <a:lstStyle/>
                  <a:p>
                    <a:endParaRPr lang="en-US" dirty="0"/>
                  </a:p>
                </p:txBody>
              </p:sp>
              <p:sp>
                <p:nvSpPr>
                  <p:cNvPr id="24670" name="Line 110"/>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24658" name="Freeform 111"/>
                <p:cNvSpPr>
                  <a:spLocks/>
                </p:cNvSpPr>
                <p:nvPr/>
              </p:nvSpPr>
              <p:spPr bwMode="auto">
                <a:xfrm>
                  <a:off x="2332" y="919"/>
                  <a:ext cx="692" cy="675"/>
                </a:xfrm>
                <a:custGeom>
                  <a:avLst/>
                  <a:gdLst>
                    <a:gd name="T0" fmla="*/ 0 w 1384"/>
                    <a:gd name="T1" fmla="*/ 2 h 1349"/>
                    <a:gd name="T2" fmla="*/ 1 w 1384"/>
                    <a:gd name="T3" fmla="*/ 2 h 1349"/>
                    <a:gd name="T4" fmla="*/ 1 w 1384"/>
                    <a:gd name="T5" fmla="*/ 0 h 1349"/>
                    <a:gd name="T6" fmla="*/ 1 w 1384"/>
                    <a:gd name="T7" fmla="*/ 1 h 1349"/>
                    <a:gd name="T8" fmla="*/ 1 w 1384"/>
                    <a:gd name="T9" fmla="*/ 2 h 1349"/>
                    <a:gd name="T10" fmla="*/ 1 w 1384"/>
                    <a:gd name="T11" fmla="*/ 2 h 1349"/>
                    <a:gd name="T12" fmla="*/ 0 w 1384"/>
                    <a:gd name="T13" fmla="*/ 2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FF9933"/>
                </a:solidFill>
                <a:ln w="7938">
                  <a:solidFill>
                    <a:srgbClr val="000000"/>
                  </a:solidFill>
                  <a:prstDash val="solid"/>
                  <a:round/>
                  <a:headEnd/>
                  <a:tailEnd/>
                </a:ln>
              </p:spPr>
              <p:txBody>
                <a:bodyPr/>
                <a:lstStyle/>
                <a:p>
                  <a:endParaRPr lang="en-US" dirty="0"/>
                </a:p>
              </p:txBody>
            </p:sp>
            <p:sp>
              <p:nvSpPr>
                <p:cNvPr id="24659" name="Line 112"/>
                <p:cNvSpPr>
                  <a:spLocks noChangeShapeType="1"/>
                </p:cNvSpPr>
                <p:nvPr/>
              </p:nvSpPr>
              <p:spPr bwMode="auto">
                <a:xfrm>
                  <a:off x="2925" y="1499"/>
                  <a:ext cx="99" cy="95"/>
                </a:xfrm>
                <a:prstGeom prst="line">
                  <a:avLst/>
                </a:prstGeom>
                <a:noFill/>
                <a:ln w="7938">
                  <a:solidFill>
                    <a:srgbClr val="000000"/>
                  </a:solidFill>
                  <a:round/>
                  <a:headEnd/>
                  <a:tailEnd/>
                </a:ln>
              </p:spPr>
              <p:txBody>
                <a:bodyPr/>
                <a:lstStyle/>
                <a:p>
                  <a:endParaRPr lang="en-US" dirty="0"/>
                </a:p>
              </p:txBody>
            </p:sp>
            <p:sp>
              <p:nvSpPr>
                <p:cNvPr id="24660" name="Freeform 113"/>
                <p:cNvSpPr>
                  <a:spLocks/>
                </p:cNvSpPr>
                <p:nvPr/>
              </p:nvSpPr>
              <p:spPr bwMode="auto">
                <a:xfrm>
                  <a:off x="2505" y="1088"/>
                  <a:ext cx="346" cy="338"/>
                </a:xfrm>
                <a:custGeom>
                  <a:avLst/>
                  <a:gdLst>
                    <a:gd name="T0" fmla="*/ 0 w 692"/>
                    <a:gd name="T1" fmla="*/ 1 h 674"/>
                    <a:gd name="T2" fmla="*/ 1 w 692"/>
                    <a:gd name="T3" fmla="*/ 1 h 674"/>
                    <a:gd name="T4" fmla="*/ 1 w 692"/>
                    <a:gd name="T5" fmla="*/ 1 h 674"/>
                    <a:gd name="T6" fmla="*/ 1 w 692"/>
                    <a:gd name="T7" fmla="*/ 1 h 674"/>
                    <a:gd name="T8" fmla="*/ 1 w 692"/>
                    <a:gd name="T9" fmla="*/ 0 h 674"/>
                    <a:gd name="T10" fmla="*/ 1 w 692"/>
                    <a:gd name="T11" fmla="*/ 0 h 674"/>
                    <a:gd name="T12" fmla="*/ 1 w 692"/>
                    <a:gd name="T13" fmla="*/ 1 h 674"/>
                    <a:gd name="T14" fmla="*/ 0 w 692"/>
                    <a:gd name="T15" fmla="*/ 1 h 674"/>
                    <a:gd name="T16" fmla="*/ 0 w 692"/>
                    <a:gd name="T17" fmla="*/ 1 h 6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2"/>
                    <a:gd name="T28" fmla="*/ 0 h 674"/>
                    <a:gd name="T29" fmla="*/ 692 w 692"/>
                    <a:gd name="T30" fmla="*/ 674 h 6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2" h="674">
                      <a:moveTo>
                        <a:pt x="0" y="674"/>
                      </a:moveTo>
                      <a:lnTo>
                        <a:pt x="692" y="674"/>
                      </a:lnTo>
                      <a:lnTo>
                        <a:pt x="692" y="644"/>
                      </a:lnTo>
                      <a:lnTo>
                        <a:pt x="518" y="590"/>
                      </a:lnTo>
                      <a:lnTo>
                        <a:pt x="518" y="0"/>
                      </a:lnTo>
                      <a:lnTo>
                        <a:pt x="173" y="0"/>
                      </a:lnTo>
                      <a:lnTo>
                        <a:pt x="173" y="590"/>
                      </a:lnTo>
                      <a:lnTo>
                        <a:pt x="0" y="644"/>
                      </a:lnTo>
                      <a:lnTo>
                        <a:pt x="0" y="674"/>
                      </a:lnTo>
                      <a:close/>
                    </a:path>
                  </a:pathLst>
                </a:custGeom>
                <a:solidFill>
                  <a:srgbClr val="FF9933"/>
                </a:solidFill>
                <a:ln w="7938">
                  <a:solidFill>
                    <a:srgbClr val="000000"/>
                  </a:solidFill>
                  <a:prstDash val="solid"/>
                  <a:round/>
                  <a:headEnd/>
                  <a:tailEnd/>
                </a:ln>
              </p:spPr>
              <p:txBody>
                <a:bodyPr/>
                <a:lstStyle/>
                <a:p>
                  <a:endParaRPr lang="en-US" dirty="0"/>
                </a:p>
              </p:txBody>
            </p:sp>
            <p:grpSp>
              <p:nvGrpSpPr>
                <p:cNvPr id="21" name="Group 114"/>
                <p:cNvGrpSpPr>
                  <a:grpSpLocks/>
                </p:cNvGrpSpPr>
                <p:nvPr/>
              </p:nvGrpSpPr>
              <p:grpSpPr bwMode="auto">
                <a:xfrm>
                  <a:off x="2591" y="1383"/>
                  <a:ext cx="174" cy="43"/>
                  <a:chOff x="2591" y="1383"/>
                  <a:chExt cx="174" cy="43"/>
                </a:xfrm>
              </p:grpSpPr>
              <p:sp>
                <p:nvSpPr>
                  <p:cNvPr id="24667" name="Line 115"/>
                  <p:cNvSpPr>
                    <a:spLocks noChangeShapeType="1"/>
                  </p:cNvSpPr>
                  <p:nvPr/>
                </p:nvSpPr>
                <p:spPr bwMode="auto">
                  <a:xfrm>
                    <a:off x="2591" y="1383"/>
                    <a:ext cx="1" cy="43"/>
                  </a:xfrm>
                  <a:prstGeom prst="line">
                    <a:avLst/>
                  </a:prstGeom>
                  <a:noFill/>
                  <a:ln w="7938">
                    <a:solidFill>
                      <a:srgbClr val="000000"/>
                    </a:solidFill>
                    <a:round/>
                    <a:headEnd/>
                    <a:tailEnd/>
                  </a:ln>
                </p:spPr>
                <p:txBody>
                  <a:bodyPr/>
                  <a:lstStyle/>
                  <a:p>
                    <a:endParaRPr lang="en-US" dirty="0"/>
                  </a:p>
                </p:txBody>
              </p:sp>
              <p:sp>
                <p:nvSpPr>
                  <p:cNvPr id="24668" name="Line 116"/>
                  <p:cNvSpPr>
                    <a:spLocks noChangeShapeType="1"/>
                  </p:cNvSpPr>
                  <p:nvPr/>
                </p:nvSpPr>
                <p:spPr bwMode="auto">
                  <a:xfrm>
                    <a:off x="2764" y="1383"/>
                    <a:ext cx="1" cy="43"/>
                  </a:xfrm>
                  <a:prstGeom prst="line">
                    <a:avLst/>
                  </a:prstGeom>
                  <a:noFill/>
                  <a:ln w="7938">
                    <a:solidFill>
                      <a:srgbClr val="000000"/>
                    </a:solidFill>
                    <a:round/>
                    <a:headEnd/>
                    <a:tailEnd/>
                  </a:ln>
                </p:spPr>
                <p:txBody>
                  <a:bodyPr/>
                  <a:lstStyle/>
                  <a:p>
                    <a:endParaRPr lang="en-US" dirty="0"/>
                  </a:p>
                </p:txBody>
              </p:sp>
            </p:grpSp>
            <p:sp>
              <p:nvSpPr>
                <p:cNvPr id="24662" name="Rectangle 117"/>
                <p:cNvSpPr>
                  <a:spLocks noChangeArrowheads="1"/>
                </p:cNvSpPr>
                <p:nvPr/>
              </p:nvSpPr>
              <p:spPr bwMode="auto">
                <a:xfrm>
                  <a:off x="2608" y="1101"/>
                  <a:ext cx="140" cy="171"/>
                </a:xfrm>
                <a:prstGeom prst="rect">
                  <a:avLst/>
                </a:prstGeom>
                <a:solidFill>
                  <a:srgbClr val="FF9933"/>
                </a:solidFill>
                <a:ln w="3175">
                  <a:solidFill>
                    <a:srgbClr val="000000"/>
                  </a:solidFill>
                  <a:miter lim="800000"/>
                  <a:headEnd/>
                  <a:tailEnd/>
                </a:ln>
              </p:spPr>
              <p:txBody>
                <a:bodyPr/>
                <a:lstStyle/>
                <a:p>
                  <a:endParaRPr lang="en-US" dirty="0"/>
                </a:p>
              </p:txBody>
            </p:sp>
            <p:grpSp>
              <p:nvGrpSpPr>
                <p:cNvPr id="22" name="Group 118"/>
                <p:cNvGrpSpPr>
                  <a:grpSpLocks/>
                </p:cNvGrpSpPr>
                <p:nvPr/>
              </p:nvGrpSpPr>
              <p:grpSpPr bwMode="auto">
                <a:xfrm>
                  <a:off x="2608" y="1159"/>
                  <a:ext cx="139" cy="56"/>
                  <a:chOff x="2608" y="1159"/>
                  <a:chExt cx="139" cy="56"/>
                </a:xfrm>
              </p:grpSpPr>
              <p:sp>
                <p:nvSpPr>
                  <p:cNvPr id="24665" name="Line 119"/>
                  <p:cNvSpPr>
                    <a:spLocks noChangeShapeType="1"/>
                  </p:cNvSpPr>
                  <p:nvPr/>
                </p:nvSpPr>
                <p:spPr bwMode="auto">
                  <a:xfrm>
                    <a:off x="2608" y="1214"/>
                    <a:ext cx="139" cy="1"/>
                  </a:xfrm>
                  <a:prstGeom prst="line">
                    <a:avLst/>
                  </a:prstGeom>
                  <a:noFill/>
                  <a:ln w="3175">
                    <a:solidFill>
                      <a:srgbClr val="000000"/>
                    </a:solidFill>
                    <a:round/>
                    <a:headEnd/>
                    <a:tailEnd/>
                  </a:ln>
                </p:spPr>
                <p:txBody>
                  <a:bodyPr/>
                  <a:lstStyle/>
                  <a:p>
                    <a:endParaRPr lang="en-US" dirty="0"/>
                  </a:p>
                </p:txBody>
              </p:sp>
              <p:sp>
                <p:nvSpPr>
                  <p:cNvPr id="24666" name="Line 120"/>
                  <p:cNvSpPr>
                    <a:spLocks noChangeShapeType="1"/>
                  </p:cNvSpPr>
                  <p:nvPr/>
                </p:nvSpPr>
                <p:spPr bwMode="auto">
                  <a:xfrm>
                    <a:off x="2608" y="1159"/>
                    <a:ext cx="139" cy="1"/>
                  </a:xfrm>
                  <a:prstGeom prst="line">
                    <a:avLst/>
                  </a:prstGeom>
                  <a:noFill/>
                  <a:ln w="3175">
                    <a:solidFill>
                      <a:srgbClr val="000000"/>
                    </a:solidFill>
                    <a:round/>
                    <a:headEnd/>
                    <a:tailEnd/>
                  </a:ln>
                </p:spPr>
                <p:txBody>
                  <a:bodyPr/>
                  <a:lstStyle/>
                  <a:p>
                    <a:endParaRPr lang="en-US" dirty="0"/>
                  </a:p>
                </p:txBody>
              </p:sp>
            </p:grpSp>
            <p:sp>
              <p:nvSpPr>
                <p:cNvPr id="24664" name="Freeform 121"/>
                <p:cNvSpPr>
                  <a:spLocks noEditPoints="1"/>
                </p:cNvSpPr>
                <p:nvPr/>
              </p:nvSpPr>
              <p:spPr bwMode="auto">
                <a:xfrm>
                  <a:off x="2625" y="1123"/>
                  <a:ext cx="105" cy="71"/>
                </a:xfrm>
                <a:custGeom>
                  <a:avLst/>
                  <a:gdLst>
                    <a:gd name="T0" fmla="*/ 0 w 209"/>
                    <a:gd name="T1" fmla="*/ 1 h 142"/>
                    <a:gd name="T2" fmla="*/ 1 w 209"/>
                    <a:gd name="T3" fmla="*/ 1 h 142"/>
                    <a:gd name="T4" fmla="*/ 1 w 209"/>
                    <a:gd name="T5" fmla="*/ 1 h 142"/>
                    <a:gd name="T6" fmla="*/ 0 w 209"/>
                    <a:gd name="T7" fmla="*/ 1 h 142"/>
                    <a:gd name="T8" fmla="*/ 0 w 209"/>
                    <a:gd name="T9" fmla="*/ 1 h 142"/>
                    <a:gd name="T10" fmla="*/ 0 w 209"/>
                    <a:gd name="T11" fmla="*/ 1 h 142"/>
                    <a:gd name="T12" fmla="*/ 0 w 209"/>
                    <a:gd name="T13" fmla="*/ 1 h 142"/>
                    <a:gd name="T14" fmla="*/ 1 w 209"/>
                    <a:gd name="T15" fmla="*/ 1 h 142"/>
                    <a:gd name="T16" fmla="*/ 1 w 209"/>
                    <a:gd name="T17" fmla="*/ 0 h 142"/>
                    <a:gd name="T18" fmla="*/ 0 w 209"/>
                    <a:gd name="T19" fmla="*/ 0 h 142"/>
                    <a:gd name="T20" fmla="*/ 0 w 209"/>
                    <a:gd name="T21" fmla="*/ 1 h 142"/>
                    <a:gd name="T22" fmla="*/ 0 w 209"/>
                    <a:gd name="T23" fmla="*/ 1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42"/>
                    <a:gd name="T38" fmla="*/ 209 w 209"/>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42">
                      <a:moveTo>
                        <a:pt x="0" y="142"/>
                      </a:moveTo>
                      <a:lnTo>
                        <a:pt x="209" y="142"/>
                      </a:lnTo>
                      <a:lnTo>
                        <a:pt x="209" y="113"/>
                      </a:lnTo>
                      <a:lnTo>
                        <a:pt x="0" y="113"/>
                      </a:lnTo>
                      <a:lnTo>
                        <a:pt x="0" y="142"/>
                      </a:lnTo>
                      <a:close/>
                      <a:moveTo>
                        <a:pt x="0" y="29"/>
                      </a:moveTo>
                      <a:lnTo>
                        <a:pt x="209" y="29"/>
                      </a:lnTo>
                      <a:lnTo>
                        <a:pt x="209" y="0"/>
                      </a:lnTo>
                      <a:lnTo>
                        <a:pt x="0" y="0"/>
                      </a:lnTo>
                      <a:lnTo>
                        <a:pt x="0" y="29"/>
                      </a:lnTo>
                      <a:close/>
                    </a:path>
                  </a:pathLst>
                </a:custGeom>
                <a:solidFill>
                  <a:srgbClr val="FF9933"/>
                </a:solidFill>
                <a:ln w="3175">
                  <a:solidFill>
                    <a:srgbClr val="FFFFFF"/>
                  </a:solidFill>
                  <a:prstDash val="solid"/>
                  <a:round/>
                  <a:headEnd/>
                  <a:tailEnd/>
                </a:ln>
              </p:spPr>
              <p:txBody>
                <a:bodyPr/>
                <a:lstStyle/>
                <a:p>
                  <a:endParaRPr lang="en-US" dirty="0"/>
                </a:p>
              </p:txBody>
            </p:sp>
          </p:grpSp>
          <p:sp>
            <p:nvSpPr>
              <p:cNvPr id="24641" name="Rectangle 122"/>
              <p:cNvSpPr>
                <a:spLocks noChangeArrowheads="1"/>
              </p:cNvSpPr>
              <p:nvPr/>
            </p:nvSpPr>
            <p:spPr bwMode="auto">
              <a:xfrm>
                <a:off x="1256" y="776"/>
                <a:ext cx="2960" cy="2720"/>
              </a:xfrm>
              <a:prstGeom prst="rect">
                <a:avLst/>
              </a:prstGeom>
              <a:solidFill>
                <a:srgbClr val="FF9933"/>
              </a:solidFill>
              <a:ln w="7938">
                <a:solidFill>
                  <a:srgbClr val="000000"/>
                </a:solidFill>
                <a:miter lim="800000"/>
                <a:headEnd/>
                <a:tailEnd/>
              </a:ln>
            </p:spPr>
            <p:txBody>
              <a:bodyPr/>
              <a:lstStyle/>
              <a:p>
                <a:endParaRPr lang="en-US" dirty="0"/>
              </a:p>
            </p:txBody>
          </p:sp>
          <p:sp>
            <p:nvSpPr>
              <p:cNvPr id="24642" name="Freeform 123"/>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FF9933"/>
              </a:solidFill>
              <a:ln w="7938">
                <a:solidFill>
                  <a:srgbClr val="000000"/>
                </a:solidFill>
                <a:prstDash val="solid"/>
                <a:round/>
                <a:headEnd/>
                <a:tailEnd/>
              </a:ln>
            </p:spPr>
            <p:txBody>
              <a:bodyPr/>
              <a:lstStyle/>
              <a:p>
                <a:endParaRPr lang="en-US" dirty="0"/>
              </a:p>
            </p:txBody>
          </p:sp>
          <p:grpSp>
            <p:nvGrpSpPr>
              <p:cNvPr id="23" name="Group 124"/>
              <p:cNvGrpSpPr>
                <a:grpSpLocks/>
              </p:cNvGrpSpPr>
              <p:nvPr/>
            </p:nvGrpSpPr>
            <p:grpSpPr bwMode="auto">
              <a:xfrm>
                <a:off x="1248" y="768"/>
                <a:ext cx="2546" cy="2348"/>
                <a:chOff x="2332" y="919"/>
                <a:chExt cx="593" cy="580"/>
              </a:xfrm>
            </p:grpSpPr>
            <p:sp>
              <p:nvSpPr>
                <p:cNvPr id="24653" name="Freeform 125"/>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FF9933"/>
                </a:solidFill>
                <a:ln w="7938">
                  <a:solidFill>
                    <a:srgbClr val="000000"/>
                  </a:solidFill>
                  <a:prstDash val="solid"/>
                  <a:round/>
                  <a:headEnd/>
                  <a:tailEnd/>
                </a:ln>
              </p:spPr>
              <p:txBody>
                <a:bodyPr/>
                <a:lstStyle/>
                <a:p>
                  <a:endParaRPr lang="en-US" dirty="0"/>
                </a:p>
              </p:txBody>
            </p:sp>
            <p:sp>
              <p:nvSpPr>
                <p:cNvPr id="24654" name="Line 126"/>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24644" name="Freeform 127"/>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FF9933"/>
              </a:solidFill>
              <a:ln w="7938">
                <a:solidFill>
                  <a:srgbClr val="000000"/>
                </a:solidFill>
                <a:prstDash val="solid"/>
                <a:round/>
                <a:headEnd/>
                <a:tailEnd/>
              </a:ln>
            </p:spPr>
            <p:txBody>
              <a:bodyPr/>
              <a:lstStyle/>
              <a:p>
                <a:endParaRPr lang="en-US" dirty="0"/>
              </a:p>
            </p:txBody>
          </p:sp>
          <p:sp>
            <p:nvSpPr>
              <p:cNvPr id="24645" name="Rectangle 128"/>
              <p:cNvSpPr>
                <a:spLocks noChangeArrowheads="1"/>
              </p:cNvSpPr>
              <p:nvPr/>
            </p:nvSpPr>
            <p:spPr bwMode="auto">
              <a:xfrm>
                <a:off x="1256" y="776"/>
                <a:ext cx="2960" cy="2720"/>
              </a:xfrm>
              <a:prstGeom prst="rect">
                <a:avLst/>
              </a:prstGeom>
              <a:solidFill>
                <a:srgbClr val="FF9933"/>
              </a:solidFill>
              <a:ln w="7938">
                <a:solidFill>
                  <a:srgbClr val="000000"/>
                </a:solidFill>
                <a:miter lim="800000"/>
                <a:headEnd/>
                <a:tailEnd/>
              </a:ln>
            </p:spPr>
            <p:txBody>
              <a:bodyPr/>
              <a:lstStyle/>
              <a:p>
                <a:endParaRPr lang="en-US" dirty="0"/>
              </a:p>
            </p:txBody>
          </p:sp>
          <p:sp>
            <p:nvSpPr>
              <p:cNvPr id="24646" name="Freeform 129"/>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FF9933"/>
              </a:solidFill>
              <a:ln w="7938">
                <a:solidFill>
                  <a:srgbClr val="000000"/>
                </a:solidFill>
                <a:prstDash val="solid"/>
                <a:round/>
                <a:headEnd/>
                <a:tailEnd/>
              </a:ln>
            </p:spPr>
            <p:txBody>
              <a:bodyPr/>
              <a:lstStyle/>
              <a:p>
                <a:endParaRPr lang="en-US" dirty="0"/>
              </a:p>
            </p:txBody>
          </p:sp>
          <p:grpSp>
            <p:nvGrpSpPr>
              <p:cNvPr id="24" name="Group 130"/>
              <p:cNvGrpSpPr>
                <a:grpSpLocks/>
              </p:cNvGrpSpPr>
              <p:nvPr/>
            </p:nvGrpSpPr>
            <p:grpSpPr bwMode="auto">
              <a:xfrm>
                <a:off x="1248" y="768"/>
                <a:ext cx="2546" cy="2348"/>
                <a:chOff x="2332" y="919"/>
                <a:chExt cx="593" cy="580"/>
              </a:xfrm>
            </p:grpSpPr>
            <p:sp>
              <p:nvSpPr>
                <p:cNvPr id="24651" name="Freeform 131"/>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solidFill>
                  <a:srgbClr val="FF9933"/>
                </a:solidFill>
                <a:ln w="7938">
                  <a:solidFill>
                    <a:srgbClr val="000000"/>
                  </a:solidFill>
                  <a:prstDash val="solid"/>
                  <a:round/>
                  <a:headEnd/>
                  <a:tailEnd/>
                </a:ln>
              </p:spPr>
              <p:txBody>
                <a:bodyPr/>
                <a:lstStyle/>
                <a:p>
                  <a:endParaRPr lang="en-US" dirty="0"/>
                </a:p>
              </p:txBody>
            </p:sp>
            <p:sp>
              <p:nvSpPr>
                <p:cNvPr id="24652" name="Line 132"/>
                <p:cNvSpPr>
                  <a:spLocks noChangeShapeType="1"/>
                </p:cNvSpPr>
                <p:nvPr/>
              </p:nvSpPr>
              <p:spPr bwMode="auto">
                <a:xfrm>
                  <a:off x="2332" y="919"/>
                  <a:ext cx="98" cy="96"/>
                </a:xfrm>
                <a:prstGeom prst="line">
                  <a:avLst/>
                </a:prstGeom>
                <a:noFill/>
                <a:ln w="7938">
                  <a:solidFill>
                    <a:srgbClr val="000000"/>
                  </a:solidFill>
                  <a:round/>
                  <a:headEnd/>
                  <a:tailEnd/>
                </a:ln>
              </p:spPr>
              <p:txBody>
                <a:bodyPr/>
                <a:lstStyle/>
                <a:p>
                  <a:endParaRPr lang="en-US" dirty="0"/>
                </a:p>
              </p:txBody>
            </p:sp>
          </p:grpSp>
          <p:sp>
            <p:nvSpPr>
              <p:cNvPr id="24648" name="Freeform 133"/>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FF9933"/>
              </a:solidFill>
              <a:ln w="7938">
                <a:solidFill>
                  <a:srgbClr val="000000"/>
                </a:solidFill>
                <a:prstDash val="solid"/>
                <a:round/>
                <a:headEnd/>
                <a:tailEnd/>
              </a:ln>
            </p:spPr>
            <p:txBody>
              <a:bodyPr/>
              <a:lstStyle/>
              <a:p>
                <a:endParaRPr lang="en-US" dirty="0"/>
              </a:p>
            </p:txBody>
          </p:sp>
          <p:sp>
            <p:nvSpPr>
              <p:cNvPr id="24649" name="Line 134"/>
              <p:cNvSpPr>
                <a:spLocks noChangeShapeType="1"/>
              </p:cNvSpPr>
              <p:nvPr/>
            </p:nvSpPr>
            <p:spPr bwMode="auto">
              <a:xfrm>
                <a:off x="3794" y="3116"/>
                <a:ext cx="426" cy="384"/>
              </a:xfrm>
              <a:prstGeom prst="line">
                <a:avLst/>
              </a:prstGeom>
              <a:noFill/>
              <a:ln w="7938">
                <a:solidFill>
                  <a:srgbClr val="000000"/>
                </a:solidFill>
                <a:round/>
                <a:headEnd/>
                <a:tailEnd/>
              </a:ln>
            </p:spPr>
            <p:txBody>
              <a:bodyPr/>
              <a:lstStyle/>
              <a:p>
                <a:endParaRPr lang="en-US" dirty="0"/>
              </a:p>
            </p:txBody>
          </p:sp>
          <p:sp>
            <p:nvSpPr>
              <p:cNvPr id="24650" name="Line 135"/>
              <p:cNvSpPr>
                <a:spLocks noChangeShapeType="1"/>
              </p:cNvSpPr>
              <p:nvPr/>
            </p:nvSpPr>
            <p:spPr bwMode="auto">
              <a:xfrm>
                <a:off x="3794" y="3116"/>
                <a:ext cx="426" cy="384"/>
              </a:xfrm>
              <a:prstGeom prst="line">
                <a:avLst/>
              </a:prstGeom>
              <a:noFill/>
              <a:ln w="7938">
                <a:solidFill>
                  <a:srgbClr val="000000"/>
                </a:solidFill>
                <a:round/>
                <a:headEnd/>
                <a:tailEnd/>
              </a:ln>
            </p:spPr>
            <p:txBody>
              <a:bodyPr/>
              <a:lstStyle/>
              <a:p>
                <a:endParaRPr lang="en-US" dirty="0"/>
              </a:p>
            </p:txBody>
          </p:sp>
        </p:grpSp>
        <p:grpSp>
          <p:nvGrpSpPr>
            <p:cNvPr id="25" name="Group 136"/>
            <p:cNvGrpSpPr>
              <a:grpSpLocks/>
            </p:cNvGrpSpPr>
            <p:nvPr/>
          </p:nvGrpSpPr>
          <p:grpSpPr bwMode="auto">
            <a:xfrm>
              <a:off x="2160" y="1728"/>
              <a:ext cx="384" cy="1152"/>
              <a:chOff x="1920" y="1920"/>
              <a:chExt cx="384" cy="960"/>
            </a:xfrm>
          </p:grpSpPr>
          <p:sp>
            <p:nvSpPr>
              <p:cNvPr id="24634" name="Rectangle 137"/>
              <p:cNvSpPr>
                <a:spLocks noChangeArrowheads="1"/>
              </p:cNvSpPr>
              <p:nvPr/>
            </p:nvSpPr>
            <p:spPr bwMode="auto">
              <a:xfrm>
                <a:off x="1920" y="1920"/>
                <a:ext cx="384" cy="960"/>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35" name="Rectangle 138"/>
              <p:cNvSpPr>
                <a:spLocks noChangeArrowheads="1"/>
              </p:cNvSpPr>
              <p:nvPr/>
            </p:nvSpPr>
            <p:spPr bwMode="auto">
              <a:xfrm>
                <a:off x="1920" y="2688"/>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36" name="Rectangle 139"/>
              <p:cNvSpPr>
                <a:spLocks noChangeArrowheads="1"/>
              </p:cNvSpPr>
              <p:nvPr/>
            </p:nvSpPr>
            <p:spPr bwMode="auto">
              <a:xfrm>
                <a:off x="1920" y="2496"/>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37" name="Rectangle 140"/>
              <p:cNvSpPr>
                <a:spLocks noChangeArrowheads="1"/>
              </p:cNvSpPr>
              <p:nvPr/>
            </p:nvSpPr>
            <p:spPr bwMode="auto">
              <a:xfrm>
                <a:off x="1920" y="2304"/>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38" name="Rectangle 141"/>
              <p:cNvSpPr>
                <a:spLocks noChangeArrowheads="1"/>
              </p:cNvSpPr>
              <p:nvPr/>
            </p:nvSpPr>
            <p:spPr bwMode="auto">
              <a:xfrm>
                <a:off x="1920" y="2112"/>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39" name="Rectangle 142"/>
              <p:cNvSpPr>
                <a:spLocks noChangeArrowheads="1"/>
              </p:cNvSpPr>
              <p:nvPr/>
            </p:nvSpPr>
            <p:spPr bwMode="auto">
              <a:xfrm>
                <a:off x="1920" y="1920"/>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grpSp>
        <p:grpSp>
          <p:nvGrpSpPr>
            <p:cNvPr id="26" name="Group 143"/>
            <p:cNvGrpSpPr>
              <a:grpSpLocks/>
            </p:cNvGrpSpPr>
            <p:nvPr/>
          </p:nvGrpSpPr>
          <p:grpSpPr bwMode="auto">
            <a:xfrm>
              <a:off x="2880" y="1728"/>
              <a:ext cx="384" cy="1152"/>
              <a:chOff x="1920" y="1920"/>
              <a:chExt cx="384" cy="960"/>
            </a:xfrm>
          </p:grpSpPr>
          <p:sp>
            <p:nvSpPr>
              <p:cNvPr id="24628" name="Rectangle 144"/>
              <p:cNvSpPr>
                <a:spLocks noChangeArrowheads="1"/>
              </p:cNvSpPr>
              <p:nvPr/>
            </p:nvSpPr>
            <p:spPr bwMode="auto">
              <a:xfrm>
                <a:off x="1920" y="1920"/>
                <a:ext cx="384" cy="960"/>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29" name="Rectangle 145"/>
              <p:cNvSpPr>
                <a:spLocks noChangeArrowheads="1"/>
              </p:cNvSpPr>
              <p:nvPr/>
            </p:nvSpPr>
            <p:spPr bwMode="auto">
              <a:xfrm>
                <a:off x="1920" y="2688"/>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30" name="Rectangle 146"/>
              <p:cNvSpPr>
                <a:spLocks noChangeArrowheads="1"/>
              </p:cNvSpPr>
              <p:nvPr/>
            </p:nvSpPr>
            <p:spPr bwMode="auto">
              <a:xfrm>
                <a:off x="1920" y="2496"/>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31" name="Rectangle 147"/>
              <p:cNvSpPr>
                <a:spLocks noChangeArrowheads="1"/>
              </p:cNvSpPr>
              <p:nvPr/>
            </p:nvSpPr>
            <p:spPr bwMode="auto">
              <a:xfrm>
                <a:off x="1920" y="2304"/>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32" name="Rectangle 148"/>
              <p:cNvSpPr>
                <a:spLocks noChangeArrowheads="1"/>
              </p:cNvSpPr>
              <p:nvPr/>
            </p:nvSpPr>
            <p:spPr bwMode="auto">
              <a:xfrm>
                <a:off x="1920" y="2112"/>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sp>
            <p:nvSpPr>
              <p:cNvPr id="24633" name="Rectangle 149"/>
              <p:cNvSpPr>
                <a:spLocks noChangeArrowheads="1"/>
              </p:cNvSpPr>
              <p:nvPr/>
            </p:nvSpPr>
            <p:spPr bwMode="auto">
              <a:xfrm>
                <a:off x="1920" y="1920"/>
                <a:ext cx="384" cy="192"/>
              </a:xfrm>
              <a:prstGeom prst="rect">
                <a:avLst/>
              </a:prstGeom>
              <a:solidFill>
                <a:srgbClr val="FF9933"/>
              </a:solidFill>
              <a:ln w="9525">
                <a:solidFill>
                  <a:schemeClr val="bg2"/>
                </a:solidFill>
                <a:miter lim="800000"/>
                <a:headEnd/>
                <a:tailEnd/>
              </a:ln>
            </p:spPr>
            <p:txBody>
              <a:bodyPr wrap="none" anchor="ctr"/>
              <a:lstStyle/>
              <a:p>
                <a:endParaRPr lang="en-US" dirty="0"/>
              </a:p>
            </p:txBody>
          </p:sp>
        </p:grpSp>
        <p:sp>
          <p:nvSpPr>
            <p:cNvPr id="24625" name="Freeform 150"/>
            <p:cNvSpPr>
              <a:spLocks/>
            </p:cNvSpPr>
            <p:nvPr/>
          </p:nvSpPr>
          <p:spPr bwMode="auto">
            <a:xfrm>
              <a:off x="2160" y="1296"/>
              <a:ext cx="1104" cy="432"/>
            </a:xfrm>
            <a:custGeom>
              <a:avLst/>
              <a:gdLst>
                <a:gd name="T0" fmla="*/ 0 w 1104"/>
                <a:gd name="T1" fmla="*/ 432 h 432"/>
                <a:gd name="T2" fmla="*/ 1104 w 1104"/>
                <a:gd name="T3" fmla="*/ 432 h 432"/>
                <a:gd name="T4" fmla="*/ 1077 w 1104"/>
                <a:gd name="T5" fmla="*/ 313 h 432"/>
                <a:gd name="T6" fmla="*/ 1008 w 1104"/>
                <a:gd name="T7" fmla="*/ 200 h 432"/>
                <a:gd name="T8" fmla="*/ 894 w 1104"/>
                <a:gd name="T9" fmla="*/ 94 h 432"/>
                <a:gd name="T10" fmla="*/ 784 w 1104"/>
                <a:gd name="T11" fmla="*/ 39 h 432"/>
                <a:gd name="T12" fmla="*/ 674 w 1104"/>
                <a:gd name="T13" fmla="*/ 11 h 432"/>
                <a:gd name="T14" fmla="*/ 528 w 1104"/>
                <a:gd name="T15" fmla="*/ 0 h 432"/>
                <a:gd name="T16" fmla="*/ 391 w 1104"/>
                <a:gd name="T17" fmla="*/ 21 h 432"/>
                <a:gd name="T18" fmla="*/ 281 w 1104"/>
                <a:gd name="T19" fmla="*/ 56 h 432"/>
                <a:gd name="T20" fmla="*/ 171 w 1104"/>
                <a:gd name="T21" fmla="*/ 112 h 432"/>
                <a:gd name="T22" fmla="*/ 71 w 1104"/>
                <a:gd name="T23" fmla="*/ 211 h 432"/>
                <a:gd name="T24" fmla="*/ 25 w 1104"/>
                <a:gd name="T25" fmla="*/ 313 h 432"/>
                <a:gd name="T26" fmla="*/ 0 w 1104"/>
                <a:gd name="T27" fmla="*/ 432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04"/>
                <a:gd name="T43" fmla="*/ 0 h 432"/>
                <a:gd name="T44" fmla="*/ 1104 w 1104"/>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04" h="432">
                  <a:moveTo>
                    <a:pt x="0" y="432"/>
                  </a:moveTo>
                  <a:lnTo>
                    <a:pt x="1104" y="432"/>
                  </a:lnTo>
                  <a:lnTo>
                    <a:pt x="1077" y="313"/>
                  </a:lnTo>
                  <a:lnTo>
                    <a:pt x="1008" y="200"/>
                  </a:lnTo>
                  <a:lnTo>
                    <a:pt x="894" y="94"/>
                  </a:lnTo>
                  <a:lnTo>
                    <a:pt x="784" y="39"/>
                  </a:lnTo>
                  <a:lnTo>
                    <a:pt x="674" y="11"/>
                  </a:lnTo>
                  <a:lnTo>
                    <a:pt x="528" y="0"/>
                  </a:lnTo>
                  <a:lnTo>
                    <a:pt x="391" y="21"/>
                  </a:lnTo>
                  <a:lnTo>
                    <a:pt x="281" y="56"/>
                  </a:lnTo>
                  <a:lnTo>
                    <a:pt x="171" y="112"/>
                  </a:lnTo>
                  <a:lnTo>
                    <a:pt x="71" y="211"/>
                  </a:lnTo>
                  <a:lnTo>
                    <a:pt x="25" y="313"/>
                  </a:lnTo>
                  <a:lnTo>
                    <a:pt x="0" y="432"/>
                  </a:lnTo>
                  <a:close/>
                </a:path>
              </a:pathLst>
            </a:custGeom>
            <a:solidFill>
              <a:srgbClr val="FF9933"/>
            </a:solidFill>
            <a:ln w="9525">
              <a:solidFill>
                <a:schemeClr val="bg2"/>
              </a:solidFill>
              <a:round/>
              <a:headEnd/>
              <a:tailEnd/>
            </a:ln>
          </p:spPr>
          <p:txBody>
            <a:bodyPr/>
            <a:lstStyle/>
            <a:p>
              <a:endParaRPr lang="en-US" dirty="0"/>
            </a:p>
          </p:txBody>
        </p:sp>
        <p:sp>
          <p:nvSpPr>
            <p:cNvPr id="24626" name="Line 151"/>
            <p:cNvSpPr>
              <a:spLocks noChangeShapeType="1"/>
            </p:cNvSpPr>
            <p:nvPr/>
          </p:nvSpPr>
          <p:spPr bwMode="auto">
            <a:xfrm flipH="1" flipV="1">
              <a:off x="2400" y="1392"/>
              <a:ext cx="144" cy="336"/>
            </a:xfrm>
            <a:prstGeom prst="line">
              <a:avLst/>
            </a:prstGeom>
            <a:noFill/>
            <a:ln w="9525">
              <a:solidFill>
                <a:schemeClr val="bg2"/>
              </a:solidFill>
              <a:round/>
              <a:headEnd/>
              <a:tailEnd/>
            </a:ln>
          </p:spPr>
          <p:txBody>
            <a:bodyPr/>
            <a:lstStyle/>
            <a:p>
              <a:endParaRPr lang="en-US" dirty="0"/>
            </a:p>
          </p:txBody>
        </p:sp>
        <p:sp>
          <p:nvSpPr>
            <p:cNvPr id="24627" name="Line 152"/>
            <p:cNvSpPr>
              <a:spLocks noChangeShapeType="1"/>
            </p:cNvSpPr>
            <p:nvPr/>
          </p:nvSpPr>
          <p:spPr bwMode="auto">
            <a:xfrm flipV="1">
              <a:off x="2880" y="1392"/>
              <a:ext cx="192" cy="336"/>
            </a:xfrm>
            <a:prstGeom prst="line">
              <a:avLst/>
            </a:prstGeom>
            <a:noFill/>
            <a:ln w="9525">
              <a:solidFill>
                <a:schemeClr val="bg2"/>
              </a:solidFill>
              <a:round/>
              <a:headEnd/>
              <a:tailEnd/>
            </a:ln>
          </p:spPr>
          <p:txBody>
            <a:bodyPr/>
            <a:lstStyle/>
            <a:p>
              <a:endParaRPr lang="en-US" dirty="0"/>
            </a:p>
          </p:txBody>
        </p:sp>
      </p:grpSp>
      <p:sp>
        <p:nvSpPr>
          <p:cNvPr id="24605" name="Freeform 153"/>
          <p:cNvSpPr>
            <a:spLocks/>
          </p:cNvSpPr>
          <p:nvPr/>
        </p:nvSpPr>
        <p:spPr bwMode="auto">
          <a:xfrm>
            <a:off x="3890963" y="3568700"/>
            <a:ext cx="2851150" cy="985838"/>
          </a:xfrm>
          <a:custGeom>
            <a:avLst/>
            <a:gdLst>
              <a:gd name="T0" fmla="*/ 0 w 1796"/>
              <a:gd name="T1" fmla="*/ 0 h 621"/>
              <a:gd name="T2" fmla="*/ 2147483647 w 1796"/>
              <a:gd name="T3" fmla="*/ 0 h 621"/>
              <a:gd name="T4" fmla="*/ 2147483647 w 1796"/>
              <a:gd name="T5" fmla="*/ 2147483647 h 621"/>
              <a:gd name="T6" fmla="*/ 0 60000 65536"/>
              <a:gd name="T7" fmla="*/ 0 60000 65536"/>
              <a:gd name="T8" fmla="*/ 0 60000 65536"/>
              <a:gd name="T9" fmla="*/ 0 w 1796"/>
              <a:gd name="T10" fmla="*/ 0 h 621"/>
              <a:gd name="T11" fmla="*/ 1796 w 1796"/>
              <a:gd name="T12" fmla="*/ 621 h 621"/>
            </a:gdLst>
            <a:ahLst/>
            <a:cxnLst>
              <a:cxn ang="T6">
                <a:pos x="T0" y="T1"/>
              </a:cxn>
              <a:cxn ang="T7">
                <a:pos x="T2" y="T3"/>
              </a:cxn>
              <a:cxn ang="T8">
                <a:pos x="T4" y="T5"/>
              </a:cxn>
            </a:cxnLst>
            <a:rect l="T9" t="T10" r="T11" b="T12"/>
            <a:pathLst>
              <a:path w="1796" h="621">
                <a:moveTo>
                  <a:pt x="0" y="0"/>
                </a:moveTo>
                <a:lnTo>
                  <a:pt x="1796" y="0"/>
                </a:lnTo>
                <a:lnTo>
                  <a:pt x="1796" y="621"/>
                </a:lnTo>
              </a:path>
            </a:pathLst>
          </a:custGeom>
          <a:noFill/>
          <a:ln w="28575" cmpd="sng">
            <a:solidFill>
              <a:srgbClr val="D60093"/>
            </a:solidFill>
            <a:round/>
            <a:headEnd/>
            <a:tailEnd/>
          </a:ln>
        </p:spPr>
        <p:txBody>
          <a:bodyPr/>
          <a:lstStyle/>
          <a:p>
            <a:endParaRPr lang="en-US" dirty="0"/>
          </a:p>
        </p:txBody>
      </p:sp>
      <p:grpSp>
        <p:nvGrpSpPr>
          <p:cNvPr id="27" name="Group 154"/>
          <p:cNvGrpSpPr>
            <a:grpSpLocks/>
          </p:cNvGrpSpPr>
          <p:nvPr/>
        </p:nvGrpSpPr>
        <p:grpSpPr bwMode="auto">
          <a:xfrm>
            <a:off x="1400175" y="2147888"/>
            <a:ext cx="1357313" cy="885825"/>
            <a:chOff x="1305" y="2988"/>
            <a:chExt cx="855" cy="558"/>
          </a:xfrm>
        </p:grpSpPr>
        <p:sp>
          <p:nvSpPr>
            <p:cNvPr id="24617" name="AutoShape 155"/>
            <p:cNvSpPr>
              <a:spLocks noChangeArrowheads="1"/>
            </p:cNvSpPr>
            <p:nvPr/>
          </p:nvSpPr>
          <p:spPr bwMode="auto">
            <a:xfrm>
              <a:off x="1305" y="2988"/>
              <a:ext cx="855" cy="558"/>
            </a:xfrm>
            <a:prstGeom prst="rightArrow">
              <a:avLst>
                <a:gd name="adj1" fmla="val 50000"/>
                <a:gd name="adj2" fmla="val 38306"/>
              </a:avLst>
            </a:prstGeom>
            <a:solidFill>
              <a:schemeClr val="bg2"/>
            </a:solidFill>
            <a:ln w="9525">
              <a:solidFill>
                <a:schemeClr val="bg2"/>
              </a:solidFill>
              <a:miter lim="800000"/>
              <a:headEnd/>
              <a:tailEnd/>
            </a:ln>
          </p:spPr>
          <p:txBody>
            <a:bodyPr wrap="none" anchor="ctr"/>
            <a:lstStyle/>
            <a:p>
              <a:endParaRPr lang="en-US" dirty="0"/>
            </a:p>
          </p:txBody>
        </p:sp>
        <p:sp>
          <p:nvSpPr>
            <p:cNvPr id="24618" name="Text Box 156"/>
            <p:cNvSpPr txBox="1">
              <a:spLocks noChangeArrowheads="1"/>
            </p:cNvSpPr>
            <p:nvPr/>
          </p:nvSpPr>
          <p:spPr bwMode="auto">
            <a:xfrm>
              <a:off x="1832" y="3134"/>
              <a:ext cx="252" cy="231"/>
            </a:xfrm>
            <a:prstGeom prst="rect">
              <a:avLst/>
            </a:prstGeom>
            <a:noFill/>
            <a:ln w="9525">
              <a:noFill/>
              <a:miter lim="800000"/>
              <a:headEnd/>
              <a:tailEnd/>
            </a:ln>
          </p:spPr>
          <p:txBody>
            <a:bodyPr wrap="none">
              <a:spAutoFit/>
            </a:bodyPr>
            <a:lstStyle/>
            <a:p>
              <a:r>
                <a:rPr lang="en-US" b="1" dirty="0">
                  <a:solidFill>
                    <a:schemeClr val="bg1"/>
                  </a:solidFill>
                </a:rPr>
                <a:t>IP</a:t>
              </a:r>
            </a:p>
          </p:txBody>
        </p:sp>
        <p:grpSp>
          <p:nvGrpSpPr>
            <p:cNvPr id="28" name="Group 157"/>
            <p:cNvGrpSpPr>
              <a:grpSpLocks/>
            </p:cNvGrpSpPr>
            <p:nvPr/>
          </p:nvGrpSpPr>
          <p:grpSpPr bwMode="auto">
            <a:xfrm>
              <a:off x="1329" y="3111"/>
              <a:ext cx="540" cy="306"/>
              <a:chOff x="1755" y="2916"/>
              <a:chExt cx="540" cy="306"/>
            </a:xfrm>
          </p:grpSpPr>
          <p:sp>
            <p:nvSpPr>
              <p:cNvPr id="24620" name="AutoShape 158"/>
              <p:cNvSpPr>
                <a:spLocks noChangeArrowheads="1"/>
              </p:cNvSpPr>
              <p:nvPr/>
            </p:nvSpPr>
            <p:spPr bwMode="auto">
              <a:xfrm>
                <a:off x="1755" y="2916"/>
                <a:ext cx="540"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0 w 21600"/>
                  <a:gd name="T13" fmla="*/ 5435 h 21600"/>
                  <a:gd name="T14" fmla="*/ 18880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24621" name="Text Box 159"/>
              <p:cNvSpPr txBox="1">
                <a:spLocks noChangeArrowheads="1"/>
              </p:cNvSpPr>
              <p:nvPr/>
            </p:nvSpPr>
            <p:spPr bwMode="auto">
              <a:xfrm>
                <a:off x="1850" y="2945"/>
                <a:ext cx="388" cy="231"/>
              </a:xfrm>
              <a:prstGeom prst="rect">
                <a:avLst/>
              </a:prstGeom>
              <a:noFill/>
              <a:ln w="9525">
                <a:noFill/>
                <a:miter lim="800000"/>
                <a:headEnd/>
                <a:tailEnd/>
              </a:ln>
            </p:spPr>
            <p:txBody>
              <a:bodyPr wrap="none">
                <a:spAutoFit/>
              </a:bodyPr>
              <a:lstStyle/>
              <a:p>
                <a:r>
                  <a:rPr lang="en-US" b="1" dirty="0">
                    <a:solidFill>
                      <a:srgbClr val="000000"/>
                    </a:solidFill>
                  </a:rPr>
                  <a:t>SS7</a:t>
                </a:r>
              </a:p>
            </p:txBody>
          </p:sp>
        </p:grpSp>
      </p:grpSp>
      <p:sp>
        <p:nvSpPr>
          <p:cNvPr id="24607" name="Text Box 160"/>
          <p:cNvSpPr txBox="1">
            <a:spLocks noChangeArrowheads="1"/>
          </p:cNvSpPr>
          <p:nvPr/>
        </p:nvSpPr>
        <p:spPr bwMode="auto">
          <a:xfrm>
            <a:off x="1820863" y="3014663"/>
            <a:ext cx="908050" cy="366712"/>
          </a:xfrm>
          <a:prstGeom prst="rect">
            <a:avLst/>
          </a:prstGeom>
          <a:noFill/>
          <a:ln w="9525">
            <a:noFill/>
            <a:miter lim="800000"/>
            <a:headEnd/>
            <a:tailEnd/>
          </a:ln>
        </p:spPr>
        <p:txBody>
          <a:bodyPr wrap="none">
            <a:spAutoFit/>
          </a:bodyPr>
          <a:lstStyle/>
          <a:p>
            <a:r>
              <a:rPr lang="en-US" dirty="0">
                <a:solidFill>
                  <a:srgbClr val="000000"/>
                </a:solidFill>
              </a:rPr>
              <a:t>Sigtran</a:t>
            </a:r>
          </a:p>
        </p:txBody>
      </p:sp>
      <p:sp>
        <p:nvSpPr>
          <p:cNvPr id="24608" name="Line 161"/>
          <p:cNvSpPr>
            <a:spLocks noChangeShapeType="1"/>
          </p:cNvSpPr>
          <p:nvPr/>
        </p:nvSpPr>
        <p:spPr bwMode="auto">
          <a:xfrm>
            <a:off x="7213600" y="5168900"/>
            <a:ext cx="450850" cy="0"/>
          </a:xfrm>
          <a:prstGeom prst="line">
            <a:avLst/>
          </a:prstGeom>
          <a:noFill/>
          <a:ln w="57150">
            <a:solidFill>
              <a:schemeClr val="tx2"/>
            </a:solidFill>
            <a:round/>
            <a:headEnd/>
            <a:tailEnd/>
          </a:ln>
        </p:spPr>
        <p:txBody>
          <a:bodyPr/>
          <a:lstStyle/>
          <a:p>
            <a:endParaRPr lang="en-US" dirty="0"/>
          </a:p>
        </p:txBody>
      </p:sp>
      <p:grpSp>
        <p:nvGrpSpPr>
          <p:cNvPr id="29" name="Group 163"/>
          <p:cNvGrpSpPr>
            <a:grpSpLocks/>
          </p:cNvGrpSpPr>
          <p:nvPr/>
        </p:nvGrpSpPr>
        <p:grpSpPr bwMode="auto">
          <a:xfrm>
            <a:off x="512763" y="4741863"/>
            <a:ext cx="1050925" cy="1128712"/>
            <a:chOff x="2642" y="2184"/>
            <a:chExt cx="761" cy="759"/>
          </a:xfrm>
        </p:grpSpPr>
        <p:sp>
          <p:nvSpPr>
            <p:cNvPr id="24612" name="Freeform 164"/>
            <p:cNvSpPr>
              <a:spLocks/>
            </p:cNvSpPr>
            <p:nvPr/>
          </p:nvSpPr>
          <p:spPr bwMode="auto">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noFill/>
              <a:round/>
              <a:headEnd/>
              <a:tailEnd/>
            </a:ln>
          </p:spPr>
          <p:txBody>
            <a:bodyPr/>
            <a:lstStyle/>
            <a:p>
              <a:endParaRPr lang="en-US" dirty="0"/>
            </a:p>
          </p:txBody>
        </p:sp>
        <p:sp>
          <p:nvSpPr>
            <p:cNvPr id="24613" name="Freeform 165"/>
            <p:cNvSpPr>
              <a:spLocks/>
            </p:cNvSpPr>
            <p:nvPr/>
          </p:nvSpPr>
          <p:spPr bwMode="auto">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noFill/>
              <a:round/>
              <a:headEnd/>
              <a:tailEnd/>
            </a:ln>
          </p:spPr>
          <p:txBody>
            <a:bodyPr/>
            <a:lstStyle/>
            <a:p>
              <a:endParaRPr lang="en-US" dirty="0"/>
            </a:p>
          </p:txBody>
        </p:sp>
        <p:sp>
          <p:nvSpPr>
            <p:cNvPr id="24614" name="Freeform 166"/>
            <p:cNvSpPr>
              <a:spLocks/>
            </p:cNvSpPr>
            <p:nvPr/>
          </p:nvSpPr>
          <p:spPr bwMode="auto">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noFill/>
              <a:round/>
              <a:headEnd/>
              <a:tailEnd/>
            </a:ln>
          </p:spPr>
          <p:txBody>
            <a:bodyPr/>
            <a:lstStyle/>
            <a:p>
              <a:endParaRPr lang="en-US" dirty="0"/>
            </a:p>
          </p:txBody>
        </p:sp>
        <p:sp>
          <p:nvSpPr>
            <p:cNvPr id="24615" name="Freeform 167"/>
            <p:cNvSpPr>
              <a:spLocks/>
            </p:cNvSpPr>
            <p:nvPr/>
          </p:nvSpPr>
          <p:spPr bwMode="auto">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noFill/>
              <a:round/>
              <a:headEnd/>
              <a:tailEnd/>
            </a:ln>
          </p:spPr>
          <p:txBody>
            <a:bodyPr/>
            <a:lstStyle/>
            <a:p>
              <a:endParaRPr lang="en-US" dirty="0"/>
            </a:p>
          </p:txBody>
        </p:sp>
        <p:sp>
          <p:nvSpPr>
            <p:cNvPr id="24616" name="Freeform 168"/>
            <p:cNvSpPr>
              <a:spLocks/>
            </p:cNvSpPr>
            <p:nvPr/>
          </p:nvSpPr>
          <p:spPr bwMode="auto">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rgbClr val="000000"/>
              </a:solidFill>
              <a:prstDash val="solid"/>
              <a:round/>
              <a:headEnd/>
              <a:tailEnd/>
            </a:ln>
          </p:spPr>
          <p:txBody>
            <a:bodyPr/>
            <a:lstStyle/>
            <a:p>
              <a:endParaRPr lang="en-US" dirty="0"/>
            </a:p>
          </p:txBody>
        </p:sp>
      </p:grpSp>
      <p:sp>
        <p:nvSpPr>
          <p:cNvPr id="24610" name="Text Box 169"/>
          <p:cNvSpPr txBox="1">
            <a:spLocks noChangeArrowheads="1"/>
          </p:cNvSpPr>
          <p:nvPr/>
        </p:nvSpPr>
        <p:spPr bwMode="auto">
          <a:xfrm>
            <a:off x="695325" y="5076825"/>
            <a:ext cx="781050" cy="366713"/>
          </a:xfrm>
          <a:prstGeom prst="rect">
            <a:avLst/>
          </a:prstGeom>
          <a:noFill/>
          <a:ln w="9525" algn="ctr">
            <a:noFill/>
            <a:miter lim="800000"/>
            <a:headEnd/>
            <a:tailEnd/>
          </a:ln>
        </p:spPr>
        <p:txBody>
          <a:bodyPr>
            <a:spAutoFit/>
          </a:bodyPr>
          <a:lstStyle/>
          <a:p>
            <a:pPr>
              <a:spcBef>
                <a:spcPct val="50000"/>
              </a:spcBef>
            </a:pPr>
            <a:r>
              <a:rPr lang="en-US" b="1" dirty="0"/>
              <a:t>SSP</a:t>
            </a:r>
          </a:p>
        </p:txBody>
      </p:sp>
      <p:sp>
        <p:nvSpPr>
          <p:cNvPr id="24611" name="Text Box 170"/>
          <p:cNvSpPr txBox="1">
            <a:spLocks noChangeArrowheads="1"/>
          </p:cNvSpPr>
          <p:nvPr/>
        </p:nvSpPr>
        <p:spPr bwMode="auto">
          <a:xfrm>
            <a:off x="7829550" y="4886325"/>
            <a:ext cx="781050" cy="366713"/>
          </a:xfrm>
          <a:prstGeom prst="rect">
            <a:avLst/>
          </a:prstGeom>
          <a:noFill/>
          <a:ln w="9525" algn="ctr">
            <a:noFill/>
            <a:miter lim="800000"/>
            <a:headEnd/>
            <a:tailEnd/>
          </a:ln>
        </p:spPr>
        <p:txBody>
          <a:bodyPr>
            <a:spAutoFit/>
          </a:bodyPr>
          <a:lstStyle/>
          <a:p>
            <a:pPr>
              <a:spcBef>
                <a:spcPct val="50000"/>
              </a:spcBef>
            </a:pPr>
            <a:r>
              <a:rPr lang="en-US" b="1" dirty="0"/>
              <a:t>SSP</a:t>
            </a: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flipH="1" flipV="1">
            <a:off x="1189038" y="3521075"/>
            <a:ext cx="4762" cy="1123950"/>
          </a:xfrm>
          <a:prstGeom prst="line">
            <a:avLst/>
          </a:prstGeom>
          <a:noFill/>
          <a:ln w="19050">
            <a:solidFill>
              <a:srgbClr val="000000"/>
            </a:solidFill>
            <a:round/>
            <a:headEnd/>
            <a:tailEnd/>
          </a:ln>
        </p:spPr>
        <p:txBody>
          <a:bodyPr/>
          <a:lstStyle/>
          <a:p>
            <a:endParaRPr lang="en-US" dirty="0"/>
          </a:p>
        </p:txBody>
      </p:sp>
      <p:sp>
        <p:nvSpPr>
          <p:cNvPr id="25603" name="Line 3"/>
          <p:cNvSpPr>
            <a:spLocks noChangeShapeType="1"/>
          </p:cNvSpPr>
          <p:nvPr/>
        </p:nvSpPr>
        <p:spPr bwMode="auto">
          <a:xfrm>
            <a:off x="2741613" y="5102225"/>
            <a:ext cx="363537" cy="0"/>
          </a:xfrm>
          <a:prstGeom prst="line">
            <a:avLst/>
          </a:prstGeom>
          <a:noFill/>
          <a:ln w="9525">
            <a:solidFill>
              <a:srgbClr val="000000"/>
            </a:solidFill>
            <a:round/>
            <a:headEnd/>
            <a:tailEnd/>
          </a:ln>
        </p:spPr>
        <p:txBody>
          <a:bodyPr/>
          <a:lstStyle/>
          <a:p>
            <a:endParaRPr lang="en-US" dirty="0"/>
          </a:p>
        </p:txBody>
      </p:sp>
      <p:sp>
        <p:nvSpPr>
          <p:cNvPr id="25604" name="Line 4"/>
          <p:cNvSpPr>
            <a:spLocks noChangeShapeType="1"/>
          </p:cNvSpPr>
          <p:nvPr/>
        </p:nvSpPr>
        <p:spPr bwMode="auto">
          <a:xfrm flipH="1">
            <a:off x="5789613" y="5116513"/>
            <a:ext cx="436562" cy="0"/>
          </a:xfrm>
          <a:prstGeom prst="line">
            <a:avLst/>
          </a:prstGeom>
          <a:noFill/>
          <a:ln w="9525">
            <a:solidFill>
              <a:srgbClr val="000000"/>
            </a:solidFill>
            <a:round/>
            <a:headEnd/>
            <a:tailEnd/>
          </a:ln>
        </p:spPr>
        <p:txBody>
          <a:bodyPr/>
          <a:lstStyle/>
          <a:p>
            <a:endParaRPr lang="en-US" dirty="0"/>
          </a:p>
        </p:txBody>
      </p:sp>
      <p:sp>
        <p:nvSpPr>
          <p:cNvPr id="25605" name="Line 5"/>
          <p:cNvSpPr>
            <a:spLocks noChangeShapeType="1"/>
          </p:cNvSpPr>
          <p:nvPr/>
        </p:nvSpPr>
        <p:spPr bwMode="auto">
          <a:xfrm>
            <a:off x="1508125" y="4913313"/>
            <a:ext cx="739775" cy="0"/>
          </a:xfrm>
          <a:prstGeom prst="line">
            <a:avLst/>
          </a:prstGeom>
          <a:noFill/>
          <a:ln w="9525">
            <a:solidFill>
              <a:srgbClr val="000000"/>
            </a:solidFill>
            <a:round/>
            <a:headEnd/>
            <a:tailEnd/>
          </a:ln>
        </p:spPr>
        <p:txBody>
          <a:bodyPr/>
          <a:lstStyle/>
          <a:p>
            <a:endParaRPr lang="en-US" dirty="0"/>
          </a:p>
        </p:txBody>
      </p:sp>
      <p:sp>
        <p:nvSpPr>
          <p:cNvPr id="25606" name="Line 6"/>
          <p:cNvSpPr>
            <a:spLocks noChangeShapeType="1"/>
          </p:cNvSpPr>
          <p:nvPr/>
        </p:nvSpPr>
        <p:spPr bwMode="auto">
          <a:xfrm>
            <a:off x="1581150" y="5059363"/>
            <a:ext cx="623888" cy="0"/>
          </a:xfrm>
          <a:prstGeom prst="line">
            <a:avLst/>
          </a:prstGeom>
          <a:noFill/>
          <a:ln w="9525">
            <a:solidFill>
              <a:srgbClr val="000000"/>
            </a:solidFill>
            <a:round/>
            <a:headEnd/>
            <a:tailEnd/>
          </a:ln>
        </p:spPr>
        <p:txBody>
          <a:bodyPr/>
          <a:lstStyle/>
          <a:p>
            <a:endParaRPr lang="en-US" dirty="0"/>
          </a:p>
        </p:txBody>
      </p:sp>
      <p:sp>
        <p:nvSpPr>
          <p:cNvPr id="25607" name="Line 7"/>
          <p:cNvSpPr>
            <a:spLocks noChangeShapeType="1"/>
          </p:cNvSpPr>
          <p:nvPr/>
        </p:nvSpPr>
        <p:spPr bwMode="auto">
          <a:xfrm>
            <a:off x="1566863" y="5203825"/>
            <a:ext cx="638175" cy="0"/>
          </a:xfrm>
          <a:prstGeom prst="line">
            <a:avLst/>
          </a:prstGeom>
          <a:noFill/>
          <a:ln w="9525">
            <a:solidFill>
              <a:srgbClr val="000000"/>
            </a:solidFill>
            <a:round/>
            <a:headEnd/>
            <a:tailEnd/>
          </a:ln>
        </p:spPr>
        <p:txBody>
          <a:bodyPr/>
          <a:lstStyle/>
          <a:p>
            <a:endParaRPr lang="en-US" dirty="0"/>
          </a:p>
        </p:txBody>
      </p:sp>
      <p:sp>
        <p:nvSpPr>
          <p:cNvPr id="25608" name="Line 8"/>
          <p:cNvSpPr>
            <a:spLocks noChangeShapeType="1"/>
          </p:cNvSpPr>
          <p:nvPr/>
        </p:nvSpPr>
        <p:spPr bwMode="auto">
          <a:xfrm>
            <a:off x="1493838" y="5319713"/>
            <a:ext cx="711200" cy="0"/>
          </a:xfrm>
          <a:prstGeom prst="line">
            <a:avLst/>
          </a:prstGeom>
          <a:noFill/>
          <a:ln w="9525">
            <a:solidFill>
              <a:srgbClr val="000000"/>
            </a:solidFill>
            <a:round/>
            <a:headEnd/>
            <a:tailEnd/>
          </a:ln>
        </p:spPr>
        <p:txBody>
          <a:bodyPr/>
          <a:lstStyle/>
          <a:p>
            <a:endParaRPr lang="en-US" dirty="0"/>
          </a:p>
        </p:txBody>
      </p:sp>
      <p:sp>
        <p:nvSpPr>
          <p:cNvPr id="25609" name="Line 9"/>
          <p:cNvSpPr>
            <a:spLocks noChangeShapeType="1"/>
          </p:cNvSpPr>
          <p:nvPr/>
        </p:nvSpPr>
        <p:spPr bwMode="auto">
          <a:xfrm>
            <a:off x="6748463" y="4913313"/>
            <a:ext cx="550862" cy="0"/>
          </a:xfrm>
          <a:prstGeom prst="line">
            <a:avLst/>
          </a:prstGeom>
          <a:noFill/>
          <a:ln w="9525">
            <a:solidFill>
              <a:srgbClr val="000000"/>
            </a:solidFill>
            <a:round/>
            <a:headEnd/>
            <a:tailEnd/>
          </a:ln>
        </p:spPr>
        <p:txBody>
          <a:bodyPr/>
          <a:lstStyle/>
          <a:p>
            <a:endParaRPr lang="en-US" dirty="0"/>
          </a:p>
        </p:txBody>
      </p:sp>
      <p:sp>
        <p:nvSpPr>
          <p:cNvPr id="25610" name="Line 10"/>
          <p:cNvSpPr>
            <a:spLocks noChangeShapeType="1"/>
          </p:cNvSpPr>
          <p:nvPr/>
        </p:nvSpPr>
        <p:spPr bwMode="auto">
          <a:xfrm>
            <a:off x="6762750" y="5014913"/>
            <a:ext cx="463550" cy="0"/>
          </a:xfrm>
          <a:prstGeom prst="line">
            <a:avLst/>
          </a:prstGeom>
          <a:noFill/>
          <a:ln w="9525">
            <a:solidFill>
              <a:srgbClr val="000000"/>
            </a:solidFill>
            <a:round/>
            <a:headEnd/>
            <a:tailEnd/>
          </a:ln>
        </p:spPr>
        <p:txBody>
          <a:bodyPr/>
          <a:lstStyle/>
          <a:p>
            <a:endParaRPr lang="en-US" dirty="0"/>
          </a:p>
        </p:txBody>
      </p:sp>
      <p:sp>
        <p:nvSpPr>
          <p:cNvPr id="25611" name="Line 11"/>
          <p:cNvSpPr>
            <a:spLocks noChangeShapeType="1"/>
          </p:cNvSpPr>
          <p:nvPr/>
        </p:nvSpPr>
        <p:spPr bwMode="auto">
          <a:xfrm>
            <a:off x="6748463" y="5146675"/>
            <a:ext cx="508000" cy="0"/>
          </a:xfrm>
          <a:prstGeom prst="line">
            <a:avLst/>
          </a:prstGeom>
          <a:noFill/>
          <a:ln w="9525">
            <a:solidFill>
              <a:srgbClr val="000000"/>
            </a:solidFill>
            <a:round/>
            <a:headEnd/>
            <a:tailEnd/>
          </a:ln>
        </p:spPr>
        <p:txBody>
          <a:bodyPr/>
          <a:lstStyle/>
          <a:p>
            <a:endParaRPr lang="en-US" dirty="0"/>
          </a:p>
        </p:txBody>
      </p:sp>
      <p:sp>
        <p:nvSpPr>
          <p:cNvPr id="25612" name="Line 12"/>
          <p:cNvSpPr>
            <a:spLocks noChangeShapeType="1"/>
          </p:cNvSpPr>
          <p:nvPr/>
        </p:nvSpPr>
        <p:spPr bwMode="auto">
          <a:xfrm>
            <a:off x="6762750" y="5305425"/>
            <a:ext cx="581025" cy="0"/>
          </a:xfrm>
          <a:prstGeom prst="line">
            <a:avLst/>
          </a:prstGeom>
          <a:noFill/>
          <a:ln w="9525">
            <a:solidFill>
              <a:srgbClr val="000000"/>
            </a:solidFill>
            <a:round/>
            <a:headEnd/>
            <a:tailEnd/>
          </a:ln>
        </p:spPr>
        <p:txBody>
          <a:bodyPr/>
          <a:lstStyle/>
          <a:p>
            <a:endParaRPr lang="en-US" dirty="0"/>
          </a:p>
        </p:txBody>
      </p:sp>
      <p:sp>
        <p:nvSpPr>
          <p:cNvPr id="25613" name="Rectangle 13"/>
          <p:cNvSpPr>
            <a:spLocks noGrp="1" noChangeArrowheads="1"/>
          </p:cNvSpPr>
          <p:nvPr>
            <p:ph type="title"/>
          </p:nvPr>
        </p:nvSpPr>
        <p:spPr>
          <a:xfrm>
            <a:off x="0" y="0"/>
            <a:ext cx="9144000" cy="630936"/>
          </a:xfrm>
        </p:spPr>
        <p:txBody>
          <a:bodyPr/>
          <a:lstStyle/>
          <a:p>
            <a:pPr eaLnBrk="1" hangingPunct="1"/>
            <a:r>
              <a:rPr lang="en-US" dirty="0" smtClean="0"/>
              <a:t>  Converged Networks</a:t>
            </a:r>
          </a:p>
        </p:txBody>
      </p:sp>
      <p:grpSp>
        <p:nvGrpSpPr>
          <p:cNvPr id="2" name="Group 14"/>
          <p:cNvGrpSpPr>
            <a:grpSpLocks/>
          </p:cNvGrpSpPr>
          <p:nvPr/>
        </p:nvGrpSpPr>
        <p:grpSpPr bwMode="auto">
          <a:xfrm>
            <a:off x="725488" y="4625975"/>
            <a:ext cx="850900" cy="885825"/>
            <a:chOff x="2642" y="2184"/>
            <a:chExt cx="761" cy="759"/>
          </a:xfrm>
        </p:grpSpPr>
        <p:sp>
          <p:nvSpPr>
            <p:cNvPr id="25707" name="Freeform 15"/>
            <p:cNvSpPr>
              <a:spLocks/>
            </p:cNvSpPr>
            <p:nvPr/>
          </p:nvSpPr>
          <p:spPr bwMode="auto">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noFill/>
              <a:round/>
              <a:headEnd/>
              <a:tailEnd/>
            </a:ln>
          </p:spPr>
          <p:txBody>
            <a:bodyPr/>
            <a:lstStyle/>
            <a:p>
              <a:endParaRPr lang="en-US" dirty="0"/>
            </a:p>
          </p:txBody>
        </p:sp>
        <p:sp>
          <p:nvSpPr>
            <p:cNvPr id="25708" name="Freeform 16"/>
            <p:cNvSpPr>
              <a:spLocks/>
            </p:cNvSpPr>
            <p:nvPr/>
          </p:nvSpPr>
          <p:spPr bwMode="auto">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noFill/>
              <a:round/>
              <a:headEnd/>
              <a:tailEnd/>
            </a:ln>
          </p:spPr>
          <p:txBody>
            <a:bodyPr/>
            <a:lstStyle/>
            <a:p>
              <a:endParaRPr lang="en-US" dirty="0"/>
            </a:p>
          </p:txBody>
        </p:sp>
        <p:sp>
          <p:nvSpPr>
            <p:cNvPr id="25709" name="Freeform 17"/>
            <p:cNvSpPr>
              <a:spLocks/>
            </p:cNvSpPr>
            <p:nvPr/>
          </p:nvSpPr>
          <p:spPr bwMode="auto">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noFill/>
              <a:round/>
              <a:headEnd/>
              <a:tailEnd/>
            </a:ln>
          </p:spPr>
          <p:txBody>
            <a:bodyPr/>
            <a:lstStyle/>
            <a:p>
              <a:endParaRPr lang="en-US" dirty="0"/>
            </a:p>
          </p:txBody>
        </p:sp>
        <p:sp>
          <p:nvSpPr>
            <p:cNvPr id="25710" name="Freeform 18"/>
            <p:cNvSpPr>
              <a:spLocks/>
            </p:cNvSpPr>
            <p:nvPr/>
          </p:nvSpPr>
          <p:spPr bwMode="auto">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noFill/>
              <a:round/>
              <a:headEnd/>
              <a:tailEnd/>
            </a:ln>
          </p:spPr>
          <p:txBody>
            <a:bodyPr/>
            <a:lstStyle/>
            <a:p>
              <a:endParaRPr lang="en-US" dirty="0"/>
            </a:p>
          </p:txBody>
        </p:sp>
        <p:sp>
          <p:nvSpPr>
            <p:cNvPr id="25711" name="Freeform 19"/>
            <p:cNvSpPr>
              <a:spLocks/>
            </p:cNvSpPr>
            <p:nvPr/>
          </p:nvSpPr>
          <p:spPr bwMode="auto">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rgbClr val="000000"/>
              </a:solidFill>
              <a:prstDash val="solid"/>
              <a:round/>
              <a:headEnd/>
              <a:tailEnd/>
            </a:ln>
          </p:spPr>
          <p:txBody>
            <a:bodyPr/>
            <a:lstStyle/>
            <a:p>
              <a:endParaRPr lang="en-US" dirty="0"/>
            </a:p>
          </p:txBody>
        </p:sp>
      </p:grpSp>
      <p:pic>
        <p:nvPicPr>
          <p:cNvPr id="25615" name="Picture 20" descr="CLOUD"/>
          <p:cNvPicPr>
            <a:picLocks noChangeAspect="1" noChangeArrowheads="1"/>
          </p:cNvPicPr>
          <p:nvPr/>
        </p:nvPicPr>
        <p:blipFill>
          <a:blip r:embed="rId3" cstate="print"/>
          <a:srcRect/>
          <a:stretch>
            <a:fillRect/>
          </a:stretch>
        </p:blipFill>
        <p:spPr bwMode="auto">
          <a:xfrm>
            <a:off x="1538288" y="2203450"/>
            <a:ext cx="5956300" cy="1624013"/>
          </a:xfrm>
          <a:prstGeom prst="rect">
            <a:avLst/>
          </a:prstGeom>
          <a:noFill/>
          <a:ln w="9525">
            <a:noFill/>
            <a:miter lim="800000"/>
            <a:headEnd/>
            <a:tailEnd/>
          </a:ln>
        </p:spPr>
      </p:pic>
      <p:pic>
        <p:nvPicPr>
          <p:cNvPr id="25616" name="Picture 21" descr="CLOUD"/>
          <p:cNvPicPr>
            <a:picLocks noChangeAspect="1" noChangeArrowheads="1"/>
          </p:cNvPicPr>
          <p:nvPr/>
        </p:nvPicPr>
        <p:blipFill>
          <a:blip r:embed="rId3" cstate="print"/>
          <a:srcRect/>
          <a:stretch>
            <a:fillRect/>
          </a:stretch>
        </p:blipFill>
        <p:spPr bwMode="auto">
          <a:xfrm>
            <a:off x="3073400" y="4562475"/>
            <a:ext cx="2770188" cy="1279525"/>
          </a:xfrm>
          <a:prstGeom prst="rect">
            <a:avLst/>
          </a:prstGeom>
          <a:noFill/>
          <a:ln w="9525">
            <a:noFill/>
            <a:miter lim="800000"/>
            <a:headEnd/>
            <a:tailEnd/>
          </a:ln>
        </p:spPr>
      </p:pic>
      <p:grpSp>
        <p:nvGrpSpPr>
          <p:cNvPr id="3" name="Group 22"/>
          <p:cNvGrpSpPr>
            <a:grpSpLocks/>
          </p:cNvGrpSpPr>
          <p:nvPr/>
        </p:nvGrpSpPr>
        <p:grpSpPr bwMode="auto">
          <a:xfrm>
            <a:off x="2216150" y="4711700"/>
            <a:ext cx="593725" cy="762000"/>
            <a:chOff x="3574" y="3458"/>
            <a:chExt cx="865" cy="863"/>
          </a:xfrm>
        </p:grpSpPr>
        <p:grpSp>
          <p:nvGrpSpPr>
            <p:cNvPr id="4" name="Group 23"/>
            <p:cNvGrpSpPr>
              <a:grpSpLocks/>
            </p:cNvGrpSpPr>
            <p:nvPr/>
          </p:nvGrpSpPr>
          <p:grpSpPr bwMode="auto">
            <a:xfrm>
              <a:off x="3574" y="3458"/>
              <a:ext cx="865" cy="863"/>
              <a:chOff x="2736" y="1720"/>
              <a:chExt cx="865" cy="863"/>
            </a:xfrm>
          </p:grpSpPr>
          <p:sp>
            <p:nvSpPr>
              <p:cNvPr id="25702" name="Rectangle 24"/>
              <p:cNvSpPr>
                <a:spLocks noChangeArrowheads="1"/>
              </p:cNvSpPr>
              <p:nvPr/>
            </p:nvSpPr>
            <p:spPr bwMode="auto">
              <a:xfrm>
                <a:off x="2736" y="1720"/>
                <a:ext cx="865" cy="863"/>
              </a:xfrm>
              <a:prstGeom prst="rect">
                <a:avLst/>
              </a:prstGeom>
              <a:solidFill>
                <a:srgbClr val="B3B3B3"/>
              </a:solidFill>
              <a:ln w="9525">
                <a:solidFill>
                  <a:srgbClr val="000000"/>
                </a:solidFill>
                <a:miter lim="800000"/>
                <a:headEnd/>
                <a:tailEnd/>
              </a:ln>
            </p:spPr>
            <p:txBody>
              <a:bodyPr/>
              <a:lstStyle/>
              <a:p>
                <a:endParaRPr lang="en-US" dirty="0"/>
              </a:p>
            </p:txBody>
          </p:sp>
          <p:sp>
            <p:nvSpPr>
              <p:cNvPr id="25703" name="Freeform 25"/>
              <p:cNvSpPr>
                <a:spLocks/>
              </p:cNvSpPr>
              <p:nvPr/>
            </p:nvSpPr>
            <p:spPr bwMode="auto">
              <a:xfrm>
                <a:off x="2736" y="1720"/>
                <a:ext cx="865" cy="863"/>
              </a:xfrm>
              <a:custGeom>
                <a:avLst/>
                <a:gdLst>
                  <a:gd name="T0" fmla="*/ 0 w 865"/>
                  <a:gd name="T1" fmla="*/ 0 h 863"/>
                  <a:gd name="T2" fmla="*/ 0 w 865"/>
                  <a:gd name="T3" fmla="*/ 863 h 863"/>
                  <a:gd name="T4" fmla="*/ 124 w 865"/>
                  <a:gd name="T5" fmla="*/ 739 h 863"/>
                  <a:gd name="T6" fmla="*/ 124 w 865"/>
                  <a:gd name="T7" fmla="*/ 123 h 863"/>
                  <a:gd name="T8" fmla="*/ 741 w 865"/>
                  <a:gd name="T9" fmla="*/ 123 h 863"/>
                  <a:gd name="T10" fmla="*/ 865 w 865"/>
                  <a:gd name="T11" fmla="*/ 0 h 863"/>
                  <a:gd name="T12" fmla="*/ 0 w 865"/>
                  <a:gd name="T13" fmla="*/ 0 h 863"/>
                  <a:gd name="T14" fmla="*/ 0 60000 65536"/>
                  <a:gd name="T15" fmla="*/ 0 60000 65536"/>
                  <a:gd name="T16" fmla="*/ 0 60000 65536"/>
                  <a:gd name="T17" fmla="*/ 0 60000 65536"/>
                  <a:gd name="T18" fmla="*/ 0 60000 65536"/>
                  <a:gd name="T19" fmla="*/ 0 60000 65536"/>
                  <a:gd name="T20" fmla="*/ 0 60000 65536"/>
                  <a:gd name="T21" fmla="*/ 0 w 865"/>
                  <a:gd name="T22" fmla="*/ 0 h 863"/>
                  <a:gd name="T23" fmla="*/ 865 w 865"/>
                  <a:gd name="T24" fmla="*/ 863 h 8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863">
                    <a:moveTo>
                      <a:pt x="0" y="0"/>
                    </a:moveTo>
                    <a:lnTo>
                      <a:pt x="0" y="863"/>
                    </a:lnTo>
                    <a:lnTo>
                      <a:pt x="124" y="739"/>
                    </a:lnTo>
                    <a:lnTo>
                      <a:pt x="124" y="123"/>
                    </a:lnTo>
                    <a:lnTo>
                      <a:pt x="741" y="123"/>
                    </a:lnTo>
                    <a:lnTo>
                      <a:pt x="865" y="0"/>
                    </a:lnTo>
                    <a:lnTo>
                      <a:pt x="0" y="0"/>
                    </a:lnTo>
                    <a:close/>
                  </a:path>
                </a:pathLst>
              </a:custGeom>
              <a:solidFill>
                <a:srgbClr val="E6E6E6"/>
              </a:solidFill>
              <a:ln w="9525">
                <a:solidFill>
                  <a:srgbClr val="000000"/>
                </a:solidFill>
                <a:prstDash val="solid"/>
                <a:round/>
                <a:headEnd/>
                <a:tailEnd/>
              </a:ln>
            </p:spPr>
            <p:txBody>
              <a:bodyPr/>
              <a:lstStyle/>
              <a:p>
                <a:endParaRPr lang="en-US" dirty="0"/>
              </a:p>
            </p:txBody>
          </p:sp>
          <p:sp>
            <p:nvSpPr>
              <p:cNvPr id="25704" name="Freeform 26"/>
              <p:cNvSpPr>
                <a:spLocks noEditPoints="1"/>
              </p:cNvSpPr>
              <p:nvPr/>
            </p:nvSpPr>
            <p:spPr bwMode="auto">
              <a:xfrm>
                <a:off x="2736" y="1720"/>
                <a:ext cx="741" cy="739"/>
              </a:xfrm>
              <a:custGeom>
                <a:avLst/>
                <a:gdLst>
                  <a:gd name="T0" fmla="*/ 124 w 741"/>
                  <a:gd name="T1" fmla="*/ 739 h 739"/>
                  <a:gd name="T2" fmla="*/ 741 w 741"/>
                  <a:gd name="T3" fmla="*/ 739 h 739"/>
                  <a:gd name="T4" fmla="*/ 741 w 741"/>
                  <a:gd name="T5" fmla="*/ 123 h 739"/>
                  <a:gd name="T6" fmla="*/ 0 w 741"/>
                  <a:gd name="T7" fmla="*/ 0 h 739"/>
                  <a:gd name="T8" fmla="*/ 124 w 741"/>
                  <a:gd name="T9" fmla="*/ 123 h 739"/>
                  <a:gd name="T10" fmla="*/ 0 60000 65536"/>
                  <a:gd name="T11" fmla="*/ 0 60000 65536"/>
                  <a:gd name="T12" fmla="*/ 0 60000 65536"/>
                  <a:gd name="T13" fmla="*/ 0 60000 65536"/>
                  <a:gd name="T14" fmla="*/ 0 60000 65536"/>
                  <a:gd name="T15" fmla="*/ 0 w 741"/>
                  <a:gd name="T16" fmla="*/ 0 h 739"/>
                  <a:gd name="T17" fmla="*/ 741 w 741"/>
                  <a:gd name="T18" fmla="*/ 739 h 739"/>
                </a:gdLst>
                <a:ahLst/>
                <a:cxnLst>
                  <a:cxn ang="T10">
                    <a:pos x="T0" y="T1"/>
                  </a:cxn>
                  <a:cxn ang="T11">
                    <a:pos x="T2" y="T3"/>
                  </a:cxn>
                  <a:cxn ang="T12">
                    <a:pos x="T4" y="T5"/>
                  </a:cxn>
                  <a:cxn ang="T13">
                    <a:pos x="T6" y="T7"/>
                  </a:cxn>
                  <a:cxn ang="T14">
                    <a:pos x="T8" y="T9"/>
                  </a:cxn>
                </a:cxnLst>
                <a:rect l="T15" t="T16" r="T17" b="T18"/>
                <a:pathLst>
                  <a:path w="741" h="739">
                    <a:moveTo>
                      <a:pt x="124" y="739"/>
                    </a:moveTo>
                    <a:lnTo>
                      <a:pt x="741" y="739"/>
                    </a:lnTo>
                    <a:lnTo>
                      <a:pt x="741" y="123"/>
                    </a:lnTo>
                    <a:moveTo>
                      <a:pt x="0" y="0"/>
                    </a:moveTo>
                    <a:lnTo>
                      <a:pt x="124" y="123"/>
                    </a:lnTo>
                  </a:path>
                </a:pathLst>
              </a:custGeom>
              <a:noFill/>
              <a:ln w="9525">
                <a:solidFill>
                  <a:srgbClr val="000000"/>
                </a:solidFill>
                <a:prstDash val="solid"/>
                <a:round/>
                <a:headEnd/>
                <a:tailEnd/>
              </a:ln>
            </p:spPr>
            <p:txBody>
              <a:bodyPr/>
              <a:lstStyle/>
              <a:p>
                <a:endParaRPr lang="en-US" dirty="0"/>
              </a:p>
            </p:txBody>
          </p:sp>
          <p:sp>
            <p:nvSpPr>
              <p:cNvPr id="25705" name="Freeform 27"/>
              <p:cNvSpPr>
                <a:spLocks/>
              </p:cNvSpPr>
              <p:nvPr/>
            </p:nvSpPr>
            <p:spPr bwMode="auto">
              <a:xfrm>
                <a:off x="2736" y="1720"/>
                <a:ext cx="865" cy="863"/>
              </a:xfrm>
              <a:custGeom>
                <a:avLst/>
                <a:gdLst>
                  <a:gd name="T0" fmla="*/ 0 w 865"/>
                  <a:gd name="T1" fmla="*/ 863 h 863"/>
                  <a:gd name="T2" fmla="*/ 865 w 865"/>
                  <a:gd name="T3" fmla="*/ 863 h 863"/>
                  <a:gd name="T4" fmla="*/ 865 w 865"/>
                  <a:gd name="T5" fmla="*/ 0 h 863"/>
                  <a:gd name="T6" fmla="*/ 741 w 865"/>
                  <a:gd name="T7" fmla="*/ 123 h 863"/>
                  <a:gd name="T8" fmla="*/ 741 w 865"/>
                  <a:gd name="T9" fmla="*/ 739 h 863"/>
                  <a:gd name="T10" fmla="*/ 124 w 865"/>
                  <a:gd name="T11" fmla="*/ 739 h 863"/>
                  <a:gd name="T12" fmla="*/ 0 w 865"/>
                  <a:gd name="T13" fmla="*/ 863 h 863"/>
                  <a:gd name="T14" fmla="*/ 0 60000 65536"/>
                  <a:gd name="T15" fmla="*/ 0 60000 65536"/>
                  <a:gd name="T16" fmla="*/ 0 60000 65536"/>
                  <a:gd name="T17" fmla="*/ 0 60000 65536"/>
                  <a:gd name="T18" fmla="*/ 0 60000 65536"/>
                  <a:gd name="T19" fmla="*/ 0 60000 65536"/>
                  <a:gd name="T20" fmla="*/ 0 60000 65536"/>
                  <a:gd name="T21" fmla="*/ 0 w 865"/>
                  <a:gd name="T22" fmla="*/ 0 h 863"/>
                  <a:gd name="T23" fmla="*/ 865 w 865"/>
                  <a:gd name="T24" fmla="*/ 863 h 8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863">
                    <a:moveTo>
                      <a:pt x="0" y="863"/>
                    </a:moveTo>
                    <a:lnTo>
                      <a:pt x="865" y="863"/>
                    </a:lnTo>
                    <a:lnTo>
                      <a:pt x="865" y="0"/>
                    </a:lnTo>
                    <a:lnTo>
                      <a:pt x="741" y="123"/>
                    </a:lnTo>
                    <a:lnTo>
                      <a:pt x="741" y="739"/>
                    </a:lnTo>
                    <a:lnTo>
                      <a:pt x="124" y="739"/>
                    </a:lnTo>
                    <a:lnTo>
                      <a:pt x="0" y="863"/>
                    </a:lnTo>
                    <a:close/>
                  </a:path>
                </a:pathLst>
              </a:custGeom>
              <a:solidFill>
                <a:srgbClr val="808080"/>
              </a:solidFill>
              <a:ln w="9525">
                <a:solidFill>
                  <a:srgbClr val="000000"/>
                </a:solidFill>
                <a:prstDash val="solid"/>
                <a:round/>
                <a:headEnd/>
                <a:tailEnd/>
              </a:ln>
            </p:spPr>
            <p:txBody>
              <a:bodyPr/>
              <a:lstStyle/>
              <a:p>
                <a:endParaRPr lang="en-US" dirty="0"/>
              </a:p>
            </p:txBody>
          </p:sp>
          <p:sp>
            <p:nvSpPr>
              <p:cNvPr id="25706" name="Line 28"/>
              <p:cNvSpPr>
                <a:spLocks noChangeShapeType="1"/>
              </p:cNvSpPr>
              <p:nvPr/>
            </p:nvSpPr>
            <p:spPr bwMode="auto">
              <a:xfrm>
                <a:off x="3477" y="2459"/>
                <a:ext cx="124" cy="124"/>
              </a:xfrm>
              <a:prstGeom prst="line">
                <a:avLst/>
              </a:prstGeom>
              <a:noFill/>
              <a:ln w="9525">
                <a:solidFill>
                  <a:srgbClr val="000000"/>
                </a:solidFill>
                <a:round/>
                <a:headEnd/>
                <a:tailEnd/>
              </a:ln>
            </p:spPr>
            <p:txBody>
              <a:bodyPr/>
              <a:lstStyle/>
              <a:p>
                <a:endParaRPr lang="en-US" dirty="0"/>
              </a:p>
            </p:txBody>
          </p:sp>
        </p:grpSp>
        <p:grpSp>
          <p:nvGrpSpPr>
            <p:cNvPr id="5" name="Group 29"/>
            <p:cNvGrpSpPr>
              <a:grpSpLocks/>
            </p:cNvGrpSpPr>
            <p:nvPr/>
          </p:nvGrpSpPr>
          <p:grpSpPr bwMode="auto">
            <a:xfrm>
              <a:off x="3722" y="3623"/>
              <a:ext cx="569" cy="494"/>
              <a:chOff x="1813" y="3315"/>
              <a:chExt cx="961" cy="719"/>
            </a:xfrm>
          </p:grpSpPr>
          <p:sp>
            <p:nvSpPr>
              <p:cNvPr id="25698" name="Rectangle 30"/>
              <p:cNvSpPr>
                <a:spLocks noChangeArrowheads="1"/>
              </p:cNvSpPr>
              <p:nvPr/>
            </p:nvSpPr>
            <p:spPr bwMode="auto">
              <a:xfrm>
                <a:off x="1813" y="3315"/>
                <a:ext cx="961" cy="719"/>
              </a:xfrm>
              <a:prstGeom prst="rect">
                <a:avLst/>
              </a:prstGeom>
              <a:solidFill>
                <a:srgbClr val="FFFFFF"/>
              </a:solidFill>
              <a:ln w="9525">
                <a:solidFill>
                  <a:srgbClr val="000000"/>
                </a:solidFill>
                <a:miter lim="800000"/>
                <a:headEnd/>
                <a:tailEnd/>
              </a:ln>
            </p:spPr>
            <p:txBody>
              <a:bodyPr/>
              <a:lstStyle/>
              <a:p>
                <a:endParaRPr lang="en-US" dirty="0"/>
              </a:p>
            </p:txBody>
          </p:sp>
          <p:sp>
            <p:nvSpPr>
              <p:cNvPr id="25699" name="Rectangle 31"/>
              <p:cNvSpPr>
                <a:spLocks noChangeArrowheads="1"/>
              </p:cNvSpPr>
              <p:nvPr/>
            </p:nvSpPr>
            <p:spPr bwMode="auto">
              <a:xfrm>
                <a:off x="1842" y="3884"/>
                <a:ext cx="902" cy="120"/>
              </a:xfrm>
              <a:prstGeom prst="rect">
                <a:avLst/>
              </a:prstGeom>
              <a:solidFill>
                <a:srgbClr val="FFFFFF"/>
              </a:solidFill>
              <a:ln w="3175">
                <a:solidFill>
                  <a:srgbClr val="000000"/>
                </a:solidFill>
                <a:miter lim="800000"/>
                <a:headEnd/>
                <a:tailEnd/>
              </a:ln>
            </p:spPr>
            <p:txBody>
              <a:bodyPr/>
              <a:lstStyle/>
              <a:p>
                <a:endParaRPr lang="en-US" dirty="0"/>
              </a:p>
            </p:txBody>
          </p:sp>
          <p:sp>
            <p:nvSpPr>
              <p:cNvPr id="25700" name="Freeform 32"/>
              <p:cNvSpPr>
                <a:spLocks noEditPoints="1"/>
              </p:cNvSpPr>
              <p:nvPr/>
            </p:nvSpPr>
            <p:spPr bwMode="auto">
              <a:xfrm>
                <a:off x="1842" y="3344"/>
                <a:ext cx="902" cy="480"/>
              </a:xfrm>
              <a:custGeom>
                <a:avLst/>
                <a:gdLst>
                  <a:gd name="T0" fmla="*/ 802 w 902"/>
                  <a:gd name="T1" fmla="*/ 4 h 480"/>
                  <a:gd name="T2" fmla="*/ 821 w 902"/>
                  <a:gd name="T3" fmla="*/ 4 h 480"/>
                  <a:gd name="T4" fmla="*/ 825 w 902"/>
                  <a:gd name="T5" fmla="*/ 22 h 480"/>
                  <a:gd name="T6" fmla="*/ 809 w 902"/>
                  <a:gd name="T7" fmla="*/ 30 h 480"/>
                  <a:gd name="T8" fmla="*/ 796 w 902"/>
                  <a:gd name="T9" fmla="*/ 16 h 480"/>
                  <a:gd name="T10" fmla="*/ 682 w 902"/>
                  <a:gd name="T11" fmla="*/ 4 h 480"/>
                  <a:gd name="T12" fmla="*/ 701 w 902"/>
                  <a:gd name="T13" fmla="*/ 4 h 480"/>
                  <a:gd name="T14" fmla="*/ 705 w 902"/>
                  <a:gd name="T15" fmla="*/ 22 h 480"/>
                  <a:gd name="T16" fmla="*/ 689 w 902"/>
                  <a:gd name="T17" fmla="*/ 30 h 480"/>
                  <a:gd name="T18" fmla="*/ 676 w 902"/>
                  <a:gd name="T19" fmla="*/ 16 h 480"/>
                  <a:gd name="T20" fmla="*/ 562 w 902"/>
                  <a:gd name="T21" fmla="*/ 4 h 480"/>
                  <a:gd name="T22" fmla="*/ 581 w 902"/>
                  <a:gd name="T23" fmla="*/ 4 h 480"/>
                  <a:gd name="T24" fmla="*/ 585 w 902"/>
                  <a:gd name="T25" fmla="*/ 22 h 480"/>
                  <a:gd name="T26" fmla="*/ 569 w 902"/>
                  <a:gd name="T27" fmla="*/ 30 h 480"/>
                  <a:gd name="T28" fmla="*/ 556 w 902"/>
                  <a:gd name="T29" fmla="*/ 16 h 480"/>
                  <a:gd name="T30" fmla="*/ 442 w 902"/>
                  <a:gd name="T31" fmla="*/ 4 h 480"/>
                  <a:gd name="T32" fmla="*/ 461 w 902"/>
                  <a:gd name="T33" fmla="*/ 4 h 480"/>
                  <a:gd name="T34" fmla="*/ 465 w 902"/>
                  <a:gd name="T35" fmla="*/ 22 h 480"/>
                  <a:gd name="T36" fmla="*/ 448 w 902"/>
                  <a:gd name="T37" fmla="*/ 30 h 480"/>
                  <a:gd name="T38" fmla="*/ 436 w 902"/>
                  <a:gd name="T39" fmla="*/ 16 h 480"/>
                  <a:gd name="T40" fmla="*/ 322 w 902"/>
                  <a:gd name="T41" fmla="*/ 4 h 480"/>
                  <a:gd name="T42" fmla="*/ 341 w 902"/>
                  <a:gd name="T43" fmla="*/ 4 h 480"/>
                  <a:gd name="T44" fmla="*/ 345 w 902"/>
                  <a:gd name="T45" fmla="*/ 22 h 480"/>
                  <a:gd name="T46" fmla="*/ 328 w 902"/>
                  <a:gd name="T47" fmla="*/ 30 h 480"/>
                  <a:gd name="T48" fmla="*/ 316 w 902"/>
                  <a:gd name="T49" fmla="*/ 16 h 480"/>
                  <a:gd name="T50" fmla="*/ 201 w 902"/>
                  <a:gd name="T51" fmla="*/ 4 h 480"/>
                  <a:gd name="T52" fmla="*/ 221 w 902"/>
                  <a:gd name="T53" fmla="*/ 4 h 480"/>
                  <a:gd name="T54" fmla="*/ 224 w 902"/>
                  <a:gd name="T55" fmla="*/ 22 h 480"/>
                  <a:gd name="T56" fmla="*/ 208 w 902"/>
                  <a:gd name="T57" fmla="*/ 30 h 480"/>
                  <a:gd name="T58" fmla="*/ 196 w 902"/>
                  <a:gd name="T59" fmla="*/ 16 h 480"/>
                  <a:gd name="T60" fmla="*/ 81 w 902"/>
                  <a:gd name="T61" fmla="*/ 4 h 480"/>
                  <a:gd name="T62" fmla="*/ 100 w 902"/>
                  <a:gd name="T63" fmla="*/ 4 h 480"/>
                  <a:gd name="T64" fmla="*/ 104 w 902"/>
                  <a:gd name="T65" fmla="*/ 22 h 480"/>
                  <a:gd name="T66" fmla="*/ 88 w 902"/>
                  <a:gd name="T67" fmla="*/ 30 h 480"/>
                  <a:gd name="T68" fmla="*/ 75 w 902"/>
                  <a:gd name="T69" fmla="*/ 16 h 480"/>
                  <a:gd name="T70" fmla="*/ 181 w 902"/>
                  <a:gd name="T71" fmla="*/ 0 h 480"/>
                  <a:gd name="T72" fmla="*/ 241 w 902"/>
                  <a:gd name="T73" fmla="*/ 480 h 480"/>
                  <a:gd name="T74" fmla="*/ 241 w 902"/>
                  <a:gd name="T75" fmla="*/ 0 h 480"/>
                  <a:gd name="T76" fmla="*/ 422 w 902"/>
                  <a:gd name="T77" fmla="*/ 480 h 480"/>
                  <a:gd name="T78" fmla="*/ 361 w 902"/>
                  <a:gd name="T79" fmla="*/ 480 h 480"/>
                  <a:gd name="T80" fmla="*/ 542 w 902"/>
                  <a:gd name="T81" fmla="*/ 0 h 480"/>
                  <a:gd name="T82" fmla="*/ 601 w 902"/>
                  <a:gd name="T83" fmla="*/ 480 h 480"/>
                  <a:gd name="T84" fmla="*/ 601 w 902"/>
                  <a:gd name="T85" fmla="*/ 0 h 480"/>
                  <a:gd name="T86" fmla="*/ 782 w 902"/>
                  <a:gd name="T87" fmla="*/ 480 h 480"/>
                  <a:gd name="T88" fmla="*/ 721 w 902"/>
                  <a:gd name="T89" fmla="*/ 480 h 480"/>
                  <a:gd name="T90" fmla="*/ 902 w 902"/>
                  <a:gd name="T91" fmla="*/ 0 h 480"/>
                  <a:gd name="T92" fmla="*/ 0 w 902"/>
                  <a:gd name="T93" fmla="*/ 480 h 480"/>
                  <a:gd name="T94" fmla="*/ 0 w 902"/>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02"/>
                  <a:gd name="T145" fmla="*/ 0 h 480"/>
                  <a:gd name="T146" fmla="*/ 902 w 902"/>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02" h="480">
                    <a:moveTo>
                      <a:pt x="796" y="16"/>
                    </a:moveTo>
                    <a:lnTo>
                      <a:pt x="798" y="9"/>
                    </a:lnTo>
                    <a:lnTo>
                      <a:pt x="802" y="4"/>
                    </a:lnTo>
                    <a:lnTo>
                      <a:pt x="809" y="1"/>
                    </a:lnTo>
                    <a:lnTo>
                      <a:pt x="815" y="1"/>
                    </a:lnTo>
                    <a:lnTo>
                      <a:pt x="821" y="4"/>
                    </a:lnTo>
                    <a:lnTo>
                      <a:pt x="825" y="9"/>
                    </a:lnTo>
                    <a:lnTo>
                      <a:pt x="827" y="16"/>
                    </a:lnTo>
                    <a:lnTo>
                      <a:pt x="825" y="22"/>
                    </a:lnTo>
                    <a:lnTo>
                      <a:pt x="821" y="27"/>
                    </a:lnTo>
                    <a:lnTo>
                      <a:pt x="815" y="30"/>
                    </a:lnTo>
                    <a:lnTo>
                      <a:pt x="809" y="30"/>
                    </a:lnTo>
                    <a:lnTo>
                      <a:pt x="802" y="27"/>
                    </a:lnTo>
                    <a:lnTo>
                      <a:pt x="798" y="22"/>
                    </a:lnTo>
                    <a:lnTo>
                      <a:pt x="796" y="16"/>
                    </a:lnTo>
                    <a:close/>
                    <a:moveTo>
                      <a:pt x="676" y="16"/>
                    </a:moveTo>
                    <a:lnTo>
                      <a:pt x="678" y="9"/>
                    </a:lnTo>
                    <a:lnTo>
                      <a:pt x="682" y="4"/>
                    </a:lnTo>
                    <a:lnTo>
                      <a:pt x="689" y="1"/>
                    </a:lnTo>
                    <a:lnTo>
                      <a:pt x="695" y="1"/>
                    </a:lnTo>
                    <a:lnTo>
                      <a:pt x="701" y="4"/>
                    </a:lnTo>
                    <a:lnTo>
                      <a:pt x="705" y="9"/>
                    </a:lnTo>
                    <a:lnTo>
                      <a:pt x="707" y="16"/>
                    </a:lnTo>
                    <a:lnTo>
                      <a:pt x="705" y="22"/>
                    </a:lnTo>
                    <a:lnTo>
                      <a:pt x="701" y="27"/>
                    </a:lnTo>
                    <a:lnTo>
                      <a:pt x="695" y="30"/>
                    </a:lnTo>
                    <a:lnTo>
                      <a:pt x="689" y="30"/>
                    </a:lnTo>
                    <a:lnTo>
                      <a:pt x="682" y="27"/>
                    </a:lnTo>
                    <a:lnTo>
                      <a:pt x="678" y="22"/>
                    </a:lnTo>
                    <a:lnTo>
                      <a:pt x="676" y="16"/>
                    </a:lnTo>
                    <a:close/>
                    <a:moveTo>
                      <a:pt x="556" y="16"/>
                    </a:moveTo>
                    <a:lnTo>
                      <a:pt x="558" y="9"/>
                    </a:lnTo>
                    <a:lnTo>
                      <a:pt x="562" y="4"/>
                    </a:lnTo>
                    <a:lnTo>
                      <a:pt x="569" y="1"/>
                    </a:lnTo>
                    <a:lnTo>
                      <a:pt x="574" y="1"/>
                    </a:lnTo>
                    <a:lnTo>
                      <a:pt x="581" y="4"/>
                    </a:lnTo>
                    <a:lnTo>
                      <a:pt x="585" y="9"/>
                    </a:lnTo>
                    <a:lnTo>
                      <a:pt x="587" y="16"/>
                    </a:lnTo>
                    <a:lnTo>
                      <a:pt x="585" y="22"/>
                    </a:lnTo>
                    <a:lnTo>
                      <a:pt x="581" y="27"/>
                    </a:lnTo>
                    <a:lnTo>
                      <a:pt x="574" y="30"/>
                    </a:lnTo>
                    <a:lnTo>
                      <a:pt x="569" y="30"/>
                    </a:lnTo>
                    <a:lnTo>
                      <a:pt x="562" y="27"/>
                    </a:lnTo>
                    <a:lnTo>
                      <a:pt x="558" y="22"/>
                    </a:lnTo>
                    <a:lnTo>
                      <a:pt x="556" y="16"/>
                    </a:lnTo>
                    <a:close/>
                    <a:moveTo>
                      <a:pt x="436" y="16"/>
                    </a:moveTo>
                    <a:lnTo>
                      <a:pt x="438" y="9"/>
                    </a:lnTo>
                    <a:lnTo>
                      <a:pt x="442" y="4"/>
                    </a:lnTo>
                    <a:lnTo>
                      <a:pt x="448" y="1"/>
                    </a:lnTo>
                    <a:lnTo>
                      <a:pt x="454" y="1"/>
                    </a:lnTo>
                    <a:lnTo>
                      <a:pt x="461" y="4"/>
                    </a:lnTo>
                    <a:lnTo>
                      <a:pt x="465" y="9"/>
                    </a:lnTo>
                    <a:lnTo>
                      <a:pt x="467" y="16"/>
                    </a:lnTo>
                    <a:lnTo>
                      <a:pt x="465" y="22"/>
                    </a:lnTo>
                    <a:lnTo>
                      <a:pt x="461" y="27"/>
                    </a:lnTo>
                    <a:lnTo>
                      <a:pt x="454" y="30"/>
                    </a:lnTo>
                    <a:lnTo>
                      <a:pt x="448" y="30"/>
                    </a:lnTo>
                    <a:lnTo>
                      <a:pt x="442" y="27"/>
                    </a:lnTo>
                    <a:lnTo>
                      <a:pt x="438" y="22"/>
                    </a:lnTo>
                    <a:lnTo>
                      <a:pt x="436" y="16"/>
                    </a:lnTo>
                    <a:close/>
                    <a:moveTo>
                      <a:pt x="316" y="16"/>
                    </a:moveTo>
                    <a:lnTo>
                      <a:pt x="318" y="9"/>
                    </a:lnTo>
                    <a:lnTo>
                      <a:pt x="322" y="4"/>
                    </a:lnTo>
                    <a:lnTo>
                      <a:pt x="328" y="1"/>
                    </a:lnTo>
                    <a:lnTo>
                      <a:pt x="334" y="1"/>
                    </a:lnTo>
                    <a:lnTo>
                      <a:pt x="341" y="4"/>
                    </a:lnTo>
                    <a:lnTo>
                      <a:pt x="345" y="9"/>
                    </a:lnTo>
                    <a:lnTo>
                      <a:pt x="347" y="16"/>
                    </a:lnTo>
                    <a:lnTo>
                      <a:pt x="345" y="22"/>
                    </a:lnTo>
                    <a:lnTo>
                      <a:pt x="341" y="27"/>
                    </a:lnTo>
                    <a:lnTo>
                      <a:pt x="334" y="30"/>
                    </a:lnTo>
                    <a:lnTo>
                      <a:pt x="328" y="30"/>
                    </a:lnTo>
                    <a:lnTo>
                      <a:pt x="322" y="27"/>
                    </a:lnTo>
                    <a:lnTo>
                      <a:pt x="318" y="22"/>
                    </a:lnTo>
                    <a:lnTo>
                      <a:pt x="316" y="16"/>
                    </a:lnTo>
                    <a:close/>
                    <a:moveTo>
                      <a:pt x="196" y="16"/>
                    </a:moveTo>
                    <a:lnTo>
                      <a:pt x="197" y="9"/>
                    </a:lnTo>
                    <a:lnTo>
                      <a:pt x="201" y="4"/>
                    </a:lnTo>
                    <a:lnTo>
                      <a:pt x="208" y="1"/>
                    </a:lnTo>
                    <a:lnTo>
                      <a:pt x="214" y="1"/>
                    </a:lnTo>
                    <a:lnTo>
                      <a:pt x="221" y="4"/>
                    </a:lnTo>
                    <a:lnTo>
                      <a:pt x="224" y="9"/>
                    </a:lnTo>
                    <a:lnTo>
                      <a:pt x="226" y="16"/>
                    </a:lnTo>
                    <a:lnTo>
                      <a:pt x="224" y="22"/>
                    </a:lnTo>
                    <a:lnTo>
                      <a:pt x="221" y="27"/>
                    </a:lnTo>
                    <a:lnTo>
                      <a:pt x="214" y="30"/>
                    </a:lnTo>
                    <a:lnTo>
                      <a:pt x="208" y="30"/>
                    </a:lnTo>
                    <a:lnTo>
                      <a:pt x="201" y="27"/>
                    </a:lnTo>
                    <a:lnTo>
                      <a:pt x="197" y="22"/>
                    </a:lnTo>
                    <a:lnTo>
                      <a:pt x="196" y="16"/>
                    </a:lnTo>
                    <a:close/>
                    <a:moveTo>
                      <a:pt x="75" y="16"/>
                    </a:moveTo>
                    <a:lnTo>
                      <a:pt x="77" y="9"/>
                    </a:lnTo>
                    <a:lnTo>
                      <a:pt x="81" y="4"/>
                    </a:lnTo>
                    <a:lnTo>
                      <a:pt x="88" y="1"/>
                    </a:lnTo>
                    <a:lnTo>
                      <a:pt x="94" y="1"/>
                    </a:lnTo>
                    <a:lnTo>
                      <a:pt x="100" y="4"/>
                    </a:lnTo>
                    <a:lnTo>
                      <a:pt x="104" y="9"/>
                    </a:lnTo>
                    <a:lnTo>
                      <a:pt x="106" y="16"/>
                    </a:lnTo>
                    <a:lnTo>
                      <a:pt x="104" y="22"/>
                    </a:lnTo>
                    <a:lnTo>
                      <a:pt x="100" y="27"/>
                    </a:lnTo>
                    <a:lnTo>
                      <a:pt x="94" y="30"/>
                    </a:lnTo>
                    <a:lnTo>
                      <a:pt x="88" y="30"/>
                    </a:lnTo>
                    <a:lnTo>
                      <a:pt x="81" y="27"/>
                    </a:lnTo>
                    <a:lnTo>
                      <a:pt x="77" y="22"/>
                    </a:lnTo>
                    <a:lnTo>
                      <a:pt x="75" y="16"/>
                    </a:lnTo>
                    <a:close/>
                    <a:moveTo>
                      <a:pt x="121" y="480"/>
                    </a:moveTo>
                    <a:lnTo>
                      <a:pt x="181" y="480"/>
                    </a:lnTo>
                    <a:lnTo>
                      <a:pt x="181" y="0"/>
                    </a:lnTo>
                    <a:lnTo>
                      <a:pt x="121" y="0"/>
                    </a:lnTo>
                    <a:lnTo>
                      <a:pt x="121" y="480"/>
                    </a:lnTo>
                    <a:close/>
                    <a:moveTo>
                      <a:pt x="241" y="480"/>
                    </a:moveTo>
                    <a:lnTo>
                      <a:pt x="301" y="480"/>
                    </a:lnTo>
                    <a:lnTo>
                      <a:pt x="301" y="0"/>
                    </a:lnTo>
                    <a:lnTo>
                      <a:pt x="241" y="0"/>
                    </a:lnTo>
                    <a:lnTo>
                      <a:pt x="241" y="480"/>
                    </a:lnTo>
                    <a:close/>
                    <a:moveTo>
                      <a:pt x="361" y="480"/>
                    </a:moveTo>
                    <a:lnTo>
                      <a:pt x="422" y="480"/>
                    </a:lnTo>
                    <a:lnTo>
                      <a:pt x="422" y="0"/>
                    </a:lnTo>
                    <a:lnTo>
                      <a:pt x="361" y="0"/>
                    </a:lnTo>
                    <a:lnTo>
                      <a:pt x="361" y="480"/>
                    </a:lnTo>
                    <a:close/>
                    <a:moveTo>
                      <a:pt x="481" y="480"/>
                    </a:moveTo>
                    <a:lnTo>
                      <a:pt x="542" y="480"/>
                    </a:lnTo>
                    <a:lnTo>
                      <a:pt x="542" y="0"/>
                    </a:lnTo>
                    <a:lnTo>
                      <a:pt x="481" y="0"/>
                    </a:lnTo>
                    <a:lnTo>
                      <a:pt x="481" y="480"/>
                    </a:lnTo>
                    <a:close/>
                    <a:moveTo>
                      <a:pt x="601" y="480"/>
                    </a:moveTo>
                    <a:lnTo>
                      <a:pt x="662" y="480"/>
                    </a:lnTo>
                    <a:lnTo>
                      <a:pt x="662" y="0"/>
                    </a:lnTo>
                    <a:lnTo>
                      <a:pt x="601" y="0"/>
                    </a:lnTo>
                    <a:lnTo>
                      <a:pt x="601" y="480"/>
                    </a:lnTo>
                    <a:close/>
                    <a:moveTo>
                      <a:pt x="721" y="480"/>
                    </a:moveTo>
                    <a:lnTo>
                      <a:pt x="782" y="480"/>
                    </a:lnTo>
                    <a:lnTo>
                      <a:pt x="782" y="0"/>
                    </a:lnTo>
                    <a:lnTo>
                      <a:pt x="721" y="0"/>
                    </a:lnTo>
                    <a:lnTo>
                      <a:pt x="721" y="480"/>
                    </a:lnTo>
                    <a:close/>
                    <a:moveTo>
                      <a:pt x="842" y="480"/>
                    </a:moveTo>
                    <a:lnTo>
                      <a:pt x="902" y="480"/>
                    </a:lnTo>
                    <a:lnTo>
                      <a:pt x="902" y="0"/>
                    </a:lnTo>
                    <a:lnTo>
                      <a:pt x="842" y="0"/>
                    </a:lnTo>
                    <a:lnTo>
                      <a:pt x="842" y="480"/>
                    </a:lnTo>
                    <a:close/>
                    <a:moveTo>
                      <a:pt x="0" y="480"/>
                    </a:moveTo>
                    <a:lnTo>
                      <a:pt x="61" y="480"/>
                    </a:lnTo>
                    <a:lnTo>
                      <a:pt x="61" y="0"/>
                    </a:lnTo>
                    <a:lnTo>
                      <a:pt x="0" y="0"/>
                    </a:lnTo>
                    <a:lnTo>
                      <a:pt x="0" y="480"/>
                    </a:lnTo>
                    <a:close/>
                  </a:path>
                </a:pathLst>
              </a:custGeom>
              <a:solidFill>
                <a:srgbClr val="FFFFFF"/>
              </a:solidFill>
              <a:ln w="3175">
                <a:solidFill>
                  <a:srgbClr val="000000"/>
                </a:solidFill>
                <a:prstDash val="solid"/>
                <a:round/>
                <a:headEnd/>
                <a:tailEnd/>
              </a:ln>
            </p:spPr>
            <p:txBody>
              <a:bodyPr/>
              <a:lstStyle/>
              <a:p>
                <a:endParaRPr lang="en-US" dirty="0"/>
              </a:p>
            </p:txBody>
          </p:sp>
          <p:sp>
            <p:nvSpPr>
              <p:cNvPr id="25701" name="Freeform 33"/>
              <p:cNvSpPr>
                <a:spLocks noEditPoints="1"/>
              </p:cNvSpPr>
              <p:nvPr/>
            </p:nvSpPr>
            <p:spPr bwMode="auto">
              <a:xfrm>
                <a:off x="1873" y="3914"/>
                <a:ext cx="841" cy="60"/>
              </a:xfrm>
              <a:custGeom>
                <a:avLst/>
                <a:gdLst>
                  <a:gd name="T0" fmla="*/ 721 w 841"/>
                  <a:gd name="T1" fmla="*/ 60 h 60"/>
                  <a:gd name="T2" fmla="*/ 841 w 841"/>
                  <a:gd name="T3" fmla="*/ 60 h 60"/>
                  <a:gd name="T4" fmla="*/ 841 w 841"/>
                  <a:gd name="T5" fmla="*/ 0 h 60"/>
                  <a:gd name="T6" fmla="*/ 721 w 841"/>
                  <a:gd name="T7" fmla="*/ 0 h 60"/>
                  <a:gd name="T8" fmla="*/ 721 w 841"/>
                  <a:gd name="T9" fmla="*/ 60 h 60"/>
                  <a:gd name="T10" fmla="*/ 541 w 841"/>
                  <a:gd name="T11" fmla="*/ 60 h 60"/>
                  <a:gd name="T12" fmla="*/ 661 w 841"/>
                  <a:gd name="T13" fmla="*/ 60 h 60"/>
                  <a:gd name="T14" fmla="*/ 661 w 841"/>
                  <a:gd name="T15" fmla="*/ 0 h 60"/>
                  <a:gd name="T16" fmla="*/ 541 w 841"/>
                  <a:gd name="T17" fmla="*/ 0 h 60"/>
                  <a:gd name="T18" fmla="*/ 541 w 841"/>
                  <a:gd name="T19" fmla="*/ 60 h 60"/>
                  <a:gd name="T20" fmla="*/ 361 w 841"/>
                  <a:gd name="T21" fmla="*/ 60 h 60"/>
                  <a:gd name="T22" fmla="*/ 481 w 841"/>
                  <a:gd name="T23" fmla="*/ 60 h 60"/>
                  <a:gd name="T24" fmla="*/ 481 w 841"/>
                  <a:gd name="T25" fmla="*/ 0 h 60"/>
                  <a:gd name="T26" fmla="*/ 361 w 841"/>
                  <a:gd name="T27" fmla="*/ 0 h 60"/>
                  <a:gd name="T28" fmla="*/ 361 w 841"/>
                  <a:gd name="T29" fmla="*/ 60 h 60"/>
                  <a:gd name="T30" fmla="*/ 180 w 841"/>
                  <a:gd name="T31" fmla="*/ 60 h 60"/>
                  <a:gd name="T32" fmla="*/ 300 w 841"/>
                  <a:gd name="T33" fmla="*/ 60 h 60"/>
                  <a:gd name="T34" fmla="*/ 300 w 841"/>
                  <a:gd name="T35" fmla="*/ 0 h 60"/>
                  <a:gd name="T36" fmla="*/ 180 w 841"/>
                  <a:gd name="T37" fmla="*/ 0 h 60"/>
                  <a:gd name="T38" fmla="*/ 180 w 841"/>
                  <a:gd name="T39" fmla="*/ 60 h 60"/>
                  <a:gd name="T40" fmla="*/ 0 w 841"/>
                  <a:gd name="T41" fmla="*/ 60 h 60"/>
                  <a:gd name="T42" fmla="*/ 120 w 841"/>
                  <a:gd name="T43" fmla="*/ 60 h 60"/>
                  <a:gd name="T44" fmla="*/ 120 w 841"/>
                  <a:gd name="T45" fmla="*/ 0 h 60"/>
                  <a:gd name="T46" fmla="*/ 0 w 841"/>
                  <a:gd name="T47" fmla="*/ 0 h 60"/>
                  <a:gd name="T48" fmla="*/ 0 w 841"/>
                  <a:gd name="T49" fmla="*/ 6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1"/>
                  <a:gd name="T76" fmla="*/ 0 h 60"/>
                  <a:gd name="T77" fmla="*/ 841 w 841"/>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1" h="60">
                    <a:moveTo>
                      <a:pt x="721" y="60"/>
                    </a:moveTo>
                    <a:lnTo>
                      <a:pt x="841" y="60"/>
                    </a:lnTo>
                    <a:lnTo>
                      <a:pt x="841" y="0"/>
                    </a:lnTo>
                    <a:lnTo>
                      <a:pt x="721" y="0"/>
                    </a:lnTo>
                    <a:lnTo>
                      <a:pt x="721" y="60"/>
                    </a:lnTo>
                    <a:close/>
                    <a:moveTo>
                      <a:pt x="541" y="60"/>
                    </a:moveTo>
                    <a:lnTo>
                      <a:pt x="661" y="60"/>
                    </a:lnTo>
                    <a:lnTo>
                      <a:pt x="661" y="0"/>
                    </a:lnTo>
                    <a:lnTo>
                      <a:pt x="541" y="0"/>
                    </a:lnTo>
                    <a:lnTo>
                      <a:pt x="541" y="60"/>
                    </a:lnTo>
                    <a:close/>
                    <a:moveTo>
                      <a:pt x="361" y="60"/>
                    </a:moveTo>
                    <a:lnTo>
                      <a:pt x="481" y="60"/>
                    </a:lnTo>
                    <a:lnTo>
                      <a:pt x="481" y="0"/>
                    </a:lnTo>
                    <a:lnTo>
                      <a:pt x="361" y="0"/>
                    </a:lnTo>
                    <a:lnTo>
                      <a:pt x="361" y="60"/>
                    </a:lnTo>
                    <a:close/>
                    <a:moveTo>
                      <a:pt x="180" y="60"/>
                    </a:moveTo>
                    <a:lnTo>
                      <a:pt x="300" y="60"/>
                    </a:lnTo>
                    <a:lnTo>
                      <a:pt x="300" y="0"/>
                    </a:lnTo>
                    <a:lnTo>
                      <a:pt x="180" y="0"/>
                    </a:lnTo>
                    <a:lnTo>
                      <a:pt x="180" y="60"/>
                    </a:lnTo>
                    <a:close/>
                    <a:moveTo>
                      <a:pt x="0" y="60"/>
                    </a:moveTo>
                    <a:lnTo>
                      <a:pt x="120" y="60"/>
                    </a:lnTo>
                    <a:lnTo>
                      <a:pt x="120" y="0"/>
                    </a:lnTo>
                    <a:lnTo>
                      <a:pt x="0" y="0"/>
                    </a:lnTo>
                    <a:lnTo>
                      <a:pt x="0" y="60"/>
                    </a:lnTo>
                    <a:close/>
                  </a:path>
                </a:pathLst>
              </a:custGeom>
              <a:solidFill>
                <a:srgbClr val="FFFFFF"/>
              </a:solidFill>
              <a:ln w="3175">
                <a:solidFill>
                  <a:srgbClr val="000000"/>
                </a:solidFill>
                <a:prstDash val="solid"/>
                <a:round/>
                <a:headEnd/>
                <a:tailEnd/>
              </a:ln>
            </p:spPr>
            <p:txBody>
              <a:bodyPr/>
              <a:lstStyle/>
              <a:p>
                <a:endParaRPr lang="en-US" dirty="0"/>
              </a:p>
            </p:txBody>
          </p:sp>
        </p:grpSp>
      </p:grpSp>
      <p:grpSp>
        <p:nvGrpSpPr>
          <p:cNvPr id="6" name="Group 34"/>
          <p:cNvGrpSpPr>
            <a:grpSpLocks/>
          </p:cNvGrpSpPr>
          <p:nvPr/>
        </p:nvGrpSpPr>
        <p:grpSpPr bwMode="auto">
          <a:xfrm>
            <a:off x="7212013" y="4589463"/>
            <a:ext cx="927100" cy="855662"/>
            <a:chOff x="2642" y="2184"/>
            <a:chExt cx="761" cy="759"/>
          </a:xfrm>
        </p:grpSpPr>
        <p:sp>
          <p:nvSpPr>
            <p:cNvPr id="25691" name="Freeform 35"/>
            <p:cNvSpPr>
              <a:spLocks/>
            </p:cNvSpPr>
            <p:nvPr/>
          </p:nvSpPr>
          <p:spPr bwMode="auto">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noFill/>
              <a:round/>
              <a:headEnd/>
              <a:tailEnd/>
            </a:ln>
          </p:spPr>
          <p:txBody>
            <a:bodyPr/>
            <a:lstStyle/>
            <a:p>
              <a:endParaRPr lang="en-US" dirty="0"/>
            </a:p>
          </p:txBody>
        </p:sp>
        <p:sp>
          <p:nvSpPr>
            <p:cNvPr id="25692" name="Freeform 36"/>
            <p:cNvSpPr>
              <a:spLocks/>
            </p:cNvSpPr>
            <p:nvPr/>
          </p:nvSpPr>
          <p:spPr bwMode="auto">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noFill/>
              <a:round/>
              <a:headEnd/>
              <a:tailEnd/>
            </a:ln>
          </p:spPr>
          <p:txBody>
            <a:bodyPr/>
            <a:lstStyle/>
            <a:p>
              <a:endParaRPr lang="en-US" dirty="0"/>
            </a:p>
          </p:txBody>
        </p:sp>
        <p:sp>
          <p:nvSpPr>
            <p:cNvPr id="25693" name="Freeform 37"/>
            <p:cNvSpPr>
              <a:spLocks/>
            </p:cNvSpPr>
            <p:nvPr/>
          </p:nvSpPr>
          <p:spPr bwMode="auto">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noFill/>
              <a:round/>
              <a:headEnd/>
              <a:tailEnd/>
            </a:ln>
          </p:spPr>
          <p:txBody>
            <a:bodyPr/>
            <a:lstStyle/>
            <a:p>
              <a:endParaRPr lang="en-US" dirty="0"/>
            </a:p>
          </p:txBody>
        </p:sp>
        <p:sp>
          <p:nvSpPr>
            <p:cNvPr id="25694" name="Freeform 38"/>
            <p:cNvSpPr>
              <a:spLocks/>
            </p:cNvSpPr>
            <p:nvPr/>
          </p:nvSpPr>
          <p:spPr bwMode="auto">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noFill/>
              <a:round/>
              <a:headEnd/>
              <a:tailEnd/>
            </a:ln>
          </p:spPr>
          <p:txBody>
            <a:bodyPr/>
            <a:lstStyle/>
            <a:p>
              <a:endParaRPr lang="en-US" dirty="0"/>
            </a:p>
          </p:txBody>
        </p:sp>
        <p:sp>
          <p:nvSpPr>
            <p:cNvPr id="25695" name="Freeform 39"/>
            <p:cNvSpPr>
              <a:spLocks/>
            </p:cNvSpPr>
            <p:nvPr/>
          </p:nvSpPr>
          <p:spPr bwMode="auto">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rgbClr val="000000"/>
              </a:solidFill>
              <a:prstDash val="solid"/>
              <a:round/>
              <a:headEnd/>
              <a:tailEnd/>
            </a:ln>
          </p:spPr>
          <p:txBody>
            <a:bodyPr/>
            <a:lstStyle/>
            <a:p>
              <a:endParaRPr lang="en-US" dirty="0"/>
            </a:p>
          </p:txBody>
        </p:sp>
      </p:grpSp>
      <p:grpSp>
        <p:nvGrpSpPr>
          <p:cNvPr id="7" name="Group 40"/>
          <p:cNvGrpSpPr>
            <a:grpSpLocks/>
          </p:cNvGrpSpPr>
          <p:nvPr/>
        </p:nvGrpSpPr>
        <p:grpSpPr bwMode="auto">
          <a:xfrm>
            <a:off x="6007100" y="1327150"/>
            <a:ext cx="990600" cy="674688"/>
            <a:chOff x="485" y="700"/>
            <a:chExt cx="798" cy="597"/>
          </a:xfrm>
        </p:grpSpPr>
        <p:sp>
          <p:nvSpPr>
            <p:cNvPr id="25686" name="Freeform 41"/>
            <p:cNvSpPr>
              <a:spLocks/>
            </p:cNvSpPr>
            <p:nvPr/>
          </p:nvSpPr>
          <p:spPr bwMode="auto">
            <a:xfrm>
              <a:off x="851" y="700"/>
              <a:ext cx="365" cy="597"/>
            </a:xfrm>
            <a:custGeom>
              <a:avLst/>
              <a:gdLst>
                <a:gd name="T0" fmla="*/ 365 w 365"/>
                <a:gd name="T1" fmla="*/ 597 h 597"/>
                <a:gd name="T2" fmla="*/ 201 w 365"/>
                <a:gd name="T3" fmla="*/ 243 h 597"/>
                <a:gd name="T4" fmla="*/ 0 w 365"/>
                <a:gd name="T5" fmla="*/ 0 h 597"/>
                <a:gd name="T6" fmla="*/ 178 w 365"/>
                <a:gd name="T7" fmla="*/ 292 h 597"/>
                <a:gd name="T8" fmla="*/ 365 w 365"/>
                <a:gd name="T9" fmla="*/ 597 h 597"/>
                <a:gd name="T10" fmla="*/ 0 60000 65536"/>
                <a:gd name="T11" fmla="*/ 0 60000 65536"/>
                <a:gd name="T12" fmla="*/ 0 60000 65536"/>
                <a:gd name="T13" fmla="*/ 0 60000 65536"/>
                <a:gd name="T14" fmla="*/ 0 60000 65536"/>
                <a:gd name="T15" fmla="*/ 0 w 365"/>
                <a:gd name="T16" fmla="*/ 0 h 597"/>
                <a:gd name="T17" fmla="*/ 365 w 365"/>
                <a:gd name="T18" fmla="*/ 597 h 597"/>
              </a:gdLst>
              <a:ahLst/>
              <a:cxnLst>
                <a:cxn ang="T10">
                  <a:pos x="T0" y="T1"/>
                </a:cxn>
                <a:cxn ang="T11">
                  <a:pos x="T2" y="T3"/>
                </a:cxn>
                <a:cxn ang="T12">
                  <a:pos x="T4" y="T5"/>
                </a:cxn>
                <a:cxn ang="T13">
                  <a:pos x="T6" y="T7"/>
                </a:cxn>
                <a:cxn ang="T14">
                  <a:pos x="T8" y="T9"/>
                </a:cxn>
              </a:cxnLst>
              <a:rect l="T15" t="T16" r="T17" b="T18"/>
              <a:pathLst>
                <a:path w="365" h="597">
                  <a:moveTo>
                    <a:pt x="365" y="597"/>
                  </a:moveTo>
                  <a:lnTo>
                    <a:pt x="201" y="243"/>
                  </a:lnTo>
                  <a:lnTo>
                    <a:pt x="0" y="0"/>
                  </a:lnTo>
                  <a:lnTo>
                    <a:pt x="178" y="292"/>
                  </a:lnTo>
                  <a:lnTo>
                    <a:pt x="365" y="597"/>
                  </a:lnTo>
                  <a:close/>
                </a:path>
              </a:pathLst>
            </a:custGeom>
            <a:solidFill>
              <a:srgbClr val="F0E8B7"/>
            </a:solidFill>
            <a:ln w="9525">
              <a:noFill/>
              <a:round/>
              <a:headEnd/>
              <a:tailEnd/>
            </a:ln>
          </p:spPr>
          <p:txBody>
            <a:bodyPr/>
            <a:lstStyle/>
            <a:p>
              <a:endParaRPr lang="en-US" dirty="0"/>
            </a:p>
          </p:txBody>
        </p:sp>
        <p:sp>
          <p:nvSpPr>
            <p:cNvPr id="25687" name="Freeform 42"/>
            <p:cNvSpPr>
              <a:spLocks/>
            </p:cNvSpPr>
            <p:nvPr/>
          </p:nvSpPr>
          <p:spPr bwMode="auto">
            <a:xfrm>
              <a:off x="1052" y="943"/>
              <a:ext cx="231" cy="354"/>
            </a:xfrm>
            <a:custGeom>
              <a:avLst/>
              <a:gdLst>
                <a:gd name="T0" fmla="*/ 0 w 231"/>
                <a:gd name="T1" fmla="*/ 0 h 354"/>
                <a:gd name="T2" fmla="*/ 164 w 231"/>
                <a:gd name="T3" fmla="*/ 354 h 354"/>
                <a:gd name="T4" fmla="*/ 231 w 231"/>
                <a:gd name="T5" fmla="*/ 279 h 354"/>
                <a:gd name="T6" fmla="*/ 0 w 231"/>
                <a:gd name="T7" fmla="*/ 0 h 354"/>
                <a:gd name="T8" fmla="*/ 0 60000 65536"/>
                <a:gd name="T9" fmla="*/ 0 60000 65536"/>
                <a:gd name="T10" fmla="*/ 0 60000 65536"/>
                <a:gd name="T11" fmla="*/ 0 60000 65536"/>
                <a:gd name="T12" fmla="*/ 0 w 231"/>
                <a:gd name="T13" fmla="*/ 0 h 354"/>
                <a:gd name="T14" fmla="*/ 231 w 231"/>
                <a:gd name="T15" fmla="*/ 354 h 354"/>
              </a:gdLst>
              <a:ahLst/>
              <a:cxnLst>
                <a:cxn ang="T8">
                  <a:pos x="T0" y="T1"/>
                </a:cxn>
                <a:cxn ang="T9">
                  <a:pos x="T2" y="T3"/>
                </a:cxn>
                <a:cxn ang="T10">
                  <a:pos x="T4" y="T5"/>
                </a:cxn>
                <a:cxn ang="T11">
                  <a:pos x="T6" y="T7"/>
                </a:cxn>
              </a:cxnLst>
              <a:rect l="T12" t="T13" r="T14" b="T15"/>
              <a:pathLst>
                <a:path w="231" h="354">
                  <a:moveTo>
                    <a:pt x="0" y="0"/>
                  </a:moveTo>
                  <a:lnTo>
                    <a:pt x="164" y="354"/>
                  </a:lnTo>
                  <a:lnTo>
                    <a:pt x="231" y="279"/>
                  </a:lnTo>
                  <a:lnTo>
                    <a:pt x="0" y="0"/>
                  </a:lnTo>
                  <a:close/>
                </a:path>
              </a:pathLst>
            </a:custGeom>
            <a:solidFill>
              <a:srgbClr val="F0E8B7"/>
            </a:solidFill>
            <a:ln w="9525">
              <a:noFill/>
              <a:round/>
              <a:headEnd/>
              <a:tailEnd/>
            </a:ln>
          </p:spPr>
          <p:txBody>
            <a:bodyPr/>
            <a:lstStyle/>
            <a:p>
              <a:endParaRPr lang="en-US" dirty="0"/>
            </a:p>
          </p:txBody>
        </p:sp>
        <p:sp>
          <p:nvSpPr>
            <p:cNvPr id="25688" name="Freeform 43"/>
            <p:cNvSpPr>
              <a:spLocks/>
            </p:cNvSpPr>
            <p:nvPr/>
          </p:nvSpPr>
          <p:spPr bwMode="auto">
            <a:xfrm>
              <a:off x="485" y="700"/>
              <a:ext cx="544" cy="597"/>
            </a:xfrm>
            <a:custGeom>
              <a:avLst/>
              <a:gdLst>
                <a:gd name="T0" fmla="*/ 0 w 544"/>
                <a:gd name="T1" fmla="*/ 597 h 597"/>
                <a:gd name="T2" fmla="*/ 544 w 544"/>
                <a:gd name="T3" fmla="*/ 292 h 597"/>
                <a:gd name="T4" fmla="*/ 366 w 544"/>
                <a:gd name="T5" fmla="*/ 0 h 597"/>
                <a:gd name="T6" fmla="*/ 0 w 544"/>
                <a:gd name="T7" fmla="*/ 597 h 597"/>
                <a:gd name="T8" fmla="*/ 0 60000 65536"/>
                <a:gd name="T9" fmla="*/ 0 60000 65536"/>
                <a:gd name="T10" fmla="*/ 0 60000 65536"/>
                <a:gd name="T11" fmla="*/ 0 60000 65536"/>
                <a:gd name="T12" fmla="*/ 0 w 544"/>
                <a:gd name="T13" fmla="*/ 0 h 597"/>
                <a:gd name="T14" fmla="*/ 544 w 544"/>
                <a:gd name="T15" fmla="*/ 597 h 597"/>
              </a:gdLst>
              <a:ahLst/>
              <a:cxnLst>
                <a:cxn ang="T8">
                  <a:pos x="T0" y="T1"/>
                </a:cxn>
                <a:cxn ang="T9">
                  <a:pos x="T2" y="T3"/>
                </a:cxn>
                <a:cxn ang="T10">
                  <a:pos x="T4" y="T5"/>
                </a:cxn>
                <a:cxn ang="T11">
                  <a:pos x="T6" y="T7"/>
                </a:cxn>
              </a:cxnLst>
              <a:rect l="T12" t="T13" r="T14" b="T15"/>
              <a:pathLst>
                <a:path w="544" h="597">
                  <a:moveTo>
                    <a:pt x="0" y="597"/>
                  </a:moveTo>
                  <a:lnTo>
                    <a:pt x="544" y="292"/>
                  </a:lnTo>
                  <a:lnTo>
                    <a:pt x="366" y="0"/>
                  </a:lnTo>
                  <a:lnTo>
                    <a:pt x="0" y="597"/>
                  </a:lnTo>
                  <a:close/>
                </a:path>
              </a:pathLst>
            </a:custGeom>
            <a:solidFill>
              <a:srgbClr val="F0E8B7"/>
            </a:solidFill>
            <a:ln w="9525">
              <a:noFill/>
              <a:round/>
              <a:headEnd/>
              <a:tailEnd/>
            </a:ln>
          </p:spPr>
          <p:txBody>
            <a:bodyPr/>
            <a:lstStyle/>
            <a:p>
              <a:endParaRPr lang="en-US" dirty="0"/>
            </a:p>
          </p:txBody>
        </p:sp>
        <p:sp>
          <p:nvSpPr>
            <p:cNvPr id="25689" name="Freeform 44"/>
            <p:cNvSpPr>
              <a:spLocks/>
            </p:cNvSpPr>
            <p:nvPr/>
          </p:nvSpPr>
          <p:spPr bwMode="auto">
            <a:xfrm>
              <a:off x="485" y="992"/>
              <a:ext cx="731" cy="305"/>
            </a:xfrm>
            <a:custGeom>
              <a:avLst/>
              <a:gdLst>
                <a:gd name="T0" fmla="*/ 544 w 731"/>
                <a:gd name="T1" fmla="*/ 0 h 305"/>
                <a:gd name="T2" fmla="*/ 0 w 731"/>
                <a:gd name="T3" fmla="*/ 305 h 305"/>
                <a:gd name="T4" fmla="*/ 731 w 731"/>
                <a:gd name="T5" fmla="*/ 305 h 305"/>
                <a:gd name="T6" fmla="*/ 544 w 731"/>
                <a:gd name="T7" fmla="*/ 0 h 305"/>
                <a:gd name="T8" fmla="*/ 0 60000 65536"/>
                <a:gd name="T9" fmla="*/ 0 60000 65536"/>
                <a:gd name="T10" fmla="*/ 0 60000 65536"/>
                <a:gd name="T11" fmla="*/ 0 60000 65536"/>
                <a:gd name="T12" fmla="*/ 0 w 731"/>
                <a:gd name="T13" fmla="*/ 0 h 305"/>
                <a:gd name="T14" fmla="*/ 731 w 731"/>
                <a:gd name="T15" fmla="*/ 305 h 305"/>
              </a:gdLst>
              <a:ahLst/>
              <a:cxnLst>
                <a:cxn ang="T8">
                  <a:pos x="T0" y="T1"/>
                </a:cxn>
                <a:cxn ang="T9">
                  <a:pos x="T2" y="T3"/>
                </a:cxn>
                <a:cxn ang="T10">
                  <a:pos x="T4" y="T5"/>
                </a:cxn>
                <a:cxn ang="T11">
                  <a:pos x="T6" y="T7"/>
                </a:cxn>
              </a:cxnLst>
              <a:rect l="T12" t="T13" r="T14" b="T15"/>
              <a:pathLst>
                <a:path w="731" h="305">
                  <a:moveTo>
                    <a:pt x="544" y="0"/>
                  </a:moveTo>
                  <a:lnTo>
                    <a:pt x="0" y="305"/>
                  </a:lnTo>
                  <a:lnTo>
                    <a:pt x="731" y="305"/>
                  </a:lnTo>
                  <a:lnTo>
                    <a:pt x="544" y="0"/>
                  </a:lnTo>
                  <a:close/>
                </a:path>
              </a:pathLst>
            </a:custGeom>
            <a:solidFill>
              <a:srgbClr val="F0E8B7"/>
            </a:solidFill>
            <a:ln w="9525">
              <a:noFill/>
              <a:round/>
              <a:headEnd/>
              <a:tailEnd/>
            </a:ln>
          </p:spPr>
          <p:txBody>
            <a:bodyPr/>
            <a:lstStyle/>
            <a:p>
              <a:endParaRPr lang="en-US" dirty="0"/>
            </a:p>
          </p:txBody>
        </p:sp>
        <p:sp>
          <p:nvSpPr>
            <p:cNvPr id="25690" name="Freeform 45"/>
            <p:cNvSpPr>
              <a:spLocks noEditPoints="1"/>
            </p:cNvSpPr>
            <p:nvPr/>
          </p:nvSpPr>
          <p:spPr bwMode="auto">
            <a:xfrm>
              <a:off x="485" y="700"/>
              <a:ext cx="798" cy="597"/>
            </a:xfrm>
            <a:custGeom>
              <a:avLst/>
              <a:gdLst>
                <a:gd name="T0" fmla="*/ 731 w 798"/>
                <a:gd name="T1" fmla="*/ 597 h 597"/>
                <a:gd name="T2" fmla="*/ 366 w 798"/>
                <a:gd name="T3" fmla="*/ 0 h 597"/>
                <a:gd name="T4" fmla="*/ 798 w 798"/>
                <a:gd name="T5" fmla="*/ 522 h 597"/>
                <a:gd name="T6" fmla="*/ 731 w 798"/>
                <a:gd name="T7" fmla="*/ 597 h 597"/>
                <a:gd name="T8" fmla="*/ 0 w 798"/>
                <a:gd name="T9" fmla="*/ 597 h 597"/>
                <a:gd name="T10" fmla="*/ 366 w 798"/>
                <a:gd name="T11" fmla="*/ 0 h 597"/>
                <a:gd name="T12" fmla="*/ 798 w 798"/>
                <a:gd name="T13" fmla="*/ 522 h 597"/>
                <a:gd name="T14" fmla="*/ 0 60000 65536"/>
                <a:gd name="T15" fmla="*/ 0 60000 65536"/>
                <a:gd name="T16" fmla="*/ 0 60000 65536"/>
                <a:gd name="T17" fmla="*/ 0 60000 65536"/>
                <a:gd name="T18" fmla="*/ 0 60000 65536"/>
                <a:gd name="T19" fmla="*/ 0 60000 65536"/>
                <a:gd name="T20" fmla="*/ 0 60000 65536"/>
                <a:gd name="T21" fmla="*/ 0 w 798"/>
                <a:gd name="T22" fmla="*/ 0 h 597"/>
                <a:gd name="T23" fmla="*/ 798 w 798"/>
                <a:gd name="T24" fmla="*/ 597 h 5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597">
                  <a:moveTo>
                    <a:pt x="731" y="597"/>
                  </a:moveTo>
                  <a:lnTo>
                    <a:pt x="366" y="0"/>
                  </a:lnTo>
                  <a:moveTo>
                    <a:pt x="798" y="522"/>
                  </a:moveTo>
                  <a:lnTo>
                    <a:pt x="731" y="597"/>
                  </a:lnTo>
                  <a:lnTo>
                    <a:pt x="0" y="597"/>
                  </a:lnTo>
                  <a:lnTo>
                    <a:pt x="366" y="0"/>
                  </a:lnTo>
                  <a:lnTo>
                    <a:pt x="798" y="522"/>
                  </a:lnTo>
                </a:path>
              </a:pathLst>
            </a:custGeom>
            <a:solidFill>
              <a:srgbClr val="F0E8B7"/>
            </a:solidFill>
            <a:ln w="3175">
              <a:solidFill>
                <a:srgbClr val="000000"/>
              </a:solidFill>
              <a:prstDash val="solid"/>
              <a:round/>
              <a:headEnd/>
              <a:tailEnd/>
            </a:ln>
          </p:spPr>
          <p:txBody>
            <a:bodyPr/>
            <a:lstStyle/>
            <a:p>
              <a:endParaRPr lang="en-US" dirty="0"/>
            </a:p>
          </p:txBody>
        </p:sp>
      </p:grpSp>
      <p:grpSp>
        <p:nvGrpSpPr>
          <p:cNvPr id="8" name="Group 46"/>
          <p:cNvGrpSpPr>
            <a:grpSpLocks/>
          </p:cNvGrpSpPr>
          <p:nvPr/>
        </p:nvGrpSpPr>
        <p:grpSpPr bwMode="auto">
          <a:xfrm>
            <a:off x="4187825" y="1414463"/>
            <a:ext cx="914400" cy="554037"/>
            <a:chOff x="528" y="1200"/>
            <a:chExt cx="619" cy="541"/>
          </a:xfrm>
        </p:grpSpPr>
        <p:sp>
          <p:nvSpPr>
            <p:cNvPr id="25684" name="Freeform 47"/>
            <p:cNvSpPr>
              <a:spLocks/>
            </p:cNvSpPr>
            <p:nvPr/>
          </p:nvSpPr>
          <p:spPr bwMode="auto">
            <a:xfrm>
              <a:off x="528" y="1200"/>
              <a:ext cx="619" cy="541"/>
            </a:xfrm>
            <a:custGeom>
              <a:avLst/>
              <a:gdLst>
                <a:gd name="T0" fmla="*/ 0 w 793"/>
                <a:gd name="T1" fmla="*/ 16 h 791"/>
                <a:gd name="T2" fmla="*/ 2 w 793"/>
                <a:gd name="T3" fmla="*/ 16 h 791"/>
                <a:gd name="T4" fmla="*/ 2 w 793"/>
                <a:gd name="T5" fmla="*/ 16 h 791"/>
                <a:gd name="T6" fmla="*/ 5 w 793"/>
                <a:gd name="T7" fmla="*/ 17 h 791"/>
                <a:gd name="T8" fmla="*/ 9 w 793"/>
                <a:gd name="T9" fmla="*/ 17 h 791"/>
                <a:gd name="T10" fmla="*/ 16 w 793"/>
                <a:gd name="T11" fmla="*/ 17 h 791"/>
                <a:gd name="T12" fmla="*/ 21 w 793"/>
                <a:gd name="T13" fmla="*/ 18 h 791"/>
                <a:gd name="T14" fmla="*/ 27 w 793"/>
                <a:gd name="T15" fmla="*/ 18 h 791"/>
                <a:gd name="T16" fmla="*/ 34 w 793"/>
                <a:gd name="T17" fmla="*/ 18 h 791"/>
                <a:gd name="T18" fmla="*/ 41 w 793"/>
                <a:gd name="T19" fmla="*/ 18 h 791"/>
                <a:gd name="T20" fmla="*/ 46 w 793"/>
                <a:gd name="T21" fmla="*/ 18 h 791"/>
                <a:gd name="T22" fmla="*/ 52 w 793"/>
                <a:gd name="T23" fmla="*/ 17 h 791"/>
                <a:gd name="T24" fmla="*/ 57 w 793"/>
                <a:gd name="T25" fmla="*/ 17 h 791"/>
                <a:gd name="T26" fmla="*/ 61 w 793"/>
                <a:gd name="T27" fmla="*/ 17 h 791"/>
                <a:gd name="T28" fmla="*/ 64 w 793"/>
                <a:gd name="T29" fmla="*/ 16 h 791"/>
                <a:gd name="T30" fmla="*/ 66 w 793"/>
                <a:gd name="T31" fmla="*/ 16 h 791"/>
                <a:gd name="T32" fmla="*/ 66 w 793"/>
                <a:gd name="T33" fmla="*/ 16 h 791"/>
                <a:gd name="T34" fmla="*/ 66 w 793"/>
                <a:gd name="T35" fmla="*/ 2 h 791"/>
                <a:gd name="T36" fmla="*/ 66 w 793"/>
                <a:gd name="T37" fmla="*/ 1 h 791"/>
                <a:gd name="T38" fmla="*/ 62 w 793"/>
                <a:gd name="T39" fmla="*/ 1 h 791"/>
                <a:gd name="T40" fmla="*/ 59 w 793"/>
                <a:gd name="T41" fmla="*/ 1 h 791"/>
                <a:gd name="T42" fmla="*/ 54 w 793"/>
                <a:gd name="T43" fmla="*/ 1 h 791"/>
                <a:gd name="T44" fmla="*/ 48 w 793"/>
                <a:gd name="T45" fmla="*/ 1 h 791"/>
                <a:gd name="T46" fmla="*/ 43 w 793"/>
                <a:gd name="T47" fmla="*/ 1 h 791"/>
                <a:gd name="T48" fmla="*/ 36 w 793"/>
                <a:gd name="T49" fmla="*/ 0 h 791"/>
                <a:gd name="T50" fmla="*/ 30 w 793"/>
                <a:gd name="T51" fmla="*/ 0 h 791"/>
                <a:gd name="T52" fmla="*/ 23 w 793"/>
                <a:gd name="T53" fmla="*/ 1 h 791"/>
                <a:gd name="T54" fmla="*/ 18 w 793"/>
                <a:gd name="T55" fmla="*/ 1 h 791"/>
                <a:gd name="T56" fmla="*/ 12 w 793"/>
                <a:gd name="T57" fmla="*/ 1 h 791"/>
                <a:gd name="T58" fmla="*/ 7 w 793"/>
                <a:gd name="T59" fmla="*/ 1 h 791"/>
                <a:gd name="T60" fmla="*/ 4 w 793"/>
                <a:gd name="T61" fmla="*/ 1 h 791"/>
                <a:gd name="T62" fmla="*/ 2 w 793"/>
                <a:gd name="T63" fmla="*/ 1 h 791"/>
                <a:gd name="T64" fmla="*/ 1 w 793"/>
                <a:gd name="T65" fmla="*/ 2 h 79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3"/>
                <a:gd name="T100" fmla="*/ 0 h 791"/>
                <a:gd name="T101" fmla="*/ 793 w 793"/>
                <a:gd name="T102" fmla="*/ 791 h 79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3" h="791">
                  <a:moveTo>
                    <a:pt x="0" y="98"/>
                  </a:moveTo>
                  <a:lnTo>
                    <a:pt x="0" y="692"/>
                  </a:lnTo>
                  <a:lnTo>
                    <a:pt x="1" y="702"/>
                  </a:lnTo>
                  <a:lnTo>
                    <a:pt x="7" y="711"/>
                  </a:lnTo>
                  <a:lnTo>
                    <a:pt x="17" y="721"/>
                  </a:lnTo>
                  <a:lnTo>
                    <a:pt x="29" y="730"/>
                  </a:lnTo>
                  <a:lnTo>
                    <a:pt x="47" y="738"/>
                  </a:lnTo>
                  <a:lnTo>
                    <a:pt x="67" y="747"/>
                  </a:lnTo>
                  <a:lnTo>
                    <a:pt x="90" y="754"/>
                  </a:lnTo>
                  <a:lnTo>
                    <a:pt x="116" y="762"/>
                  </a:lnTo>
                  <a:lnTo>
                    <a:pt x="145" y="769"/>
                  </a:lnTo>
                  <a:lnTo>
                    <a:pt x="175" y="775"/>
                  </a:lnTo>
                  <a:lnTo>
                    <a:pt x="209" y="779"/>
                  </a:lnTo>
                  <a:lnTo>
                    <a:pt x="245" y="783"/>
                  </a:lnTo>
                  <a:lnTo>
                    <a:pt x="281" y="787"/>
                  </a:lnTo>
                  <a:lnTo>
                    <a:pt x="319" y="789"/>
                  </a:lnTo>
                  <a:lnTo>
                    <a:pt x="357" y="791"/>
                  </a:lnTo>
                  <a:lnTo>
                    <a:pt x="397" y="791"/>
                  </a:lnTo>
                  <a:lnTo>
                    <a:pt x="435" y="791"/>
                  </a:lnTo>
                  <a:lnTo>
                    <a:pt x="473" y="789"/>
                  </a:lnTo>
                  <a:lnTo>
                    <a:pt x="511" y="787"/>
                  </a:lnTo>
                  <a:lnTo>
                    <a:pt x="548" y="783"/>
                  </a:lnTo>
                  <a:lnTo>
                    <a:pt x="583" y="779"/>
                  </a:lnTo>
                  <a:lnTo>
                    <a:pt x="617" y="775"/>
                  </a:lnTo>
                  <a:lnTo>
                    <a:pt x="647" y="769"/>
                  </a:lnTo>
                  <a:lnTo>
                    <a:pt x="676" y="762"/>
                  </a:lnTo>
                  <a:lnTo>
                    <a:pt x="702" y="754"/>
                  </a:lnTo>
                  <a:lnTo>
                    <a:pt x="725" y="747"/>
                  </a:lnTo>
                  <a:lnTo>
                    <a:pt x="746" y="738"/>
                  </a:lnTo>
                  <a:lnTo>
                    <a:pt x="763" y="730"/>
                  </a:lnTo>
                  <a:lnTo>
                    <a:pt x="775" y="721"/>
                  </a:lnTo>
                  <a:lnTo>
                    <a:pt x="785" y="711"/>
                  </a:lnTo>
                  <a:lnTo>
                    <a:pt x="791" y="702"/>
                  </a:lnTo>
                  <a:lnTo>
                    <a:pt x="793" y="692"/>
                  </a:lnTo>
                  <a:lnTo>
                    <a:pt x="793" y="98"/>
                  </a:lnTo>
                  <a:lnTo>
                    <a:pt x="791" y="89"/>
                  </a:lnTo>
                  <a:lnTo>
                    <a:pt x="785" y="79"/>
                  </a:lnTo>
                  <a:lnTo>
                    <a:pt x="775" y="70"/>
                  </a:lnTo>
                  <a:lnTo>
                    <a:pt x="763" y="61"/>
                  </a:lnTo>
                  <a:lnTo>
                    <a:pt x="746" y="52"/>
                  </a:lnTo>
                  <a:lnTo>
                    <a:pt x="725" y="44"/>
                  </a:lnTo>
                  <a:lnTo>
                    <a:pt x="702" y="36"/>
                  </a:lnTo>
                  <a:lnTo>
                    <a:pt x="676" y="28"/>
                  </a:lnTo>
                  <a:lnTo>
                    <a:pt x="647" y="22"/>
                  </a:lnTo>
                  <a:lnTo>
                    <a:pt x="617" y="16"/>
                  </a:lnTo>
                  <a:lnTo>
                    <a:pt x="583" y="11"/>
                  </a:lnTo>
                  <a:lnTo>
                    <a:pt x="548" y="7"/>
                  </a:lnTo>
                  <a:lnTo>
                    <a:pt x="511" y="3"/>
                  </a:lnTo>
                  <a:lnTo>
                    <a:pt x="473" y="1"/>
                  </a:lnTo>
                  <a:lnTo>
                    <a:pt x="435" y="0"/>
                  </a:lnTo>
                  <a:lnTo>
                    <a:pt x="397" y="0"/>
                  </a:lnTo>
                  <a:lnTo>
                    <a:pt x="357" y="0"/>
                  </a:lnTo>
                  <a:lnTo>
                    <a:pt x="319" y="1"/>
                  </a:lnTo>
                  <a:lnTo>
                    <a:pt x="281" y="3"/>
                  </a:lnTo>
                  <a:lnTo>
                    <a:pt x="245" y="7"/>
                  </a:lnTo>
                  <a:lnTo>
                    <a:pt x="209" y="11"/>
                  </a:lnTo>
                  <a:lnTo>
                    <a:pt x="175" y="16"/>
                  </a:lnTo>
                  <a:lnTo>
                    <a:pt x="145" y="22"/>
                  </a:lnTo>
                  <a:lnTo>
                    <a:pt x="116" y="28"/>
                  </a:lnTo>
                  <a:lnTo>
                    <a:pt x="90" y="36"/>
                  </a:lnTo>
                  <a:lnTo>
                    <a:pt x="67" y="44"/>
                  </a:lnTo>
                  <a:lnTo>
                    <a:pt x="47" y="52"/>
                  </a:lnTo>
                  <a:lnTo>
                    <a:pt x="29" y="61"/>
                  </a:lnTo>
                  <a:lnTo>
                    <a:pt x="17" y="70"/>
                  </a:lnTo>
                  <a:lnTo>
                    <a:pt x="7" y="79"/>
                  </a:lnTo>
                  <a:lnTo>
                    <a:pt x="1" y="89"/>
                  </a:lnTo>
                  <a:lnTo>
                    <a:pt x="0" y="98"/>
                  </a:lnTo>
                  <a:close/>
                </a:path>
              </a:pathLst>
            </a:custGeom>
            <a:solidFill>
              <a:srgbClr val="F0E8B7"/>
            </a:solidFill>
            <a:ln w="19050" cmpd="sng">
              <a:solidFill>
                <a:srgbClr val="000000"/>
              </a:solidFill>
              <a:prstDash val="solid"/>
              <a:round/>
              <a:headEnd/>
              <a:tailEnd/>
            </a:ln>
          </p:spPr>
          <p:txBody>
            <a:bodyPr/>
            <a:lstStyle/>
            <a:p>
              <a:endParaRPr lang="en-US" dirty="0"/>
            </a:p>
          </p:txBody>
        </p:sp>
        <p:sp>
          <p:nvSpPr>
            <p:cNvPr id="25685" name="Freeform 48"/>
            <p:cNvSpPr>
              <a:spLocks/>
            </p:cNvSpPr>
            <p:nvPr/>
          </p:nvSpPr>
          <p:spPr bwMode="auto">
            <a:xfrm>
              <a:off x="528" y="1267"/>
              <a:ext cx="619" cy="68"/>
            </a:xfrm>
            <a:custGeom>
              <a:avLst/>
              <a:gdLst>
                <a:gd name="T0" fmla="*/ 0 w 793"/>
                <a:gd name="T1" fmla="*/ 0 h 99"/>
                <a:gd name="T2" fmla="*/ 1 w 793"/>
                <a:gd name="T3" fmla="*/ 1 h 99"/>
                <a:gd name="T4" fmla="*/ 2 w 793"/>
                <a:gd name="T5" fmla="*/ 1 h 99"/>
                <a:gd name="T6" fmla="*/ 2 w 793"/>
                <a:gd name="T7" fmla="*/ 1 h 99"/>
                <a:gd name="T8" fmla="*/ 2 w 793"/>
                <a:gd name="T9" fmla="*/ 1 h 99"/>
                <a:gd name="T10" fmla="*/ 4 w 793"/>
                <a:gd name="T11" fmla="*/ 1 h 99"/>
                <a:gd name="T12" fmla="*/ 5 w 793"/>
                <a:gd name="T13" fmla="*/ 1 h 99"/>
                <a:gd name="T14" fmla="*/ 7 w 793"/>
                <a:gd name="T15" fmla="*/ 1 h 99"/>
                <a:gd name="T16" fmla="*/ 9 w 793"/>
                <a:gd name="T17" fmla="*/ 1 h 99"/>
                <a:gd name="T18" fmla="*/ 12 w 793"/>
                <a:gd name="T19" fmla="*/ 1 h 99"/>
                <a:gd name="T20" fmla="*/ 16 w 793"/>
                <a:gd name="T21" fmla="*/ 2 h 99"/>
                <a:gd name="T22" fmla="*/ 18 w 793"/>
                <a:gd name="T23" fmla="*/ 2 h 99"/>
                <a:gd name="T24" fmla="*/ 21 w 793"/>
                <a:gd name="T25" fmla="*/ 2 h 99"/>
                <a:gd name="T26" fmla="*/ 23 w 793"/>
                <a:gd name="T27" fmla="*/ 2 h 99"/>
                <a:gd name="T28" fmla="*/ 27 w 793"/>
                <a:gd name="T29" fmla="*/ 2 h 99"/>
                <a:gd name="T30" fmla="*/ 30 w 793"/>
                <a:gd name="T31" fmla="*/ 2 h 99"/>
                <a:gd name="T32" fmla="*/ 34 w 793"/>
                <a:gd name="T33" fmla="*/ 2 h 99"/>
                <a:gd name="T34" fmla="*/ 36 w 793"/>
                <a:gd name="T35" fmla="*/ 2 h 99"/>
                <a:gd name="T36" fmla="*/ 41 w 793"/>
                <a:gd name="T37" fmla="*/ 2 h 99"/>
                <a:gd name="T38" fmla="*/ 43 w 793"/>
                <a:gd name="T39" fmla="*/ 2 h 99"/>
                <a:gd name="T40" fmla="*/ 46 w 793"/>
                <a:gd name="T41" fmla="*/ 2 h 99"/>
                <a:gd name="T42" fmla="*/ 48 w 793"/>
                <a:gd name="T43" fmla="*/ 2 h 99"/>
                <a:gd name="T44" fmla="*/ 52 w 793"/>
                <a:gd name="T45" fmla="*/ 2 h 99"/>
                <a:gd name="T46" fmla="*/ 54 w 793"/>
                <a:gd name="T47" fmla="*/ 1 h 99"/>
                <a:gd name="T48" fmla="*/ 57 w 793"/>
                <a:gd name="T49" fmla="*/ 1 h 99"/>
                <a:gd name="T50" fmla="*/ 59 w 793"/>
                <a:gd name="T51" fmla="*/ 1 h 99"/>
                <a:gd name="T52" fmla="*/ 61 w 793"/>
                <a:gd name="T53" fmla="*/ 1 h 99"/>
                <a:gd name="T54" fmla="*/ 62 w 793"/>
                <a:gd name="T55" fmla="*/ 1 h 99"/>
                <a:gd name="T56" fmla="*/ 64 w 793"/>
                <a:gd name="T57" fmla="*/ 1 h 99"/>
                <a:gd name="T58" fmla="*/ 66 w 793"/>
                <a:gd name="T59" fmla="*/ 1 h 99"/>
                <a:gd name="T60" fmla="*/ 66 w 793"/>
                <a:gd name="T61" fmla="*/ 1 h 99"/>
                <a:gd name="T62" fmla="*/ 66 w 793"/>
                <a:gd name="T63" fmla="*/ 1 h 99"/>
                <a:gd name="T64" fmla="*/ 66 w 793"/>
                <a:gd name="T65" fmla="*/ 0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3"/>
                <a:gd name="T100" fmla="*/ 0 h 99"/>
                <a:gd name="T101" fmla="*/ 793 w 793"/>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3" h="99">
                  <a:moveTo>
                    <a:pt x="0" y="0"/>
                  </a:moveTo>
                  <a:lnTo>
                    <a:pt x="1" y="10"/>
                  </a:lnTo>
                  <a:lnTo>
                    <a:pt x="7" y="20"/>
                  </a:lnTo>
                  <a:lnTo>
                    <a:pt x="17" y="29"/>
                  </a:lnTo>
                  <a:lnTo>
                    <a:pt x="29" y="39"/>
                  </a:lnTo>
                  <a:lnTo>
                    <a:pt x="47" y="47"/>
                  </a:lnTo>
                  <a:lnTo>
                    <a:pt x="67" y="55"/>
                  </a:lnTo>
                  <a:lnTo>
                    <a:pt x="90" y="64"/>
                  </a:lnTo>
                  <a:lnTo>
                    <a:pt x="116" y="70"/>
                  </a:lnTo>
                  <a:lnTo>
                    <a:pt x="145" y="77"/>
                  </a:lnTo>
                  <a:lnTo>
                    <a:pt x="175" y="83"/>
                  </a:lnTo>
                  <a:lnTo>
                    <a:pt x="209" y="88"/>
                  </a:lnTo>
                  <a:lnTo>
                    <a:pt x="245" y="91"/>
                  </a:lnTo>
                  <a:lnTo>
                    <a:pt x="281" y="95"/>
                  </a:lnTo>
                  <a:lnTo>
                    <a:pt x="319" y="97"/>
                  </a:lnTo>
                  <a:lnTo>
                    <a:pt x="357" y="99"/>
                  </a:lnTo>
                  <a:lnTo>
                    <a:pt x="397" y="99"/>
                  </a:lnTo>
                  <a:lnTo>
                    <a:pt x="435" y="99"/>
                  </a:lnTo>
                  <a:lnTo>
                    <a:pt x="473" y="97"/>
                  </a:lnTo>
                  <a:lnTo>
                    <a:pt x="511" y="95"/>
                  </a:lnTo>
                  <a:lnTo>
                    <a:pt x="548" y="91"/>
                  </a:lnTo>
                  <a:lnTo>
                    <a:pt x="583" y="88"/>
                  </a:lnTo>
                  <a:lnTo>
                    <a:pt x="617" y="83"/>
                  </a:lnTo>
                  <a:lnTo>
                    <a:pt x="647" y="77"/>
                  </a:lnTo>
                  <a:lnTo>
                    <a:pt x="676" y="70"/>
                  </a:lnTo>
                  <a:lnTo>
                    <a:pt x="702" y="64"/>
                  </a:lnTo>
                  <a:lnTo>
                    <a:pt x="725" y="55"/>
                  </a:lnTo>
                  <a:lnTo>
                    <a:pt x="746" y="47"/>
                  </a:lnTo>
                  <a:lnTo>
                    <a:pt x="763" y="39"/>
                  </a:lnTo>
                  <a:lnTo>
                    <a:pt x="775" y="29"/>
                  </a:lnTo>
                  <a:lnTo>
                    <a:pt x="785" y="20"/>
                  </a:lnTo>
                  <a:lnTo>
                    <a:pt x="791" y="10"/>
                  </a:lnTo>
                  <a:lnTo>
                    <a:pt x="793" y="0"/>
                  </a:lnTo>
                </a:path>
              </a:pathLst>
            </a:custGeom>
            <a:solidFill>
              <a:srgbClr val="F0E8B7"/>
            </a:solidFill>
            <a:ln w="19050" cmpd="sng">
              <a:solidFill>
                <a:srgbClr val="000000"/>
              </a:solidFill>
              <a:prstDash val="solid"/>
              <a:round/>
              <a:headEnd/>
              <a:tailEnd/>
            </a:ln>
          </p:spPr>
          <p:txBody>
            <a:bodyPr/>
            <a:lstStyle/>
            <a:p>
              <a:endParaRPr lang="en-US" dirty="0"/>
            </a:p>
          </p:txBody>
        </p:sp>
      </p:grpSp>
      <p:sp>
        <p:nvSpPr>
          <p:cNvPr id="25621" name="Freeform 49"/>
          <p:cNvSpPr>
            <a:spLocks noEditPoints="1"/>
          </p:cNvSpPr>
          <p:nvPr/>
        </p:nvSpPr>
        <p:spPr bwMode="auto">
          <a:xfrm flipH="1" flipV="1">
            <a:off x="769938" y="5799138"/>
            <a:ext cx="554037" cy="401637"/>
          </a:xfrm>
          <a:custGeom>
            <a:avLst/>
            <a:gdLst>
              <a:gd name="T0" fmla="*/ 2147483647 w 247"/>
              <a:gd name="T1" fmla="*/ 2147483647 h 246"/>
              <a:gd name="T2" fmla="*/ 2147483647 w 247"/>
              <a:gd name="T3" fmla="*/ 2147483647 h 246"/>
              <a:gd name="T4" fmla="*/ 2147483647 w 247"/>
              <a:gd name="T5" fmla="*/ 2147483647 h 246"/>
              <a:gd name="T6" fmla="*/ 2147483647 w 247"/>
              <a:gd name="T7" fmla="*/ 2147483647 h 246"/>
              <a:gd name="T8" fmla="*/ 2147483647 w 247"/>
              <a:gd name="T9" fmla="*/ 2147483647 h 246"/>
              <a:gd name="T10" fmla="*/ 2147483647 w 247"/>
              <a:gd name="T11" fmla="*/ 2147483647 h 246"/>
              <a:gd name="T12" fmla="*/ 2147483647 w 247"/>
              <a:gd name="T13" fmla="*/ 2147483647 h 246"/>
              <a:gd name="T14" fmla="*/ 2147483647 w 247"/>
              <a:gd name="T15" fmla="*/ 2147483647 h 246"/>
              <a:gd name="T16" fmla="*/ 2147483647 w 247"/>
              <a:gd name="T17" fmla="*/ 2147483647 h 246"/>
              <a:gd name="T18" fmla="*/ 2147483647 w 247"/>
              <a:gd name="T19" fmla="*/ 2147483647 h 246"/>
              <a:gd name="T20" fmla="*/ 2147483647 w 247"/>
              <a:gd name="T21" fmla="*/ 2147483647 h 246"/>
              <a:gd name="T22" fmla="*/ 0 w 247"/>
              <a:gd name="T23" fmla="*/ 2147483647 h 246"/>
              <a:gd name="T24" fmla="*/ 2147483647 w 247"/>
              <a:gd name="T25" fmla="*/ 2147483647 h 246"/>
              <a:gd name="T26" fmla="*/ 2147483647 w 247"/>
              <a:gd name="T27" fmla="*/ 2147483647 h 246"/>
              <a:gd name="T28" fmla="*/ 2147483647 w 247"/>
              <a:gd name="T29" fmla="*/ 2147483647 h 246"/>
              <a:gd name="T30" fmla="*/ 0 w 247"/>
              <a:gd name="T31" fmla="*/ 2147483647 h 246"/>
              <a:gd name="T32" fmla="*/ 2147483647 w 247"/>
              <a:gd name="T33" fmla="*/ 2147483647 h 246"/>
              <a:gd name="T34" fmla="*/ 2147483647 w 247"/>
              <a:gd name="T35" fmla="*/ 2147483647 h 246"/>
              <a:gd name="T36" fmla="*/ 2147483647 w 247"/>
              <a:gd name="T37" fmla="*/ 2147483647 h 246"/>
              <a:gd name="T38" fmla="*/ 2147483647 w 247"/>
              <a:gd name="T39" fmla="*/ 0 h 246"/>
              <a:gd name="T40" fmla="*/ 2147483647 w 247"/>
              <a:gd name="T41" fmla="*/ 2147483647 h 2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7"/>
              <a:gd name="T64" fmla="*/ 0 h 246"/>
              <a:gd name="T65" fmla="*/ 247 w 247"/>
              <a:gd name="T66" fmla="*/ 246 h 2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7" h="246">
                <a:moveTo>
                  <a:pt x="19" y="205"/>
                </a:moveTo>
                <a:lnTo>
                  <a:pt x="47" y="233"/>
                </a:lnTo>
                <a:lnTo>
                  <a:pt x="108" y="246"/>
                </a:lnTo>
                <a:lnTo>
                  <a:pt x="247" y="107"/>
                </a:lnTo>
                <a:lnTo>
                  <a:pt x="232" y="46"/>
                </a:lnTo>
                <a:lnTo>
                  <a:pt x="204" y="18"/>
                </a:lnTo>
                <a:lnTo>
                  <a:pt x="150" y="72"/>
                </a:lnTo>
                <a:lnTo>
                  <a:pt x="170" y="108"/>
                </a:lnTo>
                <a:lnTo>
                  <a:pt x="109" y="170"/>
                </a:lnTo>
                <a:lnTo>
                  <a:pt x="73" y="149"/>
                </a:lnTo>
                <a:lnTo>
                  <a:pt x="19" y="205"/>
                </a:lnTo>
                <a:close/>
                <a:moveTo>
                  <a:pt x="0" y="185"/>
                </a:moveTo>
                <a:lnTo>
                  <a:pt x="14" y="200"/>
                </a:lnTo>
                <a:lnTo>
                  <a:pt x="68" y="146"/>
                </a:lnTo>
                <a:lnTo>
                  <a:pt x="55" y="131"/>
                </a:lnTo>
                <a:lnTo>
                  <a:pt x="0" y="185"/>
                </a:lnTo>
                <a:close/>
                <a:moveTo>
                  <a:pt x="132" y="54"/>
                </a:moveTo>
                <a:lnTo>
                  <a:pt x="145" y="67"/>
                </a:lnTo>
                <a:lnTo>
                  <a:pt x="199" y="13"/>
                </a:lnTo>
                <a:lnTo>
                  <a:pt x="186" y="0"/>
                </a:lnTo>
                <a:lnTo>
                  <a:pt x="132" y="54"/>
                </a:lnTo>
                <a:close/>
              </a:path>
            </a:pathLst>
          </a:custGeom>
          <a:solidFill>
            <a:srgbClr val="000000"/>
          </a:solidFill>
          <a:ln w="15875">
            <a:solidFill>
              <a:srgbClr val="FFFFFF"/>
            </a:solidFill>
            <a:prstDash val="solid"/>
            <a:round/>
            <a:headEnd/>
            <a:tailEnd/>
          </a:ln>
        </p:spPr>
        <p:txBody>
          <a:bodyPr/>
          <a:lstStyle/>
          <a:p>
            <a:endParaRPr lang="en-US" dirty="0"/>
          </a:p>
        </p:txBody>
      </p:sp>
      <p:sp>
        <p:nvSpPr>
          <p:cNvPr id="25622" name="Freeform 50"/>
          <p:cNvSpPr>
            <a:spLocks noEditPoints="1"/>
          </p:cNvSpPr>
          <p:nvPr/>
        </p:nvSpPr>
        <p:spPr bwMode="auto">
          <a:xfrm flipV="1">
            <a:off x="7612063" y="5713413"/>
            <a:ext cx="519112" cy="314325"/>
          </a:xfrm>
          <a:custGeom>
            <a:avLst/>
            <a:gdLst>
              <a:gd name="T0" fmla="*/ 2147483647 w 247"/>
              <a:gd name="T1" fmla="*/ 2147483647 h 246"/>
              <a:gd name="T2" fmla="*/ 2147483647 w 247"/>
              <a:gd name="T3" fmla="*/ 2147483647 h 246"/>
              <a:gd name="T4" fmla="*/ 2147483647 w 247"/>
              <a:gd name="T5" fmla="*/ 2147483647 h 246"/>
              <a:gd name="T6" fmla="*/ 2147483647 w 247"/>
              <a:gd name="T7" fmla="*/ 2147483647 h 246"/>
              <a:gd name="T8" fmla="*/ 2147483647 w 247"/>
              <a:gd name="T9" fmla="*/ 2147483647 h 246"/>
              <a:gd name="T10" fmla="*/ 2147483647 w 247"/>
              <a:gd name="T11" fmla="*/ 2147483647 h 246"/>
              <a:gd name="T12" fmla="*/ 2147483647 w 247"/>
              <a:gd name="T13" fmla="*/ 2147483647 h 246"/>
              <a:gd name="T14" fmla="*/ 2147483647 w 247"/>
              <a:gd name="T15" fmla="*/ 2147483647 h 246"/>
              <a:gd name="T16" fmla="*/ 2147483647 w 247"/>
              <a:gd name="T17" fmla="*/ 2147483647 h 246"/>
              <a:gd name="T18" fmla="*/ 2147483647 w 247"/>
              <a:gd name="T19" fmla="*/ 2147483647 h 246"/>
              <a:gd name="T20" fmla="*/ 2147483647 w 247"/>
              <a:gd name="T21" fmla="*/ 2147483647 h 246"/>
              <a:gd name="T22" fmla="*/ 0 w 247"/>
              <a:gd name="T23" fmla="*/ 2147483647 h 246"/>
              <a:gd name="T24" fmla="*/ 2147483647 w 247"/>
              <a:gd name="T25" fmla="*/ 2147483647 h 246"/>
              <a:gd name="T26" fmla="*/ 2147483647 w 247"/>
              <a:gd name="T27" fmla="*/ 2147483647 h 246"/>
              <a:gd name="T28" fmla="*/ 2147483647 w 247"/>
              <a:gd name="T29" fmla="*/ 2147483647 h 246"/>
              <a:gd name="T30" fmla="*/ 0 w 247"/>
              <a:gd name="T31" fmla="*/ 2147483647 h 246"/>
              <a:gd name="T32" fmla="*/ 2147483647 w 247"/>
              <a:gd name="T33" fmla="*/ 2147483647 h 246"/>
              <a:gd name="T34" fmla="*/ 2147483647 w 247"/>
              <a:gd name="T35" fmla="*/ 2147483647 h 246"/>
              <a:gd name="T36" fmla="*/ 2147483647 w 247"/>
              <a:gd name="T37" fmla="*/ 2147483647 h 246"/>
              <a:gd name="T38" fmla="*/ 2147483647 w 247"/>
              <a:gd name="T39" fmla="*/ 0 h 246"/>
              <a:gd name="T40" fmla="*/ 2147483647 w 247"/>
              <a:gd name="T41" fmla="*/ 2147483647 h 2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7"/>
              <a:gd name="T64" fmla="*/ 0 h 246"/>
              <a:gd name="T65" fmla="*/ 247 w 247"/>
              <a:gd name="T66" fmla="*/ 246 h 2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7" h="246">
                <a:moveTo>
                  <a:pt x="19" y="205"/>
                </a:moveTo>
                <a:lnTo>
                  <a:pt x="47" y="233"/>
                </a:lnTo>
                <a:lnTo>
                  <a:pt x="108" y="246"/>
                </a:lnTo>
                <a:lnTo>
                  <a:pt x="247" y="107"/>
                </a:lnTo>
                <a:lnTo>
                  <a:pt x="232" y="46"/>
                </a:lnTo>
                <a:lnTo>
                  <a:pt x="204" y="18"/>
                </a:lnTo>
                <a:lnTo>
                  <a:pt x="150" y="72"/>
                </a:lnTo>
                <a:lnTo>
                  <a:pt x="170" y="108"/>
                </a:lnTo>
                <a:lnTo>
                  <a:pt x="109" y="170"/>
                </a:lnTo>
                <a:lnTo>
                  <a:pt x="73" y="149"/>
                </a:lnTo>
                <a:lnTo>
                  <a:pt x="19" y="205"/>
                </a:lnTo>
                <a:close/>
                <a:moveTo>
                  <a:pt x="0" y="185"/>
                </a:moveTo>
                <a:lnTo>
                  <a:pt x="14" y="200"/>
                </a:lnTo>
                <a:lnTo>
                  <a:pt x="68" y="146"/>
                </a:lnTo>
                <a:lnTo>
                  <a:pt x="55" y="131"/>
                </a:lnTo>
                <a:lnTo>
                  <a:pt x="0" y="185"/>
                </a:lnTo>
                <a:close/>
                <a:moveTo>
                  <a:pt x="132" y="54"/>
                </a:moveTo>
                <a:lnTo>
                  <a:pt x="145" y="67"/>
                </a:lnTo>
                <a:lnTo>
                  <a:pt x="199" y="13"/>
                </a:lnTo>
                <a:lnTo>
                  <a:pt x="186" y="0"/>
                </a:lnTo>
                <a:lnTo>
                  <a:pt x="132" y="54"/>
                </a:lnTo>
                <a:close/>
              </a:path>
            </a:pathLst>
          </a:custGeom>
          <a:solidFill>
            <a:srgbClr val="000000"/>
          </a:solidFill>
          <a:ln w="15875">
            <a:solidFill>
              <a:srgbClr val="FFFFFF"/>
            </a:solidFill>
            <a:prstDash val="solid"/>
            <a:round/>
            <a:headEnd/>
            <a:tailEnd/>
          </a:ln>
        </p:spPr>
        <p:txBody>
          <a:bodyPr/>
          <a:lstStyle/>
          <a:p>
            <a:endParaRPr lang="en-US" dirty="0"/>
          </a:p>
        </p:txBody>
      </p:sp>
      <p:sp>
        <p:nvSpPr>
          <p:cNvPr id="25623" name="Line 51"/>
          <p:cNvSpPr>
            <a:spLocks noChangeShapeType="1"/>
          </p:cNvSpPr>
          <p:nvPr/>
        </p:nvSpPr>
        <p:spPr bwMode="auto">
          <a:xfrm flipV="1">
            <a:off x="7699375" y="5449888"/>
            <a:ext cx="0" cy="319087"/>
          </a:xfrm>
          <a:prstGeom prst="line">
            <a:avLst/>
          </a:prstGeom>
          <a:noFill/>
          <a:ln w="28575">
            <a:solidFill>
              <a:schemeClr val="tx1"/>
            </a:solidFill>
            <a:round/>
            <a:headEnd/>
            <a:tailEnd/>
          </a:ln>
        </p:spPr>
        <p:txBody>
          <a:bodyPr wrap="none" anchor="ctr"/>
          <a:lstStyle/>
          <a:p>
            <a:endParaRPr lang="en-US" dirty="0"/>
          </a:p>
        </p:txBody>
      </p:sp>
      <p:sp>
        <p:nvSpPr>
          <p:cNvPr id="25624" name="Text Box 52"/>
          <p:cNvSpPr txBox="1">
            <a:spLocks noChangeArrowheads="1"/>
          </p:cNvSpPr>
          <p:nvPr/>
        </p:nvSpPr>
        <p:spPr bwMode="auto">
          <a:xfrm>
            <a:off x="7361238" y="4824413"/>
            <a:ext cx="641350" cy="366712"/>
          </a:xfrm>
          <a:prstGeom prst="rect">
            <a:avLst/>
          </a:prstGeom>
          <a:noFill/>
          <a:ln w="9525">
            <a:noFill/>
            <a:miter lim="800000"/>
            <a:headEnd/>
            <a:tailEnd/>
          </a:ln>
        </p:spPr>
        <p:txBody>
          <a:bodyPr wrap="none">
            <a:spAutoFit/>
          </a:bodyPr>
          <a:lstStyle/>
          <a:p>
            <a:pPr eaLnBrk="0" hangingPunct="0"/>
            <a:r>
              <a:rPr lang="en-US" b="1" dirty="0">
                <a:solidFill>
                  <a:srgbClr val="000000"/>
                </a:solidFill>
              </a:rPr>
              <a:t>SSP</a:t>
            </a:r>
            <a:endParaRPr lang="en-US" dirty="0">
              <a:solidFill>
                <a:srgbClr val="000000"/>
              </a:solidFill>
            </a:endParaRPr>
          </a:p>
        </p:txBody>
      </p:sp>
      <p:sp>
        <p:nvSpPr>
          <p:cNvPr id="25625" name="Text Box 53"/>
          <p:cNvSpPr txBox="1">
            <a:spLocks noChangeArrowheads="1"/>
          </p:cNvSpPr>
          <p:nvPr/>
        </p:nvSpPr>
        <p:spPr bwMode="auto">
          <a:xfrm>
            <a:off x="6681788" y="1317625"/>
            <a:ext cx="1881187" cy="366713"/>
          </a:xfrm>
          <a:prstGeom prst="rect">
            <a:avLst/>
          </a:prstGeom>
          <a:noFill/>
          <a:ln w="9525">
            <a:noFill/>
            <a:miter lim="800000"/>
            <a:headEnd/>
            <a:tailEnd/>
          </a:ln>
        </p:spPr>
        <p:txBody>
          <a:bodyPr>
            <a:spAutoFit/>
          </a:bodyPr>
          <a:lstStyle/>
          <a:p>
            <a:pPr eaLnBrk="0" hangingPunct="0"/>
            <a:r>
              <a:rPr lang="en-US" b="1" dirty="0">
                <a:solidFill>
                  <a:srgbClr val="000000"/>
                </a:solidFill>
              </a:rPr>
              <a:t>IP based SCP</a:t>
            </a:r>
            <a:endParaRPr lang="en-US" dirty="0">
              <a:solidFill>
                <a:srgbClr val="000000"/>
              </a:solidFill>
            </a:endParaRPr>
          </a:p>
        </p:txBody>
      </p:sp>
      <p:sp>
        <p:nvSpPr>
          <p:cNvPr id="25626" name="Text Box 54"/>
          <p:cNvSpPr txBox="1">
            <a:spLocks noChangeArrowheads="1"/>
          </p:cNvSpPr>
          <p:nvPr/>
        </p:nvSpPr>
        <p:spPr bwMode="auto">
          <a:xfrm>
            <a:off x="2795588" y="1368425"/>
            <a:ext cx="1428750" cy="641350"/>
          </a:xfrm>
          <a:prstGeom prst="rect">
            <a:avLst/>
          </a:prstGeom>
          <a:noFill/>
          <a:ln w="9525">
            <a:noFill/>
            <a:miter lim="800000"/>
            <a:headEnd/>
            <a:tailEnd/>
          </a:ln>
        </p:spPr>
        <p:txBody>
          <a:bodyPr wrap="none">
            <a:spAutoFit/>
          </a:bodyPr>
          <a:lstStyle/>
          <a:p>
            <a:pPr algn="r" eaLnBrk="0" hangingPunct="0"/>
            <a:r>
              <a:rPr lang="en-US" b="1" dirty="0">
                <a:solidFill>
                  <a:srgbClr val="000000"/>
                </a:solidFill>
              </a:rPr>
              <a:t>Application</a:t>
            </a:r>
          </a:p>
          <a:p>
            <a:pPr algn="r" eaLnBrk="0" hangingPunct="0"/>
            <a:r>
              <a:rPr lang="en-US" b="1" dirty="0">
                <a:solidFill>
                  <a:srgbClr val="000000"/>
                </a:solidFill>
              </a:rPr>
              <a:t>Server</a:t>
            </a:r>
            <a:endParaRPr lang="en-US" dirty="0">
              <a:solidFill>
                <a:srgbClr val="000000"/>
              </a:solidFill>
            </a:endParaRPr>
          </a:p>
        </p:txBody>
      </p:sp>
      <p:sp>
        <p:nvSpPr>
          <p:cNvPr id="25627" name="Text Box 55"/>
          <p:cNvSpPr txBox="1">
            <a:spLocks noChangeArrowheads="1"/>
          </p:cNvSpPr>
          <p:nvPr/>
        </p:nvSpPr>
        <p:spPr bwMode="auto">
          <a:xfrm>
            <a:off x="6148388" y="4716463"/>
            <a:ext cx="552450" cy="366712"/>
          </a:xfrm>
          <a:prstGeom prst="rect">
            <a:avLst/>
          </a:prstGeom>
          <a:noFill/>
          <a:ln w="9525">
            <a:noFill/>
            <a:miter lim="800000"/>
            <a:headEnd/>
            <a:tailEnd/>
          </a:ln>
        </p:spPr>
        <p:txBody>
          <a:bodyPr wrap="none">
            <a:spAutoFit/>
          </a:bodyPr>
          <a:lstStyle/>
          <a:p>
            <a:pPr eaLnBrk="0" hangingPunct="0"/>
            <a:r>
              <a:rPr lang="en-US" b="1" dirty="0">
                <a:solidFill>
                  <a:schemeClr val="bg2"/>
                </a:solidFill>
              </a:rPr>
              <a:t>MG</a:t>
            </a:r>
            <a:endParaRPr lang="en-US" dirty="0">
              <a:solidFill>
                <a:schemeClr val="bg2"/>
              </a:solidFill>
            </a:endParaRPr>
          </a:p>
        </p:txBody>
      </p:sp>
      <p:sp>
        <p:nvSpPr>
          <p:cNvPr id="25628" name="Text Box 56"/>
          <p:cNvSpPr txBox="1">
            <a:spLocks noChangeArrowheads="1"/>
          </p:cNvSpPr>
          <p:nvPr/>
        </p:nvSpPr>
        <p:spPr bwMode="auto">
          <a:xfrm>
            <a:off x="368300" y="5508625"/>
            <a:ext cx="823913" cy="366713"/>
          </a:xfrm>
          <a:prstGeom prst="rect">
            <a:avLst/>
          </a:prstGeom>
          <a:noFill/>
          <a:ln w="9525">
            <a:noFill/>
            <a:miter lim="800000"/>
            <a:headEnd/>
            <a:tailEnd/>
          </a:ln>
        </p:spPr>
        <p:txBody>
          <a:bodyPr>
            <a:spAutoFit/>
          </a:bodyPr>
          <a:lstStyle/>
          <a:p>
            <a:pPr eaLnBrk="0" hangingPunct="0"/>
            <a:r>
              <a:rPr lang="en-US" b="1" dirty="0">
                <a:solidFill>
                  <a:srgbClr val="000000"/>
                </a:solidFill>
              </a:rPr>
              <a:t>POTS</a:t>
            </a:r>
            <a:endParaRPr lang="en-US" dirty="0">
              <a:solidFill>
                <a:srgbClr val="000000"/>
              </a:solidFill>
            </a:endParaRPr>
          </a:p>
        </p:txBody>
      </p:sp>
      <p:sp>
        <p:nvSpPr>
          <p:cNvPr id="25629" name="Text Box 57"/>
          <p:cNvSpPr txBox="1">
            <a:spLocks noChangeArrowheads="1"/>
          </p:cNvSpPr>
          <p:nvPr/>
        </p:nvSpPr>
        <p:spPr bwMode="auto">
          <a:xfrm>
            <a:off x="7673975" y="5402263"/>
            <a:ext cx="806450" cy="366712"/>
          </a:xfrm>
          <a:prstGeom prst="rect">
            <a:avLst/>
          </a:prstGeom>
          <a:noFill/>
          <a:ln w="9525">
            <a:noFill/>
            <a:miter lim="800000"/>
            <a:headEnd/>
            <a:tailEnd/>
          </a:ln>
        </p:spPr>
        <p:txBody>
          <a:bodyPr wrap="none">
            <a:spAutoFit/>
          </a:bodyPr>
          <a:lstStyle/>
          <a:p>
            <a:pPr eaLnBrk="0" hangingPunct="0"/>
            <a:r>
              <a:rPr lang="en-US" b="1" dirty="0">
                <a:solidFill>
                  <a:srgbClr val="000000"/>
                </a:solidFill>
              </a:rPr>
              <a:t>POTS</a:t>
            </a:r>
            <a:endParaRPr lang="en-US" dirty="0">
              <a:solidFill>
                <a:srgbClr val="000000"/>
              </a:solidFill>
            </a:endParaRPr>
          </a:p>
        </p:txBody>
      </p:sp>
      <p:grpSp>
        <p:nvGrpSpPr>
          <p:cNvPr id="9" name="Group 58"/>
          <p:cNvGrpSpPr>
            <a:grpSpLocks/>
          </p:cNvGrpSpPr>
          <p:nvPr/>
        </p:nvGrpSpPr>
        <p:grpSpPr bwMode="auto">
          <a:xfrm>
            <a:off x="6183313" y="4799013"/>
            <a:ext cx="592137" cy="762000"/>
            <a:chOff x="3574" y="3458"/>
            <a:chExt cx="865" cy="863"/>
          </a:xfrm>
        </p:grpSpPr>
        <p:grpSp>
          <p:nvGrpSpPr>
            <p:cNvPr id="10" name="Group 59"/>
            <p:cNvGrpSpPr>
              <a:grpSpLocks/>
            </p:cNvGrpSpPr>
            <p:nvPr/>
          </p:nvGrpSpPr>
          <p:grpSpPr bwMode="auto">
            <a:xfrm>
              <a:off x="3574" y="3458"/>
              <a:ext cx="865" cy="863"/>
              <a:chOff x="2736" y="1720"/>
              <a:chExt cx="865" cy="863"/>
            </a:xfrm>
          </p:grpSpPr>
          <p:sp>
            <p:nvSpPr>
              <p:cNvPr id="25679" name="Rectangle 60"/>
              <p:cNvSpPr>
                <a:spLocks noChangeArrowheads="1"/>
              </p:cNvSpPr>
              <p:nvPr/>
            </p:nvSpPr>
            <p:spPr bwMode="auto">
              <a:xfrm>
                <a:off x="2736" y="1720"/>
                <a:ext cx="865" cy="863"/>
              </a:xfrm>
              <a:prstGeom prst="rect">
                <a:avLst/>
              </a:prstGeom>
              <a:solidFill>
                <a:srgbClr val="B3B3B3"/>
              </a:solidFill>
              <a:ln w="9525">
                <a:solidFill>
                  <a:srgbClr val="000000"/>
                </a:solidFill>
                <a:miter lim="800000"/>
                <a:headEnd/>
                <a:tailEnd/>
              </a:ln>
            </p:spPr>
            <p:txBody>
              <a:bodyPr/>
              <a:lstStyle/>
              <a:p>
                <a:endParaRPr lang="en-US" dirty="0"/>
              </a:p>
            </p:txBody>
          </p:sp>
          <p:sp>
            <p:nvSpPr>
              <p:cNvPr id="25680" name="Freeform 61"/>
              <p:cNvSpPr>
                <a:spLocks/>
              </p:cNvSpPr>
              <p:nvPr/>
            </p:nvSpPr>
            <p:spPr bwMode="auto">
              <a:xfrm>
                <a:off x="2736" y="1720"/>
                <a:ext cx="865" cy="863"/>
              </a:xfrm>
              <a:custGeom>
                <a:avLst/>
                <a:gdLst>
                  <a:gd name="T0" fmla="*/ 0 w 865"/>
                  <a:gd name="T1" fmla="*/ 0 h 863"/>
                  <a:gd name="T2" fmla="*/ 0 w 865"/>
                  <a:gd name="T3" fmla="*/ 863 h 863"/>
                  <a:gd name="T4" fmla="*/ 124 w 865"/>
                  <a:gd name="T5" fmla="*/ 739 h 863"/>
                  <a:gd name="T6" fmla="*/ 124 w 865"/>
                  <a:gd name="T7" fmla="*/ 123 h 863"/>
                  <a:gd name="T8" fmla="*/ 741 w 865"/>
                  <a:gd name="T9" fmla="*/ 123 h 863"/>
                  <a:gd name="T10" fmla="*/ 865 w 865"/>
                  <a:gd name="T11" fmla="*/ 0 h 863"/>
                  <a:gd name="T12" fmla="*/ 0 w 865"/>
                  <a:gd name="T13" fmla="*/ 0 h 863"/>
                  <a:gd name="T14" fmla="*/ 0 60000 65536"/>
                  <a:gd name="T15" fmla="*/ 0 60000 65536"/>
                  <a:gd name="T16" fmla="*/ 0 60000 65536"/>
                  <a:gd name="T17" fmla="*/ 0 60000 65536"/>
                  <a:gd name="T18" fmla="*/ 0 60000 65536"/>
                  <a:gd name="T19" fmla="*/ 0 60000 65536"/>
                  <a:gd name="T20" fmla="*/ 0 60000 65536"/>
                  <a:gd name="T21" fmla="*/ 0 w 865"/>
                  <a:gd name="T22" fmla="*/ 0 h 863"/>
                  <a:gd name="T23" fmla="*/ 865 w 865"/>
                  <a:gd name="T24" fmla="*/ 863 h 8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863">
                    <a:moveTo>
                      <a:pt x="0" y="0"/>
                    </a:moveTo>
                    <a:lnTo>
                      <a:pt x="0" y="863"/>
                    </a:lnTo>
                    <a:lnTo>
                      <a:pt x="124" y="739"/>
                    </a:lnTo>
                    <a:lnTo>
                      <a:pt x="124" y="123"/>
                    </a:lnTo>
                    <a:lnTo>
                      <a:pt x="741" y="123"/>
                    </a:lnTo>
                    <a:lnTo>
                      <a:pt x="865" y="0"/>
                    </a:lnTo>
                    <a:lnTo>
                      <a:pt x="0" y="0"/>
                    </a:lnTo>
                    <a:close/>
                  </a:path>
                </a:pathLst>
              </a:custGeom>
              <a:solidFill>
                <a:srgbClr val="E6E6E6"/>
              </a:solidFill>
              <a:ln w="9525">
                <a:solidFill>
                  <a:srgbClr val="000000"/>
                </a:solidFill>
                <a:prstDash val="solid"/>
                <a:round/>
                <a:headEnd/>
                <a:tailEnd/>
              </a:ln>
            </p:spPr>
            <p:txBody>
              <a:bodyPr/>
              <a:lstStyle/>
              <a:p>
                <a:endParaRPr lang="en-US" dirty="0"/>
              </a:p>
            </p:txBody>
          </p:sp>
          <p:sp>
            <p:nvSpPr>
              <p:cNvPr id="25681" name="Freeform 62"/>
              <p:cNvSpPr>
                <a:spLocks noEditPoints="1"/>
              </p:cNvSpPr>
              <p:nvPr/>
            </p:nvSpPr>
            <p:spPr bwMode="auto">
              <a:xfrm>
                <a:off x="2736" y="1720"/>
                <a:ext cx="741" cy="739"/>
              </a:xfrm>
              <a:custGeom>
                <a:avLst/>
                <a:gdLst>
                  <a:gd name="T0" fmla="*/ 124 w 741"/>
                  <a:gd name="T1" fmla="*/ 739 h 739"/>
                  <a:gd name="T2" fmla="*/ 741 w 741"/>
                  <a:gd name="T3" fmla="*/ 739 h 739"/>
                  <a:gd name="T4" fmla="*/ 741 w 741"/>
                  <a:gd name="T5" fmla="*/ 123 h 739"/>
                  <a:gd name="T6" fmla="*/ 0 w 741"/>
                  <a:gd name="T7" fmla="*/ 0 h 739"/>
                  <a:gd name="T8" fmla="*/ 124 w 741"/>
                  <a:gd name="T9" fmla="*/ 123 h 739"/>
                  <a:gd name="T10" fmla="*/ 0 60000 65536"/>
                  <a:gd name="T11" fmla="*/ 0 60000 65536"/>
                  <a:gd name="T12" fmla="*/ 0 60000 65536"/>
                  <a:gd name="T13" fmla="*/ 0 60000 65536"/>
                  <a:gd name="T14" fmla="*/ 0 60000 65536"/>
                  <a:gd name="T15" fmla="*/ 0 w 741"/>
                  <a:gd name="T16" fmla="*/ 0 h 739"/>
                  <a:gd name="T17" fmla="*/ 741 w 741"/>
                  <a:gd name="T18" fmla="*/ 739 h 739"/>
                </a:gdLst>
                <a:ahLst/>
                <a:cxnLst>
                  <a:cxn ang="T10">
                    <a:pos x="T0" y="T1"/>
                  </a:cxn>
                  <a:cxn ang="T11">
                    <a:pos x="T2" y="T3"/>
                  </a:cxn>
                  <a:cxn ang="T12">
                    <a:pos x="T4" y="T5"/>
                  </a:cxn>
                  <a:cxn ang="T13">
                    <a:pos x="T6" y="T7"/>
                  </a:cxn>
                  <a:cxn ang="T14">
                    <a:pos x="T8" y="T9"/>
                  </a:cxn>
                </a:cxnLst>
                <a:rect l="T15" t="T16" r="T17" b="T18"/>
                <a:pathLst>
                  <a:path w="741" h="739">
                    <a:moveTo>
                      <a:pt x="124" y="739"/>
                    </a:moveTo>
                    <a:lnTo>
                      <a:pt x="741" y="739"/>
                    </a:lnTo>
                    <a:lnTo>
                      <a:pt x="741" y="123"/>
                    </a:lnTo>
                    <a:moveTo>
                      <a:pt x="0" y="0"/>
                    </a:moveTo>
                    <a:lnTo>
                      <a:pt x="124" y="123"/>
                    </a:lnTo>
                  </a:path>
                </a:pathLst>
              </a:custGeom>
              <a:noFill/>
              <a:ln w="9525">
                <a:solidFill>
                  <a:srgbClr val="000000"/>
                </a:solidFill>
                <a:prstDash val="solid"/>
                <a:round/>
                <a:headEnd/>
                <a:tailEnd/>
              </a:ln>
            </p:spPr>
            <p:txBody>
              <a:bodyPr/>
              <a:lstStyle/>
              <a:p>
                <a:endParaRPr lang="en-US" dirty="0"/>
              </a:p>
            </p:txBody>
          </p:sp>
          <p:sp>
            <p:nvSpPr>
              <p:cNvPr id="25682" name="Freeform 63"/>
              <p:cNvSpPr>
                <a:spLocks/>
              </p:cNvSpPr>
              <p:nvPr/>
            </p:nvSpPr>
            <p:spPr bwMode="auto">
              <a:xfrm>
                <a:off x="2736" y="1720"/>
                <a:ext cx="865" cy="863"/>
              </a:xfrm>
              <a:custGeom>
                <a:avLst/>
                <a:gdLst>
                  <a:gd name="T0" fmla="*/ 0 w 865"/>
                  <a:gd name="T1" fmla="*/ 863 h 863"/>
                  <a:gd name="T2" fmla="*/ 865 w 865"/>
                  <a:gd name="T3" fmla="*/ 863 h 863"/>
                  <a:gd name="T4" fmla="*/ 865 w 865"/>
                  <a:gd name="T5" fmla="*/ 0 h 863"/>
                  <a:gd name="T6" fmla="*/ 741 w 865"/>
                  <a:gd name="T7" fmla="*/ 123 h 863"/>
                  <a:gd name="T8" fmla="*/ 741 w 865"/>
                  <a:gd name="T9" fmla="*/ 739 h 863"/>
                  <a:gd name="T10" fmla="*/ 124 w 865"/>
                  <a:gd name="T11" fmla="*/ 739 h 863"/>
                  <a:gd name="T12" fmla="*/ 0 w 865"/>
                  <a:gd name="T13" fmla="*/ 863 h 863"/>
                  <a:gd name="T14" fmla="*/ 0 60000 65536"/>
                  <a:gd name="T15" fmla="*/ 0 60000 65536"/>
                  <a:gd name="T16" fmla="*/ 0 60000 65536"/>
                  <a:gd name="T17" fmla="*/ 0 60000 65536"/>
                  <a:gd name="T18" fmla="*/ 0 60000 65536"/>
                  <a:gd name="T19" fmla="*/ 0 60000 65536"/>
                  <a:gd name="T20" fmla="*/ 0 60000 65536"/>
                  <a:gd name="T21" fmla="*/ 0 w 865"/>
                  <a:gd name="T22" fmla="*/ 0 h 863"/>
                  <a:gd name="T23" fmla="*/ 865 w 865"/>
                  <a:gd name="T24" fmla="*/ 863 h 8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5" h="863">
                    <a:moveTo>
                      <a:pt x="0" y="863"/>
                    </a:moveTo>
                    <a:lnTo>
                      <a:pt x="865" y="863"/>
                    </a:lnTo>
                    <a:lnTo>
                      <a:pt x="865" y="0"/>
                    </a:lnTo>
                    <a:lnTo>
                      <a:pt x="741" y="123"/>
                    </a:lnTo>
                    <a:lnTo>
                      <a:pt x="741" y="739"/>
                    </a:lnTo>
                    <a:lnTo>
                      <a:pt x="124" y="739"/>
                    </a:lnTo>
                    <a:lnTo>
                      <a:pt x="0" y="863"/>
                    </a:lnTo>
                    <a:close/>
                  </a:path>
                </a:pathLst>
              </a:custGeom>
              <a:solidFill>
                <a:srgbClr val="808080"/>
              </a:solidFill>
              <a:ln w="9525">
                <a:solidFill>
                  <a:srgbClr val="000000"/>
                </a:solidFill>
                <a:prstDash val="solid"/>
                <a:round/>
                <a:headEnd/>
                <a:tailEnd/>
              </a:ln>
            </p:spPr>
            <p:txBody>
              <a:bodyPr/>
              <a:lstStyle/>
              <a:p>
                <a:endParaRPr lang="en-US" dirty="0"/>
              </a:p>
            </p:txBody>
          </p:sp>
          <p:sp>
            <p:nvSpPr>
              <p:cNvPr id="25683" name="Line 64"/>
              <p:cNvSpPr>
                <a:spLocks noChangeShapeType="1"/>
              </p:cNvSpPr>
              <p:nvPr/>
            </p:nvSpPr>
            <p:spPr bwMode="auto">
              <a:xfrm>
                <a:off x="3477" y="2459"/>
                <a:ext cx="124" cy="124"/>
              </a:xfrm>
              <a:prstGeom prst="line">
                <a:avLst/>
              </a:prstGeom>
              <a:noFill/>
              <a:ln w="9525">
                <a:solidFill>
                  <a:srgbClr val="000000"/>
                </a:solidFill>
                <a:round/>
                <a:headEnd/>
                <a:tailEnd/>
              </a:ln>
            </p:spPr>
            <p:txBody>
              <a:bodyPr/>
              <a:lstStyle/>
              <a:p>
                <a:endParaRPr lang="en-US" dirty="0"/>
              </a:p>
            </p:txBody>
          </p:sp>
        </p:grpSp>
        <p:grpSp>
          <p:nvGrpSpPr>
            <p:cNvPr id="11" name="Group 65"/>
            <p:cNvGrpSpPr>
              <a:grpSpLocks/>
            </p:cNvGrpSpPr>
            <p:nvPr/>
          </p:nvGrpSpPr>
          <p:grpSpPr bwMode="auto">
            <a:xfrm>
              <a:off x="3722" y="3623"/>
              <a:ext cx="569" cy="494"/>
              <a:chOff x="1813" y="3315"/>
              <a:chExt cx="961" cy="719"/>
            </a:xfrm>
          </p:grpSpPr>
          <p:sp>
            <p:nvSpPr>
              <p:cNvPr id="25675" name="Rectangle 66"/>
              <p:cNvSpPr>
                <a:spLocks noChangeArrowheads="1"/>
              </p:cNvSpPr>
              <p:nvPr/>
            </p:nvSpPr>
            <p:spPr bwMode="auto">
              <a:xfrm>
                <a:off x="1813" y="3315"/>
                <a:ext cx="961" cy="719"/>
              </a:xfrm>
              <a:prstGeom prst="rect">
                <a:avLst/>
              </a:prstGeom>
              <a:solidFill>
                <a:srgbClr val="FFFFFF"/>
              </a:solidFill>
              <a:ln w="9525">
                <a:solidFill>
                  <a:srgbClr val="000000"/>
                </a:solidFill>
                <a:miter lim="800000"/>
                <a:headEnd/>
                <a:tailEnd/>
              </a:ln>
            </p:spPr>
            <p:txBody>
              <a:bodyPr/>
              <a:lstStyle/>
              <a:p>
                <a:endParaRPr lang="en-US" dirty="0"/>
              </a:p>
            </p:txBody>
          </p:sp>
          <p:sp>
            <p:nvSpPr>
              <p:cNvPr id="25676" name="Rectangle 67"/>
              <p:cNvSpPr>
                <a:spLocks noChangeArrowheads="1"/>
              </p:cNvSpPr>
              <p:nvPr/>
            </p:nvSpPr>
            <p:spPr bwMode="auto">
              <a:xfrm>
                <a:off x="1842" y="3884"/>
                <a:ext cx="902" cy="120"/>
              </a:xfrm>
              <a:prstGeom prst="rect">
                <a:avLst/>
              </a:prstGeom>
              <a:solidFill>
                <a:srgbClr val="FFFFFF"/>
              </a:solidFill>
              <a:ln w="3175">
                <a:solidFill>
                  <a:srgbClr val="000000"/>
                </a:solidFill>
                <a:miter lim="800000"/>
                <a:headEnd/>
                <a:tailEnd/>
              </a:ln>
            </p:spPr>
            <p:txBody>
              <a:bodyPr/>
              <a:lstStyle/>
              <a:p>
                <a:endParaRPr lang="en-US" dirty="0"/>
              </a:p>
            </p:txBody>
          </p:sp>
          <p:sp>
            <p:nvSpPr>
              <p:cNvPr id="25677" name="Freeform 68"/>
              <p:cNvSpPr>
                <a:spLocks noEditPoints="1"/>
              </p:cNvSpPr>
              <p:nvPr/>
            </p:nvSpPr>
            <p:spPr bwMode="auto">
              <a:xfrm>
                <a:off x="1842" y="3344"/>
                <a:ext cx="902" cy="480"/>
              </a:xfrm>
              <a:custGeom>
                <a:avLst/>
                <a:gdLst>
                  <a:gd name="T0" fmla="*/ 802 w 902"/>
                  <a:gd name="T1" fmla="*/ 4 h 480"/>
                  <a:gd name="T2" fmla="*/ 821 w 902"/>
                  <a:gd name="T3" fmla="*/ 4 h 480"/>
                  <a:gd name="T4" fmla="*/ 825 w 902"/>
                  <a:gd name="T5" fmla="*/ 22 h 480"/>
                  <a:gd name="T6" fmla="*/ 809 w 902"/>
                  <a:gd name="T7" fmla="*/ 30 h 480"/>
                  <a:gd name="T8" fmla="*/ 796 w 902"/>
                  <a:gd name="T9" fmla="*/ 16 h 480"/>
                  <a:gd name="T10" fmla="*/ 682 w 902"/>
                  <a:gd name="T11" fmla="*/ 4 h 480"/>
                  <a:gd name="T12" fmla="*/ 701 w 902"/>
                  <a:gd name="T13" fmla="*/ 4 h 480"/>
                  <a:gd name="T14" fmla="*/ 705 w 902"/>
                  <a:gd name="T15" fmla="*/ 22 h 480"/>
                  <a:gd name="T16" fmla="*/ 689 w 902"/>
                  <a:gd name="T17" fmla="*/ 30 h 480"/>
                  <a:gd name="T18" fmla="*/ 676 w 902"/>
                  <a:gd name="T19" fmla="*/ 16 h 480"/>
                  <a:gd name="T20" fmla="*/ 562 w 902"/>
                  <a:gd name="T21" fmla="*/ 4 h 480"/>
                  <a:gd name="T22" fmla="*/ 581 w 902"/>
                  <a:gd name="T23" fmla="*/ 4 h 480"/>
                  <a:gd name="T24" fmla="*/ 585 w 902"/>
                  <a:gd name="T25" fmla="*/ 22 h 480"/>
                  <a:gd name="T26" fmla="*/ 569 w 902"/>
                  <a:gd name="T27" fmla="*/ 30 h 480"/>
                  <a:gd name="T28" fmla="*/ 556 w 902"/>
                  <a:gd name="T29" fmla="*/ 16 h 480"/>
                  <a:gd name="T30" fmla="*/ 442 w 902"/>
                  <a:gd name="T31" fmla="*/ 4 h 480"/>
                  <a:gd name="T32" fmla="*/ 461 w 902"/>
                  <a:gd name="T33" fmla="*/ 4 h 480"/>
                  <a:gd name="T34" fmla="*/ 465 w 902"/>
                  <a:gd name="T35" fmla="*/ 22 h 480"/>
                  <a:gd name="T36" fmla="*/ 448 w 902"/>
                  <a:gd name="T37" fmla="*/ 30 h 480"/>
                  <a:gd name="T38" fmla="*/ 436 w 902"/>
                  <a:gd name="T39" fmla="*/ 16 h 480"/>
                  <a:gd name="T40" fmla="*/ 322 w 902"/>
                  <a:gd name="T41" fmla="*/ 4 h 480"/>
                  <a:gd name="T42" fmla="*/ 341 w 902"/>
                  <a:gd name="T43" fmla="*/ 4 h 480"/>
                  <a:gd name="T44" fmla="*/ 345 w 902"/>
                  <a:gd name="T45" fmla="*/ 22 h 480"/>
                  <a:gd name="T46" fmla="*/ 328 w 902"/>
                  <a:gd name="T47" fmla="*/ 30 h 480"/>
                  <a:gd name="T48" fmla="*/ 316 w 902"/>
                  <a:gd name="T49" fmla="*/ 16 h 480"/>
                  <a:gd name="T50" fmla="*/ 201 w 902"/>
                  <a:gd name="T51" fmla="*/ 4 h 480"/>
                  <a:gd name="T52" fmla="*/ 221 w 902"/>
                  <a:gd name="T53" fmla="*/ 4 h 480"/>
                  <a:gd name="T54" fmla="*/ 224 w 902"/>
                  <a:gd name="T55" fmla="*/ 22 h 480"/>
                  <a:gd name="T56" fmla="*/ 208 w 902"/>
                  <a:gd name="T57" fmla="*/ 30 h 480"/>
                  <a:gd name="T58" fmla="*/ 196 w 902"/>
                  <a:gd name="T59" fmla="*/ 16 h 480"/>
                  <a:gd name="T60" fmla="*/ 81 w 902"/>
                  <a:gd name="T61" fmla="*/ 4 h 480"/>
                  <a:gd name="T62" fmla="*/ 100 w 902"/>
                  <a:gd name="T63" fmla="*/ 4 h 480"/>
                  <a:gd name="T64" fmla="*/ 104 w 902"/>
                  <a:gd name="T65" fmla="*/ 22 h 480"/>
                  <a:gd name="T66" fmla="*/ 88 w 902"/>
                  <a:gd name="T67" fmla="*/ 30 h 480"/>
                  <a:gd name="T68" fmla="*/ 75 w 902"/>
                  <a:gd name="T69" fmla="*/ 16 h 480"/>
                  <a:gd name="T70" fmla="*/ 181 w 902"/>
                  <a:gd name="T71" fmla="*/ 0 h 480"/>
                  <a:gd name="T72" fmla="*/ 241 w 902"/>
                  <a:gd name="T73" fmla="*/ 480 h 480"/>
                  <a:gd name="T74" fmla="*/ 241 w 902"/>
                  <a:gd name="T75" fmla="*/ 0 h 480"/>
                  <a:gd name="T76" fmla="*/ 422 w 902"/>
                  <a:gd name="T77" fmla="*/ 480 h 480"/>
                  <a:gd name="T78" fmla="*/ 361 w 902"/>
                  <a:gd name="T79" fmla="*/ 480 h 480"/>
                  <a:gd name="T80" fmla="*/ 542 w 902"/>
                  <a:gd name="T81" fmla="*/ 0 h 480"/>
                  <a:gd name="T82" fmla="*/ 601 w 902"/>
                  <a:gd name="T83" fmla="*/ 480 h 480"/>
                  <a:gd name="T84" fmla="*/ 601 w 902"/>
                  <a:gd name="T85" fmla="*/ 0 h 480"/>
                  <a:gd name="T86" fmla="*/ 782 w 902"/>
                  <a:gd name="T87" fmla="*/ 480 h 480"/>
                  <a:gd name="T88" fmla="*/ 721 w 902"/>
                  <a:gd name="T89" fmla="*/ 480 h 480"/>
                  <a:gd name="T90" fmla="*/ 902 w 902"/>
                  <a:gd name="T91" fmla="*/ 0 h 480"/>
                  <a:gd name="T92" fmla="*/ 0 w 902"/>
                  <a:gd name="T93" fmla="*/ 480 h 480"/>
                  <a:gd name="T94" fmla="*/ 0 w 902"/>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02"/>
                  <a:gd name="T145" fmla="*/ 0 h 480"/>
                  <a:gd name="T146" fmla="*/ 902 w 902"/>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02" h="480">
                    <a:moveTo>
                      <a:pt x="796" y="16"/>
                    </a:moveTo>
                    <a:lnTo>
                      <a:pt x="798" y="9"/>
                    </a:lnTo>
                    <a:lnTo>
                      <a:pt x="802" y="4"/>
                    </a:lnTo>
                    <a:lnTo>
                      <a:pt x="809" y="1"/>
                    </a:lnTo>
                    <a:lnTo>
                      <a:pt x="815" y="1"/>
                    </a:lnTo>
                    <a:lnTo>
                      <a:pt x="821" y="4"/>
                    </a:lnTo>
                    <a:lnTo>
                      <a:pt x="825" y="9"/>
                    </a:lnTo>
                    <a:lnTo>
                      <a:pt x="827" y="16"/>
                    </a:lnTo>
                    <a:lnTo>
                      <a:pt x="825" y="22"/>
                    </a:lnTo>
                    <a:lnTo>
                      <a:pt x="821" y="27"/>
                    </a:lnTo>
                    <a:lnTo>
                      <a:pt x="815" y="30"/>
                    </a:lnTo>
                    <a:lnTo>
                      <a:pt x="809" y="30"/>
                    </a:lnTo>
                    <a:lnTo>
                      <a:pt x="802" y="27"/>
                    </a:lnTo>
                    <a:lnTo>
                      <a:pt x="798" y="22"/>
                    </a:lnTo>
                    <a:lnTo>
                      <a:pt x="796" y="16"/>
                    </a:lnTo>
                    <a:close/>
                    <a:moveTo>
                      <a:pt x="676" y="16"/>
                    </a:moveTo>
                    <a:lnTo>
                      <a:pt x="678" y="9"/>
                    </a:lnTo>
                    <a:lnTo>
                      <a:pt x="682" y="4"/>
                    </a:lnTo>
                    <a:lnTo>
                      <a:pt x="689" y="1"/>
                    </a:lnTo>
                    <a:lnTo>
                      <a:pt x="695" y="1"/>
                    </a:lnTo>
                    <a:lnTo>
                      <a:pt x="701" y="4"/>
                    </a:lnTo>
                    <a:lnTo>
                      <a:pt x="705" y="9"/>
                    </a:lnTo>
                    <a:lnTo>
                      <a:pt x="707" y="16"/>
                    </a:lnTo>
                    <a:lnTo>
                      <a:pt x="705" y="22"/>
                    </a:lnTo>
                    <a:lnTo>
                      <a:pt x="701" y="27"/>
                    </a:lnTo>
                    <a:lnTo>
                      <a:pt x="695" y="30"/>
                    </a:lnTo>
                    <a:lnTo>
                      <a:pt x="689" y="30"/>
                    </a:lnTo>
                    <a:lnTo>
                      <a:pt x="682" y="27"/>
                    </a:lnTo>
                    <a:lnTo>
                      <a:pt x="678" y="22"/>
                    </a:lnTo>
                    <a:lnTo>
                      <a:pt x="676" y="16"/>
                    </a:lnTo>
                    <a:close/>
                    <a:moveTo>
                      <a:pt x="556" y="16"/>
                    </a:moveTo>
                    <a:lnTo>
                      <a:pt x="558" y="9"/>
                    </a:lnTo>
                    <a:lnTo>
                      <a:pt x="562" y="4"/>
                    </a:lnTo>
                    <a:lnTo>
                      <a:pt x="569" y="1"/>
                    </a:lnTo>
                    <a:lnTo>
                      <a:pt x="574" y="1"/>
                    </a:lnTo>
                    <a:lnTo>
                      <a:pt x="581" y="4"/>
                    </a:lnTo>
                    <a:lnTo>
                      <a:pt x="585" y="9"/>
                    </a:lnTo>
                    <a:lnTo>
                      <a:pt x="587" y="16"/>
                    </a:lnTo>
                    <a:lnTo>
                      <a:pt x="585" y="22"/>
                    </a:lnTo>
                    <a:lnTo>
                      <a:pt x="581" y="27"/>
                    </a:lnTo>
                    <a:lnTo>
                      <a:pt x="574" y="30"/>
                    </a:lnTo>
                    <a:lnTo>
                      <a:pt x="569" y="30"/>
                    </a:lnTo>
                    <a:lnTo>
                      <a:pt x="562" y="27"/>
                    </a:lnTo>
                    <a:lnTo>
                      <a:pt x="558" y="22"/>
                    </a:lnTo>
                    <a:lnTo>
                      <a:pt x="556" y="16"/>
                    </a:lnTo>
                    <a:close/>
                    <a:moveTo>
                      <a:pt x="436" y="16"/>
                    </a:moveTo>
                    <a:lnTo>
                      <a:pt x="438" y="9"/>
                    </a:lnTo>
                    <a:lnTo>
                      <a:pt x="442" y="4"/>
                    </a:lnTo>
                    <a:lnTo>
                      <a:pt x="448" y="1"/>
                    </a:lnTo>
                    <a:lnTo>
                      <a:pt x="454" y="1"/>
                    </a:lnTo>
                    <a:lnTo>
                      <a:pt x="461" y="4"/>
                    </a:lnTo>
                    <a:lnTo>
                      <a:pt x="465" y="9"/>
                    </a:lnTo>
                    <a:lnTo>
                      <a:pt x="467" y="16"/>
                    </a:lnTo>
                    <a:lnTo>
                      <a:pt x="465" y="22"/>
                    </a:lnTo>
                    <a:lnTo>
                      <a:pt x="461" y="27"/>
                    </a:lnTo>
                    <a:lnTo>
                      <a:pt x="454" y="30"/>
                    </a:lnTo>
                    <a:lnTo>
                      <a:pt x="448" y="30"/>
                    </a:lnTo>
                    <a:lnTo>
                      <a:pt x="442" y="27"/>
                    </a:lnTo>
                    <a:lnTo>
                      <a:pt x="438" y="22"/>
                    </a:lnTo>
                    <a:lnTo>
                      <a:pt x="436" y="16"/>
                    </a:lnTo>
                    <a:close/>
                    <a:moveTo>
                      <a:pt x="316" y="16"/>
                    </a:moveTo>
                    <a:lnTo>
                      <a:pt x="318" y="9"/>
                    </a:lnTo>
                    <a:lnTo>
                      <a:pt x="322" y="4"/>
                    </a:lnTo>
                    <a:lnTo>
                      <a:pt x="328" y="1"/>
                    </a:lnTo>
                    <a:lnTo>
                      <a:pt x="334" y="1"/>
                    </a:lnTo>
                    <a:lnTo>
                      <a:pt x="341" y="4"/>
                    </a:lnTo>
                    <a:lnTo>
                      <a:pt x="345" y="9"/>
                    </a:lnTo>
                    <a:lnTo>
                      <a:pt x="347" y="16"/>
                    </a:lnTo>
                    <a:lnTo>
                      <a:pt x="345" y="22"/>
                    </a:lnTo>
                    <a:lnTo>
                      <a:pt x="341" y="27"/>
                    </a:lnTo>
                    <a:lnTo>
                      <a:pt x="334" y="30"/>
                    </a:lnTo>
                    <a:lnTo>
                      <a:pt x="328" y="30"/>
                    </a:lnTo>
                    <a:lnTo>
                      <a:pt x="322" y="27"/>
                    </a:lnTo>
                    <a:lnTo>
                      <a:pt x="318" y="22"/>
                    </a:lnTo>
                    <a:lnTo>
                      <a:pt x="316" y="16"/>
                    </a:lnTo>
                    <a:close/>
                    <a:moveTo>
                      <a:pt x="196" y="16"/>
                    </a:moveTo>
                    <a:lnTo>
                      <a:pt x="197" y="9"/>
                    </a:lnTo>
                    <a:lnTo>
                      <a:pt x="201" y="4"/>
                    </a:lnTo>
                    <a:lnTo>
                      <a:pt x="208" y="1"/>
                    </a:lnTo>
                    <a:lnTo>
                      <a:pt x="214" y="1"/>
                    </a:lnTo>
                    <a:lnTo>
                      <a:pt x="221" y="4"/>
                    </a:lnTo>
                    <a:lnTo>
                      <a:pt x="224" y="9"/>
                    </a:lnTo>
                    <a:lnTo>
                      <a:pt x="226" y="16"/>
                    </a:lnTo>
                    <a:lnTo>
                      <a:pt x="224" y="22"/>
                    </a:lnTo>
                    <a:lnTo>
                      <a:pt x="221" y="27"/>
                    </a:lnTo>
                    <a:lnTo>
                      <a:pt x="214" y="30"/>
                    </a:lnTo>
                    <a:lnTo>
                      <a:pt x="208" y="30"/>
                    </a:lnTo>
                    <a:lnTo>
                      <a:pt x="201" y="27"/>
                    </a:lnTo>
                    <a:lnTo>
                      <a:pt x="197" y="22"/>
                    </a:lnTo>
                    <a:lnTo>
                      <a:pt x="196" y="16"/>
                    </a:lnTo>
                    <a:close/>
                    <a:moveTo>
                      <a:pt x="75" y="16"/>
                    </a:moveTo>
                    <a:lnTo>
                      <a:pt x="77" y="9"/>
                    </a:lnTo>
                    <a:lnTo>
                      <a:pt x="81" y="4"/>
                    </a:lnTo>
                    <a:lnTo>
                      <a:pt x="88" y="1"/>
                    </a:lnTo>
                    <a:lnTo>
                      <a:pt x="94" y="1"/>
                    </a:lnTo>
                    <a:lnTo>
                      <a:pt x="100" y="4"/>
                    </a:lnTo>
                    <a:lnTo>
                      <a:pt x="104" y="9"/>
                    </a:lnTo>
                    <a:lnTo>
                      <a:pt x="106" y="16"/>
                    </a:lnTo>
                    <a:lnTo>
                      <a:pt x="104" y="22"/>
                    </a:lnTo>
                    <a:lnTo>
                      <a:pt x="100" y="27"/>
                    </a:lnTo>
                    <a:lnTo>
                      <a:pt x="94" y="30"/>
                    </a:lnTo>
                    <a:lnTo>
                      <a:pt x="88" y="30"/>
                    </a:lnTo>
                    <a:lnTo>
                      <a:pt x="81" y="27"/>
                    </a:lnTo>
                    <a:lnTo>
                      <a:pt x="77" y="22"/>
                    </a:lnTo>
                    <a:lnTo>
                      <a:pt x="75" y="16"/>
                    </a:lnTo>
                    <a:close/>
                    <a:moveTo>
                      <a:pt x="121" y="480"/>
                    </a:moveTo>
                    <a:lnTo>
                      <a:pt x="181" y="480"/>
                    </a:lnTo>
                    <a:lnTo>
                      <a:pt x="181" y="0"/>
                    </a:lnTo>
                    <a:lnTo>
                      <a:pt x="121" y="0"/>
                    </a:lnTo>
                    <a:lnTo>
                      <a:pt x="121" y="480"/>
                    </a:lnTo>
                    <a:close/>
                    <a:moveTo>
                      <a:pt x="241" y="480"/>
                    </a:moveTo>
                    <a:lnTo>
                      <a:pt x="301" y="480"/>
                    </a:lnTo>
                    <a:lnTo>
                      <a:pt x="301" y="0"/>
                    </a:lnTo>
                    <a:lnTo>
                      <a:pt x="241" y="0"/>
                    </a:lnTo>
                    <a:lnTo>
                      <a:pt x="241" y="480"/>
                    </a:lnTo>
                    <a:close/>
                    <a:moveTo>
                      <a:pt x="361" y="480"/>
                    </a:moveTo>
                    <a:lnTo>
                      <a:pt x="422" y="480"/>
                    </a:lnTo>
                    <a:lnTo>
                      <a:pt x="422" y="0"/>
                    </a:lnTo>
                    <a:lnTo>
                      <a:pt x="361" y="0"/>
                    </a:lnTo>
                    <a:lnTo>
                      <a:pt x="361" y="480"/>
                    </a:lnTo>
                    <a:close/>
                    <a:moveTo>
                      <a:pt x="481" y="480"/>
                    </a:moveTo>
                    <a:lnTo>
                      <a:pt x="542" y="480"/>
                    </a:lnTo>
                    <a:lnTo>
                      <a:pt x="542" y="0"/>
                    </a:lnTo>
                    <a:lnTo>
                      <a:pt x="481" y="0"/>
                    </a:lnTo>
                    <a:lnTo>
                      <a:pt x="481" y="480"/>
                    </a:lnTo>
                    <a:close/>
                    <a:moveTo>
                      <a:pt x="601" y="480"/>
                    </a:moveTo>
                    <a:lnTo>
                      <a:pt x="662" y="480"/>
                    </a:lnTo>
                    <a:lnTo>
                      <a:pt x="662" y="0"/>
                    </a:lnTo>
                    <a:lnTo>
                      <a:pt x="601" y="0"/>
                    </a:lnTo>
                    <a:lnTo>
                      <a:pt x="601" y="480"/>
                    </a:lnTo>
                    <a:close/>
                    <a:moveTo>
                      <a:pt x="721" y="480"/>
                    </a:moveTo>
                    <a:lnTo>
                      <a:pt x="782" y="480"/>
                    </a:lnTo>
                    <a:lnTo>
                      <a:pt x="782" y="0"/>
                    </a:lnTo>
                    <a:lnTo>
                      <a:pt x="721" y="0"/>
                    </a:lnTo>
                    <a:lnTo>
                      <a:pt x="721" y="480"/>
                    </a:lnTo>
                    <a:close/>
                    <a:moveTo>
                      <a:pt x="842" y="480"/>
                    </a:moveTo>
                    <a:lnTo>
                      <a:pt x="902" y="480"/>
                    </a:lnTo>
                    <a:lnTo>
                      <a:pt x="902" y="0"/>
                    </a:lnTo>
                    <a:lnTo>
                      <a:pt x="842" y="0"/>
                    </a:lnTo>
                    <a:lnTo>
                      <a:pt x="842" y="480"/>
                    </a:lnTo>
                    <a:close/>
                    <a:moveTo>
                      <a:pt x="0" y="480"/>
                    </a:moveTo>
                    <a:lnTo>
                      <a:pt x="61" y="480"/>
                    </a:lnTo>
                    <a:lnTo>
                      <a:pt x="61" y="0"/>
                    </a:lnTo>
                    <a:lnTo>
                      <a:pt x="0" y="0"/>
                    </a:lnTo>
                    <a:lnTo>
                      <a:pt x="0" y="480"/>
                    </a:lnTo>
                    <a:close/>
                  </a:path>
                </a:pathLst>
              </a:custGeom>
              <a:solidFill>
                <a:srgbClr val="FFFFFF"/>
              </a:solidFill>
              <a:ln w="3175">
                <a:solidFill>
                  <a:srgbClr val="000000"/>
                </a:solidFill>
                <a:prstDash val="solid"/>
                <a:round/>
                <a:headEnd/>
                <a:tailEnd/>
              </a:ln>
            </p:spPr>
            <p:txBody>
              <a:bodyPr/>
              <a:lstStyle/>
              <a:p>
                <a:endParaRPr lang="en-US" dirty="0"/>
              </a:p>
            </p:txBody>
          </p:sp>
          <p:sp>
            <p:nvSpPr>
              <p:cNvPr id="25678" name="Freeform 69"/>
              <p:cNvSpPr>
                <a:spLocks noEditPoints="1"/>
              </p:cNvSpPr>
              <p:nvPr/>
            </p:nvSpPr>
            <p:spPr bwMode="auto">
              <a:xfrm>
                <a:off x="1873" y="3914"/>
                <a:ext cx="841" cy="60"/>
              </a:xfrm>
              <a:custGeom>
                <a:avLst/>
                <a:gdLst>
                  <a:gd name="T0" fmla="*/ 721 w 841"/>
                  <a:gd name="T1" fmla="*/ 60 h 60"/>
                  <a:gd name="T2" fmla="*/ 841 w 841"/>
                  <a:gd name="T3" fmla="*/ 60 h 60"/>
                  <a:gd name="T4" fmla="*/ 841 w 841"/>
                  <a:gd name="T5" fmla="*/ 0 h 60"/>
                  <a:gd name="T6" fmla="*/ 721 w 841"/>
                  <a:gd name="T7" fmla="*/ 0 h 60"/>
                  <a:gd name="T8" fmla="*/ 721 w 841"/>
                  <a:gd name="T9" fmla="*/ 60 h 60"/>
                  <a:gd name="T10" fmla="*/ 541 w 841"/>
                  <a:gd name="T11" fmla="*/ 60 h 60"/>
                  <a:gd name="T12" fmla="*/ 661 w 841"/>
                  <a:gd name="T13" fmla="*/ 60 h 60"/>
                  <a:gd name="T14" fmla="*/ 661 w 841"/>
                  <a:gd name="T15" fmla="*/ 0 h 60"/>
                  <a:gd name="T16" fmla="*/ 541 w 841"/>
                  <a:gd name="T17" fmla="*/ 0 h 60"/>
                  <a:gd name="T18" fmla="*/ 541 w 841"/>
                  <a:gd name="T19" fmla="*/ 60 h 60"/>
                  <a:gd name="T20" fmla="*/ 361 w 841"/>
                  <a:gd name="T21" fmla="*/ 60 h 60"/>
                  <a:gd name="T22" fmla="*/ 481 w 841"/>
                  <a:gd name="T23" fmla="*/ 60 h 60"/>
                  <a:gd name="T24" fmla="*/ 481 w 841"/>
                  <a:gd name="T25" fmla="*/ 0 h 60"/>
                  <a:gd name="T26" fmla="*/ 361 w 841"/>
                  <a:gd name="T27" fmla="*/ 0 h 60"/>
                  <a:gd name="T28" fmla="*/ 361 w 841"/>
                  <a:gd name="T29" fmla="*/ 60 h 60"/>
                  <a:gd name="T30" fmla="*/ 180 w 841"/>
                  <a:gd name="T31" fmla="*/ 60 h 60"/>
                  <a:gd name="T32" fmla="*/ 300 w 841"/>
                  <a:gd name="T33" fmla="*/ 60 h 60"/>
                  <a:gd name="T34" fmla="*/ 300 w 841"/>
                  <a:gd name="T35" fmla="*/ 0 h 60"/>
                  <a:gd name="T36" fmla="*/ 180 w 841"/>
                  <a:gd name="T37" fmla="*/ 0 h 60"/>
                  <a:gd name="T38" fmla="*/ 180 w 841"/>
                  <a:gd name="T39" fmla="*/ 60 h 60"/>
                  <a:gd name="T40" fmla="*/ 0 w 841"/>
                  <a:gd name="T41" fmla="*/ 60 h 60"/>
                  <a:gd name="T42" fmla="*/ 120 w 841"/>
                  <a:gd name="T43" fmla="*/ 60 h 60"/>
                  <a:gd name="T44" fmla="*/ 120 w 841"/>
                  <a:gd name="T45" fmla="*/ 0 h 60"/>
                  <a:gd name="T46" fmla="*/ 0 w 841"/>
                  <a:gd name="T47" fmla="*/ 0 h 60"/>
                  <a:gd name="T48" fmla="*/ 0 w 841"/>
                  <a:gd name="T49" fmla="*/ 6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1"/>
                  <a:gd name="T76" fmla="*/ 0 h 60"/>
                  <a:gd name="T77" fmla="*/ 841 w 841"/>
                  <a:gd name="T78" fmla="*/ 60 h 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1" h="60">
                    <a:moveTo>
                      <a:pt x="721" y="60"/>
                    </a:moveTo>
                    <a:lnTo>
                      <a:pt x="841" y="60"/>
                    </a:lnTo>
                    <a:lnTo>
                      <a:pt x="841" y="0"/>
                    </a:lnTo>
                    <a:lnTo>
                      <a:pt x="721" y="0"/>
                    </a:lnTo>
                    <a:lnTo>
                      <a:pt x="721" y="60"/>
                    </a:lnTo>
                    <a:close/>
                    <a:moveTo>
                      <a:pt x="541" y="60"/>
                    </a:moveTo>
                    <a:lnTo>
                      <a:pt x="661" y="60"/>
                    </a:lnTo>
                    <a:lnTo>
                      <a:pt x="661" y="0"/>
                    </a:lnTo>
                    <a:lnTo>
                      <a:pt x="541" y="0"/>
                    </a:lnTo>
                    <a:lnTo>
                      <a:pt x="541" y="60"/>
                    </a:lnTo>
                    <a:close/>
                    <a:moveTo>
                      <a:pt x="361" y="60"/>
                    </a:moveTo>
                    <a:lnTo>
                      <a:pt x="481" y="60"/>
                    </a:lnTo>
                    <a:lnTo>
                      <a:pt x="481" y="0"/>
                    </a:lnTo>
                    <a:lnTo>
                      <a:pt x="361" y="0"/>
                    </a:lnTo>
                    <a:lnTo>
                      <a:pt x="361" y="60"/>
                    </a:lnTo>
                    <a:close/>
                    <a:moveTo>
                      <a:pt x="180" y="60"/>
                    </a:moveTo>
                    <a:lnTo>
                      <a:pt x="300" y="60"/>
                    </a:lnTo>
                    <a:lnTo>
                      <a:pt x="300" y="0"/>
                    </a:lnTo>
                    <a:lnTo>
                      <a:pt x="180" y="0"/>
                    </a:lnTo>
                    <a:lnTo>
                      <a:pt x="180" y="60"/>
                    </a:lnTo>
                    <a:close/>
                    <a:moveTo>
                      <a:pt x="0" y="60"/>
                    </a:moveTo>
                    <a:lnTo>
                      <a:pt x="120" y="60"/>
                    </a:lnTo>
                    <a:lnTo>
                      <a:pt x="120" y="0"/>
                    </a:lnTo>
                    <a:lnTo>
                      <a:pt x="0" y="0"/>
                    </a:lnTo>
                    <a:lnTo>
                      <a:pt x="0" y="60"/>
                    </a:lnTo>
                    <a:close/>
                  </a:path>
                </a:pathLst>
              </a:custGeom>
              <a:solidFill>
                <a:srgbClr val="FFFFFF"/>
              </a:solidFill>
              <a:ln w="3175">
                <a:solidFill>
                  <a:srgbClr val="000000"/>
                </a:solidFill>
                <a:prstDash val="solid"/>
                <a:round/>
                <a:headEnd/>
                <a:tailEnd/>
              </a:ln>
            </p:spPr>
            <p:txBody>
              <a:bodyPr/>
              <a:lstStyle/>
              <a:p>
                <a:endParaRPr lang="en-US" dirty="0"/>
              </a:p>
            </p:txBody>
          </p:sp>
        </p:grpSp>
      </p:grpSp>
      <p:sp>
        <p:nvSpPr>
          <p:cNvPr id="25631" name="Line 70"/>
          <p:cNvSpPr>
            <a:spLocks noChangeShapeType="1"/>
          </p:cNvSpPr>
          <p:nvPr/>
        </p:nvSpPr>
        <p:spPr bwMode="auto">
          <a:xfrm flipV="1">
            <a:off x="1133475" y="5529263"/>
            <a:ext cx="14288" cy="290512"/>
          </a:xfrm>
          <a:prstGeom prst="line">
            <a:avLst/>
          </a:prstGeom>
          <a:noFill/>
          <a:ln w="28575">
            <a:solidFill>
              <a:schemeClr val="tx1"/>
            </a:solidFill>
            <a:round/>
            <a:headEnd/>
            <a:tailEnd/>
          </a:ln>
        </p:spPr>
        <p:txBody>
          <a:bodyPr wrap="none" anchor="ctr"/>
          <a:lstStyle/>
          <a:p>
            <a:endParaRPr lang="en-US" dirty="0"/>
          </a:p>
        </p:txBody>
      </p:sp>
      <p:sp>
        <p:nvSpPr>
          <p:cNvPr id="25632" name="Text Box 71"/>
          <p:cNvSpPr txBox="1">
            <a:spLocks noChangeArrowheads="1"/>
          </p:cNvSpPr>
          <p:nvPr/>
        </p:nvSpPr>
        <p:spPr bwMode="auto">
          <a:xfrm>
            <a:off x="3636963" y="4964113"/>
            <a:ext cx="1619250" cy="366712"/>
          </a:xfrm>
          <a:prstGeom prst="rect">
            <a:avLst/>
          </a:prstGeom>
          <a:noFill/>
          <a:ln w="9525">
            <a:noFill/>
            <a:miter lim="800000"/>
            <a:headEnd/>
            <a:tailEnd/>
          </a:ln>
        </p:spPr>
        <p:txBody>
          <a:bodyPr wrap="none">
            <a:spAutoFit/>
          </a:bodyPr>
          <a:lstStyle/>
          <a:p>
            <a:r>
              <a:rPr lang="en-US" b="1" dirty="0">
                <a:solidFill>
                  <a:srgbClr val="000000"/>
                </a:solidFill>
              </a:rPr>
              <a:t>Voice over IP</a:t>
            </a:r>
          </a:p>
        </p:txBody>
      </p:sp>
      <p:sp>
        <p:nvSpPr>
          <p:cNvPr id="25633" name="Text Box 72"/>
          <p:cNvSpPr txBox="1">
            <a:spLocks noChangeArrowheads="1"/>
          </p:cNvSpPr>
          <p:nvPr/>
        </p:nvSpPr>
        <p:spPr bwMode="auto">
          <a:xfrm>
            <a:off x="823913" y="4908550"/>
            <a:ext cx="641350" cy="366713"/>
          </a:xfrm>
          <a:prstGeom prst="rect">
            <a:avLst/>
          </a:prstGeom>
          <a:noFill/>
          <a:ln w="9525">
            <a:noFill/>
            <a:miter lim="800000"/>
            <a:headEnd/>
            <a:tailEnd/>
          </a:ln>
        </p:spPr>
        <p:txBody>
          <a:bodyPr wrap="none">
            <a:spAutoFit/>
          </a:bodyPr>
          <a:lstStyle/>
          <a:p>
            <a:pPr eaLnBrk="0" hangingPunct="0"/>
            <a:r>
              <a:rPr lang="en-US" b="1" dirty="0">
                <a:solidFill>
                  <a:srgbClr val="000000"/>
                </a:solidFill>
              </a:rPr>
              <a:t>SSP</a:t>
            </a:r>
            <a:endParaRPr lang="en-US" dirty="0">
              <a:solidFill>
                <a:srgbClr val="000000"/>
              </a:solidFill>
            </a:endParaRPr>
          </a:p>
        </p:txBody>
      </p:sp>
      <p:grpSp>
        <p:nvGrpSpPr>
          <p:cNvPr id="12" name="Group 73"/>
          <p:cNvGrpSpPr>
            <a:grpSpLocks/>
          </p:cNvGrpSpPr>
          <p:nvPr/>
        </p:nvGrpSpPr>
        <p:grpSpPr bwMode="auto">
          <a:xfrm>
            <a:off x="2155825" y="3429000"/>
            <a:ext cx="706438" cy="996950"/>
            <a:chOff x="2844" y="1903"/>
            <a:chExt cx="648" cy="647"/>
          </a:xfrm>
        </p:grpSpPr>
        <p:sp>
          <p:nvSpPr>
            <p:cNvPr id="25666" name="Rectangle 74"/>
            <p:cNvSpPr>
              <a:spLocks noChangeArrowheads="1"/>
            </p:cNvSpPr>
            <p:nvPr/>
          </p:nvSpPr>
          <p:spPr bwMode="auto">
            <a:xfrm>
              <a:off x="2844" y="1903"/>
              <a:ext cx="648" cy="647"/>
            </a:xfrm>
            <a:prstGeom prst="rect">
              <a:avLst/>
            </a:prstGeom>
            <a:solidFill>
              <a:srgbClr val="B3B3B3"/>
            </a:solidFill>
            <a:ln w="9525">
              <a:solidFill>
                <a:srgbClr val="000000"/>
              </a:solidFill>
              <a:miter lim="800000"/>
              <a:headEnd/>
              <a:tailEnd/>
            </a:ln>
          </p:spPr>
          <p:txBody>
            <a:bodyPr/>
            <a:lstStyle/>
            <a:p>
              <a:endParaRPr lang="en-US" dirty="0"/>
            </a:p>
          </p:txBody>
        </p:sp>
        <p:sp>
          <p:nvSpPr>
            <p:cNvPr id="25667" name="Freeform 75"/>
            <p:cNvSpPr>
              <a:spLocks/>
            </p:cNvSpPr>
            <p:nvPr/>
          </p:nvSpPr>
          <p:spPr bwMode="auto">
            <a:xfrm>
              <a:off x="2844" y="1903"/>
              <a:ext cx="648" cy="647"/>
            </a:xfrm>
            <a:custGeom>
              <a:avLst/>
              <a:gdLst>
                <a:gd name="T0" fmla="*/ 0 w 648"/>
                <a:gd name="T1" fmla="*/ 0 h 647"/>
                <a:gd name="T2" fmla="*/ 0 w 648"/>
                <a:gd name="T3" fmla="*/ 647 h 647"/>
                <a:gd name="T4" fmla="*/ 92 w 648"/>
                <a:gd name="T5" fmla="*/ 555 h 647"/>
                <a:gd name="T6" fmla="*/ 92 w 648"/>
                <a:gd name="T7" fmla="*/ 92 h 647"/>
                <a:gd name="T8" fmla="*/ 556 w 648"/>
                <a:gd name="T9" fmla="*/ 92 h 647"/>
                <a:gd name="T10" fmla="*/ 648 w 648"/>
                <a:gd name="T11" fmla="*/ 0 h 647"/>
                <a:gd name="T12" fmla="*/ 0 w 648"/>
                <a:gd name="T13" fmla="*/ 0 h 647"/>
                <a:gd name="T14" fmla="*/ 0 60000 65536"/>
                <a:gd name="T15" fmla="*/ 0 60000 65536"/>
                <a:gd name="T16" fmla="*/ 0 60000 65536"/>
                <a:gd name="T17" fmla="*/ 0 60000 65536"/>
                <a:gd name="T18" fmla="*/ 0 60000 65536"/>
                <a:gd name="T19" fmla="*/ 0 60000 65536"/>
                <a:gd name="T20" fmla="*/ 0 60000 65536"/>
                <a:gd name="T21" fmla="*/ 0 w 648"/>
                <a:gd name="T22" fmla="*/ 0 h 647"/>
                <a:gd name="T23" fmla="*/ 648 w 648"/>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8" h="647">
                  <a:moveTo>
                    <a:pt x="0" y="0"/>
                  </a:moveTo>
                  <a:lnTo>
                    <a:pt x="0" y="647"/>
                  </a:lnTo>
                  <a:lnTo>
                    <a:pt x="92" y="555"/>
                  </a:lnTo>
                  <a:lnTo>
                    <a:pt x="92" y="92"/>
                  </a:lnTo>
                  <a:lnTo>
                    <a:pt x="556" y="92"/>
                  </a:lnTo>
                  <a:lnTo>
                    <a:pt x="648" y="0"/>
                  </a:lnTo>
                  <a:lnTo>
                    <a:pt x="0" y="0"/>
                  </a:lnTo>
                  <a:close/>
                </a:path>
              </a:pathLst>
            </a:custGeom>
            <a:solidFill>
              <a:srgbClr val="E6E6E6"/>
            </a:solidFill>
            <a:ln w="9525">
              <a:solidFill>
                <a:srgbClr val="000000"/>
              </a:solidFill>
              <a:prstDash val="solid"/>
              <a:round/>
              <a:headEnd/>
              <a:tailEnd/>
            </a:ln>
          </p:spPr>
          <p:txBody>
            <a:bodyPr/>
            <a:lstStyle/>
            <a:p>
              <a:endParaRPr lang="en-US" dirty="0"/>
            </a:p>
          </p:txBody>
        </p:sp>
        <p:sp>
          <p:nvSpPr>
            <p:cNvPr id="25668" name="Freeform 76"/>
            <p:cNvSpPr>
              <a:spLocks noEditPoints="1"/>
            </p:cNvSpPr>
            <p:nvPr/>
          </p:nvSpPr>
          <p:spPr bwMode="auto">
            <a:xfrm>
              <a:off x="2844" y="1903"/>
              <a:ext cx="556" cy="555"/>
            </a:xfrm>
            <a:custGeom>
              <a:avLst/>
              <a:gdLst>
                <a:gd name="T0" fmla="*/ 92 w 556"/>
                <a:gd name="T1" fmla="*/ 555 h 555"/>
                <a:gd name="T2" fmla="*/ 556 w 556"/>
                <a:gd name="T3" fmla="*/ 555 h 555"/>
                <a:gd name="T4" fmla="*/ 556 w 556"/>
                <a:gd name="T5" fmla="*/ 92 h 555"/>
                <a:gd name="T6" fmla="*/ 0 w 556"/>
                <a:gd name="T7" fmla="*/ 0 h 555"/>
                <a:gd name="T8" fmla="*/ 92 w 556"/>
                <a:gd name="T9" fmla="*/ 92 h 555"/>
                <a:gd name="T10" fmla="*/ 0 60000 65536"/>
                <a:gd name="T11" fmla="*/ 0 60000 65536"/>
                <a:gd name="T12" fmla="*/ 0 60000 65536"/>
                <a:gd name="T13" fmla="*/ 0 60000 65536"/>
                <a:gd name="T14" fmla="*/ 0 60000 65536"/>
                <a:gd name="T15" fmla="*/ 0 w 556"/>
                <a:gd name="T16" fmla="*/ 0 h 555"/>
                <a:gd name="T17" fmla="*/ 556 w 556"/>
                <a:gd name="T18" fmla="*/ 555 h 555"/>
              </a:gdLst>
              <a:ahLst/>
              <a:cxnLst>
                <a:cxn ang="T10">
                  <a:pos x="T0" y="T1"/>
                </a:cxn>
                <a:cxn ang="T11">
                  <a:pos x="T2" y="T3"/>
                </a:cxn>
                <a:cxn ang="T12">
                  <a:pos x="T4" y="T5"/>
                </a:cxn>
                <a:cxn ang="T13">
                  <a:pos x="T6" y="T7"/>
                </a:cxn>
                <a:cxn ang="T14">
                  <a:pos x="T8" y="T9"/>
                </a:cxn>
              </a:cxnLst>
              <a:rect l="T15" t="T16" r="T17" b="T18"/>
              <a:pathLst>
                <a:path w="556" h="555">
                  <a:moveTo>
                    <a:pt x="92" y="555"/>
                  </a:moveTo>
                  <a:lnTo>
                    <a:pt x="556" y="555"/>
                  </a:lnTo>
                  <a:lnTo>
                    <a:pt x="556" y="92"/>
                  </a:lnTo>
                  <a:moveTo>
                    <a:pt x="0" y="0"/>
                  </a:moveTo>
                  <a:lnTo>
                    <a:pt x="92" y="92"/>
                  </a:lnTo>
                </a:path>
              </a:pathLst>
            </a:custGeom>
            <a:noFill/>
            <a:ln w="9525">
              <a:solidFill>
                <a:srgbClr val="000000"/>
              </a:solidFill>
              <a:prstDash val="solid"/>
              <a:round/>
              <a:headEnd/>
              <a:tailEnd/>
            </a:ln>
          </p:spPr>
          <p:txBody>
            <a:bodyPr/>
            <a:lstStyle/>
            <a:p>
              <a:endParaRPr lang="en-US" dirty="0"/>
            </a:p>
          </p:txBody>
        </p:sp>
        <p:sp>
          <p:nvSpPr>
            <p:cNvPr id="25669" name="Freeform 77"/>
            <p:cNvSpPr>
              <a:spLocks/>
            </p:cNvSpPr>
            <p:nvPr/>
          </p:nvSpPr>
          <p:spPr bwMode="auto">
            <a:xfrm>
              <a:off x="2844" y="1903"/>
              <a:ext cx="648" cy="647"/>
            </a:xfrm>
            <a:custGeom>
              <a:avLst/>
              <a:gdLst>
                <a:gd name="T0" fmla="*/ 0 w 648"/>
                <a:gd name="T1" fmla="*/ 647 h 647"/>
                <a:gd name="T2" fmla="*/ 648 w 648"/>
                <a:gd name="T3" fmla="*/ 647 h 647"/>
                <a:gd name="T4" fmla="*/ 648 w 648"/>
                <a:gd name="T5" fmla="*/ 0 h 647"/>
                <a:gd name="T6" fmla="*/ 556 w 648"/>
                <a:gd name="T7" fmla="*/ 92 h 647"/>
                <a:gd name="T8" fmla="*/ 556 w 648"/>
                <a:gd name="T9" fmla="*/ 555 h 647"/>
                <a:gd name="T10" fmla="*/ 92 w 648"/>
                <a:gd name="T11" fmla="*/ 555 h 647"/>
                <a:gd name="T12" fmla="*/ 0 w 648"/>
                <a:gd name="T13" fmla="*/ 647 h 647"/>
                <a:gd name="T14" fmla="*/ 0 60000 65536"/>
                <a:gd name="T15" fmla="*/ 0 60000 65536"/>
                <a:gd name="T16" fmla="*/ 0 60000 65536"/>
                <a:gd name="T17" fmla="*/ 0 60000 65536"/>
                <a:gd name="T18" fmla="*/ 0 60000 65536"/>
                <a:gd name="T19" fmla="*/ 0 60000 65536"/>
                <a:gd name="T20" fmla="*/ 0 60000 65536"/>
                <a:gd name="T21" fmla="*/ 0 w 648"/>
                <a:gd name="T22" fmla="*/ 0 h 647"/>
                <a:gd name="T23" fmla="*/ 648 w 648"/>
                <a:gd name="T24" fmla="*/ 647 h 6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8" h="647">
                  <a:moveTo>
                    <a:pt x="0" y="647"/>
                  </a:moveTo>
                  <a:lnTo>
                    <a:pt x="648" y="647"/>
                  </a:lnTo>
                  <a:lnTo>
                    <a:pt x="648" y="0"/>
                  </a:lnTo>
                  <a:lnTo>
                    <a:pt x="556" y="92"/>
                  </a:lnTo>
                  <a:lnTo>
                    <a:pt x="556" y="555"/>
                  </a:lnTo>
                  <a:lnTo>
                    <a:pt x="92" y="555"/>
                  </a:lnTo>
                  <a:lnTo>
                    <a:pt x="0" y="647"/>
                  </a:lnTo>
                  <a:close/>
                </a:path>
              </a:pathLst>
            </a:custGeom>
            <a:solidFill>
              <a:srgbClr val="808080"/>
            </a:solidFill>
            <a:ln w="9525">
              <a:solidFill>
                <a:srgbClr val="000000"/>
              </a:solidFill>
              <a:prstDash val="solid"/>
              <a:round/>
              <a:headEnd/>
              <a:tailEnd/>
            </a:ln>
          </p:spPr>
          <p:txBody>
            <a:bodyPr/>
            <a:lstStyle/>
            <a:p>
              <a:endParaRPr lang="en-US" dirty="0"/>
            </a:p>
          </p:txBody>
        </p:sp>
        <p:sp>
          <p:nvSpPr>
            <p:cNvPr id="25670" name="Line 78"/>
            <p:cNvSpPr>
              <a:spLocks noChangeShapeType="1"/>
            </p:cNvSpPr>
            <p:nvPr/>
          </p:nvSpPr>
          <p:spPr bwMode="auto">
            <a:xfrm>
              <a:off x="3400" y="2458"/>
              <a:ext cx="92" cy="92"/>
            </a:xfrm>
            <a:prstGeom prst="line">
              <a:avLst/>
            </a:prstGeom>
            <a:noFill/>
            <a:ln w="9525">
              <a:solidFill>
                <a:srgbClr val="000000"/>
              </a:solidFill>
              <a:round/>
              <a:headEnd/>
              <a:tailEnd/>
            </a:ln>
          </p:spPr>
          <p:txBody>
            <a:bodyPr/>
            <a:lstStyle/>
            <a:p>
              <a:endParaRPr lang="en-US" dirty="0"/>
            </a:p>
          </p:txBody>
        </p:sp>
        <p:sp>
          <p:nvSpPr>
            <p:cNvPr id="25671" name="Freeform 79"/>
            <p:cNvSpPr>
              <a:spLocks noEditPoints="1"/>
            </p:cNvSpPr>
            <p:nvPr/>
          </p:nvSpPr>
          <p:spPr bwMode="auto">
            <a:xfrm>
              <a:off x="3006" y="2127"/>
              <a:ext cx="324" cy="323"/>
            </a:xfrm>
            <a:custGeom>
              <a:avLst/>
              <a:gdLst>
                <a:gd name="T0" fmla="*/ 173 w 324"/>
                <a:gd name="T1" fmla="*/ 150 h 323"/>
                <a:gd name="T2" fmla="*/ 171 w 324"/>
                <a:gd name="T3" fmla="*/ 159 h 323"/>
                <a:gd name="T4" fmla="*/ 166 w 324"/>
                <a:gd name="T5" fmla="*/ 166 h 323"/>
                <a:gd name="T6" fmla="*/ 160 w 324"/>
                <a:gd name="T7" fmla="*/ 170 h 323"/>
                <a:gd name="T8" fmla="*/ 151 w 324"/>
                <a:gd name="T9" fmla="*/ 172 h 323"/>
                <a:gd name="T10" fmla="*/ 153 w 324"/>
                <a:gd name="T11" fmla="*/ 164 h 323"/>
                <a:gd name="T12" fmla="*/ 158 w 324"/>
                <a:gd name="T13" fmla="*/ 157 h 323"/>
                <a:gd name="T14" fmla="*/ 164 w 324"/>
                <a:gd name="T15" fmla="*/ 152 h 323"/>
                <a:gd name="T16" fmla="*/ 173 w 324"/>
                <a:gd name="T17" fmla="*/ 150 h 323"/>
                <a:gd name="T18" fmla="*/ 33 w 324"/>
                <a:gd name="T19" fmla="*/ 205 h 323"/>
                <a:gd name="T20" fmla="*/ 119 w 324"/>
                <a:gd name="T21" fmla="*/ 205 h 323"/>
                <a:gd name="T22" fmla="*/ 119 w 324"/>
                <a:gd name="T23" fmla="*/ 291 h 323"/>
                <a:gd name="T24" fmla="*/ 97 w 324"/>
                <a:gd name="T25" fmla="*/ 291 h 323"/>
                <a:gd name="T26" fmla="*/ 135 w 324"/>
                <a:gd name="T27" fmla="*/ 323 h 323"/>
                <a:gd name="T28" fmla="*/ 173 w 324"/>
                <a:gd name="T29" fmla="*/ 291 h 323"/>
                <a:gd name="T30" fmla="*/ 151 w 324"/>
                <a:gd name="T31" fmla="*/ 291 h 323"/>
                <a:gd name="T32" fmla="*/ 151 w 324"/>
                <a:gd name="T33" fmla="*/ 205 h 323"/>
                <a:gd name="T34" fmla="*/ 165 w 324"/>
                <a:gd name="T35" fmla="*/ 203 h 323"/>
                <a:gd name="T36" fmla="*/ 178 w 324"/>
                <a:gd name="T37" fmla="*/ 197 h 323"/>
                <a:gd name="T38" fmla="*/ 189 w 324"/>
                <a:gd name="T39" fmla="*/ 189 h 323"/>
                <a:gd name="T40" fmla="*/ 198 w 324"/>
                <a:gd name="T41" fmla="*/ 177 h 323"/>
                <a:gd name="T42" fmla="*/ 204 w 324"/>
                <a:gd name="T43" fmla="*/ 165 h 323"/>
                <a:gd name="T44" fmla="*/ 206 w 324"/>
                <a:gd name="T45" fmla="*/ 150 h 323"/>
                <a:gd name="T46" fmla="*/ 292 w 324"/>
                <a:gd name="T47" fmla="*/ 150 h 323"/>
                <a:gd name="T48" fmla="*/ 292 w 324"/>
                <a:gd name="T49" fmla="*/ 172 h 323"/>
                <a:gd name="T50" fmla="*/ 324 w 324"/>
                <a:gd name="T51" fmla="*/ 134 h 323"/>
                <a:gd name="T52" fmla="*/ 292 w 324"/>
                <a:gd name="T53" fmla="*/ 97 h 323"/>
                <a:gd name="T54" fmla="*/ 292 w 324"/>
                <a:gd name="T55" fmla="*/ 119 h 323"/>
                <a:gd name="T56" fmla="*/ 206 w 324"/>
                <a:gd name="T57" fmla="*/ 119 h 323"/>
                <a:gd name="T58" fmla="*/ 206 w 324"/>
                <a:gd name="T59" fmla="*/ 32 h 323"/>
                <a:gd name="T60" fmla="*/ 227 w 324"/>
                <a:gd name="T61" fmla="*/ 32 h 323"/>
                <a:gd name="T62" fmla="*/ 189 w 324"/>
                <a:gd name="T63" fmla="*/ 0 h 323"/>
                <a:gd name="T64" fmla="*/ 151 w 324"/>
                <a:gd name="T65" fmla="*/ 32 h 323"/>
                <a:gd name="T66" fmla="*/ 173 w 324"/>
                <a:gd name="T67" fmla="*/ 32 h 323"/>
                <a:gd name="T68" fmla="*/ 173 w 324"/>
                <a:gd name="T69" fmla="*/ 119 h 323"/>
                <a:gd name="T70" fmla="*/ 159 w 324"/>
                <a:gd name="T71" fmla="*/ 120 h 323"/>
                <a:gd name="T72" fmla="*/ 146 w 324"/>
                <a:gd name="T73" fmla="*/ 125 h 323"/>
                <a:gd name="T74" fmla="*/ 135 w 324"/>
                <a:gd name="T75" fmla="*/ 134 h 323"/>
                <a:gd name="T76" fmla="*/ 126 w 324"/>
                <a:gd name="T77" fmla="*/ 145 h 323"/>
                <a:gd name="T78" fmla="*/ 120 w 324"/>
                <a:gd name="T79" fmla="*/ 158 h 323"/>
                <a:gd name="T80" fmla="*/ 119 w 324"/>
                <a:gd name="T81" fmla="*/ 172 h 323"/>
                <a:gd name="T82" fmla="*/ 33 w 324"/>
                <a:gd name="T83" fmla="*/ 172 h 323"/>
                <a:gd name="T84" fmla="*/ 33 w 324"/>
                <a:gd name="T85" fmla="*/ 150 h 323"/>
                <a:gd name="T86" fmla="*/ 0 w 324"/>
                <a:gd name="T87" fmla="*/ 189 h 323"/>
                <a:gd name="T88" fmla="*/ 33 w 324"/>
                <a:gd name="T89" fmla="*/ 226 h 323"/>
                <a:gd name="T90" fmla="*/ 33 w 324"/>
                <a:gd name="T91" fmla="*/ 205 h 32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24"/>
                <a:gd name="T139" fmla="*/ 0 h 323"/>
                <a:gd name="T140" fmla="*/ 324 w 324"/>
                <a:gd name="T141" fmla="*/ 323 h 32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24" h="323">
                  <a:moveTo>
                    <a:pt x="173" y="150"/>
                  </a:moveTo>
                  <a:lnTo>
                    <a:pt x="171" y="159"/>
                  </a:lnTo>
                  <a:lnTo>
                    <a:pt x="166" y="166"/>
                  </a:lnTo>
                  <a:lnTo>
                    <a:pt x="160" y="170"/>
                  </a:lnTo>
                  <a:lnTo>
                    <a:pt x="151" y="172"/>
                  </a:lnTo>
                  <a:lnTo>
                    <a:pt x="153" y="164"/>
                  </a:lnTo>
                  <a:lnTo>
                    <a:pt x="158" y="157"/>
                  </a:lnTo>
                  <a:lnTo>
                    <a:pt x="164" y="152"/>
                  </a:lnTo>
                  <a:lnTo>
                    <a:pt x="173" y="150"/>
                  </a:lnTo>
                  <a:close/>
                  <a:moveTo>
                    <a:pt x="33" y="205"/>
                  </a:moveTo>
                  <a:lnTo>
                    <a:pt x="119" y="205"/>
                  </a:lnTo>
                  <a:lnTo>
                    <a:pt x="119" y="291"/>
                  </a:lnTo>
                  <a:lnTo>
                    <a:pt x="97" y="291"/>
                  </a:lnTo>
                  <a:lnTo>
                    <a:pt x="135" y="323"/>
                  </a:lnTo>
                  <a:lnTo>
                    <a:pt x="173" y="291"/>
                  </a:lnTo>
                  <a:lnTo>
                    <a:pt x="151" y="291"/>
                  </a:lnTo>
                  <a:lnTo>
                    <a:pt x="151" y="205"/>
                  </a:lnTo>
                  <a:lnTo>
                    <a:pt x="165" y="203"/>
                  </a:lnTo>
                  <a:lnTo>
                    <a:pt x="178" y="197"/>
                  </a:lnTo>
                  <a:lnTo>
                    <a:pt x="189" y="189"/>
                  </a:lnTo>
                  <a:lnTo>
                    <a:pt x="198" y="177"/>
                  </a:lnTo>
                  <a:lnTo>
                    <a:pt x="204" y="165"/>
                  </a:lnTo>
                  <a:lnTo>
                    <a:pt x="206" y="150"/>
                  </a:lnTo>
                  <a:lnTo>
                    <a:pt x="292" y="150"/>
                  </a:lnTo>
                  <a:lnTo>
                    <a:pt x="292" y="172"/>
                  </a:lnTo>
                  <a:lnTo>
                    <a:pt x="324" y="134"/>
                  </a:lnTo>
                  <a:lnTo>
                    <a:pt x="292" y="97"/>
                  </a:lnTo>
                  <a:lnTo>
                    <a:pt x="292" y="119"/>
                  </a:lnTo>
                  <a:lnTo>
                    <a:pt x="206" y="119"/>
                  </a:lnTo>
                  <a:lnTo>
                    <a:pt x="206" y="32"/>
                  </a:lnTo>
                  <a:lnTo>
                    <a:pt x="227" y="32"/>
                  </a:lnTo>
                  <a:lnTo>
                    <a:pt x="189" y="0"/>
                  </a:lnTo>
                  <a:lnTo>
                    <a:pt x="151" y="32"/>
                  </a:lnTo>
                  <a:lnTo>
                    <a:pt x="173" y="32"/>
                  </a:lnTo>
                  <a:lnTo>
                    <a:pt x="173" y="119"/>
                  </a:lnTo>
                  <a:lnTo>
                    <a:pt x="159" y="120"/>
                  </a:lnTo>
                  <a:lnTo>
                    <a:pt x="146" y="125"/>
                  </a:lnTo>
                  <a:lnTo>
                    <a:pt x="135" y="134"/>
                  </a:lnTo>
                  <a:lnTo>
                    <a:pt x="126" y="145"/>
                  </a:lnTo>
                  <a:lnTo>
                    <a:pt x="120" y="158"/>
                  </a:lnTo>
                  <a:lnTo>
                    <a:pt x="119" y="172"/>
                  </a:lnTo>
                  <a:lnTo>
                    <a:pt x="33" y="172"/>
                  </a:lnTo>
                  <a:lnTo>
                    <a:pt x="33" y="150"/>
                  </a:lnTo>
                  <a:lnTo>
                    <a:pt x="0" y="189"/>
                  </a:lnTo>
                  <a:lnTo>
                    <a:pt x="33" y="226"/>
                  </a:lnTo>
                  <a:lnTo>
                    <a:pt x="33" y="205"/>
                  </a:lnTo>
                  <a:close/>
                </a:path>
              </a:pathLst>
            </a:custGeom>
            <a:solidFill>
              <a:srgbClr val="000000"/>
            </a:solidFill>
            <a:ln w="9525">
              <a:solidFill>
                <a:srgbClr val="FFFFFF"/>
              </a:solidFill>
              <a:prstDash val="solid"/>
              <a:round/>
              <a:headEnd/>
              <a:tailEnd/>
            </a:ln>
          </p:spPr>
          <p:txBody>
            <a:bodyPr/>
            <a:lstStyle/>
            <a:p>
              <a:endParaRPr lang="en-US" dirty="0"/>
            </a:p>
          </p:txBody>
        </p:sp>
        <p:sp>
          <p:nvSpPr>
            <p:cNvPr id="25672" name="Freeform 80"/>
            <p:cNvSpPr>
              <a:spLocks noEditPoints="1"/>
            </p:cNvSpPr>
            <p:nvPr/>
          </p:nvSpPr>
          <p:spPr bwMode="auto">
            <a:xfrm>
              <a:off x="3125" y="2184"/>
              <a:ext cx="87" cy="86"/>
            </a:xfrm>
            <a:custGeom>
              <a:avLst/>
              <a:gdLst>
                <a:gd name="T0" fmla="*/ 0 w 87"/>
                <a:gd name="T1" fmla="*/ 53 h 86"/>
                <a:gd name="T2" fmla="*/ 0 w 87"/>
                <a:gd name="T3" fmla="*/ 86 h 86"/>
                <a:gd name="T4" fmla="*/ 32 w 87"/>
                <a:gd name="T5" fmla="*/ 53 h 86"/>
                <a:gd name="T6" fmla="*/ 32 w 87"/>
                <a:gd name="T7" fmla="*/ 86 h 86"/>
                <a:gd name="T8" fmla="*/ 54 w 87"/>
                <a:gd name="T9" fmla="*/ 0 h 86"/>
                <a:gd name="T10" fmla="*/ 54 w 87"/>
                <a:gd name="T11" fmla="*/ 31 h 86"/>
                <a:gd name="T12" fmla="*/ 87 w 87"/>
                <a:gd name="T13" fmla="*/ 0 h 86"/>
                <a:gd name="T14" fmla="*/ 87 w 87"/>
                <a:gd name="T15" fmla="*/ 31 h 86"/>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86"/>
                <a:gd name="T26" fmla="*/ 87 w 87"/>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86">
                  <a:moveTo>
                    <a:pt x="0" y="53"/>
                  </a:moveTo>
                  <a:lnTo>
                    <a:pt x="0" y="86"/>
                  </a:lnTo>
                  <a:moveTo>
                    <a:pt x="32" y="53"/>
                  </a:moveTo>
                  <a:lnTo>
                    <a:pt x="32" y="86"/>
                  </a:lnTo>
                  <a:moveTo>
                    <a:pt x="54" y="0"/>
                  </a:moveTo>
                  <a:lnTo>
                    <a:pt x="54" y="31"/>
                  </a:lnTo>
                  <a:moveTo>
                    <a:pt x="87" y="0"/>
                  </a:moveTo>
                  <a:lnTo>
                    <a:pt x="87" y="31"/>
                  </a:lnTo>
                </a:path>
              </a:pathLst>
            </a:custGeom>
            <a:noFill/>
            <a:ln w="9525">
              <a:solidFill>
                <a:srgbClr val="FFFFFF"/>
              </a:solidFill>
              <a:prstDash val="solid"/>
              <a:round/>
              <a:headEnd/>
              <a:tailEnd/>
            </a:ln>
          </p:spPr>
          <p:txBody>
            <a:bodyPr/>
            <a:lstStyle/>
            <a:p>
              <a:endParaRPr lang="en-US" dirty="0"/>
            </a:p>
          </p:txBody>
        </p:sp>
      </p:grpSp>
      <p:sp>
        <p:nvSpPr>
          <p:cNvPr id="25635" name="Line 81"/>
          <p:cNvSpPr>
            <a:spLocks noChangeShapeType="1"/>
          </p:cNvSpPr>
          <p:nvPr/>
        </p:nvSpPr>
        <p:spPr bwMode="auto">
          <a:xfrm flipV="1">
            <a:off x="2524125" y="4435475"/>
            <a:ext cx="0" cy="290513"/>
          </a:xfrm>
          <a:prstGeom prst="line">
            <a:avLst/>
          </a:prstGeom>
          <a:noFill/>
          <a:ln w="19050">
            <a:solidFill>
              <a:schemeClr val="tx1"/>
            </a:solidFill>
            <a:round/>
            <a:headEnd/>
            <a:tailEnd/>
          </a:ln>
        </p:spPr>
        <p:txBody>
          <a:bodyPr/>
          <a:lstStyle/>
          <a:p>
            <a:endParaRPr lang="en-US" dirty="0"/>
          </a:p>
        </p:txBody>
      </p:sp>
      <p:sp>
        <p:nvSpPr>
          <p:cNvPr id="25636" name="Text Box 82"/>
          <p:cNvSpPr txBox="1">
            <a:spLocks noChangeArrowheads="1"/>
          </p:cNvSpPr>
          <p:nvPr/>
        </p:nvSpPr>
        <p:spPr bwMode="auto">
          <a:xfrm>
            <a:off x="3810000" y="2836863"/>
            <a:ext cx="1441450" cy="366712"/>
          </a:xfrm>
          <a:prstGeom prst="rect">
            <a:avLst/>
          </a:prstGeom>
          <a:noFill/>
          <a:ln w="9525">
            <a:noFill/>
            <a:miter lim="800000"/>
            <a:headEnd/>
            <a:tailEnd/>
          </a:ln>
        </p:spPr>
        <p:txBody>
          <a:bodyPr wrap="none">
            <a:spAutoFit/>
          </a:bodyPr>
          <a:lstStyle/>
          <a:p>
            <a:r>
              <a:rPr lang="en-US" b="1" dirty="0">
                <a:solidFill>
                  <a:srgbClr val="000000"/>
                </a:solidFill>
              </a:rPr>
              <a:t>SS7 over IP</a:t>
            </a:r>
          </a:p>
        </p:txBody>
      </p:sp>
      <p:sp>
        <p:nvSpPr>
          <p:cNvPr id="25637" name="Text Box 83"/>
          <p:cNvSpPr txBox="1">
            <a:spLocks noChangeArrowheads="1"/>
          </p:cNvSpPr>
          <p:nvPr/>
        </p:nvSpPr>
        <p:spPr bwMode="auto">
          <a:xfrm>
            <a:off x="2185988" y="3521075"/>
            <a:ext cx="663575" cy="338138"/>
          </a:xfrm>
          <a:prstGeom prst="rect">
            <a:avLst/>
          </a:prstGeom>
          <a:noFill/>
          <a:ln w="9525">
            <a:noFill/>
            <a:miter lim="800000"/>
            <a:headEnd/>
            <a:tailEnd/>
          </a:ln>
        </p:spPr>
        <p:txBody>
          <a:bodyPr wrap="none">
            <a:spAutoFit/>
          </a:bodyPr>
          <a:lstStyle/>
          <a:p>
            <a:pPr eaLnBrk="0" hangingPunct="0"/>
            <a:r>
              <a:rPr lang="en-US" sz="1600" b="1" dirty="0">
                <a:solidFill>
                  <a:srgbClr val="000000"/>
                </a:solidFill>
              </a:rPr>
              <a:t>MGC</a:t>
            </a:r>
            <a:endParaRPr lang="en-US" sz="1600" dirty="0">
              <a:solidFill>
                <a:srgbClr val="000000"/>
              </a:solidFill>
            </a:endParaRPr>
          </a:p>
        </p:txBody>
      </p:sp>
      <p:sp>
        <p:nvSpPr>
          <p:cNvPr id="25638" name="Text Box 84"/>
          <p:cNvSpPr txBox="1">
            <a:spLocks noChangeArrowheads="1"/>
          </p:cNvSpPr>
          <p:nvPr/>
        </p:nvSpPr>
        <p:spPr bwMode="auto">
          <a:xfrm>
            <a:off x="2233613" y="5437188"/>
            <a:ext cx="552450" cy="366712"/>
          </a:xfrm>
          <a:prstGeom prst="rect">
            <a:avLst/>
          </a:prstGeom>
          <a:noFill/>
          <a:ln w="9525">
            <a:noFill/>
            <a:miter lim="800000"/>
            <a:headEnd/>
            <a:tailEnd/>
          </a:ln>
        </p:spPr>
        <p:txBody>
          <a:bodyPr wrap="none">
            <a:spAutoFit/>
          </a:bodyPr>
          <a:lstStyle/>
          <a:p>
            <a:r>
              <a:rPr lang="en-US" b="1" dirty="0">
                <a:solidFill>
                  <a:srgbClr val="000000"/>
                </a:solidFill>
              </a:rPr>
              <a:t>MG</a:t>
            </a:r>
          </a:p>
        </p:txBody>
      </p:sp>
      <p:sp>
        <p:nvSpPr>
          <p:cNvPr id="25639" name="Line 85"/>
          <p:cNvSpPr>
            <a:spLocks noChangeShapeType="1"/>
          </p:cNvSpPr>
          <p:nvPr/>
        </p:nvSpPr>
        <p:spPr bwMode="auto">
          <a:xfrm flipV="1">
            <a:off x="7677150" y="3171825"/>
            <a:ext cx="0" cy="1422400"/>
          </a:xfrm>
          <a:prstGeom prst="line">
            <a:avLst/>
          </a:prstGeom>
          <a:noFill/>
          <a:ln w="19050">
            <a:solidFill>
              <a:srgbClr val="000000"/>
            </a:solidFill>
            <a:round/>
            <a:headEnd/>
            <a:tailEnd/>
          </a:ln>
        </p:spPr>
        <p:txBody>
          <a:bodyPr/>
          <a:lstStyle/>
          <a:p>
            <a:endParaRPr lang="en-US" dirty="0"/>
          </a:p>
        </p:txBody>
      </p:sp>
      <p:sp>
        <p:nvSpPr>
          <p:cNvPr id="25640" name="Freeform 86"/>
          <p:cNvSpPr>
            <a:spLocks/>
          </p:cNvSpPr>
          <p:nvPr/>
        </p:nvSpPr>
        <p:spPr bwMode="auto">
          <a:xfrm>
            <a:off x="2509838" y="4478338"/>
            <a:ext cx="3889375" cy="304800"/>
          </a:xfrm>
          <a:custGeom>
            <a:avLst/>
            <a:gdLst>
              <a:gd name="T0" fmla="*/ 0 w 2450"/>
              <a:gd name="T1" fmla="*/ 2147483647 h 146"/>
              <a:gd name="T2" fmla="*/ 2147483647 w 2450"/>
              <a:gd name="T3" fmla="*/ 0 h 146"/>
              <a:gd name="T4" fmla="*/ 2147483647 w 2450"/>
              <a:gd name="T5" fmla="*/ 2147483647 h 146"/>
              <a:gd name="T6" fmla="*/ 0 60000 65536"/>
              <a:gd name="T7" fmla="*/ 0 60000 65536"/>
              <a:gd name="T8" fmla="*/ 0 60000 65536"/>
              <a:gd name="T9" fmla="*/ 0 w 2450"/>
              <a:gd name="T10" fmla="*/ 0 h 146"/>
              <a:gd name="T11" fmla="*/ 2450 w 2450"/>
              <a:gd name="T12" fmla="*/ 146 h 146"/>
            </a:gdLst>
            <a:ahLst/>
            <a:cxnLst>
              <a:cxn ang="T6">
                <a:pos x="T0" y="T1"/>
              </a:cxn>
              <a:cxn ang="T7">
                <a:pos x="T2" y="T3"/>
              </a:cxn>
              <a:cxn ang="T8">
                <a:pos x="T4" y="T5"/>
              </a:cxn>
            </a:cxnLst>
            <a:rect l="T9" t="T10" r="T11" b="T12"/>
            <a:pathLst>
              <a:path w="2450" h="146">
                <a:moveTo>
                  <a:pt x="0" y="9"/>
                </a:moveTo>
                <a:lnTo>
                  <a:pt x="2450" y="0"/>
                </a:lnTo>
                <a:lnTo>
                  <a:pt x="2450" y="146"/>
                </a:lnTo>
              </a:path>
            </a:pathLst>
          </a:custGeom>
          <a:noFill/>
          <a:ln w="19050" cmpd="sng">
            <a:solidFill>
              <a:srgbClr val="000000"/>
            </a:solidFill>
            <a:round/>
            <a:headEnd/>
            <a:tailEnd/>
          </a:ln>
        </p:spPr>
        <p:txBody>
          <a:bodyPr/>
          <a:lstStyle/>
          <a:p>
            <a:endParaRPr lang="en-US" dirty="0"/>
          </a:p>
        </p:txBody>
      </p:sp>
      <p:sp>
        <p:nvSpPr>
          <p:cNvPr id="25641" name="Text Box 87"/>
          <p:cNvSpPr txBox="1">
            <a:spLocks noChangeArrowheads="1"/>
          </p:cNvSpPr>
          <p:nvPr/>
        </p:nvSpPr>
        <p:spPr bwMode="auto">
          <a:xfrm>
            <a:off x="6196013" y="5535613"/>
            <a:ext cx="552450" cy="366712"/>
          </a:xfrm>
          <a:prstGeom prst="rect">
            <a:avLst/>
          </a:prstGeom>
          <a:noFill/>
          <a:ln w="9525">
            <a:noFill/>
            <a:miter lim="800000"/>
            <a:headEnd/>
            <a:tailEnd/>
          </a:ln>
        </p:spPr>
        <p:txBody>
          <a:bodyPr wrap="none">
            <a:spAutoFit/>
          </a:bodyPr>
          <a:lstStyle/>
          <a:p>
            <a:r>
              <a:rPr lang="en-US" b="1" dirty="0">
                <a:solidFill>
                  <a:srgbClr val="000000"/>
                </a:solidFill>
              </a:rPr>
              <a:t>MG</a:t>
            </a:r>
          </a:p>
        </p:txBody>
      </p:sp>
      <p:grpSp>
        <p:nvGrpSpPr>
          <p:cNvPr id="13" name="Group 88"/>
          <p:cNvGrpSpPr>
            <a:grpSpLocks/>
          </p:cNvGrpSpPr>
          <p:nvPr/>
        </p:nvGrpSpPr>
        <p:grpSpPr bwMode="auto">
          <a:xfrm>
            <a:off x="962025" y="3797300"/>
            <a:ext cx="454025" cy="658813"/>
            <a:chOff x="426" y="2662"/>
            <a:chExt cx="286" cy="415"/>
          </a:xfrm>
        </p:grpSpPr>
        <p:sp>
          <p:nvSpPr>
            <p:cNvPr id="25664" name="AutoShape 89"/>
            <p:cNvSpPr>
              <a:spLocks noChangeArrowheads="1"/>
            </p:cNvSpPr>
            <p:nvPr/>
          </p:nvSpPr>
          <p:spPr bwMode="auto">
            <a:xfrm rot="-5400000">
              <a:off x="363" y="2725"/>
              <a:ext cx="411" cy="286"/>
            </a:xfrm>
            <a:prstGeom prst="rightArrow">
              <a:avLst>
                <a:gd name="adj1" fmla="val 50000"/>
                <a:gd name="adj2" fmla="val 35927"/>
              </a:avLst>
            </a:prstGeom>
            <a:solidFill>
              <a:srgbClr val="0099CC"/>
            </a:solidFill>
            <a:ln w="9525">
              <a:solidFill>
                <a:schemeClr val="bg2"/>
              </a:solidFill>
              <a:miter lim="800000"/>
              <a:headEnd/>
              <a:tailEnd/>
            </a:ln>
          </p:spPr>
          <p:txBody>
            <a:bodyPr wrap="none" anchor="ctr"/>
            <a:lstStyle/>
            <a:p>
              <a:endParaRPr lang="en-US" dirty="0"/>
            </a:p>
          </p:txBody>
        </p:sp>
        <p:sp>
          <p:nvSpPr>
            <p:cNvPr id="25665" name="Text Box 90"/>
            <p:cNvSpPr txBox="1">
              <a:spLocks noChangeArrowheads="1"/>
            </p:cNvSpPr>
            <p:nvPr/>
          </p:nvSpPr>
          <p:spPr bwMode="auto">
            <a:xfrm rot="-5400000">
              <a:off x="378" y="2767"/>
              <a:ext cx="388" cy="231"/>
            </a:xfrm>
            <a:prstGeom prst="rect">
              <a:avLst/>
            </a:prstGeom>
            <a:noFill/>
            <a:ln w="9525">
              <a:noFill/>
              <a:miter lim="800000"/>
              <a:headEnd/>
              <a:tailEnd/>
            </a:ln>
          </p:spPr>
          <p:txBody>
            <a:bodyPr wrap="none">
              <a:spAutoFit/>
            </a:bodyPr>
            <a:lstStyle/>
            <a:p>
              <a:r>
                <a:rPr lang="en-US" b="1" dirty="0">
                  <a:solidFill>
                    <a:srgbClr val="000000"/>
                  </a:solidFill>
                </a:rPr>
                <a:t>SS7</a:t>
              </a:r>
            </a:p>
          </p:txBody>
        </p:sp>
      </p:grpSp>
      <p:sp>
        <p:nvSpPr>
          <p:cNvPr id="25643" name="Text Box 91"/>
          <p:cNvSpPr txBox="1">
            <a:spLocks noChangeArrowheads="1"/>
          </p:cNvSpPr>
          <p:nvPr/>
        </p:nvSpPr>
        <p:spPr bwMode="auto">
          <a:xfrm>
            <a:off x="6153150" y="2816225"/>
            <a:ext cx="730250" cy="366713"/>
          </a:xfrm>
          <a:prstGeom prst="rect">
            <a:avLst/>
          </a:prstGeom>
          <a:noFill/>
          <a:ln w="9525" algn="ctr">
            <a:noFill/>
            <a:miter lim="800000"/>
            <a:headEnd/>
            <a:tailEnd/>
          </a:ln>
        </p:spPr>
        <p:txBody>
          <a:bodyPr wrap="none">
            <a:spAutoFit/>
          </a:bodyPr>
          <a:lstStyle/>
          <a:p>
            <a:pPr algn="ctr"/>
            <a:r>
              <a:rPr lang="en-US" dirty="0">
                <a:solidFill>
                  <a:srgbClr val="000000"/>
                </a:solidFill>
              </a:rPr>
              <a:t>IPSG</a:t>
            </a:r>
          </a:p>
        </p:txBody>
      </p:sp>
      <p:sp>
        <p:nvSpPr>
          <p:cNvPr id="25644" name="Text Box 92"/>
          <p:cNvSpPr txBox="1">
            <a:spLocks noChangeArrowheads="1"/>
          </p:cNvSpPr>
          <p:nvPr/>
        </p:nvSpPr>
        <p:spPr bwMode="auto">
          <a:xfrm>
            <a:off x="2084388" y="2984500"/>
            <a:ext cx="730250" cy="366713"/>
          </a:xfrm>
          <a:prstGeom prst="rect">
            <a:avLst/>
          </a:prstGeom>
          <a:noFill/>
          <a:ln w="9525" algn="ctr">
            <a:noFill/>
            <a:miter lim="800000"/>
            <a:headEnd/>
            <a:tailEnd/>
          </a:ln>
        </p:spPr>
        <p:txBody>
          <a:bodyPr wrap="none">
            <a:spAutoFit/>
          </a:bodyPr>
          <a:lstStyle/>
          <a:p>
            <a:r>
              <a:rPr lang="en-US" dirty="0">
                <a:solidFill>
                  <a:srgbClr val="007AC3"/>
                </a:solidFill>
              </a:rPr>
              <a:t>IPSG</a:t>
            </a:r>
          </a:p>
        </p:txBody>
      </p:sp>
      <p:grpSp>
        <p:nvGrpSpPr>
          <p:cNvPr id="14" name="Group 93"/>
          <p:cNvGrpSpPr>
            <a:grpSpLocks/>
          </p:cNvGrpSpPr>
          <p:nvPr/>
        </p:nvGrpSpPr>
        <p:grpSpPr bwMode="auto">
          <a:xfrm>
            <a:off x="1171575" y="1730375"/>
            <a:ext cx="1357313" cy="885825"/>
            <a:chOff x="1305" y="2988"/>
            <a:chExt cx="855" cy="558"/>
          </a:xfrm>
        </p:grpSpPr>
        <p:sp>
          <p:nvSpPr>
            <p:cNvPr id="25659" name="AutoShape 94"/>
            <p:cNvSpPr>
              <a:spLocks noChangeArrowheads="1"/>
            </p:cNvSpPr>
            <p:nvPr/>
          </p:nvSpPr>
          <p:spPr bwMode="auto">
            <a:xfrm>
              <a:off x="1305" y="2988"/>
              <a:ext cx="855" cy="558"/>
            </a:xfrm>
            <a:prstGeom prst="rightArrow">
              <a:avLst>
                <a:gd name="adj1" fmla="val 50000"/>
                <a:gd name="adj2" fmla="val 38306"/>
              </a:avLst>
            </a:prstGeom>
            <a:solidFill>
              <a:schemeClr val="bg2"/>
            </a:solidFill>
            <a:ln w="9525">
              <a:solidFill>
                <a:schemeClr val="bg2"/>
              </a:solidFill>
              <a:miter lim="800000"/>
              <a:headEnd/>
              <a:tailEnd/>
            </a:ln>
          </p:spPr>
          <p:txBody>
            <a:bodyPr wrap="none" anchor="ctr"/>
            <a:lstStyle/>
            <a:p>
              <a:endParaRPr lang="en-US" dirty="0"/>
            </a:p>
          </p:txBody>
        </p:sp>
        <p:sp>
          <p:nvSpPr>
            <p:cNvPr id="25660" name="Text Box 95"/>
            <p:cNvSpPr txBox="1">
              <a:spLocks noChangeArrowheads="1"/>
            </p:cNvSpPr>
            <p:nvPr/>
          </p:nvSpPr>
          <p:spPr bwMode="auto">
            <a:xfrm>
              <a:off x="1832" y="3134"/>
              <a:ext cx="252" cy="231"/>
            </a:xfrm>
            <a:prstGeom prst="rect">
              <a:avLst/>
            </a:prstGeom>
            <a:noFill/>
            <a:ln w="9525">
              <a:noFill/>
              <a:miter lim="800000"/>
              <a:headEnd/>
              <a:tailEnd/>
            </a:ln>
          </p:spPr>
          <p:txBody>
            <a:bodyPr wrap="none">
              <a:spAutoFit/>
            </a:bodyPr>
            <a:lstStyle/>
            <a:p>
              <a:r>
                <a:rPr lang="en-US" b="1" dirty="0">
                  <a:solidFill>
                    <a:schemeClr val="bg1"/>
                  </a:solidFill>
                </a:rPr>
                <a:t>IP</a:t>
              </a:r>
            </a:p>
          </p:txBody>
        </p:sp>
        <p:grpSp>
          <p:nvGrpSpPr>
            <p:cNvPr id="15" name="Group 96"/>
            <p:cNvGrpSpPr>
              <a:grpSpLocks/>
            </p:cNvGrpSpPr>
            <p:nvPr/>
          </p:nvGrpSpPr>
          <p:grpSpPr bwMode="auto">
            <a:xfrm>
              <a:off x="1329" y="3111"/>
              <a:ext cx="540" cy="306"/>
              <a:chOff x="1755" y="2916"/>
              <a:chExt cx="540" cy="306"/>
            </a:xfrm>
          </p:grpSpPr>
          <p:sp>
            <p:nvSpPr>
              <p:cNvPr id="25662" name="AutoShape 97"/>
              <p:cNvSpPr>
                <a:spLocks noChangeArrowheads="1"/>
              </p:cNvSpPr>
              <p:nvPr/>
            </p:nvSpPr>
            <p:spPr bwMode="auto">
              <a:xfrm>
                <a:off x="1755" y="2916"/>
                <a:ext cx="540" cy="30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0 w 21600"/>
                  <a:gd name="T13" fmla="*/ 5435 h 21600"/>
                  <a:gd name="T14" fmla="*/ 18880 w 21600"/>
                  <a:gd name="T15" fmla="*/ 1623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CCFF"/>
              </a:solidFill>
              <a:ln w="9525">
                <a:solidFill>
                  <a:schemeClr val="bg2"/>
                </a:solidFill>
                <a:miter lim="800000"/>
                <a:headEnd/>
                <a:tailEnd/>
              </a:ln>
            </p:spPr>
            <p:txBody>
              <a:bodyPr wrap="none" anchor="ctr"/>
              <a:lstStyle/>
              <a:p>
                <a:endParaRPr lang="en-US" dirty="0"/>
              </a:p>
            </p:txBody>
          </p:sp>
          <p:sp>
            <p:nvSpPr>
              <p:cNvPr id="25663" name="Text Box 98"/>
              <p:cNvSpPr txBox="1">
                <a:spLocks noChangeArrowheads="1"/>
              </p:cNvSpPr>
              <p:nvPr/>
            </p:nvSpPr>
            <p:spPr bwMode="auto">
              <a:xfrm>
                <a:off x="1850" y="2945"/>
                <a:ext cx="388" cy="231"/>
              </a:xfrm>
              <a:prstGeom prst="rect">
                <a:avLst/>
              </a:prstGeom>
              <a:noFill/>
              <a:ln w="9525">
                <a:noFill/>
                <a:miter lim="800000"/>
                <a:headEnd/>
                <a:tailEnd/>
              </a:ln>
            </p:spPr>
            <p:txBody>
              <a:bodyPr wrap="none">
                <a:spAutoFit/>
              </a:bodyPr>
              <a:lstStyle/>
              <a:p>
                <a:r>
                  <a:rPr lang="en-US" b="1" dirty="0">
                    <a:solidFill>
                      <a:srgbClr val="000000"/>
                    </a:solidFill>
                  </a:rPr>
                  <a:t>SS7</a:t>
                </a:r>
              </a:p>
            </p:txBody>
          </p:sp>
        </p:grpSp>
      </p:grpSp>
      <p:grpSp>
        <p:nvGrpSpPr>
          <p:cNvPr id="16" name="Group 99"/>
          <p:cNvGrpSpPr>
            <a:grpSpLocks/>
          </p:cNvGrpSpPr>
          <p:nvPr/>
        </p:nvGrpSpPr>
        <p:grpSpPr bwMode="auto">
          <a:xfrm>
            <a:off x="776288" y="2535238"/>
            <a:ext cx="1336675" cy="973137"/>
            <a:chOff x="489" y="1597"/>
            <a:chExt cx="842" cy="613"/>
          </a:xfrm>
        </p:grpSpPr>
        <p:sp>
          <p:nvSpPr>
            <p:cNvPr id="25656" name="Rectangle 100"/>
            <p:cNvSpPr>
              <a:spLocks noChangeArrowheads="1"/>
            </p:cNvSpPr>
            <p:nvPr/>
          </p:nvSpPr>
          <p:spPr bwMode="auto">
            <a:xfrm>
              <a:off x="507" y="1597"/>
              <a:ext cx="595" cy="613"/>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5657" name="Text Box 101"/>
            <p:cNvSpPr txBox="1">
              <a:spLocks noChangeArrowheads="1"/>
            </p:cNvSpPr>
            <p:nvPr/>
          </p:nvSpPr>
          <p:spPr bwMode="auto">
            <a:xfrm>
              <a:off x="489" y="1791"/>
              <a:ext cx="842" cy="231"/>
            </a:xfrm>
            <a:prstGeom prst="rect">
              <a:avLst/>
            </a:prstGeom>
            <a:noFill/>
            <a:ln w="9525">
              <a:noFill/>
              <a:miter lim="800000"/>
              <a:headEnd/>
              <a:tailEnd/>
            </a:ln>
          </p:spPr>
          <p:txBody>
            <a:bodyPr>
              <a:spAutoFit/>
            </a:bodyPr>
            <a:lstStyle/>
            <a:p>
              <a:pPr eaLnBrk="0" hangingPunct="0"/>
              <a:r>
                <a:rPr lang="en-US" b="1" dirty="0">
                  <a:solidFill>
                    <a:srgbClr val="000000"/>
                  </a:solidFill>
                </a:rPr>
                <a:t>STP/SG</a:t>
              </a:r>
              <a:endParaRPr lang="en-US" dirty="0">
                <a:solidFill>
                  <a:srgbClr val="000000"/>
                </a:solidFill>
              </a:endParaRPr>
            </a:p>
          </p:txBody>
        </p:sp>
        <p:sp>
          <p:nvSpPr>
            <p:cNvPr id="25658" name="Line 102"/>
            <p:cNvSpPr>
              <a:spLocks noChangeShapeType="1"/>
            </p:cNvSpPr>
            <p:nvPr/>
          </p:nvSpPr>
          <p:spPr bwMode="auto">
            <a:xfrm flipH="1">
              <a:off x="507" y="1597"/>
              <a:ext cx="589" cy="601"/>
            </a:xfrm>
            <a:prstGeom prst="line">
              <a:avLst/>
            </a:prstGeom>
            <a:noFill/>
            <a:ln w="9525">
              <a:solidFill>
                <a:schemeClr val="tx1"/>
              </a:solidFill>
              <a:round/>
              <a:headEnd/>
              <a:tailEnd/>
            </a:ln>
          </p:spPr>
          <p:txBody>
            <a:bodyPr/>
            <a:lstStyle/>
            <a:p>
              <a:endParaRPr lang="en-US" dirty="0"/>
            </a:p>
          </p:txBody>
        </p:sp>
      </p:grpSp>
      <p:grpSp>
        <p:nvGrpSpPr>
          <p:cNvPr id="17" name="Group 103"/>
          <p:cNvGrpSpPr>
            <a:grpSpLocks/>
          </p:cNvGrpSpPr>
          <p:nvPr/>
        </p:nvGrpSpPr>
        <p:grpSpPr bwMode="auto">
          <a:xfrm>
            <a:off x="7119938" y="2190750"/>
            <a:ext cx="1336675" cy="973138"/>
            <a:chOff x="4485" y="1380"/>
            <a:chExt cx="842" cy="613"/>
          </a:xfrm>
        </p:grpSpPr>
        <p:sp>
          <p:nvSpPr>
            <p:cNvPr id="25653" name="Rectangle 104"/>
            <p:cNvSpPr>
              <a:spLocks noChangeArrowheads="1"/>
            </p:cNvSpPr>
            <p:nvPr/>
          </p:nvSpPr>
          <p:spPr bwMode="auto">
            <a:xfrm>
              <a:off x="4503" y="1380"/>
              <a:ext cx="595" cy="613"/>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5654" name="Text Box 105"/>
            <p:cNvSpPr txBox="1">
              <a:spLocks noChangeArrowheads="1"/>
            </p:cNvSpPr>
            <p:nvPr/>
          </p:nvSpPr>
          <p:spPr bwMode="auto">
            <a:xfrm>
              <a:off x="4485" y="1562"/>
              <a:ext cx="842" cy="231"/>
            </a:xfrm>
            <a:prstGeom prst="rect">
              <a:avLst/>
            </a:prstGeom>
            <a:noFill/>
            <a:ln w="9525">
              <a:noFill/>
              <a:miter lim="800000"/>
              <a:headEnd/>
              <a:tailEnd/>
            </a:ln>
          </p:spPr>
          <p:txBody>
            <a:bodyPr>
              <a:spAutoFit/>
            </a:bodyPr>
            <a:lstStyle/>
            <a:p>
              <a:pPr eaLnBrk="0" hangingPunct="0"/>
              <a:r>
                <a:rPr lang="en-US" b="1" dirty="0">
                  <a:solidFill>
                    <a:srgbClr val="000000"/>
                  </a:solidFill>
                </a:rPr>
                <a:t>STP/SG</a:t>
              </a:r>
              <a:endParaRPr lang="en-US" dirty="0">
                <a:solidFill>
                  <a:srgbClr val="000000"/>
                </a:solidFill>
              </a:endParaRPr>
            </a:p>
          </p:txBody>
        </p:sp>
        <p:sp>
          <p:nvSpPr>
            <p:cNvPr id="25655" name="Line 106"/>
            <p:cNvSpPr>
              <a:spLocks noChangeShapeType="1"/>
            </p:cNvSpPr>
            <p:nvPr/>
          </p:nvSpPr>
          <p:spPr bwMode="auto">
            <a:xfrm flipH="1">
              <a:off x="4503" y="1380"/>
              <a:ext cx="589" cy="601"/>
            </a:xfrm>
            <a:prstGeom prst="line">
              <a:avLst/>
            </a:prstGeom>
            <a:noFill/>
            <a:ln w="9525">
              <a:solidFill>
                <a:schemeClr val="tx1"/>
              </a:solidFill>
              <a:round/>
              <a:headEnd/>
              <a:tailEnd/>
            </a:ln>
          </p:spPr>
          <p:txBody>
            <a:bodyPr/>
            <a:lstStyle/>
            <a:p>
              <a:endParaRPr lang="en-US" dirty="0"/>
            </a:p>
          </p:txBody>
        </p:sp>
      </p:grpSp>
      <p:sp>
        <p:nvSpPr>
          <p:cNvPr id="25648" name="Text Box 107"/>
          <p:cNvSpPr txBox="1">
            <a:spLocks noChangeArrowheads="1"/>
          </p:cNvSpPr>
          <p:nvPr/>
        </p:nvSpPr>
        <p:spPr bwMode="auto">
          <a:xfrm>
            <a:off x="5162550" y="2344738"/>
            <a:ext cx="730250" cy="366712"/>
          </a:xfrm>
          <a:prstGeom prst="rect">
            <a:avLst/>
          </a:prstGeom>
          <a:noFill/>
          <a:ln w="9525" algn="ctr">
            <a:noFill/>
            <a:miter lim="800000"/>
            <a:headEnd/>
            <a:tailEnd/>
          </a:ln>
        </p:spPr>
        <p:txBody>
          <a:bodyPr wrap="none">
            <a:spAutoFit/>
          </a:bodyPr>
          <a:lstStyle/>
          <a:p>
            <a:r>
              <a:rPr lang="en-US" dirty="0">
                <a:solidFill>
                  <a:srgbClr val="D60093"/>
                </a:solidFill>
              </a:rPr>
              <a:t>IPSG</a:t>
            </a:r>
          </a:p>
        </p:txBody>
      </p:sp>
      <p:sp>
        <p:nvSpPr>
          <p:cNvPr id="25649" name="Freeform 108"/>
          <p:cNvSpPr>
            <a:spLocks/>
          </p:cNvSpPr>
          <p:nvPr/>
        </p:nvSpPr>
        <p:spPr bwMode="auto">
          <a:xfrm>
            <a:off x="1765300" y="1982788"/>
            <a:ext cx="2884488" cy="711200"/>
          </a:xfrm>
          <a:custGeom>
            <a:avLst/>
            <a:gdLst>
              <a:gd name="T0" fmla="*/ 0 w 1344"/>
              <a:gd name="T1" fmla="*/ 2147483647 h 448"/>
              <a:gd name="T2" fmla="*/ 2147483647 w 1344"/>
              <a:gd name="T3" fmla="*/ 2147483647 h 448"/>
              <a:gd name="T4" fmla="*/ 2147483647 w 1344"/>
              <a:gd name="T5" fmla="*/ 0 h 448"/>
              <a:gd name="T6" fmla="*/ 0 60000 65536"/>
              <a:gd name="T7" fmla="*/ 0 60000 65536"/>
              <a:gd name="T8" fmla="*/ 0 60000 65536"/>
              <a:gd name="T9" fmla="*/ 0 w 1344"/>
              <a:gd name="T10" fmla="*/ 0 h 448"/>
              <a:gd name="T11" fmla="*/ 1344 w 1344"/>
              <a:gd name="T12" fmla="*/ 448 h 448"/>
            </a:gdLst>
            <a:ahLst/>
            <a:cxnLst>
              <a:cxn ang="T6">
                <a:pos x="T0" y="T1"/>
              </a:cxn>
              <a:cxn ang="T7">
                <a:pos x="T2" y="T3"/>
              </a:cxn>
              <a:cxn ang="T8">
                <a:pos x="T4" y="T5"/>
              </a:cxn>
            </a:cxnLst>
            <a:rect l="T9" t="T10" r="T11" b="T12"/>
            <a:pathLst>
              <a:path w="1344" h="448">
                <a:moveTo>
                  <a:pt x="0" y="448"/>
                </a:moveTo>
                <a:lnTo>
                  <a:pt x="1335" y="438"/>
                </a:lnTo>
                <a:lnTo>
                  <a:pt x="1344" y="0"/>
                </a:lnTo>
              </a:path>
            </a:pathLst>
          </a:custGeom>
          <a:noFill/>
          <a:ln w="28575" cap="flat" cmpd="sng">
            <a:solidFill>
              <a:srgbClr val="D60093"/>
            </a:solidFill>
            <a:prstDash val="solid"/>
            <a:round/>
            <a:headEnd/>
            <a:tailEnd/>
          </a:ln>
        </p:spPr>
        <p:txBody>
          <a:bodyPr wrap="none"/>
          <a:lstStyle/>
          <a:p>
            <a:endParaRPr lang="en-US" dirty="0"/>
          </a:p>
        </p:txBody>
      </p:sp>
      <p:sp>
        <p:nvSpPr>
          <p:cNvPr id="25650" name="Freeform 109"/>
          <p:cNvSpPr>
            <a:spLocks/>
          </p:cNvSpPr>
          <p:nvPr/>
        </p:nvSpPr>
        <p:spPr bwMode="auto">
          <a:xfrm>
            <a:off x="4629150" y="2009775"/>
            <a:ext cx="1809750" cy="669925"/>
          </a:xfrm>
          <a:custGeom>
            <a:avLst/>
            <a:gdLst>
              <a:gd name="T0" fmla="*/ 2147483647 w 1140"/>
              <a:gd name="T1" fmla="*/ 0 h 422"/>
              <a:gd name="T2" fmla="*/ 2147483647 w 1140"/>
              <a:gd name="T3" fmla="*/ 2147483647 h 422"/>
              <a:gd name="T4" fmla="*/ 0 w 1140"/>
              <a:gd name="T5" fmla="*/ 2147483647 h 422"/>
              <a:gd name="T6" fmla="*/ 0 60000 65536"/>
              <a:gd name="T7" fmla="*/ 0 60000 65536"/>
              <a:gd name="T8" fmla="*/ 0 60000 65536"/>
              <a:gd name="T9" fmla="*/ 0 w 1140"/>
              <a:gd name="T10" fmla="*/ 0 h 422"/>
              <a:gd name="T11" fmla="*/ 1140 w 1140"/>
              <a:gd name="T12" fmla="*/ 422 h 422"/>
            </a:gdLst>
            <a:ahLst/>
            <a:cxnLst>
              <a:cxn ang="T6">
                <a:pos x="T0" y="T1"/>
              </a:cxn>
              <a:cxn ang="T7">
                <a:pos x="T2" y="T3"/>
              </a:cxn>
              <a:cxn ang="T8">
                <a:pos x="T4" y="T5"/>
              </a:cxn>
            </a:cxnLst>
            <a:rect l="T9" t="T10" r="T11" b="T12"/>
            <a:pathLst>
              <a:path w="1140" h="422">
                <a:moveTo>
                  <a:pt x="1139" y="0"/>
                </a:moveTo>
                <a:lnTo>
                  <a:pt x="1140" y="422"/>
                </a:lnTo>
                <a:lnTo>
                  <a:pt x="0" y="422"/>
                </a:lnTo>
              </a:path>
            </a:pathLst>
          </a:custGeom>
          <a:noFill/>
          <a:ln w="28575">
            <a:solidFill>
              <a:srgbClr val="D60093"/>
            </a:solidFill>
            <a:round/>
            <a:headEnd/>
            <a:tailEnd/>
          </a:ln>
        </p:spPr>
        <p:txBody>
          <a:bodyPr/>
          <a:lstStyle/>
          <a:p>
            <a:endParaRPr lang="en-US" dirty="0"/>
          </a:p>
        </p:txBody>
      </p:sp>
      <p:sp>
        <p:nvSpPr>
          <p:cNvPr id="25651" name="Freeform 110"/>
          <p:cNvSpPr>
            <a:spLocks/>
          </p:cNvSpPr>
          <p:nvPr/>
        </p:nvSpPr>
        <p:spPr bwMode="auto">
          <a:xfrm>
            <a:off x="1758950" y="3017838"/>
            <a:ext cx="1336675" cy="420687"/>
          </a:xfrm>
          <a:custGeom>
            <a:avLst/>
            <a:gdLst>
              <a:gd name="T0" fmla="*/ 0 w 612"/>
              <a:gd name="T1" fmla="*/ 0 h 329"/>
              <a:gd name="T2" fmla="*/ 2147483647 w 612"/>
              <a:gd name="T3" fmla="*/ 0 h 329"/>
              <a:gd name="T4" fmla="*/ 2147483647 w 612"/>
              <a:gd name="T5" fmla="*/ 2147483647 h 329"/>
              <a:gd name="T6" fmla="*/ 0 60000 65536"/>
              <a:gd name="T7" fmla="*/ 0 60000 65536"/>
              <a:gd name="T8" fmla="*/ 0 60000 65536"/>
              <a:gd name="T9" fmla="*/ 0 w 612"/>
              <a:gd name="T10" fmla="*/ 0 h 329"/>
              <a:gd name="T11" fmla="*/ 612 w 612"/>
              <a:gd name="T12" fmla="*/ 329 h 329"/>
            </a:gdLst>
            <a:ahLst/>
            <a:cxnLst>
              <a:cxn ang="T6">
                <a:pos x="T0" y="T1"/>
              </a:cxn>
              <a:cxn ang="T7">
                <a:pos x="T2" y="T3"/>
              </a:cxn>
              <a:cxn ang="T8">
                <a:pos x="T4" y="T5"/>
              </a:cxn>
            </a:cxnLst>
            <a:rect l="T9" t="T10" r="T11" b="T12"/>
            <a:pathLst>
              <a:path w="612" h="329">
                <a:moveTo>
                  <a:pt x="0" y="0"/>
                </a:moveTo>
                <a:lnTo>
                  <a:pt x="612" y="0"/>
                </a:lnTo>
                <a:lnTo>
                  <a:pt x="320" y="329"/>
                </a:lnTo>
              </a:path>
            </a:pathLst>
          </a:custGeom>
          <a:noFill/>
          <a:ln w="28575" cap="flat" cmpd="sng">
            <a:solidFill>
              <a:schemeClr val="accent1">
                <a:lumMod val="75000"/>
              </a:schemeClr>
            </a:solidFill>
            <a:prstDash val="solid"/>
            <a:round/>
            <a:headEnd/>
            <a:tailEnd/>
          </a:ln>
        </p:spPr>
        <p:txBody>
          <a:bodyPr wrap="none"/>
          <a:lstStyle/>
          <a:p>
            <a:pPr>
              <a:defRPr/>
            </a:pPr>
            <a:endParaRPr lang="en-US" dirty="0"/>
          </a:p>
        </p:txBody>
      </p:sp>
      <p:sp>
        <p:nvSpPr>
          <p:cNvPr id="25652" name="Line 111"/>
          <p:cNvSpPr>
            <a:spLocks noChangeShapeType="1"/>
          </p:cNvSpPr>
          <p:nvPr/>
        </p:nvSpPr>
        <p:spPr bwMode="auto">
          <a:xfrm flipV="1">
            <a:off x="1752600" y="2867025"/>
            <a:ext cx="5400675" cy="14288"/>
          </a:xfrm>
          <a:prstGeom prst="line">
            <a:avLst/>
          </a:prstGeom>
          <a:noFill/>
          <a:ln w="38100">
            <a:solidFill>
              <a:srgbClr val="000000"/>
            </a:solidFill>
            <a:round/>
            <a:headEnd/>
            <a:tailEnd/>
          </a:ln>
        </p:spPr>
        <p:txBody>
          <a:bodyPr wrap="none"/>
          <a:lstStyle/>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676400" y="5257800"/>
            <a:ext cx="6235700" cy="631825"/>
          </a:xfrm>
          <a:prstGeom prst="rect">
            <a:avLst/>
          </a:prstGeom>
          <a:noFill/>
          <a:ln w="9525">
            <a:noFill/>
            <a:miter lim="800000"/>
            <a:headEnd/>
            <a:tailEnd/>
          </a:ln>
        </p:spPr>
        <p:txBody>
          <a:bodyPr anchor="ctr"/>
          <a:lstStyle/>
          <a:p>
            <a:pPr algn="ctr"/>
            <a:endParaRPr lang="en-US" sz="5400" b="1" dirty="0">
              <a:solidFill>
                <a:schemeClr val="bg1"/>
              </a:solidFill>
            </a:endParaRPr>
          </a:p>
        </p:txBody>
      </p:sp>
      <p:pic>
        <p:nvPicPr>
          <p:cNvPr id="26627" name="Picture 3" descr="bs01891_"/>
          <p:cNvPicPr>
            <a:picLocks noChangeAspect="1" noChangeArrowheads="1"/>
          </p:cNvPicPr>
          <p:nvPr/>
        </p:nvPicPr>
        <p:blipFill>
          <a:blip r:embed="rId3" cstate="print"/>
          <a:srcRect/>
          <a:stretch>
            <a:fillRect/>
          </a:stretch>
        </p:blipFill>
        <p:spPr bwMode="auto">
          <a:xfrm>
            <a:off x="3581400" y="2819400"/>
            <a:ext cx="2097088" cy="2517775"/>
          </a:xfrm>
          <a:prstGeom prst="rect">
            <a:avLst/>
          </a:prstGeom>
          <a:noFill/>
          <a:ln w="9525">
            <a:noFill/>
            <a:miter lim="800000"/>
            <a:headEnd/>
            <a:tailEnd/>
          </a:ln>
        </p:spPr>
      </p:pic>
      <p:sp>
        <p:nvSpPr>
          <p:cNvPr id="26628" name="Rectangle 4"/>
          <p:cNvSpPr>
            <a:spLocks noGrp="1" noChangeArrowheads="1"/>
          </p:cNvSpPr>
          <p:nvPr>
            <p:ph type="title"/>
          </p:nvPr>
        </p:nvSpPr>
        <p:spPr>
          <a:xfrm>
            <a:off x="0" y="0"/>
            <a:ext cx="9144000" cy="630936"/>
          </a:xfrm>
          <a:noFill/>
        </p:spPr>
        <p:txBody>
          <a:bodyPr/>
          <a:lstStyle/>
          <a:p>
            <a:pPr eaLnBrk="1" hangingPunct="1"/>
            <a:r>
              <a:rPr lang="en-US" dirty="0" smtClean="0"/>
              <a:t>  Check Your Learning</a:t>
            </a:r>
          </a:p>
        </p:txBody>
      </p:sp>
      <p:sp>
        <p:nvSpPr>
          <p:cNvPr id="26629" name="Rectangle 5"/>
          <p:cNvSpPr>
            <a:spLocks noGrp="1" noChangeArrowheads="1"/>
          </p:cNvSpPr>
          <p:nvPr>
            <p:ph type="body" idx="1"/>
          </p:nvPr>
        </p:nvSpPr>
        <p:spPr>
          <a:xfrm>
            <a:off x="457200" y="990600"/>
            <a:ext cx="8229600" cy="5486400"/>
          </a:xfrm>
          <a:noFill/>
        </p:spPr>
        <p:txBody>
          <a:bodyPr/>
          <a:lstStyle/>
          <a:p>
            <a:pPr eaLnBrk="1" hangingPunct="1"/>
            <a:r>
              <a:rPr lang="en-US" dirty="0" smtClean="0"/>
              <a:t>Answer the questions to the best of your ability.</a:t>
            </a:r>
          </a:p>
          <a:p>
            <a:pPr eaLnBrk="1" hangingPunct="1"/>
            <a:r>
              <a:rPr lang="en-US" dirty="0" smtClean="0"/>
              <a:t>We will review all answers as a group.</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0825" cy="609600"/>
          </a:xfrm>
        </p:spPr>
        <p:txBody>
          <a:bodyPr/>
          <a:lstStyle/>
          <a:p>
            <a:pPr eaLnBrk="1" hangingPunct="1"/>
            <a:r>
              <a:rPr lang="en-US" dirty="0" smtClean="0"/>
              <a:t>  Blank Slide for Review Questions</a:t>
            </a: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0" y="0"/>
            <a:ext cx="9140825" cy="609600"/>
          </a:xfrm>
        </p:spPr>
        <p:txBody>
          <a:bodyPr/>
          <a:lstStyle/>
          <a:p>
            <a:pPr algn="ctr" eaLnBrk="1" hangingPunct="1"/>
            <a:r>
              <a:rPr lang="en-US" dirty="0" smtClean="0"/>
              <a:t>Student Notes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subTitle" idx="1"/>
          </p:nvPr>
        </p:nvSpPr>
        <p:spPr>
          <a:xfrm>
            <a:off x="285750" y="5486400"/>
            <a:ext cx="8172450" cy="533400"/>
          </a:xfrm>
        </p:spPr>
        <p:txBody>
          <a:bodyPr/>
          <a:lstStyle/>
          <a:p>
            <a:pPr eaLnBrk="1" hangingPunct="1"/>
            <a:r>
              <a:rPr lang="en-US" dirty="0" smtClean="0"/>
              <a:t> Networking Overview</a:t>
            </a:r>
          </a:p>
        </p:txBody>
      </p:sp>
      <p:sp>
        <p:nvSpPr>
          <p:cNvPr id="29700" name="Rectangle 4"/>
          <p:cNvSpPr>
            <a:spLocks noGrp="1" noChangeArrowheads="1"/>
          </p:cNvSpPr>
          <p:nvPr>
            <p:ph type="ctrTitle"/>
          </p:nvPr>
        </p:nvSpPr>
        <p:spPr>
          <a:xfrm>
            <a:off x="381000" y="4593336"/>
            <a:ext cx="6016752" cy="969264"/>
          </a:xfrm>
        </p:spPr>
        <p:txBody>
          <a:bodyPr/>
          <a:lstStyle/>
          <a:p>
            <a:pPr eaLnBrk="1" hangingPunct="1"/>
            <a:r>
              <a:rPr lang="en-US" dirty="0" smtClean="0"/>
              <a:t>Module 2</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p:txBody>
          <a:bodyPr/>
          <a:lstStyle/>
          <a:p>
            <a:pPr eaLnBrk="1" hangingPunct="1">
              <a:spcAft>
                <a:spcPct val="20000"/>
              </a:spcAft>
              <a:buFont typeface="Wingdings" pitchFamily="2" charset="2"/>
              <a:buNone/>
            </a:pPr>
            <a:r>
              <a:rPr lang="en-US" dirty="0" smtClean="0"/>
              <a:t>After this lesson of instruction, you should be able to:</a:t>
            </a:r>
          </a:p>
          <a:p>
            <a:pPr eaLnBrk="1" hangingPunct="1">
              <a:spcAft>
                <a:spcPct val="20000"/>
              </a:spcAft>
            </a:pPr>
            <a:r>
              <a:rPr lang="en-US" sz="2400" dirty="0" smtClean="0"/>
              <a:t>Distinguish between an SS7 network and an IP network</a:t>
            </a:r>
          </a:p>
          <a:p>
            <a:pPr eaLnBrk="1" hangingPunct="1">
              <a:spcAft>
                <a:spcPct val="20000"/>
              </a:spcAft>
            </a:pPr>
            <a:r>
              <a:rPr lang="en-US" sz="2400" dirty="0" smtClean="0"/>
              <a:t>Describe how the EAGLE STP delivers packets across an IP network</a:t>
            </a:r>
          </a:p>
          <a:p>
            <a:pPr eaLnBrk="1" hangingPunct="1">
              <a:spcAft>
                <a:spcPct val="20000"/>
              </a:spcAft>
            </a:pPr>
            <a:r>
              <a:rPr lang="en-US" sz="2400" dirty="0" smtClean="0"/>
              <a:t>Identify fields of an Ethernet Frame/IP packet</a:t>
            </a:r>
          </a:p>
          <a:p>
            <a:pPr eaLnBrk="1" hangingPunct="1">
              <a:spcAft>
                <a:spcPct val="20000"/>
              </a:spcAft>
            </a:pPr>
            <a:r>
              <a:rPr lang="en-US" sz="2400" dirty="0" smtClean="0"/>
              <a:t>Describe network connectivity for the EAGLE STP</a:t>
            </a:r>
          </a:p>
        </p:txBody>
      </p:sp>
      <p:sp>
        <p:nvSpPr>
          <p:cNvPr id="30723" name="Rectangle 3"/>
          <p:cNvSpPr>
            <a:spLocks noGrp="1" noChangeArrowheads="1"/>
          </p:cNvSpPr>
          <p:nvPr>
            <p:ph type="title"/>
          </p:nvPr>
        </p:nvSpPr>
        <p:spPr>
          <a:xfrm>
            <a:off x="0" y="0"/>
            <a:ext cx="9144000" cy="630936"/>
          </a:xfrm>
        </p:spPr>
        <p:txBody>
          <a:bodyPr/>
          <a:lstStyle/>
          <a:p>
            <a:pPr eaLnBrk="1" hangingPunct="1"/>
            <a:r>
              <a:rPr lang="en-US" dirty="0" smtClean="0"/>
              <a:t>  Module 2 Networking Overview  </a:t>
            </a:r>
            <a:endParaRPr lang="en-US" i="1"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6410325" y="2957513"/>
            <a:ext cx="842963" cy="2571750"/>
          </a:xfrm>
          <a:prstGeom prst="line">
            <a:avLst/>
          </a:prstGeom>
          <a:noFill/>
          <a:ln w="19050">
            <a:solidFill>
              <a:schemeClr val="tx1"/>
            </a:solidFill>
            <a:round/>
            <a:headEnd/>
            <a:tailEnd/>
          </a:ln>
        </p:spPr>
        <p:txBody>
          <a:bodyPr/>
          <a:lstStyle/>
          <a:p>
            <a:endParaRPr lang="en-US" dirty="0"/>
          </a:p>
        </p:txBody>
      </p:sp>
      <p:sp>
        <p:nvSpPr>
          <p:cNvPr id="31747" name="Line 3"/>
          <p:cNvSpPr>
            <a:spLocks noChangeShapeType="1"/>
          </p:cNvSpPr>
          <p:nvPr/>
        </p:nvSpPr>
        <p:spPr bwMode="auto">
          <a:xfrm>
            <a:off x="6396038" y="4471988"/>
            <a:ext cx="857250" cy="1085850"/>
          </a:xfrm>
          <a:prstGeom prst="line">
            <a:avLst/>
          </a:prstGeom>
          <a:noFill/>
          <a:ln w="19050">
            <a:solidFill>
              <a:schemeClr val="tx1"/>
            </a:solidFill>
            <a:round/>
            <a:headEnd/>
            <a:tailEnd/>
          </a:ln>
        </p:spPr>
        <p:txBody>
          <a:bodyPr/>
          <a:lstStyle/>
          <a:p>
            <a:endParaRPr lang="en-US" dirty="0"/>
          </a:p>
        </p:txBody>
      </p:sp>
      <p:sp>
        <p:nvSpPr>
          <p:cNvPr id="31748" name="Line 4"/>
          <p:cNvSpPr>
            <a:spLocks noChangeShapeType="1"/>
          </p:cNvSpPr>
          <p:nvPr/>
        </p:nvSpPr>
        <p:spPr bwMode="auto">
          <a:xfrm>
            <a:off x="6367463" y="4457700"/>
            <a:ext cx="1481137" cy="0"/>
          </a:xfrm>
          <a:prstGeom prst="line">
            <a:avLst/>
          </a:prstGeom>
          <a:noFill/>
          <a:ln w="19050">
            <a:solidFill>
              <a:schemeClr val="tx1"/>
            </a:solidFill>
            <a:round/>
            <a:headEnd/>
            <a:tailEnd/>
          </a:ln>
        </p:spPr>
        <p:txBody>
          <a:bodyPr/>
          <a:lstStyle/>
          <a:p>
            <a:endParaRPr lang="en-US" dirty="0"/>
          </a:p>
        </p:txBody>
      </p:sp>
      <p:sp>
        <p:nvSpPr>
          <p:cNvPr id="31749" name="Rectangle 5"/>
          <p:cNvSpPr>
            <a:spLocks noGrp="1" noChangeArrowheads="1"/>
          </p:cNvSpPr>
          <p:nvPr>
            <p:ph type="title"/>
          </p:nvPr>
        </p:nvSpPr>
        <p:spPr>
          <a:xfrm>
            <a:off x="0" y="0"/>
            <a:ext cx="9144000" cy="630936"/>
          </a:xfrm>
        </p:spPr>
        <p:txBody>
          <a:bodyPr/>
          <a:lstStyle/>
          <a:p>
            <a:pPr eaLnBrk="1" hangingPunct="1"/>
            <a:r>
              <a:rPr lang="en-US" dirty="0" smtClean="0"/>
              <a:t>  A Simple SS7 Network</a:t>
            </a:r>
          </a:p>
        </p:txBody>
      </p:sp>
      <p:sp>
        <p:nvSpPr>
          <p:cNvPr id="31750" name="Rectangle 6"/>
          <p:cNvSpPr>
            <a:spLocks noChangeArrowheads="1"/>
          </p:cNvSpPr>
          <p:nvPr/>
        </p:nvSpPr>
        <p:spPr bwMode="auto">
          <a:xfrm>
            <a:off x="762000" y="1066800"/>
            <a:ext cx="7734300" cy="1190625"/>
          </a:xfrm>
          <a:prstGeom prst="rect">
            <a:avLst/>
          </a:prstGeom>
          <a:noFill/>
          <a:ln w="12700">
            <a:noFill/>
            <a:miter lim="800000"/>
            <a:headEnd type="none" w="sm" len="sm"/>
            <a:tailEnd type="none" w="sm" len="sm"/>
          </a:ln>
        </p:spPr>
        <p:txBody>
          <a:bodyPr>
            <a:spAutoFit/>
          </a:bodyPr>
          <a:lstStyle/>
          <a:p>
            <a:r>
              <a:rPr lang="en-US" b="1" noProof="1"/>
              <a:t>SS7 Standard  </a:t>
            </a:r>
            <a:endParaRPr lang="en-US" b="1" dirty="0"/>
          </a:p>
          <a:p>
            <a:r>
              <a:rPr lang="en-US" noProof="1"/>
              <a:t>A digital signaling standard defining procedures and protocol by which elements in the public switched telephone network (PSTN) </a:t>
            </a:r>
            <a:r>
              <a:rPr lang="en-US" dirty="0"/>
              <a:t>and the Public Land Mobile Network (PLMN) </a:t>
            </a:r>
            <a:r>
              <a:rPr lang="en-US" noProof="1"/>
              <a:t>exchange information</a:t>
            </a:r>
            <a:endParaRPr lang="en-US" sz="1600" b="1" dirty="0"/>
          </a:p>
        </p:txBody>
      </p:sp>
      <p:grpSp>
        <p:nvGrpSpPr>
          <p:cNvPr id="2" name="Group 7"/>
          <p:cNvGrpSpPr>
            <a:grpSpLocks/>
          </p:cNvGrpSpPr>
          <p:nvPr/>
        </p:nvGrpSpPr>
        <p:grpSpPr bwMode="auto">
          <a:xfrm>
            <a:off x="6986588" y="5476875"/>
            <a:ext cx="895350" cy="852488"/>
            <a:chOff x="4386" y="3324"/>
            <a:chExt cx="564" cy="537"/>
          </a:xfrm>
        </p:grpSpPr>
        <p:sp>
          <p:nvSpPr>
            <p:cNvPr id="31821" name="Freeform 8"/>
            <p:cNvSpPr>
              <a:spLocks/>
            </p:cNvSpPr>
            <p:nvPr/>
          </p:nvSpPr>
          <p:spPr bwMode="ltGray">
            <a:xfrm>
              <a:off x="4820" y="3405"/>
              <a:ext cx="130" cy="188"/>
            </a:xfrm>
            <a:custGeom>
              <a:avLst/>
              <a:gdLst>
                <a:gd name="T0" fmla="*/ 3 w 176"/>
                <a:gd name="T1" fmla="*/ 0 h 265"/>
                <a:gd name="T2" fmla="*/ 3 w 176"/>
                <a:gd name="T3" fmla="*/ 1 h 265"/>
                <a:gd name="T4" fmla="*/ 3 w 176"/>
                <a:gd name="T5" fmla="*/ 3 h 265"/>
                <a:gd name="T6" fmla="*/ 2 w 176"/>
                <a:gd name="T7" fmla="*/ 4 h 265"/>
                <a:gd name="T8" fmla="*/ 1 w 176"/>
                <a:gd name="T9" fmla="*/ 6 h 265"/>
                <a:gd name="T10" fmla="*/ 1 w 176"/>
                <a:gd name="T11" fmla="*/ 7 h 265"/>
                <a:gd name="T12" fmla="*/ 0 w 176"/>
                <a:gd name="T13" fmla="*/ 9 h 265"/>
                <a:gd name="T14" fmla="*/ 9 w 176"/>
                <a:gd name="T15" fmla="*/ 9 h 265"/>
                <a:gd name="T16" fmla="*/ 9 w 176"/>
                <a:gd name="T17" fmla="*/ 8 h 265"/>
                <a:gd name="T18" fmla="*/ 9 w 176"/>
                <a:gd name="T19" fmla="*/ 6 h 265"/>
                <a:gd name="T20" fmla="*/ 8 w 176"/>
                <a:gd name="T21" fmla="*/ 6 h 265"/>
                <a:gd name="T22" fmla="*/ 7 w 176"/>
                <a:gd name="T23" fmla="*/ 4 h 265"/>
                <a:gd name="T24" fmla="*/ 7 w 176"/>
                <a:gd name="T25" fmla="*/ 4 h 265"/>
                <a:gd name="T26" fmla="*/ 7 w 176"/>
                <a:gd name="T27" fmla="*/ 3 h 265"/>
                <a:gd name="T28" fmla="*/ 6 w 176"/>
                <a:gd name="T29" fmla="*/ 2 h 265"/>
                <a:gd name="T30" fmla="*/ 5 w 176"/>
                <a:gd name="T31" fmla="*/ 1 h 265"/>
                <a:gd name="T32" fmla="*/ 4 w 176"/>
                <a:gd name="T33" fmla="*/ 1 h 265"/>
                <a:gd name="T34" fmla="*/ 3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solidFill>
                <a:schemeClr val="tx1"/>
              </a:solidFill>
              <a:round/>
              <a:headEnd/>
              <a:tailEnd/>
            </a:ln>
          </p:spPr>
          <p:txBody>
            <a:bodyPr/>
            <a:lstStyle/>
            <a:p>
              <a:endParaRPr lang="en-US" dirty="0"/>
            </a:p>
          </p:txBody>
        </p:sp>
        <p:sp>
          <p:nvSpPr>
            <p:cNvPr id="31822" name="Freeform 9"/>
            <p:cNvSpPr>
              <a:spLocks/>
            </p:cNvSpPr>
            <p:nvPr/>
          </p:nvSpPr>
          <p:spPr bwMode="ltGray">
            <a:xfrm>
              <a:off x="4386" y="3324"/>
              <a:ext cx="484" cy="269"/>
            </a:xfrm>
            <a:custGeom>
              <a:avLst/>
              <a:gdLst>
                <a:gd name="T0" fmla="*/ 29 w 653"/>
                <a:gd name="T1" fmla="*/ 12 h 380"/>
                <a:gd name="T2" fmla="*/ 30 w 653"/>
                <a:gd name="T3" fmla="*/ 11 h 380"/>
                <a:gd name="T4" fmla="*/ 31 w 653"/>
                <a:gd name="T5" fmla="*/ 9 h 380"/>
                <a:gd name="T6" fmla="*/ 31 w 653"/>
                <a:gd name="T7" fmla="*/ 8 h 380"/>
                <a:gd name="T8" fmla="*/ 32 w 653"/>
                <a:gd name="T9" fmla="*/ 6 h 380"/>
                <a:gd name="T10" fmla="*/ 33 w 653"/>
                <a:gd name="T11" fmla="*/ 5 h 380"/>
                <a:gd name="T12" fmla="*/ 33 w 653"/>
                <a:gd name="T13" fmla="*/ 4 h 380"/>
                <a:gd name="T14" fmla="*/ 32 w 653"/>
                <a:gd name="T15" fmla="*/ 3 h 380"/>
                <a:gd name="T16" fmla="*/ 30 w 653"/>
                <a:gd name="T17" fmla="*/ 2 h 380"/>
                <a:gd name="T18" fmla="*/ 29 w 653"/>
                <a:gd name="T19" fmla="*/ 2 h 380"/>
                <a:gd name="T20" fmla="*/ 27 w 653"/>
                <a:gd name="T21" fmla="*/ 1 h 380"/>
                <a:gd name="T22" fmla="*/ 26 w 653"/>
                <a:gd name="T23" fmla="*/ 1 h 380"/>
                <a:gd name="T24" fmla="*/ 24 w 653"/>
                <a:gd name="T25" fmla="*/ 1 h 380"/>
                <a:gd name="T26" fmla="*/ 23 w 653"/>
                <a:gd name="T27" fmla="*/ 1 h 380"/>
                <a:gd name="T28" fmla="*/ 21 w 653"/>
                <a:gd name="T29" fmla="*/ 1 h 380"/>
                <a:gd name="T30" fmla="*/ 20 w 653"/>
                <a:gd name="T31" fmla="*/ 0 h 380"/>
                <a:gd name="T32" fmla="*/ 18 w 653"/>
                <a:gd name="T33" fmla="*/ 1 h 380"/>
                <a:gd name="T34" fmla="*/ 16 w 653"/>
                <a:gd name="T35" fmla="*/ 1 h 380"/>
                <a:gd name="T36" fmla="*/ 15 w 653"/>
                <a:gd name="T37" fmla="*/ 1 h 380"/>
                <a:gd name="T38" fmla="*/ 13 w 653"/>
                <a:gd name="T39" fmla="*/ 1 h 380"/>
                <a:gd name="T40" fmla="*/ 12 w 653"/>
                <a:gd name="T41" fmla="*/ 1 h 380"/>
                <a:gd name="T42" fmla="*/ 10 w 653"/>
                <a:gd name="T43" fmla="*/ 1 h 380"/>
                <a:gd name="T44" fmla="*/ 9 w 653"/>
                <a:gd name="T45" fmla="*/ 2 h 380"/>
                <a:gd name="T46" fmla="*/ 7 w 653"/>
                <a:gd name="T47" fmla="*/ 2 h 380"/>
                <a:gd name="T48" fmla="*/ 7 w 653"/>
                <a:gd name="T49" fmla="*/ 3 h 380"/>
                <a:gd name="T50" fmla="*/ 5 w 653"/>
                <a:gd name="T51" fmla="*/ 4 h 380"/>
                <a:gd name="T52" fmla="*/ 4 w 653"/>
                <a:gd name="T53" fmla="*/ 4 h 380"/>
                <a:gd name="T54" fmla="*/ 3 w 653"/>
                <a:gd name="T55" fmla="*/ 6 h 380"/>
                <a:gd name="T56" fmla="*/ 2 w 653"/>
                <a:gd name="T57" fmla="*/ 6 h 380"/>
                <a:gd name="T58" fmla="*/ 1 w 653"/>
                <a:gd name="T59" fmla="*/ 7 h 380"/>
                <a:gd name="T60" fmla="*/ 1 w 653"/>
                <a:gd name="T61" fmla="*/ 8 h 380"/>
                <a:gd name="T62" fmla="*/ 1 w 653"/>
                <a:gd name="T63" fmla="*/ 9 h 380"/>
                <a:gd name="T64" fmla="*/ 1 w 653"/>
                <a:gd name="T65" fmla="*/ 10 h 380"/>
                <a:gd name="T66" fmla="*/ 1 w 653"/>
                <a:gd name="T67" fmla="*/ 11 h 380"/>
                <a:gd name="T68" fmla="*/ 0 w 653"/>
                <a:gd name="T69" fmla="*/ 12 h 380"/>
                <a:gd name="T70" fmla="*/ 29 w 653"/>
                <a:gd name="T71" fmla="*/ 12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solidFill>
                <a:schemeClr val="tx1"/>
              </a:solidFill>
              <a:round/>
              <a:headEnd/>
              <a:tailEnd/>
            </a:ln>
          </p:spPr>
          <p:txBody>
            <a:bodyPr/>
            <a:lstStyle/>
            <a:p>
              <a:endParaRPr lang="en-US" dirty="0"/>
            </a:p>
          </p:txBody>
        </p:sp>
        <p:sp>
          <p:nvSpPr>
            <p:cNvPr id="31823" name="Freeform 10"/>
            <p:cNvSpPr>
              <a:spLocks/>
            </p:cNvSpPr>
            <p:nvPr/>
          </p:nvSpPr>
          <p:spPr bwMode="ltGray">
            <a:xfrm>
              <a:off x="4562" y="3593"/>
              <a:ext cx="388" cy="268"/>
            </a:xfrm>
            <a:custGeom>
              <a:avLst/>
              <a:gdLst>
                <a:gd name="T0" fmla="*/ 18 w 523"/>
                <a:gd name="T1" fmla="*/ 0 h 379"/>
                <a:gd name="T2" fmla="*/ 16 w 523"/>
                <a:gd name="T3" fmla="*/ 1 h 379"/>
                <a:gd name="T4" fmla="*/ 16 w 523"/>
                <a:gd name="T5" fmla="*/ 2 h 379"/>
                <a:gd name="T6" fmla="*/ 15 w 523"/>
                <a:gd name="T7" fmla="*/ 4 h 379"/>
                <a:gd name="T8" fmla="*/ 13 w 523"/>
                <a:gd name="T9" fmla="*/ 4 h 379"/>
                <a:gd name="T10" fmla="*/ 12 w 523"/>
                <a:gd name="T11" fmla="*/ 6 h 379"/>
                <a:gd name="T12" fmla="*/ 11 w 523"/>
                <a:gd name="T13" fmla="*/ 6 h 379"/>
                <a:gd name="T14" fmla="*/ 10 w 523"/>
                <a:gd name="T15" fmla="*/ 8 h 379"/>
                <a:gd name="T16" fmla="*/ 8 w 523"/>
                <a:gd name="T17" fmla="*/ 8 h 379"/>
                <a:gd name="T18" fmla="*/ 7 w 523"/>
                <a:gd name="T19" fmla="*/ 9 h 379"/>
                <a:gd name="T20" fmla="*/ 5 w 523"/>
                <a:gd name="T21" fmla="*/ 9 h 379"/>
                <a:gd name="T22" fmla="*/ 4 w 523"/>
                <a:gd name="T23" fmla="*/ 10 h 379"/>
                <a:gd name="T24" fmla="*/ 1 w 523"/>
                <a:gd name="T25" fmla="*/ 11 h 379"/>
                <a:gd name="T26" fmla="*/ 0 w 523"/>
                <a:gd name="T27" fmla="*/ 11 h 379"/>
                <a:gd name="T28" fmla="*/ 1 w 523"/>
                <a:gd name="T29" fmla="*/ 11 h 379"/>
                <a:gd name="T30" fmla="*/ 3 w 523"/>
                <a:gd name="T31" fmla="*/ 11 h 379"/>
                <a:gd name="T32" fmla="*/ 5 w 523"/>
                <a:gd name="T33" fmla="*/ 11 h 379"/>
                <a:gd name="T34" fmla="*/ 7 w 523"/>
                <a:gd name="T35" fmla="*/ 11 h 379"/>
                <a:gd name="T36" fmla="*/ 8 w 523"/>
                <a:gd name="T37" fmla="*/ 11 h 379"/>
                <a:gd name="T38" fmla="*/ 10 w 523"/>
                <a:gd name="T39" fmla="*/ 11 h 379"/>
                <a:gd name="T40" fmla="*/ 11 w 523"/>
                <a:gd name="T41" fmla="*/ 11 h 379"/>
                <a:gd name="T42" fmla="*/ 13 w 523"/>
                <a:gd name="T43" fmla="*/ 11 h 379"/>
                <a:gd name="T44" fmla="*/ 14 w 523"/>
                <a:gd name="T45" fmla="*/ 11 h 379"/>
                <a:gd name="T46" fmla="*/ 16 w 523"/>
                <a:gd name="T47" fmla="*/ 11 h 379"/>
                <a:gd name="T48" fmla="*/ 17 w 523"/>
                <a:gd name="T49" fmla="*/ 10 h 379"/>
                <a:gd name="T50" fmla="*/ 19 w 523"/>
                <a:gd name="T51" fmla="*/ 9 h 379"/>
                <a:gd name="T52" fmla="*/ 20 w 523"/>
                <a:gd name="T53" fmla="*/ 9 h 379"/>
                <a:gd name="T54" fmla="*/ 21 w 523"/>
                <a:gd name="T55" fmla="*/ 8 h 379"/>
                <a:gd name="T56" fmla="*/ 22 w 523"/>
                <a:gd name="T57" fmla="*/ 8 h 379"/>
                <a:gd name="T58" fmla="*/ 23 w 523"/>
                <a:gd name="T59" fmla="*/ 6 h 379"/>
                <a:gd name="T60" fmla="*/ 24 w 523"/>
                <a:gd name="T61" fmla="*/ 6 h 379"/>
                <a:gd name="T62" fmla="*/ 24 w 523"/>
                <a:gd name="T63" fmla="*/ 5 h 379"/>
                <a:gd name="T64" fmla="*/ 25 w 523"/>
                <a:gd name="T65" fmla="*/ 4 h 379"/>
                <a:gd name="T66" fmla="*/ 26 w 523"/>
                <a:gd name="T67" fmla="*/ 3 h 379"/>
                <a:gd name="T68" fmla="*/ 26 w 523"/>
                <a:gd name="T69" fmla="*/ 2 h 379"/>
                <a:gd name="T70" fmla="*/ 27 w 523"/>
                <a:gd name="T71" fmla="*/ 1 h 379"/>
                <a:gd name="T72" fmla="*/ 27 w 523"/>
                <a:gd name="T73" fmla="*/ 0 h 379"/>
                <a:gd name="T74" fmla="*/ 18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solidFill>
                <a:schemeClr val="tx1"/>
              </a:solidFill>
              <a:round/>
              <a:headEnd/>
              <a:tailEnd/>
            </a:ln>
          </p:spPr>
          <p:txBody>
            <a:bodyPr/>
            <a:lstStyle/>
            <a:p>
              <a:endParaRPr lang="en-US" dirty="0"/>
            </a:p>
          </p:txBody>
        </p:sp>
        <p:sp>
          <p:nvSpPr>
            <p:cNvPr id="31824" name="Freeform 11"/>
            <p:cNvSpPr>
              <a:spLocks/>
            </p:cNvSpPr>
            <p:nvPr/>
          </p:nvSpPr>
          <p:spPr bwMode="ltGray">
            <a:xfrm>
              <a:off x="4386" y="3593"/>
              <a:ext cx="434" cy="249"/>
            </a:xfrm>
            <a:custGeom>
              <a:avLst/>
              <a:gdLst>
                <a:gd name="T0" fmla="*/ 12 w 585"/>
                <a:gd name="T1" fmla="*/ 11 h 352"/>
                <a:gd name="T2" fmla="*/ 14 w 585"/>
                <a:gd name="T3" fmla="*/ 11 h 352"/>
                <a:gd name="T4" fmla="*/ 16 w 585"/>
                <a:gd name="T5" fmla="*/ 10 h 352"/>
                <a:gd name="T6" fmla="*/ 17 w 585"/>
                <a:gd name="T7" fmla="*/ 9 h 352"/>
                <a:gd name="T8" fmla="*/ 19 w 585"/>
                <a:gd name="T9" fmla="*/ 9 h 352"/>
                <a:gd name="T10" fmla="*/ 20 w 585"/>
                <a:gd name="T11" fmla="*/ 8 h 352"/>
                <a:gd name="T12" fmla="*/ 22 w 585"/>
                <a:gd name="T13" fmla="*/ 8 h 352"/>
                <a:gd name="T14" fmla="*/ 23 w 585"/>
                <a:gd name="T15" fmla="*/ 6 h 352"/>
                <a:gd name="T16" fmla="*/ 24 w 585"/>
                <a:gd name="T17" fmla="*/ 6 h 352"/>
                <a:gd name="T18" fmla="*/ 26 w 585"/>
                <a:gd name="T19" fmla="*/ 4 h 352"/>
                <a:gd name="T20" fmla="*/ 27 w 585"/>
                <a:gd name="T21" fmla="*/ 4 h 352"/>
                <a:gd name="T22" fmla="*/ 27 w 585"/>
                <a:gd name="T23" fmla="*/ 2 h 352"/>
                <a:gd name="T24" fmla="*/ 29 w 585"/>
                <a:gd name="T25" fmla="*/ 1 h 352"/>
                <a:gd name="T26" fmla="*/ 29 w 585"/>
                <a:gd name="T27" fmla="*/ 0 h 352"/>
                <a:gd name="T28" fmla="*/ 0 w 585"/>
                <a:gd name="T29" fmla="*/ 0 h 352"/>
                <a:gd name="T30" fmla="*/ 1 w 585"/>
                <a:gd name="T31" fmla="*/ 1 h 352"/>
                <a:gd name="T32" fmla="*/ 1 w 585"/>
                <a:gd name="T33" fmla="*/ 2 h 352"/>
                <a:gd name="T34" fmla="*/ 1 w 585"/>
                <a:gd name="T35" fmla="*/ 3 h 352"/>
                <a:gd name="T36" fmla="*/ 1 w 585"/>
                <a:gd name="T37" fmla="*/ 4 h 352"/>
                <a:gd name="T38" fmla="*/ 1 w 585"/>
                <a:gd name="T39" fmla="*/ 5 h 352"/>
                <a:gd name="T40" fmla="*/ 2 w 585"/>
                <a:gd name="T41" fmla="*/ 6 h 352"/>
                <a:gd name="T42" fmla="*/ 3 w 585"/>
                <a:gd name="T43" fmla="*/ 6 h 352"/>
                <a:gd name="T44" fmla="*/ 4 w 585"/>
                <a:gd name="T45" fmla="*/ 8 h 352"/>
                <a:gd name="T46" fmla="*/ 5 w 585"/>
                <a:gd name="T47" fmla="*/ 8 h 352"/>
                <a:gd name="T48" fmla="*/ 7 w 585"/>
                <a:gd name="T49" fmla="*/ 9 h 352"/>
                <a:gd name="T50" fmla="*/ 7 w 585"/>
                <a:gd name="T51" fmla="*/ 9 h 352"/>
                <a:gd name="T52" fmla="*/ 9 w 585"/>
                <a:gd name="T53" fmla="*/ 10 h 352"/>
                <a:gd name="T54" fmla="*/ 10 w 585"/>
                <a:gd name="T55" fmla="*/ 11 h 352"/>
                <a:gd name="T56" fmla="*/ 12 w 585"/>
                <a:gd name="T57" fmla="*/ 11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solidFill>
                <a:schemeClr val="tx1"/>
              </a:solidFill>
              <a:round/>
              <a:headEnd/>
              <a:tailEnd/>
            </a:ln>
          </p:spPr>
          <p:txBody>
            <a:bodyPr/>
            <a:lstStyle/>
            <a:p>
              <a:endParaRPr lang="en-US" dirty="0"/>
            </a:p>
          </p:txBody>
        </p:sp>
        <p:sp>
          <p:nvSpPr>
            <p:cNvPr id="31825" name="Freeform 12"/>
            <p:cNvSpPr>
              <a:spLocks/>
            </p:cNvSpPr>
            <p:nvPr/>
          </p:nvSpPr>
          <p:spPr bwMode="ltGray">
            <a:xfrm>
              <a:off x="4386" y="3324"/>
              <a:ext cx="564" cy="537"/>
            </a:xfrm>
            <a:custGeom>
              <a:avLst/>
              <a:gdLst>
                <a:gd name="T0" fmla="*/ 1 w 761"/>
                <a:gd name="T1" fmla="*/ 11 h 759"/>
                <a:gd name="T2" fmla="*/ 1 w 761"/>
                <a:gd name="T3" fmla="*/ 9 h 759"/>
                <a:gd name="T4" fmla="*/ 1 w 761"/>
                <a:gd name="T5" fmla="*/ 7 h 759"/>
                <a:gd name="T6" fmla="*/ 3 w 761"/>
                <a:gd name="T7" fmla="*/ 6 h 759"/>
                <a:gd name="T8" fmla="*/ 5 w 761"/>
                <a:gd name="T9" fmla="*/ 4 h 759"/>
                <a:gd name="T10" fmla="*/ 7 w 761"/>
                <a:gd name="T11" fmla="*/ 2 h 759"/>
                <a:gd name="T12" fmla="*/ 10 w 761"/>
                <a:gd name="T13" fmla="*/ 1 h 759"/>
                <a:gd name="T14" fmla="*/ 13 w 761"/>
                <a:gd name="T15" fmla="*/ 1 h 759"/>
                <a:gd name="T16" fmla="*/ 17 w 761"/>
                <a:gd name="T17" fmla="*/ 1 h 759"/>
                <a:gd name="T18" fmla="*/ 20 w 761"/>
                <a:gd name="T19" fmla="*/ 0 h 759"/>
                <a:gd name="T20" fmla="*/ 23 w 761"/>
                <a:gd name="T21" fmla="*/ 1 h 759"/>
                <a:gd name="T22" fmla="*/ 26 w 761"/>
                <a:gd name="T23" fmla="*/ 1 h 759"/>
                <a:gd name="T24" fmla="*/ 29 w 761"/>
                <a:gd name="T25" fmla="*/ 2 h 759"/>
                <a:gd name="T26" fmla="*/ 31 w 761"/>
                <a:gd name="T27" fmla="*/ 3 h 759"/>
                <a:gd name="T28" fmla="*/ 34 w 761"/>
                <a:gd name="T29" fmla="*/ 4 h 759"/>
                <a:gd name="T30" fmla="*/ 35 w 761"/>
                <a:gd name="T31" fmla="*/ 6 h 759"/>
                <a:gd name="T32" fmla="*/ 37 w 761"/>
                <a:gd name="T33" fmla="*/ 8 h 759"/>
                <a:gd name="T34" fmla="*/ 38 w 761"/>
                <a:gd name="T35" fmla="*/ 10 h 759"/>
                <a:gd name="T36" fmla="*/ 38 w 761"/>
                <a:gd name="T37" fmla="*/ 11 h 759"/>
                <a:gd name="T38" fmla="*/ 38 w 761"/>
                <a:gd name="T39" fmla="*/ 14 h 759"/>
                <a:gd name="T40" fmla="*/ 37 w 761"/>
                <a:gd name="T41" fmla="*/ 16 h 759"/>
                <a:gd name="T42" fmla="*/ 35 w 761"/>
                <a:gd name="T43" fmla="*/ 18 h 759"/>
                <a:gd name="T44" fmla="*/ 34 w 761"/>
                <a:gd name="T45" fmla="*/ 20 h 759"/>
                <a:gd name="T46" fmla="*/ 31 w 761"/>
                <a:gd name="T47" fmla="*/ 21 h 759"/>
                <a:gd name="T48" fmla="*/ 29 w 761"/>
                <a:gd name="T49" fmla="*/ 22 h 759"/>
                <a:gd name="T50" fmla="*/ 26 w 761"/>
                <a:gd name="T51" fmla="*/ 23 h 759"/>
                <a:gd name="T52" fmla="*/ 23 w 761"/>
                <a:gd name="T53" fmla="*/ 23 h 759"/>
                <a:gd name="T54" fmla="*/ 20 w 761"/>
                <a:gd name="T55" fmla="*/ 23 h 759"/>
                <a:gd name="T56" fmla="*/ 17 w 761"/>
                <a:gd name="T57" fmla="*/ 23 h 759"/>
                <a:gd name="T58" fmla="*/ 13 w 761"/>
                <a:gd name="T59" fmla="*/ 23 h 759"/>
                <a:gd name="T60" fmla="*/ 10 w 761"/>
                <a:gd name="T61" fmla="*/ 23 h 759"/>
                <a:gd name="T62" fmla="*/ 7 w 761"/>
                <a:gd name="T63" fmla="*/ 21 h 759"/>
                <a:gd name="T64" fmla="*/ 5 w 761"/>
                <a:gd name="T65" fmla="*/ 20 h 759"/>
                <a:gd name="T66" fmla="*/ 3 w 761"/>
                <a:gd name="T67" fmla="*/ 18 h 759"/>
                <a:gd name="T68" fmla="*/ 1 w 761"/>
                <a:gd name="T69" fmla="*/ 16 h 759"/>
                <a:gd name="T70" fmla="*/ 1 w 761"/>
                <a:gd name="T71" fmla="*/ 15 h 759"/>
                <a:gd name="T72" fmla="*/ 1 w 761"/>
                <a:gd name="T73" fmla="*/ 13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chemeClr val="tx1"/>
              </a:solidFill>
              <a:prstDash val="solid"/>
              <a:round/>
              <a:headEnd/>
              <a:tailEnd/>
            </a:ln>
          </p:spPr>
          <p:txBody>
            <a:bodyPr/>
            <a:lstStyle/>
            <a:p>
              <a:endParaRPr lang="en-US" dirty="0"/>
            </a:p>
          </p:txBody>
        </p:sp>
      </p:grpSp>
      <p:grpSp>
        <p:nvGrpSpPr>
          <p:cNvPr id="3" name="Group 13"/>
          <p:cNvGrpSpPr>
            <a:grpSpLocks/>
          </p:cNvGrpSpPr>
          <p:nvPr/>
        </p:nvGrpSpPr>
        <p:grpSpPr bwMode="auto">
          <a:xfrm>
            <a:off x="7567613" y="4105275"/>
            <a:ext cx="990600" cy="719138"/>
            <a:chOff x="4752" y="2460"/>
            <a:chExt cx="624" cy="453"/>
          </a:xfrm>
        </p:grpSpPr>
        <p:sp>
          <p:nvSpPr>
            <p:cNvPr id="31816" name="Freeform 14"/>
            <p:cNvSpPr>
              <a:spLocks/>
            </p:cNvSpPr>
            <p:nvPr/>
          </p:nvSpPr>
          <p:spPr bwMode="ltGray">
            <a:xfrm>
              <a:off x="5038" y="2460"/>
              <a:ext cx="286" cy="453"/>
            </a:xfrm>
            <a:custGeom>
              <a:avLst/>
              <a:gdLst>
                <a:gd name="T0" fmla="*/ 32 w 365"/>
                <a:gd name="T1" fmla="*/ 38 h 597"/>
                <a:gd name="T2" fmla="*/ 17 w 365"/>
                <a:gd name="T3" fmla="*/ 15 h 597"/>
                <a:gd name="T4" fmla="*/ 0 w 365"/>
                <a:gd name="T5" fmla="*/ 0 h 597"/>
                <a:gd name="T6" fmla="*/ 16 w 365"/>
                <a:gd name="T7" fmla="*/ 18 h 597"/>
                <a:gd name="T8" fmla="*/ 32 w 365"/>
                <a:gd name="T9" fmla="*/ 38 h 597"/>
                <a:gd name="T10" fmla="*/ 0 60000 65536"/>
                <a:gd name="T11" fmla="*/ 0 60000 65536"/>
                <a:gd name="T12" fmla="*/ 0 60000 65536"/>
                <a:gd name="T13" fmla="*/ 0 60000 65536"/>
                <a:gd name="T14" fmla="*/ 0 60000 65536"/>
                <a:gd name="T15" fmla="*/ 0 w 365"/>
                <a:gd name="T16" fmla="*/ 0 h 597"/>
                <a:gd name="T17" fmla="*/ 365 w 365"/>
                <a:gd name="T18" fmla="*/ 597 h 597"/>
              </a:gdLst>
              <a:ahLst/>
              <a:cxnLst>
                <a:cxn ang="T10">
                  <a:pos x="T0" y="T1"/>
                </a:cxn>
                <a:cxn ang="T11">
                  <a:pos x="T2" y="T3"/>
                </a:cxn>
                <a:cxn ang="T12">
                  <a:pos x="T4" y="T5"/>
                </a:cxn>
                <a:cxn ang="T13">
                  <a:pos x="T6" y="T7"/>
                </a:cxn>
                <a:cxn ang="T14">
                  <a:pos x="T8" y="T9"/>
                </a:cxn>
              </a:cxnLst>
              <a:rect l="T15" t="T16" r="T17" b="T18"/>
              <a:pathLst>
                <a:path w="365" h="597">
                  <a:moveTo>
                    <a:pt x="365" y="597"/>
                  </a:moveTo>
                  <a:lnTo>
                    <a:pt x="201" y="243"/>
                  </a:lnTo>
                  <a:lnTo>
                    <a:pt x="0" y="0"/>
                  </a:lnTo>
                  <a:lnTo>
                    <a:pt x="178" y="292"/>
                  </a:lnTo>
                  <a:lnTo>
                    <a:pt x="365" y="597"/>
                  </a:lnTo>
                  <a:close/>
                </a:path>
              </a:pathLst>
            </a:custGeom>
            <a:solidFill>
              <a:srgbClr val="F0E8B7"/>
            </a:solidFill>
            <a:ln w="9525">
              <a:solidFill>
                <a:schemeClr val="tx1"/>
              </a:solidFill>
              <a:round/>
              <a:headEnd/>
              <a:tailEnd/>
            </a:ln>
          </p:spPr>
          <p:txBody>
            <a:bodyPr/>
            <a:lstStyle/>
            <a:p>
              <a:endParaRPr lang="en-US" dirty="0"/>
            </a:p>
          </p:txBody>
        </p:sp>
        <p:sp>
          <p:nvSpPr>
            <p:cNvPr id="31817" name="Freeform 15"/>
            <p:cNvSpPr>
              <a:spLocks/>
            </p:cNvSpPr>
            <p:nvPr/>
          </p:nvSpPr>
          <p:spPr bwMode="ltGray">
            <a:xfrm>
              <a:off x="5195" y="2644"/>
              <a:ext cx="181" cy="269"/>
            </a:xfrm>
            <a:custGeom>
              <a:avLst/>
              <a:gdLst>
                <a:gd name="T0" fmla="*/ 0 w 231"/>
                <a:gd name="T1" fmla="*/ 0 h 354"/>
                <a:gd name="T2" fmla="*/ 15 w 231"/>
                <a:gd name="T3" fmla="*/ 23 h 354"/>
                <a:gd name="T4" fmla="*/ 20 w 231"/>
                <a:gd name="T5" fmla="*/ 18 h 354"/>
                <a:gd name="T6" fmla="*/ 0 w 231"/>
                <a:gd name="T7" fmla="*/ 0 h 354"/>
                <a:gd name="T8" fmla="*/ 0 60000 65536"/>
                <a:gd name="T9" fmla="*/ 0 60000 65536"/>
                <a:gd name="T10" fmla="*/ 0 60000 65536"/>
                <a:gd name="T11" fmla="*/ 0 60000 65536"/>
                <a:gd name="T12" fmla="*/ 0 w 231"/>
                <a:gd name="T13" fmla="*/ 0 h 354"/>
                <a:gd name="T14" fmla="*/ 231 w 231"/>
                <a:gd name="T15" fmla="*/ 354 h 354"/>
              </a:gdLst>
              <a:ahLst/>
              <a:cxnLst>
                <a:cxn ang="T8">
                  <a:pos x="T0" y="T1"/>
                </a:cxn>
                <a:cxn ang="T9">
                  <a:pos x="T2" y="T3"/>
                </a:cxn>
                <a:cxn ang="T10">
                  <a:pos x="T4" y="T5"/>
                </a:cxn>
                <a:cxn ang="T11">
                  <a:pos x="T6" y="T7"/>
                </a:cxn>
              </a:cxnLst>
              <a:rect l="T12" t="T13" r="T14" b="T15"/>
              <a:pathLst>
                <a:path w="231" h="354">
                  <a:moveTo>
                    <a:pt x="0" y="0"/>
                  </a:moveTo>
                  <a:lnTo>
                    <a:pt x="164" y="354"/>
                  </a:lnTo>
                  <a:lnTo>
                    <a:pt x="231" y="279"/>
                  </a:lnTo>
                  <a:lnTo>
                    <a:pt x="0" y="0"/>
                  </a:lnTo>
                  <a:close/>
                </a:path>
              </a:pathLst>
            </a:custGeom>
            <a:solidFill>
              <a:srgbClr val="F0E8B7"/>
            </a:solidFill>
            <a:ln w="9525">
              <a:solidFill>
                <a:schemeClr val="tx1"/>
              </a:solidFill>
              <a:round/>
              <a:headEnd/>
              <a:tailEnd/>
            </a:ln>
          </p:spPr>
          <p:txBody>
            <a:bodyPr/>
            <a:lstStyle/>
            <a:p>
              <a:endParaRPr lang="en-US" dirty="0"/>
            </a:p>
          </p:txBody>
        </p:sp>
        <p:sp>
          <p:nvSpPr>
            <p:cNvPr id="31818" name="Freeform 16"/>
            <p:cNvSpPr>
              <a:spLocks/>
            </p:cNvSpPr>
            <p:nvPr/>
          </p:nvSpPr>
          <p:spPr bwMode="ltGray">
            <a:xfrm>
              <a:off x="4752" y="2460"/>
              <a:ext cx="425" cy="453"/>
            </a:xfrm>
            <a:custGeom>
              <a:avLst/>
              <a:gdLst>
                <a:gd name="T0" fmla="*/ 0 w 544"/>
                <a:gd name="T1" fmla="*/ 38 h 597"/>
                <a:gd name="T2" fmla="*/ 46 w 544"/>
                <a:gd name="T3" fmla="*/ 18 h 597"/>
                <a:gd name="T4" fmla="*/ 31 w 544"/>
                <a:gd name="T5" fmla="*/ 0 h 597"/>
                <a:gd name="T6" fmla="*/ 0 w 544"/>
                <a:gd name="T7" fmla="*/ 38 h 597"/>
                <a:gd name="T8" fmla="*/ 0 60000 65536"/>
                <a:gd name="T9" fmla="*/ 0 60000 65536"/>
                <a:gd name="T10" fmla="*/ 0 60000 65536"/>
                <a:gd name="T11" fmla="*/ 0 60000 65536"/>
                <a:gd name="T12" fmla="*/ 0 w 544"/>
                <a:gd name="T13" fmla="*/ 0 h 597"/>
                <a:gd name="T14" fmla="*/ 544 w 544"/>
                <a:gd name="T15" fmla="*/ 597 h 597"/>
              </a:gdLst>
              <a:ahLst/>
              <a:cxnLst>
                <a:cxn ang="T8">
                  <a:pos x="T0" y="T1"/>
                </a:cxn>
                <a:cxn ang="T9">
                  <a:pos x="T2" y="T3"/>
                </a:cxn>
                <a:cxn ang="T10">
                  <a:pos x="T4" y="T5"/>
                </a:cxn>
                <a:cxn ang="T11">
                  <a:pos x="T6" y="T7"/>
                </a:cxn>
              </a:cxnLst>
              <a:rect l="T12" t="T13" r="T14" b="T15"/>
              <a:pathLst>
                <a:path w="544" h="597">
                  <a:moveTo>
                    <a:pt x="0" y="597"/>
                  </a:moveTo>
                  <a:lnTo>
                    <a:pt x="544" y="292"/>
                  </a:lnTo>
                  <a:lnTo>
                    <a:pt x="366" y="0"/>
                  </a:lnTo>
                  <a:lnTo>
                    <a:pt x="0" y="597"/>
                  </a:lnTo>
                  <a:close/>
                </a:path>
              </a:pathLst>
            </a:custGeom>
            <a:solidFill>
              <a:srgbClr val="F0E8B7"/>
            </a:solidFill>
            <a:ln w="9525">
              <a:solidFill>
                <a:schemeClr val="tx1"/>
              </a:solidFill>
              <a:round/>
              <a:headEnd/>
              <a:tailEnd/>
            </a:ln>
          </p:spPr>
          <p:txBody>
            <a:bodyPr/>
            <a:lstStyle/>
            <a:p>
              <a:endParaRPr lang="en-US" dirty="0"/>
            </a:p>
          </p:txBody>
        </p:sp>
        <p:sp>
          <p:nvSpPr>
            <p:cNvPr id="31819" name="Freeform 17"/>
            <p:cNvSpPr>
              <a:spLocks/>
            </p:cNvSpPr>
            <p:nvPr/>
          </p:nvSpPr>
          <p:spPr bwMode="ltGray">
            <a:xfrm>
              <a:off x="4752" y="2682"/>
              <a:ext cx="572" cy="231"/>
            </a:xfrm>
            <a:custGeom>
              <a:avLst/>
              <a:gdLst>
                <a:gd name="T0" fmla="*/ 47 w 731"/>
                <a:gd name="T1" fmla="*/ 0 h 305"/>
                <a:gd name="T2" fmla="*/ 0 w 731"/>
                <a:gd name="T3" fmla="*/ 19 h 305"/>
                <a:gd name="T4" fmla="*/ 63 w 731"/>
                <a:gd name="T5" fmla="*/ 19 h 305"/>
                <a:gd name="T6" fmla="*/ 47 w 731"/>
                <a:gd name="T7" fmla="*/ 0 h 305"/>
                <a:gd name="T8" fmla="*/ 0 60000 65536"/>
                <a:gd name="T9" fmla="*/ 0 60000 65536"/>
                <a:gd name="T10" fmla="*/ 0 60000 65536"/>
                <a:gd name="T11" fmla="*/ 0 60000 65536"/>
                <a:gd name="T12" fmla="*/ 0 w 731"/>
                <a:gd name="T13" fmla="*/ 0 h 305"/>
                <a:gd name="T14" fmla="*/ 731 w 731"/>
                <a:gd name="T15" fmla="*/ 305 h 305"/>
              </a:gdLst>
              <a:ahLst/>
              <a:cxnLst>
                <a:cxn ang="T8">
                  <a:pos x="T0" y="T1"/>
                </a:cxn>
                <a:cxn ang="T9">
                  <a:pos x="T2" y="T3"/>
                </a:cxn>
                <a:cxn ang="T10">
                  <a:pos x="T4" y="T5"/>
                </a:cxn>
                <a:cxn ang="T11">
                  <a:pos x="T6" y="T7"/>
                </a:cxn>
              </a:cxnLst>
              <a:rect l="T12" t="T13" r="T14" b="T15"/>
              <a:pathLst>
                <a:path w="731" h="305">
                  <a:moveTo>
                    <a:pt x="544" y="0"/>
                  </a:moveTo>
                  <a:lnTo>
                    <a:pt x="0" y="305"/>
                  </a:lnTo>
                  <a:lnTo>
                    <a:pt x="731" y="305"/>
                  </a:lnTo>
                  <a:lnTo>
                    <a:pt x="544" y="0"/>
                  </a:lnTo>
                  <a:close/>
                </a:path>
              </a:pathLst>
            </a:custGeom>
            <a:solidFill>
              <a:srgbClr val="F0E8B7"/>
            </a:solidFill>
            <a:ln w="9525">
              <a:solidFill>
                <a:schemeClr val="tx1"/>
              </a:solidFill>
              <a:round/>
              <a:headEnd/>
              <a:tailEnd/>
            </a:ln>
          </p:spPr>
          <p:txBody>
            <a:bodyPr/>
            <a:lstStyle/>
            <a:p>
              <a:endParaRPr lang="en-US" dirty="0"/>
            </a:p>
          </p:txBody>
        </p:sp>
        <p:sp>
          <p:nvSpPr>
            <p:cNvPr id="31820" name="Freeform 18"/>
            <p:cNvSpPr>
              <a:spLocks noEditPoints="1"/>
            </p:cNvSpPr>
            <p:nvPr/>
          </p:nvSpPr>
          <p:spPr bwMode="ltGray">
            <a:xfrm>
              <a:off x="4752" y="2460"/>
              <a:ext cx="624" cy="453"/>
            </a:xfrm>
            <a:custGeom>
              <a:avLst/>
              <a:gdLst>
                <a:gd name="T0" fmla="*/ 63 w 798"/>
                <a:gd name="T1" fmla="*/ 38 h 597"/>
                <a:gd name="T2" fmla="*/ 32 w 798"/>
                <a:gd name="T3" fmla="*/ 0 h 597"/>
                <a:gd name="T4" fmla="*/ 69 w 798"/>
                <a:gd name="T5" fmla="*/ 33 h 597"/>
                <a:gd name="T6" fmla="*/ 63 w 798"/>
                <a:gd name="T7" fmla="*/ 38 h 597"/>
                <a:gd name="T8" fmla="*/ 0 w 798"/>
                <a:gd name="T9" fmla="*/ 38 h 597"/>
                <a:gd name="T10" fmla="*/ 32 w 798"/>
                <a:gd name="T11" fmla="*/ 0 h 597"/>
                <a:gd name="T12" fmla="*/ 69 w 798"/>
                <a:gd name="T13" fmla="*/ 33 h 597"/>
                <a:gd name="T14" fmla="*/ 0 60000 65536"/>
                <a:gd name="T15" fmla="*/ 0 60000 65536"/>
                <a:gd name="T16" fmla="*/ 0 60000 65536"/>
                <a:gd name="T17" fmla="*/ 0 60000 65536"/>
                <a:gd name="T18" fmla="*/ 0 60000 65536"/>
                <a:gd name="T19" fmla="*/ 0 60000 65536"/>
                <a:gd name="T20" fmla="*/ 0 60000 65536"/>
                <a:gd name="T21" fmla="*/ 0 w 798"/>
                <a:gd name="T22" fmla="*/ 0 h 597"/>
                <a:gd name="T23" fmla="*/ 798 w 798"/>
                <a:gd name="T24" fmla="*/ 597 h 5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597">
                  <a:moveTo>
                    <a:pt x="731" y="597"/>
                  </a:moveTo>
                  <a:lnTo>
                    <a:pt x="366" y="0"/>
                  </a:lnTo>
                  <a:moveTo>
                    <a:pt x="798" y="522"/>
                  </a:moveTo>
                  <a:lnTo>
                    <a:pt x="731" y="597"/>
                  </a:lnTo>
                  <a:lnTo>
                    <a:pt x="0" y="597"/>
                  </a:lnTo>
                  <a:lnTo>
                    <a:pt x="366" y="0"/>
                  </a:lnTo>
                  <a:lnTo>
                    <a:pt x="798" y="522"/>
                  </a:lnTo>
                </a:path>
              </a:pathLst>
            </a:custGeom>
            <a:solidFill>
              <a:srgbClr val="F0E8B7"/>
            </a:solidFill>
            <a:ln w="3175">
              <a:solidFill>
                <a:schemeClr val="tx1"/>
              </a:solidFill>
              <a:prstDash val="solid"/>
              <a:round/>
              <a:headEnd/>
              <a:tailEnd/>
            </a:ln>
          </p:spPr>
          <p:txBody>
            <a:bodyPr/>
            <a:lstStyle/>
            <a:p>
              <a:endParaRPr lang="en-US" dirty="0"/>
            </a:p>
          </p:txBody>
        </p:sp>
      </p:grpSp>
      <p:sp>
        <p:nvSpPr>
          <p:cNvPr id="31753" name="Line 19"/>
          <p:cNvSpPr>
            <a:spLocks noChangeShapeType="1"/>
          </p:cNvSpPr>
          <p:nvPr/>
        </p:nvSpPr>
        <p:spPr bwMode="auto">
          <a:xfrm flipH="1">
            <a:off x="1295400" y="3086100"/>
            <a:ext cx="757238" cy="2400300"/>
          </a:xfrm>
          <a:prstGeom prst="line">
            <a:avLst/>
          </a:prstGeom>
          <a:noFill/>
          <a:ln w="19050">
            <a:solidFill>
              <a:schemeClr val="tx1"/>
            </a:solidFill>
            <a:round/>
            <a:headEnd/>
            <a:tailEnd/>
          </a:ln>
        </p:spPr>
        <p:txBody>
          <a:bodyPr/>
          <a:lstStyle/>
          <a:p>
            <a:endParaRPr lang="en-US" dirty="0"/>
          </a:p>
        </p:txBody>
      </p:sp>
      <p:sp>
        <p:nvSpPr>
          <p:cNvPr id="31754" name="Line 20"/>
          <p:cNvSpPr>
            <a:spLocks noChangeShapeType="1"/>
          </p:cNvSpPr>
          <p:nvPr/>
        </p:nvSpPr>
        <p:spPr bwMode="auto">
          <a:xfrm flipH="1">
            <a:off x="1295400" y="4471988"/>
            <a:ext cx="714375" cy="1028700"/>
          </a:xfrm>
          <a:prstGeom prst="line">
            <a:avLst/>
          </a:prstGeom>
          <a:noFill/>
          <a:ln w="19050">
            <a:solidFill>
              <a:schemeClr val="tx1"/>
            </a:solidFill>
            <a:round/>
            <a:headEnd/>
            <a:tailEnd/>
          </a:ln>
        </p:spPr>
        <p:txBody>
          <a:bodyPr/>
          <a:lstStyle/>
          <a:p>
            <a:endParaRPr lang="en-US" dirty="0"/>
          </a:p>
        </p:txBody>
      </p:sp>
      <p:sp>
        <p:nvSpPr>
          <p:cNvPr id="31755" name="Line 21"/>
          <p:cNvSpPr>
            <a:spLocks noChangeShapeType="1"/>
          </p:cNvSpPr>
          <p:nvPr/>
        </p:nvSpPr>
        <p:spPr bwMode="auto">
          <a:xfrm>
            <a:off x="6396038" y="3000375"/>
            <a:ext cx="1400175" cy="0"/>
          </a:xfrm>
          <a:prstGeom prst="line">
            <a:avLst/>
          </a:prstGeom>
          <a:noFill/>
          <a:ln w="19050">
            <a:solidFill>
              <a:schemeClr val="tx1"/>
            </a:solidFill>
            <a:round/>
            <a:headEnd/>
            <a:tailEnd/>
          </a:ln>
        </p:spPr>
        <p:txBody>
          <a:bodyPr/>
          <a:lstStyle/>
          <a:p>
            <a:endParaRPr lang="en-US" dirty="0"/>
          </a:p>
        </p:txBody>
      </p:sp>
      <p:sp>
        <p:nvSpPr>
          <p:cNvPr id="31756" name="Line 22"/>
          <p:cNvSpPr>
            <a:spLocks noChangeShapeType="1"/>
          </p:cNvSpPr>
          <p:nvPr/>
        </p:nvSpPr>
        <p:spPr bwMode="auto">
          <a:xfrm flipH="1">
            <a:off x="6381750" y="3000375"/>
            <a:ext cx="1400175" cy="1471613"/>
          </a:xfrm>
          <a:prstGeom prst="line">
            <a:avLst/>
          </a:prstGeom>
          <a:noFill/>
          <a:ln w="19050">
            <a:solidFill>
              <a:schemeClr val="tx1"/>
            </a:solidFill>
            <a:round/>
            <a:headEnd/>
            <a:tailEnd/>
          </a:ln>
        </p:spPr>
        <p:txBody>
          <a:bodyPr/>
          <a:lstStyle/>
          <a:p>
            <a:endParaRPr lang="en-US" dirty="0"/>
          </a:p>
        </p:txBody>
      </p:sp>
      <p:sp>
        <p:nvSpPr>
          <p:cNvPr id="31757" name="Line 23"/>
          <p:cNvSpPr>
            <a:spLocks noChangeShapeType="1"/>
          </p:cNvSpPr>
          <p:nvPr/>
        </p:nvSpPr>
        <p:spPr bwMode="auto">
          <a:xfrm flipH="1" flipV="1">
            <a:off x="6438900" y="3028950"/>
            <a:ext cx="1371600" cy="1414463"/>
          </a:xfrm>
          <a:prstGeom prst="line">
            <a:avLst/>
          </a:prstGeom>
          <a:noFill/>
          <a:ln w="19050">
            <a:solidFill>
              <a:schemeClr val="tx1"/>
            </a:solidFill>
            <a:round/>
            <a:headEnd/>
            <a:tailEnd/>
          </a:ln>
        </p:spPr>
        <p:txBody>
          <a:bodyPr/>
          <a:lstStyle/>
          <a:p>
            <a:endParaRPr lang="en-US" dirty="0"/>
          </a:p>
        </p:txBody>
      </p:sp>
      <p:sp>
        <p:nvSpPr>
          <p:cNvPr id="31758" name="Line 24"/>
          <p:cNvSpPr>
            <a:spLocks noChangeShapeType="1"/>
          </p:cNvSpPr>
          <p:nvPr/>
        </p:nvSpPr>
        <p:spPr bwMode="auto">
          <a:xfrm>
            <a:off x="2852738" y="2943225"/>
            <a:ext cx="2786062" cy="0"/>
          </a:xfrm>
          <a:prstGeom prst="line">
            <a:avLst/>
          </a:prstGeom>
          <a:noFill/>
          <a:ln w="19050">
            <a:solidFill>
              <a:schemeClr val="tx1"/>
            </a:solidFill>
            <a:round/>
            <a:headEnd/>
            <a:tailEnd/>
          </a:ln>
        </p:spPr>
        <p:txBody>
          <a:bodyPr/>
          <a:lstStyle/>
          <a:p>
            <a:endParaRPr lang="en-US" dirty="0"/>
          </a:p>
        </p:txBody>
      </p:sp>
      <p:sp>
        <p:nvSpPr>
          <p:cNvPr id="31759" name="Line 25"/>
          <p:cNvSpPr>
            <a:spLocks noChangeShapeType="1"/>
          </p:cNvSpPr>
          <p:nvPr/>
        </p:nvSpPr>
        <p:spPr bwMode="auto">
          <a:xfrm>
            <a:off x="2809875" y="4443413"/>
            <a:ext cx="2843213" cy="0"/>
          </a:xfrm>
          <a:prstGeom prst="line">
            <a:avLst/>
          </a:prstGeom>
          <a:noFill/>
          <a:ln w="19050">
            <a:solidFill>
              <a:schemeClr val="tx1"/>
            </a:solidFill>
            <a:round/>
            <a:headEnd/>
            <a:tailEnd/>
          </a:ln>
        </p:spPr>
        <p:txBody>
          <a:bodyPr/>
          <a:lstStyle/>
          <a:p>
            <a:endParaRPr lang="en-US" dirty="0"/>
          </a:p>
        </p:txBody>
      </p:sp>
      <p:sp>
        <p:nvSpPr>
          <p:cNvPr id="31760" name="Line 26"/>
          <p:cNvSpPr>
            <a:spLocks noChangeShapeType="1"/>
          </p:cNvSpPr>
          <p:nvPr/>
        </p:nvSpPr>
        <p:spPr bwMode="auto">
          <a:xfrm>
            <a:off x="2838450" y="2943225"/>
            <a:ext cx="2828925" cy="1543050"/>
          </a:xfrm>
          <a:prstGeom prst="line">
            <a:avLst/>
          </a:prstGeom>
          <a:noFill/>
          <a:ln w="19050">
            <a:solidFill>
              <a:schemeClr val="tx1"/>
            </a:solidFill>
            <a:round/>
            <a:headEnd/>
            <a:tailEnd/>
          </a:ln>
        </p:spPr>
        <p:txBody>
          <a:bodyPr/>
          <a:lstStyle/>
          <a:p>
            <a:endParaRPr lang="en-US" dirty="0"/>
          </a:p>
        </p:txBody>
      </p:sp>
      <p:sp>
        <p:nvSpPr>
          <p:cNvPr id="31761" name="Line 27"/>
          <p:cNvSpPr>
            <a:spLocks noChangeShapeType="1"/>
          </p:cNvSpPr>
          <p:nvPr/>
        </p:nvSpPr>
        <p:spPr bwMode="auto">
          <a:xfrm flipH="1">
            <a:off x="2767013" y="2957513"/>
            <a:ext cx="2886075" cy="1500187"/>
          </a:xfrm>
          <a:prstGeom prst="line">
            <a:avLst/>
          </a:prstGeom>
          <a:noFill/>
          <a:ln w="19050">
            <a:solidFill>
              <a:schemeClr val="tx1"/>
            </a:solidFill>
            <a:round/>
            <a:headEnd/>
            <a:tailEnd/>
          </a:ln>
        </p:spPr>
        <p:txBody>
          <a:bodyPr/>
          <a:lstStyle/>
          <a:p>
            <a:endParaRPr lang="en-US" dirty="0"/>
          </a:p>
        </p:txBody>
      </p:sp>
      <p:sp>
        <p:nvSpPr>
          <p:cNvPr id="31762" name="Text Box 28"/>
          <p:cNvSpPr txBox="1">
            <a:spLocks noChangeArrowheads="1"/>
          </p:cNvSpPr>
          <p:nvPr/>
        </p:nvSpPr>
        <p:spPr bwMode="auto">
          <a:xfrm>
            <a:off x="7119938" y="5702300"/>
            <a:ext cx="641350" cy="366713"/>
          </a:xfrm>
          <a:prstGeom prst="rect">
            <a:avLst/>
          </a:prstGeom>
          <a:noFill/>
          <a:ln w="9525">
            <a:noFill/>
            <a:miter lim="800000"/>
            <a:headEnd/>
            <a:tailEnd/>
          </a:ln>
        </p:spPr>
        <p:txBody>
          <a:bodyPr wrap="none">
            <a:spAutoFit/>
          </a:bodyPr>
          <a:lstStyle/>
          <a:p>
            <a:r>
              <a:rPr lang="en-US" b="1" dirty="0"/>
              <a:t>SSP</a:t>
            </a:r>
          </a:p>
        </p:txBody>
      </p:sp>
      <p:sp>
        <p:nvSpPr>
          <p:cNvPr id="31763" name="Text Box 29"/>
          <p:cNvSpPr txBox="1">
            <a:spLocks noChangeArrowheads="1"/>
          </p:cNvSpPr>
          <p:nvPr/>
        </p:nvSpPr>
        <p:spPr bwMode="auto">
          <a:xfrm>
            <a:off x="7705725" y="4400550"/>
            <a:ext cx="654050" cy="366713"/>
          </a:xfrm>
          <a:prstGeom prst="rect">
            <a:avLst/>
          </a:prstGeom>
          <a:noFill/>
          <a:ln w="9525">
            <a:noFill/>
            <a:miter lim="800000"/>
            <a:headEnd/>
            <a:tailEnd/>
          </a:ln>
        </p:spPr>
        <p:txBody>
          <a:bodyPr wrap="none">
            <a:spAutoFit/>
          </a:bodyPr>
          <a:lstStyle/>
          <a:p>
            <a:r>
              <a:rPr lang="en-US" b="1" dirty="0"/>
              <a:t>SCP</a:t>
            </a:r>
          </a:p>
        </p:txBody>
      </p:sp>
      <p:grpSp>
        <p:nvGrpSpPr>
          <p:cNvPr id="4" name="Group 30"/>
          <p:cNvGrpSpPr>
            <a:grpSpLocks/>
          </p:cNvGrpSpPr>
          <p:nvPr/>
        </p:nvGrpSpPr>
        <p:grpSpPr bwMode="auto">
          <a:xfrm>
            <a:off x="7529513" y="2652713"/>
            <a:ext cx="990600" cy="719137"/>
            <a:chOff x="485" y="700"/>
            <a:chExt cx="798" cy="597"/>
          </a:xfrm>
        </p:grpSpPr>
        <p:sp>
          <p:nvSpPr>
            <p:cNvPr id="31811" name="Freeform 31"/>
            <p:cNvSpPr>
              <a:spLocks/>
            </p:cNvSpPr>
            <p:nvPr/>
          </p:nvSpPr>
          <p:spPr bwMode="ltGray">
            <a:xfrm>
              <a:off x="851" y="700"/>
              <a:ext cx="365" cy="597"/>
            </a:xfrm>
            <a:custGeom>
              <a:avLst/>
              <a:gdLst>
                <a:gd name="T0" fmla="*/ 365 w 365"/>
                <a:gd name="T1" fmla="*/ 597 h 597"/>
                <a:gd name="T2" fmla="*/ 201 w 365"/>
                <a:gd name="T3" fmla="*/ 243 h 597"/>
                <a:gd name="T4" fmla="*/ 0 w 365"/>
                <a:gd name="T5" fmla="*/ 0 h 597"/>
                <a:gd name="T6" fmla="*/ 178 w 365"/>
                <a:gd name="T7" fmla="*/ 292 h 597"/>
                <a:gd name="T8" fmla="*/ 365 w 365"/>
                <a:gd name="T9" fmla="*/ 597 h 597"/>
                <a:gd name="T10" fmla="*/ 0 60000 65536"/>
                <a:gd name="T11" fmla="*/ 0 60000 65536"/>
                <a:gd name="T12" fmla="*/ 0 60000 65536"/>
                <a:gd name="T13" fmla="*/ 0 60000 65536"/>
                <a:gd name="T14" fmla="*/ 0 60000 65536"/>
                <a:gd name="T15" fmla="*/ 0 w 365"/>
                <a:gd name="T16" fmla="*/ 0 h 597"/>
                <a:gd name="T17" fmla="*/ 365 w 365"/>
                <a:gd name="T18" fmla="*/ 597 h 597"/>
              </a:gdLst>
              <a:ahLst/>
              <a:cxnLst>
                <a:cxn ang="T10">
                  <a:pos x="T0" y="T1"/>
                </a:cxn>
                <a:cxn ang="T11">
                  <a:pos x="T2" y="T3"/>
                </a:cxn>
                <a:cxn ang="T12">
                  <a:pos x="T4" y="T5"/>
                </a:cxn>
                <a:cxn ang="T13">
                  <a:pos x="T6" y="T7"/>
                </a:cxn>
                <a:cxn ang="T14">
                  <a:pos x="T8" y="T9"/>
                </a:cxn>
              </a:cxnLst>
              <a:rect l="T15" t="T16" r="T17" b="T18"/>
              <a:pathLst>
                <a:path w="365" h="597">
                  <a:moveTo>
                    <a:pt x="365" y="597"/>
                  </a:moveTo>
                  <a:lnTo>
                    <a:pt x="201" y="243"/>
                  </a:lnTo>
                  <a:lnTo>
                    <a:pt x="0" y="0"/>
                  </a:lnTo>
                  <a:lnTo>
                    <a:pt x="178" y="292"/>
                  </a:lnTo>
                  <a:lnTo>
                    <a:pt x="365" y="597"/>
                  </a:lnTo>
                  <a:close/>
                </a:path>
              </a:pathLst>
            </a:custGeom>
            <a:solidFill>
              <a:srgbClr val="F0E8B7"/>
            </a:solidFill>
            <a:ln w="9525">
              <a:solidFill>
                <a:schemeClr val="tx1"/>
              </a:solidFill>
              <a:round/>
              <a:headEnd/>
              <a:tailEnd/>
            </a:ln>
          </p:spPr>
          <p:txBody>
            <a:bodyPr/>
            <a:lstStyle/>
            <a:p>
              <a:endParaRPr lang="en-US" dirty="0"/>
            </a:p>
          </p:txBody>
        </p:sp>
        <p:sp>
          <p:nvSpPr>
            <p:cNvPr id="31812" name="Freeform 32"/>
            <p:cNvSpPr>
              <a:spLocks/>
            </p:cNvSpPr>
            <p:nvPr/>
          </p:nvSpPr>
          <p:spPr bwMode="ltGray">
            <a:xfrm>
              <a:off x="1052" y="943"/>
              <a:ext cx="231" cy="354"/>
            </a:xfrm>
            <a:custGeom>
              <a:avLst/>
              <a:gdLst>
                <a:gd name="T0" fmla="*/ 0 w 231"/>
                <a:gd name="T1" fmla="*/ 0 h 354"/>
                <a:gd name="T2" fmla="*/ 164 w 231"/>
                <a:gd name="T3" fmla="*/ 354 h 354"/>
                <a:gd name="T4" fmla="*/ 231 w 231"/>
                <a:gd name="T5" fmla="*/ 279 h 354"/>
                <a:gd name="T6" fmla="*/ 0 w 231"/>
                <a:gd name="T7" fmla="*/ 0 h 354"/>
                <a:gd name="T8" fmla="*/ 0 60000 65536"/>
                <a:gd name="T9" fmla="*/ 0 60000 65536"/>
                <a:gd name="T10" fmla="*/ 0 60000 65536"/>
                <a:gd name="T11" fmla="*/ 0 60000 65536"/>
                <a:gd name="T12" fmla="*/ 0 w 231"/>
                <a:gd name="T13" fmla="*/ 0 h 354"/>
                <a:gd name="T14" fmla="*/ 231 w 231"/>
                <a:gd name="T15" fmla="*/ 354 h 354"/>
              </a:gdLst>
              <a:ahLst/>
              <a:cxnLst>
                <a:cxn ang="T8">
                  <a:pos x="T0" y="T1"/>
                </a:cxn>
                <a:cxn ang="T9">
                  <a:pos x="T2" y="T3"/>
                </a:cxn>
                <a:cxn ang="T10">
                  <a:pos x="T4" y="T5"/>
                </a:cxn>
                <a:cxn ang="T11">
                  <a:pos x="T6" y="T7"/>
                </a:cxn>
              </a:cxnLst>
              <a:rect l="T12" t="T13" r="T14" b="T15"/>
              <a:pathLst>
                <a:path w="231" h="354">
                  <a:moveTo>
                    <a:pt x="0" y="0"/>
                  </a:moveTo>
                  <a:lnTo>
                    <a:pt x="164" y="354"/>
                  </a:lnTo>
                  <a:lnTo>
                    <a:pt x="231" y="279"/>
                  </a:lnTo>
                  <a:lnTo>
                    <a:pt x="0" y="0"/>
                  </a:lnTo>
                  <a:close/>
                </a:path>
              </a:pathLst>
            </a:custGeom>
            <a:solidFill>
              <a:srgbClr val="F0E8B7"/>
            </a:solidFill>
            <a:ln w="9525">
              <a:solidFill>
                <a:schemeClr val="tx1"/>
              </a:solidFill>
              <a:round/>
              <a:headEnd/>
              <a:tailEnd/>
            </a:ln>
          </p:spPr>
          <p:txBody>
            <a:bodyPr/>
            <a:lstStyle/>
            <a:p>
              <a:endParaRPr lang="en-US" dirty="0"/>
            </a:p>
          </p:txBody>
        </p:sp>
        <p:sp>
          <p:nvSpPr>
            <p:cNvPr id="31813" name="Freeform 33"/>
            <p:cNvSpPr>
              <a:spLocks/>
            </p:cNvSpPr>
            <p:nvPr/>
          </p:nvSpPr>
          <p:spPr bwMode="ltGray">
            <a:xfrm>
              <a:off x="485" y="700"/>
              <a:ext cx="544" cy="597"/>
            </a:xfrm>
            <a:custGeom>
              <a:avLst/>
              <a:gdLst>
                <a:gd name="T0" fmla="*/ 0 w 544"/>
                <a:gd name="T1" fmla="*/ 597 h 597"/>
                <a:gd name="T2" fmla="*/ 544 w 544"/>
                <a:gd name="T3" fmla="*/ 292 h 597"/>
                <a:gd name="T4" fmla="*/ 366 w 544"/>
                <a:gd name="T5" fmla="*/ 0 h 597"/>
                <a:gd name="T6" fmla="*/ 0 w 544"/>
                <a:gd name="T7" fmla="*/ 597 h 597"/>
                <a:gd name="T8" fmla="*/ 0 60000 65536"/>
                <a:gd name="T9" fmla="*/ 0 60000 65536"/>
                <a:gd name="T10" fmla="*/ 0 60000 65536"/>
                <a:gd name="T11" fmla="*/ 0 60000 65536"/>
                <a:gd name="T12" fmla="*/ 0 w 544"/>
                <a:gd name="T13" fmla="*/ 0 h 597"/>
                <a:gd name="T14" fmla="*/ 544 w 544"/>
                <a:gd name="T15" fmla="*/ 597 h 597"/>
              </a:gdLst>
              <a:ahLst/>
              <a:cxnLst>
                <a:cxn ang="T8">
                  <a:pos x="T0" y="T1"/>
                </a:cxn>
                <a:cxn ang="T9">
                  <a:pos x="T2" y="T3"/>
                </a:cxn>
                <a:cxn ang="T10">
                  <a:pos x="T4" y="T5"/>
                </a:cxn>
                <a:cxn ang="T11">
                  <a:pos x="T6" y="T7"/>
                </a:cxn>
              </a:cxnLst>
              <a:rect l="T12" t="T13" r="T14" b="T15"/>
              <a:pathLst>
                <a:path w="544" h="597">
                  <a:moveTo>
                    <a:pt x="0" y="597"/>
                  </a:moveTo>
                  <a:lnTo>
                    <a:pt x="544" y="292"/>
                  </a:lnTo>
                  <a:lnTo>
                    <a:pt x="366" y="0"/>
                  </a:lnTo>
                  <a:lnTo>
                    <a:pt x="0" y="597"/>
                  </a:lnTo>
                  <a:close/>
                </a:path>
              </a:pathLst>
            </a:custGeom>
            <a:solidFill>
              <a:srgbClr val="F0E8B7"/>
            </a:solidFill>
            <a:ln w="9525">
              <a:solidFill>
                <a:schemeClr val="tx1"/>
              </a:solidFill>
              <a:round/>
              <a:headEnd/>
              <a:tailEnd/>
            </a:ln>
          </p:spPr>
          <p:txBody>
            <a:bodyPr/>
            <a:lstStyle/>
            <a:p>
              <a:endParaRPr lang="en-US" dirty="0"/>
            </a:p>
          </p:txBody>
        </p:sp>
        <p:sp>
          <p:nvSpPr>
            <p:cNvPr id="31814" name="Freeform 34"/>
            <p:cNvSpPr>
              <a:spLocks/>
            </p:cNvSpPr>
            <p:nvPr/>
          </p:nvSpPr>
          <p:spPr bwMode="ltGray">
            <a:xfrm>
              <a:off x="485" y="992"/>
              <a:ext cx="731" cy="305"/>
            </a:xfrm>
            <a:custGeom>
              <a:avLst/>
              <a:gdLst>
                <a:gd name="T0" fmla="*/ 544 w 731"/>
                <a:gd name="T1" fmla="*/ 0 h 305"/>
                <a:gd name="T2" fmla="*/ 0 w 731"/>
                <a:gd name="T3" fmla="*/ 305 h 305"/>
                <a:gd name="T4" fmla="*/ 731 w 731"/>
                <a:gd name="T5" fmla="*/ 305 h 305"/>
                <a:gd name="T6" fmla="*/ 544 w 731"/>
                <a:gd name="T7" fmla="*/ 0 h 305"/>
                <a:gd name="T8" fmla="*/ 0 60000 65536"/>
                <a:gd name="T9" fmla="*/ 0 60000 65536"/>
                <a:gd name="T10" fmla="*/ 0 60000 65536"/>
                <a:gd name="T11" fmla="*/ 0 60000 65536"/>
                <a:gd name="T12" fmla="*/ 0 w 731"/>
                <a:gd name="T13" fmla="*/ 0 h 305"/>
                <a:gd name="T14" fmla="*/ 731 w 731"/>
                <a:gd name="T15" fmla="*/ 305 h 305"/>
              </a:gdLst>
              <a:ahLst/>
              <a:cxnLst>
                <a:cxn ang="T8">
                  <a:pos x="T0" y="T1"/>
                </a:cxn>
                <a:cxn ang="T9">
                  <a:pos x="T2" y="T3"/>
                </a:cxn>
                <a:cxn ang="T10">
                  <a:pos x="T4" y="T5"/>
                </a:cxn>
                <a:cxn ang="T11">
                  <a:pos x="T6" y="T7"/>
                </a:cxn>
              </a:cxnLst>
              <a:rect l="T12" t="T13" r="T14" b="T15"/>
              <a:pathLst>
                <a:path w="731" h="305">
                  <a:moveTo>
                    <a:pt x="544" y="0"/>
                  </a:moveTo>
                  <a:lnTo>
                    <a:pt x="0" y="305"/>
                  </a:lnTo>
                  <a:lnTo>
                    <a:pt x="731" y="305"/>
                  </a:lnTo>
                  <a:lnTo>
                    <a:pt x="544" y="0"/>
                  </a:lnTo>
                  <a:close/>
                </a:path>
              </a:pathLst>
            </a:custGeom>
            <a:solidFill>
              <a:srgbClr val="F0E8B7"/>
            </a:solidFill>
            <a:ln w="9525">
              <a:solidFill>
                <a:schemeClr val="tx1"/>
              </a:solidFill>
              <a:round/>
              <a:headEnd/>
              <a:tailEnd/>
            </a:ln>
          </p:spPr>
          <p:txBody>
            <a:bodyPr/>
            <a:lstStyle/>
            <a:p>
              <a:endParaRPr lang="en-US" dirty="0"/>
            </a:p>
          </p:txBody>
        </p:sp>
        <p:sp>
          <p:nvSpPr>
            <p:cNvPr id="31815" name="Freeform 35"/>
            <p:cNvSpPr>
              <a:spLocks noEditPoints="1"/>
            </p:cNvSpPr>
            <p:nvPr/>
          </p:nvSpPr>
          <p:spPr bwMode="ltGray">
            <a:xfrm>
              <a:off x="485" y="700"/>
              <a:ext cx="798" cy="597"/>
            </a:xfrm>
            <a:custGeom>
              <a:avLst/>
              <a:gdLst>
                <a:gd name="T0" fmla="*/ 731 w 798"/>
                <a:gd name="T1" fmla="*/ 597 h 597"/>
                <a:gd name="T2" fmla="*/ 366 w 798"/>
                <a:gd name="T3" fmla="*/ 0 h 597"/>
                <a:gd name="T4" fmla="*/ 798 w 798"/>
                <a:gd name="T5" fmla="*/ 522 h 597"/>
                <a:gd name="T6" fmla="*/ 731 w 798"/>
                <a:gd name="T7" fmla="*/ 597 h 597"/>
                <a:gd name="T8" fmla="*/ 0 w 798"/>
                <a:gd name="T9" fmla="*/ 597 h 597"/>
                <a:gd name="T10" fmla="*/ 366 w 798"/>
                <a:gd name="T11" fmla="*/ 0 h 597"/>
                <a:gd name="T12" fmla="*/ 798 w 798"/>
                <a:gd name="T13" fmla="*/ 522 h 597"/>
                <a:gd name="T14" fmla="*/ 0 60000 65536"/>
                <a:gd name="T15" fmla="*/ 0 60000 65536"/>
                <a:gd name="T16" fmla="*/ 0 60000 65536"/>
                <a:gd name="T17" fmla="*/ 0 60000 65536"/>
                <a:gd name="T18" fmla="*/ 0 60000 65536"/>
                <a:gd name="T19" fmla="*/ 0 60000 65536"/>
                <a:gd name="T20" fmla="*/ 0 60000 65536"/>
                <a:gd name="T21" fmla="*/ 0 w 798"/>
                <a:gd name="T22" fmla="*/ 0 h 597"/>
                <a:gd name="T23" fmla="*/ 798 w 798"/>
                <a:gd name="T24" fmla="*/ 597 h 5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597">
                  <a:moveTo>
                    <a:pt x="731" y="597"/>
                  </a:moveTo>
                  <a:lnTo>
                    <a:pt x="366" y="0"/>
                  </a:lnTo>
                  <a:moveTo>
                    <a:pt x="798" y="522"/>
                  </a:moveTo>
                  <a:lnTo>
                    <a:pt x="731" y="597"/>
                  </a:lnTo>
                  <a:lnTo>
                    <a:pt x="0" y="597"/>
                  </a:lnTo>
                  <a:lnTo>
                    <a:pt x="366" y="0"/>
                  </a:lnTo>
                  <a:lnTo>
                    <a:pt x="798" y="522"/>
                  </a:lnTo>
                </a:path>
              </a:pathLst>
            </a:custGeom>
            <a:solidFill>
              <a:srgbClr val="F0E8B7"/>
            </a:solidFill>
            <a:ln w="3175">
              <a:solidFill>
                <a:schemeClr val="tx1"/>
              </a:solidFill>
              <a:prstDash val="solid"/>
              <a:round/>
              <a:headEnd/>
              <a:tailEnd/>
            </a:ln>
          </p:spPr>
          <p:txBody>
            <a:bodyPr/>
            <a:lstStyle/>
            <a:p>
              <a:endParaRPr lang="en-US" dirty="0"/>
            </a:p>
          </p:txBody>
        </p:sp>
      </p:grpSp>
      <p:sp>
        <p:nvSpPr>
          <p:cNvPr id="31765" name="Text Box 36"/>
          <p:cNvSpPr txBox="1">
            <a:spLocks noChangeArrowheads="1"/>
          </p:cNvSpPr>
          <p:nvPr/>
        </p:nvSpPr>
        <p:spPr bwMode="auto">
          <a:xfrm>
            <a:off x="7648575" y="2943225"/>
            <a:ext cx="654050" cy="366713"/>
          </a:xfrm>
          <a:prstGeom prst="rect">
            <a:avLst/>
          </a:prstGeom>
          <a:noFill/>
          <a:ln w="9525">
            <a:noFill/>
            <a:miter lim="800000"/>
            <a:headEnd/>
            <a:tailEnd/>
          </a:ln>
        </p:spPr>
        <p:txBody>
          <a:bodyPr wrap="none">
            <a:spAutoFit/>
          </a:bodyPr>
          <a:lstStyle/>
          <a:p>
            <a:r>
              <a:rPr lang="en-US" b="1" dirty="0"/>
              <a:t>SCP</a:t>
            </a:r>
          </a:p>
        </p:txBody>
      </p:sp>
      <p:grpSp>
        <p:nvGrpSpPr>
          <p:cNvPr id="5" name="Group 37"/>
          <p:cNvGrpSpPr>
            <a:grpSpLocks/>
          </p:cNvGrpSpPr>
          <p:nvPr/>
        </p:nvGrpSpPr>
        <p:grpSpPr bwMode="auto">
          <a:xfrm>
            <a:off x="2009775" y="2633663"/>
            <a:ext cx="876300" cy="2124075"/>
            <a:chOff x="1266" y="1659"/>
            <a:chExt cx="552" cy="1338"/>
          </a:xfrm>
        </p:grpSpPr>
        <p:grpSp>
          <p:nvGrpSpPr>
            <p:cNvPr id="6" name="Group 38"/>
            <p:cNvGrpSpPr>
              <a:grpSpLocks/>
            </p:cNvGrpSpPr>
            <p:nvPr/>
          </p:nvGrpSpPr>
          <p:grpSpPr bwMode="auto">
            <a:xfrm>
              <a:off x="1290" y="1659"/>
              <a:ext cx="528" cy="480"/>
              <a:chOff x="3934" y="1078"/>
              <a:chExt cx="505" cy="503"/>
            </a:xfrm>
          </p:grpSpPr>
          <p:sp>
            <p:nvSpPr>
              <p:cNvPr id="31806" name="Freeform 39"/>
              <p:cNvSpPr>
                <a:spLocks/>
              </p:cNvSpPr>
              <p:nvPr/>
            </p:nvSpPr>
            <p:spPr bwMode="ltGray">
              <a:xfrm>
                <a:off x="3934" y="1078"/>
                <a:ext cx="505" cy="503"/>
              </a:xfrm>
              <a:custGeom>
                <a:avLst/>
                <a:gdLst>
                  <a:gd name="T0" fmla="*/ 0 w 505"/>
                  <a:gd name="T1" fmla="*/ 503 h 503"/>
                  <a:gd name="T2" fmla="*/ 505 w 505"/>
                  <a:gd name="T3" fmla="*/ 0 h 503"/>
                  <a:gd name="T4" fmla="*/ 63 w 505"/>
                  <a:gd name="T5" fmla="*/ 0 h 503"/>
                  <a:gd name="T6" fmla="*/ 0 w 505"/>
                  <a:gd name="T7" fmla="*/ 63 h 503"/>
                  <a:gd name="T8" fmla="*/ 0 w 505"/>
                  <a:gd name="T9" fmla="*/ 503 h 503"/>
                  <a:gd name="T10" fmla="*/ 0 60000 65536"/>
                  <a:gd name="T11" fmla="*/ 0 60000 65536"/>
                  <a:gd name="T12" fmla="*/ 0 60000 65536"/>
                  <a:gd name="T13" fmla="*/ 0 60000 65536"/>
                  <a:gd name="T14" fmla="*/ 0 60000 65536"/>
                  <a:gd name="T15" fmla="*/ 0 w 505"/>
                  <a:gd name="T16" fmla="*/ 0 h 503"/>
                  <a:gd name="T17" fmla="*/ 505 w 505"/>
                  <a:gd name="T18" fmla="*/ 503 h 503"/>
                </a:gdLst>
                <a:ahLst/>
                <a:cxnLst>
                  <a:cxn ang="T10">
                    <a:pos x="T0" y="T1"/>
                  </a:cxn>
                  <a:cxn ang="T11">
                    <a:pos x="T2" y="T3"/>
                  </a:cxn>
                  <a:cxn ang="T12">
                    <a:pos x="T4" y="T5"/>
                  </a:cxn>
                  <a:cxn ang="T13">
                    <a:pos x="T6" y="T7"/>
                  </a:cxn>
                  <a:cxn ang="T14">
                    <a:pos x="T8" y="T9"/>
                  </a:cxn>
                </a:cxnLst>
                <a:rect l="T15" t="T16" r="T17" b="T18"/>
                <a:pathLst>
                  <a:path w="505" h="503">
                    <a:moveTo>
                      <a:pt x="0" y="503"/>
                    </a:moveTo>
                    <a:lnTo>
                      <a:pt x="505" y="0"/>
                    </a:lnTo>
                    <a:lnTo>
                      <a:pt x="63" y="0"/>
                    </a:lnTo>
                    <a:lnTo>
                      <a:pt x="0" y="63"/>
                    </a:lnTo>
                    <a:lnTo>
                      <a:pt x="0" y="503"/>
                    </a:lnTo>
                    <a:close/>
                  </a:path>
                </a:pathLst>
              </a:custGeom>
              <a:solidFill>
                <a:srgbClr val="F0E8B7"/>
              </a:solidFill>
              <a:ln w="3175">
                <a:solidFill>
                  <a:schemeClr val="tx1"/>
                </a:solidFill>
                <a:prstDash val="solid"/>
                <a:round/>
                <a:headEnd/>
                <a:tailEnd/>
              </a:ln>
            </p:spPr>
            <p:txBody>
              <a:bodyPr/>
              <a:lstStyle/>
              <a:p>
                <a:endParaRPr lang="en-US" dirty="0"/>
              </a:p>
            </p:txBody>
          </p:sp>
          <p:sp>
            <p:nvSpPr>
              <p:cNvPr id="31807" name="Freeform 40"/>
              <p:cNvSpPr>
                <a:spLocks/>
              </p:cNvSpPr>
              <p:nvPr/>
            </p:nvSpPr>
            <p:spPr bwMode="ltGray">
              <a:xfrm>
                <a:off x="3934" y="1141"/>
                <a:ext cx="442" cy="440"/>
              </a:xfrm>
              <a:custGeom>
                <a:avLst/>
                <a:gdLst>
                  <a:gd name="T0" fmla="*/ 0 w 442"/>
                  <a:gd name="T1" fmla="*/ 440 h 440"/>
                  <a:gd name="T2" fmla="*/ 442 w 442"/>
                  <a:gd name="T3" fmla="*/ 440 h 440"/>
                  <a:gd name="T4" fmla="*/ 442 w 442"/>
                  <a:gd name="T5" fmla="*/ 0 h 440"/>
                  <a:gd name="T6" fmla="*/ 0 w 442"/>
                  <a:gd name="T7" fmla="*/ 440 h 440"/>
                  <a:gd name="T8" fmla="*/ 0 60000 65536"/>
                  <a:gd name="T9" fmla="*/ 0 60000 65536"/>
                  <a:gd name="T10" fmla="*/ 0 60000 65536"/>
                  <a:gd name="T11" fmla="*/ 0 60000 65536"/>
                  <a:gd name="T12" fmla="*/ 0 w 442"/>
                  <a:gd name="T13" fmla="*/ 0 h 440"/>
                  <a:gd name="T14" fmla="*/ 442 w 442"/>
                  <a:gd name="T15" fmla="*/ 440 h 440"/>
                </a:gdLst>
                <a:ahLst/>
                <a:cxnLst>
                  <a:cxn ang="T8">
                    <a:pos x="T0" y="T1"/>
                  </a:cxn>
                  <a:cxn ang="T9">
                    <a:pos x="T2" y="T3"/>
                  </a:cxn>
                  <a:cxn ang="T10">
                    <a:pos x="T4" y="T5"/>
                  </a:cxn>
                  <a:cxn ang="T11">
                    <a:pos x="T6" y="T7"/>
                  </a:cxn>
                </a:cxnLst>
                <a:rect l="T12" t="T13" r="T14" b="T15"/>
                <a:pathLst>
                  <a:path w="442" h="440">
                    <a:moveTo>
                      <a:pt x="0" y="440"/>
                    </a:moveTo>
                    <a:lnTo>
                      <a:pt x="442" y="440"/>
                    </a:lnTo>
                    <a:lnTo>
                      <a:pt x="442" y="0"/>
                    </a:lnTo>
                    <a:lnTo>
                      <a:pt x="0" y="440"/>
                    </a:lnTo>
                    <a:close/>
                  </a:path>
                </a:pathLst>
              </a:custGeom>
              <a:solidFill>
                <a:srgbClr val="F0E8B7"/>
              </a:solidFill>
              <a:ln w="3175">
                <a:solidFill>
                  <a:schemeClr val="tx1"/>
                </a:solidFill>
                <a:prstDash val="solid"/>
                <a:round/>
                <a:headEnd/>
                <a:tailEnd/>
              </a:ln>
            </p:spPr>
            <p:txBody>
              <a:bodyPr/>
              <a:lstStyle/>
              <a:p>
                <a:endParaRPr lang="en-US" dirty="0"/>
              </a:p>
            </p:txBody>
          </p:sp>
          <p:sp>
            <p:nvSpPr>
              <p:cNvPr id="31808" name="Freeform 41"/>
              <p:cNvSpPr>
                <a:spLocks/>
              </p:cNvSpPr>
              <p:nvPr/>
            </p:nvSpPr>
            <p:spPr bwMode="ltGray">
              <a:xfrm>
                <a:off x="4376" y="1078"/>
                <a:ext cx="63" cy="503"/>
              </a:xfrm>
              <a:custGeom>
                <a:avLst/>
                <a:gdLst>
                  <a:gd name="T0" fmla="*/ 63 w 63"/>
                  <a:gd name="T1" fmla="*/ 0 h 503"/>
                  <a:gd name="T2" fmla="*/ 0 w 63"/>
                  <a:gd name="T3" fmla="*/ 503 h 503"/>
                  <a:gd name="T4" fmla="*/ 0 w 63"/>
                  <a:gd name="T5" fmla="*/ 63 h 503"/>
                  <a:gd name="T6" fmla="*/ 63 w 63"/>
                  <a:gd name="T7" fmla="*/ 0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63" y="0"/>
                    </a:moveTo>
                    <a:lnTo>
                      <a:pt x="0" y="503"/>
                    </a:lnTo>
                    <a:lnTo>
                      <a:pt x="0" y="63"/>
                    </a:lnTo>
                    <a:lnTo>
                      <a:pt x="63" y="0"/>
                    </a:lnTo>
                    <a:close/>
                  </a:path>
                </a:pathLst>
              </a:custGeom>
              <a:solidFill>
                <a:srgbClr val="F0E8B7"/>
              </a:solidFill>
              <a:ln w="3175">
                <a:solidFill>
                  <a:schemeClr val="tx1"/>
                </a:solidFill>
                <a:prstDash val="solid"/>
                <a:round/>
                <a:headEnd/>
                <a:tailEnd/>
              </a:ln>
            </p:spPr>
            <p:txBody>
              <a:bodyPr/>
              <a:lstStyle/>
              <a:p>
                <a:endParaRPr lang="en-US" dirty="0"/>
              </a:p>
            </p:txBody>
          </p:sp>
          <p:sp>
            <p:nvSpPr>
              <p:cNvPr id="31809" name="Freeform 42"/>
              <p:cNvSpPr>
                <a:spLocks/>
              </p:cNvSpPr>
              <p:nvPr/>
            </p:nvSpPr>
            <p:spPr bwMode="ltGray">
              <a:xfrm>
                <a:off x="4376" y="1078"/>
                <a:ext cx="63" cy="503"/>
              </a:xfrm>
              <a:custGeom>
                <a:avLst/>
                <a:gdLst>
                  <a:gd name="T0" fmla="*/ 0 w 63"/>
                  <a:gd name="T1" fmla="*/ 503 h 503"/>
                  <a:gd name="T2" fmla="*/ 63 w 63"/>
                  <a:gd name="T3" fmla="*/ 440 h 503"/>
                  <a:gd name="T4" fmla="*/ 63 w 63"/>
                  <a:gd name="T5" fmla="*/ 0 h 503"/>
                  <a:gd name="T6" fmla="*/ 0 w 63"/>
                  <a:gd name="T7" fmla="*/ 503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0" y="503"/>
                    </a:moveTo>
                    <a:lnTo>
                      <a:pt x="63" y="440"/>
                    </a:lnTo>
                    <a:lnTo>
                      <a:pt x="63" y="0"/>
                    </a:lnTo>
                    <a:lnTo>
                      <a:pt x="0" y="503"/>
                    </a:lnTo>
                    <a:close/>
                  </a:path>
                </a:pathLst>
              </a:custGeom>
              <a:solidFill>
                <a:srgbClr val="F0E8B7"/>
              </a:solidFill>
              <a:ln w="9525">
                <a:solidFill>
                  <a:schemeClr val="tx1"/>
                </a:solidFill>
                <a:round/>
                <a:headEnd/>
                <a:tailEnd/>
              </a:ln>
            </p:spPr>
            <p:txBody>
              <a:bodyPr/>
              <a:lstStyle/>
              <a:p>
                <a:endParaRPr lang="en-US" dirty="0"/>
              </a:p>
            </p:txBody>
          </p:sp>
          <p:sp>
            <p:nvSpPr>
              <p:cNvPr id="31810" name="Line 43"/>
              <p:cNvSpPr>
                <a:spLocks noChangeShapeType="1"/>
              </p:cNvSpPr>
              <p:nvPr/>
            </p:nvSpPr>
            <p:spPr bwMode="ltGray">
              <a:xfrm>
                <a:off x="3934" y="1141"/>
                <a:ext cx="442" cy="1"/>
              </a:xfrm>
              <a:prstGeom prst="line">
                <a:avLst/>
              </a:prstGeom>
              <a:noFill/>
              <a:ln w="3175">
                <a:solidFill>
                  <a:schemeClr val="tx1"/>
                </a:solidFill>
                <a:round/>
                <a:headEnd/>
                <a:tailEnd/>
              </a:ln>
            </p:spPr>
            <p:txBody>
              <a:bodyPr/>
              <a:lstStyle/>
              <a:p>
                <a:endParaRPr lang="en-US" dirty="0"/>
              </a:p>
            </p:txBody>
          </p:sp>
        </p:grpSp>
        <p:sp>
          <p:nvSpPr>
            <p:cNvPr id="31797" name="Line 44"/>
            <p:cNvSpPr>
              <a:spLocks noChangeShapeType="1"/>
            </p:cNvSpPr>
            <p:nvPr/>
          </p:nvSpPr>
          <p:spPr bwMode="auto">
            <a:xfrm>
              <a:off x="1527" y="2133"/>
              <a:ext cx="0" cy="369"/>
            </a:xfrm>
            <a:prstGeom prst="line">
              <a:avLst/>
            </a:prstGeom>
            <a:noFill/>
            <a:ln w="9525">
              <a:solidFill>
                <a:schemeClr val="tx1"/>
              </a:solidFill>
              <a:round/>
              <a:headEnd/>
              <a:tailEnd/>
            </a:ln>
          </p:spPr>
          <p:txBody>
            <a:bodyPr/>
            <a:lstStyle/>
            <a:p>
              <a:endParaRPr lang="en-US" dirty="0"/>
            </a:p>
          </p:txBody>
        </p:sp>
        <p:sp>
          <p:nvSpPr>
            <p:cNvPr id="31798" name="Text Box 45"/>
            <p:cNvSpPr txBox="1">
              <a:spLocks noChangeArrowheads="1"/>
            </p:cNvSpPr>
            <p:nvPr/>
          </p:nvSpPr>
          <p:spPr bwMode="auto">
            <a:xfrm>
              <a:off x="1341" y="1794"/>
              <a:ext cx="396" cy="231"/>
            </a:xfrm>
            <a:prstGeom prst="rect">
              <a:avLst/>
            </a:prstGeom>
            <a:noFill/>
            <a:ln w="9525">
              <a:noFill/>
              <a:miter lim="800000"/>
              <a:headEnd/>
              <a:tailEnd/>
            </a:ln>
          </p:spPr>
          <p:txBody>
            <a:bodyPr wrap="none">
              <a:spAutoFit/>
            </a:bodyPr>
            <a:lstStyle/>
            <a:p>
              <a:r>
                <a:rPr lang="en-US" b="1" dirty="0"/>
                <a:t>STP</a:t>
              </a:r>
            </a:p>
          </p:txBody>
        </p:sp>
        <p:grpSp>
          <p:nvGrpSpPr>
            <p:cNvPr id="7" name="Group 46"/>
            <p:cNvGrpSpPr>
              <a:grpSpLocks/>
            </p:cNvGrpSpPr>
            <p:nvPr/>
          </p:nvGrpSpPr>
          <p:grpSpPr bwMode="auto">
            <a:xfrm>
              <a:off x="1266" y="2517"/>
              <a:ext cx="528" cy="480"/>
              <a:chOff x="3934" y="1078"/>
              <a:chExt cx="505" cy="503"/>
            </a:xfrm>
          </p:grpSpPr>
          <p:sp>
            <p:nvSpPr>
              <p:cNvPr id="31801" name="Freeform 47"/>
              <p:cNvSpPr>
                <a:spLocks/>
              </p:cNvSpPr>
              <p:nvPr/>
            </p:nvSpPr>
            <p:spPr bwMode="ltGray">
              <a:xfrm>
                <a:off x="3934" y="1078"/>
                <a:ext cx="505" cy="503"/>
              </a:xfrm>
              <a:custGeom>
                <a:avLst/>
                <a:gdLst>
                  <a:gd name="T0" fmla="*/ 0 w 505"/>
                  <a:gd name="T1" fmla="*/ 503 h 503"/>
                  <a:gd name="T2" fmla="*/ 505 w 505"/>
                  <a:gd name="T3" fmla="*/ 0 h 503"/>
                  <a:gd name="T4" fmla="*/ 63 w 505"/>
                  <a:gd name="T5" fmla="*/ 0 h 503"/>
                  <a:gd name="T6" fmla="*/ 0 w 505"/>
                  <a:gd name="T7" fmla="*/ 63 h 503"/>
                  <a:gd name="T8" fmla="*/ 0 w 505"/>
                  <a:gd name="T9" fmla="*/ 503 h 503"/>
                  <a:gd name="T10" fmla="*/ 0 60000 65536"/>
                  <a:gd name="T11" fmla="*/ 0 60000 65536"/>
                  <a:gd name="T12" fmla="*/ 0 60000 65536"/>
                  <a:gd name="T13" fmla="*/ 0 60000 65536"/>
                  <a:gd name="T14" fmla="*/ 0 60000 65536"/>
                  <a:gd name="T15" fmla="*/ 0 w 505"/>
                  <a:gd name="T16" fmla="*/ 0 h 503"/>
                  <a:gd name="T17" fmla="*/ 505 w 505"/>
                  <a:gd name="T18" fmla="*/ 503 h 503"/>
                </a:gdLst>
                <a:ahLst/>
                <a:cxnLst>
                  <a:cxn ang="T10">
                    <a:pos x="T0" y="T1"/>
                  </a:cxn>
                  <a:cxn ang="T11">
                    <a:pos x="T2" y="T3"/>
                  </a:cxn>
                  <a:cxn ang="T12">
                    <a:pos x="T4" y="T5"/>
                  </a:cxn>
                  <a:cxn ang="T13">
                    <a:pos x="T6" y="T7"/>
                  </a:cxn>
                  <a:cxn ang="T14">
                    <a:pos x="T8" y="T9"/>
                  </a:cxn>
                </a:cxnLst>
                <a:rect l="T15" t="T16" r="T17" b="T18"/>
                <a:pathLst>
                  <a:path w="505" h="503">
                    <a:moveTo>
                      <a:pt x="0" y="503"/>
                    </a:moveTo>
                    <a:lnTo>
                      <a:pt x="505" y="0"/>
                    </a:lnTo>
                    <a:lnTo>
                      <a:pt x="63" y="0"/>
                    </a:lnTo>
                    <a:lnTo>
                      <a:pt x="0" y="63"/>
                    </a:lnTo>
                    <a:lnTo>
                      <a:pt x="0" y="503"/>
                    </a:lnTo>
                    <a:close/>
                  </a:path>
                </a:pathLst>
              </a:custGeom>
              <a:solidFill>
                <a:srgbClr val="F0E8B7"/>
              </a:solidFill>
              <a:ln w="3175">
                <a:solidFill>
                  <a:schemeClr val="tx1"/>
                </a:solidFill>
                <a:prstDash val="solid"/>
                <a:round/>
                <a:headEnd/>
                <a:tailEnd/>
              </a:ln>
            </p:spPr>
            <p:txBody>
              <a:bodyPr/>
              <a:lstStyle/>
              <a:p>
                <a:endParaRPr lang="en-US" dirty="0"/>
              </a:p>
            </p:txBody>
          </p:sp>
          <p:sp>
            <p:nvSpPr>
              <p:cNvPr id="31802" name="Freeform 48"/>
              <p:cNvSpPr>
                <a:spLocks/>
              </p:cNvSpPr>
              <p:nvPr/>
            </p:nvSpPr>
            <p:spPr bwMode="ltGray">
              <a:xfrm>
                <a:off x="3934" y="1141"/>
                <a:ext cx="442" cy="440"/>
              </a:xfrm>
              <a:custGeom>
                <a:avLst/>
                <a:gdLst>
                  <a:gd name="T0" fmla="*/ 0 w 442"/>
                  <a:gd name="T1" fmla="*/ 440 h 440"/>
                  <a:gd name="T2" fmla="*/ 442 w 442"/>
                  <a:gd name="T3" fmla="*/ 440 h 440"/>
                  <a:gd name="T4" fmla="*/ 442 w 442"/>
                  <a:gd name="T5" fmla="*/ 0 h 440"/>
                  <a:gd name="T6" fmla="*/ 0 w 442"/>
                  <a:gd name="T7" fmla="*/ 440 h 440"/>
                  <a:gd name="T8" fmla="*/ 0 60000 65536"/>
                  <a:gd name="T9" fmla="*/ 0 60000 65536"/>
                  <a:gd name="T10" fmla="*/ 0 60000 65536"/>
                  <a:gd name="T11" fmla="*/ 0 60000 65536"/>
                  <a:gd name="T12" fmla="*/ 0 w 442"/>
                  <a:gd name="T13" fmla="*/ 0 h 440"/>
                  <a:gd name="T14" fmla="*/ 442 w 442"/>
                  <a:gd name="T15" fmla="*/ 440 h 440"/>
                </a:gdLst>
                <a:ahLst/>
                <a:cxnLst>
                  <a:cxn ang="T8">
                    <a:pos x="T0" y="T1"/>
                  </a:cxn>
                  <a:cxn ang="T9">
                    <a:pos x="T2" y="T3"/>
                  </a:cxn>
                  <a:cxn ang="T10">
                    <a:pos x="T4" y="T5"/>
                  </a:cxn>
                  <a:cxn ang="T11">
                    <a:pos x="T6" y="T7"/>
                  </a:cxn>
                </a:cxnLst>
                <a:rect l="T12" t="T13" r="T14" b="T15"/>
                <a:pathLst>
                  <a:path w="442" h="440">
                    <a:moveTo>
                      <a:pt x="0" y="440"/>
                    </a:moveTo>
                    <a:lnTo>
                      <a:pt x="442" y="440"/>
                    </a:lnTo>
                    <a:lnTo>
                      <a:pt x="442" y="0"/>
                    </a:lnTo>
                    <a:lnTo>
                      <a:pt x="0" y="440"/>
                    </a:lnTo>
                    <a:close/>
                  </a:path>
                </a:pathLst>
              </a:custGeom>
              <a:solidFill>
                <a:srgbClr val="F0E8B7"/>
              </a:solidFill>
              <a:ln w="3175">
                <a:solidFill>
                  <a:schemeClr val="tx1"/>
                </a:solidFill>
                <a:prstDash val="solid"/>
                <a:round/>
                <a:headEnd/>
                <a:tailEnd/>
              </a:ln>
            </p:spPr>
            <p:txBody>
              <a:bodyPr/>
              <a:lstStyle/>
              <a:p>
                <a:endParaRPr lang="en-US" dirty="0"/>
              </a:p>
            </p:txBody>
          </p:sp>
          <p:sp>
            <p:nvSpPr>
              <p:cNvPr id="31803" name="Freeform 49"/>
              <p:cNvSpPr>
                <a:spLocks/>
              </p:cNvSpPr>
              <p:nvPr/>
            </p:nvSpPr>
            <p:spPr bwMode="ltGray">
              <a:xfrm>
                <a:off x="4376" y="1078"/>
                <a:ext cx="63" cy="503"/>
              </a:xfrm>
              <a:custGeom>
                <a:avLst/>
                <a:gdLst>
                  <a:gd name="T0" fmla="*/ 63 w 63"/>
                  <a:gd name="T1" fmla="*/ 0 h 503"/>
                  <a:gd name="T2" fmla="*/ 0 w 63"/>
                  <a:gd name="T3" fmla="*/ 503 h 503"/>
                  <a:gd name="T4" fmla="*/ 0 w 63"/>
                  <a:gd name="T5" fmla="*/ 63 h 503"/>
                  <a:gd name="T6" fmla="*/ 63 w 63"/>
                  <a:gd name="T7" fmla="*/ 0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63" y="0"/>
                    </a:moveTo>
                    <a:lnTo>
                      <a:pt x="0" y="503"/>
                    </a:lnTo>
                    <a:lnTo>
                      <a:pt x="0" y="63"/>
                    </a:lnTo>
                    <a:lnTo>
                      <a:pt x="63" y="0"/>
                    </a:lnTo>
                    <a:close/>
                  </a:path>
                </a:pathLst>
              </a:custGeom>
              <a:solidFill>
                <a:srgbClr val="F0E8B7"/>
              </a:solidFill>
              <a:ln w="3175">
                <a:solidFill>
                  <a:schemeClr val="tx1"/>
                </a:solidFill>
                <a:prstDash val="solid"/>
                <a:round/>
                <a:headEnd/>
                <a:tailEnd/>
              </a:ln>
            </p:spPr>
            <p:txBody>
              <a:bodyPr/>
              <a:lstStyle/>
              <a:p>
                <a:endParaRPr lang="en-US" dirty="0"/>
              </a:p>
            </p:txBody>
          </p:sp>
          <p:sp>
            <p:nvSpPr>
              <p:cNvPr id="31804" name="Freeform 50"/>
              <p:cNvSpPr>
                <a:spLocks/>
              </p:cNvSpPr>
              <p:nvPr/>
            </p:nvSpPr>
            <p:spPr bwMode="ltGray">
              <a:xfrm>
                <a:off x="4376" y="1078"/>
                <a:ext cx="63" cy="503"/>
              </a:xfrm>
              <a:custGeom>
                <a:avLst/>
                <a:gdLst>
                  <a:gd name="T0" fmla="*/ 0 w 63"/>
                  <a:gd name="T1" fmla="*/ 503 h 503"/>
                  <a:gd name="T2" fmla="*/ 63 w 63"/>
                  <a:gd name="T3" fmla="*/ 440 h 503"/>
                  <a:gd name="T4" fmla="*/ 63 w 63"/>
                  <a:gd name="T5" fmla="*/ 0 h 503"/>
                  <a:gd name="T6" fmla="*/ 0 w 63"/>
                  <a:gd name="T7" fmla="*/ 503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0" y="503"/>
                    </a:moveTo>
                    <a:lnTo>
                      <a:pt x="63" y="440"/>
                    </a:lnTo>
                    <a:lnTo>
                      <a:pt x="63" y="0"/>
                    </a:lnTo>
                    <a:lnTo>
                      <a:pt x="0" y="503"/>
                    </a:lnTo>
                    <a:close/>
                  </a:path>
                </a:pathLst>
              </a:custGeom>
              <a:solidFill>
                <a:srgbClr val="F0E8B7"/>
              </a:solidFill>
              <a:ln w="9525">
                <a:solidFill>
                  <a:schemeClr val="tx1"/>
                </a:solidFill>
                <a:round/>
                <a:headEnd/>
                <a:tailEnd/>
              </a:ln>
            </p:spPr>
            <p:txBody>
              <a:bodyPr/>
              <a:lstStyle/>
              <a:p>
                <a:endParaRPr lang="en-US" dirty="0"/>
              </a:p>
            </p:txBody>
          </p:sp>
          <p:sp>
            <p:nvSpPr>
              <p:cNvPr id="31805" name="Line 51"/>
              <p:cNvSpPr>
                <a:spLocks noChangeShapeType="1"/>
              </p:cNvSpPr>
              <p:nvPr/>
            </p:nvSpPr>
            <p:spPr bwMode="ltGray">
              <a:xfrm>
                <a:off x="3934" y="1141"/>
                <a:ext cx="442" cy="1"/>
              </a:xfrm>
              <a:prstGeom prst="line">
                <a:avLst/>
              </a:prstGeom>
              <a:noFill/>
              <a:ln w="3175">
                <a:solidFill>
                  <a:schemeClr val="tx1"/>
                </a:solidFill>
                <a:round/>
                <a:headEnd/>
                <a:tailEnd/>
              </a:ln>
            </p:spPr>
            <p:txBody>
              <a:bodyPr/>
              <a:lstStyle/>
              <a:p>
                <a:endParaRPr lang="en-US" dirty="0"/>
              </a:p>
            </p:txBody>
          </p:sp>
        </p:grpSp>
        <p:sp>
          <p:nvSpPr>
            <p:cNvPr id="31800" name="Text Box 52"/>
            <p:cNvSpPr txBox="1">
              <a:spLocks noChangeArrowheads="1"/>
            </p:cNvSpPr>
            <p:nvPr/>
          </p:nvSpPr>
          <p:spPr bwMode="auto">
            <a:xfrm>
              <a:off x="1299" y="2658"/>
              <a:ext cx="396" cy="231"/>
            </a:xfrm>
            <a:prstGeom prst="rect">
              <a:avLst/>
            </a:prstGeom>
            <a:noFill/>
            <a:ln w="9525">
              <a:noFill/>
              <a:miter lim="800000"/>
              <a:headEnd/>
              <a:tailEnd/>
            </a:ln>
          </p:spPr>
          <p:txBody>
            <a:bodyPr wrap="none">
              <a:spAutoFit/>
            </a:bodyPr>
            <a:lstStyle/>
            <a:p>
              <a:r>
                <a:rPr lang="en-US" b="1" dirty="0"/>
                <a:t>STP</a:t>
              </a:r>
            </a:p>
          </p:txBody>
        </p:sp>
      </p:grpSp>
      <p:grpSp>
        <p:nvGrpSpPr>
          <p:cNvPr id="8" name="Group 53"/>
          <p:cNvGrpSpPr>
            <a:grpSpLocks/>
          </p:cNvGrpSpPr>
          <p:nvPr/>
        </p:nvGrpSpPr>
        <p:grpSpPr bwMode="auto">
          <a:xfrm>
            <a:off x="619125" y="5410200"/>
            <a:ext cx="895350" cy="852488"/>
            <a:chOff x="2642" y="2184"/>
            <a:chExt cx="761" cy="759"/>
          </a:xfrm>
        </p:grpSpPr>
        <p:sp>
          <p:nvSpPr>
            <p:cNvPr id="31791" name="Freeform 54"/>
            <p:cNvSpPr>
              <a:spLocks/>
            </p:cNvSpPr>
            <p:nvPr/>
          </p:nvSpPr>
          <p:spPr bwMode="ltGray">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solidFill>
                <a:schemeClr val="tx1"/>
              </a:solidFill>
              <a:round/>
              <a:headEnd/>
              <a:tailEnd/>
            </a:ln>
          </p:spPr>
          <p:txBody>
            <a:bodyPr/>
            <a:lstStyle/>
            <a:p>
              <a:endParaRPr lang="en-US" dirty="0"/>
            </a:p>
          </p:txBody>
        </p:sp>
        <p:sp>
          <p:nvSpPr>
            <p:cNvPr id="31792" name="Freeform 55"/>
            <p:cNvSpPr>
              <a:spLocks/>
            </p:cNvSpPr>
            <p:nvPr/>
          </p:nvSpPr>
          <p:spPr bwMode="ltGray">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solidFill>
                <a:schemeClr val="tx1"/>
              </a:solidFill>
              <a:round/>
              <a:headEnd/>
              <a:tailEnd/>
            </a:ln>
          </p:spPr>
          <p:txBody>
            <a:bodyPr/>
            <a:lstStyle/>
            <a:p>
              <a:endParaRPr lang="en-US" dirty="0"/>
            </a:p>
          </p:txBody>
        </p:sp>
        <p:sp>
          <p:nvSpPr>
            <p:cNvPr id="31793" name="Freeform 56"/>
            <p:cNvSpPr>
              <a:spLocks/>
            </p:cNvSpPr>
            <p:nvPr/>
          </p:nvSpPr>
          <p:spPr bwMode="ltGray">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solidFill>
                <a:schemeClr val="tx1"/>
              </a:solidFill>
              <a:round/>
              <a:headEnd/>
              <a:tailEnd/>
            </a:ln>
          </p:spPr>
          <p:txBody>
            <a:bodyPr/>
            <a:lstStyle/>
            <a:p>
              <a:endParaRPr lang="en-US" dirty="0"/>
            </a:p>
          </p:txBody>
        </p:sp>
        <p:sp>
          <p:nvSpPr>
            <p:cNvPr id="31794" name="Freeform 57"/>
            <p:cNvSpPr>
              <a:spLocks/>
            </p:cNvSpPr>
            <p:nvPr/>
          </p:nvSpPr>
          <p:spPr bwMode="ltGray">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solidFill>
                <a:schemeClr val="tx1"/>
              </a:solidFill>
              <a:round/>
              <a:headEnd/>
              <a:tailEnd/>
            </a:ln>
          </p:spPr>
          <p:txBody>
            <a:bodyPr/>
            <a:lstStyle/>
            <a:p>
              <a:endParaRPr lang="en-US" dirty="0"/>
            </a:p>
          </p:txBody>
        </p:sp>
        <p:sp>
          <p:nvSpPr>
            <p:cNvPr id="31795" name="Freeform 58"/>
            <p:cNvSpPr>
              <a:spLocks/>
            </p:cNvSpPr>
            <p:nvPr/>
          </p:nvSpPr>
          <p:spPr bwMode="ltGray">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chemeClr val="tx1"/>
              </a:solidFill>
              <a:prstDash val="solid"/>
              <a:round/>
              <a:headEnd/>
              <a:tailEnd/>
            </a:ln>
          </p:spPr>
          <p:txBody>
            <a:bodyPr/>
            <a:lstStyle/>
            <a:p>
              <a:endParaRPr lang="en-US" dirty="0"/>
            </a:p>
          </p:txBody>
        </p:sp>
      </p:grpSp>
      <p:sp>
        <p:nvSpPr>
          <p:cNvPr id="31768" name="Text Box 59"/>
          <p:cNvSpPr txBox="1">
            <a:spLocks noChangeArrowheads="1"/>
          </p:cNvSpPr>
          <p:nvPr/>
        </p:nvSpPr>
        <p:spPr bwMode="auto">
          <a:xfrm>
            <a:off x="746125" y="5646738"/>
            <a:ext cx="641350" cy="366712"/>
          </a:xfrm>
          <a:prstGeom prst="rect">
            <a:avLst/>
          </a:prstGeom>
          <a:noFill/>
          <a:ln w="9525">
            <a:noFill/>
            <a:miter lim="800000"/>
            <a:headEnd/>
            <a:tailEnd/>
          </a:ln>
        </p:spPr>
        <p:txBody>
          <a:bodyPr wrap="none">
            <a:spAutoFit/>
          </a:bodyPr>
          <a:lstStyle/>
          <a:p>
            <a:r>
              <a:rPr lang="en-US" b="1" dirty="0"/>
              <a:t>SSP</a:t>
            </a:r>
          </a:p>
        </p:txBody>
      </p:sp>
      <p:grpSp>
        <p:nvGrpSpPr>
          <p:cNvPr id="9" name="Group 60"/>
          <p:cNvGrpSpPr>
            <a:grpSpLocks/>
          </p:cNvGrpSpPr>
          <p:nvPr/>
        </p:nvGrpSpPr>
        <p:grpSpPr bwMode="auto">
          <a:xfrm>
            <a:off x="1387475" y="5670550"/>
            <a:ext cx="5724525" cy="441325"/>
            <a:chOff x="1522" y="3410"/>
            <a:chExt cx="3474" cy="140"/>
          </a:xfrm>
        </p:grpSpPr>
        <p:sp>
          <p:nvSpPr>
            <p:cNvPr id="31787" name="Oval 61"/>
            <p:cNvSpPr>
              <a:spLocks noChangeArrowheads="1"/>
            </p:cNvSpPr>
            <p:nvPr/>
          </p:nvSpPr>
          <p:spPr bwMode="auto">
            <a:xfrm>
              <a:off x="1522" y="3410"/>
              <a:ext cx="56" cy="132"/>
            </a:xfrm>
            <a:prstGeom prst="ellipse">
              <a:avLst/>
            </a:prstGeom>
            <a:noFill/>
            <a:ln w="9525">
              <a:solidFill>
                <a:schemeClr val="tx1"/>
              </a:solidFill>
              <a:round/>
              <a:headEnd/>
              <a:tailEnd/>
            </a:ln>
          </p:spPr>
          <p:txBody>
            <a:bodyPr wrap="none" anchor="ctr"/>
            <a:lstStyle/>
            <a:p>
              <a:endParaRPr lang="en-US" dirty="0"/>
            </a:p>
          </p:txBody>
        </p:sp>
        <p:sp>
          <p:nvSpPr>
            <p:cNvPr id="31788" name="Oval 62"/>
            <p:cNvSpPr>
              <a:spLocks noChangeArrowheads="1"/>
            </p:cNvSpPr>
            <p:nvPr/>
          </p:nvSpPr>
          <p:spPr bwMode="auto">
            <a:xfrm>
              <a:off x="4938" y="3418"/>
              <a:ext cx="58" cy="132"/>
            </a:xfrm>
            <a:prstGeom prst="ellipse">
              <a:avLst/>
            </a:prstGeom>
            <a:noFill/>
            <a:ln w="9525">
              <a:solidFill>
                <a:schemeClr val="tx1"/>
              </a:solidFill>
              <a:round/>
              <a:headEnd/>
              <a:tailEnd/>
            </a:ln>
          </p:spPr>
          <p:txBody>
            <a:bodyPr wrap="none" anchor="ctr"/>
            <a:lstStyle/>
            <a:p>
              <a:endParaRPr lang="en-US" dirty="0"/>
            </a:p>
          </p:txBody>
        </p:sp>
        <p:sp>
          <p:nvSpPr>
            <p:cNvPr id="31789" name="Line 63"/>
            <p:cNvSpPr>
              <a:spLocks noChangeShapeType="1"/>
            </p:cNvSpPr>
            <p:nvPr/>
          </p:nvSpPr>
          <p:spPr bwMode="auto">
            <a:xfrm>
              <a:off x="1544" y="3425"/>
              <a:ext cx="3430" cy="0"/>
            </a:xfrm>
            <a:prstGeom prst="line">
              <a:avLst/>
            </a:prstGeom>
            <a:noFill/>
            <a:ln w="9525">
              <a:solidFill>
                <a:schemeClr val="tx1"/>
              </a:solidFill>
              <a:round/>
              <a:headEnd/>
              <a:tailEnd/>
            </a:ln>
          </p:spPr>
          <p:txBody>
            <a:bodyPr/>
            <a:lstStyle/>
            <a:p>
              <a:endParaRPr lang="en-US" dirty="0"/>
            </a:p>
          </p:txBody>
        </p:sp>
        <p:sp>
          <p:nvSpPr>
            <p:cNvPr id="31790" name="Line 64"/>
            <p:cNvSpPr>
              <a:spLocks noChangeShapeType="1"/>
            </p:cNvSpPr>
            <p:nvPr/>
          </p:nvSpPr>
          <p:spPr bwMode="auto">
            <a:xfrm>
              <a:off x="1553" y="3539"/>
              <a:ext cx="3411" cy="0"/>
            </a:xfrm>
            <a:prstGeom prst="line">
              <a:avLst/>
            </a:prstGeom>
            <a:noFill/>
            <a:ln w="9525">
              <a:solidFill>
                <a:schemeClr val="tx1"/>
              </a:solidFill>
              <a:round/>
              <a:headEnd/>
              <a:tailEnd/>
            </a:ln>
          </p:spPr>
          <p:txBody>
            <a:bodyPr/>
            <a:lstStyle/>
            <a:p>
              <a:endParaRPr lang="en-US" dirty="0"/>
            </a:p>
          </p:txBody>
        </p:sp>
      </p:grpSp>
      <p:sp>
        <p:nvSpPr>
          <p:cNvPr id="31770" name="Text Box 65"/>
          <p:cNvSpPr txBox="1">
            <a:spLocks noChangeArrowheads="1"/>
          </p:cNvSpPr>
          <p:nvPr/>
        </p:nvSpPr>
        <p:spPr bwMode="auto">
          <a:xfrm>
            <a:off x="3509963" y="5705475"/>
            <a:ext cx="1403350" cy="366713"/>
          </a:xfrm>
          <a:prstGeom prst="rect">
            <a:avLst/>
          </a:prstGeom>
          <a:noFill/>
          <a:ln w="9525">
            <a:noFill/>
            <a:miter lim="800000"/>
            <a:headEnd/>
            <a:tailEnd/>
          </a:ln>
        </p:spPr>
        <p:txBody>
          <a:bodyPr wrap="none">
            <a:spAutoFit/>
          </a:bodyPr>
          <a:lstStyle/>
          <a:p>
            <a:r>
              <a:rPr lang="en-US" dirty="0"/>
              <a:t>Voice Paths</a:t>
            </a:r>
          </a:p>
        </p:txBody>
      </p:sp>
      <p:grpSp>
        <p:nvGrpSpPr>
          <p:cNvPr id="10" name="Group 66"/>
          <p:cNvGrpSpPr>
            <a:grpSpLocks/>
          </p:cNvGrpSpPr>
          <p:nvPr/>
        </p:nvGrpSpPr>
        <p:grpSpPr bwMode="auto">
          <a:xfrm>
            <a:off x="5562600" y="2652713"/>
            <a:ext cx="876300" cy="2124075"/>
            <a:chOff x="1266" y="1659"/>
            <a:chExt cx="552" cy="1338"/>
          </a:xfrm>
        </p:grpSpPr>
        <p:grpSp>
          <p:nvGrpSpPr>
            <p:cNvPr id="11" name="Group 67"/>
            <p:cNvGrpSpPr>
              <a:grpSpLocks/>
            </p:cNvGrpSpPr>
            <p:nvPr/>
          </p:nvGrpSpPr>
          <p:grpSpPr bwMode="auto">
            <a:xfrm>
              <a:off x="1290" y="1659"/>
              <a:ext cx="528" cy="480"/>
              <a:chOff x="3934" y="1078"/>
              <a:chExt cx="505" cy="503"/>
            </a:xfrm>
          </p:grpSpPr>
          <p:sp>
            <p:nvSpPr>
              <p:cNvPr id="31782" name="Freeform 68"/>
              <p:cNvSpPr>
                <a:spLocks/>
              </p:cNvSpPr>
              <p:nvPr/>
            </p:nvSpPr>
            <p:spPr bwMode="ltGray">
              <a:xfrm>
                <a:off x="3934" y="1078"/>
                <a:ext cx="505" cy="503"/>
              </a:xfrm>
              <a:custGeom>
                <a:avLst/>
                <a:gdLst>
                  <a:gd name="T0" fmla="*/ 0 w 505"/>
                  <a:gd name="T1" fmla="*/ 503 h 503"/>
                  <a:gd name="T2" fmla="*/ 505 w 505"/>
                  <a:gd name="T3" fmla="*/ 0 h 503"/>
                  <a:gd name="T4" fmla="*/ 63 w 505"/>
                  <a:gd name="T5" fmla="*/ 0 h 503"/>
                  <a:gd name="T6" fmla="*/ 0 w 505"/>
                  <a:gd name="T7" fmla="*/ 63 h 503"/>
                  <a:gd name="T8" fmla="*/ 0 w 505"/>
                  <a:gd name="T9" fmla="*/ 503 h 503"/>
                  <a:gd name="T10" fmla="*/ 0 60000 65536"/>
                  <a:gd name="T11" fmla="*/ 0 60000 65536"/>
                  <a:gd name="T12" fmla="*/ 0 60000 65536"/>
                  <a:gd name="T13" fmla="*/ 0 60000 65536"/>
                  <a:gd name="T14" fmla="*/ 0 60000 65536"/>
                  <a:gd name="T15" fmla="*/ 0 w 505"/>
                  <a:gd name="T16" fmla="*/ 0 h 503"/>
                  <a:gd name="T17" fmla="*/ 505 w 505"/>
                  <a:gd name="T18" fmla="*/ 503 h 503"/>
                </a:gdLst>
                <a:ahLst/>
                <a:cxnLst>
                  <a:cxn ang="T10">
                    <a:pos x="T0" y="T1"/>
                  </a:cxn>
                  <a:cxn ang="T11">
                    <a:pos x="T2" y="T3"/>
                  </a:cxn>
                  <a:cxn ang="T12">
                    <a:pos x="T4" y="T5"/>
                  </a:cxn>
                  <a:cxn ang="T13">
                    <a:pos x="T6" y="T7"/>
                  </a:cxn>
                  <a:cxn ang="T14">
                    <a:pos x="T8" y="T9"/>
                  </a:cxn>
                </a:cxnLst>
                <a:rect l="T15" t="T16" r="T17" b="T18"/>
                <a:pathLst>
                  <a:path w="505" h="503">
                    <a:moveTo>
                      <a:pt x="0" y="503"/>
                    </a:moveTo>
                    <a:lnTo>
                      <a:pt x="505" y="0"/>
                    </a:lnTo>
                    <a:lnTo>
                      <a:pt x="63" y="0"/>
                    </a:lnTo>
                    <a:lnTo>
                      <a:pt x="0" y="63"/>
                    </a:lnTo>
                    <a:lnTo>
                      <a:pt x="0" y="503"/>
                    </a:lnTo>
                    <a:close/>
                  </a:path>
                </a:pathLst>
              </a:custGeom>
              <a:solidFill>
                <a:srgbClr val="F0E8B7"/>
              </a:solidFill>
              <a:ln w="3175">
                <a:solidFill>
                  <a:schemeClr val="tx1"/>
                </a:solidFill>
                <a:prstDash val="solid"/>
                <a:round/>
                <a:headEnd/>
                <a:tailEnd/>
              </a:ln>
            </p:spPr>
            <p:txBody>
              <a:bodyPr/>
              <a:lstStyle/>
              <a:p>
                <a:endParaRPr lang="en-US" dirty="0"/>
              </a:p>
            </p:txBody>
          </p:sp>
          <p:sp>
            <p:nvSpPr>
              <p:cNvPr id="31783" name="Freeform 69"/>
              <p:cNvSpPr>
                <a:spLocks/>
              </p:cNvSpPr>
              <p:nvPr/>
            </p:nvSpPr>
            <p:spPr bwMode="ltGray">
              <a:xfrm>
                <a:off x="3934" y="1141"/>
                <a:ext cx="442" cy="440"/>
              </a:xfrm>
              <a:custGeom>
                <a:avLst/>
                <a:gdLst>
                  <a:gd name="T0" fmla="*/ 0 w 442"/>
                  <a:gd name="T1" fmla="*/ 440 h 440"/>
                  <a:gd name="T2" fmla="*/ 442 w 442"/>
                  <a:gd name="T3" fmla="*/ 440 h 440"/>
                  <a:gd name="T4" fmla="*/ 442 w 442"/>
                  <a:gd name="T5" fmla="*/ 0 h 440"/>
                  <a:gd name="T6" fmla="*/ 0 w 442"/>
                  <a:gd name="T7" fmla="*/ 440 h 440"/>
                  <a:gd name="T8" fmla="*/ 0 60000 65536"/>
                  <a:gd name="T9" fmla="*/ 0 60000 65536"/>
                  <a:gd name="T10" fmla="*/ 0 60000 65536"/>
                  <a:gd name="T11" fmla="*/ 0 60000 65536"/>
                  <a:gd name="T12" fmla="*/ 0 w 442"/>
                  <a:gd name="T13" fmla="*/ 0 h 440"/>
                  <a:gd name="T14" fmla="*/ 442 w 442"/>
                  <a:gd name="T15" fmla="*/ 440 h 440"/>
                </a:gdLst>
                <a:ahLst/>
                <a:cxnLst>
                  <a:cxn ang="T8">
                    <a:pos x="T0" y="T1"/>
                  </a:cxn>
                  <a:cxn ang="T9">
                    <a:pos x="T2" y="T3"/>
                  </a:cxn>
                  <a:cxn ang="T10">
                    <a:pos x="T4" y="T5"/>
                  </a:cxn>
                  <a:cxn ang="T11">
                    <a:pos x="T6" y="T7"/>
                  </a:cxn>
                </a:cxnLst>
                <a:rect l="T12" t="T13" r="T14" b="T15"/>
                <a:pathLst>
                  <a:path w="442" h="440">
                    <a:moveTo>
                      <a:pt x="0" y="440"/>
                    </a:moveTo>
                    <a:lnTo>
                      <a:pt x="442" y="440"/>
                    </a:lnTo>
                    <a:lnTo>
                      <a:pt x="442" y="0"/>
                    </a:lnTo>
                    <a:lnTo>
                      <a:pt x="0" y="440"/>
                    </a:lnTo>
                    <a:close/>
                  </a:path>
                </a:pathLst>
              </a:custGeom>
              <a:solidFill>
                <a:srgbClr val="F0E8B7"/>
              </a:solidFill>
              <a:ln w="3175">
                <a:solidFill>
                  <a:schemeClr val="tx1"/>
                </a:solidFill>
                <a:prstDash val="solid"/>
                <a:round/>
                <a:headEnd/>
                <a:tailEnd/>
              </a:ln>
            </p:spPr>
            <p:txBody>
              <a:bodyPr/>
              <a:lstStyle/>
              <a:p>
                <a:endParaRPr lang="en-US" dirty="0"/>
              </a:p>
            </p:txBody>
          </p:sp>
          <p:sp>
            <p:nvSpPr>
              <p:cNvPr id="31784" name="Freeform 70"/>
              <p:cNvSpPr>
                <a:spLocks/>
              </p:cNvSpPr>
              <p:nvPr/>
            </p:nvSpPr>
            <p:spPr bwMode="ltGray">
              <a:xfrm>
                <a:off x="4376" y="1078"/>
                <a:ext cx="63" cy="503"/>
              </a:xfrm>
              <a:custGeom>
                <a:avLst/>
                <a:gdLst>
                  <a:gd name="T0" fmla="*/ 63 w 63"/>
                  <a:gd name="T1" fmla="*/ 0 h 503"/>
                  <a:gd name="T2" fmla="*/ 0 w 63"/>
                  <a:gd name="T3" fmla="*/ 503 h 503"/>
                  <a:gd name="T4" fmla="*/ 0 w 63"/>
                  <a:gd name="T5" fmla="*/ 63 h 503"/>
                  <a:gd name="T6" fmla="*/ 63 w 63"/>
                  <a:gd name="T7" fmla="*/ 0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63" y="0"/>
                    </a:moveTo>
                    <a:lnTo>
                      <a:pt x="0" y="503"/>
                    </a:lnTo>
                    <a:lnTo>
                      <a:pt x="0" y="63"/>
                    </a:lnTo>
                    <a:lnTo>
                      <a:pt x="63" y="0"/>
                    </a:lnTo>
                    <a:close/>
                  </a:path>
                </a:pathLst>
              </a:custGeom>
              <a:solidFill>
                <a:srgbClr val="F0E8B7"/>
              </a:solidFill>
              <a:ln w="3175">
                <a:solidFill>
                  <a:schemeClr val="tx1"/>
                </a:solidFill>
                <a:prstDash val="solid"/>
                <a:round/>
                <a:headEnd/>
                <a:tailEnd/>
              </a:ln>
            </p:spPr>
            <p:txBody>
              <a:bodyPr/>
              <a:lstStyle/>
              <a:p>
                <a:endParaRPr lang="en-US" dirty="0"/>
              </a:p>
            </p:txBody>
          </p:sp>
          <p:sp>
            <p:nvSpPr>
              <p:cNvPr id="31785" name="Freeform 71"/>
              <p:cNvSpPr>
                <a:spLocks/>
              </p:cNvSpPr>
              <p:nvPr/>
            </p:nvSpPr>
            <p:spPr bwMode="ltGray">
              <a:xfrm>
                <a:off x="4376" y="1078"/>
                <a:ext cx="63" cy="503"/>
              </a:xfrm>
              <a:custGeom>
                <a:avLst/>
                <a:gdLst>
                  <a:gd name="T0" fmla="*/ 0 w 63"/>
                  <a:gd name="T1" fmla="*/ 503 h 503"/>
                  <a:gd name="T2" fmla="*/ 63 w 63"/>
                  <a:gd name="T3" fmla="*/ 440 h 503"/>
                  <a:gd name="T4" fmla="*/ 63 w 63"/>
                  <a:gd name="T5" fmla="*/ 0 h 503"/>
                  <a:gd name="T6" fmla="*/ 0 w 63"/>
                  <a:gd name="T7" fmla="*/ 503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0" y="503"/>
                    </a:moveTo>
                    <a:lnTo>
                      <a:pt x="63" y="440"/>
                    </a:lnTo>
                    <a:lnTo>
                      <a:pt x="63" y="0"/>
                    </a:lnTo>
                    <a:lnTo>
                      <a:pt x="0" y="503"/>
                    </a:lnTo>
                    <a:close/>
                  </a:path>
                </a:pathLst>
              </a:custGeom>
              <a:solidFill>
                <a:srgbClr val="F0E8B7"/>
              </a:solidFill>
              <a:ln w="9525">
                <a:solidFill>
                  <a:schemeClr val="tx1"/>
                </a:solidFill>
                <a:round/>
                <a:headEnd/>
                <a:tailEnd/>
              </a:ln>
            </p:spPr>
            <p:txBody>
              <a:bodyPr/>
              <a:lstStyle/>
              <a:p>
                <a:endParaRPr lang="en-US" dirty="0"/>
              </a:p>
            </p:txBody>
          </p:sp>
          <p:sp>
            <p:nvSpPr>
              <p:cNvPr id="31786" name="Line 72"/>
              <p:cNvSpPr>
                <a:spLocks noChangeShapeType="1"/>
              </p:cNvSpPr>
              <p:nvPr/>
            </p:nvSpPr>
            <p:spPr bwMode="ltGray">
              <a:xfrm>
                <a:off x="3934" y="1141"/>
                <a:ext cx="442" cy="1"/>
              </a:xfrm>
              <a:prstGeom prst="line">
                <a:avLst/>
              </a:prstGeom>
              <a:noFill/>
              <a:ln w="3175">
                <a:solidFill>
                  <a:schemeClr val="tx1"/>
                </a:solidFill>
                <a:round/>
                <a:headEnd/>
                <a:tailEnd/>
              </a:ln>
            </p:spPr>
            <p:txBody>
              <a:bodyPr/>
              <a:lstStyle/>
              <a:p>
                <a:endParaRPr lang="en-US" dirty="0"/>
              </a:p>
            </p:txBody>
          </p:sp>
        </p:grpSp>
        <p:sp>
          <p:nvSpPr>
            <p:cNvPr id="31773" name="Line 73"/>
            <p:cNvSpPr>
              <a:spLocks noChangeShapeType="1"/>
            </p:cNvSpPr>
            <p:nvPr/>
          </p:nvSpPr>
          <p:spPr bwMode="auto">
            <a:xfrm>
              <a:off x="1527" y="2133"/>
              <a:ext cx="0" cy="369"/>
            </a:xfrm>
            <a:prstGeom prst="line">
              <a:avLst/>
            </a:prstGeom>
            <a:noFill/>
            <a:ln w="9525">
              <a:solidFill>
                <a:schemeClr val="tx1"/>
              </a:solidFill>
              <a:round/>
              <a:headEnd/>
              <a:tailEnd/>
            </a:ln>
          </p:spPr>
          <p:txBody>
            <a:bodyPr/>
            <a:lstStyle/>
            <a:p>
              <a:endParaRPr lang="en-US" dirty="0"/>
            </a:p>
          </p:txBody>
        </p:sp>
        <p:sp>
          <p:nvSpPr>
            <p:cNvPr id="31774" name="Text Box 74"/>
            <p:cNvSpPr txBox="1">
              <a:spLocks noChangeArrowheads="1"/>
            </p:cNvSpPr>
            <p:nvPr/>
          </p:nvSpPr>
          <p:spPr bwMode="auto">
            <a:xfrm>
              <a:off x="1341" y="1794"/>
              <a:ext cx="396" cy="231"/>
            </a:xfrm>
            <a:prstGeom prst="rect">
              <a:avLst/>
            </a:prstGeom>
            <a:noFill/>
            <a:ln w="9525">
              <a:noFill/>
              <a:miter lim="800000"/>
              <a:headEnd/>
              <a:tailEnd/>
            </a:ln>
          </p:spPr>
          <p:txBody>
            <a:bodyPr wrap="none">
              <a:spAutoFit/>
            </a:bodyPr>
            <a:lstStyle/>
            <a:p>
              <a:r>
                <a:rPr lang="en-US" b="1" dirty="0"/>
                <a:t>STP</a:t>
              </a:r>
            </a:p>
          </p:txBody>
        </p:sp>
        <p:grpSp>
          <p:nvGrpSpPr>
            <p:cNvPr id="12" name="Group 75"/>
            <p:cNvGrpSpPr>
              <a:grpSpLocks/>
            </p:cNvGrpSpPr>
            <p:nvPr/>
          </p:nvGrpSpPr>
          <p:grpSpPr bwMode="auto">
            <a:xfrm>
              <a:off x="1266" y="2517"/>
              <a:ext cx="528" cy="480"/>
              <a:chOff x="3934" y="1078"/>
              <a:chExt cx="505" cy="503"/>
            </a:xfrm>
          </p:grpSpPr>
          <p:sp>
            <p:nvSpPr>
              <p:cNvPr id="31777" name="Freeform 76"/>
              <p:cNvSpPr>
                <a:spLocks/>
              </p:cNvSpPr>
              <p:nvPr/>
            </p:nvSpPr>
            <p:spPr bwMode="ltGray">
              <a:xfrm>
                <a:off x="3934" y="1078"/>
                <a:ext cx="505" cy="503"/>
              </a:xfrm>
              <a:custGeom>
                <a:avLst/>
                <a:gdLst>
                  <a:gd name="T0" fmla="*/ 0 w 505"/>
                  <a:gd name="T1" fmla="*/ 503 h 503"/>
                  <a:gd name="T2" fmla="*/ 505 w 505"/>
                  <a:gd name="T3" fmla="*/ 0 h 503"/>
                  <a:gd name="T4" fmla="*/ 63 w 505"/>
                  <a:gd name="T5" fmla="*/ 0 h 503"/>
                  <a:gd name="T6" fmla="*/ 0 w 505"/>
                  <a:gd name="T7" fmla="*/ 63 h 503"/>
                  <a:gd name="T8" fmla="*/ 0 w 505"/>
                  <a:gd name="T9" fmla="*/ 503 h 503"/>
                  <a:gd name="T10" fmla="*/ 0 60000 65536"/>
                  <a:gd name="T11" fmla="*/ 0 60000 65536"/>
                  <a:gd name="T12" fmla="*/ 0 60000 65536"/>
                  <a:gd name="T13" fmla="*/ 0 60000 65536"/>
                  <a:gd name="T14" fmla="*/ 0 60000 65536"/>
                  <a:gd name="T15" fmla="*/ 0 w 505"/>
                  <a:gd name="T16" fmla="*/ 0 h 503"/>
                  <a:gd name="T17" fmla="*/ 505 w 505"/>
                  <a:gd name="T18" fmla="*/ 503 h 503"/>
                </a:gdLst>
                <a:ahLst/>
                <a:cxnLst>
                  <a:cxn ang="T10">
                    <a:pos x="T0" y="T1"/>
                  </a:cxn>
                  <a:cxn ang="T11">
                    <a:pos x="T2" y="T3"/>
                  </a:cxn>
                  <a:cxn ang="T12">
                    <a:pos x="T4" y="T5"/>
                  </a:cxn>
                  <a:cxn ang="T13">
                    <a:pos x="T6" y="T7"/>
                  </a:cxn>
                  <a:cxn ang="T14">
                    <a:pos x="T8" y="T9"/>
                  </a:cxn>
                </a:cxnLst>
                <a:rect l="T15" t="T16" r="T17" b="T18"/>
                <a:pathLst>
                  <a:path w="505" h="503">
                    <a:moveTo>
                      <a:pt x="0" y="503"/>
                    </a:moveTo>
                    <a:lnTo>
                      <a:pt x="505" y="0"/>
                    </a:lnTo>
                    <a:lnTo>
                      <a:pt x="63" y="0"/>
                    </a:lnTo>
                    <a:lnTo>
                      <a:pt x="0" y="63"/>
                    </a:lnTo>
                    <a:lnTo>
                      <a:pt x="0" y="503"/>
                    </a:lnTo>
                    <a:close/>
                  </a:path>
                </a:pathLst>
              </a:custGeom>
              <a:solidFill>
                <a:srgbClr val="F0E8B7"/>
              </a:solidFill>
              <a:ln w="3175">
                <a:solidFill>
                  <a:schemeClr val="tx1"/>
                </a:solidFill>
                <a:prstDash val="solid"/>
                <a:round/>
                <a:headEnd/>
                <a:tailEnd/>
              </a:ln>
            </p:spPr>
            <p:txBody>
              <a:bodyPr/>
              <a:lstStyle/>
              <a:p>
                <a:endParaRPr lang="en-US" dirty="0"/>
              </a:p>
            </p:txBody>
          </p:sp>
          <p:sp>
            <p:nvSpPr>
              <p:cNvPr id="31778" name="Freeform 77"/>
              <p:cNvSpPr>
                <a:spLocks/>
              </p:cNvSpPr>
              <p:nvPr/>
            </p:nvSpPr>
            <p:spPr bwMode="ltGray">
              <a:xfrm>
                <a:off x="3934" y="1141"/>
                <a:ext cx="442" cy="440"/>
              </a:xfrm>
              <a:custGeom>
                <a:avLst/>
                <a:gdLst>
                  <a:gd name="T0" fmla="*/ 0 w 442"/>
                  <a:gd name="T1" fmla="*/ 440 h 440"/>
                  <a:gd name="T2" fmla="*/ 442 w 442"/>
                  <a:gd name="T3" fmla="*/ 440 h 440"/>
                  <a:gd name="T4" fmla="*/ 442 w 442"/>
                  <a:gd name="T5" fmla="*/ 0 h 440"/>
                  <a:gd name="T6" fmla="*/ 0 w 442"/>
                  <a:gd name="T7" fmla="*/ 440 h 440"/>
                  <a:gd name="T8" fmla="*/ 0 60000 65536"/>
                  <a:gd name="T9" fmla="*/ 0 60000 65536"/>
                  <a:gd name="T10" fmla="*/ 0 60000 65536"/>
                  <a:gd name="T11" fmla="*/ 0 60000 65536"/>
                  <a:gd name="T12" fmla="*/ 0 w 442"/>
                  <a:gd name="T13" fmla="*/ 0 h 440"/>
                  <a:gd name="T14" fmla="*/ 442 w 442"/>
                  <a:gd name="T15" fmla="*/ 440 h 440"/>
                </a:gdLst>
                <a:ahLst/>
                <a:cxnLst>
                  <a:cxn ang="T8">
                    <a:pos x="T0" y="T1"/>
                  </a:cxn>
                  <a:cxn ang="T9">
                    <a:pos x="T2" y="T3"/>
                  </a:cxn>
                  <a:cxn ang="T10">
                    <a:pos x="T4" y="T5"/>
                  </a:cxn>
                  <a:cxn ang="T11">
                    <a:pos x="T6" y="T7"/>
                  </a:cxn>
                </a:cxnLst>
                <a:rect l="T12" t="T13" r="T14" b="T15"/>
                <a:pathLst>
                  <a:path w="442" h="440">
                    <a:moveTo>
                      <a:pt x="0" y="440"/>
                    </a:moveTo>
                    <a:lnTo>
                      <a:pt x="442" y="440"/>
                    </a:lnTo>
                    <a:lnTo>
                      <a:pt x="442" y="0"/>
                    </a:lnTo>
                    <a:lnTo>
                      <a:pt x="0" y="440"/>
                    </a:lnTo>
                    <a:close/>
                  </a:path>
                </a:pathLst>
              </a:custGeom>
              <a:solidFill>
                <a:srgbClr val="F0E8B7"/>
              </a:solidFill>
              <a:ln w="3175">
                <a:solidFill>
                  <a:schemeClr val="tx1"/>
                </a:solidFill>
                <a:prstDash val="solid"/>
                <a:round/>
                <a:headEnd/>
                <a:tailEnd/>
              </a:ln>
            </p:spPr>
            <p:txBody>
              <a:bodyPr/>
              <a:lstStyle/>
              <a:p>
                <a:endParaRPr lang="en-US" dirty="0"/>
              </a:p>
            </p:txBody>
          </p:sp>
          <p:sp>
            <p:nvSpPr>
              <p:cNvPr id="31779" name="Freeform 78"/>
              <p:cNvSpPr>
                <a:spLocks/>
              </p:cNvSpPr>
              <p:nvPr/>
            </p:nvSpPr>
            <p:spPr bwMode="ltGray">
              <a:xfrm>
                <a:off x="4376" y="1078"/>
                <a:ext cx="63" cy="503"/>
              </a:xfrm>
              <a:custGeom>
                <a:avLst/>
                <a:gdLst>
                  <a:gd name="T0" fmla="*/ 63 w 63"/>
                  <a:gd name="T1" fmla="*/ 0 h 503"/>
                  <a:gd name="T2" fmla="*/ 0 w 63"/>
                  <a:gd name="T3" fmla="*/ 503 h 503"/>
                  <a:gd name="T4" fmla="*/ 0 w 63"/>
                  <a:gd name="T5" fmla="*/ 63 h 503"/>
                  <a:gd name="T6" fmla="*/ 63 w 63"/>
                  <a:gd name="T7" fmla="*/ 0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63" y="0"/>
                    </a:moveTo>
                    <a:lnTo>
                      <a:pt x="0" y="503"/>
                    </a:lnTo>
                    <a:lnTo>
                      <a:pt x="0" y="63"/>
                    </a:lnTo>
                    <a:lnTo>
                      <a:pt x="63" y="0"/>
                    </a:lnTo>
                    <a:close/>
                  </a:path>
                </a:pathLst>
              </a:custGeom>
              <a:solidFill>
                <a:srgbClr val="F0E8B7"/>
              </a:solidFill>
              <a:ln w="3175">
                <a:solidFill>
                  <a:schemeClr val="tx1"/>
                </a:solidFill>
                <a:prstDash val="solid"/>
                <a:round/>
                <a:headEnd/>
                <a:tailEnd/>
              </a:ln>
            </p:spPr>
            <p:txBody>
              <a:bodyPr/>
              <a:lstStyle/>
              <a:p>
                <a:endParaRPr lang="en-US" dirty="0"/>
              </a:p>
            </p:txBody>
          </p:sp>
          <p:sp>
            <p:nvSpPr>
              <p:cNvPr id="31780" name="Freeform 79"/>
              <p:cNvSpPr>
                <a:spLocks/>
              </p:cNvSpPr>
              <p:nvPr/>
            </p:nvSpPr>
            <p:spPr bwMode="ltGray">
              <a:xfrm>
                <a:off x="4376" y="1078"/>
                <a:ext cx="63" cy="503"/>
              </a:xfrm>
              <a:custGeom>
                <a:avLst/>
                <a:gdLst>
                  <a:gd name="T0" fmla="*/ 0 w 63"/>
                  <a:gd name="T1" fmla="*/ 503 h 503"/>
                  <a:gd name="T2" fmla="*/ 63 w 63"/>
                  <a:gd name="T3" fmla="*/ 440 h 503"/>
                  <a:gd name="T4" fmla="*/ 63 w 63"/>
                  <a:gd name="T5" fmla="*/ 0 h 503"/>
                  <a:gd name="T6" fmla="*/ 0 w 63"/>
                  <a:gd name="T7" fmla="*/ 503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0" y="503"/>
                    </a:moveTo>
                    <a:lnTo>
                      <a:pt x="63" y="440"/>
                    </a:lnTo>
                    <a:lnTo>
                      <a:pt x="63" y="0"/>
                    </a:lnTo>
                    <a:lnTo>
                      <a:pt x="0" y="503"/>
                    </a:lnTo>
                    <a:close/>
                  </a:path>
                </a:pathLst>
              </a:custGeom>
              <a:solidFill>
                <a:srgbClr val="F0E8B7"/>
              </a:solidFill>
              <a:ln w="9525">
                <a:solidFill>
                  <a:schemeClr val="tx1"/>
                </a:solidFill>
                <a:round/>
                <a:headEnd/>
                <a:tailEnd/>
              </a:ln>
            </p:spPr>
            <p:txBody>
              <a:bodyPr/>
              <a:lstStyle/>
              <a:p>
                <a:endParaRPr lang="en-US" dirty="0"/>
              </a:p>
            </p:txBody>
          </p:sp>
          <p:sp>
            <p:nvSpPr>
              <p:cNvPr id="31781" name="Line 80"/>
              <p:cNvSpPr>
                <a:spLocks noChangeShapeType="1"/>
              </p:cNvSpPr>
              <p:nvPr/>
            </p:nvSpPr>
            <p:spPr bwMode="ltGray">
              <a:xfrm>
                <a:off x="3934" y="1141"/>
                <a:ext cx="442" cy="1"/>
              </a:xfrm>
              <a:prstGeom prst="line">
                <a:avLst/>
              </a:prstGeom>
              <a:noFill/>
              <a:ln w="3175">
                <a:solidFill>
                  <a:schemeClr val="tx1"/>
                </a:solidFill>
                <a:round/>
                <a:headEnd/>
                <a:tailEnd/>
              </a:ln>
            </p:spPr>
            <p:txBody>
              <a:bodyPr/>
              <a:lstStyle/>
              <a:p>
                <a:endParaRPr lang="en-US" dirty="0"/>
              </a:p>
            </p:txBody>
          </p:sp>
        </p:grpSp>
        <p:sp>
          <p:nvSpPr>
            <p:cNvPr id="31776" name="Text Box 81"/>
            <p:cNvSpPr txBox="1">
              <a:spLocks noChangeArrowheads="1"/>
            </p:cNvSpPr>
            <p:nvPr/>
          </p:nvSpPr>
          <p:spPr bwMode="auto">
            <a:xfrm>
              <a:off x="1299" y="2658"/>
              <a:ext cx="396" cy="231"/>
            </a:xfrm>
            <a:prstGeom prst="rect">
              <a:avLst/>
            </a:prstGeom>
            <a:noFill/>
            <a:ln w="9525">
              <a:noFill/>
              <a:miter lim="800000"/>
              <a:headEnd/>
              <a:tailEnd/>
            </a:ln>
          </p:spPr>
          <p:txBody>
            <a:bodyPr wrap="none">
              <a:spAutoFit/>
            </a:bodyPr>
            <a:lstStyle/>
            <a:p>
              <a:r>
                <a:rPr lang="en-US" b="1" dirty="0"/>
                <a:t>STP</a:t>
              </a: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03250" y="1247775"/>
            <a:ext cx="7654925" cy="5457825"/>
          </a:xfrm>
        </p:spPr>
        <p:txBody>
          <a:bodyPr/>
          <a:lstStyle/>
          <a:p>
            <a:pPr eaLnBrk="1" hangingPunct="1">
              <a:lnSpc>
                <a:spcPct val="80000"/>
              </a:lnSpc>
            </a:pPr>
            <a:r>
              <a:rPr lang="en-US" sz="2400" dirty="0" smtClean="0"/>
              <a:t>Course Instructor</a:t>
            </a:r>
          </a:p>
          <a:p>
            <a:pPr eaLnBrk="1" hangingPunct="1">
              <a:lnSpc>
                <a:spcPct val="80000"/>
              </a:lnSpc>
            </a:pPr>
            <a:r>
              <a:rPr lang="en-US" sz="2400" dirty="0" smtClean="0"/>
              <a:t>Course Attendance and Participation</a:t>
            </a:r>
          </a:p>
          <a:p>
            <a:pPr lvl="1" eaLnBrk="1" hangingPunct="1">
              <a:lnSpc>
                <a:spcPct val="80000"/>
              </a:lnSpc>
            </a:pPr>
            <a:r>
              <a:rPr lang="en-US" sz="2000" dirty="0" smtClean="0"/>
              <a:t>Certificate of course completion</a:t>
            </a:r>
          </a:p>
          <a:p>
            <a:pPr eaLnBrk="1" hangingPunct="1">
              <a:lnSpc>
                <a:spcPct val="80000"/>
              </a:lnSpc>
            </a:pPr>
            <a:r>
              <a:rPr lang="en-US" sz="2400" dirty="0" smtClean="0"/>
              <a:t>Class Time and Breaks</a:t>
            </a:r>
          </a:p>
          <a:p>
            <a:pPr lvl="1" eaLnBrk="1" hangingPunct="1">
              <a:lnSpc>
                <a:spcPct val="80000"/>
              </a:lnSpc>
            </a:pPr>
            <a:r>
              <a:rPr lang="en-US" sz="2000" dirty="0" smtClean="0"/>
              <a:t>Start and end</a:t>
            </a:r>
          </a:p>
          <a:p>
            <a:pPr lvl="1" eaLnBrk="1" hangingPunct="1">
              <a:lnSpc>
                <a:spcPct val="80000"/>
              </a:lnSpc>
            </a:pPr>
            <a:r>
              <a:rPr lang="en-US" sz="2000" dirty="0" smtClean="0"/>
              <a:t>Lunch</a:t>
            </a:r>
          </a:p>
          <a:p>
            <a:pPr lvl="1" eaLnBrk="1" hangingPunct="1">
              <a:lnSpc>
                <a:spcPct val="80000"/>
              </a:lnSpc>
            </a:pPr>
            <a:r>
              <a:rPr lang="en-US" sz="2000" dirty="0" smtClean="0"/>
              <a:t>Stretch, refreshment, etc.</a:t>
            </a:r>
          </a:p>
          <a:p>
            <a:pPr eaLnBrk="1" hangingPunct="1">
              <a:lnSpc>
                <a:spcPct val="80000"/>
              </a:lnSpc>
            </a:pPr>
            <a:r>
              <a:rPr lang="en-US" sz="2400" dirty="0" smtClean="0"/>
              <a:t>Classmates</a:t>
            </a:r>
          </a:p>
          <a:p>
            <a:pPr lvl="1" eaLnBrk="1" hangingPunct="1">
              <a:lnSpc>
                <a:spcPct val="80000"/>
              </a:lnSpc>
            </a:pPr>
            <a:r>
              <a:rPr lang="en-US" sz="2000" dirty="0" smtClean="0"/>
              <a:t>Tent card</a:t>
            </a:r>
          </a:p>
          <a:p>
            <a:pPr lvl="1" eaLnBrk="1" hangingPunct="1">
              <a:lnSpc>
                <a:spcPct val="80000"/>
              </a:lnSpc>
            </a:pPr>
            <a:r>
              <a:rPr lang="en-US" sz="2000" dirty="0" smtClean="0"/>
              <a:t>Name, company, position</a:t>
            </a:r>
          </a:p>
          <a:p>
            <a:pPr lvl="1" eaLnBrk="1" hangingPunct="1">
              <a:lnSpc>
                <a:spcPct val="80000"/>
              </a:lnSpc>
            </a:pPr>
            <a:r>
              <a:rPr lang="en-US" sz="2000" dirty="0" smtClean="0"/>
              <a:t>Background / experience</a:t>
            </a:r>
          </a:p>
          <a:p>
            <a:pPr eaLnBrk="1" hangingPunct="1">
              <a:lnSpc>
                <a:spcPct val="80000"/>
              </a:lnSpc>
            </a:pPr>
            <a:r>
              <a:rPr lang="en-US" sz="2400" dirty="0" smtClean="0"/>
              <a:t>Security</a:t>
            </a:r>
          </a:p>
          <a:p>
            <a:pPr lvl="1" eaLnBrk="1" hangingPunct="1">
              <a:lnSpc>
                <a:spcPct val="80000"/>
              </a:lnSpc>
            </a:pPr>
            <a:r>
              <a:rPr lang="en-US" sz="2000" dirty="0" smtClean="0"/>
              <a:t>Laboratory</a:t>
            </a:r>
          </a:p>
          <a:p>
            <a:pPr lvl="1" eaLnBrk="1" hangingPunct="1">
              <a:lnSpc>
                <a:spcPct val="80000"/>
              </a:lnSpc>
            </a:pPr>
            <a:r>
              <a:rPr lang="en-US" sz="2000" dirty="0" smtClean="0"/>
              <a:t>Building</a:t>
            </a:r>
          </a:p>
          <a:p>
            <a:pPr lvl="1" eaLnBrk="1" hangingPunct="1">
              <a:lnSpc>
                <a:spcPct val="80000"/>
              </a:lnSpc>
            </a:pPr>
            <a:r>
              <a:rPr lang="en-US" sz="2000" dirty="0" smtClean="0"/>
              <a:t>Emergency Procedures</a:t>
            </a:r>
          </a:p>
          <a:p>
            <a:pPr lvl="1" eaLnBrk="1" hangingPunct="1">
              <a:lnSpc>
                <a:spcPct val="80000"/>
              </a:lnSpc>
            </a:pPr>
            <a:endParaRPr lang="en-US" sz="1600" dirty="0" smtClean="0"/>
          </a:p>
        </p:txBody>
      </p:sp>
      <p:sp>
        <p:nvSpPr>
          <p:cNvPr id="5123" name="Rectangle 3"/>
          <p:cNvSpPr>
            <a:spLocks noGrp="1" noChangeArrowheads="1"/>
          </p:cNvSpPr>
          <p:nvPr>
            <p:ph type="title"/>
          </p:nvPr>
        </p:nvSpPr>
        <p:spPr>
          <a:xfrm>
            <a:off x="0" y="0"/>
            <a:ext cx="9144000" cy="630936"/>
          </a:xfrm>
        </p:spPr>
        <p:txBody>
          <a:bodyPr/>
          <a:lstStyle/>
          <a:p>
            <a:pPr eaLnBrk="1" hangingPunct="1"/>
            <a:r>
              <a:rPr lang="en-US" dirty="0" smtClean="0"/>
              <a:t>  Course Logistics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3352800" y="5630863"/>
            <a:ext cx="1604963" cy="0"/>
          </a:xfrm>
          <a:prstGeom prst="line">
            <a:avLst/>
          </a:prstGeom>
          <a:noFill/>
          <a:ln w="19050">
            <a:solidFill>
              <a:schemeClr val="tx1"/>
            </a:solidFill>
            <a:round/>
            <a:headEnd/>
            <a:tailEnd/>
          </a:ln>
        </p:spPr>
        <p:txBody>
          <a:bodyPr/>
          <a:lstStyle/>
          <a:p>
            <a:endParaRPr lang="en-US" dirty="0"/>
          </a:p>
        </p:txBody>
      </p:sp>
      <p:sp>
        <p:nvSpPr>
          <p:cNvPr id="32771" name="Line 3"/>
          <p:cNvSpPr>
            <a:spLocks noChangeShapeType="1"/>
          </p:cNvSpPr>
          <p:nvPr/>
        </p:nvSpPr>
        <p:spPr bwMode="auto">
          <a:xfrm flipH="1">
            <a:off x="4857750" y="2990850"/>
            <a:ext cx="504825" cy="152400"/>
          </a:xfrm>
          <a:prstGeom prst="line">
            <a:avLst/>
          </a:prstGeom>
          <a:noFill/>
          <a:ln w="19050">
            <a:solidFill>
              <a:schemeClr val="tx1"/>
            </a:solidFill>
            <a:round/>
            <a:headEnd/>
            <a:tailEnd/>
          </a:ln>
        </p:spPr>
        <p:txBody>
          <a:bodyPr/>
          <a:lstStyle/>
          <a:p>
            <a:endParaRPr lang="en-US" dirty="0"/>
          </a:p>
        </p:txBody>
      </p:sp>
      <p:sp>
        <p:nvSpPr>
          <p:cNvPr id="32772" name="Line 4"/>
          <p:cNvSpPr>
            <a:spLocks noChangeShapeType="1"/>
          </p:cNvSpPr>
          <p:nvPr/>
        </p:nvSpPr>
        <p:spPr bwMode="auto">
          <a:xfrm flipH="1" flipV="1">
            <a:off x="4962525" y="4133850"/>
            <a:ext cx="476250" cy="142875"/>
          </a:xfrm>
          <a:prstGeom prst="line">
            <a:avLst/>
          </a:prstGeom>
          <a:noFill/>
          <a:ln w="19050">
            <a:solidFill>
              <a:schemeClr val="tx1"/>
            </a:solidFill>
            <a:round/>
            <a:headEnd/>
            <a:tailEnd/>
          </a:ln>
        </p:spPr>
        <p:txBody>
          <a:bodyPr/>
          <a:lstStyle/>
          <a:p>
            <a:endParaRPr lang="en-US" dirty="0"/>
          </a:p>
        </p:txBody>
      </p:sp>
      <p:sp>
        <p:nvSpPr>
          <p:cNvPr id="32773" name="Line 5"/>
          <p:cNvSpPr>
            <a:spLocks noChangeShapeType="1"/>
          </p:cNvSpPr>
          <p:nvPr/>
        </p:nvSpPr>
        <p:spPr bwMode="auto">
          <a:xfrm>
            <a:off x="2714625" y="3000375"/>
            <a:ext cx="295275" cy="161925"/>
          </a:xfrm>
          <a:prstGeom prst="line">
            <a:avLst/>
          </a:prstGeom>
          <a:noFill/>
          <a:ln w="19050">
            <a:solidFill>
              <a:schemeClr val="tx1"/>
            </a:solidFill>
            <a:round/>
            <a:headEnd/>
            <a:tailEnd/>
          </a:ln>
        </p:spPr>
        <p:txBody>
          <a:bodyPr/>
          <a:lstStyle/>
          <a:p>
            <a:endParaRPr lang="en-US" dirty="0"/>
          </a:p>
        </p:txBody>
      </p:sp>
      <p:sp>
        <p:nvSpPr>
          <p:cNvPr id="32774" name="Line 6"/>
          <p:cNvSpPr>
            <a:spLocks noChangeShapeType="1"/>
          </p:cNvSpPr>
          <p:nvPr/>
        </p:nvSpPr>
        <p:spPr bwMode="auto">
          <a:xfrm flipV="1">
            <a:off x="2686050" y="4133850"/>
            <a:ext cx="371475" cy="123825"/>
          </a:xfrm>
          <a:prstGeom prst="line">
            <a:avLst/>
          </a:prstGeom>
          <a:noFill/>
          <a:ln w="19050">
            <a:solidFill>
              <a:schemeClr val="tx1"/>
            </a:solidFill>
            <a:round/>
            <a:headEnd/>
            <a:tailEnd/>
          </a:ln>
        </p:spPr>
        <p:txBody>
          <a:bodyPr/>
          <a:lstStyle/>
          <a:p>
            <a:endParaRPr lang="en-US" dirty="0"/>
          </a:p>
        </p:txBody>
      </p:sp>
      <p:sp>
        <p:nvSpPr>
          <p:cNvPr id="32775" name="Line 7"/>
          <p:cNvSpPr>
            <a:spLocks noChangeShapeType="1"/>
          </p:cNvSpPr>
          <p:nvPr/>
        </p:nvSpPr>
        <p:spPr bwMode="auto">
          <a:xfrm flipH="1">
            <a:off x="1209675" y="2873375"/>
            <a:ext cx="652463" cy="2311400"/>
          </a:xfrm>
          <a:prstGeom prst="line">
            <a:avLst/>
          </a:prstGeom>
          <a:noFill/>
          <a:ln w="19050">
            <a:solidFill>
              <a:schemeClr val="tx1"/>
            </a:solidFill>
            <a:round/>
            <a:headEnd/>
            <a:tailEnd/>
          </a:ln>
        </p:spPr>
        <p:txBody>
          <a:bodyPr/>
          <a:lstStyle/>
          <a:p>
            <a:endParaRPr lang="en-US" dirty="0"/>
          </a:p>
        </p:txBody>
      </p:sp>
      <p:sp>
        <p:nvSpPr>
          <p:cNvPr id="32776" name="Line 8"/>
          <p:cNvSpPr>
            <a:spLocks noChangeShapeType="1"/>
          </p:cNvSpPr>
          <p:nvPr/>
        </p:nvSpPr>
        <p:spPr bwMode="auto">
          <a:xfrm flipH="1">
            <a:off x="1255713" y="5054600"/>
            <a:ext cx="544512" cy="158750"/>
          </a:xfrm>
          <a:prstGeom prst="line">
            <a:avLst/>
          </a:prstGeom>
          <a:noFill/>
          <a:ln w="19050">
            <a:solidFill>
              <a:schemeClr val="tx1"/>
            </a:solidFill>
            <a:round/>
            <a:headEnd/>
            <a:tailEnd/>
          </a:ln>
        </p:spPr>
        <p:txBody>
          <a:bodyPr/>
          <a:lstStyle/>
          <a:p>
            <a:endParaRPr lang="en-US" dirty="0"/>
          </a:p>
        </p:txBody>
      </p:sp>
      <p:sp>
        <p:nvSpPr>
          <p:cNvPr id="32777" name="Line 9"/>
          <p:cNvSpPr>
            <a:spLocks noChangeShapeType="1"/>
          </p:cNvSpPr>
          <p:nvPr/>
        </p:nvSpPr>
        <p:spPr bwMode="auto">
          <a:xfrm>
            <a:off x="6334125" y="5078413"/>
            <a:ext cx="728663" cy="266700"/>
          </a:xfrm>
          <a:prstGeom prst="line">
            <a:avLst/>
          </a:prstGeom>
          <a:noFill/>
          <a:ln w="19050">
            <a:solidFill>
              <a:schemeClr val="tx1"/>
            </a:solidFill>
            <a:round/>
            <a:headEnd/>
            <a:tailEnd/>
          </a:ln>
        </p:spPr>
        <p:txBody>
          <a:bodyPr/>
          <a:lstStyle/>
          <a:p>
            <a:endParaRPr lang="en-US" dirty="0"/>
          </a:p>
        </p:txBody>
      </p:sp>
      <p:sp>
        <p:nvSpPr>
          <p:cNvPr id="32778" name="Line 10"/>
          <p:cNvSpPr>
            <a:spLocks noChangeShapeType="1"/>
          </p:cNvSpPr>
          <p:nvPr/>
        </p:nvSpPr>
        <p:spPr bwMode="auto">
          <a:xfrm flipH="1" flipV="1">
            <a:off x="6219825" y="2830513"/>
            <a:ext cx="800100" cy="2505075"/>
          </a:xfrm>
          <a:prstGeom prst="line">
            <a:avLst/>
          </a:prstGeom>
          <a:noFill/>
          <a:ln w="19050">
            <a:solidFill>
              <a:schemeClr val="tx1"/>
            </a:solidFill>
            <a:round/>
            <a:headEnd/>
            <a:tailEnd/>
          </a:ln>
        </p:spPr>
        <p:txBody>
          <a:bodyPr/>
          <a:lstStyle/>
          <a:p>
            <a:endParaRPr lang="en-US" dirty="0"/>
          </a:p>
        </p:txBody>
      </p:sp>
      <p:grpSp>
        <p:nvGrpSpPr>
          <p:cNvPr id="2" name="Group 11"/>
          <p:cNvGrpSpPr>
            <a:grpSpLocks/>
          </p:cNvGrpSpPr>
          <p:nvPr/>
        </p:nvGrpSpPr>
        <p:grpSpPr bwMode="auto">
          <a:xfrm>
            <a:off x="4938713" y="3430588"/>
            <a:ext cx="2466975" cy="590550"/>
            <a:chOff x="3153" y="2161"/>
            <a:chExt cx="1512" cy="360"/>
          </a:xfrm>
        </p:grpSpPr>
        <p:sp>
          <p:nvSpPr>
            <p:cNvPr id="32944" name="Line 12"/>
            <p:cNvSpPr>
              <a:spLocks noChangeShapeType="1"/>
            </p:cNvSpPr>
            <p:nvPr/>
          </p:nvSpPr>
          <p:spPr bwMode="auto">
            <a:xfrm>
              <a:off x="3153" y="2161"/>
              <a:ext cx="1431" cy="0"/>
            </a:xfrm>
            <a:prstGeom prst="line">
              <a:avLst/>
            </a:prstGeom>
            <a:noFill/>
            <a:ln w="19050">
              <a:solidFill>
                <a:schemeClr val="tx1"/>
              </a:solidFill>
              <a:round/>
              <a:headEnd/>
              <a:tailEnd/>
            </a:ln>
          </p:spPr>
          <p:txBody>
            <a:bodyPr/>
            <a:lstStyle/>
            <a:p>
              <a:endParaRPr lang="en-US" dirty="0"/>
            </a:p>
          </p:txBody>
        </p:sp>
        <p:sp>
          <p:nvSpPr>
            <p:cNvPr id="32945" name="Line 13"/>
            <p:cNvSpPr>
              <a:spLocks noChangeShapeType="1"/>
            </p:cNvSpPr>
            <p:nvPr/>
          </p:nvSpPr>
          <p:spPr bwMode="auto">
            <a:xfrm>
              <a:off x="3207" y="2521"/>
              <a:ext cx="1458" cy="0"/>
            </a:xfrm>
            <a:prstGeom prst="line">
              <a:avLst/>
            </a:prstGeom>
            <a:noFill/>
            <a:ln w="19050">
              <a:solidFill>
                <a:schemeClr val="tx1"/>
              </a:solidFill>
              <a:round/>
              <a:headEnd/>
              <a:tailEnd/>
            </a:ln>
          </p:spPr>
          <p:txBody>
            <a:bodyPr/>
            <a:lstStyle/>
            <a:p>
              <a:endParaRPr lang="en-US" dirty="0"/>
            </a:p>
          </p:txBody>
        </p:sp>
      </p:grpSp>
      <p:sp>
        <p:nvSpPr>
          <p:cNvPr id="32780" name="Line 14"/>
          <p:cNvSpPr>
            <a:spLocks noChangeShapeType="1"/>
          </p:cNvSpPr>
          <p:nvPr/>
        </p:nvSpPr>
        <p:spPr bwMode="auto">
          <a:xfrm flipH="1">
            <a:off x="3036888" y="4903788"/>
            <a:ext cx="347662" cy="382587"/>
          </a:xfrm>
          <a:prstGeom prst="line">
            <a:avLst/>
          </a:prstGeom>
          <a:noFill/>
          <a:ln w="19050">
            <a:solidFill>
              <a:schemeClr val="tx1"/>
            </a:solidFill>
            <a:round/>
            <a:headEnd/>
            <a:tailEnd/>
          </a:ln>
        </p:spPr>
        <p:txBody>
          <a:bodyPr/>
          <a:lstStyle/>
          <a:p>
            <a:endParaRPr lang="en-US" dirty="0"/>
          </a:p>
        </p:txBody>
      </p:sp>
      <p:sp>
        <p:nvSpPr>
          <p:cNvPr id="32781" name="Line 15"/>
          <p:cNvSpPr>
            <a:spLocks noChangeShapeType="1"/>
          </p:cNvSpPr>
          <p:nvPr/>
        </p:nvSpPr>
        <p:spPr bwMode="auto">
          <a:xfrm>
            <a:off x="4668838" y="4881563"/>
            <a:ext cx="450850" cy="384175"/>
          </a:xfrm>
          <a:prstGeom prst="line">
            <a:avLst/>
          </a:prstGeom>
          <a:noFill/>
          <a:ln w="19050">
            <a:solidFill>
              <a:schemeClr val="tx1"/>
            </a:solidFill>
            <a:round/>
            <a:headEnd/>
            <a:tailEnd/>
          </a:ln>
        </p:spPr>
        <p:txBody>
          <a:bodyPr/>
          <a:lstStyle/>
          <a:p>
            <a:endParaRPr lang="en-US" dirty="0"/>
          </a:p>
        </p:txBody>
      </p:sp>
      <p:sp>
        <p:nvSpPr>
          <p:cNvPr id="32782" name="Rectangle 16"/>
          <p:cNvSpPr>
            <a:spLocks noGrp="1" noChangeArrowheads="1"/>
          </p:cNvSpPr>
          <p:nvPr>
            <p:ph type="title"/>
          </p:nvPr>
        </p:nvSpPr>
        <p:spPr>
          <a:xfrm>
            <a:off x="0" y="0"/>
            <a:ext cx="9144000" cy="630936"/>
          </a:xfrm>
        </p:spPr>
        <p:txBody>
          <a:bodyPr/>
          <a:lstStyle/>
          <a:p>
            <a:pPr eaLnBrk="1" hangingPunct="1"/>
            <a:r>
              <a:rPr lang="en-US" dirty="0" smtClean="0"/>
              <a:t>  SS7 over IP (SIGTRAN)</a:t>
            </a:r>
          </a:p>
        </p:txBody>
      </p:sp>
      <p:sp>
        <p:nvSpPr>
          <p:cNvPr id="32783" name="Rectangle 17"/>
          <p:cNvSpPr>
            <a:spLocks noChangeArrowheads="1"/>
          </p:cNvSpPr>
          <p:nvPr/>
        </p:nvSpPr>
        <p:spPr bwMode="auto">
          <a:xfrm>
            <a:off x="762000" y="1143000"/>
            <a:ext cx="7667625" cy="641350"/>
          </a:xfrm>
          <a:prstGeom prst="rect">
            <a:avLst/>
          </a:prstGeom>
          <a:noFill/>
          <a:ln w="12700">
            <a:noFill/>
            <a:miter lim="800000"/>
            <a:headEnd type="none" w="sm" len="sm"/>
            <a:tailEnd type="none" w="sm" len="sm"/>
          </a:ln>
        </p:spPr>
        <p:txBody>
          <a:bodyPr>
            <a:spAutoFit/>
          </a:bodyPr>
          <a:lstStyle/>
          <a:p>
            <a:pPr eaLnBrk="0" hangingPunct="0">
              <a:spcBef>
                <a:spcPts val="1000"/>
              </a:spcBef>
              <a:buClr>
                <a:schemeClr val="tx2"/>
              </a:buClr>
              <a:buSzPct val="60000"/>
              <a:buFont typeface="ZapfDingbats" pitchFamily="82" charset="2"/>
              <a:buNone/>
            </a:pPr>
            <a:r>
              <a:rPr lang="en-US" b="1" dirty="0"/>
              <a:t>SIGTRAN wraps SS7 messages in IP packets and transmits the packet across the network.   </a:t>
            </a:r>
            <a:endParaRPr lang="en-US" dirty="0"/>
          </a:p>
        </p:txBody>
      </p:sp>
      <p:grpSp>
        <p:nvGrpSpPr>
          <p:cNvPr id="3" name="Group 18"/>
          <p:cNvGrpSpPr>
            <a:grpSpLocks/>
          </p:cNvGrpSpPr>
          <p:nvPr/>
        </p:nvGrpSpPr>
        <p:grpSpPr bwMode="auto">
          <a:xfrm>
            <a:off x="682625" y="5183188"/>
            <a:ext cx="895350" cy="852487"/>
            <a:chOff x="2642" y="2184"/>
            <a:chExt cx="761" cy="759"/>
          </a:xfrm>
        </p:grpSpPr>
        <p:sp>
          <p:nvSpPr>
            <p:cNvPr id="32939" name="Freeform 19"/>
            <p:cNvSpPr>
              <a:spLocks/>
            </p:cNvSpPr>
            <p:nvPr/>
          </p:nvSpPr>
          <p:spPr bwMode="ltGray">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solidFill>
                <a:schemeClr val="tx1"/>
              </a:solidFill>
              <a:round/>
              <a:headEnd/>
              <a:tailEnd/>
            </a:ln>
          </p:spPr>
          <p:txBody>
            <a:bodyPr/>
            <a:lstStyle/>
            <a:p>
              <a:endParaRPr lang="en-US" dirty="0"/>
            </a:p>
          </p:txBody>
        </p:sp>
        <p:sp>
          <p:nvSpPr>
            <p:cNvPr id="32940" name="Freeform 20"/>
            <p:cNvSpPr>
              <a:spLocks/>
            </p:cNvSpPr>
            <p:nvPr/>
          </p:nvSpPr>
          <p:spPr bwMode="ltGray">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solidFill>
                <a:schemeClr val="tx1"/>
              </a:solidFill>
              <a:round/>
              <a:headEnd/>
              <a:tailEnd/>
            </a:ln>
          </p:spPr>
          <p:txBody>
            <a:bodyPr/>
            <a:lstStyle/>
            <a:p>
              <a:endParaRPr lang="en-US" dirty="0"/>
            </a:p>
          </p:txBody>
        </p:sp>
        <p:sp>
          <p:nvSpPr>
            <p:cNvPr id="32941" name="Freeform 21"/>
            <p:cNvSpPr>
              <a:spLocks/>
            </p:cNvSpPr>
            <p:nvPr/>
          </p:nvSpPr>
          <p:spPr bwMode="ltGray">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solidFill>
                <a:schemeClr val="tx1"/>
              </a:solidFill>
              <a:round/>
              <a:headEnd/>
              <a:tailEnd/>
            </a:ln>
          </p:spPr>
          <p:txBody>
            <a:bodyPr/>
            <a:lstStyle/>
            <a:p>
              <a:endParaRPr lang="en-US" dirty="0"/>
            </a:p>
          </p:txBody>
        </p:sp>
        <p:sp>
          <p:nvSpPr>
            <p:cNvPr id="32942" name="Freeform 22"/>
            <p:cNvSpPr>
              <a:spLocks/>
            </p:cNvSpPr>
            <p:nvPr/>
          </p:nvSpPr>
          <p:spPr bwMode="ltGray">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solidFill>
                <a:schemeClr val="tx1"/>
              </a:solidFill>
              <a:round/>
              <a:headEnd/>
              <a:tailEnd/>
            </a:ln>
          </p:spPr>
          <p:txBody>
            <a:bodyPr/>
            <a:lstStyle/>
            <a:p>
              <a:endParaRPr lang="en-US" dirty="0"/>
            </a:p>
          </p:txBody>
        </p:sp>
        <p:sp>
          <p:nvSpPr>
            <p:cNvPr id="32943" name="Freeform 23"/>
            <p:cNvSpPr>
              <a:spLocks/>
            </p:cNvSpPr>
            <p:nvPr/>
          </p:nvSpPr>
          <p:spPr bwMode="ltGray">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chemeClr val="tx1"/>
              </a:solidFill>
              <a:prstDash val="solid"/>
              <a:round/>
              <a:headEnd/>
              <a:tailEnd/>
            </a:ln>
          </p:spPr>
          <p:txBody>
            <a:bodyPr/>
            <a:lstStyle/>
            <a:p>
              <a:endParaRPr lang="en-US" dirty="0"/>
            </a:p>
          </p:txBody>
        </p:sp>
      </p:grpSp>
      <p:grpSp>
        <p:nvGrpSpPr>
          <p:cNvPr id="4" name="Group 24"/>
          <p:cNvGrpSpPr>
            <a:grpSpLocks/>
          </p:cNvGrpSpPr>
          <p:nvPr/>
        </p:nvGrpSpPr>
        <p:grpSpPr bwMode="auto">
          <a:xfrm>
            <a:off x="6796088" y="5264150"/>
            <a:ext cx="895350" cy="852488"/>
            <a:chOff x="2642" y="2184"/>
            <a:chExt cx="761" cy="759"/>
          </a:xfrm>
        </p:grpSpPr>
        <p:sp>
          <p:nvSpPr>
            <p:cNvPr id="32934" name="Freeform 25"/>
            <p:cNvSpPr>
              <a:spLocks/>
            </p:cNvSpPr>
            <p:nvPr/>
          </p:nvSpPr>
          <p:spPr bwMode="ltGray">
            <a:xfrm>
              <a:off x="3227" y="2299"/>
              <a:ext cx="176" cy="265"/>
            </a:xfrm>
            <a:custGeom>
              <a:avLst/>
              <a:gdLst>
                <a:gd name="T0" fmla="*/ 68 w 176"/>
                <a:gd name="T1" fmla="*/ 0 h 265"/>
                <a:gd name="T2" fmla="*/ 60 w 176"/>
                <a:gd name="T3" fmla="*/ 48 h 265"/>
                <a:gd name="T4" fmla="*/ 51 w 176"/>
                <a:gd name="T5" fmla="*/ 95 h 265"/>
                <a:gd name="T6" fmla="*/ 40 w 176"/>
                <a:gd name="T7" fmla="*/ 140 h 265"/>
                <a:gd name="T8" fmla="*/ 29 w 176"/>
                <a:gd name="T9" fmla="*/ 183 h 265"/>
                <a:gd name="T10" fmla="*/ 15 w 176"/>
                <a:gd name="T11" fmla="*/ 225 h 265"/>
                <a:gd name="T12" fmla="*/ 0 w 176"/>
                <a:gd name="T13" fmla="*/ 265 h 265"/>
                <a:gd name="T14" fmla="*/ 176 w 176"/>
                <a:gd name="T15" fmla="*/ 265 h 265"/>
                <a:gd name="T16" fmla="*/ 175 w 176"/>
                <a:gd name="T17" fmla="*/ 236 h 265"/>
                <a:gd name="T18" fmla="*/ 171 w 176"/>
                <a:gd name="T19" fmla="*/ 206 h 265"/>
                <a:gd name="T20" fmla="*/ 166 w 176"/>
                <a:gd name="T21" fmla="*/ 178 h 265"/>
                <a:gd name="T22" fmla="*/ 158 w 176"/>
                <a:gd name="T23" fmla="*/ 149 h 265"/>
                <a:gd name="T24" fmla="*/ 147 w 176"/>
                <a:gd name="T25" fmla="*/ 122 h 265"/>
                <a:gd name="T26" fmla="*/ 136 w 176"/>
                <a:gd name="T27" fmla="*/ 95 h 265"/>
                <a:gd name="T28" fmla="*/ 122 w 176"/>
                <a:gd name="T29" fmla="*/ 69 h 265"/>
                <a:gd name="T30" fmla="*/ 106 w 176"/>
                <a:gd name="T31" fmla="*/ 44 h 265"/>
                <a:gd name="T32" fmla="*/ 87 w 176"/>
                <a:gd name="T33" fmla="*/ 21 h 265"/>
                <a:gd name="T34" fmla="*/ 68 w 176"/>
                <a:gd name="T35" fmla="*/ 0 h 2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265"/>
                <a:gd name="T56" fmla="*/ 176 w 176"/>
                <a:gd name="T57" fmla="*/ 265 h 2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265">
                  <a:moveTo>
                    <a:pt x="68" y="0"/>
                  </a:moveTo>
                  <a:lnTo>
                    <a:pt x="60" y="48"/>
                  </a:lnTo>
                  <a:lnTo>
                    <a:pt x="51" y="95"/>
                  </a:lnTo>
                  <a:lnTo>
                    <a:pt x="40" y="140"/>
                  </a:lnTo>
                  <a:lnTo>
                    <a:pt x="29" y="183"/>
                  </a:lnTo>
                  <a:lnTo>
                    <a:pt x="15" y="225"/>
                  </a:lnTo>
                  <a:lnTo>
                    <a:pt x="0" y="265"/>
                  </a:lnTo>
                  <a:lnTo>
                    <a:pt x="176" y="265"/>
                  </a:lnTo>
                  <a:lnTo>
                    <a:pt x="175" y="236"/>
                  </a:lnTo>
                  <a:lnTo>
                    <a:pt x="171" y="206"/>
                  </a:lnTo>
                  <a:lnTo>
                    <a:pt x="166" y="178"/>
                  </a:lnTo>
                  <a:lnTo>
                    <a:pt x="158" y="149"/>
                  </a:lnTo>
                  <a:lnTo>
                    <a:pt x="147" y="122"/>
                  </a:lnTo>
                  <a:lnTo>
                    <a:pt x="136" y="95"/>
                  </a:lnTo>
                  <a:lnTo>
                    <a:pt x="122" y="69"/>
                  </a:lnTo>
                  <a:lnTo>
                    <a:pt x="106" y="44"/>
                  </a:lnTo>
                  <a:lnTo>
                    <a:pt x="87" y="21"/>
                  </a:lnTo>
                  <a:lnTo>
                    <a:pt x="68" y="0"/>
                  </a:lnTo>
                  <a:close/>
                </a:path>
              </a:pathLst>
            </a:custGeom>
            <a:solidFill>
              <a:srgbClr val="F0E8B7"/>
            </a:solidFill>
            <a:ln w="9525">
              <a:solidFill>
                <a:schemeClr val="tx1"/>
              </a:solidFill>
              <a:round/>
              <a:headEnd/>
              <a:tailEnd/>
            </a:ln>
          </p:spPr>
          <p:txBody>
            <a:bodyPr/>
            <a:lstStyle/>
            <a:p>
              <a:endParaRPr lang="en-US" dirty="0"/>
            </a:p>
          </p:txBody>
        </p:sp>
        <p:sp>
          <p:nvSpPr>
            <p:cNvPr id="32935" name="Freeform 26"/>
            <p:cNvSpPr>
              <a:spLocks/>
            </p:cNvSpPr>
            <p:nvPr/>
          </p:nvSpPr>
          <p:spPr bwMode="ltGray">
            <a:xfrm>
              <a:off x="2642" y="2184"/>
              <a:ext cx="653" cy="380"/>
            </a:xfrm>
            <a:custGeom>
              <a:avLst/>
              <a:gdLst>
                <a:gd name="T0" fmla="*/ 585 w 653"/>
                <a:gd name="T1" fmla="*/ 380 h 380"/>
                <a:gd name="T2" fmla="*/ 600 w 653"/>
                <a:gd name="T3" fmla="*/ 340 h 380"/>
                <a:gd name="T4" fmla="*/ 614 w 653"/>
                <a:gd name="T5" fmla="*/ 298 h 380"/>
                <a:gd name="T6" fmla="*/ 625 w 653"/>
                <a:gd name="T7" fmla="*/ 255 h 380"/>
                <a:gd name="T8" fmla="*/ 636 w 653"/>
                <a:gd name="T9" fmla="*/ 210 h 380"/>
                <a:gd name="T10" fmla="*/ 645 w 653"/>
                <a:gd name="T11" fmla="*/ 163 h 380"/>
                <a:gd name="T12" fmla="*/ 653 w 653"/>
                <a:gd name="T13" fmla="*/ 115 h 380"/>
                <a:gd name="T14" fmla="*/ 629 w 653"/>
                <a:gd name="T15" fmla="*/ 92 h 380"/>
                <a:gd name="T16" fmla="*/ 604 w 653"/>
                <a:gd name="T17" fmla="*/ 73 h 380"/>
                <a:gd name="T18" fmla="*/ 577 w 653"/>
                <a:gd name="T19" fmla="*/ 55 h 380"/>
                <a:gd name="T20" fmla="*/ 549 w 653"/>
                <a:gd name="T21" fmla="*/ 39 h 380"/>
                <a:gd name="T22" fmla="*/ 519 w 653"/>
                <a:gd name="T23" fmla="*/ 27 h 380"/>
                <a:gd name="T24" fmla="*/ 489 w 653"/>
                <a:gd name="T25" fmla="*/ 16 h 380"/>
                <a:gd name="T26" fmla="*/ 458 w 653"/>
                <a:gd name="T27" fmla="*/ 8 h 380"/>
                <a:gd name="T28" fmla="*/ 426 w 653"/>
                <a:gd name="T29" fmla="*/ 3 h 380"/>
                <a:gd name="T30" fmla="*/ 394 w 653"/>
                <a:gd name="T31" fmla="*/ 0 h 380"/>
                <a:gd name="T32" fmla="*/ 362 w 653"/>
                <a:gd name="T33" fmla="*/ 1 h 380"/>
                <a:gd name="T34" fmla="*/ 330 w 653"/>
                <a:gd name="T35" fmla="*/ 4 h 380"/>
                <a:gd name="T36" fmla="*/ 298 w 653"/>
                <a:gd name="T37" fmla="*/ 9 h 380"/>
                <a:gd name="T38" fmla="*/ 268 w 653"/>
                <a:gd name="T39" fmla="*/ 18 h 380"/>
                <a:gd name="T40" fmla="*/ 237 w 653"/>
                <a:gd name="T41" fmla="*/ 28 h 380"/>
                <a:gd name="T42" fmla="*/ 208 w 653"/>
                <a:gd name="T43" fmla="*/ 42 h 380"/>
                <a:gd name="T44" fmla="*/ 180 w 653"/>
                <a:gd name="T45" fmla="*/ 58 h 380"/>
                <a:gd name="T46" fmla="*/ 154 w 653"/>
                <a:gd name="T47" fmla="*/ 76 h 380"/>
                <a:gd name="T48" fmla="*/ 128 w 653"/>
                <a:gd name="T49" fmla="*/ 96 h 380"/>
                <a:gd name="T50" fmla="*/ 105 w 653"/>
                <a:gd name="T51" fmla="*/ 118 h 380"/>
                <a:gd name="T52" fmla="*/ 84 w 653"/>
                <a:gd name="T53" fmla="*/ 142 h 380"/>
                <a:gd name="T54" fmla="*/ 65 w 653"/>
                <a:gd name="T55" fmla="*/ 168 h 380"/>
                <a:gd name="T56" fmla="*/ 48 w 653"/>
                <a:gd name="T57" fmla="*/ 196 h 380"/>
                <a:gd name="T58" fmla="*/ 34 w 653"/>
                <a:gd name="T59" fmla="*/ 224 h 380"/>
                <a:gd name="T60" fmla="*/ 22 w 653"/>
                <a:gd name="T61" fmla="*/ 254 h 380"/>
                <a:gd name="T62" fmla="*/ 12 w 653"/>
                <a:gd name="T63" fmla="*/ 284 h 380"/>
                <a:gd name="T64" fmla="*/ 6 w 653"/>
                <a:gd name="T65" fmla="*/ 316 h 380"/>
                <a:gd name="T66" fmla="*/ 2 w 653"/>
                <a:gd name="T67" fmla="*/ 348 h 380"/>
                <a:gd name="T68" fmla="*/ 0 w 653"/>
                <a:gd name="T69" fmla="*/ 380 h 380"/>
                <a:gd name="T70" fmla="*/ 585 w 653"/>
                <a:gd name="T71" fmla="*/ 380 h 3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53"/>
                <a:gd name="T109" fmla="*/ 0 h 380"/>
                <a:gd name="T110" fmla="*/ 653 w 653"/>
                <a:gd name="T111" fmla="*/ 380 h 3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53" h="380">
                  <a:moveTo>
                    <a:pt x="585" y="380"/>
                  </a:moveTo>
                  <a:lnTo>
                    <a:pt x="600" y="340"/>
                  </a:lnTo>
                  <a:lnTo>
                    <a:pt x="614" y="298"/>
                  </a:lnTo>
                  <a:lnTo>
                    <a:pt x="625" y="255"/>
                  </a:lnTo>
                  <a:lnTo>
                    <a:pt x="636" y="210"/>
                  </a:lnTo>
                  <a:lnTo>
                    <a:pt x="645" y="163"/>
                  </a:lnTo>
                  <a:lnTo>
                    <a:pt x="653" y="115"/>
                  </a:lnTo>
                  <a:lnTo>
                    <a:pt x="629" y="92"/>
                  </a:lnTo>
                  <a:lnTo>
                    <a:pt x="604" y="73"/>
                  </a:lnTo>
                  <a:lnTo>
                    <a:pt x="577" y="55"/>
                  </a:lnTo>
                  <a:lnTo>
                    <a:pt x="549" y="39"/>
                  </a:lnTo>
                  <a:lnTo>
                    <a:pt x="519" y="27"/>
                  </a:lnTo>
                  <a:lnTo>
                    <a:pt x="489" y="16"/>
                  </a:lnTo>
                  <a:lnTo>
                    <a:pt x="458" y="8"/>
                  </a:lnTo>
                  <a:lnTo>
                    <a:pt x="426" y="3"/>
                  </a:lnTo>
                  <a:lnTo>
                    <a:pt x="394" y="0"/>
                  </a:lnTo>
                  <a:lnTo>
                    <a:pt x="362" y="1"/>
                  </a:lnTo>
                  <a:lnTo>
                    <a:pt x="330" y="4"/>
                  </a:lnTo>
                  <a:lnTo>
                    <a:pt x="298" y="9"/>
                  </a:lnTo>
                  <a:lnTo>
                    <a:pt x="268" y="18"/>
                  </a:lnTo>
                  <a:lnTo>
                    <a:pt x="237" y="28"/>
                  </a:lnTo>
                  <a:lnTo>
                    <a:pt x="208" y="42"/>
                  </a:lnTo>
                  <a:lnTo>
                    <a:pt x="180" y="58"/>
                  </a:lnTo>
                  <a:lnTo>
                    <a:pt x="154" y="76"/>
                  </a:lnTo>
                  <a:lnTo>
                    <a:pt x="128" y="96"/>
                  </a:lnTo>
                  <a:lnTo>
                    <a:pt x="105" y="118"/>
                  </a:lnTo>
                  <a:lnTo>
                    <a:pt x="84" y="142"/>
                  </a:lnTo>
                  <a:lnTo>
                    <a:pt x="65" y="168"/>
                  </a:lnTo>
                  <a:lnTo>
                    <a:pt x="48" y="196"/>
                  </a:lnTo>
                  <a:lnTo>
                    <a:pt x="34" y="224"/>
                  </a:lnTo>
                  <a:lnTo>
                    <a:pt x="22" y="254"/>
                  </a:lnTo>
                  <a:lnTo>
                    <a:pt x="12" y="284"/>
                  </a:lnTo>
                  <a:lnTo>
                    <a:pt x="6" y="316"/>
                  </a:lnTo>
                  <a:lnTo>
                    <a:pt x="2" y="348"/>
                  </a:lnTo>
                  <a:lnTo>
                    <a:pt x="0" y="380"/>
                  </a:lnTo>
                  <a:lnTo>
                    <a:pt x="585" y="380"/>
                  </a:lnTo>
                  <a:close/>
                </a:path>
              </a:pathLst>
            </a:custGeom>
            <a:solidFill>
              <a:srgbClr val="F0E8B7"/>
            </a:solidFill>
            <a:ln w="9525">
              <a:solidFill>
                <a:schemeClr val="tx1"/>
              </a:solidFill>
              <a:round/>
              <a:headEnd/>
              <a:tailEnd/>
            </a:ln>
          </p:spPr>
          <p:txBody>
            <a:bodyPr/>
            <a:lstStyle/>
            <a:p>
              <a:endParaRPr lang="en-US" dirty="0"/>
            </a:p>
          </p:txBody>
        </p:sp>
        <p:sp>
          <p:nvSpPr>
            <p:cNvPr id="32936" name="Freeform 27"/>
            <p:cNvSpPr>
              <a:spLocks/>
            </p:cNvSpPr>
            <p:nvPr/>
          </p:nvSpPr>
          <p:spPr bwMode="ltGray">
            <a:xfrm>
              <a:off x="2880" y="2564"/>
              <a:ext cx="523" cy="379"/>
            </a:xfrm>
            <a:custGeom>
              <a:avLst/>
              <a:gdLst>
                <a:gd name="T0" fmla="*/ 347 w 523"/>
                <a:gd name="T1" fmla="*/ 0 h 379"/>
                <a:gd name="T2" fmla="*/ 330 w 523"/>
                <a:gd name="T3" fmla="*/ 39 h 379"/>
                <a:gd name="T4" fmla="*/ 311 w 523"/>
                <a:gd name="T5" fmla="*/ 76 h 379"/>
                <a:gd name="T6" fmla="*/ 291 w 523"/>
                <a:gd name="T7" fmla="*/ 111 h 379"/>
                <a:gd name="T8" fmla="*/ 269 w 523"/>
                <a:gd name="T9" fmla="*/ 144 h 379"/>
                <a:gd name="T10" fmla="*/ 245 w 523"/>
                <a:gd name="T11" fmla="*/ 176 h 379"/>
                <a:gd name="T12" fmla="*/ 220 w 523"/>
                <a:gd name="T13" fmla="*/ 204 h 379"/>
                <a:gd name="T14" fmla="*/ 193 w 523"/>
                <a:gd name="T15" fmla="*/ 232 h 379"/>
                <a:gd name="T16" fmla="*/ 165 w 523"/>
                <a:gd name="T17" fmla="*/ 257 h 379"/>
                <a:gd name="T18" fmla="*/ 135 w 523"/>
                <a:gd name="T19" fmla="*/ 280 h 379"/>
                <a:gd name="T20" fmla="*/ 104 w 523"/>
                <a:gd name="T21" fmla="*/ 301 h 379"/>
                <a:gd name="T22" fmla="*/ 71 w 523"/>
                <a:gd name="T23" fmla="*/ 319 h 379"/>
                <a:gd name="T24" fmla="*/ 36 w 523"/>
                <a:gd name="T25" fmla="*/ 337 h 379"/>
                <a:gd name="T26" fmla="*/ 0 w 523"/>
                <a:gd name="T27" fmla="*/ 352 h 379"/>
                <a:gd name="T28" fmla="*/ 30 w 523"/>
                <a:gd name="T29" fmla="*/ 362 h 379"/>
                <a:gd name="T30" fmla="*/ 62 w 523"/>
                <a:gd name="T31" fmla="*/ 370 h 379"/>
                <a:gd name="T32" fmla="*/ 94 w 523"/>
                <a:gd name="T33" fmla="*/ 376 h 379"/>
                <a:gd name="T34" fmla="*/ 126 w 523"/>
                <a:gd name="T35" fmla="*/ 379 h 379"/>
                <a:gd name="T36" fmla="*/ 158 w 523"/>
                <a:gd name="T37" fmla="*/ 379 h 379"/>
                <a:gd name="T38" fmla="*/ 190 w 523"/>
                <a:gd name="T39" fmla="*/ 376 h 379"/>
                <a:gd name="T40" fmla="*/ 222 w 523"/>
                <a:gd name="T41" fmla="*/ 370 h 379"/>
                <a:gd name="T42" fmla="*/ 253 w 523"/>
                <a:gd name="T43" fmla="*/ 363 h 379"/>
                <a:gd name="T44" fmla="*/ 284 w 523"/>
                <a:gd name="T45" fmla="*/ 352 h 379"/>
                <a:gd name="T46" fmla="*/ 313 w 523"/>
                <a:gd name="T47" fmla="*/ 339 h 379"/>
                <a:gd name="T48" fmla="*/ 341 w 523"/>
                <a:gd name="T49" fmla="*/ 323 h 379"/>
                <a:gd name="T50" fmla="*/ 369 w 523"/>
                <a:gd name="T51" fmla="*/ 305 h 379"/>
                <a:gd name="T52" fmla="*/ 394 w 523"/>
                <a:gd name="T53" fmla="*/ 285 h 379"/>
                <a:gd name="T54" fmla="*/ 417 w 523"/>
                <a:gd name="T55" fmla="*/ 262 h 379"/>
                <a:gd name="T56" fmla="*/ 439 w 523"/>
                <a:gd name="T57" fmla="*/ 239 h 379"/>
                <a:gd name="T58" fmla="*/ 457 w 523"/>
                <a:gd name="T59" fmla="*/ 213 h 379"/>
                <a:gd name="T60" fmla="*/ 474 w 523"/>
                <a:gd name="T61" fmla="*/ 185 h 379"/>
                <a:gd name="T62" fmla="*/ 489 w 523"/>
                <a:gd name="T63" fmla="*/ 156 h 379"/>
                <a:gd name="T64" fmla="*/ 501 w 523"/>
                <a:gd name="T65" fmla="*/ 126 h 379"/>
                <a:gd name="T66" fmla="*/ 511 w 523"/>
                <a:gd name="T67" fmla="*/ 96 h 379"/>
                <a:gd name="T68" fmla="*/ 518 w 523"/>
                <a:gd name="T69" fmla="*/ 64 h 379"/>
                <a:gd name="T70" fmla="*/ 522 w 523"/>
                <a:gd name="T71" fmla="*/ 32 h 379"/>
                <a:gd name="T72" fmla="*/ 523 w 523"/>
                <a:gd name="T73" fmla="*/ 0 h 379"/>
                <a:gd name="T74" fmla="*/ 347 w 523"/>
                <a:gd name="T75" fmla="*/ 0 h 3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3"/>
                <a:gd name="T115" fmla="*/ 0 h 379"/>
                <a:gd name="T116" fmla="*/ 523 w 523"/>
                <a:gd name="T117" fmla="*/ 379 h 3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3" h="379">
                  <a:moveTo>
                    <a:pt x="347" y="0"/>
                  </a:moveTo>
                  <a:lnTo>
                    <a:pt x="330" y="39"/>
                  </a:lnTo>
                  <a:lnTo>
                    <a:pt x="311" y="76"/>
                  </a:lnTo>
                  <a:lnTo>
                    <a:pt x="291" y="111"/>
                  </a:lnTo>
                  <a:lnTo>
                    <a:pt x="269" y="144"/>
                  </a:lnTo>
                  <a:lnTo>
                    <a:pt x="245" y="176"/>
                  </a:lnTo>
                  <a:lnTo>
                    <a:pt x="220" y="204"/>
                  </a:lnTo>
                  <a:lnTo>
                    <a:pt x="193" y="232"/>
                  </a:lnTo>
                  <a:lnTo>
                    <a:pt x="165" y="257"/>
                  </a:lnTo>
                  <a:lnTo>
                    <a:pt x="135" y="280"/>
                  </a:lnTo>
                  <a:lnTo>
                    <a:pt x="104" y="301"/>
                  </a:lnTo>
                  <a:lnTo>
                    <a:pt x="71" y="319"/>
                  </a:lnTo>
                  <a:lnTo>
                    <a:pt x="36" y="337"/>
                  </a:lnTo>
                  <a:lnTo>
                    <a:pt x="0" y="352"/>
                  </a:lnTo>
                  <a:lnTo>
                    <a:pt x="30" y="362"/>
                  </a:lnTo>
                  <a:lnTo>
                    <a:pt x="62" y="370"/>
                  </a:lnTo>
                  <a:lnTo>
                    <a:pt x="94" y="376"/>
                  </a:lnTo>
                  <a:lnTo>
                    <a:pt x="126" y="379"/>
                  </a:lnTo>
                  <a:lnTo>
                    <a:pt x="158" y="379"/>
                  </a:lnTo>
                  <a:lnTo>
                    <a:pt x="190" y="376"/>
                  </a:lnTo>
                  <a:lnTo>
                    <a:pt x="222" y="370"/>
                  </a:lnTo>
                  <a:lnTo>
                    <a:pt x="253" y="363"/>
                  </a:lnTo>
                  <a:lnTo>
                    <a:pt x="284" y="352"/>
                  </a:lnTo>
                  <a:lnTo>
                    <a:pt x="313" y="339"/>
                  </a:lnTo>
                  <a:lnTo>
                    <a:pt x="341" y="323"/>
                  </a:lnTo>
                  <a:lnTo>
                    <a:pt x="369" y="305"/>
                  </a:lnTo>
                  <a:lnTo>
                    <a:pt x="394" y="285"/>
                  </a:lnTo>
                  <a:lnTo>
                    <a:pt x="417" y="262"/>
                  </a:lnTo>
                  <a:lnTo>
                    <a:pt x="439" y="239"/>
                  </a:lnTo>
                  <a:lnTo>
                    <a:pt x="457" y="213"/>
                  </a:lnTo>
                  <a:lnTo>
                    <a:pt x="474" y="185"/>
                  </a:lnTo>
                  <a:lnTo>
                    <a:pt x="489" y="156"/>
                  </a:lnTo>
                  <a:lnTo>
                    <a:pt x="501" y="126"/>
                  </a:lnTo>
                  <a:lnTo>
                    <a:pt x="511" y="96"/>
                  </a:lnTo>
                  <a:lnTo>
                    <a:pt x="518" y="64"/>
                  </a:lnTo>
                  <a:lnTo>
                    <a:pt x="522" y="32"/>
                  </a:lnTo>
                  <a:lnTo>
                    <a:pt x="523" y="0"/>
                  </a:lnTo>
                  <a:lnTo>
                    <a:pt x="347" y="0"/>
                  </a:lnTo>
                  <a:close/>
                </a:path>
              </a:pathLst>
            </a:custGeom>
            <a:solidFill>
              <a:srgbClr val="F0E8B7"/>
            </a:solidFill>
            <a:ln w="9525">
              <a:solidFill>
                <a:schemeClr val="tx1"/>
              </a:solidFill>
              <a:round/>
              <a:headEnd/>
              <a:tailEnd/>
            </a:ln>
          </p:spPr>
          <p:txBody>
            <a:bodyPr/>
            <a:lstStyle/>
            <a:p>
              <a:endParaRPr lang="en-US" dirty="0"/>
            </a:p>
          </p:txBody>
        </p:sp>
        <p:sp>
          <p:nvSpPr>
            <p:cNvPr id="32937" name="Freeform 28"/>
            <p:cNvSpPr>
              <a:spLocks/>
            </p:cNvSpPr>
            <p:nvPr/>
          </p:nvSpPr>
          <p:spPr bwMode="ltGray">
            <a:xfrm>
              <a:off x="2642" y="2564"/>
              <a:ext cx="585" cy="352"/>
            </a:xfrm>
            <a:custGeom>
              <a:avLst/>
              <a:gdLst>
                <a:gd name="T0" fmla="*/ 238 w 585"/>
                <a:gd name="T1" fmla="*/ 352 h 352"/>
                <a:gd name="T2" fmla="*/ 274 w 585"/>
                <a:gd name="T3" fmla="*/ 337 h 352"/>
                <a:gd name="T4" fmla="*/ 309 w 585"/>
                <a:gd name="T5" fmla="*/ 319 h 352"/>
                <a:gd name="T6" fmla="*/ 342 w 585"/>
                <a:gd name="T7" fmla="*/ 301 h 352"/>
                <a:gd name="T8" fmla="*/ 373 w 585"/>
                <a:gd name="T9" fmla="*/ 280 h 352"/>
                <a:gd name="T10" fmla="*/ 403 w 585"/>
                <a:gd name="T11" fmla="*/ 257 h 352"/>
                <a:gd name="T12" fmla="*/ 431 w 585"/>
                <a:gd name="T13" fmla="*/ 232 h 352"/>
                <a:gd name="T14" fmla="*/ 458 w 585"/>
                <a:gd name="T15" fmla="*/ 204 h 352"/>
                <a:gd name="T16" fmla="*/ 483 w 585"/>
                <a:gd name="T17" fmla="*/ 176 h 352"/>
                <a:gd name="T18" fmla="*/ 507 w 585"/>
                <a:gd name="T19" fmla="*/ 144 h 352"/>
                <a:gd name="T20" fmla="*/ 529 w 585"/>
                <a:gd name="T21" fmla="*/ 111 h 352"/>
                <a:gd name="T22" fmla="*/ 549 w 585"/>
                <a:gd name="T23" fmla="*/ 76 h 352"/>
                <a:gd name="T24" fmla="*/ 568 w 585"/>
                <a:gd name="T25" fmla="*/ 39 h 352"/>
                <a:gd name="T26" fmla="*/ 585 w 585"/>
                <a:gd name="T27" fmla="*/ 0 h 352"/>
                <a:gd name="T28" fmla="*/ 0 w 585"/>
                <a:gd name="T29" fmla="*/ 0 h 352"/>
                <a:gd name="T30" fmla="*/ 2 w 585"/>
                <a:gd name="T31" fmla="*/ 32 h 352"/>
                <a:gd name="T32" fmla="*/ 6 w 585"/>
                <a:gd name="T33" fmla="*/ 63 h 352"/>
                <a:gd name="T34" fmla="*/ 12 w 585"/>
                <a:gd name="T35" fmla="*/ 96 h 352"/>
                <a:gd name="T36" fmla="*/ 22 w 585"/>
                <a:gd name="T37" fmla="*/ 126 h 352"/>
                <a:gd name="T38" fmla="*/ 34 w 585"/>
                <a:gd name="T39" fmla="*/ 155 h 352"/>
                <a:gd name="T40" fmla="*/ 49 w 585"/>
                <a:gd name="T41" fmla="*/ 184 h 352"/>
                <a:gd name="T42" fmla="*/ 65 w 585"/>
                <a:gd name="T43" fmla="*/ 212 h 352"/>
                <a:gd name="T44" fmla="*/ 84 w 585"/>
                <a:gd name="T45" fmla="*/ 238 h 352"/>
                <a:gd name="T46" fmla="*/ 106 w 585"/>
                <a:gd name="T47" fmla="*/ 262 h 352"/>
                <a:gd name="T48" fmla="*/ 129 w 585"/>
                <a:gd name="T49" fmla="*/ 284 h 352"/>
                <a:gd name="T50" fmla="*/ 154 w 585"/>
                <a:gd name="T51" fmla="*/ 304 h 352"/>
                <a:gd name="T52" fmla="*/ 181 w 585"/>
                <a:gd name="T53" fmla="*/ 322 h 352"/>
                <a:gd name="T54" fmla="*/ 209 w 585"/>
                <a:gd name="T55" fmla="*/ 338 h 352"/>
                <a:gd name="T56" fmla="*/ 238 w 585"/>
                <a:gd name="T57" fmla="*/ 352 h 3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85"/>
                <a:gd name="T88" fmla="*/ 0 h 352"/>
                <a:gd name="T89" fmla="*/ 585 w 585"/>
                <a:gd name="T90" fmla="*/ 352 h 3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85" h="352">
                  <a:moveTo>
                    <a:pt x="238" y="352"/>
                  </a:moveTo>
                  <a:lnTo>
                    <a:pt x="274" y="337"/>
                  </a:lnTo>
                  <a:lnTo>
                    <a:pt x="309" y="319"/>
                  </a:lnTo>
                  <a:lnTo>
                    <a:pt x="342" y="301"/>
                  </a:lnTo>
                  <a:lnTo>
                    <a:pt x="373" y="280"/>
                  </a:lnTo>
                  <a:lnTo>
                    <a:pt x="403" y="257"/>
                  </a:lnTo>
                  <a:lnTo>
                    <a:pt x="431" y="232"/>
                  </a:lnTo>
                  <a:lnTo>
                    <a:pt x="458" y="204"/>
                  </a:lnTo>
                  <a:lnTo>
                    <a:pt x="483" y="176"/>
                  </a:lnTo>
                  <a:lnTo>
                    <a:pt x="507" y="144"/>
                  </a:lnTo>
                  <a:lnTo>
                    <a:pt x="529" y="111"/>
                  </a:lnTo>
                  <a:lnTo>
                    <a:pt x="549" y="76"/>
                  </a:lnTo>
                  <a:lnTo>
                    <a:pt x="568" y="39"/>
                  </a:lnTo>
                  <a:lnTo>
                    <a:pt x="585" y="0"/>
                  </a:lnTo>
                  <a:lnTo>
                    <a:pt x="0" y="0"/>
                  </a:lnTo>
                  <a:lnTo>
                    <a:pt x="2" y="32"/>
                  </a:lnTo>
                  <a:lnTo>
                    <a:pt x="6" y="63"/>
                  </a:lnTo>
                  <a:lnTo>
                    <a:pt x="12" y="96"/>
                  </a:lnTo>
                  <a:lnTo>
                    <a:pt x="22" y="126"/>
                  </a:lnTo>
                  <a:lnTo>
                    <a:pt x="34" y="155"/>
                  </a:lnTo>
                  <a:lnTo>
                    <a:pt x="49" y="184"/>
                  </a:lnTo>
                  <a:lnTo>
                    <a:pt x="65" y="212"/>
                  </a:lnTo>
                  <a:lnTo>
                    <a:pt x="84" y="238"/>
                  </a:lnTo>
                  <a:lnTo>
                    <a:pt x="106" y="262"/>
                  </a:lnTo>
                  <a:lnTo>
                    <a:pt x="129" y="284"/>
                  </a:lnTo>
                  <a:lnTo>
                    <a:pt x="154" y="304"/>
                  </a:lnTo>
                  <a:lnTo>
                    <a:pt x="181" y="322"/>
                  </a:lnTo>
                  <a:lnTo>
                    <a:pt x="209" y="338"/>
                  </a:lnTo>
                  <a:lnTo>
                    <a:pt x="238" y="352"/>
                  </a:lnTo>
                  <a:close/>
                </a:path>
              </a:pathLst>
            </a:custGeom>
            <a:solidFill>
              <a:srgbClr val="F0E8B7"/>
            </a:solidFill>
            <a:ln w="9525">
              <a:solidFill>
                <a:schemeClr val="tx1"/>
              </a:solidFill>
              <a:round/>
              <a:headEnd/>
              <a:tailEnd/>
            </a:ln>
          </p:spPr>
          <p:txBody>
            <a:bodyPr/>
            <a:lstStyle/>
            <a:p>
              <a:endParaRPr lang="en-US" dirty="0"/>
            </a:p>
          </p:txBody>
        </p:sp>
        <p:sp>
          <p:nvSpPr>
            <p:cNvPr id="32938" name="Freeform 29"/>
            <p:cNvSpPr>
              <a:spLocks/>
            </p:cNvSpPr>
            <p:nvPr/>
          </p:nvSpPr>
          <p:spPr bwMode="ltGray">
            <a:xfrm>
              <a:off x="2642" y="2184"/>
              <a:ext cx="761" cy="759"/>
            </a:xfrm>
            <a:custGeom>
              <a:avLst/>
              <a:gdLst>
                <a:gd name="T0" fmla="*/ 2 w 761"/>
                <a:gd name="T1" fmla="*/ 348 h 759"/>
                <a:gd name="T2" fmla="*/ 13 w 761"/>
                <a:gd name="T3" fmla="*/ 284 h 759"/>
                <a:gd name="T4" fmla="*/ 34 w 761"/>
                <a:gd name="T5" fmla="*/ 224 h 759"/>
                <a:gd name="T6" fmla="*/ 65 w 761"/>
                <a:gd name="T7" fmla="*/ 167 h 759"/>
                <a:gd name="T8" fmla="*/ 106 w 761"/>
                <a:gd name="T9" fmla="*/ 118 h 759"/>
                <a:gd name="T10" fmla="*/ 154 w 761"/>
                <a:gd name="T11" fmla="*/ 75 h 759"/>
                <a:gd name="T12" fmla="*/ 209 w 761"/>
                <a:gd name="T13" fmla="*/ 41 h 759"/>
                <a:gd name="T14" fmla="*/ 270 w 761"/>
                <a:gd name="T15" fmla="*/ 17 h 759"/>
                <a:gd name="T16" fmla="*/ 333 w 761"/>
                <a:gd name="T17" fmla="*/ 3 h 759"/>
                <a:gd name="T18" fmla="*/ 397 w 761"/>
                <a:gd name="T19" fmla="*/ 0 h 759"/>
                <a:gd name="T20" fmla="*/ 460 w 761"/>
                <a:gd name="T21" fmla="*/ 9 h 759"/>
                <a:gd name="T22" fmla="*/ 522 w 761"/>
                <a:gd name="T23" fmla="*/ 28 h 759"/>
                <a:gd name="T24" fmla="*/ 580 w 761"/>
                <a:gd name="T25" fmla="*/ 57 h 759"/>
                <a:gd name="T26" fmla="*/ 632 w 761"/>
                <a:gd name="T27" fmla="*/ 95 h 759"/>
                <a:gd name="T28" fmla="*/ 677 w 761"/>
                <a:gd name="T29" fmla="*/ 141 h 759"/>
                <a:gd name="T30" fmla="*/ 712 w 761"/>
                <a:gd name="T31" fmla="*/ 195 h 759"/>
                <a:gd name="T32" fmla="*/ 739 w 761"/>
                <a:gd name="T33" fmla="*/ 254 h 759"/>
                <a:gd name="T34" fmla="*/ 756 w 761"/>
                <a:gd name="T35" fmla="*/ 316 h 759"/>
                <a:gd name="T36" fmla="*/ 761 w 761"/>
                <a:gd name="T37" fmla="*/ 380 h 759"/>
                <a:gd name="T38" fmla="*/ 756 w 761"/>
                <a:gd name="T39" fmla="*/ 444 h 759"/>
                <a:gd name="T40" fmla="*/ 739 w 761"/>
                <a:gd name="T41" fmla="*/ 506 h 759"/>
                <a:gd name="T42" fmla="*/ 712 w 761"/>
                <a:gd name="T43" fmla="*/ 565 h 759"/>
                <a:gd name="T44" fmla="*/ 677 w 761"/>
                <a:gd name="T45" fmla="*/ 618 h 759"/>
                <a:gd name="T46" fmla="*/ 632 w 761"/>
                <a:gd name="T47" fmla="*/ 665 h 759"/>
                <a:gd name="T48" fmla="*/ 580 w 761"/>
                <a:gd name="T49" fmla="*/ 703 h 759"/>
                <a:gd name="T50" fmla="*/ 522 w 761"/>
                <a:gd name="T51" fmla="*/ 732 h 759"/>
                <a:gd name="T52" fmla="*/ 460 w 761"/>
                <a:gd name="T53" fmla="*/ 750 h 759"/>
                <a:gd name="T54" fmla="*/ 397 w 761"/>
                <a:gd name="T55" fmla="*/ 759 h 759"/>
                <a:gd name="T56" fmla="*/ 333 w 761"/>
                <a:gd name="T57" fmla="*/ 756 h 759"/>
                <a:gd name="T58" fmla="*/ 270 w 761"/>
                <a:gd name="T59" fmla="*/ 743 h 759"/>
                <a:gd name="T60" fmla="*/ 209 w 761"/>
                <a:gd name="T61" fmla="*/ 718 h 759"/>
                <a:gd name="T62" fmla="*/ 154 w 761"/>
                <a:gd name="T63" fmla="*/ 685 h 759"/>
                <a:gd name="T64" fmla="*/ 106 w 761"/>
                <a:gd name="T65" fmla="*/ 642 h 759"/>
                <a:gd name="T66" fmla="*/ 65 w 761"/>
                <a:gd name="T67" fmla="*/ 592 h 759"/>
                <a:gd name="T68" fmla="*/ 34 w 761"/>
                <a:gd name="T69" fmla="*/ 536 h 759"/>
                <a:gd name="T70" fmla="*/ 13 w 761"/>
                <a:gd name="T71" fmla="*/ 476 h 759"/>
                <a:gd name="T72" fmla="*/ 2 w 761"/>
                <a:gd name="T73" fmla="*/ 412 h 7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1"/>
                <a:gd name="T112" fmla="*/ 0 h 759"/>
                <a:gd name="T113" fmla="*/ 761 w 761"/>
                <a:gd name="T114" fmla="*/ 759 h 7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1" h="759">
                  <a:moveTo>
                    <a:pt x="0" y="380"/>
                  </a:moveTo>
                  <a:lnTo>
                    <a:pt x="2" y="348"/>
                  </a:lnTo>
                  <a:lnTo>
                    <a:pt x="6" y="316"/>
                  </a:lnTo>
                  <a:lnTo>
                    <a:pt x="13" y="284"/>
                  </a:lnTo>
                  <a:lnTo>
                    <a:pt x="22" y="254"/>
                  </a:lnTo>
                  <a:lnTo>
                    <a:pt x="34" y="224"/>
                  </a:lnTo>
                  <a:lnTo>
                    <a:pt x="49" y="195"/>
                  </a:lnTo>
                  <a:lnTo>
                    <a:pt x="65" y="167"/>
                  </a:lnTo>
                  <a:lnTo>
                    <a:pt x="85" y="141"/>
                  </a:lnTo>
                  <a:lnTo>
                    <a:pt x="106" y="118"/>
                  </a:lnTo>
                  <a:lnTo>
                    <a:pt x="130" y="95"/>
                  </a:lnTo>
                  <a:lnTo>
                    <a:pt x="154" y="75"/>
                  </a:lnTo>
                  <a:lnTo>
                    <a:pt x="182" y="57"/>
                  </a:lnTo>
                  <a:lnTo>
                    <a:pt x="209" y="41"/>
                  </a:lnTo>
                  <a:lnTo>
                    <a:pt x="239" y="28"/>
                  </a:lnTo>
                  <a:lnTo>
                    <a:pt x="270" y="17"/>
                  </a:lnTo>
                  <a:lnTo>
                    <a:pt x="300" y="9"/>
                  </a:lnTo>
                  <a:lnTo>
                    <a:pt x="333" y="3"/>
                  </a:lnTo>
                  <a:lnTo>
                    <a:pt x="365" y="0"/>
                  </a:lnTo>
                  <a:lnTo>
                    <a:pt x="397" y="0"/>
                  </a:lnTo>
                  <a:lnTo>
                    <a:pt x="429" y="3"/>
                  </a:lnTo>
                  <a:lnTo>
                    <a:pt x="460" y="9"/>
                  </a:lnTo>
                  <a:lnTo>
                    <a:pt x="492" y="17"/>
                  </a:lnTo>
                  <a:lnTo>
                    <a:pt x="522" y="28"/>
                  </a:lnTo>
                  <a:lnTo>
                    <a:pt x="552" y="41"/>
                  </a:lnTo>
                  <a:lnTo>
                    <a:pt x="580" y="57"/>
                  </a:lnTo>
                  <a:lnTo>
                    <a:pt x="607" y="75"/>
                  </a:lnTo>
                  <a:lnTo>
                    <a:pt x="632" y="95"/>
                  </a:lnTo>
                  <a:lnTo>
                    <a:pt x="655" y="118"/>
                  </a:lnTo>
                  <a:lnTo>
                    <a:pt x="677" y="141"/>
                  </a:lnTo>
                  <a:lnTo>
                    <a:pt x="695" y="167"/>
                  </a:lnTo>
                  <a:lnTo>
                    <a:pt x="712" y="195"/>
                  </a:lnTo>
                  <a:lnTo>
                    <a:pt x="727" y="224"/>
                  </a:lnTo>
                  <a:lnTo>
                    <a:pt x="739" y="254"/>
                  </a:lnTo>
                  <a:lnTo>
                    <a:pt x="749" y="284"/>
                  </a:lnTo>
                  <a:lnTo>
                    <a:pt x="756" y="316"/>
                  </a:lnTo>
                  <a:lnTo>
                    <a:pt x="760" y="348"/>
                  </a:lnTo>
                  <a:lnTo>
                    <a:pt x="761" y="380"/>
                  </a:lnTo>
                  <a:lnTo>
                    <a:pt x="760" y="412"/>
                  </a:lnTo>
                  <a:lnTo>
                    <a:pt x="756" y="444"/>
                  </a:lnTo>
                  <a:lnTo>
                    <a:pt x="749" y="476"/>
                  </a:lnTo>
                  <a:lnTo>
                    <a:pt x="739" y="506"/>
                  </a:lnTo>
                  <a:lnTo>
                    <a:pt x="727" y="536"/>
                  </a:lnTo>
                  <a:lnTo>
                    <a:pt x="712" y="565"/>
                  </a:lnTo>
                  <a:lnTo>
                    <a:pt x="695" y="592"/>
                  </a:lnTo>
                  <a:lnTo>
                    <a:pt x="677" y="618"/>
                  </a:lnTo>
                  <a:lnTo>
                    <a:pt x="655" y="642"/>
                  </a:lnTo>
                  <a:lnTo>
                    <a:pt x="632" y="665"/>
                  </a:lnTo>
                  <a:lnTo>
                    <a:pt x="607" y="685"/>
                  </a:lnTo>
                  <a:lnTo>
                    <a:pt x="580" y="703"/>
                  </a:lnTo>
                  <a:lnTo>
                    <a:pt x="552" y="718"/>
                  </a:lnTo>
                  <a:lnTo>
                    <a:pt x="522" y="732"/>
                  </a:lnTo>
                  <a:lnTo>
                    <a:pt x="492" y="743"/>
                  </a:lnTo>
                  <a:lnTo>
                    <a:pt x="460" y="750"/>
                  </a:lnTo>
                  <a:lnTo>
                    <a:pt x="429" y="756"/>
                  </a:lnTo>
                  <a:lnTo>
                    <a:pt x="397" y="759"/>
                  </a:lnTo>
                  <a:lnTo>
                    <a:pt x="365" y="759"/>
                  </a:lnTo>
                  <a:lnTo>
                    <a:pt x="333" y="756"/>
                  </a:lnTo>
                  <a:lnTo>
                    <a:pt x="300" y="750"/>
                  </a:lnTo>
                  <a:lnTo>
                    <a:pt x="270" y="743"/>
                  </a:lnTo>
                  <a:lnTo>
                    <a:pt x="239" y="732"/>
                  </a:lnTo>
                  <a:lnTo>
                    <a:pt x="209" y="718"/>
                  </a:lnTo>
                  <a:lnTo>
                    <a:pt x="182" y="703"/>
                  </a:lnTo>
                  <a:lnTo>
                    <a:pt x="154" y="685"/>
                  </a:lnTo>
                  <a:lnTo>
                    <a:pt x="130" y="665"/>
                  </a:lnTo>
                  <a:lnTo>
                    <a:pt x="106" y="642"/>
                  </a:lnTo>
                  <a:lnTo>
                    <a:pt x="85" y="618"/>
                  </a:lnTo>
                  <a:lnTo>
                    <a:pt x="65" y="592"/>
                  </a:lnTo>
                  <a:lnTo>
                    <a:pt x="49" y="565"/>
                  </a:lnTo>
                  <a:lnTo>
                    <a:pt x="34" y="536"/>
                  </a:lnTo>
                  <a:lnTo>
                    <a:pt x="22" y="506"/>
                  </a:lnTo>
                  <a:lnTo>
                    <a:pt x="13" y="476"/>
                  </a:lnTo>
                  <a:lnTo>
                    <a:pt x="6" y="444"/>
                  </a:lnTo>
                  <a:lnTo>
                    <a:pt x="2" y="412"/>
                  </a:lnTo>
                  <a:lnTo>
                    <a:pt x="0" y="380"/>
                  </a:lnTo>
                </a:path>
              </a:pathLst>
            </a:custGeom>
            <a:solidFill>
              <a:srgbClr val="F0E8B7"/>
            </a:solidFill>
            <a:ln w="1588">
              <a:solidFill>
                <a:schemeClr val="tx1"/>
              </a:solidFill>
              <a:prstDash val="solid"/>
              <a:round/>
              <a:headEnd/>
              <a:tailEnd/>
            </a:ln>
          </p:spPr>
          <p:txBody>
            <a:bodyPr/>
            <a:lstStyle/>
            <a:p>
              <a:endParaRPr lang="en-US" dirty="0"/>
            </a:p>
          </p:txBody>
        </p:sp>
      </p:grpSp>
      <p:sp>
        <p:nvSpPr>
          <p:cNvPr id="32786" name="Text Box 30"/>
          <p:cNvSpPr txBox="1">
            <a:spLocks noChangeArrowheads="1"/>
          </p:cNvSpPr>
          <p:nvPr/>
        </p:nvSpPr>
        <p:spPr bwMode="auto">
          <a:xfrm>
            <a:off x="819150" y="5419725"/>
            <a:ext cx="641350" cy="366713"/>
          </a:xfrm>
          <a:prstGeom prst="rect">
            <a:avLst/>
          </a:prstGeom>
          <a:noFill/>
          <a:ln w="9525">
            <a:noFill/>
            <a:miter lim="800000"/>
            <a:headEnd/>
            <a:tailEnd/>
          </a:ln>
        </p:spPr>
        <p:txBody>
          <a:bodyPr wrap="none">
            <a:spAutoFit/>
          </a:bodyPr>
          <a:lstStyle/>
          <a:p>
            <a:r>
              <a:rPr lang="en-US" b="1" dirty="0"/>
              <a:t>SSP</a:t>
            </a:r>
          </a:p>
        </p:txBody>
      </p:sp>
      <p:sp>
        <p:nvSpPr>
          <p:cNvPr id="32787" name="Text Box 31"/>
          <p:cNvSpPr txBox="1">
            <a:spLocks noChangeArrowheads="1"/>
          </p:cNvSpPr>
          <p:nvPr/>
        </p:nvSpPr>
        <p:spPr bwMode="auto">
          <a:xfrm>
            <a:off x="6937375" y="5495925"/>
            <a:ext cx="641350" cy="366713"/>
          </a:xfrm>
          <a:prstGeom prst="rect">
            <a:avLst/>
          </a:prstGeom>
          <a:noFill/>
          <a:ln w="9525">
            <a:noFill/>
            <a:miter lim="800000"/>
            <a:headEnd/>
            <a:tailEnd/>
          </a:ln>
        </p:spPr>
        <p:txBody>
          <a:bodyPr wrap="none">
            <a:spAutoFit/>
          </a:bodyPr>
          <a:lstStyle/>
          <a:p>
            <a:r>
              <a:rPr lang="en-US" b="1" dirty="0"/>
              <a:t>SSP</a:t>
            </a:r>
          </a:p>
        </p:txBody>
      </p:sp>
      <p:grpSp>
        <p:nvGrpSpPr>
          <p:cNvPr id="5" name="Group 32"/>
          <p:cNvGrpSpPr>
            <a:grpSpLocks/>
          </p:cNvGrpSpPr>
          <p:nvPr/>
        </p:nvGrpSpPr>
        <p:grpSpPr bwMode="auto">
          <a:xfrm>
            <a:off x="7096125" y="2968625"/>
            <a:ext cx="990600" cy="719138"/>
            <a:chOff x="485" y="700"/>
            <a:chExt cx="798" cy="597"/>
          </a:xfrm>
        </p:grpSpPr>
        <p:sp>
          <p:nvSpPr>
            <p:cNvPr id="32929" name="Freeform 33"/>
            <p:cNvSpPr>
              <a:spLocks/>
            </p:cNvSpPr>
            <p:nvPr/>
          </p:nvSpPr>
          <p:spPr bwMode="ltGray">
            <a:xfrm>
              <a:off x="851" y="700"/>
              <a:ext cx="365" cy="597"/>
            </a:xfrm>
            <a:custGeom>
              <a:avLst/>
              <a:gdLst>
                <a:gd name="T0" fmla="*/ 365 w 365"/>
                <a:gd name="T1" fmla="*/ 597 h 597"/>
                <a:gd name="T2" fmla="*/ 201 w 365"/>
                <a:gd name="T3" fmla="*/ 243 h 597"/>
                <a:gd name="T4" fmla="*/ 0 w 365"/>
                <a:gd name="T5" fmla="*/ 0 h 597"/>
                <a:gd name="T6" fmla="*/ 178 w 365"/>
                <a:gd name="T7" fmla="*/ 292 h 597"/>
                <a:gd name="T8" fmla="*/ 365 w 365"/>
                <a:gd name="T9" fmla="*/ 597 h 597"/>
                <a:gd name="T10" fmla="*/ 0 60000 65536"/>
                <a:gd name="T11" fmla="*/ 0 60000 65536"/>
                <a:gd name="T12" fmla="*/ 0 60000 65536"/>
                <a:gd name="T13" fmla="*/ 0 60000 65536"/>
                <a:gd name="T14" fmla="*/ 0 60000 65536"/>
                <a:gd name="T15" fmla="*/ 0 w 365"/>
                <a:gd name="T16" fmla="*/ 0 h 597"/>
                <a:gd name="T17" fmla="*/ 365 w 365"/>
                <a:gd name="T18" fmla="*/ 597 h 597"/>
              </a:gdLst>
              <a:ahLst/>
              <a:cxnLst>
                <a:cxn ang="T10">
                  <a:pos x="T0" y="T1"/>
                </a:cxn>
                <a:cxn ang="T11">
                  <a:pos x="T2" y="T3"/>
                </a:cxn>
                <a:cxn ang="T12">
                  <a:pos x="T4" y="T5"/>
                </a:cxn>
                <a:cxn ang="T13">
                  <a:pos x="T6" y="T7"/>
                </a:cxn>
                <a:cxn ang="T14">
                  <a:pos x="T8" y="T9"/>
                </a:cxn>
              </a:cxnLst>
              <a:rect l="T15" t="T16" r="T17" b="T18"/>
              <a:pathLst>
                <a:path w="365" h="597">
                  <a:moveTo>
                    <a:pt x="365" y="597"/>
                  </a:moveTo>
                  <a:lnTo>
                    <a:pt x="201" y="243"/>
                  </a:lnTo>
                  <a:lnTo>
                    <a:pt x="0" y="0"/>
                  </a:lnTo>
                  <a:lnTo>
                    <a:pt x="178" y="292"/>
                  </a:lnTo>
                  <a:lnTo>
                    <a:pt x="365" y="597"/>
                  </a:lnTo>
                  <a:close/>
                </a:path>
              </a:pathLst>
            </a:custGeom>
            <a:solidFill>
              <a:srgbClr val="F0E8B7"/>
            </a:solidFill>
            <a:ln w="9525">
              <a:solidFill>
                <a:schemeClr val="tx1"/>
              </a:solidFill>
              <a:round/>
              <a:headEnd/>
              <a:tailEnd/>
            </a:ln>
          </p:spPr>
          <p:txBody>
            <a:bodyPr/>
            <a:lstStyle/>
            <a:p>
              <a:endParaRPr lang="en-US" dirty="0"/>
            </a:p>
          </p:txBody>
        </p:sp>
        <p:sp>
          <p:nvSpPr>
            <p:cNvPr id="32930" name="Freeform 34"/>
            <p:cNvSpPr>
              <a:spLocks/>
            </p:cNvSpPr>
            <p:nvPr/>
          </p:nvSpPr>
          <p:spPr bwMode="ltGray">
            <a:xfrm>
              <a:off x="1052" y="943"/>
              <a:ext cx="231" cy="354"/>
            </a:xfrm>
            <a:custGeom>
              <a:avLst/>
              <a:gdLst>
                <a:gd name="T0" fmla="*/ 0 w 231"/>
                <a:gd name="T1" fmla="*/ 0 h 354"/>
                <a:gd name="T2" fmla="*/ 164 w 231"/>
                <a:gd name="T3" fmla="*/ 354 h 354"/>
                <a:gd name="T4" fmla="*/ 231 w 231"/>
                <a:gd name="T5" fmla="*/ 279 h 354"/>
                <a:gd name="T6" fmla="*/ 0 w 231"/>
                <a:gd name="T7" fmla="*/ 0 h 354"/>
                <a:gd name="T8" fmla="*/ 0 60000 65536"/>
                <a:gd name="T9" fmla="*/ 0 60000 65536"/>
                <a:gd name="T10" fmla="*/ 0 60000 65536"/>
                <a:gd name="T11" fmla="*/ 0 60000 65536"/>
                <a:gd name="T12" fmla="*/ 0 w 231"/>
                <a:gd name="T13" fmla="*/ 0 h 354"/>
                <a:gd name="T14" fmla="*/ 231 w 231"/>
                <a:gd name="T15" fmla="*/ 354 h 354"/>
              </a:gdLst>
              <a:ahLst/>
              <a:cxnLst>
                <a:cxn ang="T8">
                  <a:pos x="T0" y="T1"/>
                </a:cxn>
                <a:cxn ang="T9">
                  <a:pos x="T2" y="T3"/>
                </a:cxn>
                <a:cxn ang="T10">
                  <a:pos x="T4" y="T5"/>
                </a:cxn>
                <a:cxn ang="T11">
                  <a:pos x="T6" y="T7"/>
                </a:cxn>
              </a:cxnLst>
              <a:rect l="T12" t="T13" r="T14" b="T15"/>
              <a:pathLst>
                <a:path w="231" h="354">
                  <a:moveTo>
                    <a:pt x="0" y="0"/>
                  </a:moveTo>
                  <a:lnTo>
                    <a:pt x="164" y="354"/>
                  </a:lnTo>
                  <a:lnTo>
                    <a:pt x="231" y="279"/>
                  </a:lnTo>
                  <a:lnTo>
                    <a:pt x="0" y="0"/>
                  </a:lnTo>
                  <a:close/>
                </a:path>
              </a:pathLst>
            </a:custGeom>
            <a:solidFill>
              <a:srgbClr val="F0E8B7"/>
            </a:solidFill>
            <a:ln w="9525">
              <a:solidFill>
                <a:schemeClr val="tx1"/>
              </a:solidFill>
              <a:round/>
              <a:headEnd/>
              <a:tailEnd/>
            </a:ln>
          </p:spPr>
          <p:txBody>
            <a:bodyPr/>
            <a:lstStyle/>
            <a:p>
              <a:endParaRPr lang="en-US" dirty="0"/>
            </a:p>
          </p:txBody>
        </p:sp>
        <p:sp>
          <p:nvSpPr>
            <p:cNvPr id="32931" name="Freeform 35"/>
            <p:cNvSpPr>
              <a:spLocks/>
            </p:cNvSpPr>
            <p:nvPr/>
          </p:nvSpPr>
          <p:spPr bwMode="ltGray">
            <a:xfrm>
              <a:off x="485" y="700"/>
              <a:ext cx="544" cy="597"/>
            </a:xfrm>
            <a:custGeom>
              <a:avLst/>
              <a:gdLst>
                <a:gd name="T0" fmla="*/ 0 w 544"/>
                <a:gd name="T1" fmla="*/ 597 h 597"/>
                <a:gd name="T2" fmla="*/ 544 w 544"/>
                <a:gd name="T3" fmla="*/ 292 h 597"/>
                <a:gd name="T4" fmla="*/ 366 w 544"/>
                <a:gd name="T5" fmla="*/ 0 h 597"/>
                <a:gd name="T6" fmla="*/ 0 w 544"/>
                <a:gd name="T7" fmla="*/ 597 h 597"/>
                <a:gd name="T8" fmla="*/ 0 60000 65536"/>
                <a:gd name="T9" fmla="*/ 0 60000 65536"/>
                <a:gd name="T10" fmla="*/ 0 60000 65536"/>
                <a:gd name="T11" fmla="*/ 0 60000 65536"/>
                <a:gd name="T12" fmla="*/ 0 w 544"/>
                <a:gd name="T13" fmla="*/ 0 h 597"/>
                <a:gd name="T14" fmla="*/ 544 w 544"/>
                <a:gd name="T15" fmla="*/ 597 h 597"/>
              </a:gdLst>
              <a:ahLst/>
              <a:cxnLst>
                <a:cxn ang="T8">
                  <a:pos x="T0" y="T1"/>
                </a:cxn>
                <a:cxn ang="T9">
                  <a:pos x="T2" y="T3"/>
                </a:cxn>
                <a:cxn ang="T10">
                  <a:pos x="T4" y="T5"/>
                </a:cxn>
                <a:cxn ang="T11">
                  <a:pos x="T6" y="T7"/>
                </a:cxn>
              </a:cxnLst>
              <a:rect l="T12" t="T13" r="T14" b="T15"/>
              <a:pathLst>
                <a:path w="544" h="597">
                  <a:moveTo>
                    <a:pt x="0" y="597"/>
                  </a:moveTo>
                  <a:lnTo>
                    <a:pt x="544" y="292"/>
                  </a:lnTo>
                  <a:lnTo>
                    <a:pt x="366" y="0"/>
                  </a:lnTo>
                  <a:lnTo>
                    <a:pt x="0" y="597"/>
                  </a:lnTo>
                  <a:close/>
                </a:path>
              </a:pathLst>
            </a:custGeom>
            <a:solidFill>
              <a:srgbClr val="F0E8B7"/>
            </a:solidFill>
            <a:ln w="9525">
              <a:solidFill>
                <a:schemeClr val="tx1"/>
              </a:solidFill>
              <a:round/>
              <a:headEnd/>
              <a:tailEnd/>
            </a:ln>
          </p:spPr>
          <p:txBody>
            <a:bodyPr/>
            <a:lstStyle/>
            <a:p>
              <a:endParaRPr lang="en-US" dirty="0"/>
            </a:p>
          </p:txBody>
        </p:sp>
        <p:sp>
          <p:nvSpPr>
            <p:cNvPr id="32932" name="Freeform 36"/>
            <p:cNvSpPr>
              <a:spLocks/>
            </p:cNvSpPr>
            <p:nvPr/>
          </p:nvSpPr>
          <p:spPr bwMode="ltGray">
            <a:xfrm>
              <a:off x="485" y="992"/>
              <a:ext cx="731" cy="305"/>
            </a:xfrm>
            <a:custGeom>
              <a:avLst/>
              <a:gdLst>
                <a:gd name="T0" fmla="*/ 544 w 731"/>
                <a:gd name="T1" fmla="*/ 0 h 305"/>
                <a:gd name="T2" fmla="*/ 0 w 731"/>
                <a:gd name="T3" fmla="*/ 305 h 305"/>
                <a:gd name="T4" fmla="*/ 731 w 731"/>
                <a:gd name="T5" fmla="*/ 305 h 305"/>
                <a:gd name="T6" fmla="*/ 544 w 731"/>
                <a:gd name="T7" fmla="*/ 0 h 305"/>
                <a:gd name="T8" fmla="*/ 0 60000 65536"/>
                <a:gd name="T9" fmla="*/ 0 60000 65536"/>
                <a:gd name="T10" fmla="*/ 0 60000 65536"/>
                <a:gd name="T11" fmla="*/ 0 60000 65536"/>
                <a:gd name="T12" fmla="*/ 0 w 731"/>
                <a:gd name="T13" fmla="*/ 0 h 305"/>
                <a:gd name="T14" fmla="*/ 731 w 731"/>
                <a:gd name="T15" fmla="*/ 305 h 305"/>
              </a:gdLst>
              <a:ahLst/>
              <a:cxnLst>
                <a:cxn ang="T8">
                  <a:pos x="T0" y="T1"/>
                </a:cxn>
                <a:cxn ang="T9">
                  <a:pos x="T2" y="T3"/>
                </a:cxn>
                <a:cxn ang="T10">
                  <a:pos x="T4" y="T5"/>
                </a:cxn>
                <a:cxn ang="T11">
                  <a:pos x="T6" y="T7"/>
                </a:cxn>
              </a:cxnLst>
              <a:rect l="T12" t="T13" r="T14" b="T15"/>
              <a:pathLst>
                <a:path w="731" h="305">
                  <a:moveTo>
                    <a:pt x="544" y="0"/>
                  </a:moveTo>
                  <a:lnTo>
                    <a:pt x="0" y="305"/>
                  </a:lnTo>
                  <a:lnTo>
                    <a:pt x="731" y="305"/>
                  </a:lnTo>
                  <a:lnTo>
                    <a:pt x="544" y="0"/>
                  </a:lnTo>
                  <a:close/>
                </a:path>
              </a:pathLst>
            </a:custGeom>
            <a:solidFill>
              <a:srgbClr val="F0E8B7"/>
            </a:solidFill>
            <a:ln w="9525">
              <a:solidFill>
                <a:schemeClr val="tx1"/>
              </a:solidFill>
              <a:round/>
              <a:headEnd/>
              <a:tailEnd/>
            </a:ln>
          </p:spPr>
          <p:txBody>
            <a:bodyPr/>
            <a:lstStyle/>
            <a:p>
              <a:endParaRPr lang="en-US" dirty="0"/>
            </a:p>
          </p:txBody>
        </p:sp>
        <p:sp>
          <p:nvSpPr>
            <p:cNvPr id="32933" name="Freeform 37"/>
            <p:cNvSpPr>
              <a:spLocks noEditPoints="1"/>
            </p:cNvSpPr>
            <p:nvPr/>
          </p:nvSpPr>
          <p:spPr bwMode="ltGray">
            <a:xfrm>
              <a:off x="485" y="700"/>
              <a:ext cx="798" cy="597"/>
            </a:xfrm>
            <a:custGeom>
              <a:avLst/>
              <a:gdLst>
                <a:gd name="T0" fmla="*/ 731 w 798"/>
                <a:gd name="T1" fmla="*/ 597 h 597"/>
                <a:gd name="T2" fmla="*/ 366 w 798"/>
                <a:gd name="T3" fmla="*/ 0 h 597"/>
                <a:gd name="T4" fmla="*/ 798 w 798"/>
                <a:gd name="T5" fmla="*/ 522 h 597"/>
                <a:gd name="T6" fmla="*/ 731 w 798"/>
                <a:gd name="T7" fmla="*/ 597 h 597"/>
                <a:gd name="T8" fmla="*/ 0 w 798"/>
                <a:gd name="T9" fmla="*/ 597 h 597"/>
                <a:gd name="T10" fmla="*/ 366 w 798"/>
                <a:gd name="T11" fmla="*/ 0 h 597"/>
                <a:gd name="T12" fmla="*/ 798 w 798"/>
                <a:gd name="T13" fmla="*/ 522 h 597"/>
                <a:gd name="T14" fmla="*/ 0 60000 65536"/>
                <a:gd name="T15" fmla="*/ 0 60000 65536"/>
                <a:gd name="T16" fmla="*/ 0 60000 65536"/>
                <a:gd name="T17" fmla="*/ 0 60000 65536"/>
                <a:gd name="T18" fmla="*/ 0 60000 65536"/>
                <a:gd name="T19" fmla="*/ 0 60000 65536"/>
                <a:gd name="T20" fmla="*/ 0 60000 65536"/>
                <a:gd name="T21" fmla="*/ 0 w 798"/>
                <a:gd name="T22" fmla="*/ 0 h 597"/>
                <a:gd name="T23" fmla="*/ 798 w 798"/>
                <a:gd name="T24" fmla="*/ 597 h 5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597">
                  <a:moveTo>
                    <a:pt x="731" y="597"/>
                  </a:moveTo>
                  <a:lnTo>
                    <a:pt x="366" y="0"/>
                  </a:lnTo>
                  <a:moveTo>
                    <a:pt x="798" y="522"/>
                  </a:moveTo>
                  <a:lnTo>
                    <a:pt x="731" y="597"/>
                  </a:lnTo>
                  <a:lnTo>
                    <a:pt x="0" y="597"/>
                  </a:lnTo>
                  <a:lnTo>
                    <a:pt x="366" y="0"/>
                  </a:lnTo>
                  <a:lnTo>
                    <a:pt x="798" y="522"/>
                  </a:lnTo>
                </a:path>
              </a:pathLst>
            </a:custGeom>
            <a:solidFill>
              <a:srgbClr val="F0E8B7"/>
            </a:solidFill>
            <a:ln w="3175">
              <a:solidFill>
                <a:schemeClr val="tx1"/>
              </a:solidFill>
              <a:prstDash val="solid"/>
              <a:round/>
              <a:headEnd/>
              <a:tailEnd/>
            </a:ln>
          </p:spPr>
          <p:txBody>
            <a:bodyPr/>
            <a:lstStyle/>
            <a:p>
              <a:endParaRPr lang="en-US" dirty="0"/>
            </a:p>
          </p:txBody>
        </p:sp>
      </p:grpSp>
      <p:grpSp>
        <p:nvGrpSpPr>
          <p:cNvPr id="6" name="Group 38"/>
          <p:cNvGrpSpPr>
            <a:grpSpLocks/>
          </p:cNvGrpSpPr>
          <p:nvPr/>
        </p:nvGrpSpPr>
        <p:grpSpPr bwMode="auto">
          <a:xfrm>
            <a:off x="7077075" y="3763963"/>
            <a:ext cx="990600" cy="719137"/>
            <a:chOff x="485" y="700"/>
            <a:chExt cx="798" cy="597"/>
          </a:xfrm>
        </p:grpSpPr>
        <p:sp>
          <p:nvSpPr>
            <p:cNvPr id="32924" name="Freeform 39"/>
            <p:cNvSpPr>
              <a:spLocks/>
            </p:cNvSpPr>
            <p:nvPr/>
          </p:nvSpPr>
          <p:spPr bwMode="ltGray">
            <a:xfrm>
              <a:off x="851" y="700"/>
              <a:ext cx="365" cy="597"/>
            </a:xfrm>
            <a:custGeom>
              <a:avLst/>
              <a:gdLst>
                <a:gd name="T0" fmla="*/ 365 w 365"/>
                <a:gd name="T1" fmla="*/ 597 h 597"/>
                <a:gd name="T2" fmla="*/ 201 w 365"/>
                <a:gd name="T3" fmla="*/ 243 h 597"/>
                <a:gd name="T4" fmla="*/ 0 w 365"/>
                <a:gd name="T5" fmla="*/ 0 h 597"/>
                <a:gd name="T6" fmla="*/ 178 w 365"/>
                <a:gd name="T7" fmla="*/ 292 h 597"/>
                <a:gd name="T8" fmla="*/ 365 w 365"/>
                <a:gd name="T9" fmla="*/ 597 h 597"/>
                <a:gd name="T10" fmla="*/ 0 60000 65536"/>
                <a:gd name="T11" fmla="*/ 0 60000 65536"/>
                <a:gd name="T12" fmla="*/ 0 60000 65536"/>
                <a:gd name="T13" fmla="*/ 0 60000 65536"/>
                <a:gd name="T14" fmla="*/ 0 60000 65536"/>
                <a:gd name="T15" fmla="*/ 0 w 365"/>
                <a:gd name="T16" fmla="*/ 0 h 597"/>
                <a:gd name="T17" fmla="*/ 365 w 365"/>
                <a:gd name="T18" fmla="*/ 597 h 597"/>
              </a:gdLst>
              <a:ahLst/>
              <a:cxnLst>
                <a:cxn ang="T10">
                  <a:pos x="T0" y="T1"/>
                </a:cxn>
                <a:cxn ang="T11">
                  <a:pos x="T2" y="T3"/>
                </a:cxn>
                <a:cxn ang="T12">
                  <a:pos x="T4" y="T5"/>
                </a:cxn>
                <a:cxn ang="T13">
                  <a:pos x="T6" y="T7"/>
                </a:cxn>
                <a:cxn ang="T14">
                  <a:pos x="T8" y="T9"/>
                </a:cxn>
              </a:cxnLst>
              <a:rect l="T15" t="T16" r="T17" b="T18"/>
              <a:pathLst>
                <a:path w="365" h="597">
                  <a:moveTo>
                    <a:pt x="365" y="597"/>
                  </a:moveTo>
                  <a:lnTo>
                    <a:pt x="201" y="243"/>
                  </a:lnTo>
                  <a:lnTo>
                    <a:pt x="0" y="0"/>
                  </a:lnTo>
                  <a:lnTo>
                    <a:pt x="178" y="292"/>
                  </a:lnTo>
                  <a:lnTo>
                    <a:pt x="365" y="597"/>
                  </a:lnTo>
                  <a:close/>
                </a:path>
              </a:pathLst>
            </a:custGeom>
            <a:solidFill>
              <a:srgbClr val="F0E8B7"/>
            </a:solidFill>
            <a:ln w="9525">
              <a:solidFill>
                <a:schemeClr val="tx1"/>
              </a:solidFill>
              <a:round/>
              <a:headEnd/>
              <a:tailEnd/>
            </a:ln>
          </p:spPr>
          <p:txBody>
            <a:bodyPr/>
            <a:lstStyle/>
            <a:p>
              <a:endParaRPr lang="en-US" dirty="0"/>
            </a:p>
          </p:txBody>
        </p:sp>
        <p:sp>
          <p:nvSpPr>
            <p:cNvPr id="32925" name="Freeform 40"/>
            <p:cNvSpPr>
              <a:spLocks/>
            </p:cNvSpPr>
            <p:nvPr/>
          </p:nvSpPr>
          <p:spPr bwMode="ltGray">
            <a:xfrm>
              <a:off x="1052" y="943"/>
              <a:ext cx="231" cy="354"/>
            </a:xfrm>
            <a:custGeom>
              <a:avLst/>
              <a:gdLst>
                <a:gd name="T0" fmla="*/ 0 w 231"/>
                <a:gd name="T1" fmla="*/ 0 h 354"/>
                <a:gd name="T2" fmla="*/ 164 w 231"/>
                <a:gd name="T3" fmla="*/ 354 h 354"/>
                <a:gd name="T4" fmla="*/ 231 w 231"/>
                <a:gd name="T5" fmla="*/ 279 h 354"/>
                <a:gd name="T6" fmla="*/ 0 w 231"/>
                <a:gd name="T7" fmla="*/ 0 h 354"/>
                <a:gd name="T8" fmla="*/ 0 60000 65536"/>
                <a:gd name="T9" fmla="*/ 0 60000 65536"/>
                <a:gd name="T10" fmla="*/ 0 60000 65536"/>
                <a:gd name="T11" fmla="*/ 0 60000 65536"/>
                <a:gd name="T12" fmla="*/ 0 w 231"/>
                <a:gd name="T13" fmla="*/ 0 h 354"/>
                <a:gd name="T14" fmla="*/ 231 w 231"/>
                <a:gd name="T15" fmla="*/ 354 h 354"/>
              </a:gdLst>
              <a:ahLst/>
              <a:cxnLst>
                <a:cxn ang="T8">
                  <a:pos x="T0" y="T1"/>
                </a:cxn>
                <a:cxn ang="T9">
                  <a:pos x="T2" y="T3"/>
                </a:cxn>
                <a:cxn ang="T10">
                  <a:pos x="T4" y="T5"/>
                </a:cxn>
                <a:cxn ang="T11">
                  <a:pos x="T6" y="T7"/>
                </a:cxn>
              </a:cxnLst>
              <a:rect l="T12" t="T13" r="T14" b="T15"/>
              <a:pathLst>
                <a:path w="231" h="354">
                  <a:moveTo>
                    <a:pt x="0" y="0"/>
                  </a:moveTo>
                  <a:lnTo>
                    <a:pt x="164" y="354"/>
                  </a:lnTo>
                  <a:lnTo>
                    <a:pt x="231" y="279"/>
                  </a:lnTo>
                  <a:lnTo>
                    <a:pt x="0" y="0"/>
                  </a:lnTo>
                  <a:close/>
                </a:path>
              </a:pathLst>
            </a:custGeom>
            <a:solidFill>
              <a:srgbClr val="F0E8B7"/>
            </a:solidFill>
            <a:ln w="9525">
              <a:solidFill>
                <a:schemeClr val="tx1"/>
              </a:solidFill>
              <a:round/>
              <a:headEnd/>
              <a:tailEnd/>
            </a:ln>
          </p:spPr>
          <p:txBody>
            <a:bodyPr/>
            <a:lstStyle/>
            <a:p>
              <a:endParaRPr lang="en-US" dirty="0"/>
            </a:p>
          </p:txBody>
        </p:sp>
        <p:sp>
          <p:nvSpPr>
            <p:cNvPr id="32926" name="Freeform 41"/>
            <p:cNvSpPr>
              <a:spLocks/>
            </p:cNvSpPr>
            <p:nvPr/>
          </p:nvSpPr>
          <p:spPr bwMode="ltGray">
            <a:xfrm>
              <a:off x="485" y="700"/>
              <a:ext cx="544" cy="597"/>
            </a:xfrm>
            <a:custGeom>
              <a:avLst/>
              <a:gdLst>
                <a:gd name="T0" fmla="*/ 0 w 544"/>
                <a:gd name="T1" fmla="*/ 597 h 597"/>
                <a:gd name="T2" fmla="*/ 544 w 544"/>
                <a:gd name="T3" fmla="*/ 292 h 597"/>
                <a:gd name="T4" fmla="*/ 366 w 544"/>
                <a:gd name="T5" fmla="*/ 0 h 597"/>
                <a:gd name="T6" fmla="*/ 0 w 544"/>
                <a:gd name="T7" fmla="*/ 597 h 597"/>
                <a:gd name="T8" fmla="*/ 0 60000 65536"/>
                <a:gd name="T9" fmla="*/ 0 60000 65536"/>
                <a:gd name="T10" fmla="*/ 0 60000 65536"/>
                <a:gd name="T11" fmla="*/ 0 60000 65536"/>
                <a:gd name="T12" fmla="*/ 0 w 544"/>
                <a:gd name="T13" fmla="*/ 0 h 597"/>
                <a:gd name="T14" fmla="*/ 544 w 544"/>
                <a:gd name="T15" fmla="*/ 597 h 597"/>
              </a:gdLst>
              <a:ahLst/>
              <a:cxnLst>
                <a:cxn ang="T8">
                  <a:pos x="T0" y="T1"/>
                </a:cxn>
                <a:cxn ang="T9">
                  <a:pos x="T2" y="T3"/>
                </a:cxn>
                <a:cxn ang="T10">
                  <a:pos x="T4" y="T5"/>
                </a:cxn>
                <a:cxn ang="T11">
                  <a:pos x="T6" y="T7"/>
                </a:cxn>
              </a:cxnLst>
              <a:rect l="T12" t="T13" r="T14" b="T15"/>
              <a:pathLst>
                <a:path w="544" h="597">
                  <a:moveTo>
                    <a:pt x="0" y="597"/>
                  </a:moveTo>
                  <a:lnTo>
                    <a:pt x="544" y="292"/>
                  </a:lnTo>
                  <a:lnTo>
                    <a:pt x="366" y="0"/>
                  </a:lnTo>
                  <a:lnTo>
                    <a:pt x="0" y="597"/>
                  </a:lnTo>
                  <a:close/>
                </a:path>
              </a:pathLst>
            </a:custGeom>
            <a:solidFill>
              <a:srgbClr val="F0E8B7"/>
            </a:solidFill>
            <a:ln w="9525">
              <a:solidFill>
                <a:schemeClr val="tx1"/>
              </a:solidFill>
              <a:round/>
              <a:headEnd/>
              <a:tailEnd/>
            </a:ln>
          </p:spPr>
          <p:txBody>
            <a:bodyPr/>
            <a:lstStyle/>
            <a:p>
              <a:endParaRPr lang="en-US" dirty="0"/>
            </a:p>
          </p:txBody>
        </p:sp>
        <p:sp>
          <p:nvSpPr>
            <p:cNvPr id="32927" name="Freeform 42"/>
            <p:cNvSpPr>
              <a:spLocks/>
            </p:cNvSpPr>
            <p:nvPr/>
          </p:nvSpPr>
          <p:spPr bwMode="ltGray">
            <a:xfrm>
              <a:off x="485" y="992"/>
              <a:ext cx="731" cy="305"/>
            </a:xfrm>
            <a:custGeom>
              <a:avLst/>
              <a:gdLst>
                <a:gd name="T0" fmla="*/ 544 w 731"/>
                <a:gd name="T1" fmla="*/ 0 h 305"/>
                <a:gd name="T2" fmla="*/ 0 w 731"/>
                <a:gd name="T3" fmla="*/ 305 h 305"/>
                <a:gd name="T4" fmla="*/ 731 w 731"/>
                <a:gd name="T5" fmla="*/ 305 h 305"/>
                <a:gd name="T6" fmla="*/ 544 w 731"/>
                <a:gd name="T7" fmla="*/ 0 h 305"/>
                <a:gd name="T8" fmla="*/ 0 60000 65536"/>
                <a:gd name="T9" fmla="*/ 0 60000 65536"/>
                <a:gd name="T10" fmla="*/ 0 60000 65536"/>
                <a:gd name="T11" fmla="*/ 0 60000 65536"/>
                <a:gd name="T12" fmla="*/ 0 w 731"/>
                <a:gd name="T13" fmla="*/ 0 h 305"/>
                <a:gd name="T14" fmla="*/ 731 w 731"/>
                <a:gd name="T15" fmla="*/ 305 h 305"/>
              </a:gdLst>
              <a:ahLst/>
              <a:cxnLst>
                <a:cxn ang="T8">
                  <a:pos x="T0" y="T1"/>
                </a:cxn>
                <a:cxn ang="T9">
                  <a:pos x="T2" y="T3"/>
                </a:cxn>
                <a:cxn ang="T10">
                  <a:pos x="T4" y="T5"/>
                </a:cxn>
                <a:cxn ang="T11">
                  <a:pos x="T6" y="T7"/>
                </a:cxn>
              </a:cxnLst>
              <a:rect l="T12" t="T13" r="T14" b="T15"/>
              <a:pathLst>
                <a:path w="731" h="305">
                  <a:moveTo>
                    <a:pt x="544" y="0"/>
                  </a:moveTo>
                  <a:lnTo>
                    <a:pt x="0" y="305"/>
                  </a:lnTo>
                  <a:lnTo>
                    <a:pt x="731" y="305"/>
                  </a:lnTo>
                  <a:lnTo>
                    <a:pt x="544" y="0"/>
                  </a:lnTo>
                  <a:close/>
                </a:path>
              </a:pathLst>
            </a:custGeom>
            <a:solidFill>
              <a:srgbClr val="F0E8B7"/>
            </a:solidFill>
            <a:ln w="9525">
              <a:solidFill>
                <a:schemeClr val="tx1"/>
              </a:solidFill>
              <a:round/>
              <a:headEnd/>
              <a:tailEnd/>
            </a:ln>
          </p:spPr>
          <p:txBody>
            <a:bodyPr/>
            <a:lstStyle/>
            <a:p>
              <a:endParaRPr lang="en-US" dirty="0"/>
            </a:p>
          </p:txBody>
        </p:sp>
        <p:sp>
          <p:nvSpPr>
            <p:cNvPr id="32928" name="Freeform 43"/>
            <p:cNvSpPr>
              <a:spLocks noEditPoints="1"/>
            </p:cNvSpPr>
            <p:nvPr/>
          </p:nvSpPr>
          <p:spPr bwMode="ltGray">
            <a:xfrm>
              <a:off x="485" y="700"/>
              <a:ext cx="798" cy="597"/>
            </a:xfrm>
            <a:custGeom>
              <a:avLst/>
              <a:gdLst>
                <a:gd name="T0" fmla="*/ 731 w 798"/>
                <a:gd name="T1" fmla="*/ 597 h 597"/>
                <a:gd name="T2" fmla="*/ 366 w 798"/>
                <a:gd name="T3" fmla="*/ 0 h 597"/>
                <a:gd name="T4" fmla="*/ 798 w 798"/>
                <a:gd name="T5" fmla="*/ 522 h 597"/>
                <a:gd name="T6" fmla="*/ 731 w 798"/>
                <a:gd name="T7" fmla="*/ 597 h 597"/>
                <a:gd name="T8" fmla="*/ 0 w 798"/>
                <a:gd name="T9" fmla="*/ 597 h 597"/>
                <a:gd name="T10" fmla="*/ 366 w 798"/>
                <a:gd name="T11" fmla="*/ 0 h 597"/>
                <a:gd name="T12" fmla="*/ 798 w 798"/>
                <a:gd name="T13" fmla="*/ 522 h 597"/>
                <a:gd name="T14" fmla="*/ 0 60000 65536"/>
                <a:gd name="T15" fmla="*/ 0 60000 65536"/>
                <a:gd name="T16" fmla="*/ 0 60000 65536"/>
                <a:gd name="T17" fmla="*/ 0 60000 65536"/>
                <a:gd name="T18" fmla="*/ 0 60000 65536"/>
                <a:gd name="T19" fmla="*/ 0 60000 65536"/>
                <a:gd name="T20" fmla="*/ 0 60000 65536"/>
                <a:gd name="T21" fmla="*/ 0 w 798"/>
                <a:gd name="T22" fmla="*/ 0 h 597"/>
                <a:gd name="T23" fmla="*/ 798 w 798"/>
                <a:gd name="T24" fmla="*/ 597 h 5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597">
                  <a:moveTo>
                    <a:pt x="731" y="597"/>
                  </a:moveTo>
                  <a:lnTo>
                    <a:pt x="366" y="0"/>
                  </a:lnTo>
                  <a:moveTo>
                    <a:pt x="798" y="522"/>
                  </a:moveTo>
                  <a:lnTo>
                    <a:pt x="731" y="597"/>
                  </a:lnTo>
                  <a:lnTo>
                    <a:pt x="0" y="597"/>
                  </a:lnTo>
                  <a:lnTo>
                    <a:pt x="366" y="0"/>
                  </a:lnTo>
                  <a:lnTo>
                    <a:pt x="798" y="522"/>
                  </a:lnTo>
                </a:path>
              </a:pathLst>
            </a:custGeom>
            <a:solidFill>
              <a:srgbClr val="F0E8B7"/>
            </a:solidFill>
            <a:ln w="3175">
              <a:solidFill>
                <a:schemeClr val="tx1"/>
              </a:solidFill>
              <a:prstDash val="solid"/>
              <a:round/>
              <a:headEnd/>
              <a:tailEnd/>
            </a:ln>
          </p:spPr>
          <p:txBody>
            <a:bodyPr/>
            <a:lstStyle/>
            <a:p>
              <a:endParaRPr lang="en-US" dirty="0"/>
            </a:p>
          </p:txBody>
        </p:sp>
      </p:grpSp>
      <p:sp>
        <p:nvSpPr>
          <p:cNvPr id="32790" name="Text Box 44"/>
          <p:cNvSpPr txBox="1">
            <a:spLocks noChangeArrowheads="1"/>
          </p:cNvSpPr>
          <p:nvPr/>
        </p:nvSpPr>
        <p:spPr bwMode="auto">
          <a:xfrm>
            <a:off x="7300913" y="4192588"/>
            <a:ext cx="654050" cy="366712"/>
          </a:xfrm>
          <a:prstGeom prst="rect">
            <a:avLst/>
          </a:prstGeom>
          <a:noFill/>
          <a:ln w="9525">
            <a:noFill/>
            <a:miter lim="800000"/>
            <a:headEnd/>
            <a:tailEnd/>
          </a:ln>
        </p:spPr>
        <p:txBody>
          <a:bodyPr wrap="none">
            <a:spAutoFit/>
          </a:bodyPr>
          <a:lstStyle/>
          <a:p>
            <a:r>
              <a:rPr lang="en-US" b="1" dirty="0"/>
              <a:t>SCP</a:t>
            </a:r>
          </a:p>
        </p:txBody>
      </p:sp>
      <p:sp>
        <p:nvSpPr>
          <p:cNvPr id="32791" name="Text Box 45"/>
          <p:cNvSpPr txBox="1">
            <a:spLocks noChangeArrowheads="1"/>
          </p:cNvSpPr>
          <p:nvPr/>
        </p:nvSpPr>
        <p:spPr bwMode="auto">
          <a:xfrm>
            <a:off x="7319963" y="3402013"/>
            <a:ext cx="654050" cy="366712"/>
          </a:xfrm>
          <a:prstGeom prst="rect">
            <a:avLst/>
          </a:prstGeom>
          <a:noFill/>
          <a:ln w="9525">
            <a:noFill/>
            <a:miter lim="800000"/>
            <a:headEnd/>
            <a:tailEnd/>
          </a:ln>
        </p:spPr>
        <p:txBody>
          <a:bodyPr wrap="none">
            <a:spAutoFit/>
          </a:bodyPr>
          <a:lstStyle/>
          <a:p>
            <a:r>
              <a:rPr lang="en-US" b="1" dirty="0"/>
              <a:t>SCP</a:t>
            </a:r>
          </a:p>
        </p:txBody>
      </p:sp>
      <p:sp>
        <p:nvSpPr>
          <p:cNvPr id="32792" name="Text Box 46"/>
          <p:cNvSpPr txBox="1">
            <a:spLocks noChangeArrowheads="1"/>
          </p:cNvSpPr>
          <p:nvPr/>
        </p:nvSpPr>
        <p:spPr bwMode="auto">
          <a:xfrm>
            <a:off x="4586288" y="1854200"/>
            <a:ext cx="2635250" cy="366713"/>
          </a:xfrm>
          <a:prstGeom prst="rect">
            <a:avLst/>
          </a:prstGeom>
          <a:noFill/>
          <a:ln w="9525">
            <a:noFill/>
            <a:miter lim="800000"/>
            <a:headEnd/>
            <a:tailEnd/>
          </a:ln>
        </p:spPr>
        <p:txBody>
          <a:bodyPr wrap="none">
            <a:spAutoFit/>
          </a:bodyPr>
          <a:lstStyle/>
          <a:p>
            <a:r>
              <a:rPr lang="en-US" dirty="0"/>
              <a:t>Signaling Gateway (SG)</a:t>
            </a:r>
          </a:p>
        </p:txBody>
      </p:sp>
      <p:sp>
        <p:nvSpPr>
          <p:cNvPr id="32793" name="Text Box 47"/>
          <p:cNvSpPr txBox="1">
            <a:spLocks noChangeArrowheads="1"/>
          </p:cNvSpPr>
          <p:nvPr/>
        </p:nvSpPr>
        <p:spPr bwMode="auto">
          <a:xfrm>
            <a:off x="1536700" y="5694363"/>
            <a:ext cx="1289050" cy="366712"/>
          </a:xfrm>
          <a:prstGeom prst="rect">
            <a:avLst/>
          </a:prstGeom>
          <a:noFill/>
          <a:ln w="9525">
            <a:noFill/>
            <a:miter lim="800000"/>
            <a:headEnd/>
            <a:tailEnd/>
          </a:ln>
        </p:spPr>
        <p:txBody>
          <a:bodyPr wrap="none">
            <a:spAutoFit/>
          </a:bodyPr>
          <a:lstStyle/>
          <a:p>
            <a:r>
              <a:rPr lang="en-US" dirty="0"/>
              <a:t>Voice Path</a:t>
            </a:r>
          </a:p>
        </p:txBody>
      </p:sp>
      <p:grpSp>
        <p:nvGrpSpPr>
          <p:cNvPr id="7" name="Group 48"/>
          <p:cNvGrpSpPr>
            <a:grpSpLocks/>
          </p:cNvGrpSpPr>
          <p:nvPr/>
        </p:nvGrpSpPr>
        <p:grpSpPr bwMode="auto">
          <a:xfrm>
            <a:off x="2867025" y="2463800"/>
            <a:ext cx="2209800" cy="2570163"/>
            <a:chOff x="1806" y="1552"/>
            <a:chExt cx="1392" cy="1619"/>
          </a:xfrm>
        </p:grpSpPr>
        <p:pic>
          <p:nvPicPr>
            <p:cNvPr id="32922" name="Picture 49" descr="CLOUD"/>
            <p:cNvPicPr preferRelativeResize="0">
              <a:picLocks noChangeAspect="1" noChangeArrowheads="1"/>
            </p:cNvPicPr>
            <p:nvPr/>
          </p:nvPicPr>
          <p:blipFill>
            <a:blip r:embed="rId3" cstate="print"/>
            <a:srcRect/>
            <a:stretch>
              <a:fillRect/>
            </a:stretch>
          </p:blipFill>
          <p:spPr bwMode="auto">
            <a:xfrm>
              <a:off x="1806" y="1552"/>
              <a:ext cx="1392" cy="1619"/>
            </a:xfrm>
            <a:prstGeom prst="rect">
              <a:avLst/>
            </a:prstGeom>
            <a:noFill/>
            <a:ln w="9525">
              <a:noFill/>
              <a:miter lim="800000"/>
              <a:headEnd/>
              <a:tailEnd/>
            </a:ln>
          </p:spPr>
        </p:pic>
        <p:sp>
          <p:nvSpPr>
            <p:cNvPr id="32923" name="Text Box 50"/>
            <p:cNvSpPr txBox="1">
              <a:spLocks noChangeArrowheads="1"/>
            </p:cNvSpPr>
            <p:nvPr/>
          </p:nvSpPr>
          <p:spPr bwMode="auto">
            <a:xfrm>
              <a:off x="2178" y="2100"/>
              <a:ext cx="874" cy="518"/>
            </a:xfrm>
            <a:prstGeom prst="rect">
              <a:avLst/>
            </a:prstGeom>
            <a:noFill/>
            <a:ln w="9525">
              <a:noFill/>
              <a:miter lim="800000"/>
              <a:headEnd/>
              <a:tailEnd/>
            </a:ln>
          </p:spPr>
          <p:txBody>
            <a:bodyPr wrap="none">
              <a:spAutoFit/>
            </a:bodyPr>
            <a:lstStyle/>
            <a:p>
              <a:r>
                <a:rPr lang="en-US" sz="2400" b="1" dirty="0"/>
                <a:t>Packet </a:t>
              </a:r>
            </a:p>
            <a:p>
              <a:r>
                <a:rPr lang="en-US" sz="2400" b="1" dirty="0"/>
                <a:t>Network</a:t>
              </a:r>
            </a:p>
          </p:txBody>
        </p:sp>
      </p:grpSp>
      <p:pic>
        <p:nvPicPr>
          <p:cNvPr id="32795" name="Picture 51" descr="CLOUD"/>
          <p:cNvPicPr preferRelativeResize="0">
            <a:picLocks noChangeAspect="1" noChangeArrowheads="1"/>
          </p:cNvPicPr>
          <p:nvPr/>
        </p:nvPicPr>
        <p:blipFill>
          <a:blip r:embed="rId3" cstate="print"/>
          <a:srcRect/>
          <a:stretch>
            <a:fillRect/>
          </a:stretch>
        </p:blipFill>
        <p:spPr bwMode="auto">
          <a:xfrm>
            <a:off x="3629025" y="5154613"/>
            <a:ext cx="1033463" cy="989012"/>
          </a:xfrm>
          <a:prstGeom prst="rect">
            <a:avLst/>
          </a:prstGeom>
          <a:noFill/>
          <a:ln w="9525">
            <a:noFill/>
            <a:miter lim="800000"/>
            <a:headEnd/>
            <a:tailEnd/>
          </a:ln>
        </p:spPr>
      </p:pic>
      <p:grpSp>
        <p:nvGrpSpPr>
          <p:cNvPr id="8" name="Group 52"/>
          <p:cNvGrpSpPr>
            <a:grpSpLocks/>
          </p:cNvGrpSpPr>
          <p:nvPr/>
        </p:nvGrpSpPr>
        <p:grpSpPr bwMode="auto">
          <a:xfrm>
            <a:off x="1587500" y="5532438"/>
            <a:ext cx="1173163" cy="228600"/>
            <a:chOff x="1018" y="3485"/>
            <a:chExt cx="721" cy="144"/>
          </a:xfrm>
        </p:grpSpPr>
        <p:sp>
          <p:nvSpPr>
            <p:cNvPr id="32918" name="Oval 53"/>
            <p:cNvSpPr>
              <a:spLocks noChangeArrowheads="1"/>
            </p:cNvSpPr>
            <p:nvPr/>
          </p:nvSpPr>
          <p:spPr bwMode="auto">
            <a:xfrm>
              <a:off x="1679" y="3486"/>
              <a:ext cx="60" cy="142"/>
            </a:xfrm>
            <a:prstGeom prst="ellipse">
              <a:avLst/>
            </a:prstGeom>
            <a:noFill/>
            <a:ln w="19050">
              <a:solidFill>
                <a:schemeClr val="tx1"/>
              </a:solidFill>
              <a:round/>
              <a:headEnd/>
              <a:tailEnd/>
            </a:ln>
          </p:spPr>
          <p:txBody>
            <a:bodyPr wrap="none" anchor="ctr"/>
            <a:lstStyle/>
            <a:p>
              <a:endParaRPr lang="en-US" dirty="0"/>
            </a:p>
          </p:txBody>
        </p:sp>
        <p:sp>
          <p:nvSpPr>
            <p:cNvPr id="32919" name="Line 54"/>
            <p:cNvSpPr>
              <a:spLocks noChangeShapeType="1"/>
            </p:cNvSpPr>
            <p:nvPr/>
          </p:nvSpPr>
          <p:spPr bwMode="auto">
            <a:xfrm>
              <a:off x="1097" y="3503"/>
              <a:ext cx="595" cy="0"/>
            </a:xfrm>
            <a:prstGeom prst="line">
              <a:avLst/>
            </a:prstGeom>
            <a:noFill/>
            <a:ln w="19050">
              <a:solidFill>
                <a:schemeClr val="tx1"/>
              </a:solidFill>
              <a:round/>
              <a:headEnd/>
              <a:tailEnd/>
            </a:ln>
          </p:spPr>
          <p:txBody>
            <a:bodyPr/>
            <a:lstStyle/>
            <a:p>
              <a:endParaRPr lang="en-US" dirty="0"/>
            </a:p>
          </p:txBody>
        </p:sp>
        <p:sp>
          <p:nvSpPr>
            <p:cNvPr id="32920" name="Line 55"/>
            <p:cNvSpPr>
              <a:spLocks noChangeShapeType="1"/>
            </p:cNvSpPr>
            <p:nvPr/>
          </p:nvSpPr>
          <p:spPr bwMode="auto">
            <a:xfrm>
              <a:off x="1105" y="3617"/>
              <a:ext cx="597" cy="0"/>
            </a:xfrm>
            <a:prstGeom prst="line">
              <a:avLst/>
            </a:prstGeom>
            <a:noFill/>
            <a:ln w="19050">
              <a:solidFill>
                <a:schemeClr val="tx1"/>
              </a:solidFill>
              <a:round/>
              <a:headEnd/>
              <a:tailEnd/>
            </a:ln>
          </p:spPr>
          <p:txBody>
            <a:bodyPr/>
            <a:lstStyle/>
            <a:p>
              <a:endParaRPr lang="en-US" dirty="0"/>
            </a:p>
          </p:txBody>
        </p:sp>
        <p:sp>
          <p:nvSpPr>
            <p:cNvPr id="32921" name="Oval 56"/>
            <p:cNvSpPr>
              <a:spLocks noChangeArrowheads="1"/>
            </p:cNvSpPr>
            <p:nvPr/>
          </p:nvSpPr>
          <p:spPr bwMode="auto">
            <a:xfrm>
              <a:off x="1018" y="3485"/>
              <a:ext cx="96" cy="144"/>
            </a:xfrm>
            <a:prstGeom prst="ellipse">
              <a:avLst/>
            </a:prstGeom>
            <a:noFill/>
            <a:ln w="19050">
              <a:solidFill>
                <a:schemeClr val="tx1"/>
              </a:solidFill>
              <a:round/>
              <a:headEnd/>
              <a:tailEnd/>
            </a:ln>
          </p:spPr>
          <p:txBody>
            <a:bodyPr wrap="none" anchor="ctr"/>
            <a:lstStyle/>
            <a:p>
              <a:endParaRPr lang="en-US" dirty="0"/>
            </a:p>
          </p:txBody>
        </p:sp>
      </p:grpSp>
      <p:grpSp>
        <p:nvGrpSpPr>
          <p:cNvPr id="9" name="Group 57"/>
          <p:cNvGrpSpPr>
            <a:grpSpLocks/>
          </p:cNvGrpSpPr>
          <p:nvPr/>
        </p:nvGrpSpPr>
        <p:grpSpPr bwMode="auto">
          <a:xfrm>
            <a:off x="2782888" y="5278438"/>
            <a:ext cx="593725" cy="746125"/>
            <a:chOff x="1248" y="768"/>
            <a:chExt cx="2976" cy="2736"/>
          </a:xfrm>
        </p:grpSpPr>
        <p:grpSp>
          <p:nvGrpSpPr>
            <p:cNvPr id="10" name="Group 58"/>
            <p:cNvGrpSpPr>
              <a:grpSpLocks/>
            </p:cNvGrpSpPr>
            <p:nvPr/>
          </p:nvGrpSpPr>
          <p:grpSpPr bwMode="auto">
            <a:xfrm>
              <a:off x="1248" y="768"/>
              <a:ext cx="2976" cy="2736"/>
              <a:chOff x="1248" y="768"/>
              <a:chExt cx="2976" cy="2736"/>
            </a:xfrm>
          </p:grpSpPr>
          <p:grpSp>
            <p:nvGrpSpPr>
              <p:cNvPr id="11" name="Group 59"/>
              <p:cNvGrpSpPr>
                <a:grpSpLocks/>
              </p:cNvGrpSpPr>
              <p:nvPr/>
            </p:nvGrpSpPr>
            <p:grpSpPr bwMode="auto">
              <a:xfrm>
                <a:off x="1248" y="768"/>
                <a:ext cx="2976" cy="2736"/>
                <a:chOff x="2332" y="919"/>
                <a:chExt cx="693" cy="676"/>
              </a:xfrm>
            </p:grpSpPr>
            <p:sp>
              <p:nvSpPr>
                <p:cNvPr id="32902" name="Rectangle 60"/>
                <p:cNvSpPr>
                  <a:spLocks noChangeArrowheads="1"/>
                </p:cNvSpPr>
                <p:nvPr/>
              </p:nvSpPr>
              <p:spPr bwMode="auto">
                <a:xfrm>
                  <a:off x="2332" y="919"/>
                  <a:ext cx="693" cy="676"/>
                </a:xfrm>
                <a:prstGeom prst="rect">
                  <a:avLst/>
                </a:prstGeom>
                <a:solidFill>
                  <a:srgbClr val="B3B3B3"/>
                </a:solidFill>
                <a:ln w="7938">
                  <a:solidFill>
                    <a:schemeClr val="bg2"/>
                  </a:solidFill>
                  <a:miter lim="800000"/>
                  <a:headEnd/>
                  <a:tailEnd/>
                </a:ln>
              </p:spPr>
              <p:txBody>
                <a:bodyPr/>
                <a:lstStyle/>
                <a:p>
                  <a:endParaRPr lang="en-US" dirty="0"/>
                </a:p>
              </p:txBody>
            </p:sp>
            <p:sp>
              <p:nvSpPr>
                <p:cNvPr id="32903" name="Freeform 61"/>
                <p:cNvSpPr>
                  <a:spLocks/>
                </p:cNvSpPr>
                <p:nvPr/>
              </p:nvSpPr>
              <p:spPr bwMode="auto">
                <a:xfrm>
                  <a:off x="2332" y="919"/>
                  <a:ext cx="692" cy="675"/>
                </a:xfrm>
                <a:custGeom>
                  <a:avLst/>
                  <a:gdLst>
                    <a:gd name="T0" fmla="*/ 0 w 1384"/>
                    <a:gd name="T1" fmla="*/ 0 h 1349"/>
                    <a:gd name="T2" fmla="*/ 0 w 1384"/>
                    <a:gd name="T3" fmla="*/ 2 h 1349"/>
                    <a:gd name="T4" fmla="*/ 1 w 1384"/>
                    <a:gd name="T5" fmla="*/ 2 h 1349"/>
                    <a:gd name="T6" fmla="*/ 1 w 1384"/>
                    <a:gd name="T7" fmla="*/ 1 h 1349"/>
                    <a:gd name="T8" fmla="*/ 1 w 1384"/>
                    <a:gd name="T9" fmla="*/ 1 h 1349"/>
                    <a:gd name="T10" fmla="*/ 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E6E6E6"/>
                </a:solidFill>
                <a:ln w="7938">
                  <a:solidFill>
                    <a:schemeClr val="bg2"/>
                  </a:solidFill>
                  <a:prstDash val="solid"/>
                  <a:round/>
                  <a:headEnd/>
                  <a:tailEnd/>
                </a:ln>
              </p:spPr>
              <p:txBody>
                <a:bodyPr/>
                <a:lstStyle/>
                <a:p>
                  <a:endParaRPr lang="en-US" dirty="0"/>
                </a:p>
              </p:txBody>
            </p:sp>
            <p:grpSp>
              <p:nvGrpSpPr>
                <p:cNvPr id="12" name="Group 62"/>
                <p:cNvGrpSpPr>
                  <a:grpSpLocks/>
                </p:cNvGrpSpPr>
                <p:nvPr/>
              </p:nvGrpSpPr>
              <p:grpSpPr bwMode="auto">
                <a:xfrm>
                  <a:off x="2332" y="919"/>
                  <a:ext cx="593" cy="580"/>
                  <a:chOff x="2332" y="919"/>
                  <a:chExt cx="593" cy="580"/>
                </a:xfrm>
              </p:grpSpPr>
              <p:sp>
                <p:nvSpPr>
                  <p:cNvPr id="32916" name="Freeform 63"/>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noFill/>
                  <a:ln w="7938">
                    <a:solidFill>
                      <a:schemeClr val="bg2"/>
                    </a:solidFill>
                    <a:prstDash val="solid"/>
                    <a:round/>
                    <a:headEnd/>
                    <a:tailEnd/>
                  </a:ln>
                </p:spPr>
                <p:txBody>
                  <a:bodyPr/>
                  <a:lstStyle/>
                  <a:p>
                    <a:endParaRPr lang="en-US" dirty="0"/>
                  </a:p>
                </p:txBody>
              </p:sp>
              <p:sp>
                <p:nvSpPr>
                  <p:cNvPr id="32917" name="Line 64"/>
                  <p:cNvSpPr>
                    <a:spLocks noChangeShapeType="1"/>
                  </p:cNvSpPr>
                  <p:nvPr/>
                </p:nvSpPr>
                <p:spPr bwMode="auto">
                  <a:xfrm>
                    <a:off x="2332" y="919"/>
                    <a:ext cx="98" cy="96"/>
                  </a:xfrm>
                  <a:prstGeom prst="line">
                    <a:avLst/>
                  </a:prstGeom>
                  <a:noFill/>
                  <a:ln w="7938">
                    <a:solidFill>
                      <a:schemeClr val="bg2"/>
                    </a:solidFill>
                    <a:round/>
                    <a:headEnd/>
                    <a:tailEnd/>
                  </a:ln>
                </p:spPr>
                <p:txBody>
                  <a:bodyPr/>
                  <a:lstStyle/>
                  <a:p>
                    <a:endParaRPr lang="en-US" dirty="0"/>
                  </a:p>
                </p:txBody>
              </p:sp>
            </p:grpSp>
            <p:sp>
              <p:nvSpPr>
                <p:cNvPr id="32905" name="Freeform 65"/>
                <p:cNvSpPr>
                  <a:spLocks/>
                </p:cNvSpPr>
                <p:nvPr/>
              </p:nvSpPr>
              <p:spPr bwMode="auto">
                <a:xfrm>
                  <a:off x="2332" y="919"/>
                  <a:ext cx="692" cy="675"/>
                </a:xfrm>
                <a:custGeom>
                  <a:avLst/>
                  <a:gdLst>
                    <a:gd name="T0" fmla="*/ 0 w 1384"/>
                    <a:gd name="T1" fmla="*/ 2 h 1349"/>
                    <a:gd name="T2" fmla="*/ 1 w 1384"/>
                    <a:gd name="T3" fmla="*/ 2 h 1349"/>
                    <a:gd name="T4" fmla="*/ 1 w 1384"/>
                    <a:gd name="T5" fmla="*/ 0 h 1349"/>
                    <a:gd name="T6" fmla="*/ 1 w 1384"/>
                    <a:gd name="T7" fmla="*/ 1 h 1349"/>
                    <a:gd name="T8" fmla="*/ 1 w 1384"/>
                    <a:gd name="T9" fmla="*/ 2 h 1349"/>
                    <a:gd name="T10" fmla="*/ 1 w 1384"/>
                    <a:gd name="T11" fmla="*/ 2 h 1349"/>
                    <a:gd name="T12" fmla="*/ 0 w 1384"/>
                    <a:gd name="T13" fmla="*/ 2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808080"/>
                </a:solidFill>
                <a:ln w="7938">
                  <a:solidFill>
                    <a:schemeClr val="bg2"/>
                  </a:solidFill>
                  <a:prstDash val="solid"/>
                  <a:round/>
                  <a:headEnd/>
                  <a:tailEnd/>
                </a:ln>
              </p:spPr>
              <p:txBody>
                <a:bodyPr/>
                <a:lstStyle/>
                <a:p>
                  <a:endParaRPr lang="en-US" dirty="0"/>
                </a:p>
              </p:txBody>
            </p:sp>
            <p:sp>
              <p:nvSpPr>
                <p:cNvPr id="32906" name="Line 66"/>
                <p:cNvSpPr>
                  <a:spLocks noChangeShapeType="1"/>
                </p:cNvSpPr>
                <p:nvPr/>
              </p:nvSpPr>
              <p:spPr bwMode="auto">
                <a:xfrm>
                  <a:off x="2925" y="1499"/>
                  <a:ext cx="99" cy="95"/>
                </a:xfrm>
                <a:prstGeom prst="line">
                  <a:avLst/>
                </a:prstGeom>
                <a:noFill/>
                <a:ln w="7938">
                  <a:solidFill>
                    <a:schemeClr val="bg2"/>
                  </a:solidFill>
                  <a:round/>
                  <a:headEnd/>
                  <a:tailEnd/>
                </a:ln>
              </p:spPr>
              <p:txBody>
                <a:bodyPr/>
                <a:lstStyle/>
                <a:p>
                  <a:endParaRPr lang="en-US" dirty="0"/>
                </a:p>
              </p:txBody>
            </p:sp>
            <p:sp>
              <p:nvSpPr>
                <p:cNvPr id="32907" name="Freeform 67"/>
                <p:cNvSpPr>
                  <a:spLocks/>
                </p:cNvSpPr>
                <p:nvPr/>
              </p:nvSpPr>
              <p:spPr bwMode="auto">
                <a:xfrm>
                  <a:off x="2505" y="1088"/>
                  <a:ext cx="346" cy="338"/>
                </a:xfrm>
                <a:custGeom>
                  <a:avLst/>
                  <a:gdLst>
                    <a:gd name="T0" fmla="*/ 0 w 692"/>
                    <a:gd name="T1" fmla="*/ 1 h 674"/>
                    <a:gd name="T2" fmla="*/ 1 w 692"/>
                    <a:gd name="T3" fmla="*/ 1 h 674"/>
                    <a:gd name="T4" fmla="*/ 1 w 692"/>
                    <a:gd name="T5" fmla="*/ 1 h 674"/>
                    <a:gd name="T6" fmla="*/ 1 w 692"/>
                    <a:gd name="T7" fmla="*/ 1 h 674"/>
                    <a:gd name="T8" fmla="*/ 1 w 692"/>
                    <a:gd name="T9" fmla="*/ 0 h 674"/>
                    <a:gd name="T10" fmla="*/ 1 w 692"/>
                    <a:gd name="T11" fmla="*/ 0 h 674"/>
                    <a:gd name="T12" fmla="*/ 1 w 692"/>
                    <a:gd name="T13" fmla="*/ 1 h 674"/>
                    <a:gd name="T14" fmla="*/ 0 w 692"/>
                    <a:gd name="T15" fmla="*/ 1 h 674"/>
                    <a:gd name="T16" fmla="*/ 0 w 692"/>
                    <a:gd name="T17" fmla="*/ 1 h 6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2"/>
                    <a:gd name="T28" fmla="*/ 0 h 674"/>
                    <a:gd name="T29" fmla="*/ 692 w 692"/>
                    <a:gd name="T30" fmla="*/ 674 h 6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2" h="674">
                      <a:moveTo>
                        <a:pt x="0" y="674"/>
                      </a:moveTo>
                      <a:lnTo>
                        <a:pt x="692" y="674"/>
                      </a:lnTo>
                      <a:lnTo>
                        <a:pt x="692" y="644"/>
                      </a:lnTo>
                      <a:lnTo>
                        <a:pt x="518" y="590"/>
                      </a:lnTo>
                      <a:lnTo>
                        <a:pt x="518" y="0"/>
                      </a:lnTo>
                      <a:lnTo>
                        <a:pt x="173" y="0"/>
                      </a:lnTo>
                      <a:lnTo>
                        <a:pt x="173" y="590"/>
                      </a:lnTo>
                      <a:lnTo>
                        <a:pt x="0" y="644"/>
                      </a:lnTo>
                      <a:lnTo>
                        <a:pt x="0" y="674"/>
                      </a:lnTo>
                      <a:close/>
                    </a:path>
                  </a:pathLst>
                </a:custGeom>
                <a:solidFill>
                  <a:srgbClr val="FFFFFF"/>
                </a:solidFill>
                <a:ln w="7938">
                  <a:solidFill>
                    <a:schemeClr val="bg2"/>
                  </a:solidFill>
                  <a:prstDash val="solid"/>
                  <a:round/>
                  <a:headEnd/>
                  <a:tailEnd/>
                </a:ln>
              </p:spPr>
              <p:txBody>
                <a:bodyPr/>
                <a:lstStyle/>
                <a:p>
                  <a:endParaRPr lang="en-US" dirty="0"/>
                </a:p>
              </p:txBody>
            </p:sp>
            <p:grpSp>
              <p:nvGrpSpPr>
                <p:cNvPr id="13" name="Group 68"/>
                <p:cNvGrpSpPr>
                  <a:grpSpLocks/>
                </p:cNvGrpSpPr>
                <p:nvPr/>
              </p:nvGrpSpPr>
              <p:grpSpPr bwMode="auto">
                <a:xfrm>
                  <a:off x="2591" y="1383"/>
                  <a:ext cx="174" cy="43"/>
                  <a:chOff x="2591" y="1383"/>
                  <a:chExt cx="174" cy="43"/>
                </a:xfrm>
              </p:grpSpPr>
              <p:sp>
                <p:nvSpPr>
                  <p:cNvPr id="32914" name="Line 69"/>
                  <p:cNvSpPr>
                    <a:spLocks noChangeShapeType="1"/>
                  </p:cNvSpPr>
                  <p:nvPr/>
                </p:nvSpPr>
                <p:spPr bwMode="auto">
                  <a:xfrm>
                    <a:off x="2591" y="1383"/>
                    <a:ext cx="1" cy="43"/>
                  </a:xfrm>
                  <a:prstGeom prst="line">
                    <a:avLst/>
                  </a:prstGeom>
                  <a:noFill/>
                  <a:ln w="7938">
                    <a:solidFill>
                      <a:schemeClr val="bg2"/>
                    </a:solidFill>
                    <a:round/>
                    <a:headEnd/>
                    <a:tailEnd/>
                  </a:ln>
                </p:spPr>
                <p:txBody>
                  <a:bodyPr/>
                  <a:lstStyle/>
                  <a:p>
                    <a:endParaRPr lang="en-US" dirty="0"/>
                  </a:p>
                </p:txBody>
              </p:sp>
              <p:sp>
                <p:nvSpPr>
                  <p:cNvPr id="32915" name="Line 70"/>
                  <p:cNvSpPr>
                    <a:spLocks noChangeShapeType="1"/>
                  </p:cNvSpPr>
                  <p:nvPr/>
                </p:nvSpPr>
                <p:spPr bwMode="auto">
                  <a:xfrm>
                    <a:off x="2764" y="1383"/>
                    <a:ext cx="1" cy="43"/>
                  </a:xfrm>
                  <a:prstGeom prst="line">
                    <a:avLst/>
                  </a:prstGeom>
                  <a:noFill/>
                  <a:ln w="7938">
                    <a:solidFill>
                      <a:schemeClr val="bg2"/>
                    </a:solidFill>
                    <a:round/>
                    <a:headEnd/>
                    <a:tailEnd/>
                  </a:ln>
                </p:spPr>
                <p:txBody>
                  <a:bodyPr/>
                  <a:lstStyle/>
                  <a:p>
                    <a:endParaRPr lang="en-US" dirty="0"/>
                  </a:p>
                </p:txBody>
              </p:sp>
            </p:grpSp>
            <p:sp>
              <p:nvSpPr>
                <p:cNvPr id="32909" name="Rectangle 71"/>
                <p:cNvSpPr>
                  <a:spLocks noChangeArrowheads="1"/>
                </p:cNvSpPr>
                <p:nvPr/>
              </p:nvSpPr>
              <p:spPr bwMode="auto">
                <a:xfrm>
                  <a:off x="2608" y="1101"/>
                  <a:ext cx="140" cy="171"/>
                </a:xfrm>
                <a:prstGeom prst="rect">
                  <a:avLst/>
                </a:prstGeom>
                <a:solidFill>
                  <a:srgbClr val="C0C0C0"/>
                </a:solidFill>
                <a:ln w="3175">
                  <a:solidFill>
                    <a:schemeClr val="bg2"/>
                  </a:solidFill>
                  <a:miter lim="800000"/>
                  <a:headEnd/>
                  <a:tailEnd/>
                </a:ln>
              </p:spPr>
              <p:txBody>
                <a:bodyPr/>
                <a:lstStyle/>
                <a:p>
                  <a:endParaRPr lang="en-US" dirty="0"/>
                </a:p>
              </p:txBody>
            </p:sp>
            <p:grpSp>
              <p:nvGrpSpPr>
                <p:cNvPr id="14" name="Group 72"/>
                <p:cNvGrpSpPr>
                  <a:grpSpLocks/>
                </p:cNvGrpSpPr>
                <p:nvPr/>
              </p:nvGrpSpPr>
              <p:grpSpPr bwMode="auto">
                <a:xfrm>
                  <a:off x="2608" y="1159"/>
                  <a:ext cx="139" cy="56"/>
                  <a:chOff x="2608" y="1159"/>
                  <a:chExt cx="139" cy="56"/>
                </a:xfrm>
              </p:grpSpPr>
              <p:sp>
                <p:nvSpPr>
                  <p:cNvPr id="32912" name="Line 73"/>
                  <p:cNvSpPr>
                    <a:spLocks noChangeShapeType="1"/>
                  </p:cNvSpPr>
                  <p:nvPr/>
                </p:nvSpPr>
                <p:spPr bwMode="auto">
                  <a:xfrm>
                    <a:off x="2608" y="1214"/>
                    <a:ext cx="139" cy="1"/>
                  </a:xfrm>
                  <a:prstGeom prst="line">
                    <a:avLst/>
                  </a:prstGeom>
                  <a:noFill/>
                  <a:ln w="3175">
                    <a:solidFill>
                      <a:schemeClr val="bg2"/>
                    </a:solidFill>
                    <a:round/>
                    <a:headEnd/>
                    <a:tailEnd/>
                  </a:ln>
                </p:spPr>
                <p:txBody>
                  <a:bodyPr/>
                  <a:lstStyle/>
                  <a:p>
                    <a:endParaRPr lang="en-US" dirty="0"/>
                  </a:p>
                </p:txBody>
              </p:sp>
              <p:sp>
                <p:nvSpPr>
                  <p:cNvPr id="32913" name="Line 74"/>
                  <p:cNvSpPr>
                    <a:spLocks noChangeShapeType="1"/>
                  </p:cNvSpPr>
                  <p:nvPr/>
                </p:nvSpPr>
                <p:spPr bwMode="auto">
                  <a:xfrm>
                    <a:off x="2608" y="1159"/>
                    <a:ext cx="139" cy="1"/>
                  </a:xfrm>
                  <a:prstGeom prst="line">
                    <a:avLst/>
                  </a:prstGeom>
                  <a:noFill/>
                  <a:ln w="3175">
                    <a:solidFill>
                      <a:schemeClr val="bg2"/>
                    </a:solidFill>
                    <a:round/>
                    <a:headEnd/>
                    <a:tailEnd/>
                  </a:ln>
                </p:spPr>
                <p:txBody>
                  <a:bodyPr/>
                  <a:lstStyle/>
                  <a:p>
                    <a:endParaRPr lang="en-US" dirty="0"/>
                  </a:p>
                </p:txBody>
              </p:sp>
            </p:grpSp>
            <p:sp>
              <p:nvSpPr>
                <p:cNvPr id="32911" name="Freeform 75"/>
                <p:cNvSpPr>
                  <a:spLocks noEditPoints="1"/>
                </p:cNvSpPr>
                <p:nvPr/>
              </p:nvSpPr>
              <p:spPr bwMode="auto">
                <a:xfrm>
                  <a:off x="2625" y="1123"/>
                  <a:ext cx="105" cy="71"/>
                </a:xfrm>
                <a:custGeom>
                  <a:avLst/>
                  <a:gdLst>
                    <a:gd name="T0" fmla="*/ 0 w 209"/>
                    <a:gd name="T1" fmla="*/ 1 h 142"/>
                    <a:gd name="T2" fmla="*/ 1 w 209"/>
                    <a:gd name="T3" fmla="*/ 1 h 142"/>
                    <a:gd name="T4" fmla="*/ 1 w 209"/>
                    <a:gd name="T5" fmla="*/ 1 h 142"/>
                    <a:gd name="T6" fmla="*/ 0 w 209"/>
                    <a:gd name="T7" fmla="*/ 1 h 142"/>
                    <a:gd name="T8" fmla="*/ 0 w 209"/>
                    <a:gd name="T9" fmla="*/ 1 h 142"/>
                    <a:gd name="T10" fmla="*/ 0 w 209"/>
                    <a:gd name="T11" fmla="*/ 1 h 142"/>
                    <a:gd name="T12" fmla="*/ 0 w 209"/>
                    <a:gd name="T13" fmla="*/ 1 h 142"/>
                    <a:gd name="T14" fmla="*/ 1 w 209"/>
                    <a:gd name="T15" fmla="*/ 1 h 142"/>
                    <a:gd name="T16" fmla="*/ 1 w 209"/>
                    <a:gd name="T17" fmla="*/ 0 h 142"/>
                    <a:gd name="T18" fmla="*/ 0 w 209"/>
                    <a:gd name="T19" fmla="*/ 0 h 142"/>
                    <a:gd name="T20" fmla="*/ 0 w 209"/>
                    <a:gd name="T21" fmla="*/ 1 h 142"/>
                    <a:gd name="T22" fmla="*/ 0 w 209"/>
                    <a:gd name="T23" fmla="*/ 1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42"/>
                    <a:gd name="T38" fmla="*/ 209 w 209"/>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42">
                      <a:moveTo>
                        <a:pt x="0" y="142"/>
                      </a:moveTo>
                      <a:lnTo>
                        <a:pt x="209" y="142"/>
                      </a:lnTo>
                      <a:lnTo>
                        <a:pt x="209" y="113"/>
                      </a:lnTo>
                      <a:lnTo>
                        <a:pt x="0" y="113"/>
                      </a:lnTo>
                      <a:lnTo>
                        <a:pt x="0" y="142"/>
                      </a:lnTo>
                      <a:close/>
                      <a:moveTo>
                        <a:pt x="0" y="29"/>
                      </a:moveTo>
                      <a:lnTo>
                        <a:pt x="209" y="29"/>
                      </a:lnTo>
                      <a:lnTo>
                        <a:pt x="209" y="0"/>
                      </a:lnTo>
                      <a:lnTo>
                        <a:pt x="0" y="0"/>
                      </a:lnTo>
                      <a:lnTo>
                        <a:pt x="0" y="29"/>
                      </a:lnTo>
                      <a:close/>
                    </a:path>
                  </a:pathLst>
                </a:custGeom>
                <a:solidFill>
                  <a:srgbClr val="000000"/>
                </a:solidFill>
                <a:ln w="3175">
                  <a:solidFill>
                    <a:schemeClr val="bg2"/>
                  </a:solidFill>
                  <a:prstDash val="solid"/>
                  <a:round/>
                  <a:headEnd/>
                  <a:tailEnd/>
                </a:ln>
              </p:spPr>
              <p:txBody>
                <a:bodyPr/>
                <a:lstStyle/>
                <a:p>
                  <a:endParaRPr lang="en-US" dirty="0"/>
                </a:p>
              </p:txBody>
            </p:sp>
          </p:grpSp>
          <p:sp>
            <p:nvSpPr>
              <p:cNvPr id="32888" name="Rectangle 76"/>
              <p:cNvSpPr>
                <a:spLocks noChangeArrowheads="1"/>
              </p:cNvSpPr>
              <p:nvPr/>
            </p:nvSpPr>
            <p:spPr bwMode="auto">
              <a:xfrm>
                <a:off x="1256" y="776"/>
                <a:ext cx="2960" cy="2720"/>
              </a:xfrm>
              <a:prstGeom prst="rect">
                <a:avLst/>
              </a:prstGeom>
              <a:solidFill>
                <a:srgbClr val="B3B3B3"/>
              </a:solidFill>
              <a:ln w="7938">
                <a:solidFill>
                  <a:schemeClr val="bg2"/>
                </a:solidFill>
                <a:miter lim="800000"/>
                <a:headEnd/>
                <a:tailEnd/>
              </a:ln>
            </p:spPr>
            <p:txBody>
              <a:bodyPr/>
              <a:lstStyle/>
              <a:p>
                <a:endParaRPr lang="en-US" dirty="0"/>
              </a:p>
            </p:txBody>
          </p:sp>
          <p:sp>
            <p:nvSpPr>
              <p:cNvPr id="32889" name="Freeform 77"/>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E6E6E6"/>
              </a:solidFill>
              <a:ln w="7938">
                <a:solidFill>
                  <a:schemeClr val="bg2"/>
                </a:solidFill>
                <a:prstDash val="solid"/>
                <a:round/>
                <a:headEnd/>
                <a:tailEnd/>
              </a:ln>
            </p:spPr>
            <p:txBody>
              <a:bodyPr/>
              <a:lstStyle/>
              <a:p>
                <a:endParaRPr lang="en-US" dirty="0"/>
              </a:p>
            </p:txBody>
          </p:sp>
          <p:grpSp>
            <p:nvGrpSpPr>
              <p:cNvPr id="15" name="Group 78"/>
              <p:cNvGrpSpPr>
                <a:grpSpLocks/>
              </p:cNvGrpSpPr>
              <p:nvPr/>
            </p:nvGrpSpPr>
            <p:grpSpPr bwMode="auto">
              <a:xfrm>
                <a:off x="1248" y="768"/>
                <a:ext cx="2546" cy="2348"/>
                <a:chOff x="2332" y="919"/>
                <a:chExt cx="593" cy="580"/>
              </a:xfrm>
            </p:grpSpPr>
            <p:sp>
              <p:nvSpPr>
                <p:cNvPr id="32900" name="Freeform 79"/>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noFill/>
                <a:ln w="7938">
                  <a:solidFill>
                    <a:schemeClr val="bg2"/>
                  </a:solidFill>
                  <a:prstDash val="solid"/>
                  <a:round/>
                  <a:headEnd/>
                  <a:tailEnd/>
                </a:ln>
              </p:spPr>
              <p:txBody>
                <a:bodyPr/>
                <a:lstStyle/>
                <a:p>
                  <a:endParaRPr lang="en-US" dirty="0"/>
                </a:p>
              </p:txBody>
            </p:sp>
            <p:sp>
              <p:nvSpPr>
                <p:cNvPr id="32901" name="Line 80"/>
                <p:cNvSpPr>
                  <a:spLocks noChangeShapeType="1"/>
                </p:cNvSpPr>
                <p:nvPr/>
              </p:nvSpPr>
              <p:spPr bwMode="auto">
                <a:xfrm>
                  <a:off x="2332" y="919"/>
                  <a:ext cx="98" cy="96"/>
                </a:xfrm>
                <a:prstGeom prst="line">
                  <a:avLst/>
                </a:prstGeom>
                <a:noFill/>
                <a:ln w="7938">
                  <a:solidFill>
                    <a:schemeClr val="bg2"/>
                  </a:solidFill>
                  <a:round/>
                  <a:headEnd/>
                  <a:tailEnd/>
                </a:ln>
              </p:spPr>
              <p:txBody>
                <a:bodyPr/>
                <a:lstStyle/>
                <a:p>
                  <a:endParaRPr lang="en-US" dirty="0"/>
                </a:p>
              </p:txBody>
            </p:sp>
          </p:grpSp>
          <p:sp>
            <p:nvSpPr>
              <p:cNvPr id="32891" name="Freeform 81"/>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808080"/>
              </a:solidFill>
              <a:ln w="7938">
                <a:solidFill>
                  <a:schemeClr val="bg2"/>
                </a:solidFill>
                <a:prstDash val="solid"/>
                <a:round/>
                <a:headEnd/>
                <a:tailEnd/>
              </a:ln>
            </p:spPr>
            <p:txBody>
              <a:bodyPr/>
              <a:lstStyle/>
              <a:p>
                <a:endParaRPr lang="en-US" dirty="0"/>
              </a:p>
            </p:txBody>
          </p:sp>
          <p:sp>
            <p:nvSpPr>
              <p:cNvPr id="32892" name="Rectangle 82"/>
              <p:cNvSpPr>
                <a:spLocks noChangeArrowheads="1"/>
              </p:cNvSpPr>
              <p:nvPr/>
            </p:nvSpPr>
            <p:spPr bwMode="auto">
              <a:xfrm>
                <a:off x="1256" y="776"/>
                <a:ext cx="2960" cy="2720"/>
              </a:xfrm>
              <a:prstGeom prst="rect">
                <a:avLst/>
              </a:prstGeom>
              <a:solidFill>
                <a:srgbClr val="B3B3B3"/>
              </a:solidFill>
              <a:ln w="7938">
                <a:solidFill>
                  <a:schemeClr val="bg2"/>
                </a:solidFill>
                <a:miter lim="800000"/>
                <a:headEnd/>
                <a:tailEnd/>
              </a:ln>
            </p:spPr>
            <p:txBody>
              <a:bodyPr/>
              <a:lstStyle/>
              <a:p>
                <a:endParaRPr lang="en-US" dirty="0"/>
              </a:p>
            </p:txBody>
          </p:sp>
          <p:sp>
            <p:nvSpPr>
              <p:cNvPr id="32893" name="Freeform 83"/>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E6E6E6"/>
              </a:solidFill>
              <a:ln w="7938">
                <a:solidFill>
                  <a:schemeClr val="bg2"/>
                </a:solidFill>
                <a:prstDash val="solid"/>
                <a:round/>
                <a:headEnd/>
                <a:tailEnd/>
              </a:ln>
            </p:spPr>
            <p:txBody>
              <a:bodyPr/>
              <a:lstStyle/>
              <a:p>
                <a:endParaRPr lang="en-US" dirty="0"/>
              </a:p>
            </p:txBody>
          </p:sp>
          <p:grpSp>
            <p:nvGrpSpPr>
              <p:cNvPr id="16" name="Group 84"/>
              <p:cNvGrpSpPr>
                <a:grpSpLocks/>
              </p:cNvGrpSpPr>
              <p:nvPr/>
            </p:nvGrpSpPr>
            <p:grpSpPr bwMode="auto">
              <a:xfrm>
                <a:off x="1248" y="768"/>
                <a:ext cx="2546" cy="2348"/>
                <a:chOff x="2332" y="919"/>
                <a:chExt cx="593" cy="580"/>
              </a:xfrm>
            </p:grpSpPr>
            <p:sp>
              <p:nvSpPr>
                <p:cNvPr id="32898" name="Freeform 85"/>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noFill/>
                <a:ln w="7938">
                  <a:solidFill>
                    <a:schemeClr val="bg2"/>
                  </a:solidFill>
                  <a:prstDash val="solid"/>
                  <a:round/>
                  <a:headEnd/>
                  <a:tailEnd/>
                </a:ln>
              </p:spPr>
              <p:txBody>
                <a:bodyPr/>
                <a:lstStyle/>
                <a:p>
                  <a:endParaRPr lang="en-US" dirty="0"/>
                </a:p>
              </p:txBody>
            </p:sp>
            <p:sp>
              <p:nvSpPr>
                <p:cNvPr id="32899" name="Line 86"/>
                <p:cNvSpPr>
                  <a:spLocks noChangeShapeType="1"/>
                </p:cNvSpPr>
                <p:nvPr/>
              </p:nvSpPr>
              <p:spPr bwMode="auto">
                <a:xfrm>
                  <a:off x="2332" y="919"/>
                  <a:ext cx="98" cy="96"/>
                </a:xfrm>
                <a:prstGeom prst="line">
                  <a:avLst/>
                </a:prstGeom>
                <a:noFill/>
                <a:ln w="7938">
                  <a:solidFill>
                    <a:schemeClr val="bg2"/>
                  </a:solidFill>
                  <a:round/>
                  <a:headEnd/>
                  <a:tailEnd/>
                </a:ln>
              </p:spPr>
              <p:txBody>
                <a:bodyPr/>
                <a:lstStyle/>
                <a:p>
                  <a:endParaRPr lang="en-US" dirty="0"/>
                </a:p>
              </p:txBody>
            </p:sp>
          </p:grpSp>
          <p:sp>
            <p:nvSpPr>
              <p:cNvPr id="32895" name="Freeform 87"/>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808080"/>
              </a:solidFill>
              <a:ln w="7938">
                <a:solidFill>
                  <a:schemeClr val="bg2"/>
                </a:solidFill>
                <a:prstDash val="solid"/>
                <a:round/>
                <a:headEnd/>
                <a:tailEnd/>
              </a:ln>
            </p:spPr>
            <p:txBody>
              <a:bodyPr/>
              <a:lstStyle/>
              <a:p>
                <a:endParaRPr lang="en-US" dirty="0"/>
              </a:p>
            </p:txBody>
          </p:sp>
          <p:sp>
            <p:nvSpPr>
              <p:cNvPr id="32896" name="Line 88"/>
              <p:cNvSpPr>
                <a:spLocks noChangeShapeType="1"/>
              </p:cNvSpPr>
              <p:nvPr/>
            </p:nvSpPr>
            <p:spPr bwMode="auto">
              <a:xfrm>
                <a:off x="3794" y="3116"/>
                <a:ext cx="426" cy="384"/>
              </a:xfrm>
              <a:prstGeom prst="line">
                <a:avLst/>
              </a:prstGeom>
              <a:noFill/>
              <a:ln w="7938">
                <a:solidFill>
                  <a:schemeClr val="bg2"/>
                </a:solidFill>
                <a:round/>
                <a:headEnd/>
                <a:tailEnd/>
              </a:ln>
            </p:spPr>
            <p:txBody>
              <a:bodyPr/>
              <a:lstStyle/>
              <a:p>
                <a:endParaRPr lang="en-US" dirty="0"/>
              </a:p>
            </p:txBody>
          </p:sp>
          <p:sp>
            <p:nvSpPr>
              <p:cNvPr id="32897" name="Line 89"/>
              <p:cNvSpPr>
                <a:spLocks noChangeShapeType="1"/>
              </p:cNvSpPr>
              <p:nvPr/>
            </p:nvSpPr>
            <p:spPr bwMode="auto">
              <a:xfrm>
                <a:off x="3794" y="3116"/>
                <a:ext cx="426" cy="384"/>
              </a:xfrm>
              <a:prstGeom prst="line">
                <a:avLst/>
              </a:prstGeom>
              <a:noFill/>
              <a:ln w="7938">
                <a:solidFill>
                  <a:schemeClr val="bg2"/>
                </a:solidFill>
                <a:round/>
                <a:headEnd/>
                <a:tailEnd/>
              </a:ln>
            </p:spPr>
            <p:txBody>
              <a:bodyPr/>
              <a:lstStyle/>
              <a:p>
                <a:endParaRPr lang="en-US" dirty="0"/>
              </a:p>
            </p:txBody>
          </p:sp>
        </p:grpSp>
        <p:grpSp>
          <p:nvGrpSpPr>
            <p:cNvPr id="17" name="Group 90"/>
            <p:cNvGrpSpPr>
              <a:grpSpLocks/>
            </p:cNvGrpSpPr>
            <p:nvPr/>
          </p:nvGrpSpPr>
          <p:grpSpPr bwMode="auto">
            <a:xfrm>
              <a:off x="2160" y="1728"/>
              <a:ext cx="384" cy="1152"/>
              <a:chOff x="1920" y="1920"/>
              <a:chExt cx="384" cy="960"/>
            </a:xfrm>
          </p:grpSpPr>
          <p:sp>
            <p:nvSpPr>
              <p:cNvPr id="32881" name="Rectangle 91"/>
              <p:cNvSpPr>
                <a:spLocks noChangeArrowheads="1"/>
              </p:cNvSpPr>
              <p:nvPr/>
            </p:nvSpPr>
            <p:spPr bwMode="auto">
              <a:xfrm>
                <a:off x="1920" y="1920"/>
                <a:ext cx="384" cy="960"/>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82" name="Rectangle 92"/>
              <p:cNvSpPr>
                <a:spLocks noChangeArrowheads="1"/>
              </p:cNvSpPr>
              <p:nvPr/>
            </p:nvSpPr>
            <p:spPr bwMode="auto">
              <a:xfrm>
                <a:off x="1920" y="2688"/>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83" name="Rectangle 93"/>
              <p:cNvSpPr>
                <a:spLocks noChangeArrowheads="1"/>
              </p:cNvSpPr>
              <p:nvPr/>
            </p:nvSpPr>
            <p:spPr bwMode="auto">
              <a:xfrm>
                <a:off x="1920" y="2496"/>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84" name="Rectangle 94"/>
              <p:cNvSpPr>
                <a:spLocks noChangeArrowheads="1"/>
              </p:cNvSpPr>
              <p:nvPr/>
            </p:nvSpPr>
            <p:spPr bwMode="auto">
              <a:xfrm>
                <a:off x="1920" y="2304"/>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85" name="Rectangle 95"/>
              <p:cNvSpPr>
                <a:spLocks noChangeArrowheads="1"/>
              </p:cNvSpPr>
              <p:nvPr/>
            </p:nvSpPr>
            <p:spPr bwMode="auto">
              <a:xfrm>
                <a:off x="1920" y="2112"/>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86" name="Rectangle 96"/>
              <p:cNvSpPr>
                <a:spLocks noChangeArrowheads="1"/>
              </p:cNvSpPr>
              <p:nvPr/>
            </p:nvSpPr>
            <p:spPr bwMode="auto">
              <a:xfrm>
                <a:off x="1920" y="1920"/>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grpSp>
        <p:grpSp>
          <p:nvGrpSpPr>
            <p:cNvPr id="18" name="Group 97"/>
            <p:cNvGrpSpPr>
              <a:grpSpLocks/>
            </p:cNvGrpSpPr>
            <p:nvPr/>
          </p:nvGrpSpPr>
          <p:grpSpPr bwMode="auto">
            <a:xfrm>
              <a:off x="2880" y="1728"/>
              <a:ext cx="384" cy="1152"/>
              <a:chOff x="1920" y="1920"/>
              <a:chExt cx="384" cy="960"/>
            </a:xfrm>
          </p:grpSpPr>
          <p:sp>
            <p:nvSpPr>
              <p:cNvPr id="32875" name="Rectangle 98"/>
              <p:cNvSpPr>
                <a:spLocks noChangeArrowheads="1"/>
              </p:cNvSpPr>
              <p:nvPr/>
            </p:nvSpPr>
            <p:spPr bwMode="auto">
              <a:xfrm>
                <a:off x="1920" y="1920"/>
                <a:ext cx="384" cy="960"/>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76" name="Rectangle 99"/>
              <p:cNvSpPr>
                <a:spLocks noChangeArrowheads="1"/>
              </p:cNvSpPr>
              <p:nvPr/>
            </p:nvSpPr>
            <p:spPr bwMode="auto">
              <a:xfrm>
                <a:off x="1920" y="2688"/>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77" name="Rectangle 100"/>
              <p:cNvSpPr>
                <a:spLocks noChangeArrowheads="1"/>
              </p:cNvSpPr>
              <p:nvPr/>
            </p:nvSpPr>
            <p:spPr bwMode="auto">
              <a:xfrm>
                <a:off x="1920" y="2496"/>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78" name="Rectangle 101"/>
              <p:cNvSpPr>
                <a:spLocks noChangeArrowheads="1"/>
              </p:cNvSpPr>
              <p:nvPr/>
            </p:nvSpPr>
            <p:spPr bwMode="auto">
              <a:xfrm>
                <a:off x="1920" y="2304"/>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79" name="Rectangle 102"/>
              <p:cNvSpPr>
                <a:spLocks noChangeArrowheads="1"/>
              </p:cNvSpPr>
              <p:nvPr/>
            </p:nvSpPr>
            <p:spPr bwMode="auto">
              <a:xfrm>
                <a:off x="1920" y="2112"/>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80" name="Rectangle 103"/>
              <p:cNvSpPr>
                <a:spLocks noChangeArrowheads="1"/>
              </p:cNvSpPr>
              <p:nvPr/>
            </p:nvSpPr>
            <p:spPr bwMode="auto">
              <a:xfrm>
                <a:off x="1920" y="1920"/>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grpSp>
        <p:sp>
          <p:nvSpPr>
            <p:cNvPr id="32872" name="Freeform 104"/>
            <p:cNvSpPr>
              <a:spLocks/>
            </p:cNvSpPr>
            <p:nvPr/>
          </p:nvSpPr>
          <p:spPr bwMode="auto">
            <a:xfrm>
              <a:off x="2160" y="1296"/>
              <a:ext cx="1104" cy="432"/>
            </a:xfrm>
            <a:custGeom>
              <a:avLst/>
              <a:gdLst>
                <a:gd name="T0" fmla="*/ 0 w 1104"/>
                <a:gd name="T1" fmla="*/ 432 h 432"/>
                <a:gd name="T2" fmla="*/ 1104 w 1104"/>
                <a:gd name="T3" fmla="*/ 432 h 432"/>
                <a:gd name="T4" fmla="*/ 1077 w 1104"/>
                <a:gd name="T5" fmla="*/ 313 h 432"/>
                <a:gd name="T6" fmla="*/ 1008 w 1104"/>
                <a:gd name="T7" fmla="*/ 200 h 432"/>
                <a:gd name="T8" fmla="*/ 894 w 1104"/>
                <a:gd name="T9" fmla="*/ 94 h 432"/>
                <a:gd name="T10" fmla="*/ 784 w 1104"/>
                <a:gd name="T11" fmla="*/ 39 h 432"/>
                <a:gd name="T12" fmla="*/ 674 w 1104"/>
                <a:gd name="T13" fmla="*/ 11 h 432"/>
                <a:gd name="T14" fmla="*/ 528 w 1104"/>
                <a:gd name="T15" fmla="*/ 0 h 432"/>
                <a:gd name="T16" fmla="*/ 391 w 1104"/>
                <a:gd name="T17" fmla="*/ 21 h 432"/>
                <a:gd name="T18" fmla="*/ 281 w 1104"/>
                <a:gd name="T19" fmla="*/ 56 h 432"/>
                <a:gd name="T20" fmla="*/ 171 w 1104"/>
                <a:gd name="T21" fmla="*/ 112 h 432"/>
                <a:gd name="T22" fmla="*/ 71 w 1104"/>
                <a:gd name="T23" fmla="*/ 211 h 432"/>
                <a:gd name="T24" fmla="*/ 25 w 1104"/>
                <a:gd name="T25" fmla="*/ 313 h 432"/>
                <a:gd name="T26" fmla="*/ 0 w 1104"/>
                <a:gd name="T27" fmla="*/ 432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04"/>
                <a:gd name="T43" fmla="*/ 0 h 432"/>
                <a:gd name="T44" fmla="*/ 1104 w 1104"/>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04" h="432">
                  <a:moveTo>
                    <a:pt x="0" y="432"/>
                  </a:moveTo>
                  <a:lnTo>
                    <a:pt x="1104" y="432"/>
                  </a:lnTo>
                  <a:lnTo>
                    <a:pt x="1077" y="313"/>
                  </a:lnTo>
                  <a:lnTo>
                    <a:pt x="1008" y="200"/>
                  </a:lnTo>
                  <a:lnTo>
                    <a:pt x="894" y="94"/>
                  </a:lnTo>
                  <a:lnTo>
                    <a:pt x="784" y="39"/>
                  </a:lnTo>
                  <a:lnTo>
                    <a:pt x="674" y="11"/>
                  </a:lnTo>
                  <a:lnTo>
                    <a:pt x="528" y="0"/>
                  </a:lnTo>
                  <a:lnTo>
                    <a:pt x="391" y="21"/>
                  </a:lnTo>
                  <a:lnTo>
                    <a:pt x="281" y="56"/>
                  </a:lnTo>
                  <a:lnTo>
                    <a:pt x="171" y="112"/>
                  </a:lnTo>
                  <a:lnTo>
                    <a:pt x="71" y="211"/>
                  </a:lnTo>
                  <a:lnTo>
                    <a:pt x="25" y="313"/>
                  </a:lnTo>
                  <a:lnTo>
                    <a:pt x="0" y="432"/>
                  </a:lnTo>
                  <a:close/>
                </a:path>
              </a:pathLst>
            </a:custGeom>
            <a:solidFill>
              <a:srgbClr val="DDDDDD"/>
            </a:solidFill>
            <a:ln w="9525">
              <a:solidFill>
                <a:schemeClr val="bg2"/>
              </a:solidFill>
              <a:round/>
              <a:headEnd/>
              <a:tailEnd/>
            </a:ln>
          </p:spPr>
          <p:txBody>
            <a:bodyPr/>
            <a:lstStyle/>
            <a:p>
              <a:endParaRPr lang="en-US" dirty="0"/>
            </a:p>
          </p:txBody>
        </p:sp>
        <p:sp>
          <p:nvSpPr>
            <p:cNvPr id="32873" name="Line 105"/>
            <p:cNvSpPr>
              <a:spLocks noChangeShapeType="1"/>
            </p:cNvSpPr>
            <p:nvPr/>
          </p:nvSpPr>
          <p:spPr bwMode="auto">
            <a:xfrm flipH="1" flipV="1">
              <a:off x="2400" y="1392"/>
              <a:ext cx="144" cy="336"/>
            </a:xfrm>
            <a:prstGeom prst="line">
              <a:avLst/>
            </a:prstGeom>
            <a:noFill/>
            <a:ln w="9525">
              <a:solidFill>
                <a:schemeClr val="bg2"/>
              </a:solidFill>
              <a:round/>
              <a:headEnd/>
              <a:tailEnd/>
            </a:ln>
          </p:spPr>
          <p:txBody>
            <a:bodyPr/>
            <a:lstStyle/>
            <a:p>
              <a:endParaRPr lang="en-US" dirty="0"/>
            </a:p>
          </p:txBody>
        </p:sp>
        <p:sp>
          <p:nvSpPr>
            <p:cNvPr id="32874" name="Line 106"/>
            <p:cNvSpPr>
              <a:spLocks noChangeShapeType="1"/>
            </p:cNvSpPr>
            <p:nvPr/>
          </p:nvSpPr>
          <p:spPr bwMode="auto">
            <a:xfrm flipV="1">
              <a:off x="2880" y="1392"/>
              <a:ext cx="192" cy="336"/>
            </a:xfrm>
            <a:prstGeom prst="line">
              <a:avLst/>
            </a:prstGeom>
            <a:noFill/>
            <a:ln w="9525">
              <a:solidFill>
                <a:schemeClr val="bg2"/>
              </a:solidFill>
              <a:round/>
              <a:headEnd/>
              <a:tailEnd/>
            </a:ln>
          </p:spPr>
          <p:txBody>
            <a:bodyPr/>
            <a:lstStyle/>
            <a:p>
              <a:endParaRPr lang="en-US" dirty="0"/>
            </a:p>
          </p:txBody>
        </p:sp>
      </p:grpSp>
      <p:sp>
        <p:nvSpPr>
          <p:cNvPr id="32798" name="Text Box 107"/>
          <p:cNvSpPr txBox="1">
            <a:spLocks noChangeArrowheads="1"/>
          </p:cNvSpPr>
          <p:nvPr/>
        </p:nvSpPr>
        <p:spPr bwMode="auto">
          <a:xfrm>
            <a:off x="3297238" y="6226175"/>
            <a:ext cx="1655762" cy="366713"/>
          </a:xfrm>
          <a:prstGeom prst="rect">
            <a:avLst/>
          </a:prstGeom>
          <a:noFill/>
          <a:ln w="9525">
            <a:noFill/>
            <a:miter lim="800000"/>
            <a:headEnd/>
            <a:tailEnd/>
          </a:ln>
        </p:spPr>
        <p:txBody>
          <a:bodyPr>
            <a:spAutoFit/>
          </a:bodyPr>
          <a:lstStyle/>
          <a:p>
            <a:pPr algn="ctr"/>
            <a:r>
              <a:rPr lang="en-US" b="1" dirty="0"/>
              <a:t>Gateways</a:t>
            </a:r>
          </a:p>
        </p:txBody>
      </p:sp>
      <p:sp>
        <p:nvSpPr>
          <p:cNvPr id="32799" name="Text Box 108"/>
          <p:cNvSpPr txBox="1">
            <a:spLocks noChangeArrowheads="1"/>
          </p:cNvSpPr>
          <p:nvPr/>
        </p:nvSpPr>
        <p:spPr bwMode="auto">
          <a:xfrm>
            <a:off x="5553075" y="5754688"/>
            <a:ext cx="1289050" cy="366712"/>
          </a:xfrm>
          <a:prstGeom prst="rect">
            <a:avLst/>
          </a:prstGeom>
          <a:noFill/>
          <a:ln w="9525">
            <a:noFill/>
            <a:miter lim="800000"/>
            <a:headEnd/>
            <a:tailEnd/>
          </a:ln>
        </p:spPr>
        <p:txBody>
          <a:bodyPr wrap="none">
            <a:spAutoFit/>
          </a:bodyPr>
          <a:lstStyle/>
          <a:p>
            <a:r>
              <a:rPr lang="en-US" dirty="0"/>
              <a:t>Voice Path</a:t>
            </a:r>
          </a:p>
        </p:txBody>
      </p:sp>
      <p:grpSp>
        <p:nvGrpSpPr>
          <p:cNvPr id="19" name="Group 109"/>
          <p:cNvGrpSpPr>
            <a:grpSpLocks/>
          </p:cNvGrpSpPr>
          <p:nvPr/>
        </p:nvGrpSpPr>
        <p:grpSpPr bwMode="auto">
          <a:xfrm>
            <a:off x="5591175" y="5568950"/>
            <a:ext cx="1201738" cy="228600"/>
            <a:chOff x="3546" y="3508"/>
            <a:chExt cx="721" cy="144"/>
          </a:xfrm>
        </p:grpSpPr>
        <p:sp>
          <p:nvSpPr>
            <p:cNvPr id="32865" name="Oval 110"/>
            <p:cNvSpPr>
              <a:spLocks noChangeArrowheads="1"/>
            </p:cNvSpPr>
            <p:nvPr/>
          </p:nvSpPr>
          <p:spPr bwMode="auto">
            <a:xfrm>
              <a:off x="4207" y="3509"/>
              <a:ext cx="60" cy="142"/>
            </a:xfrm>
            <a:prstGeom prst="ellipse">
              <a:avLst/>
            </a:prstGeom>
            <a:noFill/>
            <a:ln w="19050">
              <a:solidFill>
                <a:schemeClr val="tx1"/>
              </a:solidFill>
              <a:round/>
              <a:headEnd/>
              <a:tailEnd/>
            </a:ln>
          </p:spPr>
          <p:txBody>
            <a:bodyPr wrap="none" anchor="ctr"/>
            <a:lstStyle/>
            <a:p>
              <a:endParaRPr lang="en-US" dirty="0"/>
            </a:p>
          </p:txBody>
        </p:sp>
        <p:sp>
          <p:nvSpPr>
            <p:cNvPr id="32866" name="Line 111"/>
            <p:cNvSpPr>
              <a:spLocks noChangeShapeType="1"/>
            </p:cNvSpPr>
            <p:nvPr/>
          </p:nvSpPr>
          <p:spPr bwMode="auto">
            <a:xfrm>
              <a:off x="3625" y="3526"/>
              <a:ext cx="595" cy="0"/>
            </a:xfrm>
            <a:prstGeom prst="line">
              <a:avLst/>
            </a:prstGeom>
            <a:noFill/>
            <a:ln w="19050">
              <a:solidFill>
                <a:schemeClr val="tx1"/>
              </a:solidFill>
              <a:round/>
              <a:headEnd/>
              <a:tailEnd/>
            </a:ln>
          </p:spPr>
          <p:txBody>
            <a:bodyPr/>
            <a:lstStyle/>
            <a:p>
              <a:endParaRPr lang="en-US" dirty="0"/>
            </a:p>
          </p:txBody>
        </p:sp>
        <p:sp>
          <p:nvSpPr>
            <p:cNvPr id="32867" name="Line 112"/>
            <p:cNvSpPr>
              <a:spLocks noChangeShapeType="1"/>
            </p:cNvSpPr>
            <p:nvPr/>
          </p:nvSpPr>
          <p:spPr bwMode="auto">
            <a:xfrm>
              <a:off x="3633" y="3640"/>
              <a:ext cx="597" cy="0"/>
            </a:xfrm>
            <a:prstGeom prst="line">
              <a:avLst/>
            </a:prstGeom>
            <a:noFill/>
            <a:ln w="19050">
              <a:solidFill>
                <a:schemeClr val="tx1"/>
              </a:solidFill>
              <a:round/>
              <a:headEnd/>
              <a:tailEnd/>
            </a:ln>
          </p:spPr>
          <p:txBody>
            <a:bodyPr/>
            <a:lstStyle/>
            <a:p>
              <a:endParaRPr lang="en-US" dirty="0"/>
            </a:p>
          </p:txBody>
        </p:sp>
        <p:sp>
          <p:nvSpPr>
            <p:cNvPr id="32868" name="Oval 113"/>
            <p:cNvSpPr>
              <a:spLocks noChangeArrowheads="1"/>
            </p:cNvSpPr>
            <p:nvPr/>
          </p:nvSpPr>
          <p:spPr bwMode="auto">
            <a:xfrm>
              <a:off x="3546" y="3508"/>
              <a:ext cx="96" cy="144"/>
            </a:xfrm>
            <a:prstGeom prst="ellipse">
              <a:avLst/>
            </a:prstGeom>
            <a:noFill/>
            <a:ln w="19050">
              <a:solidFill>
                <a:schemeClr val="tx1"/>
              </a:solidFill>
              <a:round/>
              <a:headEnd/>
              <a:tailEnd/>
            </a:ln>
          </p:spPr>
          <p:txBody>
            <a:bodyPr wrap="none" anchor="ctr"/>
            <a:lstStyle/>
            <a:p>
              <a:endParaRPr lang="en-US" dirty="0"/>
            </a:p>
          </p:txBody>
        </p:sp>
      </p:grpSp>
      <p:grpSp>
        <p:nvGrpSpPr>
          <p:cNvPr id="20" name="Group 114"/>
          <p:cNvGrpSpPr>
            <a:grpSpLocks/>
          </p:cNvGrpSpPr>
          <p:nvPr/>
        </p:nvGrpSpPr>
        <p:grpSpPr bwMode="auto">
          <a:xfrm>
            <a:off x="4997450" y="5241925"/>
            <a:ext cx="593725" cy="746125"/>
            <a:chOff x="1248" y="768"/>
            <a:chExt cx="2976" cy="2736"/>
          </a:xfrm>
        </p:grpSpPr>
        <p:grpSp>
          <p:nvGrpSpPr>
            <p:cNvPr id="21" name="Group 115"/>
            <p:cNvGrpSpPr>
              <a:grpSpLocks/>
            </p:cNvGrpSpPr>
            <p:nvPr/>
          </p:nvGrpSpPr>
          <p:grpSpPr bwMode="auto">
            <a:xfrm>
              <a:off x="1248" y="768"/>
              <a:ext cx="2976" cy="2736"/>
              <a:chOff x="1248" y="768"/>
              <a:chExt cx="2976" cy="2736"/>
            </a:xfrm>
          </p:grpSpPr>
          <p:grpSp>
            <p:nvGrpSpPr>
              <p:cNvPr id="22" name="Group 116"/>
              <p:cNvGrpSpPr>
                <a:grpSpLocks/>
              </p:cNvGrpSpPr>
              <p:nvPr/>
            </p:nvGrpSpPr>
            <p:grpSpPr bwMode="auto">
              <a:xfrm>
                <a:off x="1248" y="768"/>
                <a:ext cx="2976" cy="2736"/>
                <a:chOff x="2332" y="919"/>
                <a:chExt cx="693" cy="676"/>
              </a:xfrm>
            </p:grpSpPr>
            <p:sp>
              <p:nvSpPr>
                <p:cNvPr id="32849" name="Rectangle 117"/>
                <p:cNvSpPr>
                  <a:spLocks noChangeArrowheads="1"/>
                </p:cNvSpPr>
                <p:nvPr/>
              </p:nvSpPr>
              <p:spPr bwMode="auto">
                <a:xfrm>
                  <a:off x="2332" y="919"/>
                  <a:ext cx="693" cy="676"/>
                </a:xfrm>
                <a:prstGeom prst="rect">
                  <a:avLst/>
                </a:prstGeom>
                <a:solidFill>
                  <a:srgbClr val="B3B3B3"/>
                </a:solidFill>
                <a:ln w="7938">
                  <a:solidFill>
                    <a:schemeClr val="bg2"/>
                  </a:solidFill>
                  <a:miter lim="800000"/>
                  <a:headEnd/>
                  <a:tailEnd/>
                </a:ln>
              </p:spPr>
              <p:txBody>
                <a:bodyPr/>
                <a:lstStyle/>
                <a:p>
                  <a:endParaRPr lang="en-US" dirty="0"/>
                </a:p>
              </p:txBody>
            </p:sp>
            <p:sp>
              <p:nvSpPr>
                <p:cNvPr id="32850" name="Freeform 118"/>
                <p:cNvSpPr>
                  <a:spLocks/>
                </p:cNvSpPr>
                <p:nvPr/>
              </p:nvSpPr>
              <p:spPr bwMode="auto">
                <a:xfrm>
                  <a:off x="2332" y="919"/>
                  <a:ext cx="692" cy="675"/>
                </a:xfrm>
                <a:custGeom>
                  <a:avLst/>
                  <a:gdLst>
                    <a:gd name="T0" fmla="*/ 0 w 1384"/>
                    <a:gd name="T1" fmla="*/ 0 h 1349"/>
                    <a:gd name="T2" fmla="*/ 0 w 1384"/>
                    <a:gd name="T3" fmla="*/ 2 h 1349"/>
                    <a:gd name="T4" fmla="*/ 1 w 1384"/>
                    <a:gd name="T5" fmla="*/ 2 h 1349"/>
                    <a:gd name="T6" fmla="*/ 1 w 1384"/>
                    <a:gd name="T7" fmla="*/ 1 h 1349"/>
                    <a:gd name="T8" fmla="*/ 1 w 1384"/>
                    <a:gd name="T9" fmla="*/ 1 h 1349"/>
                    <a:gd name="T10" fmla="*/ 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E6E6E6"/>
                </a:solidFill>
                <a:ln w="7938">
                  <a:solidFill>
                    <a:schemeClr val="bg2"/>
                  </a:solidFill>
                  <a:prstDash val="solid"/>
                  <a:round/>
                  <a:headEnd/>
                  <a:tailEnd/>
                </a:ln>
              </p:spPr>
              <p:txBody>
                <a:bodyPr/>
                <a:lstStyle/>
                <a:p>
                  <a:endParaRPr lang="en-US" dirty="0"/>
                </a:p>
              </p:txBody>
            </p:sp>
            <p:grpSp>
              <p:nvGrpSpPr>
                <p:cNvPr id="23" name="Group 119"/>
                <p:cNvGrpSpPr>
                  <a:grpSpLocks/>
                </p:cNvGrpSpPr>
                <p:nvPr/>
              </p:nvGrpSpPr>
              <p:grpSpPr bwMode="auto">
                <a:xfrm>
                  <a:off x="2332" y="919"/>
                  <a:ext cx="593" cy="580"/>
                  <a:chOff x="2332" y="919"/>
                  <a:chExt cx="593" cy="580"/>
                </a:xfrm>
              </p:grpSpPr>
              <p:sp>
                <p:nvSpPr>
                  <p:cNvPr id="32863" name="Freeform 120"/>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noFill/>
                  <a:ln w="7938">
                    <a:solidFill>
                      <a:schemeClr val="bg2"/>
                    </a:solidFill>
                    <a:prstDash val="solid"/>
                    <a:round/>
                    <a:headEnd/>
                    <a:tailEnd/>
                  </a:ln>
                </p:spPr>
                <p:txBody>
                  <a:bodyPr/>
                  <a:lstStyle/>
                  <a:p>
                    <a:endParaRPr lang="en-US" dirty="0"/>
                  </a:p>
                </p:txBody>
              </p:sp>
              <p:sp>
                <p:nvSpPr>
                  <p:cNvPr id="32864" name="Line 121"/>
                  <p:cNvSpPr>
                    <a:spLocks noChangeShapeType="1"/>
                  </p:cNvSpPr>
                  <p:nvPr/>
                </p:nvSpPr>
                <p:spPr bwMode="auto">
                  <a:xfrm>
                    <a:off x="2332" y="919"/>
                    <a:ext cx="98" cy="96"/>
                  </a:xfrm>
                  <a:prstGeom prst="line">
                    <a:avLst/>
                  </a:prstGeom>
                  <a:noFill/>
                  <a:ln w="7938">
                    <a:solidFill>
                      <a:schemeClr val="bg2"/>
                    </a:solidFill>
                    <a:round/>
                    <a:headEnd/>
                    <a:tailEnd/>
                  </a:ln>
                </p:spPr>
                <p:txBody>
                  <a:bodyPr/>
                  <a:lstStyle/>
                  <a:p>
                    <a:endParaRPr lang="en-US" dirty="0"/>
                  </a:p>
                </p:txBody>
              </p:sp>
            </p:grpSp>
            <p:sp>
              <p:nvSpPr>
                <p:cNvPr id="32852" name="Freeform 122"/>
                <p:cNvSpPr>
                  <a:spLocks/>
                </p:cNvSpPr>
                <p:nvPr/>
              </p:nvSpPr>
              <p:spPr bwMode="auto">
                <a:xfrm>
                  <a:off x="2332" y="919"/>
                  <a:ext cx="692" cy="675"/>
                </a:xfrm>
                <a:custGeom>
                  <a:avLst/>
                  <a:gdLst>
                    <a:gd name="T0" fmla="*/ 0 w 1384"/>
                    <a:gd name="T1" fmla="*/ 2 h 1349"/>
                    <a:gd name="T2" fmla="*/ 1 w 1384"/>
                    <a:gd name="T3" fmla="*/ 2 h 1349"/>
                    <a:gd name="T4" fmla="*/ 1 w 1384"/>
                    <a:gd name="T5" fmla="*/ 0 h 1349"/>
                    <a:gd name="T6" fmla="*/ 1 w 1384"/>
                    <a:gd name="T7" fmla="*/ 1 h 1349"/>
                    <a:gd name="T8" fmla="*/ 1 w 1384"/>
                    <a:gd name="T9" fmla="*/ 2 h 1349"/>
                    <a:gd name="T10" fmla="*/ 1 w 1384"/>
                    <a:gd name="T11" fmla="*/ 2 h 1349"/>
                    <a:gd name="T12" fmla="*/ 0 w 1384"/>
                    <a:gd name="T13" fmla="*/ 2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808080"/>
                </a:solidFill>
                <a:ln w="7938">
                  <a:solidFill>
                    <a:schemeClr val="bg2"/>
                  </a:solidFill>
                  <a:prstDash val="solid"/>
                  <a:round/>
                  <a:headEnd/>
                  <a:tailEnd/>
                </a:ln>
              </p:spPr>
              <p:txBody>
                <a:bodyPr/>
                <a:lstStyle/>
                <a:p>
                  <a:endParaRPr lang="en-US" dirty="0"/>
                </a:p>
              </p:txBody>
            </p:sp>
            <p:sp>
              <p:nvSpPr>
                <p:cNvPr id="32853" name="Line 123"/>
                <p:cNvSpPr>
                  <a:spLocks noChangeShapeType="1"/>
                </p:cNvSpPr>
                <p:nvPr/>
              </p:nvSpPr>
              <p:spPr bwMode="auto">
                <a:xfrm>
                  <a:off x="2925" y="1499"/>
                  <a:ext cx="99" cy="95"/>
                </a:xfrm>
                <a:prstGeom prst="line">
                  <a:avLst/>
                </a:prstGeom>
                <a:noFill/>
                <a:ln w="7938">
                  <a:solidFill>
                    <a:schemeClr val="bg2"/>
                  </a:solidFill>
                  <a:round/>
                  <a:headEnd/>
                  <a:tailEnd/>
                </a:ln>
              </p:spPr>
              <p:txBody>
                <a:bodyPr/>
                <a:lstStyle/>
                <a:p>
                  <a:endParaRPr lang="en-US" dirty="0"/>
                </a:p>
              </p:txBody>
            </p:sp>
            <p:sp>
              <p:nvSpPr>
                <p:cNvPr id="32854" name="Freeform 124"/>
                <p:cNvSpPr>
                  <a:spLocks/>
                </p:cNvSpPr>
                <p:nvPr/>
              </p:nvSpPr>
              <p:spPr bwMode="auto">
                <a:xfrm>
                  <a:off x="2505" y="1088"/>
                  <a:ext cx="346" cy="338"/>
                </a:xfrm>
                <a:custGeom>
                  <a:avLst/>
                  <a:gdLst>
                    <a:gd name="T0" fmla="*/ 0 w 692"/>
                    <a:gd name="T1" fmla="*/ 1 h 674"/>
                    <a:gd name="T2" fmla="*/ 1 w 692"/>
                    <a:gd name="T3" fmla="*/ 1 h 674"/>
                    <a:gd name="T4" fmla="*/ 1 w 692"/>
                    <a:gd name="T5" fmla="*/ 1 h 674"/>
                    <a:gd name="T6" fmla="*/ 1 w 692"/>
                    <a:gd name="T7" fmla="*/ 1 h 674"/>
                    <a:gd name="T8" fmla="*/ 1 w 692"/>
                    <a:gd name="T9" fmla="*/ 0 h 674"/>
                    <a:gd name="T10" fmla="*/ 1 w 692"/>
                    <a:gd name="T11" fmla="*/ 0 h 674"/>
                    <a:gd name="T12" fmla="*/ 1 w 692"/>
                    <a:gd name="T13" fmla="*/ 1 h 674"/>
                    <a:gd name="T14" fmla="*/ 0 w 692"/>
                    <a:gd name="T15" fmla="*/ 1 h 674"/>
                    <a:gd name="T16" fmla="*/ 0 w 692"/>
                    <a:gd name="T17" fmla="*/ 1 h 6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2"/>
                    <a:gd name="T28" fmla="*/ 0 h 674"/>
                    <a:gd name="T29" fmla="*/ 692 w 692"/>
                    <a:gd name="T30" fmla="*/ 674 h 6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2" h="674">
                      <a:moveTo>
                        <a:pt x="0" y="674"/>
                      </a:moveTo>
                      <a:lnTo>
                        <a:pt x="692" y="674"/>
                      </a:lnTo>
                      <a:lnTo>
                        <a:pt x="692" y="644"/>
                      </a:lnTo>
                      <a:lnTo>
                        <a:pt x="518" y="590"/>
                      </a:lnTo>
                      <a:lnTo>
                        <a:pt x="518" y="0"/>
                      </a:lnTo>
                      <a:lnTo>
                        <a:pt x="173" y="0"/>
                      </a:lnTo>
                      <a:lnTo>
                        <a:pt x="173" y="590"/>
                      </a:lnTo>
                      <a:lnTo>
                        <a:pt x="0" y="644"/>
                      </a:lnTo>
                      <a:lnTo>
                        <a:pt x="0" y="674"/>
                      </a:lnTo>
                      <a:close/>
                    </a:path>
                  </a:pathLst>
                </a:custGeom>
                <a:solidFill>
                  <a:srgbClr val="FFFFFF"/>
                </a:solidFill>
                <a:ln w="7938">
                  <a:solidFill>
                    <a:schemeClr val="bg2"/>
                  </a:solidFill>
                  <a:prstDash val="solid"/>
                  <a:round/>
                  <a:headEnd/>
                  <a:tailEnd/>
                </a:ln>
              </p:spPr>
              <p:txBody>
                <a:bodyPr/>
                <a:lstStyle/>
                <a:p>
                  <a:endParaRPr lang="en-US" dirty="0"/>
                </a:p>
              </p:txBody>
            </p:sp>
            <p:grpSp>
              <p:nvGrpSpPr>
                <p:cNvPr id="24" name="Group 125"/>
                <p:cNvGrpSpPr>
                  <a:grpSpLocks/>
                </p:cNvGrpSpPr>
                <p:nvPr/>
              </p:nvGrpSpPr>
              <p:grpSpPr bwMode="auto">
                <a:xfrm>
                  <a:off x="2591" y="1383"/>
                  <a:ext cx="174" cy="43"/>
                  <a:chOff x="2591" y="1383"/>
                  <a:chExt cx="174" cy="43"/>
                </a:xfrm>
              </p:grpSpPr>
              <p:sp>
                <p:nvSpPr>
                  <p:cNvPr id="32861" name="Line 126"/>
                  <p:cNvSpPr>
                    <a:spLocks noChangeShapeType="1"/>
                  </p:cNvSpPr>
                  <p:nvPr/>
                </p:nvSpPr>
                <p:spPr bwMode="auto">
                  <a:xfrm>
                    <a:off x="2591" y="1383"/>
                    <a:ext cx="1" cy="43"/>
                  </a:xfrm>
                  <a:prstGeom prst="line">
                    <a:avLst/>
                  </a:prstGeom>
                  <a:noFill/>
                  <a:ln w="7938">
                    <a:solidFill>
                      <a:schemeClr val="bg2"/>
                    </a:solidFill>
                    <a:round/>
                    <a:headEnd/>
                    <a:tailEnd/>
                  </a:ln>
                </p:spPr>
                <p:txBody>
                  <a:bodyPr/>
                  <a:lstStyle/>
                  <a:p>
                    <a:endParaRPr lang="en-US" dirty="0"/>
                  </a:p>
                </p:txBody>
              </p:sp>
              <p:sp>
                <p:nvSpPr>
                  <p:cNvPr id="32862" name="Line 127"/>
                  <p:cNvSpPr>
                    <a:spLocks noChangeShapeType="1"/>
                  </p:cNvSpPr>
                  <p:nvPr/>
                </p:nvSpPr>
                <p:spPr bwMode="auto">
                  <a:xfrm>
                    <a:off x="2764" y="1383"/>
                    <a:ext cx="1" cy="43"/>
                  </a:xfrm>
                  <a:prstGeom prst="line">
                    <a:avLst/>
                  </a:prstGeom>
                  <a:noFill/>
                  <a:ln w="7938">
                    <a:solidFill>
                      <a:schemeClr val="bg2"/>
                    </a:solidFill>
                    <a:round/>
                    <a:headEnd/>
                    <a:tailEnd/>
                  </a:ln>
                </p:spPr>
                <p:txBody>
                  <a:bodyPr/>
                  <a:lstStyle/>
                  <a:p>
                    <a:endParaRPr lang="en-US" dirty="0"/>
                  </a:p>
                </p:txBody>
              </p:sp>
            </p:grpSp>
            <p:sp>
              <p:nvSpPr>
                <p:cNvPr id="32856" name="Rectangle 128"/>
                <p:cNvSpPr>
                  <a:spLocks noChangeArrowheads="1"/>
                </p:cNvSpPr>
                <p:nvPr/>
              </p:nvSpPr>
              <p:spPr bwMode="auto">
                <a:xfrm>
                  <a:off x="2608" y="1101"/>
                  <a:ext cx="140" cy="171"/>
                </a:xfrm>
                <a:prstGeom prst="rect">
                  <a:avLst/>
                </a:prstGeom>
                <a:solidFill>
                  <a:srgbClr val="C0C0C0"/>
                </a:solidFill>
                <a:ln w="3175">
                  <a:solidFill>
                    <a:schemeClr val="bg2"/>
                  </a:solidFill>
                  <a:miter lim="800000"/>
                  <a:headEnd/>
                  <a:tailEnd/>
                </a:ln>
              </p:spPr>
              <p:txBody>
                <a:bodyPr/>
                <a:lstStyle/>
                <a:p>
                  <a:endParaRPr lang="en-US" dirty="0"/>
                </a:p>
              </p:txBody>
            </p:sp>
            <p:grpSp>
              <p:nvGrpSpPr>
                <p:cNvPr id="25" name="Group 129"/>
                <p:cNvGrpSpPr>
                  <a:grpSpLocks/>
                </p:cNvGrpSpPr>
                <p:nvPr/>
              </p:nvGrpSpPr>
              <p:grpSpPr bwMode="auto">
                <a:xfrm>
                  <a:off x="2608" y="1159"/>
                  <a:ext cx="139" cy="56"/>
                  <a:chOff x="2608" y="1159"/>
                  <a:chExt cx="139" cy="56"/>
                </a:xfrm>
              </p:grpSpPr>
              <p:sp>
                <p:nvSpPr>
                  <p:cNvPr id="32859" name="Line 130"/>
                  <p:cNvSpPr>
                    <a:spLocks noChangeShapeType="1"/>
                  </p:cNvSpPr>
                  <p:nvPr/>
                </p:nvSpPr>
                <p:spPr bwMode="auto">
                  <a:xfrm>
                    <a:off x="2608" y="1214"/>
                    <a:ext cx="139" cy="1"/>
                  </a:xfrm>
                  <a:prstGeom prst="line">
                    <a:avLst/>
                  </a:prstGeom>
                  <a:noFill/>
                  <a:ln w="3175">
                    <a:solidFill>
                      <a:schemeClr val="bg2"/>
                    </a:solidFill>
                    <a:round/>
                    <a:headEnd/>
                    <a:tailEnd/>
                  </a:ln>
                </p:spPr>
                <p:txBody>
                  <a:bodyPr/>
                  <a:lstStyle/>
                  <a:p>
                    <a:endParaRPr lang="en-US" dirty="0"/>
                  </a:p>
                </p:txBody>
              </p:sp>
              <p:sp>
                <p:nvSpPr>
                  <p:cNvPr id="32860" name="Line 131"/>
                  <p:cNvSpPr>
                    <a:spLocks noChangeShapeType="1"/>
                  </p:cNvSpPr>
                  <p:nvPr/>
                </p:nvSpPr>
                <p:spPr bwMode="auto">
                  <a:xfrm>
                    <a:off x="2608" y="1159"/>
                    <a:ext cx="139" cy="1"/>
                  </a:xfrm>
                  <a:prstGeom prst="line">
                    <a:avLst/>
                  </a:prstGeom>
                  <a:noFill/>
                  <a:ln w="3175">
                    <a:solidFill>
                      <a:schemeClr val="bg2"/>
                    </a:solidFill>
                    <a:round/>
                    <a:headEnd/>
                    <a:tailEnd/>
                  </a:ln>
                </p:spPr>
                <p:txBody>
                  <a:bodyPr/>
                  <a:lstStyle/>
                  <a:p>
                    <a:endParaRPr lang="en-US" dirty="0"/>
                  </a:p>
                </p:txBody>
              </p:sp>
            </p:grpSp>
            <p:sp>
              <p:nvSpPr>
                <p:cNvPr id="32858" name="Freeform 132"/>
                <p:cNvSpPr>
                  <a:spLocks noEditPoints="1"/>
                </p:cNvSpPr>
                <p:nvPr/>
              </p:nvSpPr>
              <p:spPr bwMode="auto">
                <a:xfrm>
                  <a:off x="2625" y="1123"/>
                  <a:ext cx="105" cy="71"/>
                </a:xfrm>
                <a:custGeom>
                  <a:avLst/>
                  <a:gdLst>
                    <a:gd name="T0" fmla="*/ 0 w 209"/>
                    <a:gd name="T1" fmla="*/ 1 h 142"/>
                    <a:gd name="T2" fmla="*/ 1 w 209"/>
                    <a:gd name="T3" fmla="*/ 1 h 142"/>
                    <a:gd name="T4" fmla="*/ 1 w 209"/>
                    <a:gd name="T5" fmla="*/ 1 h 142"/>
                    <a:gd name="T6" fmla="*/ 0 w 209"/>
                    <a:gd name="T7" fmla="*/ 1 h 142"/>
                    <a:gd name="T8" fmla="*/ 0 w 209"/>
                    <a:gd name="T9" fmla="*/ 1 h 142"/>
                    <a:gd name="T10" fmla="*/ 0 w 209"/>
                    <a:gd name="T11" fmla="*/ 1 h 142"/>
                    <a:gd name="T12" fmla="*/ 0 w 209"/>
                    <a:gd name="T13" fmla="*/ 1 h 142"/>
                    <a:gd name="T14" fmla="*/ 1 w 209"/>
                    <a:gd name="T15" fmla="*/ 1 h 142"/>
                    <a:gd name="T16" fmla="*/ 1 w 209"/>
                    <a:gd name="T17" fmla="*/ 0 h 142"/>
                    <a:gd name="T18" fmla="*/ 0 w 209"/>
                    <a:gd name="T19" fmla="*/ 0 h 142"/>
                    <a:gd name="T20" fmla="*/ 0 w 209"/>
                    <a:gd name="T21" fmla="*/ 1 h 142"/>
                    <a:gd name="T22" fmla="*/ 0 w 209"/>
                    <a:gd name="T23" fmla="*/ 1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42"/>
                    <a:gd name="T38" fmla="*/ 209 w 209"/>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42">
                      <a:moveTo>
                        <a:pt x="0" y="142"/>
                      </a:moveTo>
                      <a:lnTo>
                        <a:pt x="209" y="142"/>
                      </a:lnTo>
                      <a:lnTo>
                        <a:pt x="209" y="113"/>
                      </a:lnTo>
                      <a:lnTo>
                        <a:pt x="0" y="113"/>
                      </a:lnTo>
                      <a:lnTo>
                        <a:pt x="0" y="142"/>
                      </a:lnTo>
                      <a:close/>
                      <a:moveTo>
                        <a:pt x="0" y="29"/>
                      </a:moveTo>
                      <a:lnTo>
                        <a:pt x="209" y="29"/>
                      </a:lnTo>
                      <a:lnTo>
                        <a:pt x="209" y="0"/>
                      </a:lnTo>
                      <a:lnTo>
                        <a:pt x="0" y="0"/>
                      </a:lnTo>
                      <a:lnTo>
                        <a:pt x="0" y="29"/>
                      </a:lnTo>
                      <a:close/>
                    </a:path>
                  </a:pathLst>
                </a:custGeom>
                <a:solidFill>
                  <a:srgbClr val="000000"/>
                </a:solidFill>
                <a:ln w="3175">
                  <a:solidFill>
                    <a:schemeClr val="bg2"/>
                  </a:solidFill>
                  <a:prstDash val="solid"/>
                  <a:round/>
                  <a:headEnd/>
                  <a:tailEnd/>
                </a:ln>
              </p:spPr>
              <p:txBody>
                <a:bodyPr/>
                <a:lstStyle/>
                <a:p>
                  <a:endParaRPr lang="en-US" dirty="0"/>
                </a:p>
              </p:txBody>
            </p:sp>
          </p:grpSp>
          <p:sp>
            <p:nvSpPr>
              <p:cNvPr id="32835" name="Rectangle 133"/>
              <p:cNvSpPr>
                <a:spLocks noChangeArrowheads="1"/>
              </p:cNvSpPr>
              <p:nvPr/>
            </p:nvSpPr>
            <p:spPr bwMode="auto">
              <a:xfrm>
                <a:off x="1256" y="776"/>
                <a:ext cx="2960" cy="2720"/>
              </a:xfrm>
              <a:prstGeom prst="rect">
                <a:avLst/>
              </a:prstGeom>
              <a:solidFill>
                <a:srgbClr val="B3B3B3"/>
              </a:solidFill>
              <a:ln w="7938">
                <a:solidFill>
                  <a:schemeClr val="bg2"/>
                </a:solidFill>
                <a:miter lim="800000"/>
                <a:headEnd/>
                <a:tailEnd/>
              </a:ln>
            </p:spPr>
            <p:txBody>
              <a:bodyPr/>
              <a:lstStyle/>
              <a:p>
                <a:endParaRPr lang="en-US" dirty="0"/>
              </a:p>
            </p:txBody>
          </p:sp>
          <p:sp>
            <p:nvSpPr>
              <p:cNvPr id="32836" name="Freeform 134"/>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E6E6E6"/>
              </a:solidFill>
              <a:ln w="7938">
                <a:solidFill>
                  <a:schemeClr val="bg2"/>
                </a:solidFill>
                <a:prstDash val="solid"/>
                <a:round/>
                <a:headEnd/>
                <a:tailEnd/>
              </a:ln>
            </p:spPr>
            <p:txBody>
              <a:bodyPr/>
              <a:lstStyle/>
              <a:p>
                <a:endParaRPr lang="en-US" dirty="0"/>
              </a:p>
            </p:txBody>
          </p:sp>
          <p:grpSp>
            <p:nvGrpSpPr>
              <p:cNvPr id="26" name="Group 135"/>
              <p:cNvGrpSpPr>
                <a:grpSpLocks/>
              </p:cNvGrpSpPr>
              <p:nvPr/>
            </p:nvGrpSpPr>
            <p:grpSpPr bwMode="auto">
              <a:xfrm>
                <a:off x="1248" y="768"/>
                <a:ext cx="2546" cy="2348"/>
                <a:chOff x="2332" y="919"/>
                <a:chExt cx="593" cy="580"/>
              </a:xfrm>
            </p:grpSpPr>
            <p:sp>
              <p:nvSpPr>
                <p:cNvPr id="32847" name="Freeform 136"/>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noFill/>
                <a:ln w="7938">
                  <a:solidFill>
                    <a:schemeClr val="bg2"/>
                  </a:solidFill>
                  <a:prstDash val="solid"/>
                  <a:round/>
                  <a:headEnd/>
                  <a:tailEnd/>
                </a:ln>
              </p:spPr>
              <p:txBody>
                <a:bodyPr/>
                <a:lstStyle/>
                <a:p>
                  <a:endParaRPr lang="en-US" dirty="0"/>
                </a:p>
              </p:txBody>
            </p:sp>
            <p:sp>
              <p:nvSpPr>
                <p:cNvPr id="32848" name="Line 137"/>
                <p:cNvSpPr>
                  <a:spLocks noChangeShapeType="1"/>
                </p:cNvSpPr>
                <p:nvPr/>
              </p:nvSpPr>
              <p:spPr bwMode="auto">
                <a:xfrm>
                  <a:off x="2332" y="919"/>
                  <a:ext cx="98" cy="96"/>
                </a:xfrm>
                <a:prstGeom prst="line">
                  <a:avLst/>
                </a:prstGeom>
                <a:noFill/>
                <a:ln w="7938">
                  <a:solidFill>
                    <a:schemeClr val="bg2"/>
                  </a:solidFill>
                  <a:round/>
                  <a:headEnd/>
                  <a:tailEnd/>
                </a:ln>
              </p:spPr>
              <p:txBody>
                <a:bodyPr/>
                <a:lstStyle/>
                <a:p>
                  <a:endParaRPr lang="en-US" dirty="0"/>
                </a:p>
              </p:txBody>
            </p:sp>
          </p:grpSp>
          <p:sp>
            <p:nvSpPr>
              <p:cNvPr id="32838" name="Freeform 138"/>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808080"/>
              </a:solidFill>
              <a:ln w="7938">
                <a:solidFill>
                  <a:schemeClr val="bg2"/>
                </a:solidFill>
                <a:prstDash val="solid"/>
                <a:round/>
                <a:headEnd/>
                <a:tailEnd/>
              </a:ln>
            </p:spPr>
            <p:txBody>
              <a:bodyPr/>
              <a:lstStyle/>
              <a:p>
                <a:endParaRPr lang="en-US" dirty="0"/>
              </a:p>
            </p:txBody>
          </p:sp>
          <p:sp>
            <p:nvSpPr>
              <p:cNvPr id="32839" name="Rectangle 139"/>
              <p:cNvSpPr>
                <a:spLocks noChangeArrowheads="1"/>
              </p:cNvSpPr>
              <p:nvPr/>
            </p:nvSpPr>
            <p:spPr bwMode="auto">
              <a:xfrm>
                <a:off x="1256" y="776"/>
                <a:ext cx="2960" cy="2720"/>
              </a:xfrm>
              <a:prstGeom prst="rect">
                <a:avLst/>
              </a:prstGeom>
              <a:solidFill>
                <a:srgbClr val="B3B3B3"/>
              </a:solidFill>
              <a:ln w="7938">
                <a:solidFill>
                  <a:schemeClr val="bg2"/>
                </a:solidFill>
                <a:miter lim="800000"/>
                <a:headEnd/>
                <a:tailEnd/>
              </a:ln>
            </p:spPr>
            <p:txBody>
              <a:bodyPr/>
              <a:lstStyle/>
              <a:p>
                <a:endParaRPr lang="en-US" dirty="0"/>
              </a:p>
            </p:txBody>
          </p:sp>
          <p:sp>
            <p:nvSpPr>
              <p:cNvPr id="32840" name="Freeform 140"/>
              <p:cNvSpPr>
                <a:spLocks/>
              </p:cNvSpPr>
              <p:nvPr/>
            </p:nvSpPr>
            <p:spPr bwMode="auto">
              <a:xfrm>
                <a:off x="1248" y="768"/>
                <a:ext cx="2972" cy="2732"/>
              </a:xfrm>
              <a:custGeom>
                <a:avLst/>
                <a:gdLst>
                  <a:gd name="T0" fmla="*/ 0 w 1384"/>
                  <a:gd name="T1" fmla="*/ 0 h 1349"/>
                  <a:gd name="T2" fmla="*/ 0 w 1384"/>
                  <a:gd name="T3" fmla="*/ 1565618 h 1349"/>
                  <a:gd name="T4" fmla="*/ 410550 w 1384"/>
                  <a:gd name="T5" fmla="*/ 1343865 h 1349"/>
                  <a:gd name="T6" fmla="*/ 410550 w 1384"/>
                  <a:gd name="T7" fmla="*/ 220790 h 1349"/>
                  <a:gd name="T8" fmla="*/ 2472863 w 1384"/>
                  <a:gd name="T9" fmla="*/ 220790 h 1349"/>
                  <a:gd name="T10" fmla="*/ 2885801 w 1384"/>
                  <a:gd name="T11" fmla="*/ 0 h 1349"/>
                  <a:gd name="T12" fmla="*/ 0 w 1384"/>
                  <a:gd name="T13" fmla="*/ 0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0"/>
                    </a:moveTo>
                    <a:lnTo>
                      <a:pt x="0" y="1349"/>
                    </a:lnTo>
                    <a:lnTo>
                      <a:pt x="197" y="1158"/>
                    </a:lnTo>
                    <a:lnTo>
                      <a:pt x="197" y="190"/>
                    </a:lnTo>
                    <a:lnTo>
                      <a:pt x="1186" y="190"/>
                    </a:lnTo>
                    <a:lnTo>
                      <a:pt x="1384" y="0"/>
                    </a:lnTo>
                    <a:lnTo>
                      <a:pt x="0" y="0"/>
                    </a:lnTo>
                    <a:close/>
                  </a:path>
                </a:pathLst>
              </a:custGeom>
              <a:solidFill>
                <a:srgbClr val="E6E6E6"/>
              </a:solidFill>
              <a:ln w="7938">
                <a:solidFill>
                  <a:schemeClr val="bg2"/>
                </a:solidFill>
                <a:prstDash val="solid"/>
                <a:round/>
                <a:headEnd/>
                <a:tailEnd/>
              </a:ln>
            </p:spPr>
            <p:txBody>
              <a:bodyPr/>
              <a:lstStyle/>
              <a:p>
                <a:endParaRPr lang="en-US" dirty="0"/>
              </a:p>
            </p:txBody>
          </p:sp>
          <p:grpSp>
            <p:nvGrpSpPr>
              <p:cNvPr id="27" name="Group 141"/>
              <p:cNvGrpSpPr>
                <a:grpSpLocks/>
              </p:cNvGrpSpPr>
              <p:nvPr/>
            </p:nvGrpSpPr>
            <p:grpSpPr bwMode="auto">
              <a:xfrm>
                <a:off x="1248" y="768"/>
                <a:ext cx="2546" cy="2348"/>
                <a:chOff x="2332" y="919"/>
                <a:chExt cx="593" cy="580"/>
              </a:xfrm>
            </p:grpSpPr>
            <p:sp>
              <p:nvSpPr>
                <p:cNvPr id="32845" name="Freeform 142"/>
                <p:cNvSpPr>
                  <a:spLocks/>
                </p:cNvSpPr>
                <p:nvPr/>
              </p:nvSpPr>
              <p:spPr bwMode="auto">
                <a:xfrm>
                  <a:off x="2430" y="1015"/>
                  <a:ext cx="495" cy="484"/>
                </a:xfrm>
                <a:custGeom>
                  <a:avLst/>
                  <a:gdLst>
                    <a:gd name="T0" fmla="*/ 0 w 989"/>
                    <a:gd name="T1" fmla="*/ 1 h 968"/>
                    <a:gd name="T2" fmla="*/ 1 w 989"/>
                    <a:gd name="T3" fmla="*/ 1 h 968"/>
                    <a:gd name="T4" fmla="*/ 1 w 989"/>
                    <a:gd name="T5" fmla="*/ 0 h 968"/>
                    <a:gd name="T6" fmla="*/ 0 60000 65536"/>
                    <a:gd name="T7" fmla="*/ 0 60000 65536"/>
                    <a:gd name="T8" fmla="*/ 0 60000 65536"/>
                    <a:gd name="T9" fmla="*/ 0 w 989"/>
                    <a:gd name="T10" fmla="*/ 0 h 968"/>
                    <a:gd name="T11" fmla="*/ 989 w 989"/>
                    <a:gd name="T12" fmla="*/ 968 h 968"/>
                  </a:gdLst>
                  <a:ahLst/>
                  <a:cxnLst>
                    <a:cxn ang="T6">
                      <a:pos x="T0" y="T1"/>
                    </a:cxn>
                    <a:cxn ang="T7">
                      <a:pos x="T2" y="T3"/>
                    </a:cxn>
                    <a:cxn ang="T8">
                      <a:pos x="T4" y="T5"/>
                    </a:cxn>
                  </a:cxnLst>
                  <a:rect l="T9" t="T10" r="T11" b="T12"/>
                  <a:pathLst>
                    <a:path w="989" h="968">
                      <a:moveTo>
                        <a:pt x="0" y="968"/>
                      </a:moveTo>
                      <a:lnTo>
                        <a:pt x="989" y="968"/>
                      </a:lnTo>
                      <a:lnTo>
                        <a:pt x="989" y="0"/>
                      </a:lnTo>
                    </a:path>
                  </a:pathLst>
                </a:custGeom>
                <a:noFill/>
                <a:ln w="7938">
                  <a:solidFill>
                    <a:schemeClr val="bg2"/>
                  </a:solidFill>
                  <a:prstDash val="solid"/>
                  <a:round/>
                  <a:headEnd/>
                  <a:tailEnd/>
                </a:ln>
              </p:spPr>
              <p:txBody>
                <a:bodyPr/>
                <a:lstStyle/>
                <a:p>
                  <a:endParaRPr lang="en-US" dirty="0"/>
                </a:p>
              </p:txBody>
            </p:sp>
            <p:sp>
              <p:nvSpPr>
                <p:cNvPr id="32846" name="Line 143"/>
                <p:cNvSpPr>
                  <a:spLocks noChangeShapeType="1"/>
                </p:cNvSpPr>
                <p:nvPr/>
              </p:nvSpPr>
              <p:spPr bwMode="auto">
                <a:xfrm>
                  <a:off x="2332" y="919"/>
                  <a:ext cx="98" cy="96"/>
                </a:xfrm>
                <a:prstGeom prst="line">
                  <a:avLst/>
                </a:prstGeom>
                <a:noFill/>
                <a:ln w="7938">
                  <a:solidFill>
                    <a:schemeClr val="bg2"/>
                  </a:solidFill>
                  <a:round/>
                  <a:headEnd/>
                  <a:tailEnd/>
                </a:ln>
              </p:spPr>
              <p:txBody>
                <a:bodyPr/>
                <a:lstStyle/>
                <a:p>
                  <a:endParaRPr lang="en-US" dirty="0"/>
                </a:p>
              </p:txBody>
            </p:sp>
          </p:grpSp>
          <p:sp>
            <p:nvSpPr>
              <p:cNvPr id="32842" name="Freeform 144"/>
              <p:cNvSpPr>
                <a:spLocks/>
              </p:cNvSpPr>
              <p:nvPr/>
            </p:nvSpPr>
            <p:spPr bwMode="auto">
              <a:xfrm>
                <a:off x="1248" y="768"/>
                <a:ext cx="2972" cy="2732"/>
              </a:xfrm>
              <a:custGeom>
                <a:avLst/>
                <a:gdLst>
                  <a:gd name="T0" fmla="*/ 0 w 1384"/>
                  <a:gd name="T1" fmla="*/ 1565618 h 1349"/>
                  <a:gd name="T2" fmla="*/ 2885801 w 1384"/>
                  <a:gd name="T3" fmla="*/ 1565618 h 1349"/>
                  <a:gd name="T4" fmla="*/ 2885801 w 1384"/>
                  <a:gd name="T5" fmla="*/ 0 h 1349"/>
                  <a:gd name="T6" fmla="*/ 2472863 w 1384"/>
                  <a:gd name="T7" fmla="*/ 220790 h 1349"/>
                  <a:gd name="T8" fmla="*/ 2472863 w 1384"/>
                  <a:gd name="T9" fmla="*/ 1343865 h 1349"/>
                  <a:gd name="T10" fmla="*/ 410550 w 1384"/>
                  <a:gd name="T11" fmla="*/ 1343865 h 1349"/>
                  <a:gd name="T12" fmla="*/ 0 w 1384"/>
                  <a:gd name="T13" fmla="*/ 1565618 h 1349"/>
                  <a:gd name="T14" fmla="*/ 0 60000 65536"/>
                  <a:gd name="T15" fmla="*/ 0 60000 65536"/>
                  <a:gd name="T16" fmla="*/ 0 60000 65536"/>
                  <a:gd name="T17" fmla="*/ 0 60000 65536"/>
                  <a:gd name="T18" fmla="*/ 0 60000 65536"/>
                  <a:gd name="T19" fmla="*/ 0 60000 65536"/>
                  <a:gd name="T20" fmla="*/ 0 60000 65536"/>
                  <a:gd name="T21" fmla="*/ 0 w 1384"/>
                  <a:gd name="T22" fmla="*/ 0 h 1349"/>
                  <a:gd name="T23" fmla="*/ 1384 w 1384"/>
                  <a:gd name="T24" fmla="*/ 1349 h 1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4" h="1349">
                    <a:moveTo>
                      <a:pt x="0" y="1349"/>
                    </a:moveTo>
                    <a:lnTo>
                      <a:pt x="1384" y="1349"/>
                    </a:lnTo>
                    <a:lnTo>
                      <a:pt x="1384" y="0"/>
                    </a:lnTo>
                    <a:lnTo>
                      <a:pt x="1186" y="190"/>
                    </a:lnTo>
                    <a:lnTo>
                      <a:pt x="1186" y="1158"/>
                    </a:lnTo>
                    <a:lnTo>
                      <a:pt x="197" y="1158"/>
                    </a:lnTo>
                    <a:lnTo>
                      <a:pt x="0" y="1349"/>
                    </a:lnTo>
                    <a:close/>
                  </a:path>
                </a:pathLst>
              </a:custGeom>
              <a:solidFill>
                <a:srgbClr val="808080"/>
              </a:solidFill>
              <a:ln w="7938">
                <a:solidFill>
                  <a:schemeClr val="bg2"/>
                </a:solidFill>
                <a:prstDash val="solid"/>
                <a:round/>
                <a:headEnd/>
                <a:tailEnd/>
              </a:ln>
            </p:spPr>
            <p:txBody>
              <a:bodyPr/>
              <a:lstStyle/>
              <a:p>
                <a:endParaRPr lang="en-US" dirty="0"/>
              </a:p>
            </p:txBody>
          </p:sp>
          <p:sp>
            <p:nvSpPr>
              <p:cNvPr id="32843" name="Line 145"/>
              <p:cNvSpPr>
                <a:spLocks noChangeShapeType="1"/>
              </p:cNvSpPr>
              <p:nvPr/>
            </p:nvSpPr>
            <p:spPr bwMode="auto">
              <a:xfrm>
                <a:off x="3794" y="3116"/>
                <a:ext cx="426" cy="384"/>
              </a:xfrm>
              <a:prstGeom prst="line">
                <a:avLst/>
              </a:prstGeom>
              <a:noFill/>
              <a:ln w="7938">
                <a:solidFill>
                  <a:schemeClr val="bg2"/>
                </a:solidFill>
                <a:round/>
                <a:headEnd/>
                <a:tailEnd/>
              </a:ln>
            </p:spPr>
            <p:txBody>
              <a:bodyPr/>
              <a:lstStyle/>
              <a:p>
                <a:endParaRPr lang="en-US" dirty="0"/>
              </a:p>
            </p:txBody>
          </p:sp>
          <p:sp>
            <p:nvSpPr>
              <p:cNvPr id="32844" name="Line 146"/>
              <p:cNvSpPr>
                <a:spLocks noChangeShapeType="1"/>
              </p:cNvSpPr>
              <p:nvPr/>
            </p:nvSpPr>
            <p:spPr bwMode="auto">
              <a:xfrm>
                <a:off x="3794" y="3116"/>
                <a:ext cx="426" cy="384"/>
              </a:xfrm>
              <a:prstGeom prst="line">
                <a:avLst/>
              </a:prstGeom>
              <a:noFill/>
              <a:ln w="7938">
                <a:solidFill>
                  <a:schemeClr val="bg2"/>
                </a:solidFill>
                <a:round/>
                <a:headEnd/>
                <a:tailEnd/>
              </a:ln>
            </p:spPr>
            <p:txBody>
              <a:bodyPr/>
              <a:lstStyle/>
              <a:p>
                <a:endParaRPr lang="en-US" dirty="0"/>
              </a:p>
            </p:txBody>
          </p:sp>
        </p:grpSp>
        <p:grpSp>
          <p:nvGrpSpPr>
            <p:cNvPr id="28" name="Group 147"/>
            <p:cNvGrpSpPr>
              <a:grpSpLocks/>
            </p:cNvGrpSpPr>
            <p:nvPr/>
          </p:nvGrpSpPr>
          <p:grpSpPr bwMode="auto">
            <a:xfrm>
              <a:off x="2160" y="1728"/>
              <a:ext cx="384" cy="1152"/>
              <a:chOff x="1920" y="1920"/>
              <a:chExt cx="384" cy="960"/>
            </a:xfrm>
          </p:grpSpPr>
          <p:sp>
            <p:nvSpPr>
              <p:cNvPr id="32828" name="Rectangle 148"/>
              <p:cNvSpPr>
                <a:spLocks noChangeArrowheads="1"/>
              </p:cNvSpPr>
              <p:nvPr/>
            </p:nvSpPr>
            <p:spPr bwMode="auto">
              <a:xfrm>
                <a:off x="1920" y="1920"/>
                <a:ext cx="384" cy="960"/>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29" name="Rectangle 149"/>
              <p:cNvSpPr>
                <a:spLocks noChangeArrowheads="1"/>
              </p:cNvSpPr>
              <p:nvPr/>
            </p:nvSpPr>
            <p:spPr bwMode="auto">
              <a:xfrm>
                <a:off x="1920" y="2688"/>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30" name="Rectangle 150"/>
              <p:cNvSpPr>
                <a:spLocks noChangeArrowheads="1"/>
              </p:cNvSpPr>
              <p:nvPr/>
            </p:nvSpPr>
            <p:spPr bwMode="auto">
              <a:xfrm>
                <a:off x="1920" y="2496"/>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31" name="Rectangle 151"/>
              <p:cNvSpPr>
                <a:spLocks noChangeArrowheads="1"/>
              </p:cNvSpPr>
              <p:nvPr/>
            </p:nvSpPr>
            <p:spPr bwMode="auto">
              <a:xfrm>
                <a:off x="1920" y="2304"/>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32" name="Rectangle 152"/>
              <p:cNvSpPr>
                <a:spLocks noChangeArrowheads="1"/>
              </p:cNvSpPr>
              <p:nvPr/>
            </p:nvSpPr>
            <p:spPr bwMode="auto">
              <a:xfrm>
                <a:off x="1920" y="2112"/>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33" name="Rectangle 153"/>
              <p:cNvSpPr>
                <a:spLocks noChangeArrowheads="1"/>
              </p:cNvSpPr>
              <p:nvPr/>
            </p:nvSpPr>
            <p:spPr bwMode="auto">
              <a:xfrm>
                <a:off x="1920" y="1920"/>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grpSp>
        <p:grpSp>
          <p:nvGrpSpPr>
            <p:cNvPr id="29" name="Group 154"/>
            <p:cNvGrpSpPr>
              <a:grpSpLocks/>
            </p:cNvGrpSpPr>
            <p:nvPr/>
          </p:nvGrpSpPr>
          <p:grpSpPr bwMode="auto">
            <a:xfrm>
              <a:off x="2880" y="1728"/>
              <a:ext cx="384" cy="1152"/>
              <a:chOff x="1920" y="1920"/>
              <a:chExt cx="384" cy="960"/>
            </a:xfrm>
          </p:grpSpPr>
          <p:sp>
            <p:nvSpPr>
              <p:cNvPr id="32822" name="Rectangle 155"/>
              <p:cNvSpPr>
                <a:spLocks noChangeArrowheads="1"/>
              </p:cNvSpPr>
              <p:nvPr/>
            </p:nvSpPr>
            <p:spPr bwMode="auto">
              <a:xfrm>
                <a:off x="1920" y="1920"/>
                <a:ext cx="384" cy="960"/>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23" name="Rectangle 156"/>
              <p:cNvSpPr>
                <a:spLocks noChangeArrowheads="1"/>
              </p:cNvSpPr>
              <p:nvPr/>
            </p:nvSpPr>
            <p:spPr bwMode="auto">
              <a:xfrm>
                <a:off x="1920" y="2688"/>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24" name="Rectangle 157"/>
              <p:cNvSpPr>
                <a:spLocks noChangeArrowheads="1"/>
              </p:cNvSpPr>
              <p:nvPr/>
            </p:nvSpPr>
            <p:spPr bwMode="auto">
              <a:xfrm>
                <a:off x="1920" y="2496"/>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25" name="Rectangle 158"/>
              <p:cNvSpPr>
                <a:spLocks noChangeArrowheads="1"/>
              </p:cNvSpPr>
              <p:nvPr/>
            </p:nvSpPr>
            <p:spPr bwMode="auto">
              <a:xfrm>
                <a:off x="1920" y="2304"/>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26" name="Rectangle 159"/>
              <p:cNvSpPr>
                <a:spLocks noChangeArrowheads="1"/>
              </p:cNvSpPr>
              <p:nvPr/>
            </p:nvSpPr>
            <p:spPr bwMode="auto">
              <a:xfrm>
                <a:off x="1920" y="2112"/>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sp>
            <p:nvSpPr>
              <p:cNvPr id="32827" name="Rectangle 160"/>
              <p:cNvSpPr>
                <a:spLocks noChangeArrowheads="1"/>
              </p:cNvSpPr>
              <p:nvPr/>
            </p:nvSpPr>
            <p:spPr bwMode="auto">
              <a:xfrm>
                <a:off x="1920" y="1920"/>
                <a:ext cx="384" cy="192"/>
              </a:xfrm>
              <a:prstGeom prst="rect">
                <a:avLst/>
              </a:prstGeom>
              <a:solidFill>
                <a:srgbClr val="DDDDDD"/>
              </a:solidFill>
              <a:ln w="9525">
                <a:solidFill>
                  <a:schemeClr val="bg2"/>
                </a:solidFill>
                <a:miter lim="800000"/>
                <a:headEnd/>
                <a:tailEnd/>
              </a:ln>
            </p:spPr>
            <p:txBody>
              <a:bodyPr wrap="none" anchor="ctr"/>
              <a:lstStyle/>
              <a:p>
                <a:endParaRPr lang="en-US" dirty="0"/>
              </a:p>
            </p:txBody>
          </p:sp>
        </p:grpSp>
        <p:sp>
          <p:nvSpPr>
            <p:cNvPr id="32819" name="Freeform 161"/>
            <p:cNvSpPr>
              <a:spLocks/>
            </p:cNvSpPr>
            <p:nvPr/>
          </p:nvSpPr>
          <p:spPr bwMode="auto">
            <a:xfrm>
              <a:off x="2160" y="1296"/>
              <a:ext cx="1104" cy="432"/>
            </a:xfrm>
            <a:custGeom>
              <a:avLst/>
              <a:gdLst>
                <a:gd name="T0" fmla="*/ 0 w 1104"/>
                <a:gd name="T1" fmla="*/ 432 h 432"/>
                <a:gd name="T2" fmla="*/ 1104 w 1104"/>
                <a:gd name="T3" fmla="*/ 432 h 432"/>
                <a:gd name="T4" fmla="*/ 1077 w 1104"/>
                <a:gd name="T5" fmla="*/ 313 h 432"/>
                <a:gd name="T6" fmla="*/ 1008 w 1104"/>
                <a:gd name="T7" fmla="*/ 200 h 432"/>
                <a:gd name="T8" fmla="*/ 894 w 1104"/>
                <a:gd name="T9" fmla="*/ 94 h 432"/>
                <a:gd name="T10" fmla="*/ 784 w 1104"/>
                <a:gd name="T11" fmla="*/ 39 h 432"/>
                <a:gd name="T12" fmla="*/ 674 w 1104"/>
                <a:gd name="T13" fmla="*/ 11 h 432"/>
                <a:gd name="T14" fmla="*/ 528 w 1104"/>
                <a:gd name="T15" fmla="*/ 0 h 432"/>
                <a:gd name="T16" fmla="*/ 391 w 1104"/>
                <a:gd name="T17" fmla="*/ 21 h 432"/>
                <a:gd name="T18" fmla="*/ 281 w 1104"/>
                <a:gd name="T19" fmla="*/ 56 h 432"/>
                <a:gd name="T20" fmla="*/ 171 w 1104"/>
                <a:gd name="T21" fmla="*/ 112 h 432"/>
                <a:gd name="T22" fmla="*/ 71 w 1104"/>
                <a:gd name="T23" fmla="*/ 211 h 432"/>
                <a:gd name="T24" fmla="*/ 25 w 1104"/>
                <a:gd name="T25" fmla="*/ 313 h 432"/>
                <a:gd name="T26" fmla="*/ 0 w 1104"/>
                <a:gd name="T27" fmla="*/ 432 h 4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04"/>
                <a:gd name="T43" fmla="*/ 0 h 432"/>
                <a:gd name="T44" fmla="*/ 1104 w 1104"/>
                <a:gd name="T45" fmla="*/ 432 h 4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04" h="432">
                  <a:moveTo>
                    <a:pt x="0" y="432"/>
                  </a:moveTo>
                  <a:lnTo>
                    <a:pt x="1104" y="432"/>
                  </a:lnTo>
                  <a:lnTo>
                    <a:pt x="1077" y="313"/>
                  </a:lnTo>
                  <a:lnTo>
                    <a:pt x="1008" y="200"/>
                  </a:lnTo>
                  <a:lnTo>
                    <a:pt x="894" y="94"/>
                  </a:lnTo>
                  <a:lnTo>
                    <a:pt x="784" y="39"/>
                  </a:lnTo>
                  <a:lnTo>
                    <a:pt x="674" y="11"/>
                  </a:lnTo>
                  <a:lnTo>
                    <a:pt x="528" y="0"/>
                  </a:lnTo>
                  <a:lnTo>
                    <a:pt x="391" y="21"/>
                  </a:lnTo>
                  <a:lnTo>
                    <a:pt x="281" y="56"/>
                  </a:lnTo>
                  <a:lnTo>
                    <a:pt x="171" y="112"/>
                  </a:lnTo>
                  <a:lnTo>
                    <a:pt x="71" y="211"/>
                  </a:lnTo>
                  <a:lnTo>
                    <a:pt x="25" y="313"/>
                  </a:lnTo>
                  <a:lnTo>
                    <a:pt x="0" y="432"/>
                  </a:lnTo>
                  <a:close/>
                </a:path>
              </a:pathLst>
            </a:custGeom>
            <a:solidFill>
              <a:srgbClr val="DDDDDD"/>
            </a:solidFill>
            <a:ln w="9525">
              <a:solidFill>
                <a:schemeClr val="bg2"/>
              </a:solidFill>
              <a:round/>
              <a:headEnd/>
              <a:tailEnd/>
            </a:ln>
          </p:spPr>
          <p:txBody>
            <a:bodyPr/>
            <a:lstStyle/>
            <a:p>
              <a:endParaRPr lang="en-US" dirty="0"/>
            </a:p>
          </p:txBody>
        </p:sp>
        <p:sp>
          <p:nvSpPr>
            <p:cNvPr id="32820" name="Line 162"/>
            <p:cNvSpPr>
              <a:spLocks noChangeShapeType="1"/>
            </p:cNvSpPr>
            <p:nvPr/>
          </p:nvSpPr>
          <p:spPr bwMode="auto">
            <a:xfrm flipH="1" flipV="1">
              <a:off x="2400" y="1392"/>
              <a:ext cx="144" cy="336"/>
            </a:xfrm>
            <a:prstGeom prst="line">
              <a:avLst/>
            </a:prstGeom>
            <a:noFill/>
            <a:ln w="9525">
              <a:solidFill>
                <a:schemeClr val="bg2"/>
              </a:solidFill>
              <a:round/>
              <a:headEnd/>
              <a:tailEnd/>
            </a:ln>
          </p:spPr>
          <p:txBody>
            <a:bodyPr/>
            <a:lstStyle/>
            <a:p>
              <a:endParaRPr lang="en-US" dirty="0"/>
            </a:p>
          </p:txBody>
        </p:sp>
        <p:sp>
          <p:nvSpPr>
            <p:cNvPr id="32821" name="Line 163"/>
            <p:cNvSpPr>
              <a:spLocks noChangeShapeType="1"/>
            </p:cNvSpPr>
            <p:nvPr/>
          </p:nvSpPr>
          <p:spPr bwMode="auto">
            <a:xfrm flipV="1">
              <a:off x="2880" y="1392"/>
              <a:ext cx="192" cy="336"/>
            </a:xfrm>
            <a:prstGeom prst="line">
              <a:avLst/>
            </a:prstGeom>
            <a:noFill/>
            <a:ln w="9525">
              <a:solidFill>
                <a:schemeClr val="bg2"/>
              </a:solidFill>
              <a:round/>
              <a:headEnd/>
              <a:tailEnd/>
            </a:ln>
          </p:spPr>
          <p:txBody>
            <a:bodyPr/>
            <a:lstStyle/>
            <a:p>
              <a:endParaRPr lang="en-US" dirty="0"/>
            </a:p>
          </p:txBody>
        </p:sp>
      </p:grpSp>
      <p:grpSp>
        <p:nvGrpSpPr>
          <p:cNvPr id="30" name="Group 164"/>
          <p:cNvGrpSpPr>
            <a:grpSpLocks/>
          </p:cNvGrpSpPr>
          <p:nvPr/>
        </p:nvGrpSpPr>
        <p:grpSpPr bwMode="auto">
          <a:xfrm>
            <a:off x="1766888" y="2200275"/>
            <a:ext cx="1295400" cy="809625"/>
            <a:chOff x="1137" y="1410"/>
            <a:chExt cx="816" cy="510"/>
          </a:xfrm>
        </p:grpSpPr>
        <p:sp>
          <p:nvSpPr>
            <p:cNvPr id="32814" name="Rectangle 165"/>
            <p:cNvSpPr>
              <a:spLocks noChangeArrowheads="1"/>
            </p:cNvSpPr>
            <p:nvPr/>
          </p:nvSpPr>
          <p:spPr bwMode="auto">
            <a:xfrm>
              <a:off x="1182" y="1410"/>
              <a:ext cx="570" cy="51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2815" name="Text Box 166"/>
            <p:cNvSpPr txBox="1">
              <a:spLocks noChangeArrowheads="1"/>
            </p:cNvSpPr>
            <p:nvPr/>
          </p:nvSpPr>
          <p:spPr bwMode="auto">
            <a:xfrm>
              <a:off x="1137" y="1543"/>
              <a:ext cx="816" cy="231"/>
            </a:xfrm>
            <a:prstGeom prst="rect">
              <a:avLst/>
            </a:prstGeom>
            <a:noFill/>
            <a:ln w="9525">
              <a:noFill/>
              <a:miter lim="800000"/>
              <a:headEnd/>
              <a:tailEnd/>
            </a:ln>
          </p:spPr>
          <p:txBody>
            <a:bodyPr>
              <a:spAutoFit/>
            </a:bodyPr>
            <a:lstStyle/>
            <a:p>
              <a:r>
                <a:rPr lang="en-US" b="1" dirty="0"/>
                <a:t>STP/SG</a:t>
              </a:r>
            </a:p>
          </p:txBody>
        </p:sp>
      </p:grpSp>
      <p:grpSp>
        <p:nvGrpSpPr>
          <p:cNvPr id="31" name="Group 167"/>
          <p:cNvGrpSpPr>
            <a:grpSpLocks/>
          </p:cNvGrpSpPr>
          <p:nvPr/>
        </p:nvGrpSpPr>
        <p:grpSpPr bwMode="auto">
          <a:xfrm>
            <a:off x="1719263" y="4257675"/>
            <a:ext cx="1295400" cy="809625"/>
            <a:chOff x="1137" y="1410"/>
            <a:chExt cx="816" cy="510"/>
          </a:xfrm>
        </p:grpSpPr>
        <p:sp>
          <p:nvSpPr>
            <p:cNvPr id="32812" name="Rectangle 168"/>
            <p:cNvSpPr>
              <a:spLocks noChangeArrowheads="1"/>
            </p:cNvSpPr>
            <p:nvPr/>
          </p:nvSpPr>
          <p:spPr bwMode="auto">
            <a:xfrm>
              <a:off x="1182" y="1410"/>
              <a:ext cx="570" cy="51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2813" name="Text Box 169"/>
            <p:cNvSpPr txBox="1">
              <a:spLocks noChangeArrowheads="1"/>
            </p:cNvSpPr>
            <p:nvPr/>
          </p:nvSpPr>
          <p:spPr bwMode="auto">
            <a:xfrm>
              <a:off x="1137" y="1543"/>
              <a:ext cx="816" cy="231"/>
            </a:xfrm>
            <a:prstGeom prst="rect">
              <a:avLst/>
            </a:prstGeom>
            <a:noFill/>
            <a:ln w="9525">
              <a:noFill/>
              <a:miter lim="800000"/>
              <a:headEnd/>
              <a:tailEnd/>
            </a:ln>
          </p:spPr>
          <p:txBody>
            <a:bodyPr>
              <a:spAutoFit/>
            </a:bodyPr>
            <a:lstStyle/>
            <a:p>
              <a:r>
                <a:rPr lang="en-US" b="1" dirty="0"/>
                <a:t>STP/SG</a:t>
              </a:r>
            </a:p>
          </p:txBody>
        </p:sp>
      </p:grpSp>
      <p:grpSp>
        <p:nvGrpSpPr>
          <p:cNvPr id="32946" name="Group 170"/>
          <p:cNvGrpSpPr>
            <a:grpSpLocks/>
          </p:cNvGrpSpPr>
          <p:nvPr/>
        </p:nvGrpSpPr>
        <p:grpSpPr bwMode="auto">
          <a:xfrm>
            <a:off x="5291138" y="2181225"/>
            <a:ext cx="1295400" cy="809625"/>
            <a:chOff x="1137" y="1410"/>
            <a:chExt cx="816" cy="510"/>
          </a:xfrm>
        </p:grpSpPr>
        <p:sp>
          <p:nvSpPr>
            <p:cNvPr id="32810" name="Rectangle 171"/>
            <p:cNvSpPr>
              <a:spLocks noChangeArrowheads="1"/>
            </p:cNvSpPr>
            <p:nvPr/>
          </p:nvSpPr>
          <p:spPr bwMode="auto">
            <a:xfrm>
              <a:off x="1182" y="1410"/>
              <a:ext cx="570" cy="51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2811" name="Text Box 172"/>
            <p:cNvSpPr txBox="1">
              <a:spLocks noChangeArrowheads="1"/>
            </p:cNvSpPr>
            <p:nvPr/>
          </p:nvSpPr>
          <p:spPr bwMode="auto">
            <a:xfrm>
              <a:off x="1137" y="1543"/>
              <a:ext cx="816" cy="231"/>
            </a:xfrm>
            <a:prstGeom prst="rect">
              <a:avLst/>
            </a:prstGeom>
            <a:noFill/>
            <a:ln w="9525">
              <a:noFill/>
              <a:miter lim="800000"/>
              <a:headEnd/>
              <a:tailEnd/>
            </a:ln>
          </p:spPr>
          <p:txBody>
            <a:bodyPr>
              <a:spAutoFit/>
            </a:bodyPr>
            <a:lstStyle/>
            <a:p>
              <a:r>
                <a:rPr lang="en-US" b="1" dirty="0"/>
                <a:t>STP/SG</a:t>
              </a:r>
            </a:p>
          </p:txBody>
        </p:sp>
      </p:grpSp>
      <p:grpSp>
        <p:nvGrpSpPr>
          <p:cNvPr id="32947" name="Group 173"/>
          <p:cNvGrpSpPr>
            <a:grpSpLocks/>
          </p:cNvGrpSpPr>
          <p:nvPr/>
        </p:nvGrpSpPr>
        <p:grpSpPr bwMode="auto">
          <a:xfrm>
            <a:off x="5357813" y="4267200"/>
            <a:ext cx="1295400" cy="809625"/>
            <a:chOff x="1137" y="1410"/>
            <a:chExt cx="816" cy="510"/>
          </a:xfrm>
        </p:grpSpPr>
        <p:sp>
          <p:nvSpPr>
            <p:cNvPr id="32808" name="Rectangle 174"/>
            <p:cNvSpPr>
              <a:spLocks noChangeArrowheads="1"/>
            </p:cNvSpPr>
            <p:nvPr/>
          </p:nvSpPr>
          <p:spPr bwMode="auto">
            <a:xfrm>
              <a:off x="1182" y="1410"/>
              <a:ext cx="570" cy="51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2809" name="Text Box 175"/>
            <p:cNvSpPr txBox="1">
              <a:spLocks noChangeArrowheads="1"/>
            </p:cNvSpPr>
            <p:nvPr/>
          </p:nvSpPr>
          <p:spPr bwMode="auto">
            <a:xfrm>
              <a:off x="1137" y="1543"/>
              <a:ext cx="816" cy="231"/>
            </a:xfrm>
            <a:prstGeom prst="rect">
              <a:avLst/>
            </a:prstGeom>
            <a:noFill/>
            <a:ln w="9525">
              <a:noFill/>
              <a:miter lim="800000"/>
              <a:headEnd/>
              <a:tailEnd/>
            </a:ln>
          </p:spPr>
          <p:txBody>
            <a:bodyPr>
              <a:spAutoFit/>
            </a:bodyPr>
            <a:lstStyle/>
            <a:p>
              <a:r>
                <a:rPr lang="en-US" b="1" dirty="0"/>
                <a:t>STP/SG</a:t>
              </a:r>
            </a:p>
          </p:txBody>
        </p:sp>
      </p:grpSp>
      <p:sp>
        <p:nvSpPr>
          <p:cNvPr id="32806" name="Line 176"/>
          <p:cNvSpPr>
            <a:spLocks noChangeShapeType="1"/>
          </p:cNvSpPr>
          <p:nvPr/>
        </p:nvSpPr>
        <p:spPr bwMode="auto">
          <a:xfrm flipH="1" flipV="1">
            <a:off x="3371850" y="6019800"/>
            <a:ext cx="209550" cy="285750"/>
          </a:xfrm>
          <a:prstGeom prst="line">
            <a:avLst/>
          </a:prstGeom>
          <a:noFill/>
          <a:ln w="9525">
            <a:solidFill>
              <a:schemeClr val="tx1"/>
            </a:solidFill>
            <a:round/>
            <a:headEnd/>
            <a:tailEnd type="triangle" w="med" len="med"/>
          </a:ln>
        </p:spPr>
        <p:txBody>
          <a:bodyPr/>
          <a:lstStyle/>
          <a:p>
            <a:endParaRPr lang="en-US" dirty="0"/>
          </a:p>
        </p:txBody>
      </p:sp>
      <p:sp>
        <p:nvSpPr>
          <p:cNvPr id="32807" name="Line 177"/>
          <p:cNvSpPr>
            <a:spLocks noChangeShapeType="1"/>
          </p:cNvSpPr>
          <p:nvPr/>
        </p:nvSpPr>
        <p:spPr bwMode="auto">
          <a:xfrm flipV="1">
            <a:off x="4686300" y="5981700"/>
            <a:ext cx="304800" cy="342900"/>
          </a:xfrm>
          <a:prstGeom prst="line">
            <a:avLst/>
          </a:prstGeom>
          <a:noFill/>
          <a:ln w="9525">
            <a:solidFill>
              <a:schemeClr val="tx1"/>
            </a:solidFill>
            <a:round/>
            <a:headEnd/>
            <a:tailEnd type="triangle" w="med" len="med"/>
          </a:ln>
        </p:spPr>
        <p:txBody>
          <a:bodyPr/>
          <a:lstStyle/>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p:cNvSpPr>
            <a:spLocks noChangeShapeType="1"/>
          </p:cNvSpPr>
          <p:nvPr/>
        </p:nvSpPr>
        <p:spPr bwMode="auto">
          <a:xfrm flipV="1">
            <a:off x="2959100" y="4910138"/>
            <a:ext cx="503238" cy="468312"/>
          </a:xfrm>
          <a:prstGeom prst="line">
            <a:avLst/>
          </a:prstGeom>
          <a:noFill/>
          <a:ln w="19050">
            <a:solidFill>
              <a:schemeClr val="tx1"/>
            </a:solidFill>
            <a:round/>
            <a:headEnd/>
            <a:tailEnd/>
          </a:ln>
        </p:spPr>
        <p:txBody>
          <a:bodyPr/>
          <a:lstStyle/>
          <a:p>
            <a:endParaRPr lang="en-US" dirty="0"/>
          </a:p>
        </p:txBody>
      </p:sp>
      <p:sp>
        <p:nvSpPr>
          <p:cNvPr id="33795" name="Rectangle 3"/>
          <p:cNvSpPr>
            <a:spLocks noGrp="1" noChangeArrowheads="1"/>
          </p:cNvSpPr>
          <p:nvPr>
            <p:ph type="title"/>
          </p:nvPr>
        </p:nvSpPr>
        <p:spPr>
          <a:xfrm>
            <a:off x="0" y="0"/>
            <a:ext cx="9140825" cy="685800"/>
          </a:xfrm>
          <a:noFill/>
        </p:spPr>
        <p:txBody>
          <a:bodyPr/>
          <a:lstStyle/>
          <a:p>
            <a:pPr eaLnBrk="1" hangingPunct="1"/>
            <a:r>
              <a:rPr lang="en-US" dirty="0" smtClean="0"/>
              <a:t>  Delivering Packets Across the Network</a:t>
            </a:r>
          </a:p>
        </p:txBody>
      </p:sp>
      <p:sp>
        <p:nvSpPr>
          <p:cNvPr id="33796" name="Text Box 4"/>
          <p:cNvSpPr txBox="1">
            <a:spLocks noChangeArrowheads="1"/>
          </p:cNvSpPr>
          <p:nvPr/>
        </p:nvSpPr>
        <p:spPr bwMode="auto">
          <a:xfrm>
            <a:off x="433388" y="2019300"/>
            <a:ext cx="654050" cy="366713"/>
          </a:xfrm>
          <a:prstGeom prst="rect">
            <a:avLst/>
          </a:prstGeom>
          <a:noFill/>
          <a:ln w="9525">
            <a:noFill/>
            <a:miter lim="800000"/>
            <a:headEnd/>
            <a:tailEnd/>
          </a:ln>
        </p:spPr>
        <p:txBody>
          <a:bodyPr wrap="none">
            <a:spAutoFit/>
          </a:bodyPr>
          <a:lstStyle/>
          <a:p>
            <a:r>
              <a:rPr lang="en-US" dirty="0"/>
              <a:t>Host</a:t>
            </a:r>
          </a:p>
        </p:txBody>
      </p:sp>
      <p:grpSp>
        <p:nvGrpSpPr>
          <p:cNvPr id="2" name="Group 5"/>
          <p:cNvGrpSpPr>
            <a:grpSpLocks/>
          </p:cNvGrpSpPr>
          <p:nvPr/>
        </p:nvGrpSpPr>
        <p:grpSpPr bwMode="auto">
          <a:xfrm>
            <a:off x="7391400" y="1219200"/>
            <a:ext cx="876300" cy="862013"/>
            <a:chOff x="3934" y="1078"/>
            <a:chExt cx="505" cy="503"/>
          </a:xfrm>
        </p:grpSpPr>
        <p:sp>
          <p:nvSpPr>
            <p:cNvPr id="33858" name="Freeform 6"/>
            <p:cNvSpPr>
              <a:spLocks/>
            </p:cNvSpPr>
            <p:nvPr/>
          </p:nvSpPr>
          <p:spPr bwMode="gray">
            <a:xfrm>
              <a:off x="3934" y="1078"/>
              <a:ext cx="505" cy="503"/>
            </a:xfrm>
            <a:custGeom>
              <a:avLst/>
              <a:gdLst>
                <a:gd name="T0" fmla="*/ 0 w 505"/>
                <a:gd name="T1" fmla="*/ 503 h 503"/>
                <a:gd name="T2" fmla="*/ 505 w 505"/>
                <a:gd name="T3" fmla="*/ 0 h 503"/>
                <a:gd name="T4" fmla="*/ 63 w 505"/>
                <a:gd name="T5" fmla="*/ 0 h 503"/>
                <a:gd name="T6" fmla="*/ 0 w 505"/>
                <a:gd name="T7" fmla="*/ 63 h 503"/>
                <a:gd name="T8" fmla="*/ 0 w 505"/>
                <a:gd name="T9" fmla="*/ 503 h 503"/>
                <a:gd name="T10" fmla="*/ 0 60000 65536"/>
                <a:gd name="T11" fmla="*/ 0 60000 65536"/>
                <a:gd name="T12" fmla="*/ 0 60000 65536"/>
                <a:gd name="T13" fmla="*/ 0 60000 65536"/>
                <a:gd name="T14" fmla="*/ 0 60000 65536"/>
                <a:gd name="T15" fmla="*/ 0 w 505"/>
                <a:gd name="T16" fmla="*/ 0 h 503"/>
                <a:gd name="T17" fmla="*/ 505 w 505"/>
                <a:gd name="T18" fmla="*/ 503 h 503"/>
              </a:gdLst>
              <a:ahLst/>
              <a:cxnLst>
                <a:cxn ang="T10">
                  <a:pos x="T0" y="T1"/>
                </a:cxn>
                <a:cxn ang="T11">
                  <a:pos x="T2" y="T3"/>
                </a:cxn>
                <a:cxn ang="T12">
                  <a:pos x="T4" y="T5"/>
                </a:cxn>
                <a:cxn ang="T13">
                  <a:pos x="T6" y="T7"/>
                </a:cxn>
                <a:cxn ang="T14">
                  <a:pos x="T8" y="T9"/>
                </a:cxn>
              </a:cxnLst>
              <a:rect l="T15" t="T16" r="T17" b="T18"/>
              <a:pathLst>
                <a:path w="505" h="503">
                  <a:moveTo>
                    <a:pt x="0" y="503"/>
                  </a:moveTo>
                  <a:lnTo>
                    <a:pt x="505" y="0"/>
                  </a:lnTo>
                  <a:lnTo>
                    <a:pt x="63" y="0"/>
                  </a:lnTo>
                  <a:lnTo>
                    <a:pt x="0" y="63"/>
                  </a:lnTo>
                  <a:lnTo>
                    <a:pt x="0" y="503"/>
                  </a:lnTo>
                  <a:close/>
                </a:path>
              </a:pathLst>
            </a:custGeom>
            <a:solidFill>
              <a:srgbClr val="F0E8B7"/>
            </a:solidFill>
            <a:ln w="3175">
              <a:solidFill>
                <a:schemeClr val="tx1"/>
              </a:solidFill>
              <a:prstDash val="solid"/>
              <a:round/>
              <a:headEnd/>
              <a:tailEnd/>
            </a:ln>
          </p:spPr>
          <p:txBody>
            <a:bodyPr/>
            <a:lstStyle/>
            <a:p>
              <a:endParaRPr lang="en-US" dirty="0"/>
            </a:p>
          </p:txBody>
        </p:sp>
        <p:sp>
          <p:nvSpPr>
            <p:cNvPr id="33859" name="Freeform 7"/>
            <p:cNvSpPr>
              <a:spLocks/>
            </p:cNvSpPr>
            <p:nvPr/>
          </p:nvSpPr>
          <p:spPr bwMode="gray">
            <a:xfrm>
              <a:off x="3934" y="1141"/>
              <a:ext cx="442" cy="440"/>
            </a:xfrm>
            <a:custGeom>
              <a:avLst/>
              <a:gdLst>
                <a:gd name="T0" fmla="*/ 0 w 442"/>
                <a:gd name="T1" fmla="*/ 440 h 440"/>
                <a:gd name="T2" fmla="*/ 442 w 442"/>
                <a:gd name="T3" fmla="*/ 440 h 440"/>
                <a:gd name="T4" fmla="*/ 442 w 442"/>
                <a:gd name="T5" fmla="*/ 0 h 440"/>
                <a:gd name="T6" fmla="*/ 0 w 442"/>
                <a:gd name="T7" fmla="*/ 440 h 440"/>
                <a:gd name="T8" fmla="*/ 0 60000 65536"/>
                <a:gd name="T9" fmla="*/ 0 60000 65536"/>
                <a:gd name="T10" fmla="*/ 0 60000 65536"/>
                <a:gd name="T11" fmla="*/ 0 60000 65536"/>
                <a:gd name="T12" fmla="*/ 0 w 442"/>
                <a:gd name="T13" fmla="*/ 0 h 440"/>
                <a:gd name="T14" fmla="*/ 442 w 442"/>
                <a:gd name="T15" fmla="*/ 440 h 440"/>
              </a:gdLst>
              <a:ahLst/>
              <a:cxnLst>
                <a:cxn ang="T8">
                  <a:pos x="T0" y="T1"/>
                </a:cxn>
                <a:cxn ang="T9">
                  <a:pos x="T2" y="T3"/>
                </a:cxn>
                <a:cxn ang="T10">
                  <a:pos x="T4" y="T5"/>
                </a:cxn>
                <a:cxn ang="T11">
                  <a:pos x="T6" y="T7"/>
                </a:cxn>
              </a:cxnLst>
              <a:rect l="T12" t="T13" r="T14" b="T15"/>
              <a:pathLst>
                <a:path w="442" h="440">
                  <a:moveTo>
                    <a:pt x="0" y="440"/>
                  </a:moveTo>
                  <a:lnTo>
                    <a:pt x="442" y="440"/>
                  </a:lnTo>
                  <a:lnTo>
                    <a:pt x="442" y="0"/>
                  </a:lnTo>
                  <a:lnTo>
                    <a:pt x="0" y="440"/>
                  </a:lnTo>
                  <a:close/>
                </a:path>
              </a:pathLst>
            </a:custGeom>
            <a:solidFill>
              <a:srgbClr val="F0E8B7"/>
            </a:solidFill>
            <a:ln w="3175">
              <a:solidFill>
                <a:schemeClr val="tx1"/>
              </a:solidFill>
              <a:prstDash val="solid"/>
              <a:round/>
              <a:headEnd/>
              <a:tailEnd/>
            </a:ln>
          </p:spPr>
          <p:txBody>
            <a:bodyPr/>
            <a:lstStyle/>
            <a:p>
              <a:endParaRPr lang="en-US" dirty="0"/>
            </a:p>
          </p:txBody>
        </p:sp>
        <p:sp>
          <p:nvSpPr>
            <p:cNvPr id="33860" name="Freeform 8"/>
            <p:cNvSpPr>
              <a:spLocks/>
            </p:cNvSpPr>
            <p:nvPr/>
          </p:nvSpPr>
          <p:spPr bwMode="gray">
            <a:xfrm>
              <a:off x="4376" y="1078"/>
              <a:ext cx="63" cy="503"/>
            </a:xfrm>
            <a:custGeom>
              <a:avLst/>
              <a:gdLst>
                <a:gd name="T0" fmla="*/ 63 w 63"/>
                <a:gd name="T1" fmla="*/ 0 h 503"/>
                <a:gd name="T2" fmla="*/ 0 w 63"/>
                <a:gd name="T3" fmla="*/ 503 h 503"/>
                <a:gd name="T4" fmla="*/ 0 w 63"/>
                <a:gd name="T5" fmla="*/ 63 h 503"/>
                <a:gd name="T6" fmla="*/ 63 w 63"/>
                <a:gd name="T7" fmla="*/ 0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63" y="0"/>
                  </a:moveTo>
                  <a:lnTo>
                    <a:pt x="0" y="503"/>
                  </a:lnTo>
                  <a:lnTo>
                    <a:pt x="0" y="63"/>
                  </a:lnTo>
                  <a:lnTo>
                    <a:pt x="63" y="0"/>
                  </a:lnTo>
                  <a:close/>
                </a:path>
              </a:pathLst>
            </a:custGeom>
            <a:solidFill>
              <a:srgbClr val="F0E8B7"/>
            </a:solidFill>
            <a:ln w="3175">
              <a:solidFill>
                <a:schemeClr val="tx1"/>
              </a:solidFill>
              <a:prstDash val="solid"/>
              <a:round/>
              <a:headEnd/>
              <a:tailEnd/>
            </a:ln>
          </p:spPr>
          <p:txBody>
            <a:bodyPr/>
            <a:lstStyle/>
            <a:p>
              <a:endParaRPr lang="en-US" dirty="0"/>
            </a:p>
          </p:txBody>
        </p:sp>
        <p:sp>
          <p:nvSpPr>
            <p:cNvPr id="33861" name="Freeform 9"/>
            <p:cNvSpPr>
              <a:spLocks/>
            </p:cNvSpPr>
            <p:nvPr/>
          </p:nvSpPr>
          <p:spPr bwMode="gray">
            <a:xfrm>
              <a:off x="4376" y="1078"/>
              <a:ext cx="63" cy="503"/>
            </a:xfrm>
            <a:custGeom>
              <a:avLst/>
              <a:gdLst>
                <a:gd name="T0" fmla="*/ 0 w 63"/>
                <a:gd name="T1" fmla="*/ 503 h 503"/>
                <a:gd name="T2" fmla="*/ 63 w 63"/>
                <a:gd name="T3" fmla="*/ 440 h 503"/>
                <a:gd name="T4" fmla="*/ 63 w 63"/>
                <a:gd name="T5" fmla="*/ 0 h 503"/>
                <a:gd name="T6" fmla="*/ 0 w 63"/>
                <a:gd name="T7" fmla="*/ 503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0" y="503"/>
                  </a:moveTo>
                  <a:lnTo>
                    <a:pt x="63" y="440"/>
                  </a:lnTo>
                  <a:lnTo>
                    <a:pt x="63" y="0"/>
                  </a:lnTo>
                  <a:lnTo>
                    <a:pt x="0" y="503"/>
                  </a:lnTo>
                  <a:close/>
                </a:path>
              </a:pathLst>
            </a:custGeom>
            <a:solidFill>
              <a:srgbClr val="F0E8B7"/>
            </a:solidFill>
            <a:ln w="9525">
              <a:solidFill>
                <a:schemeClr val="tx1"/>
              </a:solidFill>
              <a:round/>
              <a:headEnd/>
              <a:tailEnd/>
            </a:ln>
          </p:spPr>
          <p:txBody>
            <a:bodyPr/>
            <a:lstStyle/>
            <a:p>
              <a:endParaRPr lang="en-US" dirty="0"/>
            </a:p>
          </p:txBody>
        </p:sp>
        <p:sp>
          <p:nvSpPr>
            <p:cNvPr id="33862" name="Line 10"/>
            <p:cNvSpPr>
              <a:spLocks noChangeShapeType="1"/>
            </p:cNvSpPr>
            <p:nvPr/>
          </p:nvSpPr>
          <p:spPr bwMode="gray">
            <a:xfrm>
              <a:off x="3934" y="1141"/>
              <a:ext cx="442" cy="1"/>
            </a:xfrm>
            <a:prstGeom prst="line">
              <a:avLst/>
            </a:prstGeom>
            <a:noFill/>
            <a:ln w="3175">
              <a:solidFill>
                <a:schemeClr val="tx1"/>
              </a:solidFill>
              <a:round/>
              <a:headEnd/>
              <a:tailEnd/>
            </a:ln>
          </p:spPr>
          <p:txBody>
            <a:bodyPr/>
            <a:lstStyle/>
            <a:p>
              <a:endParaRPr lang="en-US" dirty="0"/>
            </a:p>
          </p:txBody>
        </p:sp>
      </p:grpSp>
      <p:sp>
        <p:nvSpPr>
          <p:cNvPr id="33798" name="Text Box 11"/>
          <p:cNvSpPr txBox="1">
            <a:spLocks noChangeArrowheads="1"/>
          </p:cNvSpPr>
          <p:nvPr/>
        </p:nvSpPr>
        <p:spPr bwMode="auto">
          <a:xfrm>
            <a:off x="896938" y="1895475"/>
            <a:ext cx="962025" cy="366713"/>
          </a:xfrm>
          <a:prstGeom prst="rect">
            <a:avLst/>
          </a:prstGeom>
          <a:noFill/>
          <a:ln w="12700">
            <a:noFill/>
            <a:miter lim="800000"/>
            <a:headEnd/>
            <a:tailEnd/>
          </a:ln>
        </p:spPr>
        <p:txBody>
          <a:bodyPr wrap="none" lIns="92985" tIns="46493" rIns="92985" bIns="46493">
            <a:spAutoFit/>
          </a:bodyPr>
          <a:lstStyle/>
          <a:p>
            <a:pPr eaLnBrk="0" hangingPunct="0"/>
            <a:r>
              <a:rPr lang="en-US" b="1" dirty="0"/>
              <a:t>Source</a:t>
            </a:r>
          </a:p>
        </p:txBody>
      </p:sp>
      <p:sp>
        <p:nvSpPr>
          <p:cNvPr id="33799" name="Text Box 12"/>
          <p:cNvSpPr txBox="1">
            <a:spLocks noChangeArrowheads="1"/>
          </p:cNvSpPr>
          <p:nvPr/>
        </p:nvSpPr>
        <p:spPr bwMode="auto">
          <a:xfrm>
            <a:off x="7251700" y="4090988"/>
            <a:ext cx="1428750" cy="366712"/>
          </a:xfrm>
          <a:prstGeom prst="rect">
            <a:avLst/>
          </a:prstGeom>
          <a:noFill/>
          <a:ln w="9525">
            <a:noFill/>
            <a:miter lim="800000"/>
            <a:headEnd/>
            <a:tailEnd/>
          </a:ln>
        </p:spPr>
        <p:txBody>
          <a:bodyPr wrap="none">
            <a:spAutoFit/>
          </a:bodyPr>
          <a:lstStyle/>
          <a:p>
            <a:r>
              <a:rPr lang="en-US" b="1" dirty="0"/>
              <a:t>Destination</a:t>
            </a:r>
          </a:p>
        </p:txBody>
      </p:sp>
      <p:sp>
        <p:nvSpPr>
          <p:cNvPr id="33800" name="Text Box 13"/>
          <p:cNvSpPr txBox="1">
            <a:spLocks noChangeArrowheads="1"/>
          </p:cNvSpPr>
          <p:nvPr/>
        </p:nvSpPr>
        <p:spPr bwMode="auto">
          <a:xfrm>
            <a:off x="681038" y="3009900"/>
            <a:ext cx="1331912" cy="457200"/>
          </a:xfrm>
          <a:prstGeom prst="rect">
            <a:avLst/>
          </a:prstGeom>
          <a:noFill/>
          <a:ln w="9525">
            <a:noFill/>
            <a:miter lim="800000"/>
            <a:headEnd/>
            <a:tailEnd/>
          </a:ln>
        </p:spPr>
        <p:txBody>
          <a:bodyPr wrap="none">
            <a:spAutoFit/>
          </a:bodyPr>
          <a:lstStyle/>
          <a:p>
            <a:r>
              <a:rPr lang="en-US" dirty="0"/>
              <a:t> Network-</a:t>
            </a:r>
            <a:r>
              <a:rPr lang="en-US" sz="2400" dirty="0"/>
              <a:t>1</a:t>
            </a:r>
          </a:p>
        </p:txBody>
      </p:sp>
      <p:grpSp>
        <p:nvGrpSpPr>
          <p:cNvPr id="3" name="Group 14"/>
          <p:cNvGrpSpPr>
            <a:grpSpLocks/>
          </p:cNvGrpSpPr>
          <p:nvPr/>
        </p:nvGrpSpPr>
        <p:grpSpPr bwMode="auto">
          <a:xfrm>
            <a:off x="1081088" y="2233613"/>
            <a:ext cx="885825" cy="814387"/>
            <a:chOff x="3934" y="1078"/>
            <a:chExt cx="505" cy="503"/>
          </a:xfrm>
        </p:grpSpPr>
        <p:sp>
          <p:nvSpPr>
            <p:cNvPr id="33853" name="Freeform 15"/>
            <p:cNvSpPr>
              <a:spLocks/>
            </p:cNvSpPr>
            <p:nvPr/>
          </p:nvSpPr>
          <p:spPr bwMode="gray">
            <a:xfrm>
              <a:off x="3934" y="1078"/>
              <a:ext cx="505" cy="503"/>
            </a:xfrm>
            <a:custGeom>
              <a:avLst/>
              <a:gdLst>
                <a:gd name="T0" fmla="*/ 0 w 505"/>
                <a:gd name="T1" fmla="*/ 503 h 503"/>
                <a:gd name="T2" fmla="*/ 505 w 505"/>
                <a:gd name="T3" fmla="*/ 0 h 503"/>
                <a:gd name="T4" fmla="*/ 63 w 505"/>
                <a:gd name="T5" fmla="*/ 0 h 503"/>
                <a:gd name="T6" fmla="*/ 0 w 505"/>
                <a:gd name="T7" fmla="*/ 63 h 503"/>
                <a:gd name="T8" fmla="*/ 0 w 505"/>
                <a:gd name="T9" fmla="*/ 503 h 503"/>
                <a:gd name="T10" fmla="*/ 0 60000 65536"/>
                <a:gd name="T11" fmla="*/ 0 60000 65536"/>
                <a:gd name="T12" fmla="*/ 0 60000 65536"/>
                <a:gd name="T13" fmla="*/ 0 60000 65536"/>
                <a:gd name="T14" fmla="*/ 0 60000 65536"/>
                <a:gd name="T15" fmla="*/ 0 w 505"/>
                <a:gd name="T16" fmla="*/ 0 h 503"/>
                <a:gd name="T17" fmla="*/ 505 w 505"/>
                <a:gd name="T18" fmla="*/ 503 h 503"/>
              </a:gdLst>
              <a:ahLst/>
              <a:cxnLst>
                <a:cxn ang="T10">
                  <a:pos x="T0" y="T1"/>
                </a:cxn>
                <a:cxn ang="T11">
                  <a:pos x="T2" y="T3"/>
                </a:cxn>
                <a:cxn ang="T12">
                  <a:pos x="T4" y="T5"/>
                </a:cxn>
                <a:cxn ang="T13">
                  <a:pos x="T6" y="T7"/>
                </a:cxn>
                <a:cxn ang="T14">
                  <a:pos x="T8" y="T9"/>
                </a:cxn>
              </a:cxnLst>
              <a:rect l="T15" t="T16" r="T17" b="T18"/>
              <a:pathLst>
                <a:path w="505" h="503">
                  <a:moveTo>
                    <a:pt x="0" y="503"/>
                  </a:moveTo>
                  <a:lnTo>
                    <a:pt x="505" y="0"/>
                  </a:lnTo>
                  <a:lnTo>
                    <a:pt x="63" y="0"/>
                  </a:lnTo>
                  <a:lnTo>
                    <a:pt x="0" y="63"/>
                  </a:lnTo>
                  <a:lnTo>
                    <a:pt x="0" y="503"/>
                  </a:lnTo>
                  <a:close/>
                </a:path>
              </a:pathLst>
            </a:custGeom>
            <a:solidFill>
              <a:srgbClr val="F0E8B7"/>
            </a:solidFill>
            <a:ln w="3175">
              <a:solidFill>
                <a:schemeClr val="tx1"/>
              </a:solidFill>
              <a:prstDash val="solid"/>
              <a:round/>
              <a:headEnd/>
              <a:tailEnd/>
            </a:ln>
          </p:spPr>
          <p:txBody>
            <a:bodyPr/>
            <a:lstStyle/>
            <a:p>
              <a:endParaRPr lang="en-US" dirty="0"/>
            </a:p>
          </p:txBody>
        </p:sp>
        <p:sp>
          <p:nvSpPr>
            <p:cNvPr id="33854" name="Freeform 16"/>
            <p:cNvSpPr>
              <a:spLocks/>
            </p:cNvSpPr>
            <p:nvPr/>
          </p:nvSpPr>
          <p:spPr bwMode="gray">
            <a:xfrm>
              <a:off x="3934" y="1141"/>
              <a:ext cx="442" cy="440"/>
            </a:xfrm>
            <a:custGeom>
              <a:avLst/>
              <a:gdLst>
                <a:gd name="T0" fmla="*/ 0 w 442"/>
                <a:gd name="T1" fmla="*/ 440 h 440"/>
                <a:gd name="T2" fmla="*/ 442 w 442"/>
                <a:gd name="T3" fmla="*/ 440 h 440"/>
                <a:gd name="T4" fmla="*/ 442 w 442"/>
                <a:gd name="T5" fmla="*/ 0 h 440"/>
                <a:gd name="T6" fmla="*/ 0 w 442"/>
                <a:gd name="T7" fmla="*/ 440 h 440"/>
                <a:gd name="T8" fmla="*/ 0 60000 65536"/>
                <a:gd name="T9" fmla="*/ 0 60000 65536"/>
                <a:gd name="T10" fmla="*/ 0 60000 65536"/>
                <a:gd name="T11" fmla="*/ 0 60000 65536"/>
                <a:gd name="T12" fmla="*/ 0 w 442"/>
                <a:gd name="T13" fmla="*/ 0 h 440"/>
                <a:gd name="T14" fmla="*/ 442 w 442"/>
                <a:gd name="T15" fmla="*/ 440 h 440"/>
              </a:gdLst>
              <a:ahLst/>
              <a:cxnLst>
                <a:cxn ang="T8">
                  <a:pos x="T0" y="T1"/>
                </a:cxn>
                <a:cxn ang="T9">
                  <a:pos x="T2" y="T3"/>
                </a:cxn>
                <a:cxn ang="T10">
                  <a:pos x="T4" y="T5"/>
                </a:cxn>
                <a:cxn ang="T11">
                  <a:pos x="T6" y="T7"/>
                </a:cxn>
              </a:cxnLst>
              <a:rect l="T12" t="T13" r="T14" b="T15"/>
              <a:pathLst>
                <a:path w="442" h="440">
                  <a:moveTo>
                    <a:pt x="0" y="440"/>
                  </a:moveTo>
                  <a:lnTo>
                    <a:pt x="442" y="440"/>
                  </a:lnTo>
                  <a:lnTo>
                    <a:pt x="442" y="0"/>
                  </a:lnTo>
                  <a:lnTo>
                    <a:pt x="0" y="440"/>
                  </a:lnTo>
                  <a:close/>
                </a:path>
              </a:pathLst>
            </a:custGeom>
            <a:solidFill>
              <a:srgbClr val="F0E8B7"/>
            </a:solidFill>
            <a:ln w="3175">
              <a:solidFill>
                <a:schemeClr val="bg2"/>
              </a:solidFill>
              <a:prstDash val="solid"/>
              <a:round/>
              <a:headEnd/>
              <a:tailEnd/>
            </a:ln>
          </p:spPr>
          <p:txBody>
            <a:bodyPr/>
            <a:lstStyle/>
            <a:p>
              <a:endParaRPr lang="en-US" dirty="0"/>
            </a:p>
          </p:txBody>
        </p:sp>
        <p:sp>
          <p:nvSpPr>
            <p:cNvPr id="33855" name="Freeform 17"/>
            <p:cNvSpPr>
              <a:spLocks/>
            </p:cNvSpPr>
            <p:nvPr/>
          </p:nvSpPr>
          <p:spPr bwMode="gray">
            <a:xfrm>
              <a:off x="4376" y="1078"/>
              <a:ext cx="63" cy="503"/>
            </a:xfrm>
            <a:custGeom>
              <a:avLst/>
              <a:gdLst>
                <a:gd name="T0" fmla="*/ 63 w 63"/>
                <a:gd name="T1" fmla="*/ 0 h 503"/>
                <a:gd name="T2" fmla="*/ 0 w 63"/>
                <a:gd name="T3" fmla="*/ 503 h 503"/>
                <a:gd name="T4" fmla="*/ 0 w 63"/>
                <a:gd name="T5" fmla="*/ 63 h 503"/>
                <a:gd name="T6" fmla="*/ 63 w 63"/>
                <a:gd name="T7" fmla="*/ 0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63" y="0"/>
                  </a:moveTo>
                  <a:lnTo>
                    <a:pt x="0" y="503"/>
                  </a:lnTo>
                  <a:lnTo>
                    <a:pt x="0" y="63"/>
                  </a:lnTo>
                  <a:lnTo>
                    <a:pt x="63" y="0"/>
                  </a:lnTo>
                  <a:close/>
                </a:path>
              </a:pathLst>
            </a:custGeom>
            <a:solidFill>
              <a:srgbClr val="F0E8B7"/>
            </a:solidFill>
            <a:ln w="3175">
              <a:solidFill>
                <a:schemeClr val="bg2"/>
              </a:solidFill>
              <a:prstDash val="solid"/>
              <a:round/>
              <a:headEnd/>
              <a:tailEnd/>
            </a:ln>
          </p:spPr>
          <p:txBody>
            <a:bodyPr/>
            <a:lstStyle/>
            <a:p>
              <a:endParaRPr lang="en-US" dirty="0"/>
            </a:p>
          </p:txBody>
        </p:sp>
        <p:sp>
          <p:nvSpPr>
            <p:cNvPr id="33856" name="Freeform 18"/>
            <p:cNvSpPr>
              <a:spLocks/>
            </p:cNvSpPr>
            <p:nvPr/>
          </p:nvSpPr>
          <p:spPr bwMode="gray">
            <a:xfrm>
              <a:off x="4376" y="1078"/>
              <a:ext cx="63" cy="503"/>
            </a:xfrm>
            <a:custGeom>
              <a:avLst/>
              <a:gdLst>
                <a:gd name="T0" fmla="*/ 0 w 63"/>
                <a:gd name="T1" fmla="*/ 503 h 503"/>
                <a:gd name="T2" fmla="*/ 63 w 63"/>
                <a:gd name="T3" fmla="*/ 440 h 503"/>
                <a:gd name="T4" fmla="*/ 63 w 63"/>
                <a:gd name="T5" fmla="*/ 0 h 503"/>
                <a:gd name="T6" fmla="*/ 0 w 63"/>
                <a:gd name="T7" fmla="*/ 503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0" y="503"/>
                  </a:moveTo>
                  <a:lnTo>
                    <a:pt x="63" y="440"/>
                  </a:lnTo>
                  <a:lnTo>
                    <a:pt x="63" y="0"/>
                  </a:lnTo>
                  <a:lnTo>
                    <a:pt x="0" y="503"/>
                  </a:lnTo>
                  <a:close/>
                </a:path>
              </a:pathLst>
            </a:custGeom>
            <a:solidFill>
              <a:srgbClr val="F0E8B7"/>
            </a:solidFill>
            <a:ln w="9525">
              <a:solidFill>
                <a:schemeClr val="bg2"/>
              </a:solidFill>
              <a:round/>
              <a:headEnd/>
              <a:tailEnd/>
            </a:ln>
          </p:spPr>
          <p:txBody>
            <a:bodyPr/>
            <a:lstStyle/>
            <a:p>
              <a:endParaRPr lang="en-US" dirty="0"/>
            </a:p>
          </p:txBody>
        </p:sp>
        <p:sp>
          <p:nvSpPr>
            <p:cNvPr id="33857" name="Line 19"/>
            <p:cNvSpPr>
              <a:spLocks noChangeShapeType="1"/>
            </p:cNvSpPr>
            <p:nvPr/>
          </p:nvSpPr>
          <p:spPr bwMode="gray">
            <a:xfrm>
              <a:off x="3934" y="1141"/>
              <a:ext cx="442" cy="1"/>
            </a:xfrm>
            <a:prstGeom prst="line">
              <a:avLst/>
            </a:prstGeom>
            <a:noFill/>
            <a:ln w="3175">
              <a:solidFill>
                <a:schemeClr val="bg2"/>
              </a:solidFill>
              <a:round/>
              <a:headEnd/>
              <a:tailEnd/>
            </a:ln>
          </p:spPr>
          <p:txBody>
            <a:bodyPr/>
            <a:lstStyle/>
            <a:p>
              <a:endParaRPr lang="en-US" dirty="0"/>
            </a:p>
          </p:txBody>
        </p:sp>
      </p:grpSp>
      <p:sp>
        <p:nvSpPr>
          <p:cNvPr id="33802" name="Text Box 20"/>
          <p:cNvSpPr txBox="1">
            <a:spLocks noChangeArrowheads="1"/>
          </p:cNvSpPr>
          <p:nvPr/>
        </p:nvSpPr>
        <p:spPr bwMode="auto">
          <a:xfrm>
            <a:off x="981075" y="2493963"/>
            <a:ext cx="933450" cy="366712"/>
          </a:xfrm>
          <a:prstGeom prst="rect">
            <a:avLst/>
          </a:prstGeom>
          <a:noFill/>
          <a:ln w="9525" algn="ctr">
            <a:noFill/>
            <a:miter lim="800000"/>
            <a:headEnd/>
            <a:tailEnd/>
          </a:ln>
        </p:spPr>
        <p:txBody>
          <a:bodyPr wrap="none">
            <a:spAutoFit/>
          </a:bodyPr>
          <a:lstStyle/>
          <a:p>
            <a:r>
              <a:rPr lang="en-US" b="1" dirty="0"/>
              <a:t>STP- A</a:t>
            </a:r>
          </a:p>
        </p:txBody>
      </p:sp>
      <p:sp>
        <p:nvSpPr>
          <p:cNvPr id="33803" name="Text Box 21"/>
          <p:cNvSpPr txBox="1">
            <a:spLocks noChangeArrowheads="1"/>
          </p:cNvSpPr>
          <p:nvPr/>
        </p:nvSpPr>
        <p:spPr bwMode="auto">
          <a:xfrm>
            <a:off x="6738938" y="1635125"/>
            <a:ext cx="654050" cy="366713"/>
          </a:xfrm>
          <a:prstGeom prst="rect">
            <a:avLst/>
          </a:prstGeom>
          <a:noFill/>
          <a:ln w="9525">
            <a:noFill/>
            <a:miter lim="800000"/>
            <a:headEnd/>
            <a:tailEnd/>
          </a:ln>
        </p:spPr>
        <p:txBody>
          <a:bodyPr wrap="none">
            <a:spAutoFit/>
          </a:bodyPr>
          <a:lstStyle/>
          <a:p>
            <a:r>
              <a:rPr lang="en-US" dirty="0"/>
              <a:t>Host</a:t>
            </a:r>
          </a:p>
        </p:txBody>
      </p:sp>
      <p:sp>
        <p:nvSpPr>
          <p:cNvPr id="33804" name="Text Box 22"/>
          <p:cNvSpPr txBox="1">
            <a:spLocks noChangeArrowheads="1"/>
          </p:cNvSpPr>
          <p:nvPr/>
        </p:nvSpPr>
        <p:spPr bwMode="auto">
          <a:xfrm>
            <a:off x="7002463" y="2114550"/>
            <a:ext cx="1331912" cy="457200"/>
          </a:xfrm>
          <a:prstGeom prst="rect">
            <a:avLst/>
          </a:prstGeom>
          <a:noFill/>
          <a:ln w="9525">
            <a:noFill/>
            <a:miter lim="800000"/>
            <a:headEnd/>
            <a:tailEnd/>
          </a:ln>
        </p:spPr>
        <p:txBody>
          <a:bodyPr wrap="none">
            <a:spAutoFit/>
          </a:bodyPr>
          <a:lstStyle/>
          <a:p>
            <a:r>
              <a:rPr lang="en-US" dirty="0"/>
              <a:t> Network-</a:t>
            </a:r>
            <a:r>
              <a:rPr lang="en-US" sz="2400" dirty="0"/>
              <a:t>3</a:t>
            </a:r>
          </a:p>
        </p:txBody>
      </p:sp>
      <p:sp>
        <p:nvSpPr>
          <p:cNvPr id="33805" name="Text Box 23"/>
          <p:cNvSpPr txBox="1">
            <a:spLocks noChangeArrowheads="1"/>
          </p:cNvSpPr>
          <p:nvPr/>
        </p:nvSpPr>
        <p:spPr bwMode="auto">
          <a:xfrm>
            <a:off x="7302500" y="1598613"/>
            <a:ext cx="933450" cy="366712"/>
          </a:xfrm>
          <a:prstGeom prst="rect">
            <a:avLst/>
          </a:prstGeom>
          <a:noFill/>
          <a:ln w="9525" algn="ctr">
            <a:noFill/>
            <a:miter lim="800000"/>
            <a:headEnd/>
            <a:tailEnd/>
          </a:ln>
        </p:spPr>
        <p:txBody>
          <a:bodyPr wrap="none">
            <a:spAutoFit/>
          </a:bodyPr>
          <a:lstStyle/>
          <a:p>
            <a:r>
              <a:rPr lang="en-US" b="1" dirty="0"/>
              <a:t>STP- B</a:t>
            </a:r>
          </a:p>
        </p:txBody>
      </p:sp>
      <p:sp>
        <p:nvSpPr>
          <p:cNvPr id="33806" name="Text Box 24"/>
          <p:cNvSpPr txBox="1">
            <a:spLocks noChangeArrowheads="1"/>
          </p:cNvSpPr>
          <p:nvPr/>
        </p:nvSpPr>
        <p:spPr bwMode="auto">
          <a:xfrm>
            <a:off x="533400" y="4749800"/>
            <a:ext cx="654050" cy="366713"/>
          </a:xfrm>
          <a:prstGeom prst="rect">
            <a:avLst/>
          </a:prstGeom>
          <a:noFill/>
          <a:ln w="9525">
            <a:noFill/>
            <a:miter lim="800000"/>
            <a:headEnd/>
            <a:tailEnd/>
          </a:ln>
        </p:spPr>
        <p:txBody>
          <a:bodyPr wrap="none">
            <a:spAutoFit/>
          </a:bodyPr>
          <a:lstStyle/>
          <a:p>
            <a:r>
              <a:rPr lang="en-US" dirty="0"/>
              <a:t>Host</a:t>
            </a:r>
          </a:p>
        </p:txBody>
      </p:sp>
      <p:sp>
        <p:nvSpPr>
          <p:cNvPr id="33807" name="Text Box 25"/>
          <p:cNvSpPr txBox="1">
            <a:spLocks noChangeArrowheads="1"/>
          </p:cNvSpPr>
          <p:nvPr/>
        </p:nvSpPr>
        <p:spPr bwMode="auto">
          <a:xfrm>
            <a:off x="796925" y="5229225"/>
            <a:ext cx="1331913" cy="457200"/>
          </a:xfrm>
          <a:prstGeom prst="rect">
            <a:avLst/>
          </a:prstGeom>
          <a:noFill/>
          <a:ln w="9525">
            <a:noFill/>
            <a:miter lim="800000"/>
            <a:headEnd/>
            <a:tailEnd/>
          </a:ln>
        </p:spPr>
        <p:txBody>
          <a:bodyPr wrap="none">
            <a:spAutoFit/>
          </a:bodyPr>
          <a:lstStyle/>
          <a:p>
            <a:r>
              <a:rPr lang="en-US" dirty="0"/>
              <a:t> Network-</a:t>
            </a:r>
            <a:r>
              <a:rPr lang="en-US" sz="2400" dirty="0"/>
              <a:t>2</a:t>
            </a:r>
          </a:p>
        </p:txBody>
      </p:sp>
      <p:grpSp>
        <p:nvGrpSpPr>
          <p:cNvPr id="4" name="Group 26"/>
          <p:cNvGrpSpPr>
            <a:grpSpLocks/>
          </p:cNvGrpSpPr>
          <p:nvPr/>
        </p:nvGrpSpPr>
        <p:grpSpPr bwMode="auto">
          <a:xfrm>
            <a:off x="1196975" y="4454525"/>
            <a:ext cx="866775" cy="812800"/>
            <a:chOff x="3934" y="1078"/>
            <a:chExt cx="505" cy="503"/>
          </a:xfrm>
        </p:grpSpPr>
        <p:sp>
          <p:nvSpPr>
            <p:cNvPr id="33848" name="Freeform 27"/>
            <p:cNvSpPr>
              <a:spLocks/>
            </p:cNvSpPr>
            <p:nvPr/>
          </p:nvSpPr>
          <p:spPr bwMode="gray">
            <a:xfrm>
              <a:off x="3934" y="1078"/>
              <a:ext cx="505" cy="503"/>
            </a:xfrm>
            <a:custGeom>
              <a:avLst/>
              <a:gdLst>
                <a:gd name="T0" fmla="*/ 0 w 505"/>
                <a:gd name="T1" fmla="*/ 503 h 503"/>
                <a:gd name="T2" fmla="*/ 505 w 505"/>
                <a:gd name="T3" fmla="*/ 0 h 503"/>
                <a:gd name="T4" fmla="*/ 63 w 505"/>
                <a:gd name="T5" fmla="*/ 0 h 503"/>
                <a:gd name="T6" fmla="*/ 0 w 505"/>
                <a:gd name="T7" fmla="*/ 63 h 503"/>
                <a:gd name="T8" fmla="*/ 0 w 505"/>
                <a:gd name="T9" fmla="*/ 503 h 503"/>
                <a:gd name="T10" fmla="*/ 0 60000 65536"/>
                <a:gd name="T11" fmla="*/ 0 60000 65536"/>
                <a:gd name="T12" fmla="*/ 0 60000 65536"/>
                <a:gd name="T13" fmla="*/ 0 60000 65536"/>
                <a:gd name="T14" fmla="*/ 0 60000 65536"/>
                <a:gd name="T15" fmla="*/ 0 w 505"/>
                <a:gd name="T16" fmla="*/ 0 h 503"/>
                <a:gd name="T17" fmla="*/ 505 w 505"/>
                <a:gd name="T18" fmla="*/ 503 h 503"/>
              </a:gdLst>
              <a:ahLst/>
              <a:cxnLst>
                <a:cxn ang="T10">
                  <a:pos x="T0" y="T1"/>
                </a:cxn>
                <a:cxn ang="T11">
                  <a:pos x="T2" y="T3"/>
                </a:cxn>
                <a:cxn ang="T12">
                  <a:pos x="T4" y="T5"/>
                </a:cxn>
                <a:cxn ang="T13">
                  <a:pos x="T6" y="T7"/>
                </a:cxn>
                <a:cxn ang="T14">
                  <a:pos x="T8" y="T9"/>
                </a:cxn>
              </a:cxnLst>
              <a:rect l="T15" t="T16" r="T17" b="T18"/>
              <a:pathLst>
                <a:path w="505" h="503">
                  <a:moveTo>
                    <a:pt x="0" y="503"/>
                  </a:moveTo>
                  <a:lnTo>
                    <a:pt x="505" y="0"/>
                  </a:lnTo>
                  <a:lnTo>
                    <a:pt x="63" y="0"/>
                  </a:lnTo>
                  <a:lnTo>
                    <a:pt x="0" y="63"/>
                  </a:lnTo>
                  <a:lnTo>
                    <a:pt x="0" y="503"/>
                  </a:lnTo>
                  <a:close/>
                </a:path>
              </a:pathLst>
            </a:custGeom>
            <a:solidFill>
              <a:srgbClr val="F0E8B7"/>
            </a:solidFill>
            <a:ln w="3175">
              <a:solidFill>
                <a:schemeClr val="tx1"/>
              </a:solidFill>
              <a:prstDash val="solid"/>
              <a:round/>
              <a:headEnd/>
              <a:tailEnd/>
            </a:ln>
          </p:spPr>
          <p:txBody>
            <a:bodyPr/>
            <a:lstStyle/>
            <a:p>
              <a:endParaRPr lang="en-US" dirty="0"/>
            </a:p>
          </p:txBody>
        </p:sp>
        <p:sp>
          <p:nvSpPr>
            <p:cNvPr id="33849" name="Freeform 28"/>
            <p:cNvSpPr>
              <a:spLocks/>
            </p:cNvSpPr>
            <p:nvPr/>
          </p:nvSpPr>
          <p:spPr bwMode="gray">
            <a:xfrm>
              <a:off x="3934" y="1141"/>
              <a:ext cx="442" cy="440"/>
            </a:xfrm>
            <a:custGeom>
              <a:avLst/>
              <a:gdLst>
                <a:gd name="T0" fmla="*/ 0 w 442"/>
                <a:gd name="T1" fmla="*/ 440 h 440"/>
                <a:gd name="T2" fmla="*/ 442 w 442"/>
                <a:gd name="T3" fmla="*/ 440 h 440"/>
                <a:gd name="T4" fmla="*/ 442 w 442"/>
                <a:gd name="T5" fmla="*/ 0 h 440"/>
                <a:gd name="T6" fmla="*/ 0 w 442"/>
                <a:gd name="T7" fmla="*/ 440 h 440"/>
                <a:gd name="T8" fmla="*/ 0 60000 65536"/>
                <a:gd name="T9" fmla="*/ 0 60000 65536"/>
                <a:gd name="T10" fmla="*/ 0 60000 65536"/>
                <a:gd name="T11" fmla="*/ 0 60000 65536"/>
                <a:gd name="T12" fmla="*/ 0 w 442"/>
                <a:gd name="T13" fmla="*/ 0 h 440"/>
                <a:gd name="T14" fmla="*/ 442 w 442"/>
                <a:gd name="T15" fmla="*/ 440 h 440"/>
              </a:gdLst>
              <a:ahLst/>
              <a:cxnLst>
                <a:cxn ang="T8">
                  <a:pos x="T0" y="T1"/>
                </a:cxn>
                <a:cxn ang="T9">
                  <a:pos x="T2" y="T3"/>
                </a:cxn>
                <a:cxn ang="T10">
                  <a:pos x="T4" y="T5"/>
                </a:cxn>
                <a:cxn ang="T11">
                  <a:pos x="T6" y="T7"/>
                </a:cxn>
              </a:cxnLst>
              <a:rect l="T12" t="T13" r="T14" b="T15"/>
              <a:pathLst>
                <a:path w="442" h="440">
                  <a:moveTo>
                    <a:pt x="0" y="440"/>
                  </a:moveTo>
                  <a:lnTo>
                    <a:pt x="442" y="440"/>
                  </a:lnTo>
                  <a:lnTo>
                    <a:pt x="442" y="0"/>
                  </a:lnTo>
                  <a:lnTo>
                    <a:pt x="0" y="440"/>
                  </a:lnTo>
                  <a:close/>
                </a:path>
              </a:pathLst>
            </a:custGeom>
            <a:solidFill>
              <a:srgbClr val="F0E8B7"/>
            </a:solidFill>
            <a:ln w="3175">
              <a:solidFill>
                <a:schemeClr val="bg2"/>
              </a:solidFill>
              <a:prstDash val="solid"/>
              <a:round/>
              <a:headEnd/>
              <a:tailEnd/>
            </a:ln>
          </p:spPr>
          <p:txBody>
            <a:bodyPr/>
            <a:lstStyle/>
            <a:p>
              <a:endParaRPr lang="en-US" dirty="0"/>
            </a:p>
          </p:txBody>
        </p:sp>
        <p:sp>
          <p:nvSpPr>
            <p:cNvPr id="33850" name="Freeform 29"/>
            <p:cNvSpPr>
              <a:spLocks/>
            </p:cNvSpPr>
            <p:nvPr/>
          </p:nvSpPr>
          <p:spPr bwMode="gray">
            <a:xfrm>
              <a:off x="4376" y="1078"/>
              <a:ext cx="63" cy="503"/>
            </a:xfrm>
            <a:custGeom>
              <a:avLst/>
              <a:gdLst>
                <a:gd name="T0" fmla="*/ 63 w 63"/>
                <a:gd name="T1" fmla="*/ 0 h 503"/>
                <a:gd name="T2" fmla="*/ 0 w 63"/>
                <a:gd name="T3" fmla="*/ 503 h 503"/>
                <a:gd name="T4" fmla="*/ 0 w 63"/>
                <a:gd name="T5" fmla="*/ 63 h 503"/>
                <a:gd name="T6" fmla="*/ 63 w 63"/>
                <a:gd name="T7" fmla="*/ 0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63" y="0"/>
                  </a:moveTo>
                  <a:lnTo>
                    <a:pt x="0" y="503"/>
                  </a:lnTo>
                  <a:lnTo>
                    <a:pt x="0" y="63"/>
                  </a:lnTo>
                  <a:lnTo>
                    <a:pt x="63" y="0"/>
                  </a:lnTo>
                  <a:close/>
                </a:path>
              </a:pathLst>
            </a:custGeom>
            <a:solidFill>
              <a:srgbClr val="F0E8B7"/>
            </a:solidFill>
            <a:ln w="3175">
              <a:solidFill>
                <a:schemeClr val="bg2"/>
              </a:solidFill>
              <a:prstDash val="solid"/>
              <a:round/>
              <a:headEnd/>
              <a:tailEnd/>
            </a:ln>
          </p:spPr>
          <p:txBody>
            <a:bodyPr/>
            <a:lstStyle/>
            <a:p>
              <a:endParaRPr lang="en-US" dirty="0"/>
            </a:p>
          </p:txBody>
        </p:sp>
        <p:sp>
          <p:nvSpPr>
            <p:cNvPr id="33851" name="Freeform 30"/>
            <p:cNvSpPr>
              <a:spLocks/>
            </p:cNvSpPr>
            <p:nvPr/>
          </p:nvSpPr>
          <p:spPr bwMode="gray">
            <a:xfrm>
              <a:off x="4376" y="1078"/>
              <a:ext cx="63" cy="503"/>
            </a:xfrm>
            <a:custGeom>
              <a:avLst/>
              <a:gdLst>
                <a:gd name="T0" fmla="*/ 0 w 63"/>
                <a:gd name="T1" fmla="*/ 503 h 503"/>
                <a:gd name="T2" fmla="*/ 63 w 63"/>
                <a:gd name="T3" fmla="*/ 440 h 503"/>
                <a:gd name="T4" fmla="*/ 63 w 63"/>
                <a:gd name="T5" fmla="*/ 0 h 503"/>
                <a:gd name="T6" fmla="*/ 0 w 63"/>
                <a:gd name="T7" fmla="*/ 503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0" y="503"/>
                  </a:moveTo>
                  <a:lnTo>
                    <a:pt x="63" y="440"/>
                  </a:lnTo>
                  <a:lnTo>
                    <a:pt x="63" y="0"/>
                  </a:lnTo>
                  <a:lnTo>
                    <a:pt x="0" y="503"/>
                  </a:lnTo>
                  <a:close/>
                </a:path>
              </a:pathLst>
            </a:custGeom>
            <a:solidFill>
              <a:srgbClr val="F0E8B7"/>
            </a:solidFill>
            <a:ln w="9525">
              <a:solidFill>
                <a:schemeClr val="bg2"/>
              </a:solidFill>
              <a:round/>
              <a:headEnd/>
              <a:tailEnd/>
            </a:ln>
          </p:spPr>
          <p:txBody>
            <a:bodyPr/>
            <a:lstStyle/>
            <a:p>
              <a:endParaRPr lang="en-US" dirty="0"/>
            </a:p>
          </p:txBody>
        </p:sp>
        <p:sp>
          <p:nvSpPr>
            <p:cNvPr id="33852" name="Line 31"/>
            <p:cNvSpPr>
              <a:spLocks noChangeShapeType="1"/>
            </p:cNvSpPr>
            <p:nvPr/>
          </p:nvSpPr>
          <p:spPr bwMode="gray">
            <a:xfrm>
              <a:off x="3934" y="1141"/>
              <a:ext cx="442" cy="1"/>
            </a:xfrm>
            <a:prstGeom prst="line">
              <a:avLst/>
            </a:prstGeom>
            <a:noFill/>
            <a:ln w="3175">
              <a:solidFill>
                <a:schemeClr val="bg2"/>
              </a:solidFill>
              <a:round/>
              <a:headEnd/>
              <a:tailEnd/>
            </a:ln>
          </p:spPr>
          <p:txBody>
            <a:bodyPr/>
            <a:lstStyle/>
            <a:p>
              <a:endParaRPr lang="en-US" dirty="0"/>
            </a:p>
          </p:txBody>
        </p:sp>
      </p:grpSp>
      <p:sp>
        <p:nvSpPr>
          <p:cNvPr id="33809" name="Text Box 32"/>
          <p:cNvSpPr txBox="1">
            <a:spLocks noChangeArrowheads="1"/>
          </p:cNvSpPr>
          <p:nvPr/>
        </p:nvSpPr>
        <p:spPr bwMode="auto">
          <a:xfrm>
            <a:off x="1096963" y="4714875"/>
            <a:ext cx="933450" cy="366713"/>
          </a:xfrm>
          <a:prstGeom prst="rect">
            <a:avLst/>
          </a:prstGeom>
          <a:noFill/>
          <a:ln w="9525" algn="ctr">
            <a:noFill/>
            <a:miter lim="800000"/>
            <a:headEnd/>
            <a:tailEnd/>
          </a:ln>
        </p:spPr>
        <p:txBody>
          <a:bodyPr wrap="none">
            <a:spAutoFit/>
          </a:bodyPr>
          <a:lstStyle/>
          <a:p>
            <a:r>
              <a:rPr lang="en-US" b="1" dirty="0"/>
              <a:t>STP- D</a:t>
            </a:r>
          </a:p>
        </p:txBody>
      </p:sp>
      <p:sp>
        <p:nvSpPr>
          <p:cNvPr id="33810" name="Text Box 33"/>
          <p:cNvSpPr txBox="1">
            <a:spLocks noChangeArrowheads="1"/>
          </p:cNvSpPr>
          <p:nvPr/>
        </p:nvSpPr>
        <p:spPr bwMode="auto">
          <a:xfrm>
            <a:off x="6734175" y="4367213"/>
            <a:ext cx="654050" cy="366712"/>
          </a:xfrm>
          <a:prstGeom prst="rect">
            <a:avLst/>
          </a:prstGeom>
          <a:noFill/>
          <a:ln w="9525">
            <a:noFill/>
            <a:miter lim="800000"/>
            <a:headEnd/>
            <a:tailEnd/>
          </a:ln>
        </p:spPr>
        <p:txBody>
          <a:bodyPr wrap="none">
            <a:spAutoFit/>
          </a:bodyPr>
          <a:lstStyle/>
          <a:p>
            <a:r>
              <a:rPr lang="en-US" dirty="0"/>
              <a:t>Host</a:t>
            </a:r>
          </a:p>
        </p:txBody>
      </p:sp>
      <p:grpSp>
        <p:nvGrpSpPr>
          <p:cNvPr id="5" name="Group 34"/>
          <p:cNvGrpSpPr>
            <a:grpSpLocks/>
          </p:cNvGrpSpPr>
          <p:nvPr/>
        </p:nvGrpSpPr>
        <p:grpSpPr bwMode="auto">
          <a:xfrm>
            <a:off x="7323138" y="4411663"/>
            <a:ext cx="876300" cy="814387"/>
            <a:chOff x="3934" y="1078"/>
            <a:chExt cx="505" cy="503"/>
          </a:xfrm>
        </p:grpSpPr>
        <p:sp>
          <p:nvSpPr>
            <p:cNvPr id="33843" name="Freeform 35"/>
            <p:cNvSpPr>
              <a:spLocks/>
            </p:cNvSpPr>
            <p:nvPr/>
          </p:nvSpPr>
          <p:spPr bwMode="gray">
            <a:xfrm>
              <a:off x="3934" y="1078"/>
              <a:ext cx="505" cy="503"/>
            </a:xfrm>
            <a:custGeom>
              <a:avLst/>
              <a:gdLst>
                <a:gd name="T0" fmla="*/ 0 w 505"/>
                <a:gd name="T1" fmla="*/ 503 h 503"/>
                <a:gd name="T2" fmla="*/ 505 w 505"/>
                <a:gd name="T3" fmla="*/ 0 h 503"/>
                <a:gd name="T4" fmla="*/ 63 w 505"/>
                <a:gd name="T5" fmla="*/ 0 h 503"/>
                <a:gd name="T6" fmla="*/ 0 w 505"/>
                <a:gd name="T7" fmla="*/ 63 h 503"/>
                <a:gd name="T8" fmla="*/ 0 w 505"/>
                <a:gd name="T9" fmla="*/ 503 h 503"/>
                <a:gd name="T10" fmla="*/ 0 60000 65536"/>
                <a:gd name="T11" fmla="*/ 0 60000 65536"/>
                <a:gd name="T12" fmla="*/ 0 60000 65536"/>
                <a:gd name="T13" fmla="*/ 0 60000 65536"/>
                <a:gd name="T14" fmla="*/ 0 60000 65536"/>
                <a:gd name="T15" fmla="*/ 0 w 505"/>
                <a:gd name="T16" fmla="*/ 0 h 503"/>
                <a:gd name="T17" fmla="*/ 505 w 505"/>
                <a:gd name="T18" fmla="*/ 503 h 503"/>
              </a:gdLst>
              <a:ahLst/>
              <a:cxnLst>
                <a:cxn ang="T10">
                  <a:pos x="T0" y="T1"/>
                </a:cxn>
                <a:cxn ang="T11">
                  <a:pos x="T2" y="T3"/>
                </a:cxn>
                <a:cxn ang="T12">
                  <a:pos x="T4" y="T5"/>
                </a:cxn>
                <a:cxn ang="T13">
                  <a:pos x="T6" y="T7"/>
                </a:cxn>
                <a:cxn ang="T14">
                  <a:pos x="T8" y="T9"/>
                </a:cxn>
              </a:cxnLst>
              <a:rect l="T15" t="T16" r="T17" b="T18"/>
              <a:pathLst>
                <a:path w="505" h="503">
                  <a:moveTo>
                    <a:pt x="0" y="503"/>
                  </a:moveTo>
                  <a:lnTo>
                    <a:pt x="505" y="0"/>
                  </a:lnTo>
                  <a:lnTo>
                    <a:pt x="63" y="0"/>
                  </a:lnTo>
                  <a:lnTo>
                    <a:pt x="0" y="63"/>
                  </a:lnTo>
                  <a:lnTo>
                    <a:pt x="0" y="503"/>
                  </a:lnTo>
                  <a:close/>
                </a:path>
              </a:pathLst>
            </a:custGeom>
            <a:solidFill>
              <a:srgbClr val="F0E8B7"/>
            </a:solidFill>
            <a:ln w="3175">
              <a:solidFill>
                <a:schemeClr val="tx1"/>
              </a:solidFill>
              <a:prstDash val="solid"/>
              <a:round/>
              <a:headEnd/>
              <a:tailEnd/>
            </a:ln>
          </p:spPr>
          <p:txBody>
            <a:bodyPr/>
            <a:lstStyle/>
            <a:p>
              <a:endParaRPr lang="en-US" dirty="0"/>
            </a:p>
          </p:txBody>
        </p:sp>
        <p:sp>
          <p:nvSpPr>
            <p:cNvPr id="33844" name="Freeform 36"/>
            <p:cNvSpPr>
              <a:spLocks/>
            </p:cNvSpPr>
            <p:nvPr/>
          </p:nvSpPr>
          <p:spPr bwMode="gray">
            <a:xfrm>
              <a:off x="3934" y="1141"/>
              <a:ext cx="442" cy="440"/>
            </a:xfrm>
            <a:custGeom>
              <a:avLst/>
              <a:gdLst>
                <a:gd name="T0" fmla="*/ 0 w 442"/>
                <a:gd name="T1" fmla="*/ 440 h 440"/>
                <a:gd name="T2" fmla="*/ 442 w 442"/>
                <a:gd name="T3" fmla="*/ 440 h 440"/>
                <a:gd name="T4" fmla="*/ 442 w 442"/>
                <a:gd name="T5" fmla="*/ 0 h 440"/>
                <a:gd name="T6" fmla="*/ 0 w 442"/>
                <a:gd name="T7" fmla="*/ 440 h 440"/>
                <a:gd name="T8" fmla="*/ 0 60000 65536"/>
                <a:gd name="T9" fmla="*/ 0 60000 65536"/>
                <a:gd name="T10" fmla="*/ 0 60000 65536"/>
                <a:gd name="T11" fmla="*/ 0 60000 65536"/>
                <a:gd name="T12" fmla="*/ 0 w 442"/>
                <a:gd name="T13" fmla="*/ 0 h 440"/>
                <a:gd name="T14" fmla="*/ 442 w 442"/>
                <a:gd name="T15" fmla="*/ 440 h 440"/>
              </a:gdLst>
              <a:ahLst/>
              <a:cxnLst>
                <a:cxn ang="T8">
                  <a:pos x="T0" y="T1"/>
                </a:cxn>
                <a:cxn ang="T9">
                  <a:pos x="T2" y="T3"/>
                </a:cxn>
                <a:cxn ang="T10">
                  <a:pos x="T4" y="T5"/>
                </a:cxn>
                <a:cxn ang="T11">
                  <a:pos x="T6" y="T7"/>
                </a:cxn>
              </a:cxnLst>
              <a:rect l="T12" t="T13" r="T14" b="T15"/>
              <a:pathLst>
                <a:path w="442" h="440">
                  <a:moveTo>
                    <a:pt x="0" y="440"/>
                  </a:moveTo>
                  <a:lnTo>
                    <a:pt x="442" y="440"/>
                  </a:lnTo>
                  <a:lnTo>
                    <a:pt x="442" y="0"/>
                  </a:lnTo>
                  <a:lnTo>
                    <a:pt x="0" y="440"/>
                  </a:lnTo>
                  <a:close/>
                </a:path>
              </a:pathLst>
            </a:custGeom>
            <a:solidFill>
              <a:srgbClr val="F0E8B7"/>
            </a:solidFill>
            <a:ln w="3175">
              <a:solidFill>
                <a:schemeClr val="tx1"/>
              </a:solidFill>
              <a:prstDash val="solid"/>
              <a:round/>
              <a:headEnd/>
              <a:tailEnd/>
            </a:ln>
          </p:spPr>
          <p:txBody>
            <a:bodyPr/>
            <a:lstStyle/>
            <a:p>
              <a:endParaRPr lang="en-US" dirty="0"/>
            </a:p>
          </p:txBody>
        </p:sp>
        <p:sp>
          <p:nvSpPr>
            <p:cNvPr id="33845" name="Freeform 37"/>
            <p:cNvSpPr>
              <a:spLocks/>
            </p:cNvSpPr>
            <p:nvPr/>
          </p:nvSpPr>
          <p:spPr bwMode="gray">
            <a:xfrm>
              <a:off x="4376" y="1078"/>
              <a:ext cx="63" cy="503"/>
            </a:xfrm>
            <a:custGeom>
              <a:avLst/>
              <a:gdLst>
                <a:gd name="T0" fmla="*/ 63 w 63"/>
                <a:gd name="T1" fmla="*/ 0 h 503"/>
                <a:gd name="T2" fmla="*/ 0 w 63"/>
                <a:gd name="T3" fmla="*/ 503 h 503"/>
                <a:gd name="T4" fmla="*/ 0 w 63"/>
                <a:gd name="T5" fmla="*/ 63 h 503"/>
                <a:gd name="T6" fmla="*/ 63 w 63"/>
                <a:gd name="T7" fmla="*/ 0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63" y="0"/>
                  </a:moveTo>
                  <a:lnTo>
                    <a:pt x="0" y="503"/>
                  </a:lnTo>
                  <a:lnTo>
                    <a:pt x="0" y="63"/>
                  </a:lnTo>
                  <a:lnTo>
                    <a:pt x="63" y="0"/>
                  </a:lnTo>
                  <a:close/>
                </a:path>
              </a:pathLst>
            </a:custGeom>
            <a:solidFill>
              <a:srgbClr val="F0E8B7"/>
            </a:solidFill>
            <a:ln w="3175">
              <a:solidFill>
                <a:schemeClr val="tx1"/>
              </a:solidFill>
              <a:prstDash val="solid"/>
              <a:round/>
              <a:headEnd/>
              <a:tailEnd/>
            </a:ln>
          </p:spPr>
          <p:txBody>
            <a:bodyPr/>
            <a:lstStyle/>
            <a:p>
              <a:endParaRPr lang="en-US" dirty="0"/>
            </a:p>
          </p:txBody>
        </p:sp>
        <p:sp>
          <p:nvSpPr>
            <p:cNvPr id="33846" name="Freeform 38"/>
            <p:cNvSpPr>
              <a:spLocks/>
            </p:cNvSpPr>
            <p:nvPr/>
          </p:nvSpPr>
          <p:spPr bwMode="gray">
            <a:xfrm>
              <a:off x="4376" y="1078"/>
              <a:ext cx="63" cy="503"/>
            </a:xfrm>
            <a:custGeom>
              <a:avLst/>
              <a:gdLst>
                <a:gd name="T0" fmla="*/ 0 w 63"/>
                <a:gd name="T1" fmla="*/ 503 h 503"/>
                <a:gd name="T2" fmla="*/ 63 w 63"/>
                <a:gd name="T3" fmla="*/ 440 h 503"/>
                <a:gd name="T4" fmla="*/ 63 w 63"/>
                <a:gd name="T5" fmla="*/ 0 h 503"/>
                <a:gd name="T6" fmla="*/ 0 w 63"/>
                <a:gd name="T7" fmla="*/ 503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0" y="503"/>
                  </a:moveTo>
                  <a:lnTo>
                    <a:pt x="63" y="440"/>
                  </a:lnTo>
                  <a:lnTo>
                    <a:pt x="63" y="0"/>
                  </a:lnTo>
                  <a:lnTo>
                    <a:pt x="0" y="503"/>
                  </a:lnTo>
                  <a:close/>
                </a:path>
              </a:pathLst>
            </a:custGeom>
            <a:solidFill>
              <a:srgbClr val="F0E8B7"/>
            </a:solidFill>
            <a:ln w="9525">
              <a:solidFill>
                <a:schemeClr val="tx1"/>
              </a:solidFill>
              <a:round/>
              <a:headEnd/>
              <a:tailEnd/>
            </a:ln>
          </p:spPr>
          <p:txBody>
            <a:bodyPr/>
            <a:lstStyle/>
            <a:p>
              <a:endParaRPr lang="en-US" dirty="0"/>
            </a:p>
          </p:txBody>
        </p:sp>
        <p:sp>
          <p:nvSpPr>
            <p:cNvPr id="33847" name="Line 39"/>
            <p:cNvSpPr>
              <a:spLocks noChangeShapeType="1"/>
            </p:cNvSpPr>
            <p:nvPr/>
          </p:nvSpPr>
          <p:spPr bwMode="gray">
            <a:xfrm>
              <a:off x="3934" y="1141"/>
              <a:ext cx="442" cy="1"/>
            </a:xfrm>
            <a:prstGeom prst="line">
              <a:avLst/>
            </a:prstGeom>
            <a:noFill/>
            <a:ln w="3175">
              <a:solidFill>
                <a:schemeClr val="tx1"/>
              </a:solidFill>
              <a:round/>
              <a:headEnd/>
              <a:tailEnd/>
            </a:ln>
          </p:spPr>
          <p:txBody>
            <a:bodyPr/>
            <a:lstStyle/>
            <a:p>
              <a:endParaRPr lang="en-US" dirty="0"/>
            </a:p>
          </p:txBody>
        </p:sp>
      </p:grpSp>
      <p:sp>
        <p:nvSpPr>
          <p:cNvPr id="33812" name="Text Box 40"/>
          <p:cNvSpPr txBox="1">
            <a:spLocks noChangeArrowheads="1"/>
          </p:cNvSpPr>
          <p:nvPr/>
        </p:nvSpPr>
        <p:spPr bwMode="auto">
          <a:xfrm>
            <a:off x="7223125" y="4672013"/>
            <a:ext cx="933450" cy="366712"/>
          </a:xfrm>
          <a:prstGeom prst="rect">
            <a:avLst/>
          </a:prstGeom>
          <a:noFill/>
          <a:ln w="9525" algn="ctr">
            <a:noFill/>
            <a:miter lim="800000"/>
            <a:headEnd/>
            <a:tailEnd/>
          </a:ln>
        </p:spPr>
        <p:txBody>
          <a:bodyPr wrap="none">
            <a:spAutoFit/>
          </a:bodyPr>
          <a:lstStyle/>
          <a:p>
            <a:r>
              <a:rPr lang="en-US" b="1" dirty="0"/>
              <a:t>STP- C</a:t>
            </a:r>
          </a:p>
        </p:txBody>
      </p:sp>
      <p:sp>
        <p:nvSpPr>
          <p:cNvPr id="33813" name="Text Box 41"/>
          <p:cNvSpPr txBox="1">
            <a:spLocks noChangeArrowheads="1"/>
          </p:cNvSpPr>
          <p:nvPr/>
        </p:nvSpPr>
        <p:spPr bwMode="auto">
          <a:xfrm>
            <a:off x="7269163" y="5299075"/>
            <a:ext cx="1331912" cy="457200"/>
          </a:xfrm>
          <a:prstGeom prst="rect">
            <a:avLst/>
          </a:prstGeom>
          <a:noFill/>
          <a:ln w="9525">
            <a:noFill/>
            <a:miter lim="800000"/>
            <a:headEnd/>
            <a:tailEnd/>
          </a:ln>
        </p:spPr>
        <p:txBody>
          <a:bodyPr wrap="none">
            <a:spAutoFit/>
          </a:bodyPr>
          <a:lstStyle/>
          <a:p>
            <a:r>
              <a:rPr lang="en-US" dirty="0"/>
              <a:t> Network-</a:t>
            </a:r>
            <a:r>
              <a:rPr lang="en-US" sz="2400" dirty="0"/>
              <a:t>4</a:t>
            </a:r>
          </a:p>
        </p:txBody>
      </p:sp>
      <p:sp>
        <p:nvSpPr>
          <p:cNvPr id="33814" name="Oval 42"/>
          <p:cNvSpPr>
            <a:spLocks noChangeArrowheads="1"/>
          </p:cNvSpPr>
          <p:nvPr/>
        </p:nvSpPr>
        <p:spPr bwMode="auto">
          <a:xfrm>
            <a:off x="2073275" y="2611438"/>
            <a:ext cx="812800" cy="1012825"/>
          </a:xfrm>
          <a:prstGeom prst="ellipse">
            <a:avLst/>
          </a:prstGeom>
          <a:noFill/>
          <a:ln w="19050" algn="ctr">
            <a:solidFill>
              <a:schemeClr val="tx1"/>
            </a:solidFill>
            <a:round/>
            <a:headEnd/>
            <a:tailEnd/>
          </a:ln>
        </p:spPr>
        <p:txBody>
          <a:bodyPr wrap="none" anchor="ctr"/>
          <a:lstStyle/>
          <a:p>
            <a:pPr algn="ctr"/>
            <a:endParaRPr lang="en-US" dirty="0"/>
          </a:p>
        </p:txBody>
      </p:sp>
      <p:sp>
        <p:nvSpPr>
          <p:cNvPr id="33815" name="Oval 43"/>
          <p:cNvSpPr>
            <a:spLocks noChangeArrowheads="1"/>
          </p:cNvSpPr>
          <p:nvPr/>
        </p:nvSpPr>
        <p:spPr bwMode="auto">
          <a:xfrm>
            <a:off x="2154238" y="4973638"/>
            <a:ext cx="812800" cy="1012825"/>
          </a:xfrm>
          <a:prstGeom prst="ellipse">
            <a:avLst/>
          </a:prstGeom>
          <a:noFill/>
          <a:ln w="19050" algn="ctr">
            <a:solidFill>
              <a:schemeClr val="tx1"/>
            </a:solidFill>
            <a:round/>
            <a:headEnd/>
            <a:tailEnd/>
          </a:ln>
        </p:spPr>
        <p:txBody>
          <a:bodyPr wrap="none" anchor="ctr"/>
          <a:lstStyle/>
          <a:p>
            <a:pPr algn="ctr"/>
            <a:endParaRPr lang="en-US" dirty="0"/>
          </a:p>
        </p:txBody>
      </p:sp>
      <p:sp>
        <p:nvSpPr>
          <p:cNvPr id="33816" name="Oval 44"/>
          <p:cNvSpPr>
            <a:spLocks noChangeArrowheads="1"/>
          </p:cNvSpPr>
          <p:nvPr/>
        </p:nvSpPr>
        <p:spPr bwMode="auto">
          <a:xfrm>
            <a:off x="6230938" y="2181225"/>
            <a:ext cx="812800" cy="1012825"/>
          </a:xfrm>
          <a:prstGeom prst="ellipse">
            <a:avLst/>
          </a:prstGeom>
          <a:noFill/>
          <a:ln w="19050" algn="ctr">
            <a:solidFill>
              <a:schemeClr val="tx1"/>
            </a:solidFill>
            <a:round/>
            <a:headEnd/>
            <a:tailEnd/>
          </a:ln>
        </p:spPr>
        <p:txBody>
          <a:bodyPr wrap="none" anchor="ctr"/>
          <a:lstStyle/>
          <a:p>
            <a:pPr algn="ctr"/>
            <a:endParaRPr lang="en-US" dirty="0"/>
          </a:p>
        </p:txBody>
      </p:sp>
      <p:sp>
        <p:nvSpPr>
          <p:cNvPr id="33817" name="Oval 45"/>
          <p:cNvSpPr>
            <a:spLocks noChangeArrowheads="1"/>
          </p:cNvSpPr>
          <p:nvPr/>
        </p:nvSpPr>
        <p:spPr bwMode="auto">
          <a:xfrm>
            <a:off x="6208713" y="4873625"/>
            <a:ext cx="812800" cy="1012825"/>
          </a:xfrm>
          <a:prstGeom prst="ellipse">
            <a:avLst/>
          </a:prstGeom>
          <a:noFill/>
          <a:ln w="19050" algn="ctr">
            <a:solidFill>
              <a:schemeClr val="tx1"/>
            </a:solidFill>
            <a:round/>
            <a:headEnd/>
            <a:tailEnd/>
          </a:ln>
        </p:spPr>
        <p:txBody>
          <a:bodyPr wrap="none" anchor="ctr"/>
          <a:lstStyle/>
          <a:p>
            <a:pPr algn="ctr"/>
            <a:endParaRPr lang="en-US" dirty="0"/>
          </a:p>
        </p:txBody>
      </p:sp>
      <p:sp>
        <p:nvSpPr>
          <p:cNvPr id="33818" name="Text Box 46"/>
          <p:cNvSpPr txBox="1">
            <a:spLocks noChangeArrowheads="1"/>
          </p:cNvSpPr>
          <p:nvPr/>
        </p:nvSpPr>
        <p:spPr bwMode="auto">
          <a:xfrm>
            <a:off x="2151063" y="2808288"/>
            <a:ext cx="628650" cy="641350"/>
          </a:xfrm>
          <a:prstGeom prst="rect">
            <a:avLst/>
          </a:prstGeom>
          <a:noFill/>
          <a:ln w="9525" algn="ctr">
            <a:noFill/>
            <a:miter lim="800000"/>
            <a:headEnd/>
            <a:tailEnd/>
          </a:ln>
        </p:spPr>
        <p:txBody>
          <a:bodyPr wrap="none">
            <a:spAutoFit/>
          </a:bodyPr>
          <a:lstStyle/>
          <a:p>
            <a:pPr algn="ctr"/>
            <a:r>
              <a:rPr lang="en-US" dirty="0"/>
              <a:t>LAN</a:t>
            </a:r>
          </a:p>
          <a:p>
            <a:pPr algn="ctr"/>
            <a:r>
              <a:rPr lang="en-US" dirty="0"/>
              <a:t>A</a:t>
            </a:r>
          </a:p>
        </p:txBody>
      </p:sp>
      <p:sp>
        <p:nvSpPr>
          <p:cNvPr id="33819" name="Text Box 47"/>
          <p:cNvSpPr txBox="1">
            <a:spLocks noChangeArrowheads="1"/>
          </p:cNvSpPr>
          <p:nvPr/>
        </p:nvSpPr>
        <p:spPr bwMode="auto">
          <a:xfrm>
            <a:off x="2246313" y="5173663"/>
            <a:ext cx="654050" cy="641350"/>
          </a:xfrm>
          <a:prstGeom prst="rect">
            <a:avLst/>
          </a:prstGeom>
          <a:noFill/>
          <a:ln w="9525" algn="ctr">
            <a:noFill/>
            <a:miter lim="800000"/>
            <a:headEnd/>
            <a:tailEnd/>
          </a:ln>
        </p:spPr>
        <p:txBody>
          <a:bodyPr>
            <a:spAutoFit/>
          </a:bodyPr>
          <a:lstStyle/>
          <a:p>
            <a:pPr algn="ctr"/>
            <a:r>
              <a:rPr lang="en-US" dirty="0"/>
              <a:t>LAN</a:t>
            </a:r>
          </a:p>
          <a:p>
            <a:pPr algn="ctr"/>
            <a:r>
              <a:rPr lang="en-US" dirty="0"/>
              <a:t>B</a:t>
            </a:r>
          </a:p>
        </p:txBody>
      </p:sp>
      <p:sp>
        <p:nvSpPr>
          <p:cNvPr id="33820" name="Text Box 48"/>
          <p:cNvSpPr txBox="1">
            <a:spLocks noChangeArrowheads="1"/>
          </p:cNvSpPr>
          <p:nvPr/>
        </p:nvSpPr>
        <p:spPr bwMode="auto">
          <a:xfrm>
            <a:off x="6345238" y="2398713"/>
            <a:ext cx="628650" cy="641350"/>
          </a:xfrm>
          <a:prstGeom prst="rect">
            <a:avLst/>
          </a:prstGeom>
          <a:noFill/>
          <a:ln w="9525" algn="ctr">
            <a:noFill/>
            <a:miter lim="800000"/>
            <a:headEnd/>
            <a:tailEnd/>
          </a:ln>
        </p:spPr>
        <p:txBody>
          <a:bodyPr wrap="none">
            <a:spAutoFit/>
          </a:bodyPr>
          <a:lstStyle/>
          <a:p>
            <a:pPr algn="ctr"/>
            <a:r>
              <a:rPr lang="en-US" dirty="0"/>
              <a:t>LAN</a:t>
            </a:r>
          </a:p>
          <a:p>
            <a:pPr algn="ctr"/>
            <a:r>
              <a:rPr lang="en-US" dirty="0"/>
              <a:t>C</a:t>
            </a:r>
          </a:p>
        </p:txBody>
      </p:sp>
      <p:sp>
        <p:nvSpPr>
          <p:cNvPr id="33821" name="Text Box 49"/>
          <p:cNvSpPr txBox="1">
            <a:spLocks noChangeArrowheads="1"/>
          </p:cNvSpPr>
          <p:nvPr/>
        </p:nvSpPr>
        <p:spPr bwMode="auto">
          <a:xfrm>
            <a:off x="6338888" y="5075238"/>
            <a:ext cx="628650" cy="641350"/>
          </a:xfrm>
          <a:prstGeom prst="rect">
            <a:avLst/>
          </a:prstGeom>
          <a:noFill/>
          <a:ln w="9525" algn="ctr">
            <a:noFill/>
            <a:miter lim="800000"/>
            <a:headEnd/>
            <a:tailEnd/>
          </a:ln>
        </p:spPr>
        <p:txBody>
          <a:bodyPr wrap="none">
            <a:spAutoFit/>
          </a:bodyPr>
          <a:lstStyle/>
          <a:p>
            <a:pPr algn="ctr"/>
            <a:r>
              <a:rPr lang="en-US" dirty="0"/>
              <a:t>LAN</a:t>
            </a:r>
          </a:p>
          <a:p>
            <a:pPr algn="ctr"/>
            <a:r>
              <a:rPr lang="en-US" dirty="0"/>
              <a:t>D</a:t>
            </a:r>
          </a:p>
        </p:txBody>
      </p:sp>
      <p:sp>
        <p:nvSpPr>
          <p:cNvPr id="33822" name="Oval 50"/>
          <p:cNvSpPr>
            <a:spLocks noChangeArrowheads="1"/>
          </p:cNvSpPr>
          <p:nvPr/>
        </p:nvSpPr>
        <p:spPr bwMode="auto">
          <a:xfrm>
            <a:off x="3322638" y="2582863"/>
            <a:ext cx="2540000" cy="3232150"/>
          </a:xfrm>
          <a:prstGeom prst="ellipse">
            <a:avLst/>
          </a:prstGeom>
          <a:noFill/>
          <a:ln w="19050" algn="ctr">
            <a:solidFill>
              <a:schemeClr val="tx1"/>
            </a:solidFill>
            <a:round/>
            <a:headEnd/>
            <a:tailEnd/>
          </a:ln>
        </p:spPr>
        <p:txBody>
          <a:bodyPr wrap="none" anchor="ctr"/>
          <a:lstStyle/>
          <a:p>
            <a:endParaRPr lang="en-US" dirty="0"/>
          </a:p>
        </p:txBody>
      </p:sp>
      <p:sp>
        <p:nvSpPr>
          <p:cNvPr id="33823" name="Text Box 51"/>
          <p:cNvSpPr txBox="1">
            <a:spLocks noChangeArrowheads="1"/>
          </p:cNvSpPr>
          <p:nvPr/>
        </p:nvSpPr>
        <p:spPr bwMode="auto">
          <a:xfrm>
            <a:off x="4252913" y="3890963"/>
            <a:ext cx="717550" cy="366712"/>
          </a:xfrm>
          <a:prstGeom prst="rect">
            <a:avLst/>
          </a:prstGeom>
          <a:noFill/>
          <a:ln w="9525" algn="ctr">
            <a:noFill/>
            <a:miter lim="800000"/>
            <a:headEnd/>
            <a:tailEnd/>
          </a:ln>
        </p:spPr>
        <p:txBody>
          <a:bodyPr wrap="none">
            <a:spAutoFit/>
          </a:bodyPr>
          <a:lstStyle/>
          <a:p>
            <a:pPr algn="ctr"/>
            <a:r>
              <a:rPr lang="en-US" dirty="0"/>
              <a:t>WAN</a:t>
            </a:r>
          </a:p>
        </p:txBody>
      </p:sp>
      <p:sp>
        <p:nvSpPr>
          <p:cNvPr id="33824" name="Line 52"/>
          <p:cNvSpPr>
            <a:spLocks noChangeShapeType="1"/>
          </p:cNvSpPr>
          <p:nvPr/>
        </p:nvSpPr>
        <p:spPr bwMode="auto">
          <a:xfrm flipV="1">
            <a:off x="1966913" y="2913063"/>
            <a:ext cx="136525" cy="28575"/>
          </a:xfrm>
          <a:prstGeom prst="line">
            <a:avLst/>
          </a:prstGeom>
          <a:noFill/>
          <a:ln w="19050">
            <a:solidFill>
              <a:schemeClr val="tx1"/>
            </a:solidFill>
            <a:round/>
            <a:headEnd/>
            <a:tailEnd/>
          </a:ln>
        </p:spPr>
        <p:txBody>
          <a:bodyPr/>
          <a:lstStyle/>
          <a:p>
            <a:endParaRPr lang="en-US" dirty="0"/>
          </a:p>
        </p:txBody>
      </p:sp>
      <p:sp>
        <p:nvSpPr>
          <p:cNvPr id="33825" name="Line 53"/>
          <p:cNvSpPr>
            <a:spLocks noChangeShapeType="1"/>
          </p:cNvSpPr>
          <p:nvPr/>
        </p:nvSpPr>
        <p:spPr bwMode="auto">
          <a:xfrm>
            <a:off x="2857500" y="3309938"/>
            <a:ext cx="512763" cy="390525"/>
          </a:xfrm>
          <a:prstGeom prst="line">
            <a:avLst/>
          </a:prstGeom>
          <a:noFill/>
          <a:ln w="19050">
            <a:solidFill>
              <a:schemeClr val="tx1"/>
            </a:solidFill>
            <a:round/>
            <a:headEnd/>
            <a:tailEnd/>
          </a:ln>
        </p:spPr>
        <p:txBody>
          <a:bodyPr/>
          <a:lstStyle/>
          <a:p>
            <a:endParaRPr lang="en-US" dirty="0"/>
          </a:p>
        </p:txBody>
      </p:sp>
      <p:sp>
        <p:nvSpPr>
          <p:cNvPr id="33826" name="Line 54"/>
          <p:cNvSpPr>
            <a:spLocks noChangeShapeType="1"/>
          </p:cNvSpPr>
          <p:nvPr/>
        </p:nvSpPr>
        <p:spPr bwMode="auto">
          <a:xfrm>
            <a:off x="2049463" y="5145088"/>
            <a:ext cx="127000" cy="136525"/>
          </a:xfrm>
          <a:prstGeom prst="line">
            <a:avLst/>
          </a:prstGeom>
          <a:noFill/>
          <a:ln w="19050">
            <a:solidFill>
              <a:schemeClr val="tx1"/>
            </a:solidFill>
            <a:round/>
            <a:headEnd/>
            <a:tailEnd/>
          </a:ln>
        </p:spPr>
        <p:txBody>
          <a:bodyPr/>
          <a:lstStyle/>
          <a:p>
            <a:endParaRPr lang="en-US" dirty="0"/>
          </a:p>
        </p:txBody>
      </p:sp>
      <p:sp>
        <p:nvSpPr>
          <p:cNvPr id="33827" name="Line 55"/>
          <p:cNvSpPr>
            <a:spLocks noChangeShapeType="1"/>
          </p:cNvSpPr>
          <p:nvPr/>
        </p:nvSpPr>
        <p:spPr bwMode="auto">
          <a:xfrm flipH="1">
            <a:off x="6923088" y="1954213"/>
            <a:ext cx="477837" cy="409575"/>
          </a:xfrm>
          <a:prstGeom prst="line">
            <a:avLst/>
          </a:prstGeom>
          <a:noFill/>
          <a:ln w="19050">
            <a:solidFill>
              <a:schemeClr val="tx1"/>
            </a:solidFill>
            <a:round/>
            <a:headEnd/>
            <a:tailEnd/>
          </a:ln>
        </p:spPr>
        <p:txBody>
          <a:bodyPr/>
          <a:lstStyle/>
          <a:p>
            <a:endParaRPr lang="en-US" dirty="0"/>
          </a:p>
        </p:txBody>
      </p:sp>
      <p:sp>
        <p:nvSpPr>
          <p:cNvPr id="33828" name="Line 56"/>
          <p:cNvSpPr>
            <a:spLocks noChangeShapeType="1"/>
          </p:cNvSpPr>
          <p:nvPr/>
        </p:nvSpPr>
        <p:spPr bwMode="auto">
          <a:xfrm flipV="1">
            <a:off x="6994525" y="5035550"/>
            <a:ext cx="319088" cy="150813"/>
          </a:xfrm>
          <a:prstGeom prst="line">
            <a:avLst/>
          </a:prstGeom>
          <a:noFill/>
          <a:ln w="19050">
            <a:solidFill>
              <a:schemeClr val="tx1"/>
            </a:solidFill>
            <a:round/>
            <a:headEnd/>
            <a:tailEnd/>
          </a:ln>
        </p:spPr>
        <p:txBody>
          <a:bodyPr/>
          <a:lstStyle/>
          <a:p>
            <a:endParaRPr lang="en-US" dirty="0"/>
          </a:p>
        </p:txBody>
      </p:sp>
      <p:sp>
        <p:nvSpPr>
          <p:cNvPr id="33829" name="Line 57"/>
          <p:cNvSpPr>
            <a:spLocks noChangeShapeType="1"/>
          </p:cNvSpPr>
          <p:nvPr/>
        </p:nvSpPr>
        <p:spPr bwMode="auto">
          <a:xfrm flipH="1" flipV="1">
            <a:off x="5713413" y="4994275"/>
            <a:ext cx="468312" cy="301625"/>
          </a:xfrm>
          <a:prstGeom prst="line">
            <a:avLst/>
          </a:prstGeom>
          <a:noFill/>
          <a:ln w="19050">
            <a:solidFill>
              <a:schemeClr val="tx1"/>
            </a:solidFill>
            <a:round/>
            <a:headEnd/>
            <a:tailEnd/>
          </a:ln>
        </p:spPr>
        <p:txBody>
          <a:bodyPr/>
          <a:lstStyle/>
          <a:p>
            <a:endParaRPr lang="en-US" dirty="0"/>
          </a:p>
        </p:txBody>
      </p:sp>
      <p:sp>
        <p:nvSpPr>
          <p:cNvPr id="33830" name="Line 58"/>
          <p:cNvSpPr>
            <a:spLocks noChangeShapeType="1"/>
          </p:cNvSpPr>
          <p:nvPr/>
        </p:nvSpPr>
        <p:spPr bwMode="auto">
          <a:xfrm flipH="1">
            <a:off x="5688013" y="2967038"/>
            <a:ext cx="609600" cy="438150"/>
          </a:xfrm>
          <a:prstGeom prst="line">
            <a:avLst/>
          </a:prstGeom>
          <a:noFill/>
          <a:ln w="19050">
            <a:solidFill>
              <a:schemeClr val="tx1"/>
            </a:solidFill>
            <a:round/>
            <a:headEnd/>
            <a:tailEnd/>
          </a:ln>
        </p:spPr>
        <p:txBody>
          <a:bodyPr/>
          <a:lstStyle/>
          <a:p>
            <a:endParaRPr lang="en-US" dirty="0"/>
          </a:p>
        </p:txBody>
      </p:sp>
      <p:sp>
        <p:nvSpPr>
          <p:cNvPr id="33831" name="Text Box 59"/>
          <p:cNvSpPr txBox="1">
            <a:spLocks noChangeArrowheads="1"/>
          </p:cNvSpPr>
          <p:nvPr/>
        </p:nvSpPr>
        <p:spPr bwMode="auto">
          <a:xfrm>
            <a:off x="8763000" y="6705600"/>
            <a:ext cx="381000" cy="152400"/>
          </a:xfrm>
          <a:prstGeom prst="rect">
            <a:avLst/>
          </a:prstGeom>
          <a:noFill/>
          <a:ln w="9525">
            <a:noFill/>
            <a:miter lim="800000"/>
            <a:headEnd/>
            <a:tailEnd/>
          </a:ln>
        </p:spPr>
        <p:txBody>
          <a:bodyPr>
            <a:spAutoFit/>
          </a:bodyPr>
          <a:lstStyle/>
          <a:p>
            <a:pPr algn="ctr"/>
            <a:r>
              <a:rPr lang="en-US" sz="400" dirty="0"/>
              <a:t>T0300</a:t>
            </a:r>
            <a:endParaRPr lang="en-US" u="sng" dirty="0">
              <a:latin typeface="Times New Roman" pitchFamily="18" charset="0"/>
            </a:endParaRPr>
          </a:p>
        </p:txBody>
      </p:sp>
      <p:grpSp>
        <p:nvGrpSpPr>
          <p:cNvPr id="6" name="Group 60"/>
          <p:cNvGrpSpPr>
            <a:grpSpLocks/>
          </p:cNvGrpSpPr>
          <p:nvPr/>
        </p:nvGrpSpPr>
        <p:grpSpPr bwMode="auto">
          <a:xfrm>
            <a:off x="1927225" y="1054100"/>
            <a:ext cx="2800350" cy="1281113"/>
            <a:chOff x="1094" y="584"/>
            <a:chExt cx="1764" cy="807"/>
          </a:xfrm>
        </p:grpSpPr>
        <p:sp>
          <p:nvSpPr>
            <p:cNvPr id="33833" name="AutoShape 61"/>
            <p:cNvSpPr>
              <a:spLocks noChangeArrowheads="1"/>
            </p:cNvSpPr>
            <p:nvPr/>
          </p:nvSpPr>
          <p:spPr bwMode="auto">
            <a:xfrm>
              <a:off x="1104" y="584"/>
              <a:ext cx="1754" cy="743"/>
            </a:xfrm>
            <a:prstGeom prst="rightArrow">
              <a:avLst>
                <a:gd name="adj1" fmla="val 50000"/>
                <a:gd name="adj2" fmla="val 59017"/>
              </a:avLst>
            </a:prstGeom>
            <a:solidFill>
              <a:schemeClr val="accent1"/>
            </a:solidFill>
            <a:ln w="9525">
              <a:noFill/>
              <a:miter lim="800000"/>
              <a:headEnd/>
              <a:tailEnd/>
            </a:ln>
          </p:spPr>
          <p:txBody>
            <a:bodyPr wrap="none" anchor="ctr"/>
            <a:lstStyle/>
            <a:p>
              <a:endParaRPr lang="en-US" dirty="0"/>
            </a:p>
          </p:txBody>
        </p:sp>
        <p:sp>
          <p:nvSpPr>
            <p:cNvPr id="33834" name="Text Box 62"/>
            <p:cNvSpPr txBox="1">
              <a:spLocks noChangeArrowheads="1"/>
            </p:cNvSpPr>
            <p:nvPr/>
          </p:nvSpPr>
          <p:spPr bwMode="auto">
            <a:xfrm>
              <a:off x="2247" y="833"/>
              <a:ext cx="428" cy="231"/>
            </a:xfrm>
            <a:prstGeom prst="rect">
              <a:avLst/>
            </a:prstGeom>
            <a:solidFill>
              <a:schemeClr val="folHlink"/>
            </a:solidFill>
            <a:ln w="9525">
              <a:noFill/>
              <a:miter lim="800000"/>
              <a:headEnd/>
              <a:tailEnd/>
            </a:ln>
          </p:spPr>
          <p:txBody>
            <a:bodyPr wrap="none">
              <a:spAutoFit/>
            </a:bodyPr>
            <a:lstStyle/>
            <a:p>
              <a:r>
                <a:rPr lang="en-US" b="1" dirty="0"/>
                <a:t>Data</a:t>
              </a:r>
            </a:p>
          </p:txBody>
        </p:sp>
        <p:sp>
          <p:nvSpPr>
            <p:cNvPr id="33835" name="Text Box 63"/>
            <p:cNvSpPr txBox="1">
              <a:spLocks noChangeArrowheads="1"/>
            </p:cNvSpPr>
            <p:nvPr/>
          </p:nvSpPr>
          <p:spPr bwMode="auto">
            <a:xfrm>
              <a:off x="1284" y="1103"/>
              <a:ext cx="1077" cy="288"/>
            </a:xfrm>
            <a:prstGeom prst="rect">
              <a:avLst/>
            </a:prstGeom>
            <a:noFill/>
            <a:ln w="9525">
              <a:noFill/>
              <a:miter lim="800000"/>
              <a:headEnd/>
              <a:tailEnd/>
            </a:ln>
          </p:spPr>
          <p:txBody>
            <a:bodyPr wrap="none">
              <a:spAutoFit/>
            </a:bodyPr>
            <a:lstStyle/>
            <a:p>
              <a:r>
                <a:rPr lang="en-US" sz="2400" b="1" dirty="0"/>
                <a:t>IP Packets</a:t>
              </a:r>
            </a:p>
          </p:txBody>
        </p:sp>
        <p:sp>
          <p:nvSpPr>
            <p:cNvPr id="33836" name="Rectangle 64"/>
            <p:cNvSpPr>
              <a:spLocks noChangeArrowheads="1"/>
            </p:cNvSpPr>
            <p:nvPr/>
          </p:nvSpPr>
          <p:spPr bwMode="auto">
            <a:xfrm>
              <a:off x="1135" y="792"/>
              <a:ext cx="1023" cy="337"/>
            </a:xfrm>
            <a:prstGeom prst="rect">
              <a:avLst/>
            </a:prstGeom>
            <a:solidFill>
              <a:srgbClr val="FFCC99"/>
            </a:solidFill>
            <a:ln w="9525">
              <a:solidFill>
                <a:schemeClr val="bg2"/>
              </a:solidFill>
              <a:miter lim="800000"/>
              <a:headEnd/>
              <a:tailEnd/>
            </a:ln>
          </p:spPr>
          <p:txBody>
            <a:bodyPr wrap="none" anchor="ctr"/>
            <a:lstStyle/>
            <a:p>
              <a:endParaRPr lang="en-US" dirty="0"/>
            </a:p>
          </p:txBody>
        </p:sp>
        <p:grpSp>
          <p:nvGrpSpPr>
            <p:cNvPr id="7" name="Group 65"/>
            <p:cNvGrpSpPr>
              <a:grpSpLocks/>
            </p:cNvGrpSpPr>
            <p:nvPr/>
          </p:nvGrpSpPr>
          <p:grpSpPr bwMode="auto">
            <a:xfrm>
              <a:off x="1094" y="747"/>
              <a:ext cx="596" cy="404"/>
              <a:chOff x="823" y="506"/>
              <a:chExt cx="596" cy="404"/>
            </a:xfrm>
          </p:grpSpPr>
          <p:sp>
            <p:nvSpPr>
              <p:cNvPr id="33841" name="Rectangle 66"/>
              <p:cNvSpPr>
                <a:spLocks noChangeArrowheads="1"/>
              </p:cNvSpPr>
              <p:nvPr/>
            </p:nvSpPr>
            <p:spPr bwMode="auto">
              <a:xfrm>
                <a:off x="873" y="576"/>
                <a:ext cx="504" cy="288"/>
              </a:xfrm>
              <a:prstGeom prst="rect">
                <a:avLst/>
              </a:prstGeom>
              <a:noFill/>
              <a:ln w="9525">
                <a:noFill/>
                <a:miter lim="800000"/>
                <a:headEnd/>
                <a:tailEnd/>
              </a:ln>
            </p:spPr>
            <p:txBody>
              <a:bodyPr wrap="none" anchor="ctr"/>
              <a:lstStyle/>
              <a:p>
                <a:endParaRPr lang="en-US" dirty="0"/>
              </a:p>
            </p:txBody>
          </p:sp>
          <p:sp>
            <p:nvSpPr>
              <p:cNvPr id="33842" name="Text Box 67"/>
              <p:cNvSpPr txBox="1">
                <a:spLocks noChangeArrowheads="1"/>
              </p:cNvSpPr>
              <p:nvPr/>
            </p:nvSpPr>
            <p:spPr bwMode="auto">
              <a:xfrm>
                <a:off x="823" y="506"/>
                <a:ext cx="596" cy="404"/>
              </a:xfrm>
              <a:prstGeom prst="rect">
                <a:avLst/>
              </a:prstGeom>
              <a:noFill/>
              <a:ln w="9525">
                <a:noFill/>
                <a:miter lim="800000"/>
                <a:headEnd/>
                <a:tailEnd/>
              </a:ln>
            </p:spPr>
            <p:txBody>
              <a:bodyPr wrap="none">
                <a:spAutoFit/>
              </a:bodyPr>
              <a:lstStyle/>
              <a:p>
                <a:pPr algn="ctr"/>
                <a:r>
                  <a:rPr lang="en-US" dirty="0"/>
                  <a:t>Source</a:t>
                </a:r>
              </a:p>
              <a:p>
                <a:pPr algn="ctr"/>
                <a:r>
                  <a:rPr lang="en-US" dirty="0"/>
                  <a:t>IP Addr</a:t>
                </a:r>
              </a:p>
            </p:txBody>
          </p:sp>
        </p:grpSp>
        <p:sp>
          <p:nvSpPr>
            <p:cNvPr id="33838" name="Rectangle 68"/>
            <p:cNvSpPr>
              <a:spLocks noChangeArrowheads="1"/>
            </p:cNvSpPr>
            <p:nvPr/>
          </p:nvSpPr>
          <p:spPr bwMode="auto">
            <a:xfrm>
              <a:off x="1654" y="806"/>
              <a:ext cx="504" cy="288"/>
            </a:xfrm>
            <a:prstGeom prst="rect">
              <a:avLst/>
            </a:prstGeom>
            <a:noFill/>
            <a:ln w="9525">
              <a:noFill/>
              <a:miter lim="800000"/>
              <a:headEnd/>
              <a:tailEnd/>
            </a:ln>
          </p:spPr>
          <p:txBody>
            <a:bodyPr wrap="none" anchor="ctr"/>
            <a:lstStyle/>
            <a:p>
              <a:endParaRPr lang="en-US" dirty="0"/>
            </a:p>
          </p:txBody>
        </p:sp>
        <p:sp>
          <p:nvSpPr>
            <p:cNvPr id="33839" name="Text Box 69"/>
            <p:cNvSpPr txBox="1">
              <a:spLocks noChangeArrowheads="1"/>
            </p:cNvSpPr>
            <p:nvPr/>
          </p:nvSpPr>
          <p:spPr bwMode="auto">
            <a:xfrm>
              <a:off x="1606" y="759"/>
              <a:ext cx="596" cy="404"/>
            </a:xfrm>
            <a:prstGeom prst="rect">
              <a:avLst/>
            </a:prstGeom>
            <a:noFill/>
            <a:ln w="9525">
              <a:noFill/>
              <a:miter lim="800000"/>
              <a:headEnd/>
              <a:tailEnd/>
            </a:ln>
          </p:spPr>
          <p:txBody>
            <a:bodyPr>
              <a:spAutoFit/>
            </a:bodyPr>
            <a:lstStyle/>
            <a:p>
              <a:pPr algn="ctr"/>
              <a:r>
                <a:rPr lang="en-US" dirty="0"/>
                <a:t>Dest</a:t>
              </a:r>
            </a:p>
            <a:p>
              <a:pPr algn="ctr"/>
              <a:r>
                <a:rPr lang="en-US" dirty="0"/>
                <a:t>IP Addr</a:t>
              </a:r>
            </a:p>
          </p:txBody>
        </p:sp>
        <p:sp>
          <p:nvSpPr>
            <p:cNvPr id="33840" name="Line 70"/>
            <p:cNvSpPr>
              <a:spLocks noChangeShapeType="1"/>
            </p:cNvSpPr>
            <p:nvPr/>
          </p:nvSpPr>
          <p:spPr bwMode="auto">
            <a:xfrm>
              <a:off x="1648" y="792"/>
              <a:ext cx="0" cy="336"/>
            </a:xfrm>
            <a:prstGeom prst="line">
              <a:avLst/>
            </a:prstGeom>
            <a:noFill/>
            <a:ln w="9525">
              <a:solidFill>
                <a:schemeClr val="tx1"/>
              </a:solidFill>
              <a:round/>
              <a:headEnd/>
              <a:tailEnd/>
            </a:ln>
          </p:spPr>
          <p:txBody>
            <a:bodyPr/>
            <a:lstStyle/>
            <a:p>
              <a:endParaRPr lang="en-US" dirty="0"/>
            </a:p>
          </p:txBody>
        </p:sp>
      </p:gr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0"/>
            <a:ext cx="9140825" cy="609600"/>
          </a:xfrm>
        </p:spPr>
        <p:txBody>
          <a:bodyPr/>
          <a:lstStyle/>
          <a:p>
            <a:pPr eaLnBrk="1" hangingPunct="1"/>
            <a:r>
              <a:rPr lang="en-US" dirty="0" smtClean="0"/>
              <a:t>  IP Addresses</a:t>
            </a:r>
          </a:p>
        </p:txBody>
      </p:sp>
      <p:sp>
        <p:nvSpPr>
          <p:cNvPr id="34819" name="Rectangle 3"/>
          <p:cNvSpPr>
            <a:spLocks noChangeArrowheads="1"/>
          </p:cNvSpPr>
          <p:nvPr/>
        </p:nvSpPr>
        <p:spPr bwMode="auto">
          <a:xfrm>
            <a:off x="685800" y="990600"/>
            <a:ext cx="7683500" cy="52578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800" dirty="0"/>
              <a:t>IP addresses:</a:t>
            </a:r>
          </a:p>
          <a:p>
            <a:pPr marL="571500" lvl="1" indent="-228600">
              <a:spcBef>
                <a:spcPct val="30000"/>
              </a:spcBef>
              <a:buClr>
                <a:schemeClr val="folHlink"/>
              </a:buClr>
              <a:buFontTx/>
              <a:buChar char="•"/>
            </a:pPr>
            <a:r>
              <a:rPr lang="en-US" sz="2400" dirty="0"/>
              <a:t>uniquely identify a host on a network.</a:t>
            </a:r>
          </a:p>
          <a:p>
            <a:pPr marL="571500" lvl="1" indent="-228600">
              <a:spcBef>
                <a:spcPct val="30000"/>
              </a:spcBef>
              <a:buClr>
                <a:schemeClr val="folHlink"/>
              </a:buClr>
              <a:buFontTx/>
              <a:buChar char="•"/>
            </a:pPr>
            <a:r>
              <a:rPr lang="en-US" sz="2400" dirty="0"/>
              <a:t>consist of 4 octets separated by dots                  (e.g. 192.168.1.10).</a:t>
            </a:r>
          </a:p>
          <a:p>
            <a:pPr marL="571500" lvl="1" indent="-228600">
              <a:spcBef>
                <a:spcPct val="30000"/>
              </a:spcBef>
              <a:buClr>
                <a:schemeClr val="folHlink"/>
              </a:buClr>
              <a:buFontTx/>
              <a:buChar char="•"/>
            </a:pPr>
            <a:r>
              <a:rPr lang="en-US" sz="2400" dirty="0"/>
              <a:t>divided in classes – A, B, and C.</a:t>
            </a:r>
          </a:p>
          <a:p>
            <a:pPr marL="571500" lvl="1" indent="-228600">
              <a:spcBef>
                <a:spcPct val="30000"/>
              </a:spcBef>
              <a:buClr>
                <a:schemeClr val="folHlink"/>
              </a:buClr>
              <a:buFontTx/>
              <a:buChar char="•"/>
            </a:pPr>
            <a:endParaRPr lang="en-US" sz="2400" dirty="0"/>
          </a:p>
          <a:p>
            <a:pPr marL="228600" indent="-228600">
              <a:spcBef>
                <a:spcPct val="30000"/>
              </a:spcBef>
              <a:buClr>
                <a:schemeClr val="folHlink"/>
              </a:buClr>
              <a:buFont typeface="Wingdings" pitchFamily="2" charset="2"/>
              <a:buChar char="§"/>
            </a:pPr>
            <a:r>
              <a:rPr lang="en-US" sz="2400" dirty="0"/>
              <a:t>A portion of the IP address defines the “network”, and a portion of the address defines the “host” (e.g. 192.168.1.10 – host 10 on the 192.168.1 network).</a:t>
            </a:r>
          </a:p>
          <a:p>
            <a:pPr marL="228600" indent="-228600">
              <a:spcBef>
                <a:spcPct val="30000"/>
              </a:spcBef>
              <a:buClr>
                <a:schemeClr val="folHlink"/>
              </a:buClr>
              <a:buFont typeface="Wingdings" pitchFamily="2" charset="2"/>
              <a:buChar char="§"/>
            </a:pPr>
            <a:endParaRPr lang="en-US" sz="2400" dirty="0"/>
          </a:p>
          <a:p>
            <a:pPr marL="228600" indent="-228600">
              <a:spcBef>
                <a:spcPct val="30000"/>
              </a:spcBef>
              <a:buClr>
                <a:schemeClr val="folHlink"/>
              </a:buClr>
              <a:buFont typeface="Wingdings" pitchFamily="2" charset="2"/>
              <a:buChar char="§"/>
            </a:pPr>
            <a:r>
              <a:rPr lang="en-US" sz="2400" dirty="0"/>
              <a:t>The subnet “mask” is used to divide the address into network and host portions.</a:t>
            </a:r>
            <a:r>
              <a:rPr lang="en-US" sz="2800" dirty="0"/>
              <a:t> </a:t>
            </a:r>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630936"/>
          </a:xfrm>
        </p:spPr>
        <p:txBody>
          <a:bodyPr/>
          <a:lstStyle/>
          <a:p>
            <a:r>
              <a:rPr lang="en-US" dirty="0" smtClean="0"/>
              <a:t>  IP Addresses on the Eagle STP</a:t>
            </a:r>
          </a:p>
        </p:txBody>
      </p:sp>
      <p:sp>
        <p:nvSpPr>
          <p:cNvPr id="5" name="Cube 4"/>
          <p:cNvSpPr/>
          <p:nvPr/>
        </p:nvSpPr>
        <p:spPr>
          <a:xfrm>
            <a:off x="200025" y="1533525"/>
            <a:ext cx="5153025" cy="4181475"/>
          </a:xfrm>
          <a:prstGeom prst="cube">
            <a:avLst/>
          </a:prstGeom>
          <a:solidFill>
            <a:srgbClr val="F0E8B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2" name="Group 32"/>
          <p:cNvGrpSpPr>
            <a:grpSpLocks/>
          </p:cNvGrpSpPr>
          <p:nvPr/>
        </p:nvGrpSpPr>
        <p:grpSpPr bwMode="auto">
          <a:xfrm>
            <a:off x="412750" y="2955925"/>
            <a:ext cx="2568575" cy="1978025"/>
            <a:chOff x="1089025" y="2955925"/>
            <a:chExt cx="2397126" cy="1978025"/>
          </a:xfrm>
          <a:solidFill>
            <a:srgbClr val="00FF00"/>
          </a:solidFill>
        </p:grpSpPr>
        <p:sp>
          <p:nvSpPr>
            <p:cNvPr id="35871" name="Rectangle 22"/>
            <p:cNvSpPr>
              <a:spLocks noChangeArrowheads="1"/>
            </p:cNvSpPr>
            <p:nvPr/>
          </p:nvSpPr>
          <p:spPr bwMode="auto">
            <a:xfrm>
              <a:off x="1571625" y="3038475"/>
              <a:ext cx="1323975" cy="1866900"/>
            </a:xfrm>
            <a:prstGeom prst="rect">
              <a:avLst/>
            </a:prstGeom>
            <a:grpFill/>
            <a:ln w="9525" algn="ctr">
              <a:noFill/>
              <a:miter lim="800000"/>
              <a:headEnd/>
              <a:tailEnd/>
            </a:ln>
          </p:spPr>
          <p:txBody>
            <a:bodyPr wrap="none" anchor="ctr"/>
            <a:lstStyle/>
            <a:p>
              <a:endParaRPr lang="en-US" dirty="0"/>
            </a:p>
          </p:txBody>
        </p:sp>
        <p:sp>
          <p:nvSpPr>
            <p:cNvPr id="35872" name="Rectangle 23"/>
            <p:cNvSpPr>
              <a:spLocks noChangeArrowheads="1"/>
            </p:cNvSpPr>
            <p:nvPr/>
          </p:nvSpPr>
          <p:spPr bwMode="auto">
            <a:xfrm>
              <a:off x="1104900" y="2990850"/>
              <a:ext cx="2381251" cy="1943100"/>
            </a:xfrm>
            <a:prstGeom prst="rect">
              <a:avLst/>
            </a:prstGeom>
            <a:grpFill/>
            <a:ln w="19050" algn="ctr">
              <a:solidFill>
                <a:srgbClr val="000000"/>
              </a:solidFill>
              <a:miter lim="800000"/>
              <a:headEnd/>
              <a:tailEnd/>
            </a:ln>
          </p:spPr>
          <p:txBody>
            <a:bodyPr wrap="none" anchor="ctr"/>
            <a:lstStyle/>
            <a:p>
              <a:endParaRPr lang="en-US" dirty="0"/>
            </a:p>
          </p:txBody>
        </p:sp>
        <p:sp>
          <p:nvSpPr>
            <p:cNvPr id="35873" name="Rectangle 24"/>
            <p:cNvSpPr>
              <a:spLocks noChangeArrowheads="1"/>
            </p:cNvSpPr>
            <p:nvPr/>
          </p:nvSpPr>
          <p:spPr bwMode="auto">
            <a:xfrm>
              <a:off x="1247775" y="3267075"/>
              <a:ext cx="476250" cy="1609725"/>
            </a:xfrm>
            <a:prstGeom prst="rect">
              <a:avLst/>
            </a:prstGeom>
            <a:grpFill/>
            <a:ln w="9525" algn="ctr">
              <a:solidFill>
                <a:srgbClr val="000000"/>
              </a:solidFill>
              <a:miter lim="800000"/>
              <a:headEnd/>
              <a:tailEnd/>
            </a:ln>
          </p:spPr>
          <p:txBody>
            <a:bodyPr wrap="none" anchor="ctr"/>
            <a:lstStyle/>
            <a:p>
              <a:endParaRPr lang="en-US" dirty="0"/>
            </a:p>
          </p:txBody>
        </p:sp>
        <p:sp>
          <p:nvSpPr>
            <p:cNvPr id="35874" name="Text Box 26"/>
            <p:cNvSpPr txBox="1">
              <a:spLocks noChangeArrowheads="1"/>
            </p:cNvSpPr>
            <p:nvPr/>
          </p:nvSpPr>
          <p:spPr bwMode="auto">
            <a:xfrm>
              <a:off x="1089025" y="2955925"/>
              <a:ext cx="793750" cy="366713"/>
            </a:xfrm>
            <a:prstGeom prst="rect">
              <a:avLst/>
            </a:prstGeom>
            <a:grpFill/>
            <a:ln w="9525">
              <a:noFill/>
              <a:miter lim="800000"/>
              <a:headEnd/>
              <a:tailEnd/>
            </a:ln>
          </p:spPr>
          <p:txBody>
            <a:bodyPr wrap="none">
              <a:spAutoFit/>
            </a:bodyPr>
            <a:lstStyle/>
            <a:p>
              <a:r>
                <a:rPr lang="en-US" dirty="0">
                  <a:solidFill>
                    <a:srgbClr val="000000"/>
                  </a:solidFill>
                </a:rPr>
                <a:t>MTP3</a:t>
              </a:r>
            </a:p>
          </p:txBody>
        </p:sp>
        <p:sp>
          <p:nvSpPr>
            <p:cNvPr id="35875" name="Text Box 27"/>
            <p:cNvSpPr txBox="1">
              <a:spLocks noChangeArrowheads="1"/>
            </p:cNvSpPr>
            <p:nvPr/>
          </p:nvSpPr>
          <p:spPr bwMode="auto">
            <a:xfrm>
              <a:off x="1289050" y="3189288"/>
              <a:ext cx="463550" cy="1616075"/>
            </a:xfrm>
            <a:prstGeom prst="rect">
              <a:avLst/>
            </a:prstGeom>
            <a:grpFill/>
            <a:ln w="9525" algn="ctr">
              <a:noFill/>
              <a:miter lim="800000"/>
              <a:headEnd/>
              <a:tailEnd/>
            </a:ln>
          </p:spPr>
          <p:txBody>
            <a:bodyPr wrap="none">
              <a:spAutoFit/>
            </a:bodyPr>
            <a:lstStyle/>
            <a:p>
              <a:pPr algn="ctr"/>
              <a:r>
                <a:rPr lang="en-US" dirty="0"/>
                <a:t>A</a:t>
              </a:r>
            </a:p>
            <a:p>
              <a:pPr algn="ctr"/>
              <a:r>
                <a:rPr lang="en-US" dirty="0"/>
                <a:t>A1</a:t>
              </a:r>
            </a:p>
            <a:p>
              <a:pPr algn="ctr"/>
              <a:endParaRPr lang="en-US" sz="1400" dirty="0"/>
            </a:p>
            <a:p>
              <a:pPr algn="ctr"/>
              <a:r>
                <a:rPr lang="en-US" dirty="0"/>
                <a:t>B</a:t>
              </a:r>
            </a:p>
            <a:p>
              <a:pPr algn="ctr"/>
              <a:r>
                <a:rPr lang="en-US" dirty="0"/>
                <a:t>B1</a:t>
              </a:r>
            </a:p>
            <a:p>
              <a:pPr algn="ctr"/>
              <a:endParaRPr lang="en-US" sz="1400" dirty="0"/>
            </a:p>
          </p:txBody>
        </p:sp>
        <p:sp>
          <p:nvSpPr>
            <p:cNvPr id="35876" name="Text Box 28"/>
            <p:cNvSpPr txBox="1">
              <a:spLocks noChangeArrowheads="1"/>
            </p:cNvSpPr>
            <p:nvPr/>
          </p:nvSpPr>
          <p:spPr bwMode="auto">
            <a:xfrm rot="-5400000">
              <a:off x="1212057" y="3715544"/>
              <a:ext cx="430212" cy="304800"/>
            </a:xfrm>
            <a:prstGeom prst="rect">
              <a:avLst/>
            </a:prstGeom>
            <a:grpFill/>
            <a:ln w="9525" algn="ctr">
              <a:noFill/>
              <a:miter lim="800000"/>
              <a:headEnd/>
              <a:tailEnd/>
            </a:ln>
          </p:spPr>
          <p:txBody>
            <a:bodyPr wrap="none">
              <a:spAutoFit/>
            </a:bodyPr>
            <a:lstStyle/>
            <a:p>
              <a:pPr algn="ctr"/>
              <a:r>
                <a:rPr lang="en-US" sz="1400" dirty="0"/>
                <a:t>. . .</a:t>
              </a:r>
            </a:p>
          </p:txBody>
        </p:sp>
        <p:sp>
          <p:nvSpPr>
            <p:cNvPr id="35877" name="Text Box 29"/>
            <p:cNvSpPr txBox="1">
              <a:spLocks noChangeArrowheads="1"/>
            </p:cNvSpPr>
            <p:nvPr/>
          </p:nvSpPr>
          <p:spPr bwMode="auto">
            <a:xfrm rot="-5400000">
              <a:off x="1231107" y="4496594"/>
              <a:ext cx="430212" cy="304800"/>
            </a:xfrm>
            <a:prstGeom prst="rect">
              <a:avLst/>
            </a:prstGeom>
            <a:grpFill/>
            <a:ln w="9525" algn="ctr">
              <a:noFill/>
              <a:miter lim="800000"/>
              <a:headEnd/>
              <a:tailEnd/>
            </a:ln>
          </p:spPr>
          <p:txBody>
            <a:bodyPr wrap="none">
              <a:spAutoFit/>
            </a:bodyPr>
            <a:lstStyle/>
            <a:p>
              <a:pPr algn="ctr"/>
              <a:r>
                <a:rPr lang="en-US" sz="1400" dirty="0"/>
                <a:t>. . .</a:t>
              </a:r>
            </a:p>
          </p:txBody>
        </p:sp>
        <p:sp>
          <p:nvSpPr>
            <p:cNvPr id="35878" name="Rectangle 30"/>
            <p:cNvSpPr>
              <a:spLocks noChangeArrowheads="1"/>
            </p:cNvSpPr>
            <p:nvPr/>
          </p:nvSpPr>
          <p:spPr bwMode="auto">
            <a:xfrm>
              <a:off x="1885950" y="3276600"/>
              <a:ext cx="533400" cy="1600200"/>
            </a:xfrm>
            <a:prstGeom prst="rect">
              <a:avLst/>
            </a:prstGeom>
            <a:grpFill/>
            <a:ln w="9525" algn="ctr">
              <a:solidFill>
                <a:srgbClr val="000000"/>
              </a:solidFill>
              <a:miter lim="800000"/>
              <a:headEnd/>
              <a:tailEnd/>
            </a:ln>
          </p:spPr>
          <p:txBody>
            <a:bodyPr wrap="none" anchor="ctr"/>
            <a:lstStyle/>
            <a:p>
              <a:endParaRPr lang="en-US" dirty="0"/>
            </a:p>
          </p:txBody>
        </p:sp>
        <p:sp>
          <p:nvSpPr>
            <p:cNvPr id="35879" name="Text Box 31"/>
            <p:cNvSpPr txBox="1">
              <a:spLocks noChangeArrowheads="1"/>
            </p:cNvSpPr>
            <p:nvPr/>
          </p:nvSpPr>
          <p:spPr bwMode="auto">
            <a:xfrm rot="5400000">
              <a:off x="1535907" y="3909218"/>
              <a:ext cx="1200150" cy="366713"/>
            </a:xfrm>
            <a:prstGeom prst="rect">
              <a:avLst/>
            </a:prstGeom>
            <a:grpFill/>
            <a:ln w="9525">
              <a:noFill/>
              <a:miter lim="800000"/>
              <a:headEnd/>
              <a:tailEnd/>
            </a:ln>
          </p:spPr>
          <p:txBody>
            <a:bodyPr wrap="none">
              <a:spAutoFit/>
            </a:bodyPr>
            <a:lstStyle/>
            <a:p>
              <a:r>
                <a:rPr lang="en-US" dirty="0">
                  <a:solidFill>
                    <a:srgbClr val="000000"/>
                  </a:solidFill>
                </a:rPr>
                <a:t>SIGTRAN</a:t>
              </a:r>
            </a:p>
          </p:txBody>
        </p:sp>
        <p:sp>
          <p:nvSpPr>
            <p:cNvPr id="35880" name="Text Box 32"/>
            <p:cNvSpPr txBox="1">
              <a:spLocks noChangeArrowheads="1"/>
            </p:cNvSpPr>
            <p:nvPr/>
          </p:nvSpPr>
          <p:spPr bwMode="auto">
            <a:xfrm>
              <a:off x="2422525" y="3422650"/>
              <a:ext cx="1057275" cy="376238"/>
            </a:xfrm>
            <a:prstGeom prst="rect">
              <a:avLst/>
            </a:prstGeom>
            <a:grpFill/>
            <a:ln w="9525">
              <a:solidFill>
                <a:srgbClr val="000000"/>
              </a:solidFill>
              <a:miter lim="800000"/>
              <a:headEnd/>
              <a:tailEnd/>
            </a:ln>
          </p:spPr>
          <p:txBody>
            <a:bodyPr wrap="none">
              <a:spAutoFit/>
            </a:bodyPr>
            <a:lstStyle/>
            <a:p>
              <a:r>
                <a:rPr lang="en-US" dirty="0">
                  <a:solidFill>
                    <a:srgbClr val="000000"/>
                  </a:solidFill>
                </a:rPr>
                <a:t>Ethernet</a:t>
              </a:r>
            </a:p>
          </p:txBody>
        </p:sp>
        <p:sp>
          <p:nvSpPr>
            <p:cNvPr id="35881" name="Text Box 33"/>
            <p:cNvSpPr txBox="1">
              <a:spLocks noChangeArrowheads="1"/>
            </p:cNvSpPr>
            <p:nvPr/>
          </p:nvSpPr>
          <p:spPr bwMode="auto">
            <a:xfrm>
              <a:off x="2422525" y="4175125"/>
              <a:ext cx="1057275" cy="376238"/>
            </a:xfrm>
            <a:prstGeom prst="rect">
              <a:avLst/>
            </a:prstGeom>
            <a:grpFill/>
            <a:ln w="9525">
              <a:solidFill>
                <a:srgbClr val="000000"/>
              </a:solidFill>
              <a:miter lim="800000"/>
              <a:headEnd/>
              <a:tailEnd/>
            </a:ln>
          </p:spPr>
          <p:txBody>
            <a:bodyPr wrap="none">
              <a:spAutoFit/>
            </a:bodyPr>
            <a:lstStyle/>
            <a:p>
              <a:r>
                <a:rPr lang="en-US" dirty="0">
                  <a:solidFill>
                    <a:srgbClr val="000000"/>
                  </a:solidFill>
                </a:rPr>
                <a:t>Ethernet</a:t>
              </a:r>
            </a:p>
          </p:txBody>
        </p:sp>
      </p:grpSp>
      <p:sp>
        <p:nvSpPr>
          <p:cNvPr id="35845" name="Rectangle 34"/>
          <p:cNvSpPr>
            <a:spLocks noChangeArrowheads="1"/>
          </p:cNvSpPr>
          <p:nvPr/>
        </p:nvSpPr>
        <p:spPr bwMode="auto">
          <a:xfrm>
            <a:off x="3619500" y="3429000"/>
            <a:ext cx="485775" cy="381000"/>
          </a:xfrm>
          <a:prstGeom prst="rect">
            <a:avLst/>
          </a:prstGeom>
          <a:solidFill>
            <a:schemeClr val="bg1"/>
          </a:solidFill>
          <a:ln w="9525" algn="ctr">
            <a:solidFill>
              <a:srgbClr val="000000"/>
            </a:solidFill>
            <a:miter lim="800000"/>
            <a:headEnd/>
            <a:tailEnd/>
          </a:ln>
        </p:spPr>
        <p:txBody>
          <a:bodyPr wrap="none" anchor="ctr"/>
          <a:lstStyle/>
          <a:p>
            <a:endParaRPr lang="en-US" dirty="0">
              <a:solidFill>
                <a:srgbClr val="D20000"/>
              </a:solidFill>
            </a:endParaRPr>
          </a:p>
        </p:txBody>
      </p:sp>
      <p:sp>
        <p:nvSpPr>
          <p:cNvPr id="35846" name="Text Box 35"/>
          <p:cNvSpPr txBox="1">
            <a:spLocks noChangeArrowheads="1"/>
          </p:cNvSpPr>
          <p:nvPr/>
        </p:nvSpPr>
        <p:spPr bwMode="auto">
          <a:xfrm>
            <a:off x="3689350" y="3435350"/>
            <a:ext cx="336550" cy="366713"/>
          </a:xfrm>
          <a:prstGeom prst="rect">
            <a:avLst/>
          </a:prstGeom>
          <a:noFill/>
          <a:ln w="9525">
            <a:noFill/>
            <a:miter lim="800000"/>
            <a:headEnd/>
            <a:tailEnd/>
          </a:ln>
        </p:spPr>
        <p:txBody>
          <a:bodyPr wrap="none">
            <a:spAutoFit/>
          </a:bodyPr>
          <a:lstStyle/>
          <a:p>
            <a:r>
              <a:rPr lang="en-US" dirty="0">
                <a:solidFill>
                  <a:srgbClr val="D20000"/>
                </a:solidFill>
              </a:rPr>
              <a:t>A</a:t>
            </a:r>
          </a:p>
        </p:txBody>
      </p:sp>
      <p:sp>
        <p:nvSpPr>
          <p:cNvPr id="35847" name="Rectangle 36"/>
          <p:cNvSpPr>
            <a:spLocks noChangeArrowheads="1"/>
          </p:cNvSpPr>
          <p:nvPr/>
        </p:nvSpPr>
        <p:spPr bwMode="auto">
          <a:xfrm>
            <a:off x="3619500" y="4200525"/>
            <a:ext cx="485775" cy="342900"/>
          </a:xfrm>
          <a:prstGeom prst="rect">
            <a:avLst/>
          </a:prstGeom>
          <a:solidFill>
            <a:schemeClr val="bg1"/>
          </a:solidFill>
          <a:ln w="9525" algn="ctr">
            <a:solidFill>
              <a:srgbClr val="000000"/>
            </a:solidFill>
            <a:miter lim="800000"/>
            <a:headEnd/>
            <a:tailEnd/>
          </a:ln>
        </p:spPr>
        <p:txBody>
          <a:bodyPr wrap="none" anchor="ctr"/>
          <a:lstStyle/>
          <a:p>
            <a:endParaRPr lang="en-US" dirty="0"/>
          </a:p>
        </p:txBody>
      </p:sp>
      <p:sp>
        <p:nvSpPr>
          <p:cNvPr id="26" name="Text Box 37"/>
          <p:cNvSpPr txBox="1">
            <a:spLocks noChangeArrowheads="1"/>
          </p:cNvSpPr>
          <p:nvPr/>
        </p:nvSpPr>
        <p:spPr bwMode="auto">
          <a:xfrm>
            <a:off x="3689350" y="4187825"/>
            <a:ext cx="336550" cy="366713"/>
          </a:xfrm>
          <a:prstGeom prst="rect">
            <a:avLst/>
          </a:prstGeom>
          <a:noFill/>
          <a:ln w="9525">
            <a:noFill/>
            <a:miter lim="800000"/>
            <a:headEnd/>
            <a:tailEnd/>
          </a:ln>
        </p:spPr>
        <p:txBody>
          <a:bodyPr wrap="none">
            <a:spAutoFit/>
          </a:bodyPr>
          <a:lstStyle/>
          <a:p>
            <a:pPr>
              <a:defRPr/>
            </a:pPr>
            <a:r>
              <a:rPr lang="en-US" dirty="0">
                <a:solidFill>
                  <a:schemeClr val="accent1">
                    <a:lumMod val="75000"/>
                  </a:schemeClr>
                </a:solidFill>
              </a:rPr>
              <a:t>B</a:t>
            </a:r>
          </a:p>
        </p:txBody>
      </p:sp>
      <p:sp>
        <p:nvSpPr>
          <p:cNvPr id="35849" name="Line 38"/>
          <p:cNvSpPr>
            <a:spLocks noChangeShapeType="1"/>
          </p:cNvSpPr>
          <p:nvPr/>
        </p:nvSpPr>
        <p:spPr bwMode="auto">
          <a:xfrm flipV="1">
            <a:off x="2981325" y="3609975"/>
            <a:ext cx="647700" cy="0"/>
          </a:xfrm>
          <a:prstGeom prst="line">
            <a:avLst/>
          </a:prstGeom>
          <a:noFill/>
          <a:ln w="28575">
            <a:solidFill>
              <a:schemeClr val="tx1"/>
            </a:solidFill>
            <a:round/>
            <a:headEnd type="triangle" w="med" len="med"/>
            <a:tailEnd type="triangle" w="med" len="med"/>
          </a:ln>
        </p:spPr>
        <p:txBody>
          <a:bodyPr anchor="ctr"/>
          <a:lstStyle/>
          <a:p>
            <a:endParaRPr lang="en-US" dirty="0"/>
          </a:p>
        </p:txBody>
      </p:sp>
      <p:sp>
        <p:nvSpPr>
          <p:cNvPr id="35850" name="Line 40"/>
          <p:cNvSpPr>
            <a:spLocks noChangeShapeType="1"/>
          </p:cNvSpPr>
          <p:nvPr/>
        </p:nvSpPr>
        <p:spPr bwMode="auto">
          <a:xfrm>
            <a:off x="2971800" y="4362450"/>
            <a:ext cx="647700" cy="0"/>
          </a:xfrm>
          <a:prstGeom prst="line">
            <a:avLst/>
          </a:prstGeom>
          <a:noFill/>
          <a:ln w="28575">
            <a:solidFill>
              <a:schemeClr val="tx1"/>
            </a:solidFill>
            <a:round/>
            <a:headEnd type="triangle" w="med" len="med"/>
            <a:tailEnd type="triangle" w="med" len="med"/>
          </a:ln>
        </p:spPr>
        <p:txBody>
          <a:bodyPr anchor="ctr"/>
          <a:lstStyle/>
          <a:p>
            <a:endParaRPr lang="en-US" dirty="0"/>
          </a:p>
        </p:txBody>
      </p:sp>
      <p:sp>
        <p:nvSpPr>
          <p:cNvPr id="35851" name="Text Box 25"/>
          <p:cNvSpPr txBox="1">
            <a:spLocks noChangeArrowheads="1"/>
          </p:cNvSpPr>
          <p:nvPr/>
        </p:nvSpPr>
        <p:spPr bwMode="auto">
          <a:xfrm>
            <a:off x="565150" y="2651125"/>
            <a:ext cx="2076450" cy="366713"/>
          </a:xfrm>
          <a:prstGeom prst="rect">
            <a:avLst/>
          </a:prstGeom>
          <a:noFill/>
          <a:ln w="9525">
            <a:noFill/>
            <a:miter lim="800000"/>
            <a:headEnd/>
            <a:tailEnd/>
          </a:ln>
        </p:spPr>
        <p:txBody>
          <a:bodyPr wrap="none">
            <a:spAutoFit/>
          </a:bodyPr>
          <a:lstStyle/>
          <a:p>
            <a:r>
              <a:rPr lang="en-US" b="1" dirty="0">
                <a:solidFill>
                  <a:srgbClr val="000000"/>
                </a:solidFill>
              </a:rPr>
              <a:t>SIGTRAN Module</a:t>
            </a:r>
          </a:p>
        </p:txBody>
      </p:sp>
      <p:sp>
        <p:nvSpPr>
          <p:cNvPr id="35852" name="Text Box 44"/>
          <p:cNvSpPr txBox="1">
            <a:spLocks noChangeArrowheads="1"/>
          </p:cNvSpPr>
          <p:nvPr/>
        </p:nvSpPr>
        <p:spPr bwMode="auto">
          <a:xfrm>
            <a:off x="282575" y="966788"/>
            <a:ext cx="1682750" cy="523875"/>
          </a:xfrm>
          <a:prstGeom prst="rect">
            <a:avLst/>
          </a:prstGeom>
          <a:noFill/>
          <a:ln w="9525">
            <a:noFill/>
            <a:miter lim="800000"/>
            <a:headEnd/>
            <a:tailEnd/>
          </a:ln>
        </p:spPr>
        <p:txBody>
          <a:bodyPr wrap="none">
            <a:spAutoFit/>
          </a:bodyPr>
          <a:lstStyle/>
          <a:p>
            <a:r>
              <a:rPr lang="en-US" sz="2800" dirty="0"/>
              <a:t>Example:</a:t>
            </a:r>
          </a:p>
        </p:txBody>
      </p:sp>
      <p:sp>
        <p:nvSpPr>
          <p:cNvPr id="35" name="Text Box 57"/>
          <p:cNvSpPr txBox="1">
            <a:spLocks noChangeArrowheads="1"/>
          </p:cNvSpPr>
          <p:nvPr/>
        </p:nvSpPr>
        <p:spPr bwMode="auto">
          <a:xfrm>
            <a:off x="2171700" y="4506913"/>
            <a:ext cx="2057400" cy="366712"/>
          </a:xfrm>
          <a:prstGeom prst="rect">
            <a:avLst/>
          </a:prstGeom>
          <a:noFill/>
          <a:ln w="9525">
            <a:noFill/>
            <a:miter lim="800000"/>
            <a:headEnd/>
            <a:tailEnd/>
          </a:ln>
          <a:effectLst/>
        </p:spPr>
        <p:txBody>
          <a:bodyPr wrap="none">
            <a:spAutoFit/>
          </a:bodyPr>
          <a:lstStyle/>
          <a:p>
            <a:pPr>
              <a:defRPr/>
            </a:pPr>
            <a:r>
              <a:rPr lang="en-US" dirty="0">
                <a:solidFill>
                  <a:schemeClr val="accent1">
                    <a:lumMod val="75000"/>
                  </a:schemeClr>
                </a:solidFill>
              </a:rPr>
              <a:t>IP= 34.114.67.118</a:t>
            </a:r>
          </a:p>
        </p:txBody>
      </p:sp>
      <p:pic>
        <p:nvPicPr>
          <p:cNvPr id="35854" name="Picture 46" descr="IAD_router_tek"/>
          <p:cNvPicPr>
            <a:picLocks noChangeAspect="1" noChangeArrowheads="1"/>
          </p:cNvPicPr>
          <p:nvPr/>
        </p:nvPicPr>
        <p:blipFill>
          <a:blip r:embed="rId3" cstate="print"/>
          <a:srcRect/>
          <a:stretch>
            <a:fillRect/>
          </a:stretch>
        </p:blipFill>
        <p:spPr bwMode="auto">
          <a:xfrm>
            <a:off x="5862638" y="3448050"/>
            <a:ext cx="739775" cy="400050"/>
          </a:xfrm>
          <a:prstGeom prst="rect">
            <a:avLst/>
          </a:prstGeom>
          <a:noFill/>
          <a:ln w="9525">
            <a:noFill/>
            <a:miter lim="800000"/>
            <a:headEnd/>
            <a:tailEnd/>
          </a:ln>
        </p:spPr>
      </p:pic>
      <p:pic>
        <p:nvPicPr>
          <p:cNvPr id="35855" name="Picture 49" descr="IAD_router_tek"/>
          <p:cNvPicPr>
            <a:picLocks noChangeAspect="1" noChangeArrowheads="1"/>
          </p:cNvPicPr>
          <p:nvPr/>
        </p:nvPicPr>
        <p:blipFill>
          <a:blip r:embed="rId3" cstate="print"/>
          <a:srcRect/>
          <a:stretch>
            <a:fillRect/>
          </a:stretch>
        </p:blipFill>
        <p:spPr bwMode="auto">
          <a:xfrm>
            <a:off x="5840413" y="4181475"/>
            <a:ext cx="739775" cy="400050"/>
          </a:xfrm>
          <a:prstGeom prst="rect">
            <a:avLst/>
          </a:prstGeom>
          <a:noFill/>
          <a:ln w="9525">
            <a:noFill/>
            <a:miter lim="800000"/>
            <a:headEnd/>
            <a:tailEnd/>
          </a:ln>
        </p:spPr>
      </p:pic>
      <p:pic>
        <p:nvPicPr>
          <p:cNvPr id="35858" name="Picture 45" descr="CLOUD"/>
          <p:cNvPicPr>
            <a:picLocks noGrp="1" noChangeAspect="1" noChangeArrowheads="1"/>
          </p:cNvPicPr>
          <p:nvPr>
            <p:ph idx="1"/>
          </p:nvPr>
        </p:nvPicPr>
        <p:blipFill>
          <a:blip r:embed="rId4" cstate="print"/>
          <a:srcRect/>
          <a:stretch>
            <a:fillRect/>
          </a:stretch>
        </p:blipFill>
        <p:spPr>
          <a:xfrm>
            <a:off x="7510463" y="2747963"/>
            <a:ext cx="1360487" cy="2414587"/>
          </a:xfrm>
          <a:noFill/>
        </p:spPr>
      </p:pic>
      <p:sp>
        <p:nvSpPr>
          <p:cNvPr id="35859" name="Line 48"/>
          <p:cNvSpPr>
            <a:spLocks noChangeShapeType="1"/>
          </p:cNvSpPr>
          <p:nvPr/>
        </p:nvSpPr>
        <p:spPr bwMode="auto">
          <a:xfrm flipV="1">
            <a:off x="6588125" y="3638550"/>
            <a:ext cx="949325" cy="3175"/>
          </a:xfrm>
          <a:prstGeom prst="line">
            <a:avLst/>
          </a:prstGeom>
          <a:noFill/>
          <a:ln w="28575">
            <a:solidFill>
              <a:schemeClr val="tx1"/>
            </a:solidFill>
            <a:round/>
            <a:headEnd type="triangle" w="med" len="med"/>
            <a:tailEnd type="triangle" w="med" len="med"/>
          </a:ln>
        </p:spPr>
        <p:txBody>
          <a:bodyPr anchor="ctr"/>
          <a:lstStyle/>
          <a:p>
            <a:endParaRPr lang="en-US" dirty="0"/>
          </a:p>
        </p:txBody>
      </p:sp>
      <p:sp>
        <p:nvSpPr>
          <p:cNvPr id="35860" name="Text Box 58"/>
          <p:cNvSpPr txBox="1">
            <a:spLocks noChangeArrowheads="1"/>
          </p:cNvSpPr>
          <p:nvPr/>
        </p:nvSpPr>
        <p:spPr bwMode="auto">
          <a:xfrm>
            <a:off x="7540625" y="3808413"/>
            <a:ext cx="1301750" cy="366712"/>
          </a:xfrm>
          <a:prstGeom prst="rect">
            <a:avLst/>
          </a:prstGeom>
          <a:noFill/>
          <a:ln w="9525">
            <a:noFill/>
            <a:miter lim="800000"/>
            <a:headEnd/>
            <a:tailEnd/>
          </a:ln>
        </p:spPr>
        <p:txBody>
          <a:bodyPr wrap="none">
            <a:spAutoFit/>
          </a:bodyPr>
          <a:lstStyle/>
          <a:p>
            <a:r>
              <a:rPr lang="en-US" dirty="0"/>
              <a:t>IP Network</a:t>
            </a:r>
          </a:p>
        </p:txBody>
      </p:sp>
      <p:sp>
        <p:nvSpPr>
          <p:cNvPr id="35861" name="Line 48"/>
          <p:cNvSpPr>
            <a:spLocks noChangeShapeType="1"/>
          </p:cNvSpPr>
          <p:nvPr/>
        </p:nvSpPr>
        <p:spPr bwMode="auto">
          <a:xfrm flipV="1">
            <a:off x="6569075" y="4381500"/>
            <a:ext cx="1000125" cy="3175"/>
          </a:xfrm>
          <a:prstGeom prst="line">
            <a:avLst/>
          </a:prstGeom>
          <a:noFill/>
          <a:ln w="28575">
            <a:solidFill>
              <a:schemeClr val="tx1"/>
            </a:solidFill>
            <a:round/>
            <a:headEnd type="triangle" w="med" len="med"/>
            <a:tailEnd type="triangle" w="med" len="med"/>
          </a:ln>
        </p:spPr>
        <p:txBody>
          <a:bodyPr anchor="ctr"/>
          <a:lstStyle/>
          <a:p>
            <a:endParaRPr lang="en-US" dirty="0"/>
          </a:p>
        </p:txBody>
      </p:sp>
      <p:sp>
        <p:nvSpPr>
          <p:cNvPr id="48" name="Rectangle 47"/>
          <p:cNvSpPr/>
          <p:nvPr/>
        </p:nvSpPr>
        <p:spPr>
          <a:xfrm>
            <a:off x="1838325" y="2943226"/>
            <a:ext cx="5191125" cy="1066800"/>
          </a:xfrm>
          <a:prstGeom prst="rect">
            <a:avLst/>
          </a:prstGeom>
          <a:noFill/>
          <a:ln w="19050">
            <a:solidFill>
              <a:srgbClr val="D2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9" name="Rectangle 48"/>
          <p:cNvSpPr/>
          <p:nvPr/>
        </p:nvSpPr>
        <p:spPr>
          <a:xfrm>
            <a:off x="1828800" y="4076700"/>
            <a:ext cx="5191125" cy="1028700"/>
          </a:xfrm>
          <a:prstGeom prst="rect">
            <a:avLst/>
          </a:prstGeom>
          <a:noFill/>
          <a:ln w="190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5864" name="Text Box 56"/>
          <p:cNvSpPr txBox="1">
            <a:spLocks noChangeArrowheads="1"/>
          </p:cNvSpPr>
          <p:nvPr/>
        </p:nvSpPr>
        <p:spPr bwMode="auto">
          <a:xfrm>
            <a:off x="5600700" y="2614613"/>
            <a:ext cx="1350963" cy="369887"/>
          </a:xfrm>
          <a:prstGeom prst="rect">
            <a:avLst/>
          </a:prstGeom>
          <a:noFill/>
          <a:ln w="9525">
            <a:noFill/>
            <a:miter lim="800000"/>
            <a:headEnd/>
            <a:tailEnd/>
          </a:ln>
        </p:spPr>
        <p:txBody>
          <a:bodyPr wrap="none">
            <a:spAutoFit/>
          </a:bodyPr>
          <a:lstStyle/>
          <a:p>
            <a:r>
              <a:rPr lang="en-US" dirty="0">
                <a:solidFill>
                  <a:srgbClr val="D20000"/>
                </a:solidFill>
              </a:rPr>
              <a:t>Network 33</a:t>
            </a:r>
          </a:p>
        </p:txBody>
      </p:sp>
      <p:sp>
        <p:nvSpPr>
          <p:cNvPr id="56" name="Text Box 56"/>
          <p:cNvSpPr txBox="1">
            <a:spLocks noChangeArrowheads="1"/>
          </p:cNvSpPr>
          <p:nvPr/>
        </p:nvSpPr>
        <p:spPr bwMode="auto">
          <a:xfrm>
            <a:off x="5591175" y="5081588"/>
            <a:ext cx="1350963" cy="369887"/>
          </a:xfrm>
          <a:prstGeom prst="rect">
            <a:avLst/>
          </a:prstGeom>
          <a:noFill/>
          <a:ln w="9525">
            <a:noFill/>
            <a:miter lim="800000"/>
            <a:headEnd/>
            <a:tailEnd/>
          </a:ln>
          <a:effectLst/>
        </p:spPr>
        <p:txBody>
          <a:bodyPr wrap="none">
            <a:spAutoFit/>
          </a:bodyPr>
          <a:lstStyle/>
          <a:p>
            <a:pPr>
              <a:defRPr/>
            </a:pPr>
            <a:r>
              <a:rPr lang="en-US" dirty="0">
                <a:solidFill>
                  <a:schemeClr val="accent1">
                    <a:lumMod val="75000"/>
                  </a:schemeClr>
                </a:solidFill>
              </a:rPr>
              <a:t>Network 34</a:t>
            </a:r>
          </a:p>
        </p:txBody>
      </p:sp>
      <p:sp>
        <p:nvSpPr>
          <p:cNvPr id="54" name="Text Box 39"/>
          <p:cNvSpPr txBox="1">
            <a:spLocks noChangeArrowheads="1"/>
          </p:cNvSpPr>
          <p:nvPr/>
        </p:nvSpPr>
        <p:spPr bwMode="auto">
          <a:xfrm>
            <a:off x="4262438" y="4200525"/>
            <a:ext cx="1433512" cy="923330"/>
          </a:xfrm>
          <a:prstGeom prst="rect">
            <a:avLst/>
          </a:prstGeom>
          <a:noFill/>
          <a:ln w="9525">
            <a:noFill/>
            <a:miter lim="800000"/>
            <a:headEnd/>
            <a:tailEnd/>
          </a:ln>
          <a:effectLst/>
        </p:spPr>
        <p:txBody>
          <a:bodyPr>
            <a:spAutoFit/>
          </a:bodyPr>
          <a:lstStyle/>
          <a:p>
            <a:pPr algn="ctr">
              <a:defRPr/>
            </a:pPr>
            <a:r>
              <a:rPr lang="en-US" dirty="0" smtClean="0">
                <a:solidFill>
                  <a:schemeClr val="accent1">
                    <a:lumMod val="75000"/>
                  </a:schemeClr>
                </a:solidFill>
              </a:rPr>
              <a:t>B</a:t>
            </a:r>
          </a:p>
          <a:p>
            <a:pPr algn="ctr">
              <a:defRPr/>
            </a:pPr>
            <a:r>
              <a:rPr lang="en-US" dirty="0" smtClean="0">
                <a:solidFill>
                  <a:schemeClr val="accent1">
                    <a:lumMod val="75000"/>
                  </a:schemeClr>
                </a:solidFill>
              </a:rPr>
              <a:t>Ethernet Network</a:t>
            </a:r>
            <a:endParaRPr lang="en-US" dirty="0">
              <a:solidFill>
                <a:schemeClr val="accent1">
                  <a:lumMod val="75000"/>
                </a:schemeClr>
              </a:solidFill>
            </a:endParaRPr>
          </a:p>
        </p:txBody>
      </p:sp>
      <p:sp>
        <p:nvSpPr>
          <p:cNvPr id="35869" name="Text Box 39"/>
          <p:cNvSpPr txBox="1">
            <a:spLocks noChangeArrowheads="1"/>
          </p:cNvSpPr>
          <p:nvPr/>
        </p:nvSpPr>
        <p:spPr bwMode="auto">
          <a:xfrm>
            <a:off x="4233863" y="2924175"/>
            <a:ext cx="1433512" cy="923925"/>
          </a:xfrm>
          <a:prstGeom prst="rect">
            <a:avLst/>
          </a:prstGeom>
          <a:noFill/>
          <a:ln w="9525">
            <a:noFill/>
            <a:miter lim="800000"/>
            <a:headEnd/>
            <a:tailEnd/>
          </a:ln>
        </p:spPr>
        <p:txBody>
          <a:bodyPr>
            <a:spAutoFit/>
          </a:bodyPr>
          <a:lstStyle/>
          <a:p>
            <a:pPr algn="ctr"/>
            <a:r>
              <a:rPr lang="en-US" dirty="0">
                <a:solidFill>
                  <a:srgbClr val="D20000"/>
                </a:solidFill>
              </a:rPr>
              <a:t>Ethernet Network     A    </a:t>
            </a:r>
          </a:p>
        </p:txBody>
      </p:sp>
      <p:sp>
        <p:nvSpPr>
          <p:cNvPr id="35870" name="Text Box 54"/>
          <p:cNvSpPr txBox="1">
            <a:spLocks noChangeArrowheads="1"/>
          </p:cNvSpPr>
          <p:nvPr/>
        </p:nvSpPr>
        <p:spPr bwMode="auto">
          <a:xfrm>
            <a:off x="2174875" y="3116263"/>
            <a:ext cx="2057400" cy="366712"/>
          </a:xfrm>
          <a:prstGeom prst="rect">
            <a:avLst/>
          </a:prstGeom>
          <a:noFill/>
          <a:ln w="9525">
            <a:noFill/>
            <a:miter lim="800000"/>
            <a:headEnd/>
            <a:tailEnd/>
          </a:ln>
        </p:spPr>
        <p:txBody>
          <a:bodyPr wrap="none">
            <a:spAutoFit/>
          </a:bodyPr>
          <a:lstStyle/>
          <a:p>
            <a:r>
              <a:rPr lang="en-US" dirty="0">
                <a:solidFill>
                  <a:srgbClr val="D20000"/>
                </a:solidFill>
              </a:rPr>
              <a:t>IP= 33.114.67.118</a:t>
            </a:r>
          </a:p>
        </p:txBody>
      </p:sp>
      <p:sp>
        <p:nvSpPr>
          <p:cNvPr id="35856" name="Text Box 55"/>
          <p:cNvSpPr txBox="1">
            <a:spLocks noChangeArrowheads="1"/>
          </p:cNvSpPr>
          <p:nvPr/>
        </p:nvSpPr>
        <p:spPr bwMode="auto">
          <a:xfrm>
            <a:off x="7023100" y="3128963"/>
            <a:ext cx="2057400" cy="366712"/>
          </a:xfrm>
          <a:prstGeom prst="rect">
            <a:avLst/>
          </a:prstGeom>
          <a:noFill/>
          <a:ln w="9525">
            <a:noFill/>
            <a:miter lim="800000"/>
            <a:headEnd/>
            <a:tailEnd/>
          </a:ln>
        </p:spPr>
        <p:txBody>
          <a:bodyPr wrap="none">
            <a:spAutoFit/>
          </a:bodyPr>
          <a:lstStyle/>
          <a:p>
            <a:r>
              <a:rPr lang="en-US" dirty="0">
                <a:solidFill>
                  <a:srgbClr val="D20000"/>
                </a:solidFill>
              </a:rPr>
              <a:t>IP= 33.114.67.155</a:t>
            </a:r>
          </a:p>
        </p:txBody>
      </p:sp>
      <p:sp>
        <p:nvSpPr>
          <p:cNvPr id="42" name="Text Box 59"/>
          <p:cNvSpPr txBox="1">
            <a:spLocks noChangeArrowheads="1"/>
          </p:cNvSpPr>
          <p:nvPr/>
        </p:nvSpPr>
        <p:spPr bwMode="auto">
          <a:xfrm>
            <a:off x="7038975" y="4516438"/>
            <a:ext cx="2057400" cy="366712"/>
          </a:xfrm>
          <a:prstGeom prst="rect">
            <a:avLst/>
          </a:prstGeom>
          <a:noFill/>
          <a:ln w="9525">
            <a:noFill/>
            <a:miter lim="800000"/>
            <a:headEnd/>
            <a:tailEnd/>
          </a:ln>
          <a:effectLst/>
        </p:spPr>
        <p:txBody>
          <a:bodyPr wrap="none">
            <a:spAutoFit/>
          </a:bodyPr>
          <a:lstStyle/>
          <a:p>
            <a:pPr>
              <a:defRPr/>
            </a:pPr>
            <a:r>
              <a:rPr lang="en-US" dirty="0">
                <a:solidFill>
                  <a:schemeClr val="accent1">
                    <a:lumMod val="75000"/>
                  </a:schemeClr>
                </a:solidFill>
              </a:rPr>
              <a:t>IP= 34.114.67.155</a:t>
            </a:r>
          </a:p>
        </p:txBody>
      </p:sp>
      <p:sp>
        <p:nvSpPr>
          <p:cNvPr id="46" name="Line 12"/>
          <p:cNvSpPr>
            <a:spLocks noChangeShapeType="1"/>
          </p:cNvSpPr>
          <p:nvPr/>
        </p:nvSpPr>
        <p:spPr bwMode="auto">
          <a:xfrm flipV="1">
            <a:off x="5095875" y="3648074"/>
            <a:ext cx="742949" cy="1"/>
          </a:xfrm>
          <a:prstGeom prst="line">
            <a:avLst/>
          </a:prstGeom>
          <a:noFill/>
          <a:ln w="25400">
            <a:solidFill>
              <a:srgbClr val="000000"/>
            </a:solidFill>
            <a:round/>
            <a:headEnd/>
            <a:tailEnd type="triangle" w="med" len="med"/>
          </a:ln>
        </p:spPr>
        <p:txBody>
          <a:bodyPr wrap="square">
            <a:spAutoFit/>
          </a:bodyPr>
          <a:lstStyle/>
          <a:p>
            <a:endParaRPr lang="en-US" dirty="0"/>
          </a:p>
        </p:txBody>
      </p:sp>
      <p:sp>
        <p:nvSpPr>
          <p:cNvPr id="47" name="Line 12"/>
          <p:cNvSpPr>
            <a:spLocks noChangeShapeType="1"/>
          </p:cNvSpPr>
          <p:nvPr/>
        </p:nvSpPr>
        <p:spPr bwMode="auto">
          <a:xfrm flipV="1">
            <a:off x="5086350" y="4371972"/>
            <a:ext cx="720725" cy="9527"/>
          </a:xfrm>
          <a:prstGeom prst="line">
            <a:avLst/>
          </a:prstGeom>
          <a:noFill/>
          <a:ln w="25400">
            <a:solidFill>
              <a:srgbClr val="000000"/>
            </a:solidFill>
            <a:round/>
            <a:headEnd/>
            <a:tailEnd type="triangle" w="med" len="med"/>
          </a:ln>
        </p:spPr>
        <p:txBody>
          <a:bodyPr wrap="square">
            <a:spAutoFit/>
          </a:bodyPr>
          <a:lstStyle/>
          <a:p>
            <a:endParaRPr lang="en-US" dirty="0"/>
          </a:p>
        </p:txBody>
      </p:sp>
      <p:sp>
        <p:nvSpPr>
          <p:cNvPr id="50" name="Line 12"/>
          <p:cNvSpPr>
            <a:spLocks noChangeShapeType="1"/>
          </p:cNvSpPr>
          <p:nvPr/>
        </p:nvSpPr>
        <p:spPr bwMode="auto">
          <a:xfrm flipH="1">
            <a:off x="4140199" y="3638550"/>
            <a:ext cx="708025" cy="0"/>
          </a:xfrm>
          <a:prstGeom prst="line">
            <a:avLst/>
          </a:prstGeom>
          <a:noFill/>
          <a:ln w="25400">
            <a:solidFill>
              <a:srgbClr val="000000"/>
            </a:solidFill>
            <a:round/>
            <a:headEnd/>
            <a:tailEnd type="triangle" w="med" len="med"/>
          </a:ln>
        </p:spPr>
        <p:txBody>
          <a:bodyPr wrap="square">
            <a:spAutoFit/>
          </a:bodyPr>
          <a:lstStyle/>
          <a:p>
            <a:endParaRPr lang="en-US" dirty="0"/>
          </a:p>
        </p:txBody>
      </p:sp>
      <p:sp>
        <p:nvSpPr>
          <p:cNvPr id="51" name="Line 12"/>
          <p:cNvSpPr>
            <a:spLocks noChangeShapeType="1"/>
          </p:cNvSpPr>
          <p:nvPr/>
        </p:nvSpPr>
        <p:spPr bwMode="auto">
          <a:xfrm flipH="1" flipV="1">
            <a:off x="4130674" y="4381500"/>
            <a:ext cx="708026" cy="0"/>
          </a:xfrm>
          <a:prstGeom prst="line">
            <a:avLst/>
          </a:prstGeom>
          <a:noFill/>
          <a:ln w="25400">
            <a:solidFill>
              <a:srgbClr val="000000"/>
            </a:solidFill>
            <a:round/>
            <a:headEnd/>
            <a:tailEnd type="triangle" w="med" len="med"/>
          </a:ln>
        </p:spPr>
        <p:txBody>
          <a:bodyPr wrap="square">
            <a:spAutoFit/>
          </a:bodyPr>
          <a:lstStyle/>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9140825" cy="609600"/>
          </a:xfrm>
        </p:spPr>
        <p:txBody>
          <a:bodyPr/>
          <a:lstStyle/>
          <a:p>
            <a:pPr eaLnBrk="1" hangingPunct="1"/>
            <a:r>
              <a:rPr lang="en-US" dirty="0" smtClean="0"/>
              <a:t>  LAN versus WAN</a:t>
            </a:r>
          </a:p>
        </p:txBody>
      </p:sp>
      <p:sp>
        <p:nvSpPr>
          <p:cNvPr id="39939" name="Rectangle 3"/>
          <p:cNvSpPr>
            <a:spLocks noChangeArrowheads="1"/>
          </p:cNvSpPr>
          <p:nvPr/>
        </p:nvSpPr>
        <p:spPr bwMode="auto">
          <a:xfrm>
            <a:off x="398463" y="1222375"/>
            <a:ext cx="8407400" cy="54483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800" dirty="0"/>
              <a:t>Every host will have:</a:t>
            </a:r>
          </a:p>
          <a:p>
            <a:pPr marL="571500" lvl="1" indent="-228600">
              <a:spcBef>
                <a:spcPct val="30000"/>
              </a:spcBef>
              <a:buClr>
                <a:schemeClr val="folHlink"/>
              </a:buClr>
              <a:buFontTx/>
              <a:buChar char="•"/>
            </a:pPr>
            <a:r>
              <a:rPr lang="en-US" sz="2000" dirty="0"/>
              <a:t>An IP address</a:t>
            </a:r>
          </a:p>
          <a:p>
            <a:pPr marL="571500" lvl="1" indent="-228600">
              <a:spcBef>
                <a:spcPct val="30000"/>
              </a:spcBef>
              <a:buClr>
                <a:schemeClr val="folHlink"/>
              </a:buClr>
              <a:buFontTx/>
              <a:buChar char="•"/>
            </a:pPr>
            <a:r>
              <a:rPr lang="en-US" sz="2000" dirty="0"/>
              <a:t>A subnet mask</a:t>
            </a:r>
          </a:p>
          <a:p>
            <a:pPr marL="571500" lvl="1" indent="-228600">
              <a:spcBef>
                <a:spcPct val="30000"/>
              </a:spcBef>
              <a:buClr>
                <a:schemeClr val="folHlink"/>
              </a:buClr>
              <a:buFontTx/>
              <a:buChar char="•"/>
            </a:pPr>
            <a:r>
              <a:rPr lang="en-US" sz="2000" dirty="0"/>
              <a:t>A gateway address</a:t>
            </a:r>
          </a:p>
          <a:p>
            <a:pPr marL="571500" lvl="1" indent="-228600">
              <a:spcBef>
                <a:spcPct val="30000"/>
              </a:spcBef>
              <a:buClr>
                <a:schemeClr val="folHlink"/>
              </a:buClr>
              <a:buFontTx/>
              <a:buChar char="•"/>
            </a:pPr>
            <a:endParaRPr lang="en-US" sz="2000" dirty="0"/>
          </a:p>
          <a:p>
            <a:pPr marL="228600" indent="-228600">
              <a:spcBef>
                <a:spcPct val="30000"/>
              </a:spcBef>
              <a:buClr>
                <a:schemeClr val="folHlink"/>
              </a:buClr>
              <a:buFont typeface="Wingdings" pitchFamily="2" charset="2"/>
              <a:buChar char="§"/>
            </a:pPr>
            <a:r>
              <a:rPr lang="en-US" sz="2800" dirty="0"/>
              <a:t>The IP address and mask defines the Host Address on the Local Area Network</a:t>
            </a:r>
          </a:p>
          <a:p>
            <a:pPr marL="228600" indent="-228600">
              <a:spcBef>
                <a:spcPct val="30000"/>
              </a:spcBef>
              <a:buClr>
                <a:schemeClr val="folHlink"/>
              </a:buClr>
              <a:buFont typeface="Wingdings" pitchFamily="2" charset="2"/>
              <a:buChar char="§"/>
            </a:pPr>
            <a:endParaRPr lang="en-US" sz="2400" dirty="0"/>
          </a:p>
          <a:p>
            <a:pPr marL="228600" indent="-228600">
              <a:spcBef>
                <a:spcPct val="30000"/>
              </a:spcBef>
              <a:buClr>
                <a:schemeClr val="folHlink"/>
              </a:buClr>
              <a:buFont typeface="Wingdings" pitchFamily="2" charset="2"/>
              <a:buChar char="§"/>
            </a:pPr>
            <a:r>
              <a:rPr lang="en-US" sz="2800" dirty="0"/>
              <a:t>The Gateway provides access to hosts outside the local networks</a:t>
            </a:r>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9140825" cy="609600"/>
          </a:xfrm>
        </p:spPr>
        <p:txBody>
          <a:bodyPr/>
          <a:lstStyle/>
          <a:p>
            <a:pPr eaLnBrk="1" hangingPunct="1"/>
            <a:r>
              <a:rPr lang="en-US" dirty="0" smtClean="0"/>
              <a:t>  LANs Connected by a Wide Area Network</a:t>
            </a:r>
          </a:p>
        </p:txBody>
      </p:sp>
      <p:grpSp>
        <p:nvGrpSpPr>
          <p:cNvPr id="2" name="Group 3"/>
          <p:cNvGrpSpPr>
            <a:grpSpLocks/>
          </p:cNvGrpSpPr>
          <p:nvPr/>
        </p:nvGrpSpPr>
        <p:grpSpPr bwMode="auto">
          <a:xfrm>
            <a:off x="238125" y="2144713"/>
            <a:ext cx="1517650" cy="946150"/>
            <a:chOff x="310" y="871"/>
            <a:chExt cx="1119" cy="596"/>
          </a:xfrm>
        </p:grpSpPr>
        <p:pic>
          <p:nvPicPr>
            <p:cNvPr id="41007" name="Picture 4" descr="personal_computer"/>
            <p:cNvPicPr>
              <a:picLocks noChangeAspect="1" noChangeArrowheads="1"/>
            </p:cNvPicPr>
            <p:nvPr/>
          </p:nvPicPr>
          <p:blipFill>
            <a:blip r:embed="rId3" cstate="print"/>
            <a:srcRect/>
            <a:stretch>
              <a:fillRect/>
            </a:stretch>
          </p:blipFill>
          <p:spPr bwMode="auto">
            <a:xfrm>
              <a:off x="381" y="1064"/>
              <a:ext cx="630" cy="403"/>
            </a:xfrm>
            <a:prstGeom prst="rect">
              <a:avLst/>
            </a:prstGeom>
            <a:noFill/>
            <a:ln w="9525">
              <a:noFill/>
              <a:miter lim="800000"/>
              <a:headEnd/>
              <a:tailEnd/>
            </a:ln>
          </p:spPr>
        </p:pic>
        <p:sp>
          <p:nvSpPr>
            <p:cNvPr id="41008" name="Text Box 5"/>
            <p:cNvSpPr txBox="1">
              <a:spLocks noChangeArrowheads="1"/>
            </p:cNvSpPr>
            <p:nvPr/>
          </p:nvSpPr>
          <p:spPr bwMode="auto">
            <a:xfrm>
              <a:off x="310" y="871"/>
              <a:ext cx="1119" cy="231"/>
            </a:xfrm>
            <a:prstGeom prst="rect">
              <a:avLst/>
            </a:prstGeom>
            <a:noFill/>
            <a:ln w="25400" algn="ctr">
              <a:noFill/>
              <a:miter lim="800000"/>
              <a:headEnd/>
              <a:tailEnd/>
            </a:ln>
          </p:spPr>
          <p:txBody>
            <a:bodyPr wrap="none">
              <a:spAutoFit/>
            </a:bodyPr>
            <a:lstStyle/>
            <a:p>
              <a:r>
                <a:rPr lang="en-US" dirty="0"/>
                <a:t>192.168.12.2</a:t>
              </a:r>
            </a:p>
          </p:txBody>
        </p:sp>
      </p:grpSp>
      <p:grpSp>
        <p:nvGrpSpPr>
          <p:cNvPr id="3" name="Group 6"/>
          <p:cNvGrpSpPr>
            <a:grpSpLocks/>
          </p:cNvGrpSpPr>
          <p:nvPr/>
        </p:nvGrpSpPr>
        <p:grpSpPr bwMode="auto">
          <a:xfrm>
            <a:off x="1690688" y="2144713"/>
            <a:ext cx="1517650" cy="946150"/>
            <a:chOff x="310" y="871"/>
            <a:chExt cx="1119" cy="596"/>
          </a:xfrm>
        </p:grpSpPr>
        <p:pic>
          <p:nvPicPr>
            <p:cNvPr id="41005" name="Picture 7" descr="personal_computer"/>
            <p:cNvPicPr>
              <a:picLocks noChangeAspect="1" noChangeArrowheads="1"/>
            </p:cNvPicPr>
            <p:nvPr/>
          </p:nvPicPr>
          <p:blipFill>
            <a:blip r:embed="rId3" cstate="print"/>
            <a:srcRect/>
            <a:stretch>
              <a:fillRect/>
            </a:stretch>
          </p:blipFill>
          <p:spPr bwMode="auto">
            <a:xfrm>
              <a:off x="381" y="1064"/>
              <a:ext cx="630" cy="403"/>
            </a:xfrm>
            <a:prstGeom prst="rect">
              <a:avLst/>
            </a:prstGeom>
            <a:noFill/>
            <a:ln w="9525">
              <a:noFill/>
              <a:miter lim="800000"/>
              <a:headEnd/>
              <a:tailEnd/>
            </a:ln>
          </p:spPr>
        </p:pic>
        <p:sp>
          <p:nvSpPr>
            <p:cNvPr id="41006" name="Text Box 8"/>
            <p:cNvSpPr txBox="1">
              <a:spLocks noChangeArrowheads="1"/>
            </p:cNvSpPr>
            <p:nvPr/>
          </p:nvSpPr>
          <p:spPr bwMode="auto">
            <a:xfrm>
              <a:off x="310" y="871"/>
              <a:ext cx="1119" cy="231"/>
            </a:xfrm>
            <a:prstGeom prst="rect">
              <a:avLst/>
            </a:prstGeom>
            <a:noFill/>
            <a:ln w="25400" algn="ctr">
              <a:noFill/>
              <a:miter lim="800000"/>
              <a:headEnd/>
              <a:tailEnd/>
            </a:ln>
          </p:spPr>
          <p:txBody>
            <a:bodyPr wrap="none">
              <a:spAutoFit/>
            </a:bodyPr>
            <a:lstStyle/>
            <a:p>
              <a:r>
                <a:rPr lang="en-US" dirty="0"/>
                <a:t>192.168.12.3</a:t>
              </a:r>
            </a:p>
          </p:txBody>
        </p:sp>
      </p:grpSp>
      <p:grpSp>
        <p:nvGrpSpPr>
          <p:cNvPr id="4" name="Group 9"/>
          <p:cNvGrpSpPr>
            <a:grpSpLocks/>
          </p:cNvGrpSpPr>
          <p:nvPr/>
        </p:nvGrpSpPr>
        <p:grpSpPr bwMode="auto">
          <a:xfrm>
            <a:off x="1160463" y="3859213"/>
            <a:ext cx="1517650" cy="946150"/>
            <a:chOff x="310" y="871"/>
            <a:chExt cx="1121" cy="596"/>
          </a:xfrm>
        </p:grpSpPr>
        <p:pic>
          <p:nvPicPr>
            <p:cNvPr id="41003" name="Picture 10" descr="personal_computer"/>
            <p:cNvPicPr>
              <a:picLocks noChangeAspect="1" noChangeArrowheads="1"/>
            </p:cNvPicPr>
            <p:nvPr/>
          </p:nvPicPr>
          <p:blipFill>
            <a:blip r:embed="rId3" cstate="print"/>
            <a:srcRect/>
            <a:stretch>
              <a:fillRect/>
            </a:stretch>
          </p:blipFill>
          <p:spPr bwMode="auto">
            <a:xfrm>
              <a:off x="381" y="1064"/>
              <a:ext cx="630" cy="403"/>
            </a:xfrm>
            <a:prstGeom prst="rect">
              <a:avLst/>
            </a:prstGeom>
            <a:noFill/>
            <a:ln w="9525">
              <a:noFill/>
              <a:miter lim="800000"/>
              <a:headEnd/>
              <a:tailEnd/>
            </a:ln>
          </p:spPr>
        </p:pic>
        <p:sp>
          <p:nvSpPr>
            <p:cNvPr id="41004" name="Text Box 11"/>
            <p:cNvSpPr txBox="1">
              <a:spLocks noChangeArrowheads="1"/>
            </p:cNvSpPr>
            <p:nvPr/>
          </p:nvSpPr>
          <p:spPr bwMode="auto">
            <a:xfrm>
              <a:off x="310" y="871"/>
              <a:ext cx="1121" cy="231"/>
            </a:xfrm>
            <a:prstGeom prst="rect">
              <a:avLst/>
            </a:prstGeom>
            <a:noFill/>
            <a:ln w="25400" algn="ctr">
              <a:noFill/>
              <a:miter lim="800000"/>
              <a:headEnd/>
              <a:tailEnd/>
            </a:ln>
          </p:spPr>
          <p:txBody>
            <a:bodyPr wrap="none">
              <a:spAutoFit/>
            </a:bodyPr>
            <a:lstStyle/>
            <a:p>
              <a:r>
                <a:rPr lang="en-US" dirty="0"/>
                <a:t>192.168.12.4</a:t>
              </a:r>
            </a:p>
          </p:txBody>
        </p:sp>
      </p:grpSp>
      <p:sp>
        <p:nvSpPr>
          <p:cNvPr id="40966" name="AutoShape 12"/>
          <p:cNvSpPr>
            <a:spLocks noChangeArrowheads="1"/>
          </p:cNvSpPr>
          <p:nvPr/>
        </p:nvSpPr>
        <p:spPr bwMode="auto">
          <a:xfrm rot="-5400000">
            <a:off x="1512094" y="2401094"/>
            <a:ext cx="342900" cy="2157412"/>
          </a:xfrm>
          <a:prstGeom prst="can">
            <a:avLst>
              <a:gd name="adj" fmla="val 157292"/>
            </a:avLst>
          </a:prstGeom>
          <a:noFill/>
          <a:ln w="25400">
            <a:solidFill>
              <a:schemeClr val="tx1"/>
            </a:solidFill>
            <a:round/>
            <a:headEnd/>
            <a:tailEnd/>
          </a:ln>
        </p:spPr>
        <p:txBody>
          <a:bodyPr vert="eaVert" wrap="none" anchor="ctr"/>
          <a:lstStyle/>
          <a:p>
            <a:pPr algn="ctr"/>
            <a:r>
              <a:rPr lang="en-US" dirty="0"/>
              <a:t>LAN</a:t>
            </a:r>
          </a:p>
        </p:txBody>
      </p:sp>
      <p:sp>
        <p:nvSpPr>
          <p:cNvPr id="40967" name="Line 13"/>
          <p:cNvSpPr>
            <a:spLocks noChangeShapeType="1"/>
          </p:cNvSpPr>
          <p:nvPr/>
        </p:nvSpPr>
        <p:spPr bwMode="auto">
          <a:xfrm>
            <a:off x="836613" y="3060700"/>
            <a:ext cx="0" cy="254000"/>
          </a:xfrm>
          <a:prstGeom prst="line">
            <a:avLst/>
          </a:prstGeom>
          <a:noFill/>
          <a:ln w="25400">
            <a:solidFill>
              <a:schemeClr val="tx1"/>
            </a:solidFill>
            <a:round/>
            <a:headEnd/>
            <a:tailEnd/>
          </a:ln>
        </p:spPr>
        <p:txBody>
          <a:bodyPr wrap="none" anchor="ctr"/>
          <a:lstStyle/>
          <a:p>
            <a:endParaRPr lang="en-US" dirty="0"/>
          </a:p>
        </p:txBody>
      </p:sp>
      <p:sp>
        <p:nvSpPr>
          <p:cNvPr id="40968" name="Line 14"/>
          <p:cNvSpPr>
            <a:spLocks noChangeShapeType="1"/>
          </p:cNvSpPr>
          <p:nvPr/>
        </p:nvSpPr>
        <p:spPr bwMode="auto">
          <a:xfrm>
            <a:off x="2203450" y="3009900"/>
            <a:ext cx="0" cy="304800"/>
          </a:xfrm>
          <a:prstGeom prst="line">
            <a:avLst/>
          </a:prstGeom>
          <a:noFill/>
          <a:ln w="25400">
            <a:solidFill>
              <a:schemeClr val="tx1"/>
            </a:solidFill>
            <a:round/>
            <a:headEnd/>
            <a:tailEnd/>
          </a:ln>
        </p:spPr>
        <p:txBody>
          <a:bodyPr wrap="none" anchor="ctr"/>
          <a:lstStyle/>
          <a:p>
            <a:endParaRPr lang="en-US" dirty="0"/>
          </a:p>
        </p:txBody>
      </p:sp>
      <p:sp>
        <p:nvSpPr>
          <p:cNvPr id="40969" name="Line 15"/>
          <p:cNvSpPr>
            <a:spLocks noChangeShapeType="1"/>
          </p:cNvSpPr>
          <p:nvPr/>
        </p:nvSpPr>
        <p:spPr bwMode="auto">
          <a:xfrm>
            <a:off x="1162050" y="3683000"/>
            <a:ext cx="0" cy="596900"/>
          </a:xfrm>
          <a:prstGeom prst="line">
            <a:avLst/>
          </a:prstGeom>
          <a:noFill/>
          <a:ln w="25400">
            <a:solidFill>
              <a:schemeClr val="tx1"/>
            </a:solidFill>
            <a:round/>
            <a:headEnd/>
            <a:tailEnd/>
          </a:ln>
        </p:spPr>
        <p:txBody>
          <a:bodyPr wrap="none" anchor="ctr"/>
          <a:lstStyle/>
          <a:p>
            <a:endParaRPr lang="en-US" dirty="0"/>
          </a:p>
        </p:txBody>
      </p:sp>
      <p:sp>
        <p:nvSpPr>
          <p:cNvPr id="40970" name="Line 16"/>
          <p:cNvSpPr>
            <a:spLocks noChangeShapeType="1"/>
          </p:cNvSpPr>
          <p:nvPr/>
        </p:nvSpPr>
        <p:spPr bwMode="auto">
          <a:xfrm>
            <a:off x="1162050" y="4279900"/>
            <a:ext cx="271463" cy="0"/>
          </a:xfrm>
          <a:prstGeom prst="line">
            <a:avLst/>
          </a:prstGeom>
          <a:noFill/>
          <a:ln w="25400">
            <a:solidFill>
              <a:schemeClr val="tx1"/>
            </a:solidFill>
            <a:round/>
            <a:headEnd/>
            <a:tailEnd/>
          </a:ln>
        </p:spPr>
        <p:txBody>
          <a:bodyPr wrap="none" anchor="ctr"/>
          <a:lstStyle/>
          <a:p>
            <a:endParaRPr lang="en-US" dirty="0"/>
          </a:p>
        </p:txBody>
      </p:sp>
      <p:sp>
        <p:nvSpPr>
          <p:cNvPr id="40971" name="Rectangle 17"/>
          <p:cNvSpPr>
            <a:spLocks noChangeArrowheads="1"/>
          </p:cNvSpPr>
          <p:nvPr/>
        </p:nvSpPr>
        <p:spPr bwMode="auto">
          <a:xfrm>
            <a:off x="139700" y="1798638"/>
            <a:ext cx="3086100" cy="3471862"/>
          </a:xfrm>
          <a:prstGeom prst="rect">
            <a:avLst/>
          </a:prstGeom>
          <a:noFill/>
          <a:ln w="25400" algn="ctr">
            <a:solidFill>
              <a:schemeClr val="tx1"/>
            </a:solidFill>
            <a:miter lim="800000"/>
            <a:headEnd/>
            <a:tailEnd/>
          </a:ln>
        </p:spPr>
        <p:txBody>
          <a:bodyPr wrap="none" anchor="ctr"/>
          <a:lstStyle/>
          <a:p>
            <a:endParaRPr lang="en-US" dirty="0"/>
          </a:p>
        </p:txBody>
      </p:sp>
      <p:sp>
        <p:nvSpPr>
          <p:cNvPr id="40972" name="Text Box 18"/>
          <p:cNvSpPr txBox="1">
            <a:spLocks noChangeArrowheads="1"/>
          </p:cNvSpPr>
          <p:nvPr/>
        </p:nvSpPr>
        <p:spPr bwMode="auto">
          <a:xfrm>
            <a:off x="0" y="1320800"/>
            <a:ext cx="3175000" cy="396875"/>
          </a:xfrm>
          <a:prstGeom prst="rect">
            <a:avLst/>
          </a:prstGeom>
          <a:noFill/>
          <a:ln w="25400" algn="ctr">
            <a:noFill/>
            <a:miter lim="800000"/>
            <a:headEnd/>
            <a:tailEnd/>
          </a:ln>
        </p:spPr>
        <p:txBody>
          <a:bodyPr wrap="none">
            <a:spAutoFit/>
          </a:bodyPr>
          <a:lstStyle/>
          <a:p>
            <a:r>
              <a:rPr lang="en-US" sz="2000" u="sng" dirty="0"/>
              <a:t>The 192.168.12.0 Network</a:t>
            </a:r>
          </a:p>
        </p:txBody>
      </p:sp>
      <p:sp>
        <p:nvSpPr>
          <p:cNvPr id="40973" name="Text Box 19"/>
          <p:cNvSpPr txBox="1">
            <a:spLocks noChangeArrowheads="1"/>
          </p:cNvSpPr>
          <p:nvPr/>
        </p:nvSpPr>
        <p:spPr bwMode="auto">
          <a:xfrm>
            <a:off x="593725" y="4808538"/>
            <a:ext cx="2451100" cy="366712"/>
          </a:xfrm>
          <a:prstGeom prst="rect">
            <a:avLst/>
          </a:prstGeom>
          <a:noFill/>
          <a:ln w="25400" algn="ctr">
            <a:noFill/>
            <a:miter lim="800000"/>
            <a:headEnd/>
            <a:tailEnd/>
          </a:ln>
        </p:spPr>
        <p:txBody>
          <a:bodyPr wrap="none">
            <a:spAutoFit/>
          </a:bodyPr>
          <a:lstStyle/>
          <a:p>
            <a:r>
              <a:rPr lang="en-US" u="sng" dirty="0"/>
              <a:t>Mask = 255.255.255.0</a:t>
            </a:r>
          </a:p>
        </p:txBody>
      </p:sp>
      <p:pic>
        <p:nvPicPr>
          <p:cNvPr id="40974" name="Picture 20" descr="IAD_router"/>
          <p:cNvPicPr>
            <a:picLocks noChangeAspect="1" noChangeArrowheads="1"/>
          </p:cNvPicPr>
          <p:nvPr/>
        </p:nvPicPr>
        <p:blipFill>
          <a:blip r:embed="rId4" cstate="print"/>
          <a:srcRect/>
          <a:stretch>
            <a:fillRect/>
          </a:stretch>
        </p:blipFill>
        <p:spPr bwMode="auto">
          <a:xfrm>
            <a:off x="2778125" y="2600325"/>
            <a:ext cx="850900" cy="492125"/>
          </a:xfrm>
          <a:prstGeom prst="rect">
            <a:avLst/>
          </a:prstGeom>
          <a:noFill/>
          <a:ln w="9525">
            <a:noFill/>
            <a:miter lim="800000"/>
            <a:headEnd/>
            <a:tailEnd/>
          </a:ln>
        </p:spPr>
      </p:pic>
      <p:sp>
        <p:nvSpPr>
          <p:cNvPr id="40975" name="Line 21"/>
          <p:cNvSpPr>
            <a:spLocks noChangeShapeType="1"/>
          </p:cNvSpPr>
          <p:nvPr/>
        </p:nvSpPr>
        <p:spPr bwMode="auto">
          <a:xfrm flipV="1">
            <a:off x="2755900" y="3060700"/>
            <a:ext cx="152400" cy="406400"/>
          </a:xfrm>
          <a:prstGeom prst="line">
            <a:avLst/>
          </a:prstGeom>
          <a:noFill/>
          <a:ln w="25400">
            <a:solidFill>
              <a:schemeClr val="tx1"/>
            </a:solidFill>
            <a:round/>
            <a:headEnd/>
            <a:tailEnd/>
          </a:ln>
        </p:spPr>
        <p:txBody>
          <a:bodyPr wrap="none" anchor="ctr"/>
          <a:lstStyle/>
          <a:p>
            <a:endParaRPr lang="en-US" dirty="0"/>
          </a:p>
        </p:txBody>
      </p:sp>
      <p:sp>
        <p:nvSpPr>
          <p:cNvPr id="40976" name="Text Box 22"/>
          <p:cNvSpPr txBox="1">
            <a:spLocks noChangeArrowheads="1"/>
          </p:cNvSpPr>
          <p:nvPr/>
        </p:nvSpPr>
        <p:spPr bwMode="auto">
          <a:xfrm>
            <a:off x="3159125" y="2319338"/>
            <a:ext cx="1517650" cy="366712"/>
          </a:xfrm>
          <a:prstGeom prst="rect">
            <a:avLst/>
          </a:prstGeom>
          <a:noFill/>
          <a:ln w="25400" algn="ctr">
            <a:noFill/>
            <a:miter lim="800000"/>
            <a:headEnd/>
            <a:tailEnd/>
          </a:ln>
        </p:spPr>
        <p:txBody>
          <a:bodyPr wrap="none">
            <a:spAutoFit/>
          </a:bodyPr>
          <a:lstStyle/>
          <a:p>
            <a:pPr algn="ctr"/>
            <a:r>
              <a:rPr lang="en-US" dirty="0"/>
              <a:t>192.168.12.1</a:t>
            </a:r>
          </a:p>
        </p:txBody>
      </p:sp>
      <p:grpSp>
        <p:nvGrpSpPr>
          <p:cNvPr id="5" name="Group 23"/>
          <p:cNvGrpSpPr>
            <a:grpSpLocks/>
          </p:cNvGrpSpPr>
          <p:nvPr/>
        </p:nvGrpSpPr>
        <p:grpSpPr bwMode="auto">
          <a:xfrm flipH="1">
            <a:off x="7437438" y="2041525"/>
            <a:ext cx="1517650" cy="944563"/>
            <a:chOff x="142" y="871"/>
            <a:chExt cx="1119" cy="596"/>
          </a:xfrm>
        </p:grpSpPr>
        <p:pic>
          <p:nvPicPr>
            <p:cNvPr id="41001" name="Picture 24" descr="personal_computer"/>
            <p:cNvPicPr>
              <a:picLocks noChangeAspect="1" noChangeArrowheads="1"/>
            </p:cNvPicPr>
            <p:nvPr/>
          </p:nvPicPr>
          <p:blipFill>
            <a:blip r:embed="rId3" cstate="print"/>
            <a:srcRect/>
            <a:stretch>
              <a:fillRect/>
            </a:stretch>
          </p:blipFill>
          <p:spPr bwMode="auto">
            <a:xfrm>
              <a:off x="381" y="1064"/>
              <a:ext cx="630" cy="403"/>
            </a:xfrm>
            <a:prstGeom prst="rect">
              <a:avLst/>
            </a:prstGeom>
            <a:noFill/>
            <a:ln w="9525">
              <a:noFill/>
              <a:miter lim="800000"/>
              <a:headEnd/>
              <a:tailEnd/>
            </a:ln>
          </p:spPr>
        </p:pic>
        <p:sp>
          <p:nvSpPr>
            <p:cNvPr id="41002" name="Text Box 25"/>
            <p:cNvSpPr txBox="1">
              <a:spLocks noChangeArrowheads="1"/>
            </p:cNvSpPr>
            <p:nvPr/>
          </p:nvSpPr>
          <p:spPr bwMode="auto">
            <a:xfrm>
              <a:off x="142" y="871"/>
              <a:ext cx="1119" cy="231"/>
            </a:xfrm>
            <a:prstGeom prst="rect">
              <a:avLst/>
            </a:prstGeom>
            <a:noFill/>
            <a:ln w="25400" algn="ctr">
              <a:noFill/>
              <a:miter lim="800000"/>
              <a:headEnd/>
              <a:tailEnd/>
            </a:ln>
          </p:spPr>
          <p:txBody>
            <a:bodyPr wrap="none">
              <a:spAutoFit/>
            </a:bodyPr>
            <a:lstStyle/>
            <a:p>
              <a:r>
                <a:rPr lang="en-US" dirty="0"/>
                <a:t>192.168.15.3</a:t>
              </a:r>
            </a:p>
          </p:txBody>
        </p:sp>
      </p:grpSp>
      <p:grpSp>
        <p:nvGrpSpPr>
          <p:cNvPr id="6" name="Group 26"/>
          <p:cNvGrpSpPr>
            <a:grpSpLocks/>
          </p:cNvGrpSpPr>
          <p:nvPr/>
        </p:nvGrpSpPr>
        <p:grpSpPr bwMode="auto">
          <a:xfrm flipH="1">
            <a:off x="5756275" y="2041525"/>
            <a:ext cx="1517650" cy="944563"/>
            <a:chOff x="310" y="871"/>
            <a:chExt cx="1119" cy="596"/>
          </a:xfrm>
        </p:grpSpPr>
        <p:pic>
          <p:nvPicPr>
            <p:cNvPr id="40999" name="Picture 27" descr="personal_computer"/>
            <p:cNvPicPr>
              <a:picLocks noChangeAspect="1" noChangeArrowheads="1"/>
            </p:cNvPicPr>
            <p:nvPr/>
          </p:nvPicPr>
          <p:blipFill>
            <a:blip r:embed="rId3" cstate="print"/>
            <a:srcRect/>
            <a:stretch>
              <a:fillRect/>
            </a:stretch>
          </p:blipFill>
          <p:spPr bwMode="auto">
            <a:xfrm>
              <a:off x="381" y="1064"/>
              <a:ext cx="630" cy="403"/>
            </a:xfrm>
            <a:prstGeom prst="rect">
              <a:avLst/>
            </a:prstGeom>
            <a:noFill/>
            <a:ln w="9525">
              <a:noFill/>
              <a:miter lim="800000"/>
              <a:headEnd/>
              <a:tailEnd/>
            </a:ln>
          </p:spPr>
        </p:pic>
        <p:sp>
          <p:nvSpPr>
            <p:cNvPr id="41000" name="Text Box 28"/>
            <p:cNvSpPr txBox="1">
              <a:spLocks noChangeArrowheads="1"/>
            </p:cNvSpPr>
            <p:nvPr/>
          </p:nvSpPr>
          <p:spPr bwMode="auto">
            <a:xfrm>
              <a:off x="310" y="871"/>
              <a:ext cx="1119" cy="231"/>
            </a:xfrm>
            <a:prstGeom prst="rect">
              <a:avLst/>
            </a:prstGeom>
            <a:noFill/>
            <a:ln w="25400" algn="ctr">
              <a:noFill/>
              <a:miter lim="800000"/>
              <a:headEnd/>
              <a:tailEnd/>
            </a:ln>
          </p:spPr>
          <p:txBody>
            <a:bodyPr wrap="none">
              <a:spAutoFit/>
            </a:bodyPr>
            <a:lstStyle/>
            <a:p>
              <a:r>
                <a:rPr lang="en-US" dirty="0"/>
                <a:t>192.168.15.2</a:t>
              </a:r>
            </a:p>
          </p:txBody>
        </p:sp>
      </p:grpSp>
      <p:grpSp>
        <p:nvGrpSpPr>
          <p:cNvPr id="7" name="Group 29"/>
          <p:cNvGrpSpPr>
            <a:grpSpLocks/>
          </p:cNvGrpSpPr>
          <p:nvPr/>
        </p:nvGrpSpPr>
        <p:grpSpPr bwMode="auto">
          <a:xfrm flipH="1">
            <a:off x="6324600" y="3754438"/>
            <a:ext cx="1517650" cy="944562"/>
            <a:chOff x="283" y="871"/>
            <a:chExt cx="1119" cy="596"/>
          </a:xfrm>
        </p:grpSpPr>
        <p:pic>
          <p:nvPicPr>
            <p:cNvPr id="40997" name="Picture 30" descr="personal_computer"/>
            <p:cNvPicPr>
              <a:picLocks noChangeAspect="1" noChangeArrowheads="1"/>
            </p:cNvPicPr>
            <p:nvPr/>
          </p:nvPicPr>
          <p:blipFill>
            <a:blip r:embed="rId3" cstate="print"/>
            <a:srcRect/>
            <a:stretch>
              <a:fillRect/>
            </a:stretch>
          </p:blipFill>
          <p:spPr bwMode="auto">
            <a:xfrm>
              <a:off x="381" y="1064"/>
              <a:ext cx="630" cy="403"/>
            </a:xfrm>
            <a:prstGeom prst="rect">
              <a:avLst/>
            </a:prstGeom>
            <a:noFill/>
            <a:ln w="9525">
              <a:noFill/>
              <a:miter lim="800000"/>
              <a:headEnd/>
              <a:tailEnd/>
            </a:ln>
          </p:spPr>
        </p:pic>
        <p:sp>
          <p:nvSpPr>
            <p:cNvPr id="40998" name="Text Box 31"/>
            <p:cNvSpPr txBox="1">
              <a:spLocks noChangeArrowheads="1"/>
            </p:cNvSpPr>
            <p:nvPr/>
          </p:nvSpPr>
          <p:spPr bwMode="auto">
            <a:xfrm>
              <a:off x="283" y="871"/>
              <a:ext cx="1119" cy="231"/>
            </a:xfrm>
            <a:prstGeom prst="rect">
              <a:avLst/>
            </a:prstGeom>
            <a:noFill/>
            <a:ln w="25400" algn="ctr">
              <a:noFill/>
              <a:miter lim="800000"/>
              <a:headEnd/>
              <a:tailEnd/>
            </a:ln>
          </p:spPr>
          <p:txBody>
            <a:bodyPr wrap="none">
              <a:spAutoFit/>
            </a:bodyPr>
            <a:lstStyle/>
            <a:p>
              <a:r>
                <a:rPr lang="en-US" dirty="0"/>
                <a:t>192.168.15.4</a:t>
              </a:r>
            </a:p>
          </p:txBody>
        </p:sp>
      </p:grpSp>
      <p:sp>
        <p:nvSpPr>
          <p:cNvPr id="40980" name="AutoShape 32"/>
          <p:cNvSpPr>
            <a:spLocks noChangeArrowheads="1"/>
          </p:cNvSpPr>
          <p:nvPr/>
        </p:nvSpPr>
        <p:spPr bwMode="auto">
          <a:xfrm rot="5400000" flipH="1">
            <a:off x="7110413" y="2295525"/>
            <a:ext cx="342900" cy="2159000"/>
          </a:xfrm>
          <a:prstGeom prst="can">
            <a:avLst>
              <a:gd name="adj" fmla="val 157407"/>
            </a:avLst>
          </a:prstGeom>
          <a:noFill/>
          <a:ln w="25400">
            <a:solidFill>
              <a:schemeClr val="tx1"/>
            </a:solidFill>
            <a:round/>
            <a:headEnd/>
            <a:tailEnd/>
          </a:ln>
        </p:spPr>
        <p:txBody>
          <a:bodyPr rot="10800000" vert="eaVert" wrap="none" anchor="ctr"/>
          <a:lstStyle/>
          <a:p>
            <a:pPr algn="ctr"/>
            <a:endParaRPr lang="en-US" dirty="0"/>
          </a:p>
        </p:txBody>
      </p:sp>
      <p:sp>
        <p:nvSpPr>
          <p:cNvPr id="40981" name="Line 33"/>
          <p:cNvSpPr>
            <a:spLocks noChangeShapeType="1"/>
          </p:cNvSpPr>
          <p:nvPr/>
        </p:nvSpPr>
        <p:spPr bwMode="auto">
          <a:xfrm flipH="1">
            <a:off x="8128000" y="2955925"/>
            <a:ext cx="0" cy="254000"/>
          </a:xfrm>
          <a:prstGeom prst="line">
            <a:avLst/>
          </a:prstGeom>
          <a:noFill/>
          <a:ln w="25400">
            <a:solidFill>
              <a:schemeClr val="tx1"/>
            </a:solidFill>
            <a:round/>
            <a:headEnd/>
            <a:tailEnd/>
          </a:ln>
        </p:spPr>
        <p:txBody>
          <a:bodyPr wrap="none" anchor="ctr"/>
          <a:lstStyle/>
          <a:p>
            <a:endParaRPr lang="en-US" dirty="0"/>
          </a:p>
        </p:txBody>
      </p:sp>
      <p:sp>
        <p:nvSpPr>
          <p:cNvPr id="40982" name="Line 34"/>
          <p:cNvSpPr>
            <a:spLocks noChangeShapeType="1"/>
          </p:cNvSpPr>
          <p:nvPr/>
        </p:nvSpPr>
        <p:spPr bwMode="auto">
          <a:xfrm flipH="1">
            <a:off x="6761163" y="2905125"/>
            <a:ext cx="0" cy="304800"/>
          </a:xfrm>
          <a:prstGeom prst="line">
            <a:avLst/>
          </a:prstGeom>
          <a:noFill/>
          <a:ln w="25400">
            <a:solidFill>
              <a:schemeClr val="tx1"/>
            </a:solidFill>
            <a:round/>
            <a:headEnd/>
            <a:tailEnd/>
          </a:ln>
        </p:spPr>
        <p:txBody>
          <a:bodyPr wrap="none" anchor="ctr"/>
          <a:lstStyle/>
          <a:p>
            <a:endParaRPr lang="en-US" dirty="0"/>
          </a:p>
        </p:txBody>
      </p:sp>
      <p:sp>
        <p:nvSpPr>
          <p:cNvPr id="40983" name="Line 35"/>
          <p:cNvSpPr>
            <a:spLocks noChangeShapeType="1"/>
          </p:cNvSpPr>
          <p:nvPr/>
        </p:nvSpPr>
        <p:spPr bwMode="auto">
          <a:xfrm flipH="1">
            <a:off x="7802563" y="3578225"/>
            <a:ext cx="0" cy="595313"/>
          </a:xfrm>
          <a:prstGeom prst="line">
            <a:avLst/>
          </a:prstGeom>
          <a:noFill/>
          <a:ln w="25400">
            <a:solidFill>
              <a:schemeClr val="tx1"/>
            </a:solidFill>
            <a:round/>
            <a:headEnd/>
            <a:tailEnd/>
          </a:ln>
        </p:spPr>
        <p:txBody>
          <a:bodyPr wrap="none" anchor="ctr"/>
          <a:lstStyle/>
          <a:p>
            <a:endParaRPr lang="en-US" dirty="0"/>
          </a:p>
        </p:txBody>
      </p:sp>
      <p:sp>
        <p:nvSpPr>
          <p:cNvPr id="40984" name="Line 36"/>
          <p:cNvSpPr>
            <a:spLocks noChangeShapeType="1"/>
          </p:cNvSpPr>
          <p:nvPr/>
        </p:nvSpPr>
        <p:spPr bwMode="auto">
          <a:xfrm flipH="1">
            <a:off x="7531100" y="4173538"/>
            <a:ext cx="271463" cy="0"/>
          </a:xfrm>
          <a:prstGeom prst="line">
            <a:avLst/>
          </a:prstGeom>
          <a:noFill/>
          <a:ln w="25400">
            <a:solidFill>
              <a:schemeClr val="tx1"/>
            </a:solidFill>
            <a:round/>
            <a:headEnd/>
            <a:tailEnd/>
          </a:ln>
        </p:spPr>
        <p:txBody>
          <a:bodyPr wrap="none" anchor="ctr"/>
          <a:lstStyle/>
          <a:p>
            <a:endParaRPr lang="en-US" dirty="0"/>
          </a:p>
        </p:txBody>
      </p:sp>
      <p:sp>
        <p:nvSpPr>
          <p:cNvPr id="40985" name="Rectangle 37"/>
          <p:cNvSpPr>
            <a:spLocks noChangeArrowheads="1"/>
          </p:cNvSpPr>
          <p:nvPr/>
        </p:nvSpPr>
        <p:spPr bwMode="auto">
          <a:xfrm flipH="1">
            <a:off x="5886450" y="1765300"/>
            <a:ext cx="3086100" cy="3467100"/>
          </a:xfrm>
          <a:prstGeom prst="rect">
            <a:avLst/>
          </a:prstGeom>
          <a:noFill/>
          <a:ln w="25400" algn="ctr">
            <a:solidFill>
              <a:schemeClr val="tx1"/>
            </a:solidFill>
            <a:miter lim="800000"/>
            <a:headEnd/>
            <a:tailEnd/>
          </a:ln>
        </p:spPr>
        <p:txBody>
          <a:bodyPr wrap="none" anchor="ctr"/>
          <a:lstStyle/>
          <a:p>
            <a:endParaRPr lang="en-US" dirty="0"/>
          </a:p>
        </p:txBody>
      </p:sp>
      <p:sp>
        <p:nvSpPr>
          <p:cNvPr id="40986" name="Text Box 38"/>
          <p:cNvSpPr txBox="1">
            <a:spLocks noChangeArrowheads="1"/>
          </p:cNvSpPr>
          <p:nvPr/>
        </p:nvSpPr>
        <p:spPr bwMode="auto">
          <a:xfrm flipH="1">
            <a:off x="5969000" y="1304925"/>
            <a:ext cx="3175000" cy="396875"/>
          </a:xfrm>
          <a:prstGeom prst="rect">
            <a:avLst/>
          </a:prstGeom>
          <a:noFill/>
          <a:ln w="25400" algn="ctr">
            <a:noFill/>
            <a:miter lim="800000"/>
            <a:headEnd/>
            <a:tailEnd/>
          </a:ln>
        </p:spPr>
        <p:txBody>
          <a:bodyPr wrap="none">
            <a:spAutoFit/>
          </a:bodyPr>
          <a:lstStyle/>
          <a:p>
            <a:r>
              <a:rPr lang="en-US" sz="2000" u="sng" dirty="0"/>
              <a:t>The 192.168.15.0 Network</a:t>
            </a:r>
          </a:p>
        </p:txBody>
      </p:sp>
      <p:sp>
        <p:nvSpPr>
          <p:cNvPr id="40987" name="Text Box 39"/>
          <p:cNvSpPr txBox="1">
            <a:spLocks noChangeArrowheads="1"/>
          </p:cNvSpPr>
          <p:nvPr/>
        </p:nvSpPr>
        <p:spPr bwMode="auto">
          <a:xfrm flipH="1">
            <a:off x="6153150" y="4795838"/>
            <a:ext cx="2574925" cy="366712"/>
          </a:xfrm>
          <a:prstGeom prst="rect">
            <a:avLst/>
          </a:prstGeom>
          <a:noFill/>
          <a:ln w="25400" algn="ctr">
            <a:noFill/>
            <a:miter lim="800000"/>
            <a:headEnd/>
            <a:tailEnd/>
          </a:ln>
        </p:spPr>
        <p:txBody>
          <a:bodyPr>
            <a:spAutoFit/>
          </a:bodyPr>
          <a:lstStyle/>
          <a:p>
            <a:r>
              <a:rPr lang="en-US" u="sng" dirty="0"/>
              <a:t>Mask = 255.255.255.0</a:t>
            </a:r>
          </a:p>
        </p:txBody>
      </p:sp>
      <p:pic>
        <p:nvPicPr>
          <p:cNvPr id="40988" name="Picture 40" descr="IAD_router"/>
          <p:cNvPicPr>
            <a:picLocks noChangeAspect="1" noChangeArrowheads="1"/>
          </p:cNvPicPr>
          <p:nvPr/>
        </p:nvPicPr>
        <p:blipFill>
          <a:blip r:embed="rId4" cstate="print"/>
          <a:srcRect/>
          <a:stretch>
            <a:fillRect/>
          </a:stretch>
        </p:blipFill>
        <p:spPr bwMode="auto">
          <a:xfrm flipH="1">
            <a:off x="5375275" y="4137025"/>
            <a:ext cx="850900" cy="492125"/>
          </a:xfrm>
          <a:prstGeom prst="rect">
            <a:avLst/>
          </a:prstGeom>
          <a:noFill/>
          <a:ln w="9525">
            <a:noFill/>
            <a:miter lim="800000"/>
            <a:headEnd/>
            <a:tailEnd/>
          </a:ln>
        </p:spPr>
      </p:pic>
      <p:sp>
        <p:nvSpPr>
          <p:cNvPr id="40989" name="Line 41"/>
          <p:cNvSpPr>
            <a:spLocks noChangeShapeType="1"/>
          </p:cNvSpPr>
          <p:nvPr/>
        </p:nvSpPr>
        <p:spPr bwMode="auto">
          <a:xfrm flipH="1">
            <a:off x="6038850" y="3556000"/>
            <a:ext cx="330200" cy="596900"/>
          </a:xfrm>
          <a:prstGeom prst="line">
            <a:avLst/>
          </a:prstGeom>
          <a:noFill/>
          <a:ln w="25400">
            <a:solidFill>
              <a:schemeClr val="tx1"/>
            </a:solidFill>
            <a:round/>
            <a:headEnd/>
            <a:tailEnd/>
          </a:ln>
        </p:spPr>
        <p:txBody>
          <a:bodyPr wrap="none" anchor="ctr"/>
          <a:lstStyle/>
          <a:p>
            <a:endParaRPr lang="en-US" dirty="0"/>
          </a:p>
        </p:txBody>
      </p:sp>
      <p:sp>
        <p:nvSpPr>
          <p:cNvPr id="40990" name="Text Box 42"/>
          <p:cNvSpPr txBox="1">
            <a:spLocks noChangeArrowheads="1"/>
          </p:cNvSpPr>
          <p:nvPr/>
        </p:nvSpPr>
        <p:spPr bwMode="auto">
          <a:xfrm flipH="1">
            <a:off x="4432300" y="4548188"/>
            <a:ext cx="1517650" cy="366712"/>
          </a:xfrm>
          <a:prstGeom prst="rect">
            <a:avLst/>
          </a:prstGeom>
          <a:noFill/>
          <a:ln w="25400" algn="ctr">
            <a:noFill/>
            <a:miter lim="800000"/>
            <a:headEnd/>
            <a:tailEnd/>
          </a:ln>
        </p:spPr>
        <p:txBody>
          <a:bodyPr wrap="none">
            <a:spAutoFit/>
          </a:bodyPr>
          <a:lstStyle/>
          <a:p>
            <a:pPr algn="ctr"/>
            <a:r>
              <a:rPr lang="en-US" dirty="0"/>
              <a:t>192.168.15.1</a:t>
            </a:r>
          </a:p>
        </p:txBody>
      </p:sp>
      <p:pic>
        <p:nvPicPr>
          <p:cNvPr id="40991" name="Picture 43" descr="CLOUD"/>
          <p:cNvPicPr>
            <a:picLocks noChangeAspect="1" noChangeArrowheads="1"/>
          </p:cNvPicPr>
          <p:nvPr/>
        </p:nvPicPr>
        <p:blipFill>
          <a:blip r:embed="rId5" cstate="print"/>
          <a:srcRect/>
          <a:stretch>
            <a:fillRect/>
          </a:stretch>
        </p:blipFill>
        <p:spPr bwMode="auto">
          <a:xfrm>
            <a:off x="3713163" y="2730500"/>
            <a:ext cx="1887537" cy="1654175"/>
          </a:xfrm>
          <a:prstGeom prst="rect">
            <a:avLst/>
          </a:prstGeom>
          <a:noFill/>
          <a:ln w="9525">
            <a:noFill/>
            <a:miter lim="800000"/>
            <a:headEnd/>
            <a:tailEnd/>
          </a:ln>
        </p:spPr>
      </p:pic>
      <p:sp>
        <p:nvSpPr>
          <p:cNvPr id="40992" name="Text Box 44"/>
          <p:cNvSpPr txBox="1">
            <a:spLocks noChangeArrowheads="1"/>
          </p:cNvSpPr>
          <p:nvPr/>
        </p:nvSpPr>
        <p:spPr bwMode="auto">
          <a:xfrm>
            <a:off x="4305300" y="3373438"/>
            <a:ext cx="717550" cy="366712"/>
          </a:xfrm>
          <a:prstGeom prst="rect">
            <a:avLst/>
          </a:prstGeom>
          <a:noFill/>
          <a:ln w="25400" algn="ctr">
            <a:noFill/>
            <a:miter lim="800000"/>
            <a:headEnd/>
            <a:tailEnd/>
          </a:ln>
        </p:spPr>
        <p:txBody>
          <a:bodyPr wrap="none">
            <a:spAutoFit/>
          </a:bodyPr>
          <a:lstStyle/>
          <a:p>
            <a:pPr algn="ctr"/>
            <a:r>
              <a:rPr lang="en-US" dirty="0"/>
              <a:t>WAN</a:t>
            </a:r>
          </a:p>
        </p:txBody>
      </p:sp>
      <p:sp>
        <p:nvSpPr>
          <p:cNvPr id="40993" name="Text Box 45"/>
          <p:cNvSpPr txBox="1">
            <a:spLocks noChangeArrowheads="1"/>
          </p:cNvSpPr>
          <p:nvPr/>
        </p:nvSpPr>
        <p:spPr bwMode="auto">
          <a:xfrm>
            <a:off x="6870700" y="3198813"/>
            <a:ext cx="628650" cy="366712"/>
          </a:xfrm>
          <a:prstGeom prst="rect">
            <a:avLst/>
          </a:prstGeom>
          <a:noFill/>
          <a:ln w="25400" algn="ctr">
            <a:noFill/>
            <a:miter lim="800000"/>
            <a:headEnd/>
            <a:tailEnd/>
          </a:ln>
        </p:spPr>
        <p:txBody>
          <a:bodyPr wrap="none">
            <a:spAutoFit/>
          </a:bodyPr>
          <a:lstStyle/>
          <a:p>
            <a:pPr algn="ctr"/>
            <a:r>
              <a:rPr lang="en-US" dirty="0"/>
              <a:t>LAN</a:t>
            </a:r>
          </a:p>
        </p:txBody>
      </p:sp>
      <p:sp>
        <p:nvSpPr>
          <p:cNvPr id="40994" name="Line 46"/>
          <p:cNvSpPr>
            <a:spLocks noChangeShapeType="1"/>
          </p:cNvSpPr>
          <p:nvPr/>
        </p:nvSpPr>
        <p:spPr bwMode="auto">
          <a:xfrm>
            <a:off x="3568700" y="2997200"/>
            <a:ext cx="215900" cy="215900"/>
          </a:xfrm>
          <a:prstGeom prst="line">
            <a:avLst/>
          </a:prstGeom>
          <a:noFill/>
          <a:ln w="25400">
            <a:solidFill>
              <a:schemeClr val="tx1"/>
            </a:solidFill>
            <a:round/>
            <a:headEnd/>
            <a:tailEnd/>
          </a:ln>
        </p:spPr>
        <p:txBody>
          <a:bodyPr wrap="none" anchor="ctr"/>
          <a:lstStyle/>
          <a:p>
            <a:endParaRPr lang="en-US" dirty="0"/>
          </a:p>
        </p:txBody>
      </p:sp>
      <p:sp>
        <p:nvSpPr>
          <p:cNvPr id="40995" name="Line 47"/>
          <p:cNvSpPr>
            <a:spLocks noChangeShapeType="1"/>
          </p:cNvSpPr>
          <p:nvPr/>
        </p:nvSpPr>
        <p:spPr bwMode="auto">
          <a:xfrm flipH="1" flipV="1">
            <a:off x="5130800" y="4241800"/>
            <a:ext cx="266700" cy="215900"/>
          </a:xfrm>
          <a:prstGeom prst="line">
            <a:avLst/>
          </a:prstGeom>
          <a:noFill/>
          <a:ln w="25400">
            <a:solidFill>
              <a:schemeClr val="tx1"/>
            </a:solidFill>
            <a:round/>
            <a:headEnd/>
            <a:tailEnd/>
          </a:ln>
        </p:spPr>
        <p:txBody>
          <a:bodyPr wrap="none" anchor="ctr"/>
          <a:lstStyle/>
          <a:p>
            <a:endParaRPr lang="en-US" dirty="0"/>
          </a:p>
        </p:txBody>
      </p:sp>
      <p:sp>
        <p:nvSpPr>
          <p:cNvPr id="40996" name="Text Box 48"/>
          <p:cNvSpPr txBox="1">
            <a:spLocks noChangeArrowheads="1"/>
          </p:cNvSpPr>
          <p:nvPr/>
        </p:nvSpPr>
        <p:spPr bwMode="auto">
          <a:xfrm>
            <a:off x="292100" y="5689600"/>
            <a:ext cx="8302625" cy="641350"/>
          </a:xfrm>
          <a:prstGeom prst="rect">
            <a:avLst/>
          </a:prstGeom>
          <a:noFill/>
          <a:ln w="25400" algn="ctr">
            <a:noFill/>
            <a:miter lim="800000"/>
            <a:headEnd/>
            <a:tailEnd/>
          </a:ln>
        </p:spPr>
        <p:txBody>
          <a:bodyPr wrap="none">
            <a:spAutoFit/>
          </a:bodyPr>
          <a:lstStyle/>
          <a:p>
            <a:pPr>
              <a:buFontTx/>
              <a:buChar char="•"/>
            </a:pPr>
            <a:r>
              <a:rPr lang="en-US" dirty="0"/>
              <a:t>192.168.12.2 communicates with 192.168.12.4 using the LAN</a:t>
            </a:r>
          </a:p>
          <a:p>
            <a:pPr>
              <a:buFontTx/>
              <a:buChar char="•"/>
            </a:pPr>
            <a:r>
              <a:rPr lang="en-US" dirty="0"/>
              <a:t>192.168.12.2 communicates with 192.168.15.3 using the gateway 192.168.12.1</a:t>
            </a: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9140825" cy="609600"/>
          </a:xfrm>
        </p:spPr>
        <p:txBody>
          <a:bodyPr/>
          <a:lstStyle/>
          <a:p>
            <a:pPr eaLnBrk="1" hangingPunct="1"/>
            <a:r>
              <a:rPr lang="en-US" dirty="0" smtClean="0"/>
              <a:t>  Ethernet Frame Carrying an IP Packet</a:t>
            </a:r>
          </a:p>
        </p:txBody>
      </p:sp>
      <p:sp>
        <p:nvSpPr>
          <p:cNvPr id="41987" name="Text Box 3"/>
          <p:cNvSpPr txBox="1">
            <a:spLocks noChangeArrowheads="1"/>
          </p:cNvSpPr>
          <p:nvPr/>
        </p:nvSpPr>
        <p:spPr bwMode="gray">
          <a:xfrm>
            <a:off x="2470150" y="1168400"/>
            <a:ext cx="3786188" cy="396875"/>
          </a:xfrm>
          <a:prstGeom prst="rect">
            <a:avLst/>
          </a:prstGeom>
          <a:noFill/>
          <a:ln w="12700">
            <a:noFill/>
            <a:miter lim="800000"/>
            <a:headEnd/>
            <a:tailEnd/>
          </a:ln>
        </p:spPr>
        <p:txBody>
          <a:bodyPr lIns="92985" tIns="46493" rIns="92985" bIns="46493">
            <a:spAutoFit/>
          </a:bodyPr>
          <a:lstStyle/>
          <a:p>
            <a:pPr eaLnBrk="0" hangingPunct="0"/>
            <a:r>
              <a:rPr lang="en-US" sz="2000" dirty="0"/>
              <a:t>Headers, Addresses and Ports</a:t>
            </a:r>
          </a:p>
        </p:txBody>
      </p:sp>
      <p:sp>
        <p:nvSpPr>
          <p:cNvPr id="41988" name="Text Box 4"/>
          <p:cNvSpPr txBox="1">
            <a:spLocks noChangeArrowheads="1"/>
          </p:cNvSpPr>
          <p:nvPr/>
        </p:nvSpPr>
        <p:spPr bwMode="auto">
          <a:xfrm>
            <a:off x="1552575" y="2678113"/>
            <a:ext cx="933450" cy="366712"/>
          </a:xfrm>
          <a:prstGeom prst="rect">
            <a:avLst/>
          </a:prstGeom>
          <a:noFill/>
          <a:ln w="25400" algn="ctr">
            <a:noFill/>
            <a:miter lim="800000"/>
            <a:headEnd/>
            <a:tailEnd/>
          </a:ln>
        </p:spPr>
        <p:txBody>
          <a:bodyPr wrap="none">
            <a:spAutoFit/>
          </a:bodyPr>
          <a:lstStyle/>
          <a:p>
            <a:pPr algn="ctr"/>
            <a:r>
              <a:rPr lang="en-US" dirty="0"/>
              <a:t>Header</a:t>
            </a:r>
          </a:p>
        </p:txBody>
      </p:sp>
      <p:sp>
        <p:nvSpPr>
          <p:cNvPr id="41989" name="Text Box 5"/>
          <p:cNvSpPr txBox="1">
            <a:spLocks noChangeArrowheads="1"/>
          </p:cNvSpPr>
          <p:nvPr/>
        </p:nvSpPr>
        <p:spPr bwMode="auto">
          <a:xfrm>
            <a:off x="3143250" y="2678113"/>
            <a:ext cx="1136650" cy="366712"/>
          </a:xfrm>
          <a:prstGeom prst="rect">
            <a:avLst/>
          </a:prstGeom>
          <a:noFill/>
          <a:ln w="25400" algn="ctr">
            <a:noFill/>
            <a:miter lim="800000"/>
            <a:headEnd/>
            <a:tailEnd/>
          </a:ln>
        </p:spPr>
        <p:txBody>
          <a:bodyPr wrap="none">
            <a:spAutoFit/>
          </a:bodyPr>
          <a:lstStyle/>
          <a:p>
            <a:pPr algn="ctr"/>
            <a:r>
              <a:rPr lang="en-US" dirty="0"/>
              <a:t>IP packet</a:t>
            </a:r>
          </a:p>
        </p:txBody>
      </p:sp>
      <p:sp>
        <p:nvSpPr>
          <p:cNvPr id="41990" name="Text Box 6"/>
          <p:cNvSpPr txBox="1">
            <a:spLocks noChangeArrowheads="1"/>
          </p:cNvSpPr>
          <p:nvPr/>
        </p:nvSpPr>
        <p:spPr bwMode="auto">
          <a:xfrm>
            <a:off x="8089900" y="2640013"/>
            <a:ext cx="679450" cy="366712"/>
          </a:xfrm>
          <a:prstGeom prst="rect">
            <a:avLst/>
          </a:prstGeom>
          <a:noFill/>
          <a:ln w="25400" algn="ctr">
            <a:noFill/>
            <a:miter lim="800000"/>
            <a:headEnd/>
            <a:tailEnd/>
          </a:ln>
        </p:spPr>
        <p:txBody>
          <a:bodyPr wrap="none">
            <a:spAutoFit/>
          </a:bodyPr>
          <a:lstStyle/>
          <a:p>
            <a:pPr algn="ctr"/>
            <a:r>
              <a:rPr lang="en-US" dirty="0"/>
              <a:t>CRC</a:t>
            </a:r>
          </a:p>
        </p:txBody>
      </p:sp>
      <p:sp>
        <p:nvSpPr>
          <p:cNvPr id="41991" name="Line 7"/>
          <p:cNvSpPr>
            <a:spLocks noChangeShapeType="1"/>
          </p:cNvSpPr>
          <p:nvPr/>
        </p:nvSpPr>
        <p:spPr bwMode="auto">
          <a:xfrm>
            <a:off x="2971800" y="2603500"/>
            <a:ext cx="0" cy="495300"/>
          </a:xfrm>
          <a:prstGeom prst="line">
            <a:avLst/>
          </a:prstGeom>
          <a:noFill/>
          <a:ln w="25400">
            <a:solidFill>
              <a:schemeClr val="tx1"/>
            </a:solidFill>
            <a:round/>
            <a:headEnd/>
            <a:tailEnd/>
          </a:ln>
        </p:spPr>
        <p:txBody>
          <a:bodyPr wrap="none" anchor="ctr"/>
          <a:lstStyle/>
          <a:p>
            <a:endParaRPr lang="en-US" dirty="0"/>
          </a:p>
        </p:txBody>
      </p:sp>
      <p:sp>
        <p:nvSpPr>
          <p:cNvPr id="41992" name="Line 8"/>
          <p:cNvSpPr>
            <a:spLocks noChangeShapeType="1"/>
          </p:cNvSpPr>
          <p:nvPr/>
        </p:nvSpPr>
        <p:spPr bwMode="auto">
          <a:xfrm flipH="1">
            <a:off x="8115300" y="2590800"/>
            <a:ext cx="0" cy="2641600"/>
          </a:xfrm>
          <a:prstGeom prst="line">
            <a:avLst/>
          </a:prstGeom>
          <a:noFill/>
          <a:ln w="25400">
            <a:solidFill>
              <a:schemeClr val="tx1"/>
            </a:solidFill>
            <a:round/>
            <a:headEnd/>
            <a:tailEnd/>
          </a:ln>
        </p:spPr>
        <p:txBody>
          <a:bodyPr wrap="none" anchor="ctr"/>
          <a:lstStyle/>
          <a:p>
            <a:endParaRPr lang="en-US" dirty="0"/>
          </a:p>
        </p:txBody>
      </p:sp>
      <p:sp>
        <p:nvSpPr>
          <p:cNvPr id="41993" name="Line 9"/>
          <p:cNvSpPr>
            <a:spLocks noChangeShapeType="1"/>
          </p:cNvSpPr>
          <p:nvPr/>
        </p:nvSpPr>
        <p:spPr bwMode="auto">
          <a:xfrm>
            <a:off x="2971800" y="3086100"/>
            <a:ext cx="0" cy="1536700"/>
          </a:xfrm>
          <a:prstGeom prst="line">
            <a:avLst/>
          </a:prstGeom>
          <a:noFill/>
          <a:ln w="25400">
            <a:solidFill>
              <a:schemeClr val="tx1"/>
            </a:solidFill>
            <a:round/>
            <a:headEnd/>
            <a:tailEnd/>
          </a:ln>
        </p:spPr>
        <p:txBody>
          <a:bodyPr wrap="none" anchor="ctr"/>
          <a:lstStyle/>
          <a:p>
            <a:endParaRPr lang="en-US" dirty="0"/>
          </a:p>
        </p:txBody>
      </p:sp>
      <p:sp>
        <p:nvSpPr>
          <p:cNvPr id="41994" name="Line 10"/>
          <p:cNvSpPr>
            <a:spLocks noChangeShapeType="1"/>
          </p:cNvSpPr>
          <p:nvPr/>
        </p:nvSpPr>
        <p:spPr bwMode="auto">
          <a:xfrm>
            <a:off x="2032000" y="3098800"/>
            <a:ext cx="0" cy="762000"/>
          </a:xfrm>
          <a:prstGeom prst="line">
            <a:avLst/>
          </a:prstGeom>
          <a:noFill/>
          <a:ln w="25400">
            <a:solidFill>
              <a:schemeClr val="tx1"/>
            </a:solidFill>
            <a:round/>
            <a:headEnd/>
            <a:tailEnd/>
          </a:ln>
        </p:spPr>
        <p:txBody>
          <a:bodyPr wrap="none" anchor="ctr"/>
          <a:lstStyle/>
          <a:p>
            <a:endParaRPr lang="en-US" dirty="0"/>
          </a:p>
        </p:txBody>
      </p:sp>
      <p:sp>
        <p:nvSpPr>
          <p:cNvPr id="41995" name="Text Box 11"/>
          <p:cNvSpPr txBox="1">
            <a:spLocks noChangeArrowheads="1"/>
          </p:cNvSpPr>
          <p:nvPr/>
        </p:nvSpPr>
        <p:spPr bwMode="auto">
          <a:xfrm>
            <a:off x="1203325" y="3224213"/>
            <a:ext cx="692150" cy="641350"/>
          </a:xfrm>
          <a:prstGeom prst="rect">
            <a:avLst/>
          </a:prstGeom>
          <a:noFill/>
          <a:ln w="25400" algn="ctr">
            <a:noFill/>
            <a:miter lim="800000"/>
            <a:headEnd/>
            <a:tailEnd/>
          </a:ln>
        </p:spPr>
        <p:txBody>
          <a:bodyPr wrap="none">
            <a:spAutoFit/>
          </a:bodyPr>
          <a:lstStyle/>
          <a:p>
            <a:pPr algn="ctr"/>
            <a:r>
              <a:rPr lang="en-US" dirty="0"/>
              <a:t>Dest</a:t>
            </a:r>
          </a:p>
          <a:p>
            <a:pPr algn="ctr"/>
            <a:r>
              <a:rPr lang="en-US" dirty="0"/>
              <a:t>MAC</a:t>
            </a:r>
          </a:p>
        </p:txBody>
      </p:sp>
      <p:sp>
        <p:nvSpPr>
          <p:cNvPr id="41996" name="Text Box 12"/>
          <p:cNvSpPr txBox="1">
            <a:spLocks noChangeArrowheads="1"/>
          </p:cNvSpPr>
          <p:nvPr/>
        </p:nvSpPr>
        <p:spPr bwMode="auto">
          <a:xfrm>
            <a:off x="2047875" y="3224213"/>
            <a:ext cx="908050" cy="641350"/>
          </a:xfrm>
          <a:prstGeom prst="rect">
            <a:avLst/>
          </a:prstGeom>
          <a:noFill/>
          <a:ln w="25400" algn="ctr">
            <a:noFill/>
            <a:miter lim="800000"/>
            <a:headEnd/>
            <a:tailEnd/>
          </a:ln>
        </p:spPr>
        <p:txBody>
          <a:bodyPr wrap="none">
            <a:spAutoFit/>
          </a:bodyPr>
          <a:lstStyle/>
          <a:p>
            <a:pPr algn="ctr"/>
            <a:r>
              <a:rPr lang="en-US" dirty="0"/>
              <a:t>Source</a:t>
            </a:r>
          </a:p>
          <a:p>
            <a:pPr algn="ctr"/>
            <a:r>
              <a:rPr lang="en-US" dirty="0"/>
              <a:t>MAC</a:t>
            </a:r>
          </a:p>
        </p:txBody>
      </p:sp>
      <p:sp>
        <p:nvSpPr>
          <p:cNvPr id="41997" name="Text Box 13"/>
          <p:cNvSpPr txBox="1">
            <a:spLocks noChangeArrowheads="1"/>
          </p:cNvSpPr>
          <p:nvPr/>
        </p:nvSpPr>
        <p:spPr bwMode="auto">
          <a:xfrm>
            <a:off x="3222625" y="3325813"/>
            <a:ext cx="1276350" cy="366712"/>
          </a:xfrm>
          <a:prstGeom prst="rect">
            <a:avLst/>
          </a:prstGeom>
          <a:noFill/>
          <a:ln w="25400" algn="ctr">
            <a:noFill/>
            <a:miter lim="800000"/>
            <a:headEnd/>
            <a:tailEnd/>
          </a:ln>
        </p:spPr>
        <p:txBody>
          <a:bodyPr wrap="none">
            <a:spAutoFit/>
          </a:bodyPr>
          <a:lstStyle/>
          <a:p>
            <a:pPr algn="ctr"/>
            <a:r>
              <a:rPr lang="en-US" dirty="0"/>
              <a:t>IP Header </a:t>
            </a:r>
          </a:p>
        </p:txBody>
      </p:sp>
      <p:sp>
        <p:nvSpPr>
          <p:cNvPr id="41998" name="Line 14"/>
          <p:cNvSpPr>
            <a:spLocks noChangeShapeType="1"/>
          </p:cNvSpPr>
          <p:nvPr/>
        </p:nvSpPr>
        <p:spPr bwMode="auto">
          <a:xfrm>
            <a:off x="4616450" y="3111500"/>
            <a:ext cx="14288" cy="2146300"/>
          </a:xfrm>
          <a:prstGeom prst="line">
            <a:avLst/>
          </a:prstGeom>
          <a:noFill/>
          <a:ln w="25400">
            <a:solidFill>
              <a:schemeClr val="tx1"/>
            </a:solidFill>
            <a:round/>
            <a:headEnd/>
            <a:tailEnd/>
          </a:ln>
        </p:spPr>
        <p:txBody>
          <a:bodyPr wrap="none" anchor="ctr"/>
          <a:lstStyle/>
          <a:p>
            <a:endParaRPr lang="en-US" dirty="0"/>
          </a:p>
        </p:txBody>
      </p:sp>
      <p:sp>
        <p:nvSpPr>
          <p:cNvPr id="41999" name="Text Box 15"/>
          <p:cNvSpPr txBox="1">
            <a:spLocks noChangeArrowheads="1"/>
          </p:cNvSpPr>
          <p:nvPr/>
        </p:nvSpPr>
        <p:spPr bwMode="auto">
          <a:xfrm>
            <a:off x="4918075" y="3325813"/>
            <a:ext cx="1009650" cy="366712"/>
          </a:xfrm>
          <a:prstGeom prst="rect">
            <a:avLst/>
          </a:prstGeom>
          <a:noFill/>
          <a:ln w="25400" algn="ctr">
            <a:noFill/>
            <a:miter lim="800000"/>
            <a:headEnd/>
            <a:tailEnd/>
          </a:ln>
        </p:spPr>
        <p:txBody>
          <a:bodyPr wrap="none">
            <a:spAutoFit/>
          </a:bodyPr>
          <a:lstStyle/>
          <a:p>
            <a:pPr algn="ctr"/>
            <a:r>
              <a:rPr lang="en-US" dirty="0"/>
              <a:t>Payload</a:t>
            </a:r>
          </a:p>
        </p:txBody>
      </p:sp>
      <p:sp>
        <p:nvSpPr>
          <p:cNvPr id="42000" name="Line 16"/>
          <p:cNvSpPr>
            <a:spLocks noChangeShapeType="1"/>
          </p:cNvSpPr>
          <p:nvPr/>
        </p:nvSpPr>
        <p:spPr bwMode="auto">
          <a:xfrm flipV="1">
            <a:off x="1168400" y="3101975"/>
            <a:ext cx="6946900" cy="9525"/>
          </a:xfrm>
          <a:prstGeom prst="line">
            <a:avLst/>
          </a:prstGeom>
          <a:noFill/>
          <a:ln w="25400">
            <a:solidFill>
              <a:schemeClr val="tx1"/>
            </a:solidFill>
            <a:round/>
            <a:headEnd/>
            <a:tailEnd/>
          </a:ln>
        </p:spPr>
        <p:txBody>
          <a:bodyPr wrap="none" anchor="ctr"/>
          <a:lstStyle/>
          <a:p>
            <a:endParaRPr lang="en-US" dirty="0"/>
          </a:p>
        </p:txBody>
      </p:sp>
      <p:sp>
        <p:nvSpPr>
          <p:cNvPr id="42001" name="Line 17"/>
          <p:cNvSpPr>
            <a:spLocks noChangeShapeType="1"/>
          </p:cNvSpPr>
          <p:nvPr/>
        </p:nvSpPr>
        <p:spPr bwMode="auto">
          <a:xfrm flipV="1">
            <a:off x="1130300" y="2581275"/>
            <a:ext cx="7642225" cy="9525"/>
          </a:xfrm>
          <a:prstGeom prst="line">
            <a:avLst/>
          </a:prstGeom>
          <a:noFill/>
          <a:ln w="25400">
            <a:solidFill>
              <a:schemeClr val="tx1"/>
            </a:solidFill>
            <a:round/>
            <a:headEnd/>
            <a:tailEnd/>
          </a:ln>
        </p:spPr>
        <p:txBody>
          <a:bodyPr wrap="none" anchor="ctr"/>
          <a:lstStyle/>
          <a:p>
            <a:endParaRPr lang="en-US" dirty="0"/>
          </a:p>
        </p:txBody>
      </p:sp>
      <p:sp>
        <p:nvSpPr>
          <p:cNvPr id="42002" name="Line 18"/>
          <p:cNvSpPr>
            <a:spLocks noChangeShapeType="1"/>
          </p:cNvSpPr>
          <p:nvPr/>
        </p:nvSpPr>
        <p:spPr bwMode="auto">
          <a:xfrm flipV="1">
            <a:off x="1196975" y="2019300"/>
            <a:ext cx="7575550" cy="12700"/>
          </a:xfrm>
          <a:prstGeom prst="line">
            <a:avLst/>
          </a:prstGeom>
          <a:noFill/>
          <a:ln w="25400">
            <a:solidFill>
              <a:schemeClr val="tx1"/>
            </a:solidFill>
            <a:round/>
            <a:headEnd/>
            <a:tailEnd/>
          </a:ln>
        </p:spPr>
        <p:txBody>
          <a:bodyPr wrap="none" anchor="ctr"/>
          <a:lstStyle/>
          <a:p>
            <a:endParaRPr lang="en-US" dirty="0"/>
          </a:p>
        </p:txBody>
      </p:sp>
      <p:sp>
        <p:nvSpPr>
          <p:cNvPr id="42003" name="Line 19"/>
          <p:cNvSpPr>
            <a:spLocks noChangeShapeType="1"/>
          </p:cNvSpPr>
          <p:nvPr/>
        </p:nvSpPr>
        <p:spPr bwMode="auto">
          <a:xfrm>
            <a:off x="1155700" y="2019300"/>
            <a:ext cx="0" cy="1854200"/>
          </a:xfrm>
          <a:prstGeom prst="line">
            <a:avLst/>
          </a:prstGeom>
          <a:noFill/>
          <a:ln w="25400">
            <a:solidFill>
              <a:schemeClr val="tx1"/>
            </a:solidFill>
            <a:round/>
            <a:headEnd/>
            <a:tailEnd/>
          </a:ln>
        </p:spPr>
        <p:txBody>
          <a:bodyPr wrap="none" anchor="ctr"/>
          <a:lstStyle/>
          <a:p>
            <a:endParaRPr lang="en-US" dirty="0"/>
          </a:p>
        </p:txBody>
      </p:sp>
      <p:sp>
        <p:nvSpPr>
          <p:cNvPr id="42004" name="Line 20"/>
          <p:cNvSpPr>
            <a:spLocks noChangeShapeType="1"/>
          </p:cNvSpPr>
          <p:nvPr/>
        </p:nvSpPr>
        <p:spPr bwMode="auto">
          <a:xfrm>
            <a:off x="8766175" y="2006600"/>
            <a:ext cx="25400" cy="3230563"/>
          </a:xfrm>
          <a:prstGeom prst="line">
            <a:avLst/>
          </a:prstGeom>
          <a:noFill/>
          <a:ln w="25400">
            <a:solidFill>
              <a:schemeClr val="tx1"/>
            </a:solidFill>
            <a:round/>
            <a:headEnd/>
            <a:tailEnd/>
          </a:ln>
        </p:spPr>
        <p:txBody>
          <a:bodyPr wrap="none" anchor="ctr"/>
          <a:lstStyle/>
          <a:p>
            <a:endParaRPr lang="en-US" dirty="0"/>
          </a:p>
        </p:txBody>
      </p:sp>
      <p:sp>
        <p:nvSpPr>
          <p:cNvPr id="42005" name="Line 21"/>
          <p:cNvSpPr>
            <a:spLocks noChangeShapeType="1"/>
          </p:cNvSpPr>
          <p:nvPr/>
        </p:nvSpPr>
        <p:spPr bwMode="auto">
          <a:xfrm>
            <a:off x="1143000" y="3873500"/>
            <a:ext cx="6959600" cy="0"/>
          </a:xfrm>
          <a:prstGeom prst="line">
            <a:avLst/>
          </a:prstGeom>
          <a:noFill/>
          <a:ln w="25400">
            <a:solidFill>
              <a:schemeClr val="tx1"/>
            </a:solidFill>
            <a:round/>
            <a:headEnd/>
            <a:tailEnd/>
          </a:ln>
        </p:spPr>
        <p:txBody>
          <a:bodyPr wrap="none" anchor="ctr"/>
          <a:lstStyle/>
          <a:p>
            <a:endParaRPr lang="en-US" dirty="0"/>
          </a:p>
        </p:txBody>
      </p:sp>
      <p:sp>
        <p:nvSpPr>
          <p:cNvPr id="42006" name="Line 22"/>
          <p:cNvSpPr>
            <a:spLocks noChangeShapeType="1"/>
          </p:cNvSpPr>
          <p:nvPr/>
        </p:nvSpPr>
        <p:spPr bwMode="auto">
          <a:xfrm>
            <a:off x="2955925" y="4610100"/>
            <a:ext cx="5146675" cy="0"/>
          </a:xfrm>
          <a:prstGeom prst="line">
            <a:avLst/>
          </a:prstGeom>
          <a:noFill/>
          <a:ln w="25400">
            <a:solidFill>
              <a:schemeClr val="tx1"/>
            </a:solidFill>
            <a:round/>
            <a:headEnd/>
            <a:tailEnd/>
          </a:ln>
        </p:spPr>
        <p:txBody>
          <a:bodyPr wrap="none" anchor="ctr"/>
          <a:lstStyle/>
          <a:p>
            <a:endParaRPr lang="en-US" dirty="0"/>
          </a:p>
        </p:txBody>
      </p:sp>
      <p:sp>
        <p:nvSpPr>
          <p:cNvPr id="42007" name="Text Box 23"/>
          <p:cNvSpPr txBox="1">
            <a:spLocks noChangeArrowheads="1"/>
          </p:cNvSpPr>
          <p:nvPr/>
        </p:nvSpPr>
        <p:spPr bwMode="auto">
          <a:xfrm>
            <a:off x="2968625" y="3871913"/>
            <a:ext cx="1758950" cy="641350"/>
          </a:xfrm>
          <a:prstGeom prst="rect">
            <a:avLst/>
          </a:prstGeom>
          <a:noFill/>
          <a:ln w="25400" algn="ctr">
            <a:noFill/>
            <a:miter lim="800000"/>
            <a:headEnd/>
            <a:tailEnd/>
          </a:ln>
        </p:spPr>
        <p:txBody>
          <a:bodyPr wrap="none">
            <a:spAutoFit/>
          </a:bodyPr>
          <a:lstStyle/>
          <a:p>
            <a:r>
              <a:rPr lang="en-US" dirty="0"/>
              <a:t>Source     Dest </a:t>
            </a:r>
          </a:p>
          <a:p>
            <a:r>
              <a:rPr lang="en-US" dirty="0"/>
              <a:t>   IP           IP</a:t>
            </a:r>
          </a:p>
        </p:txBody>
      </p:sp>
      <p:sp>
        <p:nvSpPr>
          <p:cNvPr id="42008" name="Line 24"/>
          <p:cNvSpPr>
            <a:spLocks noChangeShapeType="1"/>
          </p:cNvSpPr>
          <p:nvPr/>
        </p:nvSpPr>
        <p:spPr bwMode="auto">
          <a:xfrm>
            <a:off x="3829050" y="3860800"/>
            <a:ext cx="0" cy="749300"/>
          </a:xfrm>
          <a:prstGeom prst="line">
            <a:avLst/>
          </a:prstGeom>
          <a:noFill/>
          <a:ln w="25400">
            <a:solidFill>
              <a:schemeClr val="tx1"/>
            </a:solidFill>
            <a:round/>
            <a:headEnd/>
            <a:tailEnd/>
          </a:ln>
        </p:spPr>
        <p:txBody>
          <a:bodyPr wrap="none" anchor="ctr"/>
          <a:lstStyle/>
          <a:p>
            <a:endParaRPr lang="en-US" dirty="0"/>
          </a:p>
        </p:txBody>
      </p:sp>
      <p:sp>
        <p:nvSpPr>
          <p:cNvPr id="42009" name="Text Box 25"/>
          <p:cNvSpPr txBox="1">
            <a:spLocks noChangeArrowheads="1"/>
          </p:cNvSpPr>
          <p:nvPr/>
        </p:nvSpPr>
        <p:spPr bwMode="auto">
          <a:xfrm>
            <a:off x="4638675" y="3884613"/>
            <a:ext cx="1606550" cy="641350"/>
          </a:xfrm>
          <a:prstGeom prst="rect">
            <a:avLst/>
          </a:prstGeom>
          <a:noFill/>
          <a:ln w="25400" algn="ctr">
            <a:noFill/>
            <a:miter lim="800000"/>
            <a:headEnd/>
            <a:tailEnd/>
          </a:ln>
        </p:spPr>
        <p:txBody>
          <a:bodyPr wrap="none">
            <a:spAutoFit/>
          </a:bodyPr>
          <a:lstStyle/>
          <a:p>
            <a:r>
              <a:rPr lang="en-US" dirty="0"/>
              <a:t>Transmission </a:t>
            </a:r>
          </a:p>
          <a:p>
            <a:r>
              <a:rPr lang="en-US" dirty="0"/>
              <a:t>Protocol Hdr.</a:t>
            </a:r>
          </a:p>
        </p:txBody>
      </p:sp>
      <p:sp>
        <p:nvSpPr>
          <p:cNvPr id="42010" name="Line 26"/>
          <p:cNvSpPr>
            <a:spLocks noChangeShapeType="1"/>
          </p:cNvSpPr>
          <p:nvPr/>
        </p:nvSpPr>
        <p:spPr bwMode="auto">
          <a:xfrm>
            <a:off x="6134100" y="3876675"/>
            <a:ext cx="0" cy="1397000"/>
          </a:xfrm>
          <a:prstGeom prst="line">
            <a:avLst/>
          </a:prstGeom>
          <a:noFill/>
          <a:ln w="25400">
            <a:solidFill>
              <a:schemeClr val="tx1"/>
            </a:solidFill>
            <a:round/>
            <a:headEnd/>
            <a:tailEnd/>
          </a:ln>
        </p:spPr>
        <p:txBody>
          <a:bodyPr wrap="none" anchor="ctr"/>
          <a:lstStyle/>
          <a:p>
            <a:endParaRPr lang="en-US" dirty="0"/>
          </a:p>
        </p:txBody>
      </p:sp>
      <p:sp>
        <p:nvSpPr>
          <p:cNvPr id="42011" name="Text Box 27"/>
          <p:cNvSpPr txBox="1">
            <a:spLocks noChangeArrowheads="1"/>
          </p:cNvSpPr>
          <p:nvPr/>
        </p:nvSpPr>
        <p:spPr bwMode="auto">
          <a:xfrm>
            <a:off x="6467475" y="4037013"/>
            <a:ext cx="1009650" cy="366712"/>
          </a:xfrm>
          <a:prstGeom prst="rect">
            <a:avLst/>
          </a:prstGeom>
          <a:noFill/>
          <a:ln w="25400" algn="ctr">
            <a:noFill/>
            <a:miter lim="800000"/>
            <a:headEnd/>
            <a:tailEnd/>
          </a:ln>
        </p:spPr>
        <p:txBody>
          <a:bodyPr wrap="none">
            <a:spAutoFit/>
          </a:bodyPr>
          <a:lstStyle/>
          <a:p>
            <a:pPr algn="ctr"/>
            <a:r>
              <a:rPr lang="en-US" dirty="0"/>
              <a:t>Payload</a:t>
            </a:r>
          </a:p>
        </p:txBody>
      </p:sp>
      <p:sp>
        <p:nvSpPr>
          <p:cNvPr id="42012" name="Line 28"/>
          <p:cNvSpPr>
            <a:spLocks noChangeShapeType="1"/>
          </p:cNvSpPr>
          <p:nvPr/>
        </p:nvSpPr>
        <p:spPr bwMode="auto">
          <a:xfrm flipV="1">
            <a:off x="4632325" y="5257800"/>
            <a:ext cx="4168775" cy="0"/>
          </a:xfrm>
          <a:prstGeom prst="line">
            <a:avLst/>
          </a:prstGeom>
          <a:noFill/>
          <a:ln w="25400">
            <a:solidFill>
              <a:schemeClr val="tx1"/>
            </a:solidFill>
            <a:round/>
            <a:headEnd/>
            <a:tailEnd/>
          </a:ln>
        </p:spPr>
        <p:txBody>
          <a:bodyPr wrap="none" anchor="ctr"/>
          <a:lstStyle/>
          <a:p>
            <a:endParaRPr lang="en-US" dirty="0"/>
          </a:p>
        </p:txBody>
      </p:sp>
      <p:sp>
        <p:nvSpPr>
          <p:cNvPr id="42013" name="Text Box 29"/>
          <p:cNvSpPr txBox="1">
            <a:spLocks noChangeArrowheads="1"/>
          </p:cNvSpPr>
          <p:nvPr/>
        </p:nvSpPr>
        <p:spPr bwMode="auto">
          <a:xfrm>
            <a:off x="4581525" y="4583113"/>
            <a:ext cx="1631950" cy="641350"/>
          </a:xfrm>
          <a:prstGeom prst="rect">
            <a:avLst/>
          </a:prstGeom>
          <a:noFill/>
          <a:ln w="25400" algn="ctr">
            <a:noFill/>
            <a:miter lim="800000"/>
            <a:headEnd/>
            <a:tailEnd/>
          </a:ln>
        </p:spPr>
        <p:txBody>
          <a:bodyPr wrap="none">
            <a:spAutoFit/>
          </a:bodyPr>
          <a:lstStyle/>
          <a:p>
            <a:r>
              <a:rPr lang="en-US" dirty="0"/>
              <a:t>Source   Dest </a:t>
            </a:r>
          </a:p>
          <a:p>
            <a:r>
              <a:rPr lang="en-US" dirty="0"/>
              <a:t>  Port      Port</a:t>
            </a:r>
          </a:p>
        </p:txBody>
      </p:sp>
      <p:sp>
        <p:nvSpPr>
          <p:cNvPr id="42014" name="Line 30"/>
          <p:cNvSpPr>
            <a:spLocks noChangeShapeType="1"/>
          </p:cNvSpPr>
          <p:nvPr/>
        </p:nvSpPr>
        <p:spPr bwMode="auto">
          <a:xfrm>
            <a:off x="5438775" y="4610100"/>
            <a:ext cx="0" cy="647700"/>
          </a:xfrm>
          <a:prstGeom prst="line">
            <a:avLst/>
          </a:prstGeom>
          <a:noFill/>
          <a:ln w="25400">
            <a:solidFill>
              <a:schemeClr val="tx1"/>
            </a:solidFill>
            <a:round/>
            <a:headEnd/>
            <a:tailEnd/>
          </a:ln>
        </p:spPr>
        <p:txBody>
          <a:bodyPr wrap="none" anchor="ctr"/>
          <a:lstStyle/>
          <a:p>
            <a:endParaRPr lang="en-US" dirty="0"/>
          </a:p>
        </p:txBody>
      </p:sp>
      <p:sp>
        <p:nvSpPr>
          <p:cNvPr id="42015" name="Text Box 31"/>
          <p:cNvSpPr txBox="1">
            <a:spLocks noChangeArrowheads="1"/>
          </p:cNvSpPr>
          <p:nvPr/>
        </p:nvSpPr>
        <p:spPr bwMode="auto">
          <a:xfrm>
            <a:off x="5946775" y="4586288"/>
            <a:ext cx="2279650" cy="641350"/>
          </a:xfrm>
          <a:prstGeom prst="rect">
            <a:avLst/>
          </a:prstGeom>
          <a:noFill/>
          <a:ln w="25400" algn="ctr">
            <a:noFill/>
            <a:miter lim="800000"/>
            <a:headEnd/>
            <a:tailEnd/>
          </a:ln>
        </p:spPr>
        <p:txBody>
          <a:bodyPr wrap="none">
            <a:spAutoFit/>
          </a:bodyPr>
          <a:lstStyle/>
          <a:p>
            <a:pPr algn="ctr"/>
            <a:r>
              <a:rPr lang="en-US" dirty="0"/>
              <a:t>  (SIGTRAN Header </a:t>
            </a:r>
          </a:p>
          <a:p>
            <a:pPr algn="ctr"/>
            <a:r>
              <a:rPr lang="en-US" dirty="0"/>
              <a:t>and MSU)</a:t>
            </a:r>
          </a:p>
        </p:txBody>
      </p:sp>
      <p:sp>
        <p:nvSpPr>
          <p:cNvPr id="42016" name="Text Box 32"/>
          <p:cNvSpPr txBox="1">
            <a:spLocks noChangeArrowheads="1"/>
          </p:cNvSpPr>
          <p:nvPr/>
        </p:nvSpPr>
        <p:spPr bwMode="auto">
          <a:xfrm>
            <a:off x="3178175" y="2132013"/>
            <a:ext cx="1771650" cy="366712"/>
          </a:xfrm>
          <a:prstGeom prst="rect">
            <a:avLst/>
          </a:prstGeom>
          <a:noFill/>
          <a:ln w="25400" algn="ctr">
            <a:noFill/>
            <a:miter lim="800000"/>
            <a:headEnd/>
            <a:tailEnd/>
          </a:ln>
        </p:spPr>
        <p:txBody>
          <a:bodyPr wrap="none">
            <a:spAutoFit/>
          </a:bodyPr>
          <a:lstStyle/>
          <a:p>
            <a:pPr algn="ctr"/>
            <a:r>
              <a:rPr lang="en-US" dirty="0"/>
              <a:t>Ethernet Frame</a:t>
            </a:r>
          </a:p>
        </p:txBody>
      </p:sp>
      <p:sp>
        <p:nvSpPr>
          <p:cNvPr id="42017" name="Text Box 33"/>
          <p:cNvSpPr txBox="1">
            <a:spLocks noChangeArrowheads="1"/>
          </p:cNvSpPr>
          <p:nvPr/>
        </p:nvSpPr>
        <p:spPr bwMode="auto">
          <a:xfrm>
            <a:off x="85725" y="3351213"/>
            <a:ext cx="946150" cy="366712"/>
          </a:xfrm>
          <a:prstGeom prst="rect">
            <a:avLst/>
          </a:prstGeom>
          <a:noFill/>
          <a:ln w="25400" algn="ctr">
            <a:noFill/>
            <a:miter lim="800000"/>
            <a:headEnd/>
            <a:tailEnd/>
          </a:ln>
        </p:spPr>
        <p:txBody>
          <a:bodyPr wrap="none">
            <a:spAutoFit/>
          </a:bodyPr>
          <a:lstStyle/>
          <a:p>
            <a:pPr algn="ctr"/>
            <a:r>
              <a:rPr lang="en-US" dirty="0"/>
              <a:t>Layer 2</a:t>
            </a:r>
          </a:p>
        </p:txBody>
      </p:sp>
      <p:sp>
        <p:nvSpPr>
          <p:cNvPr id="42018" name="Text Box 34"/>
          <p:cNvSpPr txBox="1">
            <a:spLocks noChangeArrowheads="1"/>
          </p:cNvSpPr>
          <p:nvPr/>
        </p:nvSpPr>
        <p:spPr bwMode="auto">
          <a:xfrm>
            <a:off x="1838325" y="4125913"/>
            <a:ext cx="946150" cy="366712"/>
          </a:xfrm>
          <a:prstGeom prst="rect">
            <a:avLst/>
          </a:prstGeom>
          <a:noFill/>
          <a:ln w="25400" algn="ctr">
            <a:noFill/>
            <a:miter lim="800000"/>
            <a:headEnd/>
            <a:tailEnd/>
          </a:ln>
        </p:spPr>
        <p:txBody>
          <a:bodyPr wrap="none">
            <a:spAutoFit/>
          </a:bodyPr>
          <a:lstStyle/>
          <a:p>
            <a:pPr algn="ctr"/>
            <a:r>
              <a:rPr lang="en-US" dirty="0"/>
              <a:t>Layer 3</a:t>
            </a:r>
          </a:p>
        </p:txBody>
      </p:sp>
      <p:sp>
        <p:nvSpPr>
          <p:cNvPr id="42019" name="Text Box 35"/>
          <p:cNvSpPr txBox="1">
            <a:spLocks noChangeArrowheads="1"/>
          </p:cNvSpPr>
          <p:nvPr/>
        </p:nvSpPr>
        <p:spPr bwMode="auto">
          <a:xfrm>
            <a:off x="3540125" y="4760913"/>
            <a:ext cx="946150" cy="366712"/>
          </a:xfrm>
          <a:prstGeom prst="rect">
            <a:avLst/>
          </a:prstGeom>
          <a:noFill/>
          <a:ln w="25400" algn="ctr">
            <a:noFill/>
            <a:miter lim="800000"/>
            <a:headEnd/>
            <a:tailEnd/>
          </a:ln>
        </p:spPr>
        <p:txBody>
          <a:bodyPr wrap="none">
            <a:spAutoFit/>
          </a:bodyPr>
          <a:lstStyle/>
          <a:p>
            <a:pPr algn="ctr"/>
            <a:r>
              <a:rPr lang="en-US" dirty="0"/>
              <a:t>Layer 4</a:t>
            </a:r>
          </a:p>
        </p:txBody>
      </p:sp>
      <p:sp>
        <p:nvSpPr>
          <p:cNvPr id="42020" name="Text Box 36"/>
          <p:cNvSpPr txBox="1">
            <a:spLocks noChangeArrowheads="1"/>
          </p:cNvSpPr>
          <p:nvPr/>
        </p:nvSpPr>
        <p:spPr bwMode="auto">
          <a:xfrm>
            <a:off x="8763000" y="6705600"/>
            <a:ext cx="381000" cy="152400"/>
          </a:xfrm>
          <a:prstGeom prst="rect">
            <a:avLst/>
          </a:prstGeom>
          <a:noFill/>
          <a:ln w="9525">
            <a:noFill/>
            <a:miter lim="800000"/>
            <a:headEnd/>
            <a:tailEnd/>
          </a:ln>
        </p:spPr>
        <p:txBody>
          <a:bodyPr>
            <a:spAutoFit/>
          </a:bodyPr>
          <a:lstStyle/>
          <a:p>
            <a:pPr algn="ctr"/>
            <a:r>
              <a:rPr lang="en-US" sz="400" dirty="0">
                <a:solidFill>
                  <a:schemeClr val="bg2"/>
                </a:solidFill>
              </a:rPr>
              <a:t>T0302</a:t>
            </a:r>
            <a:endParaRPr lang="en-US" u="sng" dirty="0">
              <a:solidFill>
                <a:schemeClr val="bg2"/>
              </a:solidFill>
            </a:endParaRPr>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676400" y="5257800"/>
            <a:ext cx="6235700" cy="631825"/>
          </a:xfrm>
          <a:prstGeom prst="rect">
            <a:avLst/>
          </a:prstGeom>
          <a:noFill/>
          <a:ln w="9525">
            <a:noFill/>
            <a:miter lim="800000"/>
            <a:headEnd/>
            <a:tailEnd/>
          </a:ln>
        </p:spPr>
        <p:txBody>
          <a:bodyPr anchor="ctr"/>
          <a:lstStyle/>
          <a:p>
            <a:pPr algn="ctr"/>
            <a:endParaRPr lang="en-US" sz="5400" b="1" dirty="0">
              <a:solidFill>
                <a:schemeClr val="bg1"/>
              </a:solidFill>
            </a:endParaRPr>
          </a:p>
        </p:txBody>
      </p:sp>
      <p:pic>
        <p:nvPicPr>
          <p:cNvPr id="46083" name="Picture 3" descr="bs01891_"/>
          <p:cNvPicPr>
            <a:picLocks noChangeAspect="1" noChangeArrowheads="1"/>
          </p:cNvPicPr>
          <p:nvPr/>
        </p:nvPicPr>
        <p:blipFill>
          <a:blip r:embed="rId3" cstate="print"/>
          <a:srcRect/>
          <a:stretch>
            <a:fillRect/>
          </a:stretch>
        </p:blipFill>
        <p:spPr bwMode="auto">
          <a:xfrm>
            <a:off x="3581400" y="2819400"/>
            <a:ext cx="2097088" cy="2517775"/>
          </a:xfrm>
          <a:prstGeom prst="rect">
            <a:avLst/>
          </a:prstGeom>
          <a:noFill/>
          <a:ln w="9525">
            <a:noFill/>
            <a:miter lim="800000"/>
            <a:headEnd/>
            <a:tailEnd/>
          </a:ln>
        </p:spPr>
      </p:pic>
      <p:sp>
        <p:nvSpPr>
          <p:cNvPr id="46084" name="Rectangle 4"/>
          <p:cNvSpPr>
            <a:spLocks noGrp="1" noChangeArrowheads="1"/>
          </p:cNvSpPr>
          <p:nvPr>
            <p:ph type="title"/>
          </p:nvPr>
        </p:nvSpPr>
        <p:spPr>
          <a:xfrm>
            <a:off x="0" y="0"/>
            <a:ext cx="9144000" cy="630936"/>
          </a:xfrm>
          <a:noFill/>
        </p:spPr>
        <p:txBody>
          <a:bodyPr/>
          <a:lstStyle/>
          <a:p>
            <a:pPr eaLnBrk="1" hangingPunct="1"/>
            <a:r>
              <a:rPr lang="en-US" dirty="0" smtClean="0"/>
              <a:t>  Check Your Learning</a:t>
            </a:r>
          </a:p>
        </p:txBody>
      </p:sp>
      <p:sp>
        <p:nvSpPr>
          <p:cNvPr id="46085" name="Rectangle 5"/>
          <p:cNvSpPr>
            <a:spLocks noGrp="1" noChangeArrowheads="1"/>
          </p:cNvSpPr>
          <p:nvPr>
            <p:ph type="body" idx="1"/>
          </p:nvPr>
        </p:nvSpPr>
        <p:spPr>
          <a:xfrm>
            <a:off x="457200" y="990600"/>
            <a:ext cx="8229600" cy="5486400"/>
          </a:xfrm>
          <a:noFill/>
        </p:spPr>
        <p:txBody>
          <a:bodyPr/>
          <a:lstStyle/>
          <a:p>
            <a:pPr eaLnBrk="1" hangingPunct="1"/>
            <a:r>
              <a:rPr lang="en-US" dirty="0" smtClean="0"/>
              <a:t>Answer the questions to the best of your ability.</a:t>
            </a:r>
          </a:p>
          <a:p>
            <a:pPr eaLnBrk="1" hangingPunct="1"/>
            <a:r>
              <a:rPr lang="en-US" dirty="0" smtClean="0"/>
              <a:t>We will review all answers as a group.</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9140825" cy="609600"/>
          </a:xfrm>
        </p:spPr>
        <p:txBody>
          <a:bodyPr/>
          <a:lstStyle/>
          <a:p>
            <a:pPr eaLnBrk="1" hangingPunct="1"/>
            <a:r>
              <a:rPr lang="en-US" dirty="0" smtClean="0"/>
              <a:t>  Blank Slide for Review Questions</a:t>
            </a: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Grp="1" noChangeArrowheads="1"/>
          </p:cNvSpPr>
          <p:nvPr>
            <p:ph type="ctrTitle"/>
          </p:nvPr>
        </p:nvSpPr>
        <p:spPr>
          <a:xfrm>
            <a:off x="364998" y="4593336"/>
            <a:ext cx="6016752" cy="969264"/>
          </a:xfrm>
        </p:spPr>
        <p:txBody>
          <a:bodyPr/>
          <a:lstStyle/>
          <a:p>
            <a:pPr eaLnBrk="1" hangingPunct="1"/>
            <a:r>
              <a:rPr lang="en-US" dirty="0" smtClean="0"/>
              <a:t>Module 3</a:t>
            </a:r>
          </a:p>
        </p:txBody>
      </p:sp>
      <p:sp>
        <p:nvSpPr>
          <p:cNvPr id="48132" name="Rectangle 5"/>
          <p:cNvSpPr>
            <a:spLocks noGrp="1" noChangeArrowheads="1"/>
          </p:cNvSpPr>
          <p:nvPr>
            <p:ph type="subTitle" idx="1"/>
          </p:nvPr>
        </p:nvSpPr>
        <p:spPr/>
        <p:txBody>
          <a:bodyPr/>
          <a:lstStyle/>
          <a:p>
            <a:pPr eaLnBrk="1" hangingPunct="1">
              <a:lnSpc>
                <a:spcPct val="90000"/>
              </a:lnSpc>
            </a:pPr>
            <a:r>
              <a:rPr lang="en-US" dirty="0" smtClean="0"/>
              <a:t>Protocols and Adaptation Layers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630936"/>
          </a:xfrm>
        </p:spPr>
        <p:txBody>
          <a:bodyPr/>
          <a:lstStyle/>
          <a:p>
            <a:pPr eaLnBrk="1" hangingPunct="1"/>
            <a:r>
              <a:rPr lang="en-US" dirty="0" smtClean="0"/>
              <a:t>  Training Strategies and Materials</a:t>
            </a:r>
          </a:p>
        </p:txBody>
      </p:sp>
      <p:sp>
        <p:nvSpPr>
          <p:cNvPr id="6147" name="Rectangle 3"/>
          <p:cNvSpPr>
            <a:spLocks noGrp="1" noChangeArrowheads="1"/>
          </p:cNvSpPr>
          <p:nvPr>
            <p:ph type="body" idx="1"/>
          </p:nvPr>
        </p:nvSpPr>
        <p:spPr>
          <a:xfrm>
            <a:off x="463550" y="1249363"/>
            <a:ext cx="7812088" cy="4387850"/>
          </a:xfrm>
        </p:spPr>
        <p:txBody>
          <a:bodyPr/>
          <a:lstStyle/>
          <a:p>
            <a:pPr eaLnBrk="1" hangingPunct="1"/>
            <a:r>
              <a:rPr lang="en-US" sz="2400" dirty="0" smtClean="0"/>
              <a:t>Participant-Centered Training</a:t>
            </a:r>
          </a:p>
          <a:p>
            <a:pPr lvl="1" eaLnBrk="1" hangingPunct="1"/>
            <a:r>
              <a:rPr lang="en-US" sz="2000" dirty="0" smtClean="0"/>
              <a:t>Based on learning objectives</a:t>
            </a:r>
          </a:p>
          <a:p>
            <a:pPr lvl="1" eaLnBrk="1" hangingPunct="1"/>
            <a:r>
              <a:rPr lang="en-US" sz="2000" dirty="0" smtClean="0"/>
              <a:t>Lecture and discussion</a:t>
            </a:r>
          </a:p>
          <a:p>
            <a:pPr lvl="1" eaLnBrk="1" hangingPunct="1"/>
            <a:r>
              <a:rPr lang="en-US" sz="2000" dirty="0" smtClean="0"/>
              <a:t>Question and answer</a:t>
            </a:r>
          </a:p>
          <a:p>
            <a:pPr lvl="1" eaLnBrk="1" hangingPunct="1"/>
            <a:r>
              <a:rPr lang="en-US" sz="2000" dirty="0" smtClean="0"/>
              <a:t>Daily performance reviews</a:t>
            </a:r>
          </a:p>
          <a:p>
            <a:pPr eaLnBrk="1" hangingPunct="1"/>
            <a:r>
              <a:rPr lang="en-US" sz="2400" dirty="0" smtClean="0"/>
              <a:t>Student Training Guide</a:t>
            </a:r>
          </a:p>
          <a:p>
            <a:pPr lvl="1" eaLnBrk="1" hangingPunct="1"/>
            <a:r>
              <a:rPr lang="en-US" sz="2000" dirty="0" smtClean="0"/>
              <a:t>Classroom</a:t>
            </a:r>
          </a:p>
          <a:p>
            <a:pPr eaLnBrk="1" hangingPunct="1"/>
            <a:r>
              <a:rPr lang="en-US" sz="2400" dirty="0" smtClean="0"/>
              <a:t>Tekelec Product Documentation </a:t>
            </a:r>
          </a:p>
          <a:p>
            <a:pPr lvl="1" eaLnBrk="1" hangingPunct="1"/>
            <a:r>
              <a:rPr lang="en-US" sz="2000" dirty="0" smtClean="0"/>
              <a:t>System Hardware manual – Signaling Products</a:t>
            </a:r>
          </a:p>
          <a:p>
            <a:pPr lvl="1" eaLnBrk="1" hangingPunct="1"/>
            <a:r>
              <a:rPr lang="en-US" sz="2000" dirty="0" smtClean="0"/>
              <a:t>Maintenance manual</a:t>
            </a:r>
          </a:p>
          <a:p>
            <a:pPr lvl="1" eaLnBrk="1" hangingPunct="1"/>
            <a:r>
              <a:rPr lang="en-US" sz="2000" dirty="0" smtClean="0"/>
              <a:t>Commands manual</a:t>
            </a:r>
          </a:p>
          <a:p>
            <a:pPr lvl="1" eaLnBrk="1" hangingPunct="1"/>
            <a:r>
              <a:rPr lang="en-US" sz="2000" dirty="0" smtClean="0"/>
              <a:t>Database Administration manual - SS7</a:t>
            </a:r>
          </a:p>
          <a:p>
            <a:pPr lvl="1" eaLnBrk="1" hangingPunct="1"/>
            <a:r>
              <a:rPr lang="en-US" sz="2000" dirty="0" smtClean="0"/>
              <a:t>Database Administration manual – IP7 Secure Gateway</a:t>
            </a:r>
          </a:p>
          <a:p>
            <a:pPr lvl="1" eaLnBrk="1" hangingPunct="1"/>
            <a:endParaRPr lang="en-US" sz="2000"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p:txBody>
          <a:bodyPr/>
          <a:lstStyle/>
          <a:p>
            <a:pPr eaLnBrk="1" hangingPunct="1">
              <a:spcAft>
                <a:spcPct val="20000"/>
              </a:spcAft>
              <a:buFont typeface="Wingdings" pitchFamily="2" charset="2"/>
              <a:buNone/>
            </a:pPr>
            <a:r>
              <a:rPr lang="en-US" dirty="0" smtClean="0"/>
              <a:t>After this module, you should be able to:</a:t>
            </a:r>
          </a:p>
          <a:p>
            <a:pPr eaLnBrk="1" hangingPunct="1">
              <a:spcAft>
                <a:spcPct val="20000"/>
              </a:spcAft>
            </a:pPr>
            <a:r>
              <a:rPr lang="en-US" sz="2400" dirty="0" smtClean="0"/>
              <a:t>Describe the advantages of SCTP protocol</a:t>
            </a:r>
          </a:p>
          <a:p>
            <a:pPr eaLnBrk="1" hangingPunct="1">
              <a:spcAft>
                <a:spcPct val="20000"/>
              </a:spcAft>
            </a:pPr>
            <a:r>
              <a:rPr lang="en-US" sz="2400" dirty="0" smtClean="0"/>
              <a:t>Describe M2PA and M3UA adaptation layers</a:t>
            </a:r>
          </a:p>
        </p:txBody>
      </p:sp>
      <p:sp>
        <p:nvSpPr>
          <p:cNvPr id="49155" name="Rectangle 3"/>
          <p:cNvSpPr>
            <a:spLocks noGrp="1" noChangeArrowheads="1"/>
          </p:cNvSpPr>
          <p:nvPr>
            <p:ph type="title"/>
          </p:nvPr>
        </p:nvSpPr>
        <p:spPr>
          <a:xfrm>
            <a:off x="0" y="0"/>
            <a:ext cx="9144000" cy="630936"/>
          </a:xfrm>
        </p:spPr>
        <p:txBody>
          <a:bodyPr/>
          <a:lstStyle/>
          <a:p>
            <a:pPr eaLnBrk="1" hangingPunct="1"/>
            <a:r>
              <a:rPr lang="en-US" dirty="0" smtClean="0"/>
              <a:t>  Module 3 Protocols and Adaptation Layers  </a:t>
            </a:r>
            <a:endParaRPr lang="en-US" i="1"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5086350" y="5514975"/>
            <a:ext cx="798513" cy="0"/>
          </a:xfrm>
          <a:prstGeom prst="line">
            <a:avLst/>
          </a:prstGeom>
          <a:noFill/>
          <a:ln w="28575">
            <a:solidFill>
              <a:schemeClr val="tx1"/>
            </a:solidFill>
            <a:round/>
            <a:headEnd/>
            <a:tailEnd/>
          </a:ln>
        </p:spPr>
        <p:txBody>
          <a:bodyPr wrap="none"/>
          <a:lstStyle/>
          <a:p>
            <a:endParaRPr lang="en-US" dirty="0"/>
          </a:p>
        </p:txBody>
      </p:sp>
      <p:sp>
        <p:nvSpPr>
          <p:cNvPr id="50179" name="Rectangle 4"/>
          <p:cNvSpPr>
            <a:spLocks noGrp="1" noChangeArrowheads="1"/>
          </p:cNvSpPr>
          <p:nvPr>
            <p:ph type="body" idx="1"/>
          </p:nvPr>
        </p:nvSpPr>
        <p:spPr>
          <a:xfrm>
            <a:off x="381000" y="957262"/>
            <a:ext cx="8459788" cy="5159375"/>
          </a:xfrm>
        </p:spPr>
        <p:txBody>
          <a:bodyPr/>
          <a:lstStyle/>
          <a:p>
            <a:pPr eaLnBrk="1" hangingPunct="1">
              <a:buFont typeface="Wingdings" pitchFamily="2" charset="2"/>
              <a:buNone/>
            </a:pPr>
            <a:r>
              <a:rPr lang="en-US" dirty="0" smtClean="0"/>
              <a:t>                                            </a:t>
            </a:r>
          </a:p>
        </p:txBody>
      </p:sp>
      <p:sp>
        <p:nvSpPr>
          <p:cNvPr id="50180" name="Rectangle 5"/>
          <p:cNvSpPr>
            <a:spLocks noChangeArrowheads="1"/>
          </p:cNvSpPr>
          <p:nvPr/>
        </p:nvSpPr>
        <p:spPr bwMode="auto">
          <a:xfrm>
            <a:off x="685800" y="152400"/>
            <a:ext cx="7772400" cy="457200"/>
          </a:xfrm>
          <a:prstGeom prst="rect">
            <a:avLst/>
          </a:prstGeom>
          <a:noFill/>
          <a:ln w="9525">
            <a:noFill/>
            <a:miter lim="800000"/>
            <a:headEnd/>
            <a:tailEnd/>
          </a:ln>
        </p:spPr>
        <p:txBody>
          <a:bodyPr anchor="ctr"/>
          <a:lstStyle/>
          <a:p>
            <a:endParaRPr lang="en-US" sz="2800" b="1" dirty="0"/>
          </a:p>
        </p:txBody>
      </p:sp>
      <p:sp>
        <p:nvSpPr>
          <p:cNvPr id="50181" name="Rectangle 6"/>
          <p:cNvSpPr>
            <a:spLocks noChangeArrowheads="1"/>
          </p:cNvSpPr>
          <p:nvPr/>
        </p:nvSpPr>
        <p:spPr bwMode="auto">
          <a:xfrm>
            <a:off x="914400" y="5376862"/>
            <a:ext cx="1957388" cy="442913"/>
          </a:xfrm>
          <a:prstGeom prst="rect">
            <a:avLst/>
          </a:prstGeom>
          <a:solidFill>
            <a:srgbClr val="F0E8B8"/>
          </a:solidFill>
          <a:ln w="9525">
            <a:solidFill>
              <a:schemeClr val="tx1"/>
            </a:solidFill>
            <a:miter lim="800000"/>
            <a:headEnd/>
            <a:tailEnd/>
          </a:ln>
        </p:spPr>
        <p:txBody>
          <a:bodyPr wrap="none" anchor="ctr"/>
          <a:lstStyle/>
          <a:p>
            <a:endParaRPr lang="en-US" dirty="0"/>
          </a:p>
        </p:txBody>
      </p:sp>
      <p:sp>
        <p:nvSpPr>
          <p:cNvPr id="50182" name="Text Box 7"/>
          <p:cNvSpPr txBox="1">
            <a:spLocks noChangeArrowheads="1"/>
          </p:cNvSpPr>
          <p:nvPr/>
        </p:nvSpPr>
        <p:spPr bwMode="auto">
          <a:xfrm>
            <a:off x="946150" y="5427662"/>
            <a:ext cx="1881188" cy="336550"/>
          </a:xfrm>
          <a:prstGeom prst="rect">
            <a:avLst/>
          </a:prstGeom>
          <a:solidFill>
            <a:srgbClr val="F0E8B8"/>
          </a:solidFill>
          <a:ln w="9525">
            <a:noFill/>
            <a:miter lim="800000"/>
            <a:headEnd/>
            <a:tailEnd/>
          </a:ln>
        </p:spPr>
        <p:txBody>
          <a:bodyPr lIns="92985" tIns="46493" rIns="92985" bIns="46493">
            <a:spAutoFit/>
          </a:bodyPr>
          <a:lstStyle/>
          <a:p>
            <a:pPr algn="r" eaLnBrk="0" hangingPunct="0">
              <a:spcBef>
                <a:spcPct val="50000"/>
              </a:spcBef>
            </a:pPr>
            <a:r>
              <a:rPr lang="en-US" sz="1600" b="1" dirty="0"/>
              <a:t>Network Adapter</a:t>
            </a:r>
          </a:p>
        </p:txBody>
      </p:sp>
      <p:sp>
        <p:nvSpPr>
          <p:cNvPr id="50183" name="Rectangle 8"/>
          <p:cNvSpPr>
            <a:spLocks noChangeArrowheads="1"/>
          </p:cNvSpPr>
          <p:nvPr/>
        </p:nvSpPr>
        <p:spPr bwMode="auto">
          <a:xfrm>
            <a:off x="938213" y="4648200"/>
            <a:ext cx="1957387" cy="442912"/>
          </a:xfrm>
          <a:prstGeom prst="rect">
            <a:avLst/>
          </a:prstGeom>
          <a:solidFill>
            <a:srgbClr val="F0E8B8"/>
          </a:solidFill>
          <a:ln w="9525">
            <a:solidFill>
              <a:schemeClr val="tx1"/>
            </a:solidFill>
            <a:miter lim="800000"/>
            <a:headEnd/>
            <a:tailEnd/>
          </a:ln>
        </p:spPr>
        <p:txBody>
          <a:bodyPr wrap="none" anchor="ctr"/>
          <a:lstStyle/>
          <a:p>
            <a:endParaRPr lang="en-US" dirty="0"/>
          </a:p>
        </p:txBody>
      </p:sp>
      <p:sp>
        <p:nvSpPr>
          <p:cNvPr id="50184" name="Text Box 9"/>
          <p:cNvSpPr txBox="1">
            <a:spLocks noChangeArrowheads="1"/>
          </p:cNvSpPr>
          <p:nvPr/>
        </p:nvSpPr>
        <p:spPr bwMode="auto">
          <a:xfrm>
            <a:off x="1050925" y="4676775"/>
            <a:ext cx="1685925" cy="366712"/>
          </a:xfrm>
          <a:prstGeom prst="rect">
            <a:avLst/>
          </a:prstGeom>
          <a:solidFill>
            <a:srgbClr val="F0E8B8"/>
          </a:solidFill>
          <a:ln w="9525">
            <a:noFill/>
            <a:miter lim="800000"/>
            <a:headEnd/>
            <a:tailEnd/>
          </a:ln>
        </p:spPr>
        <p:txBody>
          <a:bodyPr wrap="none" lIns="92985" tIns="46493" rIns="92985" bIns="46493">
            <a:spAutoFit/>
          </a:bodyPr>
          <a:lstStyle/>
          <a:p>
            <a:pPr algn="r" eaLnBrk="0" hangingPunct="0">
              <a:spcBef>
                <a:spcPct val="50000"/>
              </a:spcBef>
            </a:pPr>
            <a:r>
              <a:rPr lang="en-US" b="1" dirty="0"/>
              <a:t>MAC Address</a:t>
            </a:r>
          </a:p>
        </p:txBody>
      </p:sp>
      <p:sp>
        <p:nvSpPr>
          <p:cNvPr id="50185" name="Rectangle 10"/>
          <p:cNvSpPr>
            <a:spLocks noChangeArrowheads="1"/>
          </p:cNvSpPr>
          <p:nvPr/>
        </p:nvSpPr>
        <p:spPr bwMode="auto">
          <a:xfrm>
            <a:off x="955675" y="3890962"/>
            <a:ext cx="1900238" cy="442913"/>
          </a:xfrm>
          <a:prstGeom prst="rect">
            <a:avLst/>
          </a:prstGeom>
          <a:solidFill>
            <a:srgbClr val="F0E8B8"/>
          </a:solidFill>
          <a:ln w="9525">
            <a:solidFill>
              <a:schemeClr val="tx1"/>
            </a:solidFill>
            <a:miter lim="800000"/>
            <a:headEnd/>
            <a:tailEnd/>
          </a:ln>
        </p:spPr>
        <p:txBody>
          <a:bodyPr wrap="none" anchor="ctr"/>
          <a:lstStyle/>
          <a:p>
            <a:endParaRPr lang="en-US" dirty="0"/>
          </a:p>
        </p:txBody>
      </p:sp>
      <p:sp>
        <p:nvSpPr>
          <p:cNvPr id="50186" name="Text Box 11"/>
          <p:cNvSpPr txBox="1">
            <a:spLocks noChangeArrowheads="1"/>
          </p:cNvSpPr>
          <p:nvPr/>
        </p:nvSpPr>
        <p:spPr bwMode="auto">
          <a:xfrm>
            <a:off x="1069975" y="3919537"/>
            <a:ext cx="1520825" cy="366713"/>
          </a:xfrm>
          <a:prstGeom prst="rect">
            <a:avLst/>
          </a:prstGeom>
          <a:solidFill>
            <a:srgbClr val="F0E8B8"/>
          </a:solidFill>
          <a:ln w="9525">
            <a:noFill/>
            <a:miter lim="800000"/>
            <a:headEnd/>
            <a:tailEnd/>
          </a:ln>
        </p:spPr>
        <p:txBody>
          <a:bodyPr wrap="none" lIns="92985" tIns="46493" rIns="92985" bIns="46493">
            <a:spAutoFit/>
          </a:bodyPr>
          <a:lstStyle/>
          <a:p>
            <a:pPr algn="r" eaLnBrk="0" hangingPunct="0">
              <a:spcBef>
                <a:spcPct val="50000"/>
              </a:spcBef>
            </a:pPr>
            <a:r>
              <a:rPr lang="en-US" b="1" dirty="0"/>
              <a:t>IP – Routing</a:t>
            </a:r>
          </a:p>
        </p:txBody>
      </p:sp>
      <p:grpSp>
        <p:nvGrpSpPr>
          <p:cNvPr id="2" name="Group 12"/>
          <p:cNvGrpSpPr>
            <a:grpSpLocks/>
          </p:cNvGrpSpPr>
          <p:nvPr/>
        </p:nvGrpSpPr>
        <p:grpSpPr bwMode="auto">
          <a:xfrm>
            <a:off x="984250" y="3181350"/>
            <a:ext cx="1900238" cy="442912"/>
            <a:chOff x="620" y="2169"/>
            <a:chExt cx="1197" cy="279"/>
          </a:xfrm>
        </p:grpSpPr>
        <p:sp>
          <p:nvSpPr>
            <p:cNvPr id="50240" name="Rectangle 13"/>
            <p:cNvSpPr>
              <a:spLocks noChangeArrowheads="1"/>
            </p:cNvSpPr>
            <p:nvPr/>
          </p:nvSpPr>
          <p:spPr bwMode="auto">
            <a:xfrm>
              <a:off x="620" y="2169"/>
              <a:ext cx="1197" cy="279"/>
            </a:xfrm>
            <a:prstGeom prst="rect">
              <a:avLst/>
            </a:prstGeom>
            <a:solidFill>
              <a:srgbClr val="F0E8B8"/>
            </a:solidFill>
            <a:ln w="9525">
              <a:solidFill>
                <a:schemeClr val="tx1"/>
              </a:solidFill>
              <a:miter lim="800000"/>
              <a:headEnd/>
              <a:tailEnd/>
            </a:ln>
          </p:spPr>
          <p:txBody>
            <a:bodyPr wrap="none" anchor="ctr"/>
            <a:lstStyle/>
            <a:p>
              <a:endParaRPr lang="en-US" dirty="0"/>
            </a:p>
          </p:txBody>
        </p:sp>
        <p:sp>
          <p:nvSpPr>
            <p:cNvPr id="50241" name="Text Box 14"/>
            <p:cNvSpPr txBox="1">
              <a:spLocks noChangeArrowheads="1"/>
            </p:cNvSpPr>
            <p:nvPr/>
          </p:nvSpPr>
          <p:spPr bwMode="auto">
            <a:xfrm>
              <a:off x="642" y="2196"/>
              <a:ext cx="542" cy="231"/>
            </a:xfrm>
            <a:prstGeom prst="rect">
              <a:avLst/>
            </a:prstGeom>
            <a:solidFill>
              <a:srgbClr val="F0E8B8"/>
            </a:solidFill>
            <a:ln w="9525">
              <a:noFill/>
              <a:miter lim="800000"/>
              <a:headEnd/>
              <a:tailEnd/>
            </a:ln>
          </p:spPr>
          <p:txBody>
            <a:bodyPr wrap="none" lIns="92985" tIns="46493" rIns="92985" bIns="46493">
              <a:spAutoFit/>
            </a:bodyPr>
            <a:lstStyle/>
            <a:p>
              <a:pPr eaLnBrk="0" hangingPunct="0">
                <a:spcBef>
                  <a:spcPct val="50000"/>
                </a:spcBef>
              </a:pPr>
              <a:r>
                <a:rPr lang="en-US" b="1" dirty="0"/>
                <a:t> SCTP</a:t>
              </a:r>
            </a:p>
          </p:txBody>
        </p:sp>
      </p:grpSp>
      <p:grpSp>
        <p:nvGrpSpPr>
          <p:cNvPr id="3" name="Group 15"/>
          <p:cNvGrpSpPr>
            <a:grpSpLocks/>
          </p:cNvGrpSpPr>
          <p:nvPr/>
        </p:nvGrpSpPr>
        <p:grpSpPr bwMode="auto">
          <a:xfrm>
            <a:off x="2943225" y="5103812"/>
            <a:ext cx="2165350" cy="765175"/>
            <a:chOff x="1518" y="3382"/>
            <a:chExt cx="1426" cy="564"/>
          </a:xfrm>
        </p:grpSpPr>
        <p:sp>
          <p:nvSpPr>
            <p:cNvPr id="50238" name="AutoShape 16"/>
            <p:cNvSpPr>
              <a:spLocks noChangeArrowheads="1"/>
            </p:cNvSpPr>
            <p:nvPr/>
          </p:nvSpPr>
          <p:spPr bwMode="auto">
            <a:xfrm>
              <a:off x="1518" y="3382"/>
              <a:ext cx="1426" cy="564"/>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39" name="Text Box 17"/>
            <p:cNvSpPr txBox="1">
              <a:spLocks noChangeArrowheads="1"/>
            </p:cNvSpPr>
            <p:nvPr/>
          </p:nvSpPr>
          <p:spPr bwMode="auto">
            <a:xfrm>
              <a:off x="1786" y="3615"/>
              <a:ext cx="802" cy="292"/>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Physical</a:t>
              </a:r>
              <a:endParaRPr lang="en-US" b="1" dirty="0"/>
            </a:p>
          </p:txBody>
        </p:sp>
      </p:grpSp>
      <p:grpSp>
        <p:nvGrpSpPr>
          <p:cNvPr id="4" name="Group 18"/>
          <p:cNvGrpSpPr>
            <a:grpSpLocks/>
          </p:cNvGrpSpPr>
          <p:nvPr/>
        </p:nvGrpSpPr>
        <p:grpSpPr bwMode="auto">
          <a:xfrm>
            <a:off x="5894388" y="5110162"/>
            <a:ext cx="2087562" cy="777875"/>
            <a:chOff x="3731" y="3782"/>
            <a:chExt cx="1315" cy="490"/>
          </a:xfrm>
        </p:grpSpPr>
        <p:sp>
          <p:nvSpPr>
            <p:cNvPr id="50236" name="AutoShape 19"/>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37" name="Text Box 20"/>
            <p:cNvSpPr txBox="1">
              <a:spLocks noChangeArrowheads="1"/>
            </p:cNvSpPr>
            <p:nvPr/>
          </p:nvSpPr>
          <p:spPr bwMode="auto">
            <a:xfrm>
              <a:off x="4060" y="3975"/>
              <a:ext cx="545" cy="250"/>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MTP1</a:t>
              </a:r>
              <a:endParaRPr lang="en-US" b="1" dirty="0"/>
            </a:p>
          </p:txBody>
        </p:sp>
      </p:grpSp>
      <p:grpSp>
        <p:nvGrpSpPr>
          <p:cNvPr id="5" name="Group 21"/>
          <p:cNvGrpSpPr>
            <a:grpSpLocks/>
          </p:cNvGrpSpPr>
          <p:nvPr/>
        </p:nvGrpSpPr>
        <p:grpSpPr bwMode="auto">
          <a:xfrm>
            <a:off x="2965450" y="4405312"/>
            <a:ext cx="2165350" cy="765175"/>
            <a:chOff x="1518" y="3382"/>
            <a:chExt cx="1426" cy="564"/>
          </a:xfrm>
        </p:grpSpPr>
        <p:sp>
          <p:nvSpPr>
            <p:cNvPr id="50234" name="AutoShape 22"/>
            <p:cNvSpPr>
              <a:spLocks noChangeArrowheads="1"/>
            </p:cNvSpPr>
            <p:nvPr/>
          </p:nvSpPr>
          <p:spPr bwMode="auto">
            <a:xfrm>
              <a:off x="1518" y="3382"/>
              <a:ext cx="1426" cy="564"/>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35" name="Text Box 23"/>
            <p:cNvSpPr txBox="1">
              <a:spLocks noChangeArrowheads="1"/>
            </p:cNvSpPr>
            <p:nvPr/>
          </p:nvSpPr>
          <p:spPr bwMode="auto">
            <a:xfrm>
              <a:off x="1786" y="3615"/>
              <a:ext cx="876" cy="292"/>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Data Link</a:t>
              </a:r>
              <a:endParaRPr lang="en-US" b="1" dirty="0"/>
            </a:p>
          </p:txBody>
        </p:sp>
      </p:grpSp>
      <p:grpSp>
        <p:nvGrpSpPr>
          <p:cNvPr id="6" name="Group 24"/>
          <p:cNvGrpSpPr>
            <a:grpSpLocks/>
          </p:cNvGrpSpPr>
          <p:nvPr/>
        </p:nvGrpSpPr>
        <p:grpSpPr bwMode="auto">
          <a:xfrm>
            <a:off x="5889625" y="4383087"/>
            <a:ext cx="2087563" cy="777875"/>
            <a:chOff x="3731" y="3782"/>
            <a:chExt cx="1315" cy="490"/>
          </a:xfrm>
        </p:grpSpPr>
        <p:sp>
          <p:nvSpPr>
            <p:cNvPr id="50232" name="AutoShape 25"/>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33" name="Text Box 26"/>
            <p:cNvSpPr txBox="1">
              <a:spLocks noChangeArrowheads="1"/>
            </p:cNvSpPr>
            <p:nvPr/>
          </p:nvSpPr>
          <p:spPr bwMode="auto">
            <a:xfrm>
              <a:off x="4060" y="3975"/>
              <a:ext cx="545" cy="250"/>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MTP2</a:t>
              </a:r>
              <a:endParaRPr lang="en-US" b="1" dirty="0"/>
            </a:p>
          </p:txBody>
        </p:sp>
      </p:grpSp>
      <p:sp>
        <p:nvSpPr>
          <p:cNvPr id="50192" name="Line 27"/>
          <p:cNvSpPr>
            <a:spLocks noChangeShapeType="1"/>
          </p:cNvSpPr>
          <p:nvPr/>
        </p:nvSpPr>
        <p:spPr bwMode="auto">
          <a:xfrm>
            <a:off x="5138738" y="4789487"/>
            <a:ext cx="739775" cy="0"/>
          </a:xfrm>
          <a:prstGeom prst="line">
            <a:avLst/>
          </a:prstGeom>
          <a:noFill/>
          <a:ln w="28575">
            <a:solidFill>
              <a:schemeClr val="tx1"/>
            </a:solidFill>
            <a:round/>
            <a:headEnd/>
            <a:tailEnd/>
          </a:ln>
        </p:spPr>
        <p:txBody>
          <a:bodyPr wrap="none"/>
          <a:lstStyle/>
          <a:p>
            <a:endParaRPr lang="en-US" dirty="0"/>
          </a:p>
        </p:txBody>
      </p:sp>
      <p:sp>
        <p:nvSpPr>
          <p:cNvPr id="50193" name="Line 28"/>
          <p:cNvSpPr>
            <a:spLocks noChangeShapeType="1"/>
          </p:cNvSpPr>
          <p:nvPr/>
        </p:nvSpPr>
        <p:spPr bwMode="auto">
          <a:xfrm>
            <a:off x="5116513" y="4059237"/>
            <a:ext cx="768350" cy="0"/>
          </a:xfrm>
          <a:prstGeom prst="line">
            <a:avLst/>
          </a:prstGeom>
          <a:noFill/>
          <a:ln w="28575">
            <a:solidFill>
              <a:schemeClr val="tx1"/>
            </a:solidFill>
            <a:round/>
            <a:headEnd/>
            <a:tailEnd/>
          </a:ln>
        </p:spPr>
        <p:txBody>
          <a:bodyPr wrap="none"/>
          <a:lstStyle/>
          <a:p>
            <a:endParaRPr lang="en-US" dirty="0"/>
          </a:p>
        </p:txBody>
      </p:sp>
      <p:grpSp>
        <p:nvGrpSpPr>
          <p:cNvPr id="7" name="Group 29"/>
          <p:cNvGrpSpPr>
            <a:grpSpLocks/>
          </p:cNvGrpSpPr>
          <p:nvPr/>
        </p:nvGrpSpPr>
        <p:grpSpPr bwMode="auto">
          <a:xfrm>
            <a:off x="2986088" y="3671887"/>
            <a:ext cx="2165350" cy="765175"/>
            <a:chOff x="1518" y="3382"/>
            <a:chExt cx="1426" cy="564"/>
          </a:xfrm>
        </p:grpSpPr>
        <p:sp>
          <p:nvSpPr>
            <p:cNvPr id="50230" name="AutoShape 30"/>
            <p:cNvSpPr>
              <a:spLocks noChangeArrowheads="1"/>
            </p:cNvSpPr>
            <p:nvPr/>
          </p:nvSpPr>
          <p:spPr bwMode="auto">
            <a:xfrm>
              <a:off x="1518" y="3382"/>
              <a:ext cx="1426" cy="564"/>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31" name="Text Box 31"/>
            <p:cNvSpPr txBox="1">
              <a:spLocks noChangeArrowheads="1"/>
            </p:cNvSpPr>
            <p:nvPr/>
          </p:nvSpPr>
          <p:spPr bwMode="auto">
            <a:xfrm>
              <a:off x="1785" y="3615"/>
              <a:ext cx="783" cy="292"/>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Network</a:t>
              </a:r>
              <a:endParaRPr lang="en-US" b="1" dirty="0"/>
            </a:p>
          </p:txBody>
        </p:sp>
      </p:grpSp>
      <p:grpSp>
        <p:nvGrpSpPr>
          <p:cNvPr id="8" name="Group 32"/>
          <p:cNvGrpSpPr>
            <a:grpSpLocks/>
          </p:cNvGrpSpPr>
          <p:nvPr/>
        </p:nvGrpSpPr>
        <p:grpSpPr bwMode="auto">
          <a:xfrm>
            <a:off x="5897563" y="3684587"/>
            <a:ext cx="2087562" cy="777875"/>
            <a:chOff x="3731" y="3782"/>
            <a:chExt cx="1315" cy="490"/>
          </a:xfrm>
        </p:grpSpPr>
        <p:sp>
          <p:nvSpPr>
            <p:cNvPr id="50228" name="AutoShape 33"/>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29" name="Text Box 34"/>
            <p:cNvSpPr txBox="1">
              <a:spLocks noChangeArrowheads="1"/>
            </p:cNvSpPr>
            <p:nvPr/>
          </p:nvSpPr>
          <p:spPr bwMode="auto">
            <a:xfrm>
              <a:off x="4060" y="3975"/>
              <a:ext cx="545" cy="250"/>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MTP3</a:t>
              </a:r>
              <a:endParaRPr lang="en-US" b="1" dirty="0"/>
            </a:p>
          </p:txBody>
        </p:sp>
      </p:grpSp>
      <p:sp>
        <p:nvSpPr>
          <p:cNvPr id="50196" name="Line 35"/>
          <p:cNvSpPr>
            <a:spLocks noChangeShapeType="1"/>
          </p:cNvSpPr>
          <p:nvPr/>
        </p:nvSpPr>
        <p:spPr bwMode="auto">
          <a:xfrm>
            <a:off x="5080000" y="3454400"/>
            <a:ext cx="841375" cy="0"/>
          </a:xfrm>
          <a:prstGeom prst="line">
            <a:avLst/>
          </a:prstGeom>
          <a:noFill/>
          <a:ln w="28575">
            <a:solidFill>
              <a:schemeClr val="tx1"/>
            </a:solidFill>
            <a:round/>
            <a:headEnd/>
            <a:tailEnd/>
          </a:ln>
        </p:spPr>
        <p:txBody>
          <a:bodyPr wrap="none"/>
          <a:lstStyle/>
          <a:p>
            <a:endParaRPr lang="en-US" dirty="0"/>
          </a:p>
        </p:txBody>
      </p:sp>
      <p:grpSp>
        <p:nvGrpSpPr>
          <p:cNvPr id="9" name="Group 36"/>
          <p:cNvGrpSpPr>
            <a:grpSpLocks/>
          </p:cNvGrpSpPr>
          <p:nvPr/>
        </p:nvGrpSpPr>
        <p:grpSpPr bwMode="auto">
          <a:xfrm>
            <a:off x="3008313" y="2962275"/>
            <a:ext cx="4038600" cy="822325"/>
            <a:chOff x="1895" y="2031"/>
            <a:chExt cx="2544" cy="518"/>
          </a:xfrm>
        </p:grpSpPr>
        <p:grpSp>
          <p:nvGrpSpPr>
            <p:cNvPr id="10" name="Group 37"/>
            <p:cNvGrpSpPr>
              <a:grpSpLocks/>
            </p:cNvGrpSpPr>
            <p:nvPr/>
          </p:nvGrpSpPr>
          <p:grpSpPr bwMode="auto">
            <a:xfrm>
              <a:off x="1895" y="2031"/>
              <a:ext cx="1364" cy="483"/>
              <a:chOff x="1518" y="3382"/>
              <a:chExt cx="1426" cy="564"/>
            </a:xfrm>
          </p:grpSpPr>
          <p:sp>
            <p:nvSpPr>
              <p:cNvPr id="50226" name="AutoShape 38"/>
              <p:cNvSpPr>
                <a:spLocks noChangeArrowheads="1"/>
              </p:cNvSpPr>
              <p:nvPr/>
            </p:nvSpPr>
            <p:spPr bwMode="auto">
              <a:xfrm>
                <a:off x="1518" y="3382"/>
                <a:ext cx="1426" cy="564"/>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27" name="Text Box 39"/>
              <p:cNvSpPr txBox="1">
                <a:spLocks noChangeArrowheads="1"/>
              </p:cNvSpPr>
              <p:nvPr/>
            </p:nvSpPr>
            <p:spPr bwMode="auto">
              <a:xfrm>
                <a:off x="1786" y="3616"/>
                <a:ext cx="904" cy="29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Transport</a:t>
                </a:r>
                <a:endParaRPr lang="en-US" b="1" dirty="0"/>
              </a:p>
            </p:txBody>
          </p:sp>
        </p:grpSp>
        <p:grpSp>
          <p:nvGrpSpPr>
            <p:cNvPr id="11" name="Group 40"/>
            <p:cNvGrpSpPr>
              <a:grpSpLocks/>
            </p:cNvGrpSpPr>
            <p:nvPr/>
          </p:nvGrpSpPr>
          <p:grpSpPr bwMode="auto">
            <a:xfrm>
              <a:off x="3733" y="2067"/>
              <a:ext cx="706" cy="482"/>
              <a:chOff x="3712" y="914"/>
              <a:chExt cx="706" cy="1000"/>
            </a:xfrm>
          </p:grpSpPr>
          <p:sp>
            <p:nvSpPr>
              <p:cNvPr id="50224" name="AutoShape 41"/>
              <p:cNvSpPr>
                <a:spLocks noChangeArrowheads="1"/>
              </p:cNvSpPr>
              <p:nvPr/>
            </p:nvSpPr>
            <p:spPr bwMode="auto">
              <a:xfrm>
                <a:off x="3712" y="914"/>
                <a:ext cx="706" cy="100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25" name="Text Box 42"/>
              <p:cNvSpPr txBox="1">
                <a:spLocks noChangeArrowheads="1"/>
              </p:cNvSpPr>
              <p:nvPr/>
            </p:nvSpPr>
            <p:spPr bwMode="auto">
              <a:xfrm>
                <a:off x="3734" y="1333"/>
                <a:ext cx="564" cy="519"/>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SCCP</a:t>
                </a:r>
                <a:endParaRPr lang="en-US" b="1" dirty="0"/>
              </a:p>
            </p:txBody>
          </p:sp>
        </p:grpSp>
      </p:grpSp>
      <p:grpSp>
        <p:nvGrpSpPr>
          <p:cNvPr id="12" name="Group 43"/>
          <p:cNvGrpSpPr>
            <a:grpSpLocks/>
          </p:cNvGrpSpPr>
          <p:nvPr/>
        </p:nvGrpSpPr>
        <p:grpSpPr bwMode="auto">
          <a:xfrm>
            <a:off x="952500" y="838200"/>
            <a:ext cx="7121525" cy="2979737"/>
            <a:chOff x="600" y="666"/>
            <a:chExt cx="4486" cy="1877"/>
          </a:xfrm>
        </p:grpSpPr>
        <p:grpSp>
          <p:nvGrpSpPr>
            <p:cNvPr id="13" name="Group 44"/>
            <p:cNvGrpSpPr>
              <a:grpSpLocks/>
            </p:cNvGrpSpPr>
            <p:nvPr/>
          </p:nvGrpSpPr>
          <p:grpSpPr bwMode="auto">
            <a:xfrm>
              <a:off x="600" y="807"/>
              <a:ext cx="1224" cy="1215"/>
              <a:chOff x="711" y="3420"/>
              <a:chExt cx="1197" cy="279"/>
            </a:xfrm>
          </p:grpSpPr>
          <p:sp>
            <p:nvSpPr>
              <p:cNvPr id="50220" name="Rectangle 45"/>
              <p:cNvSpPr>
                <a:spLocks noChangeArrowheads="1"/>
              </p:cNvSpPr>
              <p:nvPr/>
            </p:nvSpPr>
            <p:spPr bwMode="auto">
              <a:xfrm>
                <a:off x="711" y="3420"/>
                <a:ext cx="1197" cy="279"/>
              </a:xfrm>
              <a:prstGeom prst="rect">
                <a:avLst/>
              </a:prstGeom>
              <a:solidFill>
                <a:srgbClr val="F0E8B8"/>
              </a:solidFill>
              <a:ln w="9525">
                <a:solidFill>
                  <a:schemeClr val="tx1"/>
                </a:solidFill>
                <a:miter lim="800000"/>
                <a:headEnd/>
                <a:tailEnd/>
              </a:ln>
            </p:spPr>
            <p:txBody>
              <a:bodyPr wrap="none" anchor="ctr"/>
              <a:lstStyle/>
              <a:p>
                <a:endParaRPr lang="en-US" dirty="0"/>
              </a:p>
            </p:txBody>
          </p:sp>
          <p:sp>
            <p:nvSpPr>
              <p:cNvPr id="50221" name="Text Box 46"/>
              <p:cNvSpPr txBox="1">
                <a:spLocks noChangeArrowheads="1"/>
              </p:cNvSpPr>
              <p:nvPr/>
            </p:nvSpPr>
            <p:spPr bwMode="auto">
              <a:xfrm>
                <a:off x="759" y="3439"/>
                <a:ext cx="882" cy="113"/>
              </a:xfrm>
              <a:prstGeom prst="rect">
                <a:avLst/>
              </a:prstGeom>
              <a:solidFill>
                <a:srgbClr val="F0E8B8"/>
              </a:solidFill>
              <a:ln w="9525">
                <a:noFill/>
                <a:miter lim="800000"/>
                <a:headEnd/>
                <a:tailEnd/>
              </a:ln>
            </p:spPr>
            <p:txBody>
              <a:bodyPr wrap="none" lIns="92985" tIns="46493" rIns="92985" bIns="46493">
                <a:spAutoFit/>
              </a:bodyPr>
              <a:lstStyle/>
              <a:p>
                <a:pPr eaLnBrk="0" hangingPunct="0">
                  <a:spcBef>
                    <a:spcPct val="50000"/>
                  </a:spcBef>
                </a:pPr>
                <a:r>
                  <a:rPr lang="en-US" b="1" dirty="0"/>
                  <a:t>Application</a:t>
                </a:r>
              </a:p>
              <a:p>
                <a:pPr eaLnBrk="0" hangingPunct="0">
                  <a:spcBef>
                    <a:spcPct val="50000"/>
                  </a:spcBef>
                </a:pPr>
                <a:r>
                  <a:rPr lang="en-US" b="1" dirty="0"/>
                  <a:t>Interfaces</a:t>
                </a:r>
              </a:p>
            </p:txBody>
          </p:sp>
        </p:grpSp>
        <p:grpSp>
          <p:nvGrpSpPr>
            <p:cNvPr id="14" name="Group 47"/>
            <p:cNvGrpSpPr>
              <a:grpSpLocks/>
            </p:cNvGrpSpPr>
            <p:nvPr/>
          </p:nvGrpSpPr>
          <p:grpSpPr bwMode="auto">
            <a:xfrm>
              <a:off x="1899" y="666"/>
              <a:ext cx="1401" cy="1393"/>
              <a:chOff x="1899" y="666"/>
              <a:chExt cx="1401" cy="1393"/>
            </a:xfrm>
          </p:grpSpPr>
          <p:grpSp>
            <p:nvGrpSpPr>
              <p:cNvPr id="15" name="Group 48"/>
              <p:cNvGrpSpPr>
                <a:grpSpLocks/>
              </p:cNvGrpSpPr>
              <p:nvPr/>
            </p:nvGrpSpPr>
            <p:grpSpPr bwMode="auto">
              <a:xfrm>
                <a:off x="1899" y="1576"/>
                <a:ext cx="1364" cy="483"/>
                <a:chOff x="1518" y="3382"/>
                <a:chExt cx="1426" cy="564"/>
              </a:xfrm>
            </p:grpSpPr>
            <p:sp>
              <p:nvSpPr>
                <p:cNvPr id="50218" name="AutoShape 49"/>
                <p:cNvSpPr>
                  <a:spLocks noChangeArrowheads="1"/>
                </p:cNvSpPr>
                <p:nvPr/>
              </p:nvSpPr>
              <p:spPr bwMode="auto">
                <a:xfrm>
                  <a:off x="1518" y="3382"/>
                  <a:ext cx="1426" cy="564"/>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19" name="Text Box 50"/>
                <p:cNvSpPr txBox="1">
                  <a:spLocks noChangeArrowheads="1"/>
                </p:cNvSpPr>
                <p:nvPr/>
              </p:nvSpPr>
              <p:spPr bwMode="auto">
                <a:xfrm>
                  <a:off x="1785" y="3616"/>
                  <a:ext cx="765" cy="29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Session</a:t>
                  </a:r>
                  <a:endParaRPr lang="en-US" b="1" dirty="0"/>
                </a:p>
              </p:txBody>
            </p:sp>
          </p:grpSp>
          <p:grpSp>
            <p:nvGrpSpPr>
              <p:cNvPr id="16" name="Group 51"/>
              <p:cNvGrpSpPr>
                <a:grpSpLocks/>
              </p:cNvGrpSpPr>
              <p:nvPr/>
            </p:nvGrpSpPr>
            <p:grpSpPr bwMode="auto">
              <a:xfrm>
                <a:off x="1913" y="1129"/>
                <a:ext cx="1364" cy="482"/>
                <a:chOff x="2015" y="1161"/>
                <a:chExt cx="1426" cy="564"/>
              </a:xfrm>
            </p:grpSpPr>
            <p:sp>
              <p:nvSpPr>
                <p:cNvPr id="50216" name="AutoShape 52"/>
                <p:cNvSpPr>
                  <a:spLocks noChangeArrowheads="1"/>
                </p:cNvSpPr>
                <p:nvPr/>
              </p:nvSpPr>
              <p:spPr bwMode="auto">
                <a:xfrm>
                  <a:off x="2015" y="1161"/>
                  <a:ext cx="1426" cy="564"/>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17" name="Text Box 53"/>
                <p:cNvSpPr txBox="1">
                  <a:spLocks noChangeArrowheads="1"/>
                </p:cNvSpPr>
                <p:nvPr/>
              </p:nvSpPr>
              <p:spPr bwMode="auto">
                <a:xfrm>
                  <a:off x="2120" y="1404"/>
                  <a:ext cx="1136" cy="293"/>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Presentation</a:t>
                  </a:r>
                  <a:endParaRPr lang="en-US" b="1" dirty="0"/>
                </a:p>
              </p:txBody>
            </p:sp>
          </p:grpSp>
          <p:grpSp>
            <p:nvGrpSpPr>
              <p:cNvPr id="17" name="Group 54"/>
              <p:cNvGrpSpPr>
                <a:grpSpLocks/>
              </p:cNvGrpSpPr>
              <p:nvPr/>
            </p:nvGrpSpPr>
            <p:grpSpPr bwMode="auto">
              <a:xfrm>
                <a:off x="1936" y="666"/>
                <a:ext cx="1364" cy="482"/>
                <a:chOff x="2039" y="620"/>
                <a:chExt cx="1426" cy="564"/>
              </a:xfrm>
            </p:grpSpPr>
            <p:sp>
              <p:nvSpPr>
                <p:cNvPr id="50214" name="AutoShape 55"/>
                <p:cNvSpPr>
                  <a:spLocks noChangeArrowheads="1"/>
                </p:cNvSpPr>
                <p:nvPr/>
              </p:nvSpPr>
              <p:spPr bwMode="auto">
                <a:xfrm>
                  <a:off x="2039" y="620"/>
                  <a:ext cx="1426" cy="564"/>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15" name="Text Box 56"/>
                <p:cNvSpPr txBox="1">
                  <a:spLocks noChangeArrowheads="1"/>
                </p:cNvSpPr>
                <p:nvPr/>
              </p:nvSpPr>
              <p:spPr bwMode="auto">
                <a:xfrm>
                  <a:off x="2225" y="853"/>
                  <a:ext cx="1034" cy="292"/>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Application</a:t>
                  </a:r>
                  <a:endParaRPr lang="en-US" b="1" dirty="0"/>
                </a:p>
              </p:txBody>
            </p:sp>
          </p:grpSp>
        </p:grpSp>
        <p:grpSp>
          <p:nvGrpSpPr>
            <p:cNvPr id="18" name="Group 57"/>
            <p:cNvGrpSpPr>
              <a:grpSpLocks/>
            </p:cNvGrpSpPr>
            <p:nvPr/>
          </p:nvGrpSpPr>
          <p:grpSpPr bwMode="auto">
            <a:xfrm>
              <a:off x="3774" y="1554"/>
              <a:ext cx="678" cy="527"/>
              <a:chOff x="3712" y="914"/>
              <a:chExt cx="706" cy="1000"/>
            </a:xfrm>
          </p:grpSpPr>
          <p:sp>
            <p:nvSpPr>
              <p:cNvPr id="50209" name="AutoShape 58"/>
              <p:cNvSpPr>
                <a:spLocks noChangeArrowheads="1"/>
              </p:cNvSpPr>
              <p:nvPr/>
            </p:nvSpPr>
            <p:spPr bwMode="auto">
              <a:xfrm>
                <a:off x="3712" y="914"/>
                <a:ext cx="706" cy="100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10" name="Text Box 59"/>
              <p:cNvSpPr txBox="1">
                <a:spLocks noChangeArrowheads="1"/>
              </p:cNvSpPr>
              <p:nvPr/>
            </p:nvSpPr>
            <p:spPr bwMode="auto">
              <a:xfrm>
                <a:off x="3734" y="1333"/>
                <a:ext cx="578" cy="475"/>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TCAP</a:t>
                </a:r>
                <a:endParaRPr lang="en-US" b="1" dirty="0"/>
              </a:p>
            </p:txBody>
          </p:sp>
        </p:grpSp>
        <p:grpSp>
          <p:nvGrpSpPr>
            <p:cNvPr id="19" name="Group 60"/>
            <p:cNvGrpSpPr>
              <a:grpSpLocks/>
            </p:cNvGrpSpPr>
            <p:nvPr/>
          </p:nvGrpSpPr>
          <p:grpSpPr bwMode="auto">
            <a:xfrm>
              <a:off x="4380" y="1543"/>
              <a:ext cx="706" cy="1000"/>
              <a:chOff x="3712" y="914"/>
              <a:chExt cx="706" cy="1000"/>
            </a:xfrm>
          </p:grpSpPr>
          <p:sp>
            <p:nvSpPr>
              <p:cNvPr id="50207" name="AutoShape 61"/>
              <p:cNvSpPr>
                <a:spLocks noChangeArrowheads="1"/>
              </p:cNvSpPr>
              <p:nvPr/>
            </p:nvSpPr>
            <p:spPr bwMode="auto">
              <a:xfrm>
                <a:off x="3712" y="914"/>
                <a:ext cx="706" cy="100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50208" name="Text Box 62"/>
              <p:cNvSpPr txBox="1">
                <a:spLocks noChangeArrowheads="1"/>
              </p:cNvSpPr>
              <p:nvPr/>
            </p:nvSpPr>
            <p:spPr bwMode="auto">
              <a:xfrm>
                <a:off x="3734" y="1335"/>
                <a:ext cx="492" cy="250"/>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t>ISUP</a:t>
                </a:r>
                <a:endParaRPr lang="en-US" b="1" dirty="0"/>
              </a:p>
            </p:txBody>
          </p:sp>
        </p:grpSp>
      </p:grpSp>
      <p:sp>
        <p:nvSpPr>
          <p:cNvPr id="50199" name="Text Box 63"/>
          <p:cNvSpPr txBox="1">
            <a:spLocks noChangeArrowheads="1"/>
          </p:cNvSpPr>
          <p:nvPr/>
        </p:nvSpPr>
        <p:spPr bwMode="auto">
          <a:xfrm>
            <a:off x="728663" y="6018212"/>
            <a:ext cx="7296150" cy="366713"/>
          </a:xfrm>
          <a:prstGeom prst="rect">
            <a:avLst/>
          </a:prstGeom>
          <a:noFill/>
          <a:ln w="9525">
            <a:noFill/>
            <a:miter lim="800000"/>
            <a:headEnd/>
            <a:tailEnd/>
          </a:ln>
        </p:spPr>
        <p:txBody>
          <a:bodyPr wrap="none">
            <a:spAutoFit/>
          </a:bodyPr>
          <a:lstStyle/>
          <a:p>
            <a:r>
              <a:rPr lang="en-US" b="1" dirty="0"/>
              <a:t>       IP Stack	            OSI Stack                             SS7 Stack        </a:t>
            </a:r>
          </a:p>
        </p:txBody>
      </p:sp>
      <p:sp>
        <p:nvSpPr>
          <p:cNvPr id="50200" name="Freeform 64"/>
          <p:cNvSpPr>
            <a:spLocks/>
          </p:cNvSpPr>
          <p:nvPr/>
        </p:nvSpPr>
        <p:spPr bwMode="auto">
          <a:xfrm>
            <a:off x="5245100" y="1147762"/>
            <a:ext cx="1822450" cy="371475"/>
          </a:xfrm>
          <a:custGeom>
            <a:avLst/>
            <a:gdLst>
              <a:gd name="T0" fmla="*/ 0 w 1144"/>
              <a:gd name="T1" fmla="*/ 0 h 432"/>
              <a:gd name="T2" fmla="*/ 2147483647 w 1144"/>
              <a:gd name="T3" fmla="*/ 2147483647 h 432"/>
              <a:gd name="T4" fmla="*/ 2147483647 w 1144"/>
              <a:gd name="T5" fmla="*/ 2147483647 h 432"/>
              <a:gd name="T6" fmla="*/ 0 60000 65536"/>
              <a:gd name="T7" fmla="*/ 0 60000 65536"/>
              <a:gd name="T8" fmla="*/ 0 60000 65536"/>
              <a:gd name="T9" fmla="*/ 0 w 1144"/>
              <a:gd name="T10" fmla="*/ 0 h 432"/>
              <a:gd name="T11" fmla="*/ 1144 w 1144"/>
              <a:gd name="T12" fmla="*/ 432 h 432"/>
            </a:gdLst>
            <a:ahLst/>
            <a:cxnLst>
              <a:cxn ang="T6">
                <a:pos x="T0" y="T1"/>
              </a:cxn>
              <a:cxn ang="T7">
                <a:pos x="T2" y="T3"/>
              </a:cxn>
              <a:cxn ang="T8">
                <a:pos x="T4" y="T5"/>
              </a:cxn>
            </a:cxnLst>
            <a:rect l="T9" t="T10" r="T11" b="T12"/>
            <a:pathLst>
              <a:path w="1144" h="432">
                <a:moveTo>
                  <a:pt x="0" y="0"/>
                </a:moveTo>
                <a:lnTo>
                  <a:pt x="1144" y="8"/>
                </a:lnTo>
                <a:lnTo>
                  <a:pt x="1144" y="432"/>
                </a:lnTo>
              </a:path>
            </a:pathLst>
          </a:custGeom>
          <a:noFill/>
          <a:ln w="28575" cap="flat" cmpd="sng">
            <a:solidFill>
              <a:srgbClr val="000000"/>
            </a:solidFill>
            <a:prstDash val="solid"/>
            <a:round/>
            <a:headEnd type="none" w="med" len="med"/>
            <a:tailEnd type="none" w="med" len="med"/>
          </a:ln>
        </p:spPr>
        <p:txBody>
          <a:bodyPr anchor="ctr"/>
          <a:lstStyle/>
          <a:p>
            <a:endParaRPr lang="en-US" dirty="0"/>
          </a:p>
        </p:txBody>
      </p:sp>
      <p:sp>
        <p:nvSpPr>
          <p:cNvPr id="50201" name="Freeform 65"/>
          <p:cNvSpPr>
            <a:spLocks/>
          </p:cNvSpPr>
          <p:nvPr/>
        </p:nvSpPr>
        <p:spPr bwMode="auto">
          <a:xfrm>
            <a:off x="6648450" y="1522412"/>
            <a:ext cx="885825" cy="463550"/>
          </a:xfrm>
          <a:custGeom>
            <a:avLst/>
            <a:gdLst>
              <a:gd name="T0" fmla="*/ 0 w 544"/>
              <a:gd name="T1" fmla="*/ 2147483647 h 216"/>
              <a:gd name="T2" fmla="*/ 0 w 544"/>
              <a:gd name="T3" fmla="*/ 0 h 216"/>
              <a:gd name="T4" fmla="*/ 2147483647 w 544"/>
              <a:gd name="T5" fmla="*/ 0 h 216"/>
              <a:gd name="T6" fmla="*/ 2147483647 w 544"/>
              <a:gd name="T7" fmla="*/ 2147483647 h 216"/>
              <a:gd name="T8" fmla="*/ 0 60000 65536"/>
              <a:gd name="T9" fmla="*/ 0 60000 65536"/>
              <a:gd name="T10" fmla="*/ 0 60000 65536"/>
              <a:gd name="T11" fmla="*/ 0 60000 65536"/>
              <a:gd name="T12" fmla="*/ 0 w 544"/>
              <a:gd name="T13" fmla="*/ 0 h 216"/>
              <a:gd name="T14" fmla="*/ 544 w 544"/>
              <a:gd name="T15" fmla="*/ 216 h 216"/>
            </a:gdLst>
            <a:ahLst/>
            <a:cxnLst>
              <a:cxn ang="T8">
                <a:pos x="T0" y="T1"/>
              </a:cxn>
              <a:cxn ang="T9">
                <a:pos x="T2" y="T3"/>
              </a:cxn>
              <a:cxn ang="T10">
                <a:pos x="T4" y="T5"/>
              </a:cxn>
              <a:cxn ang="T11">
                <a:pos x="T6" y="T7"/>
              </a:cxn>
            </a:cxnLst>
            <a:rect l="T12" t="T13" r="T14" b="T15"/>
            <a:pathLst>
              <a:path w="544" h="216">
                <a:moveTo>
                  <a:pt x="0" y="216"/>
                </a:moveTo>
                <a:lnTo>
                  <a:pt x="0" y="0"/>
                </a:lnTo>
                <a:lnTo>
                  <a:pt x="544" y="0"/>
                </a:lnTo>
                <a:lnTo>
                  <a:pt x="544" y="208"/>
                </a:lnTo>
              </a:path>
            </a:pathLst>
          </a:custGeom>
          <a:noFill/>
          <a:ln w="28575" cap="flat" cmpd="sng">
            <a:solidFill>
              <a:schemeClr val="tx1"/>
            </a:solidFill>
            <a:prstDash val="solid"/>
            <a:round/>
            <a:headEnd type="none" w="med" len="med"/>
            <a:tailEnd type="none" w="med" len="med"/>
          </a:ln>
        </p:spPr>
        <p:txBody>
          <a:bodyPr anchor="ctr"/>
          <a:lstStyle/>
          <a:p>
            <a:endParaRPr lang="en-US" dirty="0"/>
          </a:p>
        </p:txBody>
      </p:sp>
      <p:sp>
        <p:nvSpPr>
          <p:cNvPr id="50202" name="Rectangle 66"/>
          <p:cNvSpPr>
            <a:spLocks noGrp="1" noChangeArrowheads="1"/>
          </p:cNvSpPr>
          <p:nvPr>
            <p:ph type="title"/>
          </p:nvPr>
        </p:nvSpPr>
        <p:spPr>
          <a:xfrm>
            <a:off x="0" y="0"/>
            <a:ext cx="9144000" cy="630936"/>
          </a:xfrm>
          <a:noFill/>
        </p:spPr>
        <p:txBody>
          <a:bodyPr/>
          <a:lstStyle/>
          <a:p>
            <a:pPr eaLnBrk="1" hangingPunct="1"/>
            <a:r>
              <a:rPr lang="en-US" dirty="0" smtClean="0"/>
              <a:t>  Protocol Stacks</a:t>
            </a:r>
          </a:p>
        </p:txBody>
      </p:sp>
      <p:grpSp>
        <p:nvGrpSpPr>
          <p:cNvPr id="20" name="Group 32"/>
          <p:cNvGrpSpPr>
            <a:grpSpLocks/>
          </p:cNvGrpSpPr>
          <p:nvPr/>
        </p:nvGrpSpPr>
        <p:grpSpPr bwMode="auto">
          <a:xfrm>
            <a:off x="6240310" y="1985964"/>
            <a:ext cx="693893" cy="438294"/>
            <a:chOff x="3609" y="3782"/>
            <a:chExt cx="1437" cy="506"/>
          </a:xfrm>
        </p:grpSpPr>
        <p:sp>
          <p:nvSpPr>
            <p:cNvPr id="67" name="AutoShape 33"/>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8" name="Text Box 34"/>
            <p:cNvSpPr txBox="1">
              <a:spLocks noChangeArrowheads="1"/>
            </p:cNvSpPr>
            <p:nvPr/>
          </p:nvSpPr>
          <p:spPr bwMode="auto">
            <a:xfrm>
              <a:off x="3609" y="3895"/>
              <a:ext cx="1332" cy="393"/>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1600" b="1" dirty="0" smtClean="0"/>
                <a:t>MAP</a:t>
              </a:r>
              <a:endParaRPr lang="en-US" sz="1600" b="1" dirty="0"/>
            </a:p>
          </p:txBody>
        </p:sp>
      </p:grpSp>
      <p:cxnSp>
        <p:nvCxnSpPr>
          <p:cNvPr id="70" name="Straight Connector 69"/>
          <p:cNvCxnSpPr/>
          <p:nvPr/>
        </p:nvCxnSpPr>
        <p:spPr>
          <a:xfrm rot="16200000" flipH="1">
            <a:off x="7339014" y="2047875"/>
            <a:ext cx="39052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85800" y="838200"/>
            <a:ext cx="7772400" cy="5257800"/>
          </a:xfrm>
          <a:prstGeom prst="rect">
            <a:avLst/>
          </a:prstGeom>
          <a:noFill/>
          <a:ln w="9525">
            <a:noFill/>
            <a:miter lim="800000"/>
            <a:headEnd/>
            <a:tailEnd/>
          </a:ln>
        </p:spPr>
        <p:txBody>
          <a:bodyPr/>
          <a:lstStyle/>
          <a:p>
            <a:pPr marL="228600" indent="-228600">
              <a:lnSpc>
                <a:spcPct val="90000"/>
              </a:lnSpc>
              <a:spcBef>
                <a:spcPct val="30000"/>
              </a:spcBef>
              <a:buClr>
                <a:schemeClr val="folHlink"/>
              </a:buClr>
              <a:buFont typeface="Wingdings" pitchFamily="2" charset="2"/>
              <a:buChar char="§"/>
            </a:pPr>
            <a:r>
              <a:rPr lang="en-US" sz="2800" dirty="0"/>
              <a:t>Transport Layer protocol</a:t>
            </a:r>
            <a:r>
              <a:rPr lang="en-US" sz="2000" dirty="0"/>
              <a:t> </a:t>
            </a:r>
          </a:p>
          <a:p>
            <a:pPr marL="571500" lvl="1" indent="-228600">
              <a:lnSpc>
                <a:spcPct val="90000"/>
              </a:lnSpc>
              <a:spcBef>
                <a:spcPct val="30000"/>
              </a:spcBef>
              <a:buClr>
                <a:schemeClr val="folHlink"/>
              </a:buClr>
              <a:buFontTx/>
              <a:buChar char="•"/>
            </a:pPr>
            <a:r>
              <a:rPr lang="en-US" sz="2400" dirty="0"/>
              <a:t>SCTP replaces the TCP protocol.</a:t>
            </a:r>
          </a:p>
          <a:p>
            <a:pPr marL="228600" indent="-228600">
              <a:lnSpc>
                <a:spcPct val="90000"/>
              </a:lnSpc>
              <a:spcBef>
                <a:spcPct val="30000"/>
              </a:spcBef>
              <a:buClr>
                <a:schemeClr val="folHlink"/>
              </a:buClr>
              <a:buFont typeface="Wingdings" pitchFamily="2" charset="2"/>
              <a:buChar char="§"/>
            </a:pPr>
            <a:r>
              <a:rPr lang="en-US" sz="2800" dirty="0"/>
              <a:t>IPSG uses the SCTP protocol.</a:t>
            </a:r>
          </a:p>
          <a:p>
            <a:pPr marL="228600" indent="-228600">
              <a:lnSpc>
                <a:spcPct val="90000"/>
              </a:lnSpc>
              <a:spcBef>
                <a:spcPct val="30000"/>
              </a:spcBef>
              <a:buClr>
                <a:schemeClr val="folHlink"/>
              </a:buClr>
              <a:buFont typeface="Wingdings" pitchFamily="2" charset="2"/>
              <a:buChar char="§"/>
            </a:pPr>
            <a:r>
              <a:rPr lang="en-US" sz="2800" dirty="0"/>
              <a:t>SCTP implements “associations” instead of sockets</a:t>
            </a:r>
          </a:p>
          <a:p>
            <a:pPr marL="571500" lvl="1" indent="-228600">
              <a:lnSpc>
                <a:spcPct val="90000"/>
              </a:lnSpc>
              <a:spcBef>
                <a:spcPct val="30000"/>
              </a:spcBef>
              <a:buClr>
                <a:schemeClr val="folHlink"/>
              </a:buClr>
              <a:buFontTx/>
              <a:buChar char="•"/>
            </a:pPr>
            <a:r>
              <a:rPr lang="en-US" sz="2400" dirty="0"/>
              <a:t>An association defines the local address and port and the remote address and port.</a:t>
            </a:r>
            <a:r>
              <a:rPr lang="en-US" sz="2000" dirty="0"/>
              <a:t> </a:t>
            </a:r>
          </a:p>
          <a:p>
            <a:pPr marL="228600" indent="-228600">
              <a:lnSpc>
                <a:spcPct val="90000"/>
              </a:lnSpc>
              <a:spcBef>
                <a:spcPct val="30000"/>
              </a:spcBef>
              <a:buClr>
                <a:schemeClr val="folHlink"/>
              </a:buClr>
              <a:buFont typeface="Wingdings" pitchFamily="2" charset="2"/>
              <a:buChar char="§"/>
            </a:pPr>
            <a:r>
              <a:rPr lang="en-US" sz="2800" dirty="0"/>
              <a:t>SCTP provides the following features over TCP:</a:t>
            </a:r>
          </a:p>
          <a:p>
            <a:pPr marL="571500" lvl="1" indent="-228600">
              <a:lnSpc>
                <a:spcPct val="90000"/>
              </a:lnSpc>
              <a:spcBef>
                <a:spcPct val="30000"/>
              </a:spcBef>
              <a:buClr>
                <a:schemeClr val="folHlink"/>
              </a:buClr>
              <a:buFontTx/>
              <a:buChar char="•"/>
            </a:pPr>
            <a:r>
              <a:rPr lang="en-US" sz="2400" dirty="0"/>
              <a:t>SCTP connections support multi-homing</a:t>
            </a:r>
          </a:p>
          <a:p>
            <a:pPr marL="571500" lvl="1" indent="-228600">
              <a:lnSpc>
                <a:spcPct val="90000"/>
              </a:lnSpc>
              <a:spcBef>
                <a:spcPct val="30000"/>
              </a:spcBef>
              <a:buClr>
                <a:schemeClr val="folHlink"/>
              </a:buClr>
              <a:buFontTx/>
              <a:buChar char="•"/>
            </a:pPr>
            <a:r>
              <a:rPr lang="en-US" sz="2400" dirty="0"/>
              <a:t>SCTP connections support multiple streams</a:t>
            </a:r>
          </a:p>
          <a:p>
            <a:pPr marL="571500" lvl="1" indent="-228600">
              <a:lnSpc>
                <a:spcPct val="90000"/>
              </a:lnSpc>
              <a:spcBef>
                <a:spcPct val="30000"/>
              </a:spcBef>
              <a:buClr>
                <a:schemeClr val="folHlink"/>
              </a:buClr>
              <a:buFontTx/>
              <a:buChar char="•"/>
            </a:pPr>
            <a:r>
              <a:rPr lang="en-US" sz="2400" dirty="0"/>
              <a:t>SCTP connections implement Data Chunks per stream</a:t>
            </a:r>
          </a:p>
        </p:txBody>
      </p:sp>
      <p:sp>
        <p:nvSpPr>
          <p:cNvPr id="51203" name="Rectangle 3"/>
          <p:cNvSpPr>
            <a:spLocks noGrp="1" noChangeArrowheads="1"/>
          </p:cNvSpPr>
          <p:nvPr>
            <p:ph type="title"/>
          </p:nvPr>
        </p:nvSpPr>
        <p:spPr>
          <a:noFill/>
        </p:spPr>
        <p:txBody>
          <a:bodyPr/>
          <a:lstStyle/>
          <a:p>
            <a:pPr eaLnBrk="1" hangingPunct="1"/>
            <a:r>
              <a:rPr lang="en-US" dirty="0" smtClean="0"/>
              <a:t> </a:t>
            </a:r>
          </a:p>
        </p:txBody>
      </p:sp>
      <p:sp>
        <p:nvSpPr>
          <p:cNvPr id="51204" name="Rectangle 4"/>
          <p:cNvSpPr>
            <a:spLocks noChangeArrowheads="1"/>
          </p:cNvSpPr>
          <p:nvPr/>
        </p:nvSpPr>
        <p:spPr bwMode="auto">
          <a:xfrm>
            <a:off x="1" y="0"/>
            <a:ext cx="9150350" cy="609600"/>
          </a:xfrm>
          <a:prstGeom prst="rect">
            <a:avLst/>
          </a:prstGeom>
          <a:noFill/>
          <a:ln w="9525">
            <a:noFill/>
            <a:miter lim="800000"/>
            <a:headEnd/>
            <a:tailEnd/>
          </a:ln>
        </p:spPr>
        <p:txBody>
          <a:bodyPr lIns="0" tIns="0" rIns="0" bIns="0" anchor="ctr"/>
          <a:lstStyle/>
          <a:p>
            <a:r>
              <a:rPr lang="en-US" sz="2800" b="1" dirty="0" smtClean="0">
                <a:solidFill>
                  <a:schemeClr val="bg1"/>
                </a:solidFill>
              </a:rPr>
              <a:t>  Streaming</a:t>
            </a:r>
            <a:r>
              <a:rPr lang="en-US" sz="3200" b="1" dirty="0" smtClean="0">
                <a:solidFill>
                  <a:schemeClr val="bg1"/>
                </a:solidFill>
              </a:rPr>
              <a:t> </a:t>
            </a:r>
            <a:r>
              <a:rPr lang="en-US" sz="2800" b="1" dirty="0">
                <a:solidFill>
                  <a:schemeClr val="bg1"/>
                </a:solidFill>
              </a:rPr>
              <a:t>Control Transport Protocol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959350" y="1427163"/>
            <a:ext cx="2932113" cy="3975100"/>
            <a:chOff x="485" y="700"/>
            <a:chExt cx="798" cy="597"/>
          </a:xfrm>
        </p:grpSpPr>
        <p:sp>
          <p:nvSpPr>
            <p:cNvPr id="52273" name="Freeform 4"/>
            <p:cNvSpPr>
              <a:spLocks/>
            </p:cNvSpPr>
            <p:nvPr/>
          </p:nvSpPr>
          <p:spPr bwMode="auto">
            <a:xfrm>
              <a:off x="851" y="700"/>
              <a:ext cx="365" cy="597"/>
            </a:xfrm>
            <a:custGeom>
              <a:avLst/>
              <a:gdLst>
                <a:gd name="T0" fmla="*/ 365 w 365"/>
                <a:gd name="T1" fmla="*/ 597 h 597"/>
                <a:gd name="T2" fmla="*/ 201 w 365"/>
                <a:gd name="T3" fmla="*/ 243 h 597"/>
                <a:gd name="T4" fmla="*/ 0 w 365"/>
                <a:gd name="T5" fmla="*/ 0 h 597"/>
                <a:gd name="T6" fmla="*/ 178 w 365"/>
                <a:gd name="T7" fmla="*/ 292 h 597"/>
                <a:gd name="T8" fmla="*/ 365 w 365"/>
                <a:gd name="T9" fmla="*/ 597 h 597"/>
                <a:gd name="T10" fmla="*/ 0 60000 65536"/>
                <a:gd name="T11" fmla="*/ 0 60000 65536"/>
                <a:gd name="T12" fmla="*/ 0 60000 65536"/>
                <a:gd name="T13" fmla="*/ 0 60000 65536"/>
                <a:gd name="T14" fmla="*/ 0 60000 65536"/>
                <a:gd name="T15" fmla="*/ 0 w 365"/>
                <a:gd name="T16" fmla="*/ 0 h 597"/>
                <a:gd name="T17" fmla="*/ 365 w 365"/>
                <a:gd name="T18" fmla="*/ 597 h 597"/>
              </a:gdLst>
              <a:ahLst/>
              <a:cxnLst>
                <a:cxn ang="T10">
                  <a:pos x="T0" y="T1"/>
                </a:cxn>
                <a:cxn ang="T11">
                  <a:pos x="T2" y="T3"/>
                </a:cxn>
                <a:cxn ang="T12">
                  <a:pos x="T4" y="T5"/>
                </a:cxn>
                <a:cxn ang="T13">
                  <a:pos x="T6" y="T7"/>
                </a:cxn>
                <a:cxn ang="T14">
                  <a:pos x="T8" y="T9"/>
                </a:cxn>
              </a:cxnLst>
              <a:rect l="T15" t="T16" r="T17" b="T18"/>
              <a:pathLst>
                <a:path w="365" h="597">
                  <a:moveTo>
                    <a:pt x="365" y="597"/>
                  </a:moveTo>
                  <a:lnTo>
                    <a:pt x="201" y="243"/>
                  </a:lnTo>
                  <a:lnTo>
                    <a:pt x="0" y="0"/>
                  </a:lnTo>
                  <a:lnTo>
                    <a:pt x="178" y="292"/>
                  </a:lnTo>
                  <a:lnTo>
                    <a:pt x="365" y="597"/>
                  </a:lnTo>
                  <a:close/>
                </a:path>
              </a:pathLst>
            </a:custGeom>
            <a:solidFill>
              <a:srgbClr val="F0E8B7"/>
            </a:solidFill>
            <a:ln w="9525">
              <a:noFill/>
              <a:round/>
              <a:headEnd/>
              <a:tailEnd/>
            </a:ln>
          </p:spPr>
          <p:txBody>
            <a:bodyPr/>
            <a:lstStyle/>
            <a:p>
              <a:endParaRPr lang="en-US" dirty="0"/>
            </a:p>
          </p:txBody>
        </p:sp>
        <p:sp>
          <p:nvSpPr>
            <p:cNvPr id="52274" name="Freeform 5"/>
            <p:cNvSpPr>
              <a:spLocks/>
            </p:cNvSpPr>
            <p:nvPr/>
          </p:nvSpPr>
          <p:spPr bwMode="auto">
            <a:xfrm>
              <a:off x="1052" y="943"/>
              <a:ext cx="231" cy="354"/>
            </a:xfrm>
            <a:custGeom>
              <a:avLst/>
              <a:gdLst>
                <a:gd name="T0" fmla="*/ 0 w 231"/>
                <a:gd name="T1" fmla="*/ 0 h 354"/>
                <a:gd name="T2" fmla="*/ 164 w 231"/>
                <a:gd name="T3" fmla="*/ 354 h 354"/>
                <a:gd name="T4" fmla="*/ 231 w 231"/>
                <a:gd name="T5" fmla="*/ 279 h 354"/>
                <a:gd name="T6" fmla="*/ 0 w 231"/>
                <a:gd name="T7" fmla="*/ 0 h 354"/>
                <a:gd name="T8" fmla="*/ 0 60000 65536"/>
                <a:gd name="T9" fmla="*/ 0 60000 65536"/>
                <a:gd name="T10" fmla="*/ 0 60000 65536"/>
                <a:gd name="T11" fmla="*/ 0 60000 65536"/>
                <a:gd name="T12" fmla="*/ 0 w 231"/>
                <a:gd name="T13" fmla="*/ 0 h 354"/>
                <a:gd name="T14" fmla="*/ 231 w 231"/>
                <a:gd name="T15" fmla="*/ 354 h 354"/>
              </a:gdLst>
              <a:ahLst/>
              <a:cxnLst>
                <a:cxn ang="T8">
                  <a:pos x="T0" y="T1"/>
                </a:cxn>
                <a:cxn ang="T9">
                  <a:pos x="T2" y="T3"/>
                </a:cxn>
                <a:cxn ang="T10">
                  <a:pos x="T4" y="T5"/>
                </a:cxn>
                <a:cxn ang="T11">
                  <a:pos x="T6" y="T7"/>
                </a:cxn>
              </a:cxnLst>
              <a:rect l="T12" t="T13" r="T14" b="T15"/>
              <a:pathLst>
                <a:path w="231" h="354">
                  <a:moveTo>
                    <a:pt x="0" y="0"/>
                  </a:moveTo>
                  <a:lnTo>
                    <a:pt x="164" y="354"/>
                  </a:lnTo>
                  <a:lnTo>
                    <a:pt x="231" y="279"/>
                  </a:lnTo>
                  <a:lnTo>
                    <a:pt x="0" y="0"/>
                  </a:lnTo>
                  <a:close/>
                </a:path>
              </a:pathLst>
            </a:custGeom>
            <a:solidFill>
              <a:srgbClr val="F0E8B7"/>
            </a:solidFill>
            <a:ln w="9525">
              <a:noFill/>
              <a:round/>
              <a:headEnd/>
              <a:tailEnd/>
            </a:ln>
          </p:spPr>
          <p:txBody>
            <a:bodyPr/>
            <a:lstStyle/>
            <a:p>
              <a:endParaRPr lang="en-US" dirty="0"/>
            </a:p>
          </p:txBody>
        </p:sp>
        <p:sp>
          <p:nvSpPr>
            <p:cNvPr id="52275" name="Freeform 6"/>
            <p:cNvSpPr>
              <a:spLocks/>
            </p:cNvSpPr>
            <p:nvPr/>
          </p:nvSpPr>
          <p:spPr bwMode="auto">
            <a:xfrm>
              <a:off x="485" y="700"/>
              <a:ext cx="544" cy="597"/>
            </a:xfrm>
            <a:custGeom>
              <a:avLst/>
              <a:gdLst>
                <a:gd name="T0" fmla="*/ 0 w 544"/>
                <a:gd name="T1" fmla="*/ 597 h 597"/>
                <a:gd name="T2" fmla="*/ 544 w 544"/>
                <a:gd name="T3" fmla="*/ 292 h 597"/>
                <a:gd name="T4" fmla="*/ 366 w 544"/>
                <a:gd name="T5" fmla="*/ 0 h 597"/>
                <a:gd name="T6" fmla="*/ 0 w 544"/>
                <a:gd name="T7" fmla="*/ 597 h 597"/>
                <a:gd name="T8" fmla="*/ 0 60000 65536"/>
                <a:gd name="T9" fmla="*/ 0 60000 65536"/>
                <a:gd name="T10" fmla="*/ 0 60000 65536"/>
                <a:gd name="T11" fmla="*/ 0 60000 65536"/>
                <a:gd name="T12" fmla="*/ 0 w 544"/>
                <a:gd name="T13" fmla="*/ 0 h 597"/>
                <a:gd name="T14" fmla="*/ 544 w 544"/>
                <a:gd name="T15" fmla="*/ 597 h 597"/>
              </a:gdLst>
              <a:ahLst/>
              <a:cxnLst>
                <a:cxn ang="T8">
                  <a:pos x="T0" y="T1"/>
                </a:cxn>
                <a:cxn ang="T9">
                  <a:pos x="T2" y="T3"/>
                </a:cxn>
                <a:cxn ang="T10">
                  <a:pos x="T4" y="T5"/>
                </a:cxn>
                <a:cxn ang="T11">
                  <a:pos x="T6" y="T7"/>
                </a:cxn>
              </a:cxnLst>
              <a:rect l="T12" t="T13" r="T14" b="T15"/>
              <a:pathLst>
                <a:path w="544" h="597">
                  <a:moveTo>
                    <a:pt x="0" y="597"/>
                  </a:moveTo>
                  <a:lnTo>
                    <a:pt x="544" y="292"/>
                  </a:lnTo>
                  <a:lnTo>
                    <a:pt x="366" y="0"/>
                  </a:lnTo>
                  <a:lnTo>
                    <a:pt x="0" y="597"/>
                  </a:lnTo>
                  <a:close/>
                </a:path>
              </a:pathLst>
            </a:custGeom>
            <a:solidFill>
              <a:srgbClr val="F0E8B7"/>
            </a:solidFill>
            <a:ln w="9525">
              <a:noFill/>
              <a:round/>
              <a:headEnd/>
              <a:tailEnd/>
            </a:ln>
          </p:spPr>
          <p:txBody>
            <a:bodyPr/>
            <a:lstStyle/>
            <a:p>
              <a:endParaRPr lang="en-US" dirty="0"/>
            </a:p>
          </p:txBody>
        </p:sp>
        <p:sp>
          <p:nvSpPr>
            <p:cNvPr id="52276" name="Freeform 7"/>
            <p:cNvSpPr>
              <a:spLocks/>
            </p:cNvSpPr>
            <p:nvPr/>
          </p:nvSpPr>
          <p:spPr bwMode="auto">
            <a:xfrm>
              <a:off x="485" y="992"/>
              <a:ext cx="731" cy="305"/>
            </a:xfrm>
            <a:custGeom>
              <a:avLst/>
              <a:gdLst>
                <a:gd name="T0" fmla="*/ 544 w 731"/>
                <a:gd name="T1" fmla="*/ 0 h 305"/>
                <a:gd name="T2" fmla="*/ 0 w 731"/>
                <a:gd name="T3" fmla="*/ 305 h 305"/>
                <a:gd name="T4" fmla="*/ 731 w 731"/>
                <a:gd name="T5" fmla="*/ 305 h 305"/>
                <a:gd name="T6" fmla="*/ 544 w 731"/>
                <a:gd name="T7" fmla="*/ 0 h 305"/>
                <a:gd name="T8" fmla="*/ 0 60000 65536"/>
                <a:gd name="T9" fmla="*/ 0 60000 65536"/>
                <a:gd name="T10" fmla="*/ 0 60000 65536"/>
                <a:gd name="T11" fmla="*/ 0 60000 65536"/>
                <a:gd name="T12" fmla="*/ 0 w 731"/>
                <a:gd name="T13" fmla="*/ 0 h 305"/>
                <a:gd name="T14" fmla="*/ 731 w 731"/>
                <a:gd name="T15" fmla="*/ 305 h 305"/>
              </a:gdLst>
              <a:ahLst/>
              <a:cxnLst>
                <a:cxn ang="T8">
                  <a:pos x="T0" y="T1"/>
                </a:cxn>
                <a:cxn ang="T9">
                  <a:pos x="T2" y="T3"/>
                </a:cxn>
                <a:cxn ang="T10">
                  <a:pos x="T4" y="T5"/>
                </a:cxn>
                <a:cxn ang="T11">
                  <a:pos x="T6" y="T7"/>
                </a:cxn>
              </a:cxnLst>
              <a:rect l="T12" t="T13" r="T14" b="T15"/>
              <a:pathLst>
                <a:path w="731" h="305">
                  <a:moveTo>
                    <a:pt x="544" y="0"/>
                  </a:moveTo>
                  <a:lnTo>
                    <a:pt x="0" y="305"/>
                  </a:lnTo>
                  <a:lnTo>
                    <a:pt x="731" y="305"/>
                  </a:lnTo>
                  <a:lnTo>
                    <a:pt x="544" y="0"/>
                  </a:lnTo>
                  <a:close/>
                </a:path>
              </a:pathLst>
            </a:custGeom>
            <a:solidFill>
              <a:srgbClr val="F0E8B7"/>
            </a:solidFill>
            <a:ln w="9525">
              <a:noFill/>
              <a:round/>
              <a:headEnd/>
              <a:tailEnd/>
            </a:ln>
          </p:spPr>
          <p:txBody>
            <a:bodyPr/>
            <a:lstStyle/>
            <a:p>
              <a:endParaRPr lang="en-US" dirty="0"/>
            </a:p>
          </p:txBody>
        </p:sp>
        <p:sp>
          <p:nvSpPr>
            <p:cNvPr id="52277" name="Freeform 8"/>
            <p:cNvSpPr>
              <a:spLocks noEditPoints="1"/>
            </p:cNvSpPr>
            <p:nvPr/>
          </p:nvSpPr>
          <p:spPr bwMode="auto">
            <a:xfrm>
              <a:off x="485" y="700"/>
              <a:ext cx="798" cy="597"/>
            </a:xfrm>
            <a:custGeom>
              <a:avLst/>
              <a:gdLst>
                <a:gd name="T0" fmla="*/ 731 w 798"/>
                <a:gd name="T1" fmla="*/ 597 h 597"/>
                <a:gd name="T2" fmla="*/ 366 w 798"/>
                <a:gd name="T3" fmla="*/ 0 h 597"/>
                <a:gd name="T4" fmla="*/ 798 w 798"/>
                <a:gd name="T5" fmla="*/ 522 h 597"/>
                <a:gd name="T6" fmla="*/ 731 w 798"/>
                <a:gd name="T7" fmla="*/ 597 h 597"/>
                <a:gd name="T8" fmla="*/ 0 w 798"/>
                <a:gd name="T9" fmla="*/ 597 h 597"/>
                <a:gd name="T10" fmla="*/ 366 w 798"/>
                <a:gd name="T11" fmla="*/ 0 h 597"/>
                <a:gd name="T12" fmla="*/ 798 w 798"/>
                <a:gd name="T13" fmla="*/ 522 h 597"/>
                <a:gd name="T14" fmla="*/ 0 60000 65536"/>
                <a:gd name="T15" fmla="*/ 0 60000 65536"/>
                <a:gd name="T16" fmla="*/ 0 60000 65536"/>
                <a:gd name="T17" fmla="*/ 0 60000 65536"/>
                <a:gd name="T18" fmla="*/ 0 60000 65536"/>
                <a:gd name="T19" fmla="*/ 0 60000 65536"/>
                <a:gd name="T20" fmla="*/ 0 60000 65536"/>
                <a:gd name="T21" fmla="*/ 0 w 798"/>
                <a:gd name="T22" fmla="*/ 0 h 597"/>
                <a:gd name="T23" fmla="*/ 798 w 798"/>
                <a:gd name="T24" fmla="*/ 597 h 5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597">
                  <a:moveTo>
                    <a:pt x="731" y="597"/>
                  </a:moveTo>
                  <a:lnTo>
                    <a:pt x="366" y="0"/>
                  </a:lnTo>
                  <a:moveTo>
                    <a:pt x="798" y="522"/>
                  </a:moveTo>
                  <a:lnTo>
                    <a:pt x="731" y="597"/>
                  </a:lnTo>
                  <a:lnTo>
                    <a:pt x="0" y="597"/>
                  </a:lnTo>
                  <a:lnTo>
                    <a:pt x="366" y="0"/>
                  </a:lnTo>
                  <a:lnTo>
                    <a:pt x="798" y="522"/>
                  </a:lnTo>
                </a:path>
              </a:pathLst>
            </a:custGeom>
            <a:solidFill>
              <a:srgbClr val="F0E8B7"/>
            </a:solidFill>
            <a:ln w="3175">
              <a:solidFill>
                <a:srgbClr val="000000"/>
              </a:solidFill>
              <a:prstDash val="solid"/>
              <a:round/>
              <a:headEnd/>
              <a:tailEnd/>
            </a:ln>
          </p:spPr>
          <p:txBody>
            <a:bodyPr/>
            <a:lstStyle/>
            <a:p>
              <a:endParaRPr lang="en-US" dirty="0"/>
            </a:p>
          </p:txBody>
        </p:sp>
      </p:grpSp>
      <p:sp>
        <p:nvSpPr>
          <p:cNvPr id="52227" name="AutoShape 9"/>
          <p:cNvSpPr>
            <a:spLocks noChangeArrowheads="1"/>
          </p:cNvSpPr>
          <p:nvPr/>
        </p:nvSpPr>
        <p:spPr bwMode="auto">
          <a:xfrm rot="-5400000">
            <a:off x="2952750" y="2235200"/>
            <a:ext cx="2520950" cy="3282950"/>
          </a:xfrm>
          <a:prstGeom prst="can">
            <a:avLst>
              <a:gd name="adj" fmla="val 32557"/>
            </a:avLst>
          </a:prstGeom>
          <a:noFill/>
          <a:ln w="28575">
            <a:solidFill>
              <a:srgbClr val="66CCFF"/>
            </a:solidFill>
            <a:round/>
            <a:headEnd/>
            <a:tailEnd/>
          </a:ln>
        </p:spPr>
        <p:txBody>
          <a:bodyPr wrap="none" anchor="ctr"/>
          <a:lstStyle/>
          <a:p>
            <a:endParaRPr lang="en-US" dirty="0"/>
          </a:p>
        </p:txBody>
      </p:sp>
      <p:sp>
        <p:nvSpPr>
          <p:cNvPr id="52228" name="Rectangle 10"/>
          <p:cNvSpPr>
            <a:spLocks noGrp="1" noChangeArrowheads="1"/>
          </p:cNvSpPr>
          <p:nvPr>
            <p:ph type="title"/>
          </p:nvPr>
        </p:nvSpPr>
        <p:spPr>
          <a:xfrm>
            <a:off x="0" y="0"/>
            <a:ext cx="9140825" cy="609600"/>
          </a:xfrm>
        </p:spPr>
        <p:txBody>
          <a:bodyPr/>
          <a:lstStyle/>
          <a:p>
            <a:pPr eaLnBrk="1" hangingPunct="1"/>
            <a:r>
              <a:rPr lang="en-US" dirty="0" smtClean="0"/>
              <a:t>  Four SCTP Streams</a:t>
            </a:r>
            <a:r>
              <a:rPr lang="en-US" sz="2800" dirty="0" smtClean="0"/>
              <a:t> </a:t>
            </a:r>
          </a:p>
        </p:txBody>
      </p:sp>
      <p:grpSp>
        <p:nvGrpSpPr>
          <p:cNvPr id="3" name="Group 11"/>
          <p:cNvGrpSpPr>
            <a:grpSpLocks/>
          </p:cNvGrpSpPr>
          <p:nvPr/>
        </p:nvGrpSpPr>
        <p:grpSpPr bwMode="auto">
          <a:xfrm>
            <a:off x="341313" y="1201738"/>
            <a:ext cx="2405062" cy="4776787"/>
            <a:chOff x="3934" y="1078"/>
            <a:chExt cx="505" cy="503"/>
          </a:xfrm>
        </p:grpSpPr>
        <p:sp>
          <p:nvSpPr>
            <p:cNvPr id="52268" name="Freeform 12"/>
            <p:cNvSpPr>
              <a:spLocks/>
            </p:cNvSpPr>
            <p:nvPr/>
          </p:nvSpPr>
          <p:spPr bwMode="auto">
            <a:xfrm>
              <a:off x="3934" y="1078"/>
              <a:ext cx="505" cy="503"/>
            </a:xfrm>
            <a:custGeom>
              <a:avLst/>
              <a:gdLst>
                <a:gd name="T0" fmla="*/ 0 w 505"/>
                <a:gd name="T1" fmla="*/ 503 h 503"/>
                <a:gd name="T2" fmla="*/ 505 w 505"/>
                <a:gd name="T3" fmla="*/ 0 h 503"/>
                <a:gd name="T4" fmla="*/ 63 w 505"/>
                <a:gd name="T5" fmla="*/ 0 h 503"/>
                <a:gd name="T6" fmla="*/ 0 w 505"/>
                <a:gd name="T7" fmla="*/ 63 h 503"/>
                <a:gd name="T8" fmla="*/ 0 w 505"/>
                <a:gd name="T9" fmla="*/ 503 h 503"/>
                <a:gd name="T10" fmla="*/ 0 60000 65536"/>
                <a:gd name="T11" fmla="*/ 0 60000 65536"/>
                <a:gd name="T12" fmla="*/ 0 60000 65536"/>
                <a:gd name="T13" fmla="*/ 0 60000 65536"/>
                <a:gd name="T14" fmla="*/ 0 60000 65536"/>
                <a:gd name="T15" fmla="*/ 0 w 505"/>
                <a:gd name="T16" fmla="*/ 0 h 503"/>
                <a:gd name="T17" fmla="*/ 505 w 505"/>
                <a:gd name="T18" fmla="*/ 503 h 503"/>
              </a:gdLst>
              <a:ahLst/>
              <a:cxnLst>
                <a:cxn ang="T10">
                  <a:pos x="T0" y="T1"/>
                </a:cxn>
                <a:cxn ang="T11">
                  <a:pos x="T2" y="T3"/>
                </a:cxn>
                <a:cxn ang="T12">
                  <a:pos x="T4" y="T5"/>
                </a:cxn>
                <a:cxn ang="T13">
                  <a:pos x="T6" y="T7"/>
                </a:cxn>
                <a:cxn ang="T14">
                  <a:pos x="T8" y="T9"/>
                </a:cxn>
              </a:cxnLst>
              <a:rect l="T15" t="T16" r="T17" b="T18"/>
              <a:pathLst>
                <a:path w="505" h="503">
                  <a:moveTo>
                    <a:pt x="0" y="503"/>
                  </a:moveTo>
                  <a:lnTo>
                    <a:pt x="505" y="0"/>
                  </a:lnTo>
                  <a:lnTo>
                    <a:pt x="63" y="0"/>
                  </a:lnTo>
                  <a:lnTo>
                    <a:pt x="0" y="63"/>
                  </a:lnTo>
                  <a:lnTo>
                    <a:pt x="0" y="503"/>
                  </a:lnTo>
                  <a:close/>
                </a:path>
              </a:pathLst>
            </a:custGeom>
            <a:solidFill>
              <a:srgbClr val="F0E8B7"/>
            </a:solidFill>
            <a:ln w="3175">
              <a:solidFill>
                <a:srgbClr val="000000"/>
              </a:solidFill>
              <a:prstDash val="solid"/>
              <a:round/>
              <a:headEnd/>
              <a:tailEnd/>
            </a:ln>
          </p:spPr>
          <p:txBody>
            <a:bodyPr/>
            <a:lstStyle/>
            <a:p>
              <a:endParaRPr lang="en-US" dirty="0"/>
            </a:p>
          </p:txBody>
        </p:sp>
        <p:sp>
          <p:nvSpPr>
            <p:cNvPr id="52269" name="Freeform 13"/>
            <p:cNvSpPr>
              <a:spLocks/>
            </p:cNvSpPr>
            <p:nvPr/>
          </p:nvSpPr>
          <p:spPr bwMode="auto">
            <a:xfrm>
              <a:off x="3934" y="1141"/>
              <a:ext cx="442" cy="440"/>
            </a:xfrm>
            <a:custGeom>
              <a:avLst/>
              <a:gdLst>
                <a:gd name="T0" fmla="*/ 0 w 442"/>
                <a:gd name="T1" fmla="*/ 440 h 440"/>
                <a:gd name="T2" fmla="*/ 442 w 442"/>
                <a:gd name="T3" fmla="*/ 440 h 440"/>
                <a:gd name="T4" fmla="*/ 442 w 442"/>
                <a:gd name="T5" fmla="*/ 0 h 440"/>
                <a:gd name="T6" fmla="*/ 0 w 442"/>
                <a:gd name="T7" fmla="*/ 440 h 440"/>
                <a:gd name="T8" fmla="*/ 0 60000 65536"/>
                <a:gd name="T9" fmla="*/ 0 60000 65536"/>
                <a:gd name="T10" fmla="*/ 0 60000 65536"/>
                <a:gd name="T11" fmla="*/ 0 60000 65536"/>
                <a:gd name="T12" fmla="*/ 0 w 442"/>
                <a:gd name="T13" fmla="*/ 0 h 440"/>
                <a:gd name="T14" fmla="*/ 442 w 442"/>
                <a:gd name="T15" fmla="*/ 440 h 440"/>
              </a:gdLst>
              <a:ahLst/>
              <a:cxnLst>
                <a:cxn ang="T8">
                  <a:pos x="T0" y="T1"/>
                </a:cxn>
                <a:cxn ang="T9">
                  <a:pos x="T2" y="T3"/>
                </a:cxn>
                <a:cxn ang="T10">
                  <a:pos x="T4" y="T5"/>
                </a:cxn>
                <a:cxn ang="T11">
                  <a:pos x="T6" y="T7"/>
                </a:cxn>
              </a:cxnLst>
              <a:rect l="T12" t="T13" r="T14" b="T15"/>
              <a:pathLst>
                <a:path w="442" h="440">
                  <a:moveTo>
                    <a:pt x="0" y="440"/>
                  </a:moveTo>
                  <a:lnTo>
                    <a:pt x="442" y="440"/>
                  </a:lnTo>
                  <a:lnTo>
                    <a:pt x="442" y="0"/>
                  </a:lnTo>
                  <a:lnTo>
                    <a:pt x="0" y="440"/>
                  </a:lnTo>
                  <a:close/>
                </a:path>
              </a:pathLst>
            </a:custGeom>
            <a:solidFill>
              <a:srgbClr val="F0E8B7"/>
            </a:solidFill>
            <a:ln w="3175">
              <a:solidFill>
                <a:srgbClr val="000000"/>
              </a:solidFill>
              <a:prstDash val="solid"/>
              <a:round/>
              <a:headEnd/>
              <a:tailEnd/>
            </a:ln>
          </p:spPr>
          <p:txBody>
            <a:bodyPr/>
            <a:lstStyle/>
            <a:p>
              <a:endParaRPr lang="en-US" dirty="0"/>
            </a:p>
          </p:txBody>
        </p:sp>
        <p:sp>
          <p:nvSpPr>
            <p:cNvPr id="52270" name="Freeform 14"/>
            <p:cNvSpPr>
              <a:spLocks/>
            </p:cNvSpPr>
            <p:nvPr/>
          </p:nvSpPr>
          <p:spPr bwMode="auto">
            <a:xfrm>
              <a:off x="4376" y="1078"/>
              <a:ext cx="63" cy="503"/>
            </a:xfrm>
            <a:custGeom>
              <a:avLst/>
              <a:gdLst>
                <a:gd name="T0" fmla="*/ 63 w 63"/>
                <a:gd name="T1" fmla="*/ 0 h 503"/>
                <a:gd name="T2" fmla="*/ 0 w 63"/>
                <a:gd name="T3" fmla="*/ 503 h 503"/>
                <a:gd name="T4" fmla="*/ 0 w 63"/>
                <a:gd name="T5" fmla="*/ 63 h 503"/>
                <a:gd name="T6" fmla="*/ 63 w 63"/>
                <a:gd name="T7" fmla="*/ 0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63" y="0"/>
                  </a:moveTo>
                  <a:lnTo>
                    <a:pt x="0" y="503"/>
                  </a:lnTo>
                  <a:lnTo>
                    <a:pt x="0" y="63"/>
                  </a:lnTo>
                  <a:lnTo>
                    <a:pt x="63" y="0"/>
                  </a:lnTo>
                  <a:close/>
                </a:path>
              </a:pathLst>
            </a:custGeom>
            <a:solidFill>
              <a:srgbClr val="F0E8B7"/>
            </a:solidFill>
            <a:ln w="3175">
              <a:solidFill>
                <a:srgbClr val="000000"/>
              </a:solidFill>
              <a:prstDash val="solid"/>
              <a:round/>
              <a:headEnd/>
              <a:tailEnd/>
            </a:ln>
          </p:spPr>
          <p:txBody>
            <a:bodyPr/>
            <a:lstStyle/>
            <a:p>
              <a:endParaRPr lang="en-US" dirty="0"/>
            </a:p>
          </p:txBody>
        </p:sp>
        <p:sp>
          <p:nvSpPr>
            <p:cNvPr id="52271" name="Freeform 15"/>
            <p:cNvSpPr>
              <a:spLocks/>
            </p:cNvSpPr>
            <p:nvPr/>
          </p:nvSpPr>
          <p:spPr bwMode="auto">
            <a:xfrm>
              <a:off x="4376" y="1078"/>
              <a:ext cx="63" cy="503"/>
            </a:xfrm>
            <a:custGeom>
              <a:avLst/>
              <a:gdLst>
                <a:gd name="T0" fmla="*/ 0 w 63"/>
                <a:gd name="T1" fmla="*/ 503 h 503"/>
                <a:gd name="T2" fmla="*/ 63 w 63"/>
                <a:gd name="T3" fmla="*/ 440 h 503"/>
                <a:gd name="T4" fmla="*/ 63 w 63"/>
                <a:gd name="T5" fmla="*/ 0 h 503"/>
                <a:gd name="T6" fmla="*/ 0 w 63"/>
                <a:gd name="T7" fmla="*/ 503 h 503"/>
                <a:gd name="T8" fmla="*/ 0 60000 65536"/>
                <a:gd name="T9" fmla="*/ 0 60000 65536"/>
                <a:gd name="T10" fmla="*/ 0 60000 65536"/>
                <a:gd name="T11" fmla="*/ 0 60000 65536"/>
                <a:gd name="T12" fmla="*/ 0 w 63"/>
                <a:gd name="T13" fmla="*/ 0 h 503"/>
                <a:gd name="T14" fmla="*/ 63 w 63"/>
                <a:gd name="T15" fmla="*/ 503 h 503"/>
              </a:gdLst>
              <a:ahLst/>
              <a:cxnLst>
                <a:cxn ang="T8">
                  <a:pos x="T0" y="T1"/>
                </a:cxn>
                <a:cxn ang="T9">
                  <a:pos x="T2" y="T3"/>
                </a:cxn>
                <a:cxn ang="T10">
                  <a:pos x="T4" y="T5"/>
                </a:cxn>
                <a:cxn ang="T11">
                  <a:pos x="T6" y="T7"/>
                </a:cxn>
              </a:cxnLst>
              <a:rect l="T12" t="T13" r="T14" b="T15"/>
              <a:pathLst>
                <a:path w="63" h="503">
                  <a:moveTo>
                    <a:pt x="0" y="503"/>
                  </a:moveTo>
                  <a:lnTo>
                    <a:pt x="63" y="440"/>
                  </a:lnTo>
                  <a:lnTo>
                    <a:pt x="63" y="0"/>
                  </a:lnTo>
                  <a:lnTo>
                    <a:pt x="0" y="503"/>
                  </a:lnTo>
                  <a:close/>
                </a:path>
              </a:pathLst>
            </a:custGeom>
            <a:solidFill>
              <a:srgbClr val="F0E8B7"/>
            </a:solidFill>
            <a:ln w="9525">
              <a:noFill/>
              <a:round/>
              <a:headEnd/>
              <a:tailEnd/>
            </a:ln>
          </p:spPr>
          <p:txBody>
            <a:bodyPr/>
            <a:lstStyle/>
            <a:p>
              <a:endParaRPr lang="en-US" dirty="0"/>
            </a:p>
          </p:txBody>
        </p:sp>
        <p:sp>
          <p:nvSpPr>
            <p:cNvPr id="52272" name="Line 16"/>
            <p:cNvSpPr>
              <a:spLocks noChangeShapeType="1"/>
            </p:cNvSpPr>
            <p:nvPr/>
          </p:nvSpPr>
          <p:spPr bwMode="auto">
            <a:xfrm>
              <a:off x="3934" y="1141"/>
              <a:ext cx="442" cy="1"/>
            </a:xfrm>
            <a:prstGeom prst="line">
              <a:avLst/>
            </a:prstGeom>
            <a:noFill/>
            <a:ln w="3175">
              <a:solidFill>
                <a:srgbClr val="000000"/>
              </a:solidFill>
              <a:round/>
              <a:headEnd/>
              <a:tailEnd/>
            </a:ln>
          </p:spPr>
          <p:txBody>
            <a:bodyPr/>
            <a:lstStyle/>
            <a:p>
              <a:endParaRPr lang="en-US" dirty="0"/>
            </a:p>
          </p:txBody>
        </p:sp>
      </p:grpSp>
      <p:sp>
        <p:nvSpPr>
          <p:cNvPr id="52230" name="Text Box 17"/>
          <p:cNvSpPr txBox="1">
            <a:spLocks noChangeArrowheads="1"/>
          </p:cNvSpPr>
          <p:nvPr/>
        </p:nvSpPr>
        <p:spPr bwMode="auto">
          <a:xfrm>
            <a:off x="436563" y="1168400"/>
            <a:ext cx="2089150" cy="641350"/>
          </a:xfrm>
          <a:prstGeom prst="rect">
            <a:avLst/>
          </a:prstGeom>
          <a:noFill/>
          <a:ln w="7938">
            <a:noFill/>
            <a:miter lim="800000"/>
            <a:headEnd/>
            <a:tailEnd/>
          </a:ln>
        </p:spPr>
        <p:txBody>
          <a:bodyPr wrap="none">
            <a:spAutoFit/>
          </a:bodyPr>
          <a:lstStyle/>
          <a:p>
            <a:pPr algn="ctr"/>
            <a:r>
              <a:rPr lang="en-US" dirty="0">
                <a:solidFill>
                  <a:srgbClr val="000000"/>
                </a:solidFill>
              </a:rPr>
              <a:t>STP</a:t>
            </a:r>
          </a:p>
          <a:p>
            <a:pPr algn="ctr"/>
            <a:r>
              <a:rPr lang="en-US" dirty="0">
                <a:solidFill>
                  <a:srgbClr val="000000"/>
                </a:solidFill>
              </a:rPr>
              <a:t>Signaling Gateway</a:t>
            </a:r>
          </a:p>
        </p:txBody>
      </p:sp>
      <p:sp>
        <p:nvSpPr>
          <p:cNvPr id="52231" name="Rectangle 18"/>
          <p:cNvSpPr>
            <a:spLocks noChangeArrowheads="1"/>
          </p:cNvSpPr>
          <p:nvPr/>
        </p:nvSpPr>
        <p:spPr bwMode="auto">
          <a:xfrm>
            <a:off x="433388" y="2054225"/>
            <a:ext cx="2292350" cy="3016250"/>
          </a:xfrm>
          <a:prstGeom prst="rect">
            <a:avLst/>
          </a:prstGeom>
          <a:solidFill>
            <a:srgbClr val="66CCFF"/>
          </a:solidFill>
          <a:ln w="9525">
            <a:solidFill>
              <a:schemeClr val="bg2"/>
            </a:solidFill>
            <a:miter lim="800000"/>
            <a:headEnd/>
            <a:tailEnd/>
          </a:ln>
        </p:spPr>
        <p:txBody>
          <a:bodyPr wrap="none" anchor="ctr"/>
          <a:lstStyle/>
          <a:p>
            <a:endParaRPr lang="en-US" dirty="0"/>
          </a:p>
        </p:txBody>
      </p:sp>
      <p:sp>
        <p:nvSpPr>
          <p:cNvPr id="52232" name="Rectangle 19"/>
          <p:cNvSpPr>
            <a:spLocks noChangeArrowheads="1"/>
          </p:cNvSpPr>
          <p:nvPr/>
        </p:nvSpPr>
        <p:spPr bwMode="auto">
          <a:xfrm rot="-5400000">
            <a:off x="96838" y="3208338"/>
            <a:ext cx="2774950" cy="692150"/>
          </a:xfrm>
          <a:prstGeom prst="rect">
            <a:avLst/>
          </a:prstGeom>
          <a:solidFill>
            <a:srgbClr val="FFFFCC"/>
          </a:solidFill>
          <a:ln w="9525">
            <a:solidFill>
              <a:schemeClr val="bg2"/>
            </a:solidFill>
            <a:miter lim="800000"/>
            <a:headEnd/>
            <a:tailEnd/>
          </a:ln>
        </p:spPr>
        <p:txBody>
          <a:bodyPr wrap="none" anchor="ctr"/>
          <a:lstStyle/>
          <a:p>
            <a:endParaRPr lang="en-US" dirty="0"/>
          </a:p>
        </p:txBody>
      </p:sp>
      <p:sp>
        <p:nvSpPr>
          <p:cNvPr id="52233" name="Rectangle 20"/>
          <p:cNvSpPr>
            <a:spLocks noChangeArrowheads="1"/>
          </p:cNvSpPr>
          <p:nvPr/>
        </p:nvSpPr>
        <p:spPr bwMode="auto">
          <a:xfrm>
            <a:off x="515938" y="2149475"/>
            <a:ext cx="571500" cy="2803525"/>
          </a:xfrm>
          <a:prstGeom prst="rect">
            <a:avLst/>
          </a:prstGeom>
          <a:solidFill>
            <a:srgbClr val="66FF66"/>
          </a:solidFill>
          <a:ln w="9525">
            <a:solidFill>
              <a:schemeClr val="bg2"/>
            </a:solidFill>
            <a:miter lim="800000"/>
            <a:headEnd/>
            <a:tailEnd/>
          </a:ln>
        </p:spPr>
        <p:txBody>
          <a:bodyPr wrap="none" anchor="ctr"/>
          <a:lstStyle/>
          <a:p>
            <a:pPr algn="ctr"/>
            <a:endParaRPr lang="en-US" dirty="0">
              <a:solidFill>
                <a:srgbClr val="000000"/>
              </a:solidFill>
            </a:endParaRPr>
          </a:p>
        </p:txBody>
      </p:sp>
      <p:sp>
        <p:nvSpPr>
          <p:cNvPr id="52234" name="Text Box 21"/>
          <p:cNvSpPr txBox="1">
            <a:spLocks noChangeArrowheads="1"/>
          </p:cNvSpPr>
          <p:nvPr/>
        </p:nvSpPr>
        <p:spPr bwMode="auto">
          <a:xfrm>
            <a:off x="417513" y="2168525"/>
            <a:ext cx="725487" cy="336550"/>
          </a:xfrm>
          <a:prstGeom prst="rect">
            <a:avLst/>
          </a:prstGeom>
          <a:noFill/>
          <a:ln w="9525">
            <a:noFill/>
            <a:miter lim="800000"/>
            <a:headEnd/>
            <a:tailEnd/>
          </a:ln>
        </p:spPr>
        <p:txBody>
          <a:bodyPr wrap="none">
            <a:spAutoFit/>
          </a:bodyPr>
          <a:lstStyle/>
          <a:p>
            <a:r>
              <a:rPr lang="en-US" sz="1600" dirty="0">
                <a:solidFill>
                  <a:srgbClr val="000000"/>
                </a:solidFill>
              </a:rPr>
              <a:t>MTP3</a:t>
            </a:r>
          </a:p>
        </p:txBody>
      </p:sp>
      <p:sp>
        <p:nvSpPr>
          <p:cNvPr id="52235" name="Text Box 22"/>
          <p:cNvSpPr txBox="1">
            <a:spLocks noChangeArrowheads="1"/>
          </p:cNvSpPr>
          <p:nvPr/>
        </p:nvSpPr>
        <p:spPr bwMode="auto">
          <a:xfrm>
            <a:off x="493713" y="3938588"/>
            <a:ext cx="615950" cy="641350"/>
          </a:xfrm>
          <a:prstGeom prst="rect">
            <a:avLst/>
          </a:prstGeom>
          <a:noFill/>
          <a:ln w="9525" algn="ctr">
            <a:noFill/>
            <a:miter lim="800000"/>
            <a:headEnd/>
            <a:tailEnd/>
          </a:ln>
        </p:spPr>
        <p:txBody>
          <a:bodyPr wrap="none">
            <a:spAutoFit/>
          </a:bodyPr>
          <a:lstStyle/>
          <a:p>
            <a:r>
              <a:rPr lang="en-US" dirty="0">
                <a:solidFill>
                  <a:srgbClr val="000000"/>
                </a:solidFill>
              </a:rPr>
              <a:t>SS7</a:t>
            </a:r>
          </a:p>
          <a:p>
            <a:r>
              <a:rPr lang="en-US" dirty="0">
                <a:solidFill>
                  <a:srgbClr val="000000"/>
                </a:solidFill>
              </a:rPr>
              <a:t>Link</a:t>
            </a:r>
          </a:p>
        </p:txBody>
      </p:sp>
      <p:sp>
        <p:nvSpPr>
          <p:cNvPr id="52236" name="Rectangle 23"/>
          <p:cNvSpPr>
            <a:spLocks noChangeArrowheads="1"/>
          </p:cNvSpPr>
          <p:nvPr/>
        </p:nvSpPr>
        <p:spPr bwMode="auto">
          <a:xfrm>
            <a:off x="1884363" y="2173288"/>
            <a:ext cx="657225" cy="2774950"/>
          </a:xfrm>
          <a:prstGeom prst="rect">
            <a:avLst/>
          </a:prstGeom>
          <a:solidFill>
            <a:srgbClr val="CCCCFF"/>
          </a:solidFill>
          <a:ln w="9525">
            <a:solidFill>
              <a:schemeClr val="bg2"/>
            </a:solidFill>
            <a:miter lim="800000"/>
            <a:headEnd/>
            <a:tailEnd/>
          </a:ln>
        </p:spPr>
        <p:txBody>
          <a:bodyPr wrap="none" anchor="ctr"/>
          <a:lstStyle/>
          <a:p>
            <a:pPr algn="ctr"/>
            <a:endParaRPr lang="en-US" dirty="0">
              <a:solidFill>
                <a:srgbClr val="000000"/>
              </a:solidFill>
            </a:endParaRPr>
          </a:p>
        </p:txBody>
      </p:sp>
      <p:sp>
        <p:nvSpPr>
          <p:cNvPr id="52237" name="Text Box 24"/>
          <p:cNvSpPr txBox="1">
            <a:spLocks noChangeArrowheads="1"/>
          </p:cNvSpPr>
          <p:nvPr/>
        </p:nvSpPr>
        <p:spPr bwMode="auto">
          <a:xfrm>
            <a:off x="1824038" y="2133600"/>
            <a:ext cx="760412" cy="581025"/>
          </a:xfrm>
          <a:prstGeom prst="rect">
            <a:avLst/>
          </a:prstGeom>
          <a:noFill/>
          <a:ln w="9525">
            <a:noFill/>
            <a:miter lim="800000"/>
            <a:headEnd/>
            <a:tailEnd/>
          </a:ln>
        </p:spPr>
        <p:txBody>
          <a:bodyPr wrap="none">
            <a:spAutoFit/>
          </a:bodyPr>
          <a:lstStyle/>
          <a:p>
            <a:pPr algn="ctr"/>
            <a:r>
              <a:rPr lang="en-US" sz="1600" dirty="0">
                <a:solidFill>
                  <a:srgbClr val="000000"/>
                </a:solidFill>
              </a:rPr>
              <a:t>IP</a:t>
            </a:r>
          </a:p>
          <a:p>
            <a:pPr algn="ctr"/>
            <a:r>
              <a:rPr lang="en-US" sz="1600" dirty="0">
                <a:solidFill>
                  <a:srgbClr val="000000"/>
                </a:solidFill>
              </a:rPr>
              <a:t>I-Face</a:t>
            </a:r>
          </a:p>
        </p:txBody>
      </p:sp>
      <p:sp>
        <p:nvSpPr>
          <p:cNvPr id="52238" name="Text Box 25"/>
          <p:cNvSpPr txBox="1">
            <a:spLocks noChangeArrowheads="1"/>
          </p:cNvSpPr>
          <p:nvPr/>
        </p:nvSpPr>
        <p:spPr bwMode="auto">
          <a:xfrm>
            <a:off x="1089025" y="2132013"/>
            <a:ext cx="792163" cy="825500"/>
          </a:xfrm>
          <a:prstGeom prst="rect">
            <a:avLst/>
          </a:prstGeom>
          <a:noFill/>
          <a:ln w="28575" algn="ctr">
            <a:noFill/>
            <a:miter lim="800000"/>
            <a:headEnd/>
            <a:tailEnd/>
          </a:ln>
        </p:spPr>
        <p:txBody>
          <a:bodyPr wrap="none">
            <a:spAutoFit/>
          </a:bodyPr>
          <a:lstStyle/>
          <a:p>
            <a:pPr algn="ctr"/>
            <a:r>
              <a:rPr lang="en-US" sz="1600" dirty="0">
                <a:solidFill>
                  <a:srgbClr val="000000"/>
                </a:solidFill>
              </a:rPr>
              <a:t>SIG-</a:t>
            </a:r>
          </a:p>
          <a:p>
            <a:pPr algn="ctr"/>
            <a:r>
              <a:rPr lang="en-US" sz="1600" dirty="0">
                <a:solidFill>
                  <a:srgbClr val="000000"/>
                </a:solidFill>
              </a:rPr>
              <a:t>TRAN/</a:t>
            </a:r>
          </a:p>
          <a:p>
            <a:pPr algn="ctr"/>
            <a:r>
              <a:rPr lang="en-US" sz="1600" dirty="0">
                <a:solidFill>
                  <a:srgbClr val="000000"/>
                </a:solidFill>
              </a:rPr>
              <a:t>SCTP</a:t>
            </a:r>
          </a:p>
        </p:txBody>
      </p:sp>
      <p:sp>
        <p:nvSpPr>
          <p:cNvPr id="52239" name="Text Box 26"/>
          <p:cNvSpPr txBox="1">
            <a:spLocks noChangeArrowheads="1"/>
          </p:cNvSpPr>
          <p:nvPr/>
        </p:nvSpPr>
        <p:spPr bwMode="auto">
          <a:xfrm>
            <a:off x="5083175" y="5418138"/>
            <a:ext cx="2559050" cy="366712"/>
          </a:xfrm>
          <a:prstGeom prst="rect">
            <a:avLst/>
          </a:prstGeom>
          <a:noFill/>
          <a:ln w="28575" algn="ctr">
            <a:noFill/>
            <a:miter lim="800000"/>
            <a:headEnd/>
            <a:tailEnd/>
          </a:ln>
        </p:spPr>
        <p:txBody>
          <a:bodyPr wrap="none">
            <a:spAutoFit/>
          </a:bodyPr>
          <a:lstStyle/>
          <a:p>
            <a:pPr algn="ctr"/>
            <a:r>
              <a:rPr lang="en-US" dirty="0">
                <a:solidFill>
                  <a:srgbClr val="000000"/>
                </a:solidFill>
              </a:rPr>
              <a:t>AS (Application Server)</a:t>
            </a:r>
          </a:p>
        </p:txBody>
      </p:sp>
      <p:grpSp>
        <p:nvGrpSpPr>
          <p:cNvPr id="4" name="Group 52"/>
          <p:cNvGrpSpPr>
            <a:grpSpLocks/>
          </p:cNvGrpSpPr>
          <p:nvPr/>
        </p:nvGrpSpPr>
        <p:grpSpPr bwMode="auto">
          <a:xfrm>
            <a:off x="7500938" y="2613025"/>
            <a:ext cx="1270000" cy="1422400"/>
            <a:chOff x="7453313" y="2613025"/>
            <a:chExt cx="1270000" cy="1422400"/>
          </a:xfrm>
          <a:solidFill>
            <a:srgbClr val="00FF00"/>
          </a:solidFill>
        </p:grpSpPr>
        <p:sp>
          <p:nvSpPr>
            <p:cNvPr id="52266" name="AutoShape 2"/>
            <p:cNvSpPr>
              <a:spLocks noChangeArrowheads="1"/>
            </p:cNvSpPr>
            <p:nvPr/>
          </p:nvSpPr>
          <p:spPr bwMode="auto">
            <a:xfrm>
              <a:off x="7459663" y="2613025"/>
              <a:ext cx="1263650" cy="1422400"/>
            </a:xfrm>
            <a:prstGeom prst="can">
              <a:avLst>
                <a:gd name="adj" fmla="val 28141"/>
              </a:avLst>
            </a:prstGeom>
            <a:grpFill/>
            <a:ln w="9525">
              <a:solidFill>
                <a:schemeClr val="tx1"/>
              </a:solidFill>
              <a:round/>
              <a:headEnd/>
              <a:tailEnd/>
            </a:ln>
          </p:spPr>
          <p:txBody>
            <a:bodyPr wrap="none" anchor="ctr"/>
            <a:lstStyle/>
            <a:p>
              <a:endParaRPr lang="en-US" dirty="0"/>
            </a:p>
          </p:txBody>
        </p:sp>
        <p:sp>
          <p:nvSpPr>
            <p:cNvPr id="52267" name="Text Box 27"/>
            <p:cNvSpPr txBox="1">
              <a:spLocks noChangeArrowheads="1"/>
            </p:cNvSpPr>
            <p:nvPr/>
          </p:nvSpPr>
          <p:spPr bwMode="auto">
            <a:xfrm>
              <a:off x="7453313" y="2673350"/>
              <a:ext cx="1243012" cy="1100138"/>
            </a:xfrm>
            <a:prstGeom prst="rect">
              <a:avLst/>
            </a:prstGeom>
            <a:noFill/>
            <a:ln w="28575" algn="ctr">
              <a:noFill/>
              <a:miter lim="800000"/>
              <a:headEnd/>
              <a:tailEnd/>
            </a:ln>
          </p:spPr>
          <p:txBody>
            <a:bodyPr wrap="none">
              <a:spAutoFit/>
            </a:bodyPr>
            <a:lstStyle/>
            <a:p>
              <a:pPr algn="ctr"/>
              <a:r>
                <a:rPr lang="en-US" dirty="0">
                  <a:solidFill>
                    <a:srgbClr val="000000"/>
                  </a:solidFill>
                </a:rPr>
                <a:t> ASP</a:t>
              </a:r>
            </a:p>
            <a:p>
              <a:pPr algn="ctr"/>
              <a:r>
                <a:rPr lang="en-US" sz="1600" dirty="0">
                  <a:solidFill>
                    <a:srgbClr val="000000"/>
                  </a:solidFill>
                </a:rPr>
                <a:t>(Application</a:t>
              </a:r>
            </a:p>
            <a:p>
              <a:pPr algn="ctr"/>
              <a:r>
                <a:rPr lang="en-US" sz="1600" dirty="0">
                  <a:solidFill>
                    <a:srgbClr val="000000"/>
                  </a:solidFill>
                </a:rPr>
                <a:t>Server</a:t>
              </a:r>
            </a:p>
            <a:p>
              <a:pPr algn="ctr"/>
              <a:r>
                <a:rPr lang="en-US" sz="1600" dirty="0">
                  <a:solidFill>
                    <a:srgbClr val="000000"/>
                  </a:solidFill>
                </a:rPr>
                <a:t>Process)</a:t>
              </a:r>
            </a:p>
          </p:txBody>
        </p:sp>
      </p:grpSp>
      <p:sp>
        <p:nvSpPr>
          <p:cNvPr id="52241" name="Text Box 28"/>
          <p:cNvSpPr txBox="1">
            <a:spLocks noChangeArrowheads="1"/>
          </p:cNvSpPr>
          <p:nvPr/>
        </p:nvSpPr>
        <p:spPr bwMode="auto">
          <a:xfrm>
            <a:off x="3251200" y="2549525"/>
            <a:ext cx="1508125" cy="336550"/>
          </a:xfrm>
          <a:prstGeom prst="rect">
            <a:avLst/>
          </a:prstGeom>
          <a:noFill/>
          <a:ln w="28575" algn="ctr">
            <a:noFill/>
            <a:miter lim="800000"/>
            <a:headEnd/>
            <a:tailEnd/>
          </a:ln>
        </p:spPr>
        <p:txBody>
          <a:bodyPr wrap="none">
            <a:spAutoFit/>
          </a:bodyPr>
          <a:lstStyle/>
          <a:p>
            <a:r>
              <a:rPr lang="en-US" sz="1600" dirty="0">
                <a:solidFill>
                  <a:srgbClr val="000000"/>
                </a:solidFill>
              </a:rPr>
              <a:t>     Data MSUs</a:t>
            </a:r>
          </a:p>
        </p:txBody>
      </p:sp>
      <p:sp>
        <p:nvSpPr>
          <p:cNvPr id="52242" name="Text Box 29"/>
          <p:cNvSpPr txBox="1">
            <a:spLocks noChangeArrowheads="1"/>
          </p:cNvSpPr>
          <p:nvPr/>
        </p:nvSpPr>
        <p:spPr bwMode="auto">
          <a:xfrm>
            <a:off x="3117850" y="2233613"/>
            <a:ext cx="1860550" cy="366712"/>
          </a:xfrm>
          <a:prstGeom prst="rect">
            <a:avLst/>
          </a:prstGeom>
          <a:noFill/>
          <a:ln w="28575" algn="ctr">
            <a:noFill/>
            <a:miter lim="800000"/>
            <a:headEnd/>
            <a:tailEnd/>
          </a:ln>
        </p:spPr>
        <p:txBody>
          <a:bodyPr wrap="none">
            <a:spAutoFit/>
          </a:bodyPr>
          <a:lstStyle/>
          <a:p>
            <a:pPr algn="ctr"/>
            <a:r>
              <a:rPr lang="en-US" dirty="0">
                <a:solidFill>
                  <a:srgbClr val="000000"/>
                </a:solidFill>
              </a:rPr>
              <a:t>        Association</a:t>
            </a:r>
          </a:p>
        </p:txBody>
      </p:sp>
      <p:sp>
        <p:nvSpPr>
          <p:cNvPr id="52243" name="Text Box 30"/>
          <p:cNvSpPr txBox="1">
            <a:spLocks noChangeArrowheads="1"/>
          </p:cNvSpPr>
          <p:nvPr/>
        </p:nvSpPr>
        <p:spPr bwMode="auto">
          <a:xfrm>
            <a:off x="3270250" y="3630613"/>
            <a:ext cx="1930400" cy="366712"/>
          </a:xfrm>
          <a:prstGeom prst="rect">
            <a:avLst/>
          </a:prstGeom>
          <a:noFill/>
          <a:ln w="28575" algn="ctr">
            <a:noFill/>
            <a:miter lim="800000"/>
            <a:headEnd/>
            <a:tailEnd/>
          </a:ln>
        </p:spPr>
        <p:txBody>
          <a:bodyPr wrap="none">
            <a:spAutoFit/>
          </a:bodyPr>
          <a:lstStyle/>
          <a:p>
            <a:r>
              <a:rPr lang="en-US" dirty="0">
                <a:solidFill>
                  <a:srgbClr val="000000"/>
                </a:solidFill>
              </a:rPr>
              <a:t>    </a:t>
            </a:r>
            <a:r>
              <a:rPr lang="en-US" sz="1600" dirty="0">
                <a:solidFill>
                  <a:srgbClr val="000000"/>
                </a:solidFill>
              </a:rPr>
              <a:t>Mgmt messages</a:t>
            </a:r>
          </a:p>
        </p:txBody>
      </p:sp>
      <p:sp>
        <p:nvSpPr>
          <p:cNvPr id="52244" name="Line 31"/>
          <p:cNvSpPr>
            <a:spLocks noChangeShapeType="1"/>
          </p:cNvSpPr>
          <p:nvPr/>
        </p:nvSpPr>
        <p:spPr bwMode="auto">
          <a:xfrm>
            <a:off x="3124200" y="3181350"/>
            <a:ext cx="609600" cy="0"/>
          </a:xfrm>
          <a:prstGeom prst="line">
            <a:avLst/>
          </a:prstGeom>
          <a:noFill/>
          <a:ln w="38100">
            <a:solidFill>
              <a:schemeClr val="accent1"/>
            </a:solidFill>
            <a:round/>
            <a:headEnd/>
            <a:tailEnd type="triangle" w="med" len="med"/>
          </a:ln>
        </p:spPr>
        <p:txBody>
          <a:bodyPr anchor="ctr"/>
          <a:lstStyle/>
          <a:p>
            <a:endParaRPr lang="en-US" dirty="0"/>
          </a:p>
        </p:txBody>
      </p:sp>
      <p:sp>
        <p:nvSpPr>
          <p:cNvPr id="52245" name="Line 32"/>
          <p:cNvSpPr>
            <a:spLocks noChangeShapeType="1"/>
          </p:cNvSpPr>
          <p:nvPr/>
        </p:nvSpPr>
        <p:spPr bwMode="auto">
          <a:xfrm flipH="1">
            <a:off x="3524250" y="3476625"/>
            <a:ext cx="581025" cy="0"/>
          </a:xfrm>
          <a:prstGeom prst="line">
            <a:avLst/>
          </a:prstGeom>
          <a:noFill/>
          <a:ln w="38100">
            <a:solidFill>
              <a:schemeClr val="accent1"/>
            </a:solidFill>
            <a:round/>
            <a:headEnd/>
            <a:tailEnd type="triangle" w="med" len="med"/>
          </a:ln>
        </p:spPr>
        <p:txBody>
          <a:bodyPr anchor="ctr"/>
          <a:lstStyle/>
          <a:p>
            <a:endParaRPr lang="en-US" dirty="0"/>
          </a:p>
        </p:txBody>
      </p:sp>
      <p:sp>
        <p:nvSpPr>
          <p:cNvPr id="52246" name="Line 33"/>
          <p:cNvSpPr>
            <a:spLocks noChangeShapeType="1"/>
          </p:cNvSpPr>
          <p:nvPr/>
        </p:nvSpPr>
        <p:spPr bwMode="auto">
          <a:xfrm>
            <a:off x="3305175" y="4248150"/>
            <a:ext cx="476250" cy="0"/>
          </a:xfrm>
          <a:prstGeom prst="line">
            <a:avLst/>
          </a:prstGeom>
          <a:noFill/>
          <a:ln w="38100">
            <a:solidFill>
              <a:schemeClr val="accent1"/>
            </a:solidFill>
            <a:round/>
            <a:headEnd/>
            <a:tailEnd type="triangle" w="med" len="med"/>
          </a:ln>
        </p:spPr>
        <p:txBody>
          <a:bodyPr anchor="ctr"/>
          <a:lstStyle/>
          <a:p>
            <a:endParaRPr lang="en-US" dirty="0"/>
          </a:p>
        </p:txBody>
      </p:sp>
      <p:sp>
        <p:nvSpPr>
          <p:cNvPr id="52247" name="Line 34"/>
          <p:cNvSpPr>
            <a:spLocks noChangeShapeType="1"/>
          </p:cNvSpPr>
          <p:nvPr/>
        </p:nvSpPr>
        <p:spPr bwMode="auto">
          <a:xfrm flipH="1">
            <a:off x="3609975" y="4543425"/>
            <a:ext cx="400050" cy="0"/>
          </a:xfrm>
          <a:prstGeom prst="line">
            <a:avLst/>
          </a:prstGeom>
          <a:noFill/>
          <a:ln w="38100">
            <a:solidFill>
              <a:schemeClr val="accent1"/>
            </a:solidFill>
            <a:round/>
            <a:headEnd/>
            <a:tailEnd type="triangle" w="med" len="med"/>
          </a:ln>
        </p:spPr>
        <p:txBody>
          <a:bodyPr anchor="ctr"/>
          <a:lstStyle/>
          <a:p>
            <a:endParaRPr lang="en-US" dirty="0"/>
          </a:p>
        </p:txBody>
      </p:sp>
      <p:sp>
        <p:nvSpPr>
          <p:cNvPr id="52248" name="Oval 35"/>
          <p:cNvSpPr>
            <a:spLocks noChangeArrowheads="1"/>
          </p:cNvSpPr>
          <p:nvPr/>
        </p:nvSpPr>
        <p:spPr bwMode="auto">
          <a:xfrm rot="2641408">
            <a:off x="2722563" y="2759075"/>
            <a:ext cx="398462" cy="952500"/>
          </a:xfrm>
          <a:prstGeom prst="ellipse">
            <a:avLst/>
          </a:prstGeom>
          <a:noFill/>
          <a:ln w="28575" algn="ctr">
            <a:solidFill>
              <a:srgbClr val="FF0000"/>
            </a:solidFill>
            <a:prstDash val="dash"/>
            <a:round/>
            <a:headEnd/>
            <a:tailEnd/>
          </a:ln>
        </p:spPr>
        <p:txBody>
          <a:bodyPr wrap="none" anchor="ctr"/>
          <a:lstStyle/>
          <a:p>
            <a:endParaRPr lang="en-US" dirty="0"/>
          </a:p>
        </p:txBody>
      </p:sp>
      <p:sp>
        <p:nvSpPr>
          <p:cNvPr id="52249" name="Line 36"/>
          <p:cNvSpPr>
            <a:spLocks noChangeShapeType="1"/>
          </p:cNvSpPr>
          <p:nvPr/>
        </p:nvSpPr>
        <p:spPr bwMode="auto">
          <a:xfrm>
            <a:off x="3276600" y="2886075"/>
            <a:ext cx="1552575" cy="9525"/>
          </a:xfrm>
          <a:prstGeom prst="line">
            <a:avLst/>
          </a:prstGeom>
          <a:noFill/>
          <a:ln w="28575">
            <a:solidFill>
              <a:srgbClr val="FF0000"/>
            </a:solidFill>
            <a:prstDash val="dash"/>
            <a:round/>
            <a:headEnd/>
            <a:tailEnd/>
          </a:ln>
        </p:spPr>
        <p:txBody>
          <a:bodyPr anchor="ctr"/>
          <a:lstStyle/>
          <a:p>
            <a:endParaRPr lang="en-US" dirty="0"/>
          </a:p>
        </p:txBody>
      </p:sp>
      <p:sp>
        <p:nvSpPr>
          <p:cNvPr id="52250" name="Oval 37"/>
          <p:cNvSpPr>
            <a:spLocks noChangeArrowheads="1"/>
          </p:cNvSpPr>
          <p:nvPr/>
        </p:nvSpPr>
        <p:spPr bwMode="auto">
          <a:xfrm rot="2641408">
            <a:off x="2655888" y="3835400"/>
            <a:ext cx="398462" cy="952500"/>
          </a:xfrm>
          <a:prstGeom prst="ellipse">
            <a:avLst/>
          </a:prstGeom>
          <a:noFill/>
          <a:ln w="28575" algn="ctr">
            <a:solidFill>
              <a:srgbClr val="FF0000"/>
            </a:solidFill>
            <a:prstDash val="dash"/>
            <a:round/>
            <a:headEnd/>
            <a:tailEnd/>
          </a:ln>
        </p:spPr>
        <p:txBody>
          <a:bodyPr wrap="none" anchor="ctr"/>
          <a:lstStyle/>
          <a:p>
            <a:endParaRPr lang="en-US" dirty="0"/>
          </a:p>
        </p:txBody>
      </p:sp>
      <p:sp>
        <p:nvSpPr>
          <p:cNvPr id="52251" name="Line 38"/>
          <p:cNvSpPr>
            <a:spLocks noChangeShapeType="1"/>
          </p:cNvSpPr>
          <p:nvPr/>
        </p:nvSpPr>
        <p:spPr bwMode="auto">
          <a:xfrm>
            <a:off x="3209925" y="3962400"/>
            <a:ext cx="1085850" cy="9525"/>
          </a:xfrm>
          <a:prstGeom prst="line">
            <a:avLst/>
          </a:prstGeom>
          <a:noFill/>
          <a:ln w="28575">
            <a:solidFill>
              <a:srgbClr val="FF0000"/>
            </a:solidFill>
            <a:prstDash val="dash"/>
            <a:round/>
            <a:headEnd/>
            <a:tailEnd/>
          </a:ln>
        </p:spPr>
        <p:txBody>
          <a:bodyPr anchor="ctr"/>
          <a:lstStyle/>
          <a:p>
            <a:endParaRPr lang="en-US" dirty="0"/>
          </a:p>
        </p:txBody>
      </p:sp>
      <p:sp>
        <p:nvSpPr>
          <p:cNvPr id="52252" name="Rectangle 39"/>
          <p:cNvSpPr>
            <a:spLocks noChangeArrowheads="1"/>
          </p:cNvSpPr>
          <p:nvPr/>
        </p:nvSpPr>
        <p:spPr bwMode="auto">
          <a:xfrm rot="-5400000">
            <a:off x="4935538" y="3386138"/>
            <a:ext cx="2774950" cy="692150"/>
          </a:xfrm>
          <a:prstGeom prst="rect">
            <a:avLst/>
          </a:prstGeom>
          <a:solidFill>
            <a:srgbClr val="FFFFCC"/>
          </a:solidFill>
          <a:ln w="9525">
            <a:solidFill>
              <a:schemeClr val="bg2"/>
            </a:solidFill>
            <a:miter lim="800000"/>
            <a:headEnd/>
            <a:tailEnd/>
          </a:ln>
        </p:spPr>
        <p:txBody>
          <a:bodyPr wrap="none" anchor="ctr"/>
          <a:lstStyle/>
          <a:p>
            <a:endParaRPr lang="en-US" dirty="0"/>
          </a:p>
        </p:txBody>
      </p:sp>
      <p:sp>
        <p:nvSpPr>
          <p:cNvPr id="52253" name="Text Box 40"/>
          <p:cNvSpPr txBox="1">
            <a:spLocks noChangeArrowheads="1"/>
          </p:cNvSpPr>
          <p:nvPr/>
        </p:nvSpPr>
        <p:spPr bwMode="auto">
          <a:xfrm>
            <a:off x="5902325" y="2359025"/>
            <a:ext cx="792163" cy="825500"/>
          </a:xfrm>
          <a:prstGeom prst="rect">
            <a:avLst/>
          </a:prstGeom>
          <a:noFill/>
          <a:ln w="9525">
            <a:noFill/>
            <a:miter lim="800000"/>
            <a:headEnd/>
            <a:tailEnd/>
          </a:ln>
        </p:spPr>
        <p:txBody>
          <a:bodyPr wrap="none">
            <a:spAutoFit/>
          </a:bodyPr>
          <a:lstStyle/>
          <a:p>
            <a:pPr algn="ctr"/>
            <a:r>
              <a:rPr lang="en-US" sz="1600" dirty="0">
                <a:solidFill>
                  <a:srgbClr val="000000"/>
                </a:solidFill>
              </a:rPr>
              <a:t>SIG-</a:t>
            </a:r>
          </a:p>
          <a:p>
            <a:pPr algn="ctr"/>
            <a:r>
              <a:rPr lang="en-US" sz="1600" dirty="0">
                <a:solidFill>
                  <a:srgbClr val="000000"/>
                </a:solidFill>
              </a:rPr>
              <a:t>TRAN/</a:t>
            </a:r>
          </a:p>
          <a:p>
            <a:pPr algn="ctr"/>
            <a:r>
              <a:rPr lang="en-US" sz="1600" dirty="0">
                <a:solidFill>
                  <a:srgbClr val="000000"/>
                </a:solidFill>
              </a:rPr>
              <a:t>SCTP</a:t>
            </a:r>
          </a:p>
        </p:txBody>
      </p:sp>
      <p:sp>
        <p:nvSpPr>
          <p:cNvPr id="52254" name="Line 41"/>
          <p:cNvSpPr>
            <a:spLocks noChangeShapeType="1"/>
          </p:cNvSpPr>
          <p:nvPr/>
        </p:nvSpPr>
        <p:spPr bwMode="auto">
          <a:xfrm>
            <a:off x="742950" y="3181350"/>
            <a:ext cx="6654800" cy="0"/>
          </a:xfrm>
          <a:prstGeom prst="line">
            <a:avLst/>
          </a:prstGeom>
          <a:noFill/>
          <a:ln w="38100">
            <a:solidFill>
              <a:schemeClr val="accent1"/>
            </a:solidFill>
            <a:round/>
            <a:headEnd/>
            <a:tailEnd/>
          </a:ln>
        </p:spPr>
        <p:txBody>
          <a:bodyPr wrap="none" anchor="ctr"/>
          <a:lstStyle/>
          <a:p>
            <a:endParaRPr lang="en-US" dirty="0"/>
          </a:p>
        </p:txBody>
      </p:sp>
      <p:sp>
        <p:nvSpPr>
          <p:cNvPr id="52255" name="Oval 42"/>
          <p:cNvSpPr>
            <a:spLocks noChangeArrowheads="1"/>
          </p:cNvSpPr>
          <p:nvPr/>
        </p:nvSpPr>
        <p:spPr bwMode="auto">
          <a:xfrm>
            <a:off x="622300" y="3079750"/>
            <a:ext cx="177800" cy="190500"/>
          </a:xfrm>
          <a:prstGeom prst="ellipse">
            <a:avLst/>
          </a:prstGeom>
          <a:noFill/>
          <a:ln w="28575" algn="ctr">
            <a:solidFill>
              <a:schemeClr val="accent1"/>
            </a:solidFill>
            <a:round/>
            <a:headEnd/>
            <a:tailEnd/>
          </a:ln>
        </p:spPr>
        <p:txBody>
          <a:bodyPr wrap="none" anchor="ctr"/>
          <a:lstStyle/>
          <a:p>
            <a:pPr algn="ctr"/>
            <a:endParaRPr lang="en-US" dirty="0">
              <a:solidFill>
                <a:srgbClr val="000000"/>
              </a:solidFill>
            </a:endParaRPr>
          </a:p>
        </p:txBody>
      </p:sp>
      <p:sp>
        <p:nvSpPr>
          <p:cNvPr id="52256" name="Oval 43"/>
          <p:cNvSpPr>
            <a:spLocks noChangeArrowheads="1"/>
          </p:cNvSpPr>
          <p:nvPr/>
        </p:nvSpPr>
        <p:spPr bwMode="auto">
          <a:xfrm>
            <a:off x="631825" y="3384550"/>
            <a:ext cx="177800" cy="190500"/>
          </a:xfrm>
          <a:prstGeom prst="ellipse">
            <a:avLst/>
          </a:prstGeom>
          <a:noFill/>
          <a:ln w="28575" algn="ctr">
            <a:solidFill>
              <a:schemeClr val="accent1"/>
            </a:solidFill>
            <a:round/>
            <a:headEnd/>
            <a:tailEnd/>
          </a:ln>
        </p:spPr>
        <p:txBody>
          <a:bodyPr wrap="none" anchor="ctr"/>
          <a:lstStyle/>
          <a:p>
            <a:pPr algn="ctr"/>
            <a:endParaRPr lang="en-US" dirty="0">
              <a:solidFill>
                <a:srgbClr val="000000"/>
              </a:solidFill>
            </a:endParaRPr>
          </a:p>
        </p:txBody>
      </p:sp>
      <p:sp>
        <p:nvSpPr>
          <p:cNvPr id="52257" name="Oval 44"/>
          <p:cNvSpPr>
            <a:spLocks noChangeArrowheads="1"/>
          </p:cNvSpPr>
          <p:nvPr/>
        </p:nvSpPr>
        <p:spPr bwMode="auto">
          <a:xfrm>
            <a:off x="7312025" y="3079750"/>
            <a:ext cx="177800" cy="190500"/>
          </a:xfrm>
          <a:prstGeom prst="ellipse">
            <a:avLst/>
          </a:prstGeom>
          <a:noFill/>
          <a:ln w="28575" algn="ctr">
            <a:solidFill>
              <a:schemeClr val="accent1"/>
            </a:solidFill>
            <a:round/>
            <a:headEnd/>
            <a:tailEnd/>
          </a:ln>
        </p:spPr>
        <p:txBody>
          <a:bodyPr wrap="none" anchor="ctr"/>
          <a:lstStyle/>
          <a:p>
            <a:pPr algn="ctr"/>
            <a:endParaRPr lang="en-US" dirty="0">
              <a:solidFill>
                <a:srgbClr val="000000"/>
              </a:solidFill>
            </a:endParaRPr>
          </a:p>
        </p:txBody>
      </p:sp>
      <p:sp>
        <p:nvSpPr>
          <p:cNvPr id="52258" name="Oval 45"/>
          <p:cNvSpPr>
            <a:spLocks noChangeArrowheads="1"/>
          </p:cNvSpPr>
          <p:nvPr/>
        </p:nvSpPr>
        <p:spPr bwMode="auto">
          <a:xfrm>
            <a:off x="7312025" y="3371850"/>
            <a:ext cx="177800" cy="190500"/>
          </a:xfrm>
          <a:prstGeom prst="ellipse">
            <a:avLst/>
          </a:prstGeom>
          <a:noFill/>
          <a:ln w="28575" algn="ctr">
            <a:solidFill>
              <a:schemeClr val="accent1"/>
            </a:solidFill>
            <a:round/>
            <a:headEnd/>
            <a:tailEnd/>
          </a:ln>
        </p:spPr>
        <p:txBody>
          <a:bodyPr wrap="none" anchor="ctr"/>
          <a:lstStyle/>
          <a:p>
            <a:pPr algn="ctr"/>
            <a:endParaRPr lang="en-US" dirty="0">
              <a:solidFill>
                <a:srgbClr val="000000"/>
              </a:solidFill>
            </a:endParaRPr>
          </a:p>
        </p:txBody>
      </p:sp>
      <p:sp>
        <p:nvSpPr>
          <p:cNvPr id="52259" name="Line 46"/>
          <p:cNvSpPr>
            <a:spLocks noChangeShapeType="1"/>
          </p:cNvSpPr>
          <p:nvPr/>
        </p:nvSpPr>
        <p:spPr bwMode="auto">
          <a:xfrm>
            <a:off x="695325" y="3476625"/>
            <a:ext cx="6692900" cy="0"/>
          </a:xfrm>
          <a:prstGeom prst="line">
            <a:avLst/>
          </a:prstGeom>
          <a:noFill/>
          <a:ln w="38100">
            <a:solidFill>
              <a:schemeClr val="accent1"/>
            </a:solidFill>
            <a:round/>
            <a:headEnd/>
            <a:tailEnd/>
          </a:ln>
        </p:spPr>
        <p:txBody>
          <a:bodyPr anchor="ctr"/>
          <a:lstStyle/>
          <a:p>
            <a:endParaRPr lang="en-US" dirty="0"/>
          </a:p>
        </p:txBody>
      </p:sp>
      <p:sp>
        <p:nvSpPr>
          <p:cNvPr id="52260" name="Line 47"/>
          <p:cNvSpPr>
            <a:spLocks noChangeShapeType="1"/>
          </p:cNvSpPr>
          <p:nvPr/>
        </p:nvSpPr>
        <p:spPr bwMode="auto">
          <a:xfrm>
            <a:off x="1422400" y="4248150"/>
            <a:ext cx="4714875" cy="0"/>
          </a:xfrm>
          <a:prstGeom prst="line">
            <a:avLst/>
          </a:prstGeom>
          <a:noFill/>
          <a:ln w="38100">
            <a:solidFill>
              <a:schemeClr val="accent1"/>
            </a:solidFill>
            <a:round/>
            <a:headEnd/>
            <a:tailEnd/>
          </a:ln>
        </p:spPr>
        <p:txBody>
          <a:bodyPr wrap="none" anchor="ctr"/>
          <a:lstStyle/>
          <a:p>
            <a:endParaRPr lang="en-US" dirty="0"/>
          </a:p>
        </p:txBody>
      </p:sp>
      <p:sp>
        <p:nvSpPr>
          <p:cNvPr id="52261" name="Line 48"/>
          <p:cNvSpPr>
            <a:spLocks noChangeShapeType="1"/>
          </p:cNvSpPr>
          <p:nvPr/>
        </p:nvSpPr>
        <p:spPr bwMode="auto">
          <a:xfrm>
            <a:off x="1397000" y="4540250"/>
            <a:ext cx="4724400" cy="0"/>
          </a:xfrm>
          <a:prstGeom prst="line">
            <a:avLst/>
          </a:prstGeom>
          <a:noFill/>
          <a:ln w="38100">
            <a:solidFill>
              <a:schemeClr val="accent1"/>
            </a:solidFill>
            <a:round/>
            <a:headEnd/>
            <a:tailEnd/>
          </a:ln>
        </p:spPr>
        <p:txBody>
          <a:bodyPr wrap="none" anchor="ctr"/>
          <a:lstStyle/>
          <a:p>
            <a:endParaRPr lang="en-US" dirty="0"/>
          </a:p>
        </p:txBody>
      </p:sp>
      <p:sp>
        <p:nvSpPr>
          <p:cNvPr id="52262" name="Oval 49"/>
          <p:cNvSpPr>
            <a:spLocks noChangeArrowheads="1"/>
          </p:cNvSpPr>
          <p:nvPr/>
        </p:nvSpPr>
        <p:spPr bwMode="auto">
          <a:xfrm>
            <a:off x="1320800" y="4146550"/>
            <a:ext cx="177800" cy="190500"/>
          </a:xfrm>
          <a:prstGeom prst="ellipse">
            <a:avLst/>
          </a:prstGeom>
          <a:noFill/>
          <a:ln w="28575" algn="ctr">
            <a:solidFill>
              <a:schemeClr val="accent1"/>
            </a:solidFill>
            <a:round/>
            <a:headEnd/>
            <a:tailEnd/>
          </a:ln>
        </p:spPr>
        <p:txBody>
          <a:bodyPr wrap="none" anchor="ctr"/>
          <a:lstStyle/>
          <a:p>
            <a:pPr algn="ctr"/>
            <a:endParaRPr lang="en-US" dirty="0">
              <a:solidFill>
                <a:srgbClr val="000000"/>
              </a:solidFill>
            </a:endParaRPr>
          </a:p>
        </p:txBody>
      </p:sp>
      <p:sp>
        <p:nvSpPr>
          <p:cNvPr id="52263" name="Oval 50"/>
          <p:cNvSpPr>
            <a:spLocks noChangeArrowheads="1"/>
          </p:cNvSpPr>
          <p:nvPr/>
        </p:nvSpPr>
        <p:spPr bwMode="auto">
          <a:xfrm>
            <a:off x="1308100" y="4438650"/>
            <a:ext cx="177800" cy="190500"/>
          </a:xfrm>
          <a:prstGeom prst="ellipse">
            <a:avLst/>
          </a:prstGeom>
          <a:noFill/>
          <a:ln w="28575" algn="ctr">
            <a:solidFill>
              <a:schemeClr val="accent1"/>
            </a:solidFill>
            <a:round/>
            <a:headEnd/>
            <a:tailEnd/>
          </a:ln>
        </p:spPr>
        <p:txBody>
          <a:bodyPr wrap="none" anchor="ctr"/>
          <a:lstStyle/>
          <a:p>
            <a:pPr algn="ctr"/>
            <a:endParaRPr lang="en-US" dirty="0">
              <a:solidFill>
                <a:srgbClr val="000000"/>
              </a:solidFill>
            </a:endParaRPr>
          </a:p>
        </p:txBody>
      </p:sp>
      <p:sp>
        <p:nvSpPr>
          <p:cNvPr id="52264" name="Oval 51"/>
          <p:cNvSpPr>
            <a:spLocks noChangeArrowheads="1"/>
          </p:cNvSpPr>
          <p:nvPr/>
        </p:nvSpPr>
        <p:spPr bwMode="auto">
          <a:xfrm>
            <a:off x="6029325" y="4133850"/>
            <a:ext cx="177800" cy="190500"/>
          </a:xfrm>
          <a:prstGeom prst="ellipse">
            <a:avLst/>
          </a:prstGeom>
          <a:noFill/>
          <a:ln w="28575" algn="ctr">
            <a:solidFill>
              <a:schemeClr val="accent1"/>
            </a:solidFill>
            <a:round/>
            <a:headEnd/>
            <a:tailEnd/>
          </a:ln>
        </p:spPr>
        <p:txBody>
          <a:bodyPr wrap="none" anchor="ctr"/>
          <a:lstStyle/>
          <a:p>
            <a:pPr algn="ctr"/>
            <a:endParaRPr lang="en-US" dirty="0">
              <a:solidFill>
                <a:srgbClr val="000000"/>
              </a:solidFill>
            </a:endParaRPr>
          </a:p>
        </p:txBody>
      </p:sp>
      <p:sp>
        <p:nvSpPr>
          <p:cNvPr id="52265" name="Oval 52"/>
          <p:cNvSpPr>
            <a:spLocks noChangeArrowheads="1"/>
          </p:cNvSpPr>
          <p:nvPr/>
        </p:nvSpPr>
        <p:spPr bwMode="auto">
          <a:xfrm>
            <a:off x="6038850" y="4438650"/>
            <a:ext cx="177800" cy="190500"/>
          </a:xfrm>
          <a:prstGeom prst="ellipse">
            <a:avLst/>
          </a:prstGeom>
          <a:noFill/>
          <a:ln w="28575" algn="ctr">
            <a:solidFill>
              <a:schemeClr val="accent1"/>
            </a:solidFill>
            <a:round/>
            <a:headEnd/>
            <a:tailEnd/>
          </a:ln>
        </p:spPr>
        <p:txBody>
          <a:bodyPr wrap="none" anchor="ctr"/>
          <a:lstStyle/>
          <a:p>
            <a:pPr algn="ctr"/>
            <a:endParaRPr lang="en-US" dirty="0">
              <a:solidFill>
                <a:srgbClr val="000000"/>
              </a:solidFill>
            </a:endParaRPr>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8"/>
          <p:cNvSpPr>
            <a:spLocks noChangeArrowheads="1"/>
          </p:cNvSpPr>
          <p:nvPr/>
        </p:nvSpPr>
        <p:spPr bwMode="auto">
          <a:xfrm>
            <a:off x="6715125" y="2895600"/>
            <a:ext cx="2085975" cy="571500"/>
          </a:xfrm>
          <a:prstGeom prst="rect">
            <a:avLst/>
          </a:prstGeom>
          <a:solidFill>
            <a:schemeClr val="tx2"/>
          </a:solidFill>
          <a:ln w="9525">
            <a:solidFill>
              <a:schemeClr val="tx1"/>
            </a:solidFill>
            <a:miter lim="800000"/>
            <a:headEnd/>
            <a:tailEnd/>
          </a:ln>
        </p:spPr>
        <p:txBody>
          <a:bodyPr wrap="none" anchor="ctr"/>
          <a:lstStyle/>
          <a:p>
            <a:endParaRPr lang="en-US" dirty="0"/>
          </a:p>
        </p:txBody>
      </p:sp>
      <p:sp>
        <p:nvSpPr>
          <p:cNvPr id="53251" name="Rectangle 2"/>
          <p:cNvSpPr>
            <a:spLocks noGrp="1" noChangeArrowheads="1"/>
          </p:cNvSpPr>
          <p:nvPr>
            <p:ph type="title"/>
          </p:nvPr>
        </p:nvSpPr>
        <p:spPr>
          <a:xfrm>
            <a:off x="0" y="0"/>
            <a:ext cx="9144000" cy="630936"/>
          </a:xfrm>
        </p:spPr>
        <p:txBody>
          <a:bodyPr/>
          <a:lstStyle/>
          <a:p>
            <a:pPr eaLnBrk="1" hangingPunct="1"/>
            <a:r>
              <a:rPr lang="en-US" dirty="0" smtClean="0"/>
              <a:t>  SCTP Data Chunks</a:t>
            </a:r>
          </a:p>
        </p:txBody>
      </p:sp>
      <p:graphicFrame>
        <p:nvGraphicFramePr>
          <p:cNvPr id="634065" name="Group 209"/>
          <p:cNvGraphicFramePr>
            <a:graphicFrameLocks noGrp="1"/>
          </p:cNvGraphicFramePr>
          <p:nvPr>
            <p:ph sz="half" idx="1"/>
          </p:nvPr>
        </p:nvGraphicFramePr>
        <p:xfrm>
          <a:off x="400050" y="1684338"/>
          <a:ext cx="8416925" cy="1806576"/>
        </p:xfrm>
        <a:graphic>
          <a:graphicData uri="http://schemas.openxmlformats.org/drawingml/2006/table">
            <a:tbl>
              <a:tblPr/>
              <a:tblGrid>
                <a:gridCol w="2089150"/>
                <a:gridCol w="2111375"/>
                <a:gridCol w="2108200"/>
                <a:gridCol w="2108200"/>
              </a:tblGrid>
              <a:tr h="60166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60166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E8B8"/>
                    </a:solidFill>
                  </a:tcPr>
                </a:tc>
              </a:tr>
            </a:tbl>
          </a:graphicData>
        </a:graphic>
      </p:graphicFrame>
      <p:sp>
        <p:nvSpPr>
          <p:cNvPr id="53273" name="Line 72"/>
          <p:cNvSpPr>
            <a:spLocks noChangeShapeType="1"/>
          </p:cNvSpPr>
          <p:nvPr/>
        </p:nvSpPr>
        <p:spPr bwMode="auto">
          <a:xfrm>
            <a:off x="6721475" y="1679575"/>
            <a:ext cx="0" cy="608013"/>
          </a:xfrm>
          <a:prstGeom prst="line">
            <a:avLst/>
          </a:prstGeom>
          <a:noFill/>
          <a:ln w="28575">
            <a:solidFill>
              <a:schemeClr val="tx1"/>
            </a:solidFill>
            <a:round/>
            <a:headEnd/>
            <a:tailEnd/>
          </a:ln>
        </p:spPr>
        <p:txBody>
          <a:bodyPr/>
          <a:lstStyle/>
          <a:p>
            <a:endParaRPr lang="en-US" dirty="0"/>
          </a:p>
        </p:txBody>
      </p:sp>
      <p:sp>
        <p:nvSpPr>
          <p:cNvPr id="53274" name="Text Box 78"/>
          <p:cNvSpPr txBox="1">
            <a:spLocks noChangeArrowheads="1"/>
          </p:cNvSpPr>
          <p:nvPr/>
        </p:nvSpPr>
        <p:spPr bwMode="auto">
          <a:xfrm>
            <a:off x="355600" y="1092200"/>
            <a:ext cx="5207000" cy="457200"/>
          </a:xfrm>
          <a:prstGeom prst="rect">
            <a:avLst/>
          </a:prstGeom>
          <a:noFill/>
          <a:ln w="9525">
            <a:noFill/>
            <a:miter lim="800000"/>
            <a:headEnd/>
            <a:tailEnd/>
          </a:ln>
        </p:spPr>
        <p:txBody>
          <a:bodyPr>
            <a:spAutoFit/>
          </a:bodyPr>
          <a:lstStyle/>
          <a:p>
            <a:pPr>
              <a:spcBef>
                <a:spcPct val="50000"/>
              </a:spcBef>
            </a:pPr>
            <a:r>
              <a:rPr lang="en-US" sz="2400" dirty="0"/>
              <a:t>Format of an SCTP Datagram</a:t>
            </a:r>
          </a:p>
        </p:txBody>
      </p:sp>
      <p:sp>
        <p:nvSpPr>
          <p:cNvPr id="53275" name="Line 96"/>
          <p:cNvSpPr>
            <a:spLocks noChangeShapeType="1"/>
          </p:cNvSpPr>
          <p:nvPr/>
        </p:nvSpPr>
        <p:spPr bwMode="auto">
          <a:xfrm>
            <a:off x="3886200" y="2286000"/>
            <a:ext cx="0" cy="1193800"/>
          </a:xfrm>
          <a:prstGeom prst="line">
            <a:avLst/>
          </a:prstGeom>
          <a:noFill/>
          <a:ln w="9525">
            <a:solidFill>
              <a:schemeClr val="tx1"/>
            </a:solidFill>
            <a:round/>
            <a:headEnd/>
            <a:tailEnd/>
          </a:ln>
        </p:spPr>
        <p:txBody>
          <a:bodyPr/>
          <a:lstStyle/>
          <a:p>
            <a:endParaRPr lang="en-US" dirty="0"/>
          </a:p>
        </p:txBody>
      </p:sp>
      <p:sp>
        <p:nvSpPr>
          <p:cNvPr id="53276" name="Line 103"/>
          <p:cNvSpPr>
            <a:spLocks noChangeShapeType="1"/>
          </p:cNvSpPr>
          <p:nvPr/>
        </p:nvSpPr>
        <p:spPr bwMode="auto">
          <a:xfrm>
            <a:off x="2197100" y="2298700"/>
            <a:ext cx="0" cy="1181100"/>
          </a:xfrm>
          <a:prstGeom prst="line">
            <a:avLst/>
          </a:prstGeom>
          <a:noFill/>
          <a:ln w="9525">
            <a:solidFill>
              <a:schemeClr val="tx1"/>
            </a:solidFill>
            <a:round/>
            <a:headEnd/>
            <a:tailEnd/>
          </a:ln>
        </p:spPr>
        <p:txBody>
          <a:bodyPr/>
          <a:lstStyle/>
          <a:p>
            <a:endParaRPr lang="en-US" dirty="0"/>
          </a:p>
        </p:txBody>
      </p:sp>
      <p:sp>
        <p:nvSpPr>
          <p:cNvPr id="53277" name="Line 105"/>
          <p:cNvSpPr>
            <a:spLocks noChangeShapeType="1"/>
          </p:cNvSpPr>
          <p:nvPr/>
        </p:nvSpPr>
        <p:spPr bwMode="auto">
          <a:xfrm>
            <a:off x="1371600" y="2886075"/>
            <a:ext cx="0" cy="590550"/>
          </a:xfrm>
          <a:prstGeom prst="line">
            <a:avLst/>
          </a:prstGeom>
          <a:noFill/>
          <a:ln w="9525">
            <a:solidFill>
              <a:schemeClr val="tx1"/>
            </a:solidFill>
            <a:round/>
            <a:headEnd/>
            <a:tailEnd/>
          </a:ln>
        </p:spPr>
        <p:txBody>
          <a:bodyPr/>
          <a:lstStyle/>
          <a:p>
            <a:endParaRPr lang="en-US" dirty="0"/>
          </a:p>
        </p:txBody>
      </p:sp>
      <p:sp>
        <p:nvSpPr>
          <p:cNvPr id="53278" name="Line 107"/>
          <p:cNvSpPr>
            <a:spLocks noChangeShapeType="1"/>
          </p:cNvSpPr>
          <p:nvPr/>
        </p:nvSpPr>
        <p:spPr bwMode="auto">
          <a:xfrm>
            <a:off x="3114675" y="2882900"/>
            <a:ext cx="0" cy="590550"/>
          </a:xfrm>
          <a:prstGeom prst="line">
            <a:avLst/>
          </a:prstGeom>
          <a:noFill/>
          <a:ln w="9525">
            <a:solidFill>
              <a:schemeClr val="tx1"/>
            </a:solidFill>
            <a:round/>
            <a:headEnd/>
            <a:tailEnd/>
          </a:ln>
        </p:spPr>
        <p:txBody>
          <a:bodyPr/>
          <a:lstStyle/>
          <a:p>
            <a:endParaRPr lang="en-US" dirty="0"/>
          </a:p>
        </p:txBody>
      </p:sp>
      <p:grpSp>
        <p:nvGrpSpPr>
          <p:cNvPr id="2" name="Group 216"/>
          <p:cNvGrpSpPr>
            <a:grpSpLocks/>
          </p:cNvGrpSpPr>
          <p:nvPr/>
        </p:nvGrpSpPr>
        <p:grpSpPr bwMode="auto">
          <a:xfrm>
            <a:off x="457200" y="1803400"/>
            <a:ext cx="8315325" cy="1562100"/>
            <a:chOff x="288" y="1136"/>
            <a:chExt cx="5238" cy="984"/>
          </a:xfrm>
        </p:grpSpPr>
        <p:sp>
          <p:nvSpPr>
            <p:cNvPr id="53327" name="Text Box 79"/>
            <p:cNvSpPr txBox="1">
              <a:spLocks noChangeArrowheads="1"/>
            </p:cNvSpPr>
            <p:nvPr/>
          </p:nvSpPr>
          <p:spPr bwMode="auto">
            <a:xfrm>
              <a:off x="1776" y="1136"/>
              <a:ext cx="952" cy="288"/>
            </a:xfrm>
            <a:prstGeom prst="rect">
              <a:avLst/>
            </a:prstGeom>
            <a:noFill/>
            <a:ln w="9525">
              <a:noFill/>
              <a:miter lim="800000"/>
              <a:headEnd/>
              <a:tailEnd/>
            </a:ln>
          </p:spPr>
          <p:txBody>
            <a:bodyPr>
              <a:spAutoFit/>
            </a:bodyPr>
            <a:lstStyle/>
            <a:p>
              <a:pPr algn="ctr">
                <a:spcBef>
                  <a:spcPct val="50000"/>
                </a:spcBef>
              </a:pPr>
              <a:r>
                <a:rPr lang="en-US" sz="2400" b="1" dirty="0"/>
                <a:t>Header</a:t>
              </a:r>
            </a:p>
          </p:txBody>
        </p:sp>
        <p:sp>
          <p:nvSpPr>
            <p:cNvPr id="53328" name="Text Box 80"/>
            <p:cNvSpPr txBox="1">
              <a:spLocks noChangeArrowheads="1"/>
            </p:cNvSpPr>
            <p:nvPr/>
          </p:nvSpPr>
          <p:spPr bwMode="auto">
            <a:xfrm>
              <a:off x="344" y="1520"/>
              <a:ext cx="1104" cy="231"/>
            </a:xfrm>
            <a:prstGeom prst="rect">
              <a:avLst/>
            </a:prstGeom>
            <a:noFill/>
            <a:ln w="9525">
              <a:noFill/>
              <a:miter lim="800000"/>
              <a:headEnd/>
              <a:tailEnd/>
            </a:ln>
          </p:spPr>
          <p:txBody>
            <a:bodyPr>
              <a:spAutoFit/>
            </a:bodyPr>
            <a:lstStyle/>
            <a:p>
              <a:pPr>
                <a:spcBef>
                  <a:spcPct val="50000"/>
                </a:spcBef>
              </a:pPr>
              <a:r>
                <a:rPr lang="en-US" b="1" dirty="0">
                  <a:solidFill>
                    <a:schemeClr val="bg2"/>
                  </a:solidFill>
                </a:rPr>
                <a:t>MAC Address</a:t>
              </a:r>
            </a:p>
          </p:txBody>
        </p:sp>
        <p:sp>
          <p:nvSpPr>
            <p:cNvPr id="53329" name="Text Box 81"/>
            <p:cNvSpPr txBox="1">
              <a:spLocks noChangeArrowheads="1"/>
            </p:cNvSpPr>
            <p:nvPr/>
          </p:nvSpPr>
          <p:spPr bwMode="auto">
            <a:xfrm>
              <a:off x="1432" y="1520"/>
              <a:ext cx="1040" cy="231"/>
            </a:xfrm>
            <a:prstGeom prst="rect">
              <a:avLst/>
            </a:prstGeom>
            <a:noFill/>
            <a:ln w="9525">
              <a:noFill/>
              <a:miter lim="800000"/>
              <a:headEnd/>
              <a:tailEnd/>
            </a:ln>
          </p:spPr>
          <p:txBody>
            <a:bodyPr>
              <a:spAutoFit/>
            </a:bodyPr>
            <a:lstStyle/>
            <a:p>
              <a:pPr>
                <a:spcBef>
                  <a:spcPct val="50000"/>
                </a:spcBef>
              </a:pPr>
              <a:r>
                <a:rPr lang="en-US" b="1" dirty="0">
                  <a:solidFill>
                    <a:schemeClr val="bg2"/>
                  </a:solidFill>
                </a:rPr>
                <a:t>IP Addresses</a:t>
              </a:r>
            </a:p>
          </p:txBody>
        </p:sp>
        <p:sp>
          <p:nvSpPr>
            <p:cNvPr id="53330" name="Text Box 82"/>
            <p:cNvSpPr txBox="1">
              <a:spLocks noChangeArrowheads="1"/>
            </p:cNvSpPr>
            <p:nvPr/>
          </p:nvSpPr>
          <p:spPr bwMode="auto">
            <a:xfrm>
              <a:off x="2496" y="1528"/>
              <a:ext cx="1704" cy="250"/>
            </a:xfrm>
            <a:prstGeom prst="rect">
              <a:avLst/>
            </a:prstGeom>
            <a:noFill/>
            <a:ln w="9525">
              <a:noFill/>
              <a:miter lim="800000"/>
              <a:headEnd/>
              <a:tailEnd/>
            </a:ln>
          </p:spPr>
          <p:txBody>
            <a:bodyPr>
              <a:spAutoFit/>
            </a:bodyPr>
            <a:lstStyle/>
            <a:p>
              <a:pPr>
                <a:spcBef>
                  <a:spcPct val="50000"/>
                </a:spcBef>
              </a:pPr>
              <a:r>
                <a:rPr lang="en-US" sz="2000" b="1" dirty="0"/>
                <a:t>SCTP Packet Header</a:t>
              </a:r>
            </a:p>
          </p:txBody>
        </p:sp>
        <p:sp>
          <p:nvSpPr>
            <p:cNvPr id="53331" name="Text Box 97"/>
            <p:cNvSpPr txBox="1">
              <a:spLocks noChangeArrowheads="1"/>
            </p:cNvSpPr>
            <p:nvPr/>
          </p:nvSpPr>
          <p:spPr bwMode="auto">
            <a:xfrm>
              <a:off x="4238" y="1870"/>
              <a:ext cx="1288" cy="250"/>
            </a:xfrm>
            <a:prstGeom prst="rect">
              <a:avLst/>
            </a:prstGeom>
            <a:noFill/>
            <a:ln w="9525">
              <a:noFill/>
              <a:miter lim="800000"/>
              <a:headEnd/>
              <a:tailEnd/>
            </a:ln>
          </p:spPr>
          <p:txBody>
            <a:bodyPr>
              <a:spAutoFit/>
            </a:bodyPr>
            <a:lstStyle/>
            <a:p>
              <a:pPr algn="ctr">
                <a:spcBef>
                  <a:spcPct val="50000"/>
                </a:spcBef>
              </a:pPr>
              <a:r>
                <a:rPr lang="en-US" sz="2000" b="1" dirty="0"/>
                <a:t>Payload</a:t>
              </a:r>
            </a:p>
          </p:txBody>
        </p:sp>
        <p:sp>
          <p:nvSpPr>
            <p:cNvPr id="53332" name="Text Box 104"/>
            <p:cNvSpPr txBox="1">
              <a:spLocks noChangeArrowheads="1"/>
            </p:cNvSpPr>
            <p:nvPr/>
          </p:nvSpPr>
          <p:spPr bwMode="auto">
            <a:xfrm>
              <a:off x="288" y="1884"/>
              <a:ext cx="1092" cy="231"/>
            </a:xfrm>
            <a:prstGeom prst="rect">
              <a:avLst/>
            </a:prstGeom>
            <a:noFill/>
            <a:ln w="9525">
              <a:noFill/>
              <a:miter lim="800000"/>
              <a:headEnd/>
              <a:tailEnd/>
            </a:ln>
          </p:spPr>
          <p:txBody>
            <a:bodyPr>
              <a:spAutoFit/>
            </a:bodyPr>
            <a:lstStyle/>
            <a:p>
              <a:pPr>
                <a:spcBef>
                  <a:spcPct val="50000"/>
                </a:spcBef>
              </a:pPr>
              <a:r>
                <a:rPr lang="en-US" dirty="0">
                  <a:solidFill>
                    <a:schemeClr val="bg2"/>
                  </a:solidFill>
                </a:rPr>
                <a:t>Source    Dest</a:t>
              </a:r>
            </a:p>
          </p:txBody>
        </p:sp>
        <p:sp>
          <p:nvSpPr>
            <p:cNvPr id="53333" name="Text Box 106"/>
            <p:cNvSpPr txBox="1">
              <a:spLocks noChangeArrowheads="1"/>
            </p:cNvSpPr>
            <p:nvPr/>
          </p:nvSpPr>
          <p:spPr bwMode="auto">
            <a:xfrm>
              <a:off x="1386" y="1884"/>
              <a:ext cx="1092" cy="231"/>
            </a:xfrm>
            <a:prstGeom prst="rect">
              <a:avLst/>
            </a:prstGeom>
            <a:noFill/>
            <a:ln w="9525">
              <a:noFill/>
              <a:miter lim="800000"/>
              <a:headEnd/>
              <a:tailEnd/>
            </a:ln>
          </p:spPr>
          <p:txBody>
            <a:bodyPr>
              <a:spAutoFit/>
            </a:bodyPr>
            <a:lstStyle/>
            <a:p>
              <a:pPr>
                <a:spcBef>
                  <a:spcPct val="50000"/>
                </a:spcBef>
              </a:pPr>
              <a:r>
                <a:rPr lang="en-US" dirty="0">
                  <a:solidFill>
                    <a:schemeClr val="bg2"/>
                  </a:solidFill>
                </a:rPr>
                <a:t>Source    Dest</a:t>
              </a:r>
            </a:p>
          </p:txBody>
        </p:sp>
        <p:sp>
          <p:nvSpPr>
            <p:cNvPr id="53334" name="Text Box 108"/>
            <p:cNvSpPr txBox="1">
              <a:spLocks noChangeArrowheads="1"/>
            </p:cNvSpPr>
            <p:nvPr/>
          </p:nvSpPr>
          <p:spPr bwMode="auto">
            <a:xfrm>
              <a:off x="2412" y="1884"/>
              <a:ext cx="1836" cy="231"/>
            </a:xfrm>
            <a:prstGeom prst="rect">
              <a:avLst/>
            </a:prstGeom>
            <a:noFill/>
            <a:ln w="9525">
              <a:noFill/>
              <a:miter lim="800000"/>
              <a:headEnd/>
              <a:tailEnd/>
            </a:ln>
          </p:spPr>
          <p:txBody>
            <a:bodyPr>
              <a:spAutoFit/>
            </a:bodyPr>
            <a:lstStyle/>
            <a:p>
              <a:pPr>
                <a:spcBef>
                  <a:spcPct val="50000"/>
                </a:spcBef>
              </a:pPr>
              <a:r>
                <a:rPr lang="en-US" b="1" dirty="0">
                  <a:solidFill>
                    <a:schemeClr val="bg2"/>
                  </a:solidFill>
                </a:rPr>
                <a:t>S. Port  D.Port</a:t>
              </a:r>
              <a:r>
                <a:rPr lang="en-US" b="1" dirty="0"/>
                <a:t>  Tag  </a:t>
              </a:r>
              <a:r>
                <a:rPr lang="en-US" b="1" dirty="0">
                  <a:solidFill>
                    <a:schemeClr val="bg2"/>
                  </a:solidFill>
                </a:rPr>
                <a:t>CRC</a:t>
              </a:r>
            </a:p>
          </p:txBody>
        </p:sp>
      </p:grpSp>
      <p:sp>
        <p:nvSpPr>
          <p:cNvPr id="53280" name="Line 109"/>
          <p:cNvSpPr>
            <a:spLocks noChangeShapeType="1"/>
          </p:cNvSpPr>
          <p:nvPr/>
        </p:nvSpPr>
        <p:spPr bwMode="auto">
          <a:xfrm>
            <a:off x="4733925" y="2882900"/>
            <a:ext cx="0" cy="600075"/>
          </a:xfrm>
          <a:prstGeom prst="line">
            <a:avLst/>
          </a:prstGeom>
          <a:noFill/>
          <a:ln w="9525">
            <a:solidFill>
              <a:schemeClr val="tx1"/>
            </a:solidFill>
            <a:round/>
            <a:headEnd/>
            <a:tailEnd/>
          </a:ln>
        </p:spPr>
        <p:txBody>
          <a:bodyPr/>
          <a:lstStyle/>
          <a:p>
            <a:endParaRPr lang="en-US" dirty="0"/>
          </a:p>
        </p:txBody>
      </p:sp>
      <p:sp>
        <p:nvSpPr>
          <p:cNvPr id="53281" name="Line 110"/>
          <p:cNvSpPr>
            <a:spLocks noChangeShapeType="1"/>
          </p:cNvSpPr>
          <p:nvPr/>
        </p:nvSpPr>
        <p:spPr bwMode="auto">
          <a:xfrm>
            <a:off x="5553075" y="2882900"/>
            <a:ext cx="0" cy="600075"/>
          </a:xfrm>
          <a:prstGeom prst="line">
            <a:avLst/>
          </a:prstGeom>
          <a:noFill/>
          <a:ln w="9525">
            <a:solidFill>
              <a:schemeClr val="tx1"/>
            </a:solidFill>
            <a:round/>
            <a:headEnd/>
            <a:tailEnd/>
          </a:ln>
        </p:spPr>
        <p:txBody>
          <a:bodyPr/>
          <a:lstStyle/>
          <a:p>
            <a:endParaRPr lang="en-US" dirty="0"/>
          </a:p>
        </p:txBody>
      </p:sp>
      <p:sp>
        <p:nvSpPr>
          <p:cNvPr id="53282" name="Line 111"/>
          <p:cNvSpPr>
            <a:spLocks noChangeShapeType="1"/>
          </p:cNvSpPr>
          <p:nvPr/>
        </p:nvSpPr>
        <p:spPr bwMode="auto">
          <a:xfrm>
            <a:off x="6086475" y="2882900"/>
            <a:ext cx="0" cy="600075"/>
          </a:xfrm>
          <a:prstGeom prst="line">
            <a:avLst/>
          </a:prstGeom>
          <a:noFill/>
          <a:ln w="9525">
            <a:solidFill>
              <a:schemeClr val="tx1"/>
            </a:solidFill>
            <a:round/>
            <a:headEnd/>
            <a:tailEnd/>
          </a:ln>
        </p:spPr>
        <p:txBody>
          <a:bodyPr/>
          <a:lstStyle/>
          <a:p>
            <a:endParaRPr lang="en-US" dirty="0"/>
          </a:p>
        </p:txBody>
      </p:sp>
      <p:graphicFrame>
        <p:nvGraphicFramePr>
          <p:cNvPr id="634050" name="Group 194"/>
          <p:cNvGraphicFramePr>
            <a:graphicFrameLocks noGrp="1"/>
          </p:cNvGraphicFramePr>
          <p:nvPr/>
        </p:nvGraphicFramePr>
        <p:xfrm>
          <a:off x="400050" y="4151313"/>
          <a:ext cx="8416925" cy="1806576"/>
        </p:xfrm>
        <a:graphic>
          <a:graphicData uri="http://schemas.openxmlformats.org/drawingml/2006/table">
            <a:tbl>
              <a:tblPr/>
              <a:tblGrid>
                <a:gridCol w="2089150"/>
                <a:gridCol w="2111375"/>
                <a:gridCol w="2108200"/>
                <a:gridCol w="2108200"/>
              </a:tblGrid>
              <a:tr h="60166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60166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301" name="Text Box 171"/>
          <p:cNvSpPr txBox="1">
            <a:spLocks noChangeArrowheads="1"/>
          </p:cNvSpPr>
          <p:nvPr/>
        </p:nvSpPr>
        <p:spPr bwMode="auto">
          <a:xfrm>
            <a:off x="285750" y="6296025"/>
            <a:ext cx="2324100" cy="366713"/>
          </a:xfrm>
          <a:prstGeom prst="rect">
            <a:avLst/>
          </a:prstGeom>
          <a:noFill/>
          <a:ln w="9525">
            <a:noFill/>
            <a:miter lim="800000"/>
            <a:headEnd/>
            <a:tailEnd/>
          </a:ln>
        </p:spPr>
        <p:txBody>
          <a:bodyPr>
            <a:spAutoFit/>
          </a:bodyPr>
          <a:lstStyle/>
          <a:p>
            <a:pPr>
              <a:spcBef>
                <a:spcPct val="50000"/>
              </a:spcBef>
            </a:pPr>
            <a:r>
              <a:rPr lang="en-US" dirty="0"/>
              <a:t>RFC 4960</a:t>
            </a:r>
          </a:p>
        </p:txBody>
      </p:sp>
      <p:grpSp>
        <p:nvGrpSpPr>
          <p:cNvPr id="3" name="Group 217"/>
          <p:cNvGrpSpPr>
            <a:grpSpLocks/>
          </p:cNvGrpSpPr>
          <p:nvPr/>
        </p:nvGrpSpPr>
        <p:grpSpPr bwMode="auto">
          <a:xfrm>
            <a:off x="419100" y="4705350"/>
            <a:ext cx="8620125" cy="1247775"/>
            <a:chOff x="264" y="2964"/>
            <a:chExt cx="5430" cy="786"/>
          </a:xfrm>
        </p:grpSpPr>
        <p:sp>
          <p:nvSpPr>
            <p:cNvPr id="53305" name="Rectangle 211"/>
            <p:cNvSpPr>
              <a:spLocks noChangeArrowheads="1"/>
            </p:cNvSpPr>
            <p:nvPr/>
          </p:nvSpPr>
          <p:spPr bwMode="auto">
            <a:xfrm>
              <a:off x="4734" y="3372"/>
              <a:ext cx="486" cy="378"/>
            </a:xfrm>
            <a:prstGeom prst="rect">
              <a:avLst/>
            </a:prstGeom>
            <a:solidFill>
              <a:srgbClr val="F0E8B8"/>
            </a:solidFill>
            <a:ln w="9525">
              <a:solidFill>
                <a:schemeClr val="tx1"/>
              </a:solidFill>
              <a:miter lim="800000"/>
              <a:headEnd/>
              <a:tailEnd/>
            </a:ln>
          </p:spPr>
          <p:txBody>
            <a:bodyPr wrap="none" anchor="ctr"/>
            <a:lstStyle/>
            <a:p>
              <a:endParaRPr lang="en-US" dirty="0"/>
            </a:p>
          </p:txBody>
        </p:sp>
        <p:sp>
          <p:nvSpPr>
            <p:cNvPr id="53306" name="Rectangle 210"/>
            <p:cNvSpPr>
              <a:spLocks noChangeArrowheads="1"/>
            </p:cNvSpPr>
            <p:nvPr/>
          </p:nvSpPr>
          <p:spPr bwMode="auto">
            <a:xfrm>
              <a:off x="2250" y="3378"/>
              <a:ext cx="474" cy="366"/>
            </a:xfrm>
            <a:prstGeom prst="rect">
              <a:avLst/>
            </a:prstGeom>
            <a:solidFill>
              <a:srgbClr val="F0E8B8"/>
            </a:solidFill>
            <a:ln w="9525">
              <a:noFill/>
              <a:miter lim="800000"/>
              <a:headEnd/>
              <a:tailEnd/>
            </a:ln>
          </p:spPr>
          <p:txBody>
            <a:bodyPr wrap="none" anchor="ctr"/>
            <a:lstStyle/>
            <a:p>
              <a:endParaRPr lang="en-US" dirty="0"/>
            </a:p>
          </p:txBody>
        </p:sp>
        <p:sp>
          <p:nvSpPr>
            <p:cNvPr id="53307" name="Text Box 157"/>
            <p:cNvSpPr txBox="1">
              <a:spLocks noChangeArrowheads="1"/>
            </p:cNvSpPr>
            <p:nvPr/>
          </p:nvSpPr>
          <p:spPr bwMode="auto">
            <a:xfrm>
              <a:off x="1128" y="3054"/>
              <a:ext cx="1104" cy="250"/>
            </a:xfrm>
            <a:prstGeom prst="rect">
              <a:avLst/>
            </a:prstGeom>
            <a:noFill/>
            <a:ln w="9525">
              <a:noFill/>
              <a:miter lim="800000"/>
              <a:headEnd/>
              <a:tailEnd/>
            </a:ln>
          </p:spPr>
          <p:txBody>
            <a:bodyPr>
              <a:spAutoFit/>
            </a:bodyPr>
            <a:lstStyle/>
            <a:p>
              <a:pPr>
                <a:spcBef>
                  <a:spcPct val="50000"/>
                </a:spcBef>
              </a:pPr>
              <a:r>
                <a:rPr lang="en-US" sz="2000" b="1" dirty="0"/>
                <a:t>Chunk</a:t>
              </a:r>
            </a:p>
          </p:txBody>
        </p:sp>
        <p:sp>
          <p:nvSpPr>
            <p:cNvPr id="53308" name="Line 162"/>
            <p:cNvSpPr>
              <a:spLocks noChangeShapeType="1"/>
            </p:cNvSpPr>
            <p:nvPr/>
          </p:nvSpPr>
          <p:spPr bwMode="auto">
            <a:xfrm flipH="1">
              <a:off x="2723" y="2990"/>
              <a:ext cx="0" cy="756"/>
            </a:xfrm>
            <a:prstGeom prst="line">
              <a:avLst/>
            </a:prstGeom>
            <a:noFill/>
            <a:ln w="28575">
              <a:solidFill>
                <a:schemeClr val="tx1"/>
              </a:solidFill>
              <a:round/>
              <a:headEnd/>
              <a:tailEnd/>
            </a:ln>
          </p:spPr>
          <p:txBody>
            <a:bodyPr/>
            <a:lstStyle/>
            <a:p>
              <a:endParaRPr lang="en-US" dirty="0"/>
            </a:p>
          </p:txBody>
        </p:sp>
        <p:sp>
          <p:nvSpPr>
            <p:cNvPr id="53309" name="Line 164"/>
            <p:cNvSpPr>
              <a:spLocks noChangeShapeType="1"/>
            </p:cNvSpPr>
            <p:nvPr/>
          </p:nvSpPr>
          <p:spPr bwMode="auto">
            <a:xfrm>
              <a:off x="702" y="3372"/>
              <a:ext cx="0" cy="372"/>
            </a:xfrm>
            <a:prstGeom prst="line">
              <a:avLst/>
            </a:prstGeom>
            <a:noFill/>
            <a:ln w="9525">
              <a:solidFill>
                <a:schemeClr val="tx1"/>
              </a:solidFill>
              <a:round/>
              <a:headEnd/>
              <a:tailEnd/>
            </a:ln>
          </p:spPr>
          <p:txBody>
            <a:bodyPr/>
            <a:lstStyle/>
            <a:p>
              <a:endParaRPr lang="en-US" dirty="0"/>
            </a:p>
          </p:txBody>
        </p:sp>
        <p:sp>
          <p:nvSpPr>
            <p:cNvPr id="53310" name="Line 166"/>
            <p:cNvSpPr>
              <a:spLocks noChangeShapeType="1"/>
            </p:cNvSpPr>
            <p:nvPr/>
          </p:nvSpPr>
          <p:spPr bwMode="auto">
            <a:xfrm>
              <a:off x="1266" y="3370"/>
              <a:ext cx="0" cy="372"/>
            </a:xfrm>
            <a:prstGeom prst="line">
              <a:avLst/>
            </a:prstGeom>
            <a:noFill/>
            <a:ln w="9525">
              <a:solidFill>
                <a:schemeClr val="tx1"/>
              </a:solidFill>
              <a:round/>
              <a:headEnd/>
              <a:tailEnd/>
            </a:ln>
          </p:spPr>
          <p:txBody>
            <a:bodyPr/>
            <a:lstStyle/>
            <a:p>
              <a:endParaRPr lang="en-US" dirty="0"/>
            </a:p>
          </p:txBody>
        </p:sp>
        <p:sp>
          <p:nvSpPr>
            <p:cNvPr id="53311" name="Line 168"/>
            <p:cNvSpPr>
              <a:spLocks noChangeShapeType="1"/>
            </p:cNvSpPr>
            <p:nvPr/>
          </p:nvSpPr>
          <p:spPr bwMode="auto">
            <a:xfrm>
              <a:off x="1632" y="3370"/>
              <a:ext cx="0" cy="378"/>
            </a:xfrm>
            <a:prstGeom prst="line">
              <a:avLst/>
            </a:prstGeom>
            <a:noFill/>
            <a:ln w="9525">
              <a:solidFill>
                <a:schemeClr val="tx1"/>
              </a:solidFill>
              <a:round/>
              <a:headEnd/>
              <a:tailEnd/>
            </a:ln>
          </p:spPr>
          <p:txBody>
            <a:bodyPr/>
            <a:lstStyle/>
            <a:p>
              <a:endParaRPr lang="en-US" dirty="0"/>
            </a:p>
          </p:txBody>
        </p:sp>
        <p:sp>
          <p:nvSpPr>
            <p:cNvPr id="53312" name="Line 169"/>
            <p:cNvSpPr>
              <a:spLocks noChangeShapeType="1"/>
            </p:cNvSpPr>
            <p:nvPr/>
          </p:nvSpPr>
          <p:spPr bwMode="auto">
            <a:xfrm>
              <a:off x="1866" y="3370"/>
              <a:ext cx="0" cy="378"/>
            </a:xfrm>
            <a:prstGeom prst="line">
              <a:avLst/>
            </a:prstGeom>
            <a:noFill/>
            <a:ln w="9525">
              <a:solidFill>
                <a:schemeClr val="tx1"/>
              </a:solidFill>
              <a:round/>
              <a:headEnd/>
              <a:tailEnd/>
            </a:ln>
          </p:spPr>
          <p:txBody>
            <a:bodyPr/>
            <a:lstStyle/>
            <a:p>
              <a:endParaRPr lang="en-US" dirty="0"/>
            </a:p>
          </p:txBody>
        </p:sp>
        <p:sp>
          <p:nvSpPr>
            <p:cNvPr id="53313" name="Line 170"/>
            <p:cNvSpPr>
              <a:spLocks noChangeShapeType="1"/>
            </p:cNvSpPr>
            <p:nvPr/>
          </p:nvSpPr>
          <p:spPr bwMode="auto">
            <a:xfrm>
              <a:off x="2250" y="3372"/>
              <a:ext cx="0" cy="378"/>
            </a:xfrm>
            <a:prstGeom prst="line">
              <a:avLst/>
            </a:prstGeom>
            <a:noFill/>
            <a:ln w="9525">
              <a:solidFill>
                <a:schemeClr val="tx1"/>
              </a:solidFill>
              <a:round/>
              <a:headEnd/>
              <a:tailEnd/>
            </a:ln>
          </p:spPr>
          <p:txBody>
            <a:bodyPr/>
            <a:lstStyle/>
            <a:p>
              <a:endParaRPr lang="en-US" dirty="0"/>
            </a:p>
          </p:txBody>
        </p:sp>
        <p:sp>
          <p:nvSpPr>
            <p:cNvPr id="53314" name="Text Box 195"/>
            <p:cNvSpPr txBox="1">
              <a:spLocks noChangeArrowheads="1"/>
            </p:cNvSpPr>
            <p:nvPr/>
          </p:nvSpPr>
          <p:spPr bwMode="auto">
            <a:xfrm>
              <a:off x="330" y="3420"/>
              <a:ext cx="2238" cy="231"/>
            </a:xfrm>
            <a:prstGeom prst="rect">
              <a:avLst/>
            </a:prstGeom>
            <a:noFill/>
            <a:ln w="9525">
              <a:noFill/>
              <a:miter lim="800000"/>
              <a:headEnd/>
              <a:tailEnd/>
            </a:ln>
          </p:spPr>
          <p:txBody>
            <a:bodyPr>
              <a:spAutoFit/>
            </a:bodyPr>
            <a:lstStyle/>
            <a:p>
              <a:pPr>
                <a:spcBef>
                  <a:spcPct val="50000"/>
                </a:spcBef>
              </a:pPr>
              <a:endParaRPr lang="en-US" dirty="0"/>
            </a:p>
          </p:txBody>
        </p:sp>
        <p:sp>
          <p:nvSpPr>
            <p:cNvPr id="53315" name="Text Box 196"/>
            <p:cNvSpPr txBox="1">
              <a:spLocks noChangeArrowheads="1"/>
            </p:cNvSpPr>
            <p:nvPr/>
          </p:nvSpPr>
          <p:spPr bwMode="auto">
            <a:xfrm>
              <a:off x="264" y="3444"/>
              <a:ext cx="2454" cy="231"/>
            </a:xfrm>
            <a:prstGeom prst="rect">
              <a:avLst/>
            </a:prstGeom>
            <a:noFill/>
            <a:ln w="9525">
              <a:noFill/>
              <a:miter lim="800000"/>
              <a:headEnd/>
              <a:tailEnd/>
            </a:ln>
          </p:spPr>
          <p:txBody>
            <a:bodyPr>
              <a:spAutoFit/>
            </a:bodyPr>
            <a:lstStyle/>
            <a:p>
              <a:pPr>
                <a:spcBef>
                  <a:spcPct val="50000"/>
                </a:spcBef>
              </a:pPr>
              <a:r>
                <a:rPr lang="en-US" b="1" dirty="0"/>
                <a:t>Type  Length  TSN  SI  SSN    Data</a:t>
              </a:r>
            </a:p>
          </p:txBody>
        </p:sp>
        <p:sp>
          <p:nvSpPr>
            <p:cNvPr id="53316" name="Text Box 197"/>
            <p:cNvSpPr txBox="1">
              <a:spLocks noChangeArrowheads="1"/>
            </p:cNvSpPr>
            <p:nvPr/>
          </p:nvSpPr>
          <p:spPr bwMode="auto">
            <a:xfrm>
              <a:off x="3612" y="3054"/>
              <a:ext cx="1104" cy="250"/>
            </a:xfrm>
            <a:prstGeom prst="rect">
              <a:avLst/>
            </a:prstGeom>
            <a:noFill/>
            <a:ln w="9525">
              <a:noFill/>
              <a:miter lim="800000"/>
              <a:headEnd/>
              <a:tailEnd/>
            </a:ln>
          </p:spPr>
          <p:txBody>
            <a:bodyPr>
              <a:spAutoFit/>
            </a:bodyPr>
            <a:lstStyle/>
            <a:p>
              <a:pPr>
                <a:spcBef>
                  <a:spcPct val="50000"/>
                </a:spcBef>
              </a:pPr>
              <a:r>
                <a:rPr lang="en-US" sz="2000" b="1" dirty="0"/>
                <a:t>Chunk</a:t>
              </a:r>
            </a:p>
          </p:txBody>
        </p:sp>
        <p:sp>
          <p:nvSpPr>
            <p:cNvPr id="53317" name="Line 198"/>
            <p:cNvSpPr>
              <a:spLocks noChangeShapeType="1"/>
            </p:cNvSpPr>
            <p:nvPr/>
          </p:nvSpPr>
          <p:spPr bwMode="auto">
            <a:xfrm flipH="1">
              <a:off x="5222" y="2990"/>
              <a:ext cx="0" cy="756"/>
            </a:xfrm>
            <a:prstGeom prst="line">
              <a:avLst/>
            </a:prstGeom>
            <a:noFill/>
            <a:ln w="28575">
              <a:solidFill>
                <a:schemeClr val="tx1"/>
              </a:solidFill>
              <a:round/>
              <a:headEnd/>
              <a:tailEnd/>
            </a:ln>
          </p:spPr>
          <p:txBody>
            <a:bodyPr/>
            <a:lstStyle/>
            <a:p>
              <a:endParaRPr lang="en-US" dirty="0"/>
            </a:p>
          </p:txBody>
        </p:sp>
        <p:sp>
          <p:nvSpPr>
            <p:cNvPr id="53318" name="Line 199"/>
            <p:cNvSpPr>
              <a:spLocks noChangeShapeType="1"/>
            </p:cNvSpPr>
            <p:nvPr/>
          </p:nvSpPr>
          <p:spPr bwMode="auto">
            <a:xfrm>
              <a:off x="3186" y="3372"/>
              <a:ext cx="0" cy="372"/>
            </a:xfrm>
            <a:prstGeom prst="line">
              <a:avLst/>
            </a:prstGeom>
            <a:noFill/>
            <a:ln w="9525">
              <a:solidFill>
                <a:schemeClr val="tx1"/>
              </a:solidFill>
              <a:round/>
              <a:headEnd/>
              <a:tailEnd/>
            </a:ln>
          </p:spPr>
          <p:txBody>
            <a:bodyPr/>
            <a:lstStyle/>
            <a:p>
              <a:endParaRPr lang="en-US" dirty="0"/>
            </a:p>
          </p:txBody>
        </p:sp>
        <p:sp>
          <p:nvSpPr>
            <p:cNvPr id="53319" name="Line 200"/>
            <p:cNvSpPr>
              <a:spLocks noChangeShapeType="1"/>
            </p:cNvSpPr>
            <p:nvPr/>
          </p:nvSpPr>
          <p:spPr bwMode="auto">
            <a:xfrm>
              <a:off x="3750" y="3370"/>
              <a:ext cx="0" cy="372"/>
            </a:xfrm>
            <a:prstGeom prst="line">
              <a:avLst/>
            </a:prstGeom>
            <a:noFill/>
            <a:ln w="9525">
              <a:solidFill>
                <a:schemeClr val="tx1"/>
              </a:solidFill>
              <a:round/>
              <a:headEnd/>
              <a:tailEnd/>
            </a:ln>
          </p:spPr>
          <p:txBody>
            <a:bodyPr/>
            <a:lstStyle/>
            <a:p>
              <a:endParaRPr lang="en-US" dirty="0"/>
            </a:p>
          </p:txBody>
        </p:sp>
        <p:sp>
          <p:nvSpPr>
            <p:cNvPr id="53320" name="Line 201"/>
            <p:cNvSpPr>
              <a:spLocks noChangeShapeType="1"/>
            </p:cNvSpPr>
            <p:nvPr/>
          </p:nvSpPr>
          <p:spPr bwMode="auto">
            <a:xfrm>
              <a:off x="4116" y="3370"/>
              <a:ext cx="0" cy="378"/>
            </a:xfrm>
            <a:prstGeom prst="line">
              <a:avLst/>
            </a:prstGeom>
            <a:noFill/>
            <a:ln w="9525">
              <a:solidFill>
                <a:schemeClr val="tx1"/>
              </a:solidFill>
              <a:round/>
              <a:headEnd/>
              <a:tailEnd/>
            </a:ln>
          </p:spPr>
          <p:txBody>
            <a:bodyPr/>
            <a:lstStyle/>
            <a:p>
              <a:endParaRPr lang="en-US" dirty="0"/>
            </a:p>
          </p:txBody>
        </p:sp>
        <p:sp>
          <p:nvSpPr>
            <p:cNvPr id="53321" name="Line 202"/>
            <p:cNvSpPr>
              <a:spLocks noChangeShapeType="1"/>
            </p:cNvSpPr>
            <p:nvPr/>
          </p:nvSpPr>
          <p:spPr bwMode="auto">
            <a:xfrm>
              <a:off x="4350" y="3370"/>
              <a:ext cx="0" cy="378"/>
            </a:xfrm>
            <a:prstGeom prst="line">
              <a:avLst/>
            </a:prstGeom>
            <a:noFill/>
            <a:ln w="9525">
              <a:solidFill>
                <a:schemeClr val="tx1"/>
              </a:solidFill>
              <a:round/>
              <a:headEnd/>
              <a:tailEnd/>
            </a:ln>
          </p:spPr>
          <p:txBody>
            <a:bodyPr/>
            <a:lstStyle/>
            <a:p>
              <a:endParaRPr lang="en-US" dirty="0"/>
            </a:p>
          </p:txBody>
        </p:sp>
        <p:sp>
          <p:nvSpPr>
            <p:cNvPr id="53322" name="Line 203"/>
            <p:cNvSpPr>
              <a:spLocks noChangeShapeType="1"/>
            </p:cNvSpPr>
            <p:nvPr/>
          </p:nvSpPr>
          <p:spPr bwMode="auto">
            <a:xfrm>
              <a:off x="4734" y="3372"/>
              <a:ext cx="0" cy="378"/>
            </a:xfrm>
            <a:prstGeom prst="line">
              <a:avLst/>
            </a:prstGeom>
            <a:noFill/>
            <a:ln w="9525">
              <a:solidFill>
                <a:schemeClr val="tx1"/>
              </a:solidFill>
              <a:round/>
              <a:headEnd/>
              <a:tailEnd/>
            </a:ln>
          </p:spPr>
          <p:txBody>
            <a:bodyPr/>
            <a:lstStyle/>
            <a:p>
              <a:endParaRPr lang="en-US" dirty="0"/>
            </a:p>
          </p:txBody>
        </p:sp>
        <p:sp>
          <p:nvSpPr>
            <p:cNvPr id="53323" name="Text Box 204"/>
            <p:cNvSpPr txBox="1">
              <a:spLocks noChangeArrowheads="1"/>
            </p:cNvSpPr>
            <p:nvPr/>
          </p:nvSpPr>
          <p:spPr bwMode="auto">
            <a:xfrm>
              <a:off x="2814" y="3420"/>
              <a:ext cx="2238" cy="231"/>
            </a:xfrm>
            <a:prstGeom prst="rect">
              <a:avLst/>
            </a:prstGeom>
            <a:noFill/>
            <a:ln w="9525">
              <a:noFill/>
              <a:miter lim="800000"/>
              <a:headEnd/>
              <a:tailEnd/>
            </a:ln>
          </p:spPr>
          <p:txBody>
            <a:bodyPr>
              <a:spAutoFit/>
            </a:bodyPr>
            <a:lstStyle/>
            <a:p>
              <a:pPr>
                <a:spcBef>
                  <a:spcPct val="50000"/>
                </a:spcBef>
              </a:pPr>
              <a:endParaRPr lang="en-US" dirty="0"/>
            </a:p>
          </p:txBody>
        </p:sp>
        <p:sp>
          <p:nvSpPr>
            <p:cNvPr id="53324" name="Text Box 205"/>
            <p:cNvSpPr txBox="1">
              <a:spLocks noChangeArrowheads="1"/>
            </p:cNvSpPr>
            <p:nvPr/>
          </p:nvSpPr>
          <p:spPr bwMode="auto">
            <a:xfrm>
              <a:off x="2748" y="3444"/>
              <a:ext cx="2454" cy="231"/>
            </a:xfrm>
            <a:prstGeom prst="rect">
              <a:avLst/>
            </a:prstGeom>
            <a:noFill/>
            <a:ln w="9525">
              <a:noFill/>
              <a:miter lim="800000"/>
              <a:headEnd/>
              <a:tailEnd/>
            </a:ln>
          </p:spPr>
          <p:txBody>
            <a:bodyPr>
              <a:spAutoFit/>
            </a:bodyPr>
            <a:lstStyle/>
            <a:p>
              <a:pPr>
                <a:spcBef>
                  <a:spcPct val="50000"/>
                </a:spcBef>
              </a:pPr>
              <a:r>
                <a:rPr lang="en-US" b="1" dirty="0"/>
                <a:t>Type  Length  TSN  SI  SSN    Data</a:t>
              </a:r>
            </a:p>
          </p:txBody>
        </p:sp>
        <p:sp>
          <p:nvSpPr>
            <p:cNvPr id="53325" name="Text Box 206"/>
            <p:cNvSpPr txBox="1">
              <a:spLocks noChangeArrowheads="1"/>
            </p:cNvSpPr>
            <p:nvPr/>
          </p:nvSpPr>
          <p:spPr bwMode="auto">
            <a:xfrm>
              <a:off x="5226" y="2964"/>
              <a:ext cx="468" cy="327"/>
            </a:xfrm>
            <a:prstGeom prst="rect">
              <a:avLst/>
            </a:prstGeom>
            <a:noFill/>
            <a:ln w="9525">
              <a:noFill/>
              <a:miter lim="800000"/>
              <a:headEnd/>
              <a:tailEnd/>
            </a:ln>
          </p:spPr>
          <p:txBody>
            <a:bodyPr>
              <a:spAutoFit/>
            </a:bodyPr>
            <a:lstStyle/>
            <a:p>
              <a:pPr>
                <a:spcBef>
                  <a:spcPct val="50000"/>
                </a:spcBef>
              </a:pPr>
              <a:r>
                <a:rPr lang="en-US" sz="2800" b="1" dirty="0"/>
                <a:t>...</a:t>
              </a:r>
            </a:p>
          </p:txBody>
        </p:sp>
        <p:sp>
          <p:nvSpPr>
            <p:cNvPr id="53326" name="Text Box 207"/>
            <p:cNvSpPr txBox="1">
              <a:spLocks noChangeArrowheads="1"/>
            </p:cNvSpPr>
            <p:nvPr/>
          </p:nvSpPr>
          <p:spPr bwMode="auto">
            <a:xfrm>
              <a:off x="5226" y="3330"/>
              <a:ext cx="468" cy="327"/>
            </a:xfrm>
            <a:prstGeom prst="rect">
              <a:avLst/>
            </a:prstGeom>
            <a:noFill/>
            <a:ln w="9525">
              <a:noFill/>
              <a:miter lim="800000"/>
              <a:headEnd/>
              <a:tailEnd/>
            </a:ln>
          </p:spPr>
          <p:txBody>
            <a:bodyPr>
              <a:spAutoFit/>
            </a:bodyPr>
            <a:lstStyle/>
            <a:p>
              <a:pPr>
                <a:spcBef>
                  <a:spcPct val="50000"/>
                </a:spcBef>
              </a:pPr>
              <a:r>
                <a:rPr lang="en-US" sz="2800" b="1" dirty="0"/>
                <a:t>...</a:t>
              </a:r>
            </a:p>
          </p:txBody>
        </p:sp>
      </p:grpSp>
      <p:sp>
        <p:nvSpPr>
          <p:cNvPr id="53303" name="Line 214"/>
          <p:cNvSpPr>
            <a:spLocks noChangeShapeType="1"/>
          </p:cNvSpPr>
          <p:nvPr/>
        </p:nvSpPr>
        <p:spPr bwMode="auto">
          <a:xfrm flipH="1">
            <a:off x="419100" y="3479800"/>
            <a:ext cx="6286500" cy="1270000"/>
          </a:xfrm>
          <a:prstGeom prst="line">
            <a:avLst/>
          </a:prstGeom>
          <a:noFill/>
          <a:ln w="28575">
            <a:solidFill>
              <a:schemeClr val="tx1"/>
            </a:solidFill>
            <a:prstDash val="dash"/>
            <a:round/>
            <a:headEnd/>
            <a:tailEnd/>
          </a:ln>
        </p:spPr>
        <p:txBody>
          <a:bodyPr/>
          <a:lstStyle/>
          <a:p>
            <a:endParaRPr lang="en-US" dirty="0"/>
          </a:p>
        </p:txBody>
      </p:sp>
      <p:sp>
        <p:nvSpPr>
          <p:cNvPr id="53304" name="Line 215"/>
          <p:cNvSpPr>
            <a:spLocks noChangeShapeType="1"/>
          </p:cNvSpPr>
          <p:nvPr/>
        </p:nvSpPr>
        <p:spPr bwMode="auto">
          <a:xfrm>
            <a:off x="8813800" y="3479800"/>
            <a:ext cx="0" cy="1282700"/>
          </a:xfrm>
          <a:prstGeom prst="line">
            <a:avLst/>
          </a:prstGeom>
          <a:noFill/>
          <a:ln w="28575">
            <a:solidFill>
              <a:schemeClr val="tx1"/>
            </a:solidFill>
            <a:prstDash val="dash"/>
            <a:round/>
            <a:headEnd/>
            <a:tailEnd/>
          </a:ln>
        </p:spPr>
        <p:txBody>
          <a:bodyPr/>
          <a:lstStyle/>
          <a:p>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a:xfrm>
            <a:off x="0" y="0"/>
            <a:ext cx="9144000" cy="630936"/>
          </a:xfrm>
          <a:noFill/>
        </p:spPr>
        <p:txBody>
          <a:bodyPr/>
          <a:lstStyle/>
          <a:p>
            <a:pPr eaLnBrk="1" hangingPunct="1"/>
            <a:r>
              <a:rPr lang="en-US" dirty="0" smtClean="0"/>
              <a:t>  Associations</a:t>
            </a:r>
            <a:r>
              <a:rPr lang="en-US" sz="2800" dirty="0" smtClean="0"/>
              <a:t> </a:t>
            </a:r>
          </a:p>
        </p:txBody>
      </p:sp>
      <p:sp>
        <p:nvSpPr>
          <p:cNvPr id="54275" name="Rectangle 4"/>
          <p:cNvSpPr>
            <a:spLocks noGrp="1" noChangeArrowheads="1"/>
          </p:cNvSpPr>
          <p:nvPr>
            <p:ph type="body" idx="1"/>
          </p:nvPr>
        </p:nvSpPr>
        <p:spPr/>
        <p:txBody>
          <a:bodyPr/>
          <a:lstStyle/>
          <a:p>
            <a:pPr eaLnBrk="1" hangingPunct="1">
              <a:buFont typeface="Wingdings" pitchFamily="2" charset="2"/>
              <a:buNone/>
            </a:pPr>
            <a:r>
              <a:rPr lang="en-US" dirty="0" smtClean="0"/>
              <a:t>Associations define the IP addresses and SCTP port numbers for both the local and remote host.</a:t>
            </a:r>
          </a:p>
          <a:p>
            <a:pPr eaLnBrk="1" hangingPunct="1"/>
            <a:r>
              <a:rPr lang="en-US" dirty="0" smtClean="0"/>
              <a:t>The core data for an association is the TUPLE. </a:t>
            </a:r>
          </a:p>
          <a:p>
            <a:pPr lvl="1" eaLnBrk="1" hangingPunct="1"/>
            <a:r>
              <a:rPr lang="en-US" dirty="0" smtClean="0"/>
              <a:t>lhost, alhost, lport, rhost, rport</a:t>
            </a:r>
          </a:p>
          <a:p>
            <a:pPr lvl="1" eaLnBrk="1" hangingPunct="1"/>
            <a:r>
              <a:rPr lang="en-US" dirty="0" smtClean="0"/>
              <a:t>Multi-homing is implemented by providing a value for the alhost parameter.</a:t>
            </a:r>
          </a:p>
          <a:p>
            <a:pPr lvl="2" eaLnBrk="1" hangingPunct="1"/>
            <a:r>
              <a:rPr lang="en-US" dirty="0" smtClean="0"/>
              <a:t>Multi-homing offers an alternate route/address that can be used for communication with the remote host.</a:t>
            </a:r>
          </a:p>
          <a:p>
            <a:pPr lvl="1" eaLnBrk="1" hangingPunct="1"/>
            <a:r>
              <a:rPr lang="en-US" dirty="0" smtClean="0"/>
              <a:t>Other important parameters of the association:</a:t>
            </a:r>
          </a:p>
          <a:p>
            <a:pPr lvl="2" eaLnBrk="1" hangingPunct="1"/>
            <a:r>
              <a:rPr lang="en-US" dirty="0" smtClean="0"/>
              <a:t>Association name, and the Adaptation layer </a:t>
            </a:r>
            <a:r>
              <a:rPr lang="en-US" sz="2400" dirty="0" smtClean="0"/>
              <a:t> </a:t>
            </a:r>
            <a:endParaRPr lang="en-US" sz="1800"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Oval 2"/>
          <p:cNvSpPr>
            <a:spLocks noChangeArrowheads="1"/>
          </p:cNvSpPr>
          <p:nvPr/>
        </p:nvSpPr>
        <p:spPr bwMode="auto">
          <a:xfrm>
            <a:off x="4724400" y="1857375"/>
            <a:ext cx="1704975" cy="1304925"/>
          </a:xfrm>
          <a:prstGeom prst="ellipse">
            <a:avLst/>
          </a:prstGeom>
          <a:noFill/>
          <a:ln w="28575" algn="ctr">
            <a:solidFill>
              <a:srgbClr val="FF0000"/>
            </a:solidFill>
            <a:prstDash val="sysDot"/>
            <a:round/>
            <a:headEnd/>
            <a:tailEnd/>
          </a:ln>
        </p:spPr>
        <p:txBody>
          <a:bodyPr wrap="none" anchor="ctr"/>
          <a:lstStyle/>
          <a:p>
            <a:endParaRPr lang="en-US" dirty="0"/>
          </a:p>
        </p:txBody>
      </p:sp>
      <p:sp>
        <p:nvSpPr>
          <p:cNvPr id="55299" name="Rectangle 3"/>
          <p:cNvSpPr>
            <a:spLocks noGrp="1" noChangeArrowheads="1"/>
          </p:cNvSpPr>
          <p:nvPr>
            <p:ph type="title"/>
          </p:nvPr>
        </p:nvSpPr>
        <p:spPr>
          <a:xfrm>
            <a:off x="0" y="0"/>
            <a:ext cx="9144000" cy="630936"/>
          </a:xfrm>
        </p:spPr>
        <p:txBody>
          <a:bodyPr/>
          <a:lstStyle/>
          <a:p>
            <a:pPr eaLnBrk="1" hangingPunct="1"/>
            <a:r>
              <a:rPr lang="en-US" dirty="0" smtClean="0"/>
              <a:t>  Defining a SCTP Association</a:t>
            </a:r>
          </a:p>
        </p:txBody>
      </p:sp>
      <p:sp>
        <p:nvSpPr>
          <p:cNvPr id="55300" name="AutoShape 4"/>
          <p:cNvSpPr>
            <a:spLocks noChangeArrowheads="1"/>
          </p:cNvSpPr>
          <p:nvPr/>
        </p:nvSpPr>
        <p:spPr bwMode="auto">
          <a:xfrm>
            <a:off x="1738313" y="1090613"/>
            <a:ext cx="2833687" cy="4992687"/>
          </a:xfrm>
          <a:prstGeom prst="bevel">
            <a:avLst>
              <a:gd name="adj" fmla="val 12500"/>
            </a:avLst>
          </a:prstGeom>
          <a:solidFill>
            <a:srgbClr val="F0E8B7"/>
          </a:solidFill>
          <a:ln w="9525">
            <a:solidFill>
              <a:schemeClr val="tx1"/>
            </a:solidFill>
            <a:miter lim="800000"/>
            <a:headEnd/>
            <a:tailEnd/>
          </a:ln>
        </p:spPr>
        <p:txBody>
          <a:bodyPr wrap="none" anchor="ctr"/>
          <a:lstStyle/>
          <a:p>
            <a:pPr algn="ctr"/>
            <a:endParaRPr lang="en-US" sz="2800" dirty="0"/>
          </a:p>
        </p:txBody>
      </p:sp>
      <p:sp>
        <p:nvSpPr>
          <p:cNvPr id="55301" name="Line 5"/>
          <p:cNvSpPr>
            <a:spLocks noChangeShapeType="1"/>
          </p:cNvSpPr>
          <p:nvPr/>
        </p:nvSpPr>
        <p:spPr bwMode="auto">
          <a:xfrm flipH="1">
            <a:off x="2084388" y="1436688"/>
            <a:ext cx="2128837" cy="4313237"/>
          </a:xfrm>
          <a:prstGeom prst="line">
            <a:avLst/>
          </a:prstGeom>
          <a:noFill/>
          <a:ln w="9525">
            <a:solidFill>
              <a:schemeClr val="tx1"/>
            </a:solidFill>
            <a:round/>
            <a:headEnd/>
            <a:tailEnd/>
          </a:ln>
        </p:spPr>
        <p:txBody>
          <a:bodyPr/>
          <a:lstStyle/>
          <a:p>
            <a:endParaRPr lang="en-US" dirty="0"/>
          </a:p>
        </p:txBody>
      </p:sp>
      <p:sp>
        <p:nvSpPr>
          <p:cNvPr id="55302" name="Text Box 6"/>
          <p:cNvSpPr txBox="1">
            <a:spLocks noChangeArrowheads="1"/>
          </p:cNvSpPr>
          <p:nvPr/>
        </p:nvSpPr>
        <p:spPr bwMode="auto">
          <a:xfrm>
            <a:off x="2084388" y="1457325"/>
            <a:ext cx="1860550" cy="641350"/>
          </a:xfrm>
          <a:prstGeom prst="rect">
            <a:avLst/>
          </a:prstGeom>
          <a:noFill/>
          <a:ln w="9525">
            <a:noFill/>
            <a:miter lim="800000"/>
            <a:headEnd/>
            <a:tailEnd/>
          </a:ln>
        </p:spPr>
        <p:txBody>
          <a:bodyPr>
            <a:spAutoFit/>
          </a:bodyPr>
          <a:lstStyle/>
          <a:p>
            <a:r>
              <a:rPr lang="en-US" dirty="0"/>
              <a:t>EAGLE STP</a:t>
            </a:r>
          </a:p>
          <a:p>
            <a:r>
              <a:rPr lang="en-US" dirty="0"/>
              <a:t>- Clayton</a:t>
            </a:r>
          </a:p>
        </p:txBody>
      </p:sp>
      <p:sp>
        <p:nvSpPr>
          <p:cNvPr id="55303" name="Rectangle 7"/>
          <p:cNvSpPr>
            <a:spLocks noChangeArrowheads="1"/>
          </p:cNvSpPr>
          <p:nvPr/>
        </p:nvSpPr>
        <p:spPr bwMode="auto">
          <a:xfrm>
            <a:off x="2306638" y="2197100"/>
            <a:ext cx="1774825" cy="3105150"/>
          </a:xfrm>
          <a:prstGeom prst="rect">
            <a:avLst/>
          </a:prstGeom>
          <a:solidFill>
            <a:srgbClr val="66FF33"/>
          </a:solidFill>
          <a:ln w="9525">
            <a:solidFill>
              <a:schemeClr val="bg2"/>
            </a:solidFill>
            <a:miter lim="800000"/>
            <a:headEnd/>
            <a:tailEnd/>
          </a:ln>
        </p:spPr>
        <p:txBody>
          <a:bodyPr wrap="none" anchor="ctr"/>
          <a:lstStyle/>
          <a:p>
            <a:pPr algn="ctr"/>
            <a:endParaRPr lang="en-US" dirty="0"/>
          </a:p>
        </p:txBody>
      </p:sp>
      <p:sp>
        <p:nvSpPr>
          <p:cNvPr id="55304" name="AutoShape 8"/>
          <p:cNvSpPr>
            <a:spLocks noChangeArrowheads="1"/>
          </p:cNvSpPr>
          <p:nvPr/>
        </p:nvSpPr>
        <p:spPr bwMode="auto">
          <a:xfrm>
            <a:off x="6594475" y="1109663"/>
            <a:ext cx="2173288" cy="4992687"/>
          </a:xfrm>
          <a:prstGeom prst="bevel">
            <a:avLst>
              <a:gd name="adj" fmla="val 12500"/>
            </a:avLst>
          </a:prstGeom>
          <a:solidFill>
            <a:srgbClr val="F0E8B7"/>
          </a:solidFill>
          <a:ln w="9525">
            <a:solidFill>
              <a:schemeClr val="tx1"/>
            </a:solidFill>
            <a:miter lim="800000"/>
            <a:headEnd/>
            <a:tailEnd/>
          </a:ln>
        </p:spPr>
        <p:txBody>
          <a:bodyPr wrap="none" anchor="ctr"/>
          <a:lstStyle/>
          <a:p>
            <a:pPr algn="ctr"/>
            <a:endParaRPr lang="en-US" sz="2800" dirty="0"/>
          </a:p>
        </p:txBody>
      </p:sp>
      <p:sp>
        <p:nvSpPr>
          <p:cNvPr id="55305" name="Line 9"/>
          <p:cNvSpPr>
            <a:spLocks noChangeShapeType="1"/>
          </p:cNvSpPr>
          <p:nvPr/>
        </p:nvSpPr>
        <p:spPr bwMode="auto">
          <a:xfrm flipH="1">
            <a:off x="6877050" y="1370013"/>
            <a:ext cx="1604963" cy="4437062"/>
          </a:xfrm>
          <a:prstGeom prst="line">
            <a:avLst/>
          </a:prstGeom>
          <a:noFill/>
          <a:ln w="9525">
            <a:solidFill>
              <a:schemeClr val="tx1"/>
            </a:solidFill>
            <a:round/>
            <a:headEnd/>
            <a:tailEnd/>
          </a:ln>
        </p:spPr>
        <p:txBody>
          <a:bodyPr/>
          <a:lstStyle/>
          <a:p>
            <a:endParaRPr lang="en-US" dirty="0"/>
          </a:p>
        </p:txBody>
      </p:sp>
      <p:sp>
        <p:nvSpPr>
          <p:cNvPr id="55306" name="Text Box 10"/>
          <p:cNvSpPr txBox="1">
            <a:spLocks noChangeArrowheads="1"/>
          </p:cNvSpPr>
          <p:nvPr/>
        </p:nvSpPr>
        <p:spPr bwMode="auto">
          <a:xfrm>
            <a:off x="6861175" y="1457325"/>
            <a:ext cx="1831975" cy="641350"/>
          </a:xfrm>
          <a:prstGeom prst="rect">
            <a:avLst/>
          </a:prstGeom>
          <a:noFill/>
          <a:ln w="9525">
            <a:noFill/>
            <a:miter lim="800000"/>
            <a:headEnd/>
            <a:tailEnd/>
          </a:ln>
        </p:spPr>
        <p:txBody>
          <a:bodyPr>
            <a:spAutoFit/>
          </a:bodyPr>
          <a:lstStyle/>
          <a:p>
            <a:r>
              <a:rPr lang="en-US" dirty="0"/>
              <a:t>EAGLE STP</a:t>
            </a:r>
          </a:p>
          <a:p>
            <a:r>
              <a:rPr lang="en-US" dirty="0"/>
              <a:t>- Raleigh</a:t>
            </a:r>
          </a:p>
        </p:txBody>
      </p:sp>
      <p:sp>
        <p:nvSpPr>
          <p:cNvPr id="55307" name="Rectangle 11"/>
          <p:cNvSpPr>
            <a:spLocks noChangeArrowheads="1"/>
          </p:cNvSpPr>
          <p:nvPr/>
        </p:nvSpPr>
        <p:spPr bwMode="auto">
          <a:xfrm>
            <a:off x="7083425" y="2181225"/>
            <a:ext cx="1085850" cy="3105150"/>
          </a:xfrm>
          <a:prstGeom prst="rect">
            <a:avLst/>
          </a:prstGeom>
          <a:solidFill>
            <a:srgbClr val="66FF33"/>
          </a:solidFill>
          <a:ln w="9525">
            <a:solidFill>
              <a:schemeClr val="bg2"/>
            </a:solidFill>
            <a:miter lim="800000"/>
            <a:headEnd/>
            <a:tailEnd/>
          </a:ln>
        </p:spPr>
        <p:txBody>
          <a:bodyPr wrap="none" anchor="ctr"/>
          <a:lstStyle/>
          <a:p>
            <a:pPr algn="ctr"/>
            <a:endParaRPr lang="en-US" dirty="0"/>
          </a:p>
        </p:txBody>
      </p:sp>
      <p:sp>
        <p:nvSpPr>
          <p:cNvPr id="55308" name="Text Box 12"/>
          <p:cNvSpPr txBox="1">
            <a:spLocks noChangeArrowheads="1"/>
          </p:cNvSpPr>
          <p:nvPr/>
        </p:nvSpPr>
        <p:spPr bwMode="auto">
          <a:xfrm>
            <a:off x="2762250" y="6065838"/>
            <a:ext cx="730250" cy="366712"/>
          </a:xfrm>
          <a:prstGeom prst="rect">
            <a:avLst/>
          </a:prstGeom>
          <a:noFill/>
          <a:ln w="9525">
            <a:noFill/>
            <a:miter lim="800000"/>
            <a:headEnd/>
            <a:tailEnd/>
          </a:ln>
        </p:spPr>
        <p:txBody>
          <a:bodyPr wrap="none">
            <a:spAutoFit/>
          </a:bodyPr>
          <a:lstStyle/>
          <a:p>
            <a:r>
              <a:rPr lang="en-US" dirty="0"/>
              <a:t>Local</a:t>
            </a:r>
          </a:p>
        </p:txBody>
      </p:sp>
      <p:sp>
        <p:nvSpPr>
          <p:cNvPr id="55309" name="Text Box 13"/>
          <p:cNvSpPr txBox="1">
            <a:spLocks noChangeArrowheads="1"/>
          </p:cNvSpPr>
          <p:nvPr/>
        </p:nvSpPr>
        <p:spPr bwMode="auto">
          <a:xfrm>
            <a:off x="7191375" y="6065838"/>
            <a:ext cx="984250" cy="366712"/>
          </a:xfrm>
          <a:prstGeom prst="rect">
            <a:avLst/>
          </a:prstGeom>
          <a:noFill/>
          <a:ln w="9525">
            <a:noFill/>
            <a:miter lim="800000"/>
            <a:headEnd/>
            <a:tailEnd/>
          </a:ln>
        </p:spPr>
        <p:txBody>
          <a:bodyPr wrap="none">
            <a:spAutoFit/>
          </a:bodyPr>
          <a:lstStyle/>
          <a:p>
            <a:r>
              <a:rPr lang="en-US" dirty="0"/>
              <a:t>Remote</a:t>
            </a:r>
          </a:p>
        </p:txBody>
      </p:sp>
      <p:sp>
        <p:nvSpPr>
          <p:cNvPr id="55310" name="Freeform 14"/>
          <p:cNvSpPr>
            <a:spLocks/>
          </p:cNvSpPr>
          <p:nvPr/>
        </p:nvSpPr>
        <p:spPr bwMode="auto">
          <a:xfrm>
            <a:off x="4103688" y="2690813"/>
            <a:ext cx="307975" cy="2278062"/>
          </a:xfrm>
          <a:custGeom>
            <a:avLst/>
            <a:gdLst>
              <a:gd name="T0" fmla="*/ 2147483647 w 796"/>
              <a:gd name="T1" fmla="*/ 0 h 827"/>
              <a:gd name="T2" fmla="*/ 2147483647 w 796"/>
              <a:gd name="T3" fmla="*/ 2147483647 h 827"/>
              <a:gd name="T4" fmla="*/ 0 w 796"/>
              <a:gd name="T5" fmla="*/ 2147483647 h 827"/>
              <a:gd name="T6" fmla="*/ 0 60000 65536"/>
              <a:gd name="T7" fmla="*/ 0 60000 65536"/>
              <a:gd name="T8" fmla="*/ 0 60000 65536"/>
              <a:gd name="T9" fmla="*/ 0 w 796"/>
              <a:gd name="T10" fmla="*/ 0 h 827"/>
              <a:gd name="T11" fmla="*/ 796 w 796"/>
              <a:gd name="T12" fmla="*/ 827 h 827"/>
            </a:gdLst>
            <a:ahLst/>
            <a:cxnLst>
              <a:cxn ang="T6">
                <a:pos x="T0" y="T1"/>
              </a:cxn>
              <a:cxn ang="T7">
                <a:pos x="T2" y="T3"/>
              </a:cxn>
              <a:cxn ang="T8">
                <a:pos x="T4" y="T5"/>
              </a:cxn>
            </a:cxnLst>
            <a:rect l="T9" t="T10" r="T11" b="T12"/>
            <a:pathLst>
              <a:path w="796" h="827">
                <a:moveTo>
                  <a:pt x="796" y="0"/>
                </a:moveTo>
                <a:lnTo>
                  <a:pt x="796" y="827"/>
                </a:lnTo>
                <a:lnTo>
                  <a:pt x="0" y="827"/>
                </a:lnTo>
              </a:path>
            </a:pathLst>
          </a:custGeom>
          <a:noFill/>
          <a:ln w="28575" cmpd="sng">
            <a:solidFill>
              <a:schemeClr val="tx1"/>
            </a:solidFill>
            <a:round/>
            <a:headEnd type="none" w="med" len="med"/>
            <a:tailEnd type="triangle" w="med" len="med"/>
          </a:ln>
        </p:spPr>
        <p:txBody>
          <a:bodyPr/>
          <a:lstStyle/>
          <a:p>
            <a:endParaRPr lang="en-US" dirty="0"/>
          </a:p>
        </p:txBody>
      </p:sp>
      <p:sp>
        <p:nvSpPr>
          <p:cNvPr id="55311" name="Text Box 15"/>
          <p:cNvSpPr txBox="1">
            <a:spLocks noChangeArrowheads="1"/>
          </p:cNvSpPr>
          <p:nvPr/>
        </p:nvSpPr>
        <p:spPr bwMode="auto">
          <a:xfrm>
            <a:off x="3270250" y="2543175"/>
            <a:ext cx="819150" cy="366713"/>
          </a:xfrm>
          <a:prstGeom prst="rect">
            <a:avLst/>
          </a:prstGeom>
          <a:noFill/>
          <a:ln w="9525" algn="ctr">
            <a:noFill/>
            <a:miter lim="800000"/>
            <a:headEnd/>
            <a:tailEnd/>
          </a:ln>
        </p:spPr>
        <p:txBody>
          <a:bodyPr wrap="none">
            <a:spAutoFit/>
          </a:bodyPr>
          <a:lstStyle/>
          <a:p>
            <a:pPr algn="ctr"/>
            <a:r>
              <a:rPr lang="en-US" dirty="0"/>
              <a:t>Port A</a:t>
            </a:r>
          </a:p>
        </p:txBody>
      </p:sp>
      <p:sp>
        <p:nvSpPr>
          <p:cNvPr id="55312" name="Text Box 16"/>
          <p:cNvSpPr txBox="1">
            <a:spLocks noChangeArrowheads="1"/>
          </p:cNvSpPr>
          <p:nvPr/>
        </p:nvSpPr>
        <p:spPr bwMode="auto">
          <a:xfrm>
            <a:off x="3308350" y="4791075"/>
            <a:ext cx="819150" cy="366713"/>
          </a:xfrm>
          <a:prstGeom prst="rect">
            <a:avLst/>
          </a:prstGeom>
          <a:noFill/>
          <a:ln w="9525" algn="ctr">
            <a:noFill/>
            <a:miter lim="800000"/>
            <a:headEnd/>
            <a:tailEnd/>
          </a:ln>
        </p:spPr>
        <p:txBody>
          <a:bodyPr wrap="none">
            <a:spAutoFit/>
          </a:bodyPr>
          <a:lstStyle/>
          <a:p>
            <a:pPr algn="ctr"/>
            <a:r>
              <a:rPr lang="en-US" dirty="0"/>
              <a:t>Port B</a:t>
            </a:r>
          </a:p>
        </p:txBody>
      </p:sp>
      <p:sp>
        <p:nvSpPr>
          <p:cNvPr id="55313" name="Freeform 17"/>
          <p:cNvSpPr>
            <a:spLocks/>
          </p:cNvSpPr>
          <p:nvPr/>
        </p:nvSpPr>
        <p:spPr bwMode="auto">
          <a:xfrm>
            <a:off x="3505200" y="2830513"/>
            <a:ext cx="3484563" cy="1009650"/>
          </a:xfrm>
          <a:custGeom>
            <a:avLst/>
            <a:gdLst>
              <a:gd name="T0" fmla="*/ 0 w 2195"/>
              <a:gd name="T1" fmla="*/ 2147483647 h 636"/>
              <a:gd name="T2" fmla="*/ 2147483647 w 2195"/>
              <a:gd name="T3" fmla="*/ 2147483647 h 636"/>
              <a:gd name="T4" fmla="*/ 2147483647 w 2195"/>
              <a:gd name="T5" fmla="*/ 2147483647 h 636"/>
              <a:gd name="T6" fmla="*/ 2147483647 w 2195"/>
              <a:gd name="T7" fmla="*/ 0 h 636"/>
              <a:gd name="T8" fmla="*/ 0 60000 65536"/>
              <a:gd name="T9" fmla="*/ 0 60000 65536"/>
              <a:gd name="T10" fmla="*/ 0 60000 65536"/>
              <a:gd name="T11" fmla="*/ 0 60000 65536"/>
              <a:gd name="T12" fmla="*/ 0 w 2195"/>
              <a:gd name="T13" fmla="*/ 0 h 636"/>
              <a:gd name="T14" fmla="*/ 2195 w 2195"/>
              <a:gd name="T15" fmla="*/ 636 h 636"/>
            </a:gdLst>
            <a:ahLst/>
            <a:cxnLst>
              <a:cxn ang="T8">
                <a:pos x="T0" y="T1"/>
              </a:cxn>
              <a:cxn ang="T9">
                <a:pos x="T2" y="T3"/>
              </a:cxn>
              <a:cxn ang="T10">
                <a:pos x="T4" y="T5"/>
              </a:cxn>
              <a:cxn ang="T11">
                <a:pos x="T6" y="T7"/>
              </a:cxn>
            </a:cxnLst>
            <a:rect l="T12" t="T13" r="T14" b="T15"/>
            <a:pathLst>
              <a:path w="2195" h="636">
                <a:moveTo>
                  <a:pt x="0" y="636"/>
                </a:moveTo>
                <a:lnTo>
                  <a:pt x="978" y="635"/>
                </a:lnTo>
                <a:lnTo>
                  <a:pt x="972" y="11"/>
                </a:lnTo>
                <a:lnTo>
                  <a:pt x="2195" y="0"/>
                </a:lnTo>
              </a:path>
            </a:pathLst>
          </a:custGeom>
          <a:noFill/>
          <a:ln w="25400" cap="flat">
            <a:solidFill>
              <a:schemeClr val="tx1"/>
            </a:solidFill>
            <a:prstDash val="dash"/>
            <a:round/>
            <a:headEnd/>
            <a:tailEnd type="triangle" w="med" len="med"/>
          </a:ln>
        </p:spPr>
        <p:txBody>
          <a:bodyPr/>
          <a:lstStyle/>
          <a:p>
            <a:endParaRPr lang="en-US" dirty="0"/>
          </a:p>
        </p:txBody>
      </p:sp>
      <p:sp>
        <p:nvSpPr>
          <p:cNvPr id="55314" name="Text Box 18"/>
          <p:cNvSpPr txBox="1">
            <a:spLocks noChangeArrowheads="1"/>
          </p:cNvSpPr>
          <p:nvPr/>
        </p:nvSpPr>
        <p:spPr bwMode="auto">
          <a:xfrm>
            <a:off x="7118350" y="2520950"/>
            <a:ext cx="819150" cy="366713"/>
          </a:xfrm>
          <a:prstGeom prst="rect">
            <a:avLst/>
          </a:prstGeom>
          <a:noFill/>
          <a:ln w="9525" algn="ctr">
            <a:noFill/>
            <a:miter lim="800000"/>
            <a:headEnd/>
            <a:tailEnd/>
          </a:ln>
        </p:spPr>
        <p:txBody>
          <a:bodyPr wrap="none">
            <a:spAutoFit/>
          </a:bodyPr>
          <a:lstStyle/>
          <a:p>
            <a:pPr algn="ctr"/>
            <a:r>
              <a:rPr lang="en-US" dirty="0"/>
              <a:t>Port A</a:t>
            </a:r>
          </a:p>
        </p:txBody>
      </p:sp>
      <p:sp>
        <p:nvSpPr>
          <p:cNvPr id="55315" name="Text Box 19"/>
          <p:cNvSpPr txBox="1">
            <a:spLocks noChangeArrowheads="1"/>
          </p:cNvSpPr>
          <p:nvPr/>
        </p:nvSpPr>
        <p:spPr bwMode="auto">
          <a:xfrm>
            <a:off x="7085013" y="4951413"/>
            <a:ext cx="819150" cy="366712"/>
          </a:xfrm>
          <a:prstGeom prst="rect">
            <a:avLst/>
          </a:prstGeom>
          <a:noFill/>
          <a:ln w="9525" algn="ctr">
            <a:noFill/>
            <a:miter lim="800000"/>
            <a:headEnd/>
            <a:tailEnd/>
          </a:ln>
        </p:spPr>
        <p:txBody>
          <a:bodyPr wrap="none">
            <a:spAutoFit/>
          </a:bodyPr>
          <a:lstStyle/>
          <a:p>
            <a:pPr algn="ctr"/>
            <a:r>
              <a:rPr lang="en-US" dirty="0"/>
              <a:t>Port B</a:t>
            </a:r>
          </a:p>
        </p:txBody>
      </p:sp>
      <p:sp>
        <p:nvSpPr>
          <p:cNvPr id="55316" name="Text Box 20"/>
          <p:cNvSpPr txBox="1">
            <a:spLocks noChangeArrowheads="1"/>
          </p:cNvSpPr>
          <p:nvPr/>
        </p:nvSpPr>
        <p:spPr bwMode="auto">
          <a:xfrm>
            <a:off x="2622550" y="2160588"/>
            <a:ext cx="1149350" cy="366712"/>
          </a:xfrm>
          <a:prstGeom prst="rect">
            <a:avLst/>
          </a:prstGeom>
          <a:noFill/>
          <a:ln w="9525">
            <a:noFill/>
            <a:miter lim="800000"/>
            <a:headEnd/>
            <a:tailEnd/>
          </a:ln>
        </p:spPr>
        <p:txBody>
          <a:bodyPr wrap="none">
            <a:spAutoFit/>
          </a:bodyPr>
          <a:lstStyle/>
          <a:p>
            <a:r>
              <a:rPr lang="en-US" dirty="0"/>
              <a:t>E5-ENET</a:t>
            </a:r>
          </a:p>
        </p:txBody>
      </p:sp>
      <p:sp>
        <p:nvSpPr>
          <p:cNvPr id="55317" name="Text Box 21"/>
          <p:cNvSpPr txBox="1">
            <a:spLocks noChangeArrowheads="1"/>
          </p:cNvSpPr>
          <p:nvPr/>
        </p:nvSpPr>
        <p:spPr bwMode="auto">
          <a:xfrm>
            <a:off x="7050088" y="2151063"/>
            <a:ext cx="1149350" cy="366712"/>
          </a:xfrm>
          <a:prstGeom prst="rect">
            <a:avLst/>
          </a:prstGeom>
          <a:noFill/>
          <a:ln w="9525">
            <a:noFill/>
            <a:miter lim="800000"/>
            <a:headEnd/>
            <a:tailEnd/>
          </a:ln>
        </p:spPr>
        <p:txBody>
          <a:bodyPr wrap="none">
            <a:spAutoFit/>
          </a:bodyPr>
          <a:lstStyle/>
          <a:p>
            <a:r>
              <a:rPr lang="en-US" dirty="0"/>
              <a:t>E5-ENET</a:t>
            </a:r>
          </a:p>
        </p:txBody>
      </p:sp>
      <p:sp>
        <p:nvSpPr>
          <p:cNvPr id="55318" name="Line 22"/>
          <p:cNvSpPr>
            <a:spLocks noChangeShapeType="1"/>
          </p:cNvSpPr>
          <p:nvPr/>
        </p:nvSpPr>
        <p:spPr bwMode="auto">
          <a:xfrm>
            <a:off x="4119563" y="2703513"/>
            <a:ext cx="2878137" cy="0"/>
          </a:xfrm>
          <a:prstGeom prst="line">
            <a:avLst/>
          </a:prstGeom>
          <a:noFill/>
          <a:ln w="28575">
            <a:solidFill>
              <a:schemeClr val="tx1"/>
            </a:solidFill>
            <a:round/>
            <a:headEnd type="triangle" w="med" len="med"/>
            <a:tailEnd type="triangle" w="med" len="med"/>
          </a:ln>
        </p:spPr>
        <p:txBody>
          <a:bodyPr/>
          <a:lstStyle/>
          <a:p>
            <a:endParaRPr lang="en-US" dirty="0"/>
          </a:p>
        </p:txBody>
      </p:sp>
      <p:sp>
        <p:nvSpPr>
          <p:cNvPr id="55319" name="Text Box 23"/>
          <p:cNvSpPr txBox="1">
            <a:spLocks noChangeArrowheads="1"/>
          </p:cNvSpPr>
          <p:nvPr/>
        </p:nvSpPr>
        <p:spPr bwMode="auto">
          <a:xfrm>
            <a:off x="2324100" y="2533650"/>
            <a:ext cx="1190625" cy="366713"/>
          </a:xfrm>
          <a:prstGeom prst="rect">
            <a:avLst/>
          </a:prstGeom>
          <a:noFill/>
          <a:ln w="9525" algn="ctr">
            <a:noFill/>
            <a:miter lim="800000"/>
            <a:headEnd/>
            <a:tailEnd/>
          </a:ln>
        </p:spPr>
        <p:txBody>
          <a:bodyPr>
            <a:spAutoFit/>
          </a:bodyPr>
          <a:lstStyle/>
          <a:p>
            <a:pPr>
              <a:spcBef>
                <a:spcPct val="50000"/>
              </a:spcBef>
            </a:pPr>
            <a:r>
              <a:rPr lang="en-US" dirty="0"/>
              <a:t>(1.lhost)</a:t>
            </a:r>
          </a:p>
        </p:txBody>
      </p:sp>
      <p:sp>
        <p:nvSpPr>
          <p:cNvPr id="55320" name="Text Box 24"/>
          <p:cNvSpPr txBox="1">
            <a:spLocks noChangeArrowheads="1"/>
          </p:cNvSpPr>
          <p:nvPr/>
        </p:nvSpPr>
        <p:spPr bwMode="auto">
          <a:xfrm>
            <a:off x="2266950" y="4667250"/>
            <a:ext cx="1219200" cy="366713"/>
          </a:xfrm>
          <a:prstGeom prst="rect">
            <a:avLst/>
          </a:prstGeom>
          <a:noFill/>
          <a:ln w="9525" algn="ctr">
            <a:noFill/>
            <a:miter lim="800000"/>
            <a:headEnd/>
            <a:tailEnd/>
          </a:ln>
        </p:spPr>
        <p:txBody>
          <a:bodyPr>
            <a:spAutoFit/>
          </a:bodyPr>
          <a:lstStyle/>
          <a:p>
            <a:pPr>
              <a:spcBef>
                <a:spcPct val="50000"/>
              </a:spcBef>
            </a:pPr>
            <a:r>
              <a:rPr lang="en-US" dirty="0"/>
              <a:t>(5.alhost)</a:t>
            </a:r>
          </a:p>
        </p:txBody>
      </p:sp>
      <p:sp>
        <p:nvSpPr>
          <p:cNvPr id="55321" name="Text Box 25"/>
          <p:cNvSpPr txBox="1">
            <a:spLocks noChangeArrowheads="1"/>
          </p:cNvSpPr>
          <p:nvPr/>
        </p:nvSpPr>
        <p:spPr bwMode="auto">
          <a:xfrm>
            <a:off x="2324100" y="3486150"/>
            <a:ext cx="1238250" cy="366713"/>
          </a:xfrm>
          <a:prstGeom prst="rect">
            <a:avLst/>
          </a:prstGeom>
          <a:noFill/>
          <a:ln w="9525" algn="ctr">
            <a:noFill/>
            <a:miter lim="800000"/>
            <a:headEnd/>
            <a:tailEnd/>
          </a:ln>
        </p:spPr>
        <p:txBody>
          <a:bodyPr>
            <a:spAutoFit/>
          </a:bodyPr>
          <a:lstStyle/>
          <a:p>
            <a:pPr>
              <a:spcBef>
                <a:spcPct val="50000"/>
              </a:spcBef>
            </a:pPr>
            <a:r>
              <a:rPr lang="en-US" dirty="0"/>
              <a:t>(3.rhost)</a:t>
            </a:r>
          </a:p>
        </p:txBody>
      </p:sp>
      <p:sp>
        <p:nvSpPr>
          <p:cNvPr id="55322" name="Text Box 26"/>
          <p:cNvSpPr txBox="1">
            <a:spLocks noChangeArrowheads="1"/>
          </p:cNvSpPr>
          <p:nvPr/>
        </p:nvSpPr>
        <p:spPr bwMode="auto">
          <a:xfrm>
            <a:off x="2324100" y="3838575"/>
            <a:ext cx="1095375" cy="366713"/>
          </a:xfrm>
          <a:prstGeom prst="rect">
            <a:avLst/>
          </a:prstGeom>
          <a:noFill/>
          <a:ln w="9525" algn="ctr">
            <a:noFill/>
            <a:miter lim="800000"/>
            <a:headEnd/>
            <a:tailEnd/>
          </a:ln>
        </p:spPr>
        <p:txBody>
          <a:bodyPr>
            <a:spAutoFit/>
          </a:bodyPr>
          <a:lstStyle/>
          <a:p>
            <a:pPr>
              <a:spcBef>
                <a:spcPct val="50000"/>
              </a:spcBef>
            </a:pPr>
            <a:r>
              <a:rPr lang="en-US" dirty="0"/>
              <a:t>(4.rport)</a:t>
            </a:r>
            <a:endParaRPr lang="en-US" dirty="0">
              <a:solidFill>
                <a:schemeClr val="bg1"/>
              </a:solidFill>
            </a:endParaRPr>
          </a:p>
        </p:txBody>
      </p:sp>
      <p:sp>
        <p:nvSpPr>
          <p:cNvPr id="55323" name="Text Box 27"/>
          <p:cNvSpPr txBox="1">
            <a:spLocks noChangeArrowheads="1"/>
          </p:cNvSpPr>
          <p:nvPr/>
        </p:nvSpPr>
        <p:spPr bwMode="auto">
          <a:xfrm>
            <a:off x="2333625" y="2790825"/>
            <a:ext cx="1009650" cy="366713"/>
          </a:xfrm>
          <a:prstGeom prst="rect">
            <a:avLst/>
          </a:prstGeom>
          <a:noFill/>
          <a:ln w="9525" algn="ctr">
            <a:noFill/>
            <a:miter lim="800000"/>
            <a:headEnd/>
            <a:tailEnd/>
          </a:ln>
        </p:spPr>
        <p:txBody>
          <a:bodyPr>
            <a:spAutoFit/>
          </a:bodyPr>
          <a:lstStyle/>
          <a:p>
            <a:pPr>
              <a:spcBef>
                <a:spcPct val="50000"/>
              </a:spcBef>
            </a:pPr>
            <a:r>
              <a:rPr lang="en-US" dirty="0"/>
              <a:t>(2.lport)</a:t>
            </a:r>
            <a:endParaRPr lang="en-US" b="1" dirty="0">
              <a:solidFill>
                <a:schemeClr val="bg1"/>
              </a:solidFill>
            </a:endParaRPr>
          </a:p>
        </p:txBody>
      </p:sp>
      <p:sp>
        <p:nvSpPr>
          <p:cNvPr id="55324" name="AutoShape 28"/>
          <p:cNvSpPr>
            <a:spLocks/>
          </p:cNvSpPr>
          <p:nvPr/>
        </p:nvSpPr>
        <p:spPr bwMode="auto">
          <a:xfrm>
            <a:off x="1533525" y="2590800"/>
            <a:ext cx="962025" cy="2714625"/>
          </a:xfrm>
          <a:prstGeom prst="leftBrace">
            <a:avLst>
              <a:gd name="adj1" fmla="val 22195"/>
              <a:gd name="adj2" fmla="val 50000"/>
            </a:avLst>
          </a:prstGeom>
          <a:noFill/>
          <a:ln w="28575">
            <a:solidFill>
              <a:srgbClr val="000000"/>
            </a:solidFill>
            <a:round/>
            <a:headEnd/>
            <a:tailEnd/>
          </a:ln>
        </p:spPr>
        <p:txBody>
          <a:bodyPr wrap="none" anchor="ctr"/>
          <a:lstStyle/>
          <a:p>
            <a:endParaRPr lang="en-US" dirty="0"/>
          </a:p>
        </p:txBody>
      </p:sp>
      <p:sp>
        <p:nvSpPr>
          <p:cNvPr id="55325" name="Text Box 29"/>
          <p:cNvSpPr txBox="1">
            <a:spLocks noChangeArrowheads="1"/>
          </p:cNvSpPr>
          <p:nvPr/>
        </p:nvSpPr>
        <p:spPr bwMode="auto">
          <a:xfrm>
            <a:off x="28575" y="3371850"/>
            <a:ext cx="1628775" cy="915988"/>
          </a:xfrm>
          <a:prstGeom prst="rect">
            <a:avLst/>
          </a:prstGeom>
          <a:noFill/>
          <a:ln w="9525" algn="ctr">
            <a:noFill/>
            <a:miter lim="800000"/>
            <a:headEnd/>
            <a:tailEnd/>
          </a:ln>
        </p:spPr>
        <p:txBody>
          <a:bodyPr>
            <a:spAutoFit/>
          </a:bodyPr>
          <a:lstStyle/>
          <a:p>
            <a:pPr algn="ctr">
              <a:spcBef>
                <a:spcPct val="50000"/>
              </a:spcBef>
            </a:pPr>
            <a:r>
              <a:rPr lang="en-US" dirty="0"/>
              <a:t>SCTP Association Parameters</a:t>
            </a:r>
          </a:p>
        </p:txBody>
      </p:sp>
      <p:sp>
        <p:nvSpPr>
          <p:cNvPr id="55326" name="Text Box 30"/>
          <p:cNvSpPr txBox="1">
            <a:spLocks noChangeArrowheads="1"/>
          </p:cNvSpPr>
          <p:nvPr/>
        </p:nvSpPr>
        <p:spPr bwMode="auto">
          <a:xfrm>
            <a:off x="4810125" y="1981200"/>
            <a:ext cx="1543050" cy="641350"/>
          </a:xfrm>
          <a:prstGeom prst="rect">
            <a:avLst/>
          </a:prstGeom>
          <a:noFill/>
          <a:ln w="9525" algn="ctr">
            <a:noFill/>
            <a:miter lim="800000"/>
            <a:headEnd/>
            <a:tailEnd/>
          </a:ln>
        </p:spPr>
        <p:txBody>
          <a:bodyPr>
            <a:spAutoFit/>
          </a:bodyPr>
          <a:lstStyle/>
          <a:p>
            <a:pPr algn="ctr">
              <a:spcBef>
                <a:spcPct val="50000"/>
              </a:spcBef>
            </a:pPr>
            <a:r>
              <a:rPr lang="en-US" dirty="0"/>
              <a:t>SCTP Association</a:t>
            </a:r>
          </a:p>
        </p:txBody>
      </p:sp>
      <p:sp>
        <p:nvSpPr>
          <p:cNvPr id="55327" name="Line 31"/>
          <p:cNvSpPr>
            <a:spLocks noChangeShapeType="1"/>
          </p:cNvSpPr>
          <p:nvPr/>
        </p:nvSpPr>
        <p:spPr bwMode="auto">
          <a:xfrm>
            <a:off x="3038475" y="3495675"/>
            <a:ext cx="457200" cy="0"/>
          </a:xfrm>
          <a:prstGeom prst="line">
            <a:avLst/>
          </a:prstGeom>
          <a:noFill/>
          <a:ln w="28575">
            <a:solidFill>
              <a:srgbClr val="000000"/>
            </a:solidFill>
            <a:prstDash val="dash"/>
            <a:round/>
            <a:headEnd/>
            <a:tailEnd/>
          </a:ln>
        </p:spPr>
        <p:txBody>
          <a:bodyPr anchor="ctr"/>
          <a:lstStyle/>
          <a:p>
            <a:endParaRPr lang="en-US" dirty="0"/>
          </a:p>
        </p:txBody>
      </p:sp>
      <p:sp>
        <p:nvSpPr>
          <p:cNvPr id="55328" name="Line 32"/>
          <p:cNvSpPr>
            <a:spLocks noChangeShapeType="1"/>
          </p:cNvSpPr>
          <p:nvPr/>
        </p:nvSpPr>
        <p:spPr bwMode="auto">
          <a:xfrm>
            <a:off x="3048000" y="4219575"/>
            <a:ext cx="457200" cy="0"/>
          </a:xfrm>
          <a:prstGeom prst="line">
            <a:avLst/>
          </a:prstGeom>
          <a:noFill/>
          <a:ln w="28575">
            <a:solidFill>
              <a:srgbClr val="000000"/>
            </a:solidFill>
            <a:prstDash val="dash"/>
            <a:round/>
            <a:headEnd/>
            <a:tailEnd/>
          </a:ln>
        </p:spPr>
        <p:txBody>
          <a:bodyPr anchor="ctr"/>
          <a:lstStyle/>
          <a:p>
            <a:endParaRPr lang="en-US" dirty="0"/>
          </a:p>
        </p:txBody>
      </p:sp>
      <p:sp>
        <p:nvSpPr>
          <p:cNvPr id="55329" name="Line 33"/>
          <p:cNvSpPr>
            <a:spLocks noChangeShapeType="1"/>
          </p:cNvSpPr>
          <p:nvPr/>
        </p:nvSpPr>
        <p:spPr bwMode="auto">
          <a:xfrm>
            <a:off x="3486150" y="3495675"/>
            <a:ext cx="9525" cy="790575"/>
          </a:xfrm>
          <a:prstGeom prst="line">
            <a:avLst/>
          </a:prstGeom>
          <a:noFill/>
          <a:ln w="28575">
            <a:solidFill>
              <a:srgbClr val="000000"/>
            </a:solidFill>
            <a:prstDash val="dash"/>
            <a:round/>
            <a:headEnd/>
            <a:tailEnd/>
          </a:ln>
        </p:spPr>
        <p:txBody>
          <a:bodyPr anchor="ctr"/>
          <a:lstStyle/>
          <a:p>
            <a:endParaRPr lang="en-US" dirty="0"/>
          </a:p>
        </p:txBody>
      </p:sp>
      <p:sp>
        <p:nvSpPr>
          <p:cNvPr id="34" name="Text Box 24"/>
          <p:cNvSpPr txBox="1">
            <a:spLocks noChangeArrowheads="1"/>
          </p:cNvSpPr>
          <p:nvPr/>
        </p:nvSpPr>
        <p:spPr bwMode="auto">
          <a:xfrm>
            <a:off x="2286000" y="4953000"/>
            <a:ext cx="1219200" cy="366713"/>
          </a:xfrm>
          <a:prstGeom prst="rect">
            <a:avLst/>
          </a:prstGeom>
          <a:noFill/>
          <a:ln w="9525" algn="ctr">
            <a:noFill/>
            <a:miter lim="800000"/>
            <a:headEnd/>
            <a:tailEnd/>
          </a:ln>
        </p:spPr>
        <p:txBody>
          <a:bodyPr>
            <a:spAutoFit/>
          </a:bodyPr>
          <a:lstStyle/>
          <a:p>
            <a:pPr>
              <a:spcBef>
                <a:spcPct val="50000"/>
              </a:spcBef>
            </a:pPr>
            <a:r>
              <a:rPr lang="en-US" dirty="0" smtClean="0"/>
              <a:t>(6.arhost</a:t>
            </a:r>
            <a:r>
              <a:rPr lang="en-US" dirty="0"/>
              <a:t>)</a:t>
            </a:r>
          </a:p>
        </p:txBody>
      </p:sp>
      <p:cxnSp>
        <p:nvCxnSpPr>
          <p:cNvPr id="36" name="Straight Arrow Connector 35"/>
          <p:cNvCxnSpPr/>
          <p:nvPr/>
        </p:nvCxnSpPr>
        <p:spPr>
          <a:xfrm>
            <a:off x="3429000" y="5143501"/>
            <a:ext cx="3648075" cy="9524"/>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756400" y="1560513"/>
            <a:ext cx="1857375" cy="25971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56323" name="Rectangle 3"/>
          <p:cNvSpPr>
            <a:spLocks noChangeArrowheads="1"/>
          </p:cNvSpPr>
          <p:nvPr/>
        </p:nvSpPr>
        <p:spPr bwMode="auto">
          <a:xfrm>
            <a:off x="595313" y="1582738"/>
            <a:ext cx="1857375" cy="2597150"/>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56324" name="Line 4"/>
          <p:cNvSpPr>
            <a:spLocks noChangeShapeType="1"/>
          </p:cNvSpPr>
          <p:nvPr/>
        </p:nvSpPr>
        <p:spPr bwMode="auto">
          <a:xfrm flipH="1">
            <a:off x="595313" y="1582738"/>
            <a:ext cx="1843087" cy="2568575"/>
          </a:xfrm>
          <a:prstGeom prst="line">
            <a:avLst/>
          </a:prstGeom>
          <a:noFill/>
          <a:ln w="9525">
            <a:solidFill>
              <a:schemeClr val="tx1"/>
            </a:solidFill>
            <a:round/>
            <a:headEnd/>
            <a:tailEnd/>
          </a:ln>
        </p:spPr>
        <p:txBody>
          <a:bodyPr/>
          <a:lstStyle/>
          <a:p>
            <a:endParaRPr lang="en-US" dirty="0"/>
          </a:p>
        </p:txBody>
      </p:sp>
      <p:sp>
        <p:nvSpPr>
          <p:cNvPr id="56325" name="Rectangle 5"/>
          <p:cNvSpPr>
            <a:spLocks noGrp="1" noChangeArrowheads="1"/>
          </p:cNvSpPr>
          <p:nvPr>
            <p:ph type="title"/>
          </p:nvPr>
        </p:nvSpPr>
        <p:spPr>
          <a:xfrm>
            <a:off x="0" y="0"/>
            <a:ext cx="9144000" cy="630936"/>
          </a:xfrm>
        </p:spPr>
        <p:txBody>
          <a:bodyPr/>
          <a:lstStyle/>
          <a:p>
            <a:pPr eaLnBrk="1" hangingPunct="1"/>
            <a:r>
              <a:rPr lang="en-US" dirty="0" smtClean="0"/>
              <a:t>  SCTP Multi-homing</a:t>
            </a:r>
            <a:r>
              <a:rPr lang="en-US" sz="2800" dirty="0" smtClean="0"/>
              <a:t>  </a:t>
            </a:r>
          </a:p>
        </p:txBody>
      </p:sp>
      <p:sp>
        <p:nvSpPr>
          <p:cNvPr id="56326" name="Oval 6"/>
          <p:cNvSpPr>
            <a:spLocks noChangeArrowheads="1"/>
          </p:cNvSpPr>
          <p:nvPr/>
        </p:nvSpPr>
        <p:spPr bwMode="auto">
          <a:xfrm rot="10800000" flipV="1">
            <a:off x="2503488" y="2921000"/>
            <a:ext cx="469900" cy="304800"/>
          </a:xfrm>
          <a:prstGeom prst="ellipse">
            <a:avLst/>
          </a:prstGeom>
          <a:solidFill>
            <a:srgbClr val="FFCC00"/>
          </a:solidFill>
          <a:ln w="9525" algn="ctr">
            <a:solidFill>
              <a:schemeClr val="bg2"/>
            </a:solidFill>
            <a:round/>
            <a:headEnd/>
            <a:tailEnd/>
          </a:ln>
        </p:spPr>
        <p:txBody>
          <a:bodyPr wrap="none" anchor="ctr"/>
          <a:lstStyle/>
          <a:p>
            <a:pPr algn="ctr"/>
            <a:r>
              <a:rPr lang="en-US" dirty="0">
                <a:solidFill>
                  <a:srgbClr val="000000"/>
                </a:solidFill>
              </a:rPr>
              <a:t>B</a:t>
            </a:r>
          </a:p>
        </p:txBody>
      </p:sp>
      <p:sp>
        <p:nvSpPr>
          <p:cNvPr id="56327" name="Oval 7"/>
          <p:cNvSpPr>
            <a:spLocks noChangeArrowheads="1"/>
          </p:cNvSpPr>
          <p:nvPr/>
        </p:nvSpPr>
        <p:spPr bwMode="auto">
          <a:xfrm rot="10800000" flipV="1">
            <a:off x="2470150" y="2268538"/>
            <a:ext cx="469900" cy="304800"/>
          </a:xfrm>
          <a:prstGeom prst="ellipse">
            <a:avLst/>
          </a:prstGeom>
          <a:solidFill>
            <a:srgbClr val="FFCC00"/>
          </a:solidFill>
          <a:ln w="9525" algn="ctr">
            <a:solidFill>
              <a:schemeClr val="bg2"/>
            </a:solidFill>
            <a:round/>
            <a:headEnd/>
            <a:tailEnd/>
          </a:ln>
        </p:spPr>
        <p:txBody>
          <a:bodyPr wrap="none" anchor="ctr"/>
          <a:lstStyle/>
          <a:p>
            <a:pPr algn="ctr"/>
            <a:r>
              <a:rPr lang="en-US" dirty="0">
                <a:solidFill>
                  <a:srgbClr val="000000"/>
                </a:solidFill>
              </a:rPr>
              <a:t>A</a:t>
            </a:r>
          </a:p>
        </p:txBody>
      </p:sp>
      <p:sp>
        <p:nvSpPr>
          <p:cNvPr id="56328" name="Text Box 8"/>
          <p:cNvSpPr txBox="1">
            <a:spLocks noChangeArrowheads="1"/>
          </p:cNvSpPr>
          <p:nvPr/>
        </p:nvSpPr>
        <p:spPr bwMode="auto">
          <a:xfrm>
            <a:off x="792163" y="1154113"/>
            <a:ext cx="1466850" cy="366712"/>
          </a:xfrm>
          <a:prstGeom prst="rect">
            <a:avLst/>
          </a:prstGeom>
          <a:noFill/>
          <a:ln w="9525" algn="ctr">
            <a:noFill/>
            <a:miter lim="800000"/>
            <a:headEnd/>
            <a:tailEnd/>
          </a:ln>
        </p:spPr>
        <p:txBody>
          <a:bodyPr wrap="none">
            <a:spAutoFit/>
          </a:bodyPr>
          <a:lstStyle/>
          <a:p>
            <a:pPr algn="ctr"/>
            <a:r>
              <a:rPr lang="en-US" dirty="0">
                <a:solidFill>
                  <a:srgbClr val="000000"/>
                </a:solidFill>
              </a:rPr>
              <a:t>Clayton STP</a:t>
            </a:r>
          </a:p>
        </p:txBody>
      </p:sp>
      <p:sp>
        <p:nvSpPr>
          <p:cNvPr id="56329" name="AutoShape 9"/>
          <p:cNvSpPr>
            <a:spLocks noChangeArrowheads="1"/>
          </p:cNvSpPr>
          <p:nvPr/>
        </p:nvSpPr>
        <p:spPr bwMode="auto">
          <a:xfrm rot="10800000" flipV="1">
            <a:off x="579438" y="2163763"/>
            <a:ext cx="1895475" cy="1262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56330" name="Text Box 10"/>
          <p:cNvSpPr txBox="1">
            <a:spLocks noChangeArrowheads="1"/>
          </p:cNvSpPr>
          <p:nvPr/>
        </p:nvSpPr>
        <p:spPr bwMode="auto">
          <a:xfrm>
            <a:off x="688975" y="3008313"/>
            <a:ext cx="1720850" cy="366712"/>
          </a:xfrm>
          <a:prstGeom prst="rect">
            <a:avLst/>
          </a:prstGeom>
          <a:noFill/>
          <a:ln w="9525" algn="ctr">
            <a:noFill/>
            <a:miter lim="800000"/>
            <a:headEnd/>
            <a:tailEnd/>
          </a:ln>
        </p:spPr>
        <p:txBody>
          <a:bodyPr wrap="none">
            <a:spAutoFit/>
          </a:bodyPr>
          <a:lstStyle/>
          <a:p>
            <a:pPr algn="ctr"/>
            <a:r>
              <a:rPr lang="en-US" dirty="0">
                <a:solidFill>
                  <a:srgbClr val="000000"/>
                </a:solidFill>
              </a:rPr>
              <a:t>E5-ENET 1107</a:t>
            </a:r>
          </a:p>
        </p:txBody>
      </p:sp>
      <p:sp>
        <p:nvSpPr>
          <p:cNvPr id="56331" name="Text Box 11"/>
          <p:cNvSpPr txBox="1">
            <a:spLocks noChangeArrowheads="1"/>
          </p:cNvSpPr>
          <p:nvPr/>
        </p:nvSpPr>
        <p:spPr bwMode="auto">
          <a:xfrm>
            <a:off x="654050" y="2233613"/>
            <a:ext cx="336550" cy="366712"/>
          </a:xfrm>
          <a:prstGeom prst="rect">
            <a:avLst/>
          </a:prstGeom>
          <a:noFill/>
          <a:ln w="9525" algn="ctr">
            <a:noFill/>
            <a:miter lim="800000"/>
            <a:headEnd/>
            <a:tailEnd/>
          </a:ln>
        </p:spPr>
        <p:txBody>
          <a:bodyPr wrap="none">
            <a:spAutoFit/>
          </a:bodyPr>
          <a:lstStyle/>
          <a:p>
            <a:pPr algn="ctr"/>
            <a:r>
              <a:rPr lang="en-US" dirty="0">
                <a:solidFill>
                  <a:srgbClr val="000000"/>
                </a:solidFill>
              </a:rPr>
              <a:t>A</a:t>
            </a:r>
          </a:p>
        </p:txBody>
      </p:sp>
      <p:sp>
        <p:nvSpPr>
          <p:cNvPr id="56332" name="Line 12"/>
          <p:cNvSpPr>
            <a:spLocks noChangeShapeType="1"/>
          </p:cNvSpPr>
          <p:nvPr/>
        </p:nvSpPr>
        <p:spPr bwMode="auto">
          <a:xfrm>
            <a:off x="946150" y="2439988"/>
            <a:ext cx="1476375" cy="3175"/>
          </a:xfrm>
          <a:prstGeom prst="line">
            <a:avLst/>
          </a:prstGeom>
          <a:noFill/>
          <a:ln w="9525">
            <a:solidFill>
              <a:srgbClr val="000000"/>
            </a:solidFill>
            <a:round/>
            <a:headEnd type="triangle" w="med" len="med"/>
            <a:tailEnd type="triangle" w="med" len="med"/>
          </a:ln>
        </p:spPr>
        <p:txBody>
          <a:bodyPr/>
          <a:lstStyle/>
          <a:p>
            <a:endParaRPr lang="en-US" dirty="0"/>
          </a:p>
        </p:txBody>
      </p:sp>
      <p:sp>
        <p:nvSpPr>
          <p:cNvPr id="56333" name="Text Box 13"/>
          <p:cNvSpPr txBox="1">
            <a:spLocks noChangeArrowheads="1"/>
          </p:cNvSpPr>
          <p:nvPr/>
        </p:nvSpPr>
        <p:spPr bwMode="auto">
          <a:xfrm>
            <a:off x="493713" y="2492375"/>
            <a:ext cx="723900" cy="366713"/>
          </a:xfrm>
          <a:prstGeom prst="rect">
            <a:avLst/>
          </a:prstGeom>
          <a:noFill/>
          <a:ln w="9525" algn="ctr">
            <a:noFill/>
            <a:miter lim="800000"/>
            <a:headEnd/>
            <a:tailEnd/>
          </a:ln>
        </p:spPr>
        <p:txBody>
          <a:bodyPr wrap="none">
            <a:spAutoFit/>
          </a:bodyPr>
          <a:lstStyle/>
          <a:p>
            <a:pPr algn="ctr"/>
            <a:r>
              <a:rPr lang="en-US" dirty="0">
                <a:solidFill>
                  <a:srgbClr val="000000"/>
                </a:solidFill>
              </a:rPr>
              <a:t>slc=0</a:t>
            </a:r>
          </a:p>
        </p:txBody>
      </p:sp>
      <p:sp>
        <p:nvSpPr>
          <p:cNvPr id="56334" name="AutoShape 14"/>
          <p:cNvSpPr>
            <a:spLocks noChangeArrowheads="1"/>
          </p:cNvSpPr>
          <p:nvPr/>
        </p:nvSpPr>
        <p:spPr bwMode="auto">
          <a:xfrm rot="10800000" flipV="1">
            <a:off x="6724650" y="2187575"/>
            <a:ext cx="1895475" cy="1262063"/>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56335" name="Text Box 15"/>
          <p:cNvSpPr txBox="1">
            <a:spLocks noChangeArrowheads="1"/>
          </p:cNvSpPr>
          <p:nvPr/>
        </p:nvSpPr>
        <p:spPr bwMode="auto">
          <a:xfrm>
            <a:off x="6808788" y="3008313"/>
            <a:ext cx="1720850" cy="366712"/>
          </a:xfrm>
          <a:prstGeom prst="rect">
            <a:avLst/>
          </a:prstGeom>
          <a:noFill/>
          <a:ln w="9525" algn="ctr">
            <a:noFill/>
            <a:miter lim="800000"/>
            <a:headEnd/>
            <a:tailEnd/>
          </a:ln>
        </p:spPr>
        <p:txBody>
          <a:bodyPr wrap="none">
            <a:spAutoFit/>
          </a:bodyPr>
          <a:lstStyle/>
          <a:p>
            <a:pPr algn="ctr"/>
            <a:r>
              <a:rPr lang="en-US" dirty="0">
                <a:solidFill>
                  <a:srgbClr val="000000"/>
                </a:solidFill>
              </a:rPr>
              <a:t>E5-ENET 2105</a:t>
            </a:r>
          </a:p>
        </p:txBody>
      </p:sp>
      <p:sp>
        <p:nvSpPr>
          <p:cNvPr id="56336" name="Text Box 16"/>
          <p:cNvSpPr txBox="1">
            <a:spLocks noChangeArrowheads="1"/>
          </p:cNvSpPr>
          <p:nvPr/>
        </p:nvSpPr>
        <p:spPr bwMode="auto">
          <a:xfrm>
            <a:off x="8177213" y="2290763"/>
            <a:ext cx="336550" cy="366712"/>
          </a:xfrm>
          <a:prstGeom prst="rect">
            <a:avLst/>
          </a:prstGeom>
          <a:noFill/>
          <a:ln w="9525" algn="ctr">
            <a:noFill/>
            <a:miter lim="800000"/>
            <a:headEnd/>
            <a:tailEnd/>
          </a:ln>
        </p:spPr>
        <p:txBody>
          <a:bodyPr wrap="none">
            <a:spAutoFit/>
          </a:bodyPr>
          <a:lstStyle/>
          <a:p>
            <a:pPr algn="ctr"/>
            <a:r>
              <a:rPr lang="en-US" dirty="0">
                <a:solidFill>
                  <a:srgbClr val="000000"/>
                </a:solidFill>
              </a:rPr>
              <a:t>A</a:t>
            </a:r>
          </a:p>
        </p:txBody>
      </p:sp>
      <p:sp>
        <p:nvSpPr>
          <p:cNvPr id="56337" name="Oval 17"/>
          <p:cNvSpPr>
            <a:spLocks noChangeArrowheads="1"/>
          </p:cNvSpPr>
          <p:nvPr/>
        </p:nvSpPr>
        <p:spPr bwMode="auto">
          <a:xfrm rot="10800000" flipV="1">
            <a:off x="6219825" y="2287588"/>
            <a:ext cx="469900" cy="304800"/>
          </a:xfrm>
          <a:prstGeom prst="ellipse">
            <a:avLst/>
          </a:prstGeom>
          <a:solidFill>
            <a:srgbClr val="FFCC00"/>
          </a:solidFill>
          <a:ln w="9525" algn="ctr">
            <a:solidFill>
              <a:schemeClr val="bg2"/>
            </a:solidFill>
            <a:round/>
            <a:headEnd/>
            <a:tailEnd/>
          </a:ln>
        </p:spPr>
        <p:txBody>
          <a:bodyPr wrap="none" anchor="ctr"/>
          <a:lstStyle/>
          <a:p>
            <a:pPr algn="ctr"/>
            <a:r>
              <a:rPr lang="en-US" dirty="0">
                <a:solidFill>
                  <a:srgbClr val="000000"/>
                </a:solidFill>
              </a:rPr>
              <a:t>A</a:t>
            </a:r>
          </a:p>
        </p:txBody>
      </p:sp>
      <p:sp>
        <p:nvSpPr>
          <p:cNvPr id="56338" name="Oval 18"/>
          <p:cNvSpPr>
            <a:spLocks noChangeArrowheads="1"/>
          </p:cNvSpPr>
          <p:nvPr/>
        </p:nvSpPr>
        <p:spPr bwMode="auto">
          <a:xfrm rot="10800000" flipV="1">
            <a:off x="6219825" y="2968625"/>
            <a:ext cx="469900" cy="304800"/>
          </a:xfrm>
          <a:prstGeom prst="ellipse">
            <a:avLst/>
          </a:prstGeom>
          <a:solidFill>
            <a:srgbClr val="FFCC00"/>
          </a:solidFill>
          <a:ln w="9525" algn="ctr">
            <a:solidFill>
              <a:schemeClr val="bg2"/>
            </a:solidFill>
            <a:round/>
            <a:headEnd/>
            <a:tailEnd/>
          </a:ln>
        </p:spPr>
        <p:txBody>
          <a:bodyPr wrap="none" anchor="ctr"/>
          <a:lstStyle/>
          <a:p>
            <a:pPr algn="ctr"/>
            <a:r>
              <a:rPr lang="en-US" dirty="0">
                <a:solidFill>
                  <a:srgbClr val="000000"/>
                </a:solidFill>
              </a:rPr>
              <a:t>B</a:t>
            </a:r>
          </a:p>
        </p:txBody>
      </p:sp>
      <p:sp>
        <p:nvSpPr>
          <p:cNvPr id="56339" name="Line 19"/>
          <p:cNvSpPr>
            <a:spLocks noChangeShapeType="1"/>
          </p:cNvSpPr>
          <p:nvPr/>
        </p:nvSpPr>
        <p:spPr bwMode="auto">
          <a:xfrm>
            <a:off x="6773863" y="2468563"/>
            <a:ext cx="1460500" cy="1587"/>
          </a:xfrm>
          <a:prstGeom prst="line">
            <a:avLst/>
          </a:prstGeom>
          <a:noFill/>
          <a:ln w="9525">
            <a:solidFill>
              <a:srgbClr val="000000"/>
            </a:solidFill>
            <a:round/>
            <a:headEnd type="triangle" w="med" len="med"/>
            <a:tailEnd type="triangle" w="med" len="med"/>
          </a:ln>
        </p:spPr>
        <p:txBody>
          <a:bodyPr/>
          <a:lstStyle/>
          <a:p>
            <a:endParaRPr lang="en-US" dirty="0"/>
          </a:p>
        </p:txBody>
      </p:sp>
      <p:sp>
        <p:nvSpPr>
          <p:cNvPr id="56340" name="Text Box 20"/>
          <p:cNvSpPr txBox="1">
            <a:spLocks noChangeArrowheads="1"/>
          </p:cNvSpPr>
          <p:nvPr/>
        </p:nvSpPr>
        <p:spPr bwMode="auto">
          <a:xfrm>
            <a:off x="6902450" y="1084263"/>
            <a:ext cx="1466850" cy="366712"/>
          </a:xfrm>
          <a:prstGeom prst="rect">
            <a:avLst/>
          </a:prstGeom>
          <a:noFill/>
          <a:ln w="9525" algn="ctr">
            <a:noFill/>
            <a:miter lim="800000"/>
            <a:headEnd/>
            <a:tailEnd/>
          </a:ln>
        </p:spPr>
        <p:txBody>
          <a:bodyPr wrap="none">
            <a:spAutoFit/>
          </a:bodyPr>
          <a:lstStyle/>
          <a:p>
            <a:pPr algn="ctr"/>
            <a:r>
              <a:rPr lang="en-US" dirty="0">
                <a:solidFill>
                  <a:srgbClr val="000000"/>
                </a:solidFill>
              </a:rPr>
              <a:t>Raleigh STP</a:t>
            </a:r>
          </a:p>
        </p:txBody>
      </p:sp>
      <p:sp>
        <p:nvSpPr>
          <p:cNvPr id="56341" name="Text Box 21"/>
          <p:cNvSpPr txBox="1">
            <a:spLocks noChangeArrowheads="1"/>
          </p:cNvSpPr>
          <p:nvPr/>
        </p:nvSpPr>
        <p:spPr bwMode="auto">
          <a:xfrm>
            <a:off x="7978775" y="2557463"/>
            <a:ext cx="723900" cy="366712"/>
          </a:xfrm>
          <a:prstGeom prst="rect">
            <a:avLst/>
          </a:prstGeom>
          <a:noFill/>
          <a:ln w="9525" algn="ctr">
            <a:noFill/>
            <a:miter lim="800000"/>
            <a:headEnd/>
            <a:tailEnd/>
          </a:ln>
        </p:spPr>
        <p:txBody>
          <a:bodyPr wrap="none">
            <a:spAutoFit/>
          </a:bodyPr>
          <a:lstStyle/>
          <a:p>
            <a:pPr algn="ctr"/>
            <a:r>
              <a:rPr lang="en-US" dirty="0">
                <a:solidFill>
                  <a:srgbClr val="000000"/>
                </a:solidFill>
              </a:rPr>
              <a:t>slc=0</a:t>
            </a:r>
          </a:p>
        </p:txBody>
      </p:sp>
      <p:sp>
        <p:nvSpPr>
          <p:cNvPr id="56342" name="Line 22"/>
          <p:cNvSpPr>
            <a:spLocks noChangeShapeType="1"/>
          </p:cNvSpPr>
          <p:nvPr/>
        </p:nvSpPr>
        <p:spPr bwMode="auto">
          <a:xfrm>
            <a:off x="1085850" y="2438400"/>
            <a:ext cx="1397000" cy="596900"/>
          </a:xfrm>
          <a:prstGeom prst="line">
            <a:avLst/>
          </a:prstGeom>
          <a:noFill/>
          <a:ln w="25400" cap="rnd">
            <a:solidFill>
              <a:srgbClr val="000000"/>
            </a:solidFill>
            <a:prstDash val="sysDot"/>
            <a:round/>
            <a:headEnd/>
            <a:tailEnd type="triangle" w="med" len="med"/>
          </a:ln>
        </p:spPr>
        <p:txBody>
          <a:bodyPr wrap="none" anchor="ctr"/>
          <a:lstStyle/>
          <a:p>
            <a:endParaRPr lang="en-US" dirty="0"/>
          </a:p>
        </p:txBody>
      </p:sp>
      <p:sp>
        <p:nvSpPr>
          <p:cNvPr id="56343" name="Line 23"/>
          <p:cNvSpPr>
            <a:spLocks noChangeShapeType="1"/>
          </p:cNvSpPr>
          <p:nvPr/>
        </p:nvSpPr>
        <p:spPr bwMode="auto">
          <a:xfrm>
            <a:off x="2940050" y="2400300"/>
            <a:ext cx="3289300" cy="0"/>
          </a:xfrm>
          <a:prstGeom prst="line">
            <a:avLst/>
          </a:prstGeom>
          <a:noFill/>
          <a:ln w="25400">
            <a:solidFill>
              <a:schemeClr val="bg2"/>
            </a:solidFill>
            <a:round/>
            <a:headEnd/>
            <a:tailEnd/>
          </a:ln>
        </p:spPr>
        <p:txBody>
          <a:bodyPr wrap="none" anchor="ctr"/>
          <a:lstStyle/>
          <a:p>
            <a:endParaRPr lang="en-US" dirty="0"/>
          </a:p>
        </p:txBody>
      </p:sp>
      <p:sp>
        <p:nvSpPr>
          <p:cNvPr id="56344" name="Line 24"/>
          <p:cNvSpPr>
            <a:spLocks noChangeShapeType="1"/>
          </p:cNvSpPr>
          <p:nvPr/>
        </p:nvSpPr>
        <p:spPr bwMode="auto">
          <a:xfrm>
            <a:off x="2952750" y="3098800"/>
            <a:ext cx="3225800" cy="0"/>
          </a:xfrm>
          <a:prstGeom prst="line">
            <a:avLst/>
          </a:prstGeom>
          <a:noFill/>
          <a:ln w="25400" cap="rnd">
            <a:solidFill>
              <a:schemeClr val="bg2"/>
            </a:solidFill>
            <a:prstDash val="sysDot"/>
            <a:round/>
            <a:headEnd/>
            <a:tailEnd/>
          </a:ln>
        </p:spPr>
        <p:txBody>
          <a:bodyPr wrap="none" anchor="ctr"/>
          <a:lstStyle/>
          <a:p>
            <a:endParaRPr lang="en-US" dirty="0"/>
          </a:p>
        </p:txBody>
      </p:sp>
      <p:sp>
        <p:nvSpPr>
          <p:cNvPr id="56345" name="Line 25"/>
          <p:cNvSpPr>
            <a:spLocks noChangeShapeType="1"/>
          </p:cNvSpPr>
          <p:nvPr/>
        </p:nvSpPr>
        <p:spPr bwMode="auto">
          <a:xfrm flipV="1">
            <a:off x="6699250" y="2463800"/>
            <a:ext cx="1320800" cy="635000"/>
          </a:xfrm>
          <a:prstGeom prst="line">
            <a:avLst/>
          </a:prstGeom>
          <a:noFill/>
          <a:ln w="25400" cap="rnd">
            <a:solidFill>
              <a:srgbClr val="000000"/>
            </a:solidFill>
            <a:prstDash val="sysDot"/>
            <a:round/>
            <a:headEnd/>
            <a:tailEnd type="triangle" w="med" len="med"/>
          </a:ln>
        </p:spPr>
        <p:txBody>
          <a:bodyPr wrap="none" anchor="ctr"/>
          <a:lstStyle/>
          <a:p>
            <a:endParaRPr lang="en-US" dirty="0"/>
          </a:p>
        </p:txBody>
      </p:sp>
      <p:sp>
        <p:nvSpPr>
          <p:cNvPr id="56346" name="Text Box 26"/>
          <p:cNvSpPr txBox="1">
            <a:spLocks noChangeArrowheads="1"/>
          </p:cNvSpPr>
          <p:nvPr/>
        </p:nvSpPr>
        <p:spPr bwMode="auto">
          <a:xfrm>
            <a:off x="3603625" y="3122613"/>
            <a:ext cx="1949450" cy="366712"/>
          </a:xfrm>
          <a:prstGeom prst="rect">
            <a:avLst/>
          </a:prstGeom>
          <a:noFill/>
          <a:ln w="25400" algn="ctr">
            <a:noFill/>
            <a:miter lim="800000"/>
            <a:headEnd/>
            <a:tailEnd/>
          </a:ln>
        </p:spPr>
        <p:txBody>
          <a:bodyPr wrap="none">
            <a:spAutoFit/>
          </a:bodyPr>
          <a:lstStyle/>
          <a:p>
            <a:pPr algn="ctr"/>
            <a:r>
              <a:rPr lang="en-US" dirty="0">
                <a:solidFill>
                  <a:srgbClr val="000000"/>
                </a:solidFill>
              </a:rPr>
              <a:t>Multi-homed path</a:t>
            </a:r>
          </a:p>
        </p:txBody>
      </p:sp>
      <p:sp>
        <p:nvSpPr>
          <p:cNvPr id="56347" name="Text Box 27"/>
          <p:cNvSpPr txBox="1">
            <a:spLocks noChangeArrowheads="1"/>
          </p:cNvSpPr>
          <p:nvPr/>
        </p:nvSpPr>
        <p:spPr bwMode="auto">
          <a:xfrm>
            <a:off x="2362200" y="1903413"/>
            <a:ext cx="1308100" cy="366712"/>
          </a:xfrm>
          <a:prstGeom prst="rect">
            <a:avLst/>
          </a:prstGeom>
          <a:noFill/>
          <a:ln w="25400" algn="ctr">
            <a:noFill/>
            <a:miter lim="800000"/>
            <a:headEnd/>
            <a:tailEnd/>
          </a:ln>
        </p:spPr>
        <p:txBody>
          <a:bodyPr>
            <a:spAutoFit/>
          </a:bodyPr>
          <a:lstStyle/>
          <a:p>
            <a:pPr algn="ctr"/>
            <a:r>
              <a:rPr lang="en-US" dirty="0">
                <a:solidFill>
                  <a:srgbClr val="000000"/>
                </a:solidFill>
              </a:rPr>
              <a:t>10.5.10.9</a:t>
            </a:r>
          </a:p>
        </p:txBody>
      </p:sp>
      <p:sp>
        <p:nvSpPr>
          <p:cNvPr id="56348" name="Text Box 28"/>
          <p:cNvSpPr txBox="1">
            <a:spLocks noChangeArrowheads="1"/>
          </p:cNvSpPr>
          <p:nvPr/>
        </p:nvSpPr>
        <p:spPr bwMode="auto">
          <a:xfrm>
            <a:off x="2400300" y="3262313"/>
            <a:ext cx="1257300" cy="366712"/>
          </a:xfrm>
          <a:prstGeom prst="rect">
            <a:avLst/>
          </a:prstGeom>
          <a:noFill/>
          <a:ln w="25400" algn="ctr">
            <a:noFill/>
            <a:miter lim="800000"/>
            <a:headEnd/>
            <a:tailEnd/>
          </a:ln>
        </p:spPr>
        <p:txBody>
          <a:bodyPr>
            <a:spAutoFit/>
          </a:bodyPr>
          <a:lstStyle/>
          <a:p>
            <a:pPr algn="ctr"/>
            <a:r>
              <a:rPr lang="en-US" dirty="0">
                <a:solidFill>
                  <a:srgbClr val="000000"/>
                </a:solidFill>
              </a:rPr>
              <a:t>10.5.20.9</a:t>
            </a:r>
          </a:p>
        </p:txBody>
      </p:sp>
      <p:sp>
        <p:nvSpPr>
          <p:cNvPr id="56349" name="Text Box 29"/>
          <p:cNvSpPr txBox="1">
            <a:spLocks noChangeArrowheads="1"/>
          </p:cNvSpPr>
          <p:nvPr/>
        </p:nvSpPr>
        <p:spPr bwMode="auto">
          <a:xfrm>
            <a:off x="5499100" y="1928813"/>
            <a:ext cx="1282700" cy="366712"/>
          </a:xfrm>
          <a:prstGeom prst="rect">
            <a:avLst/>
          </a:prstGeom>
          <a:noFill/>
          <a:ln w="25400" algn="ctr">
            <a:noFill/>
            <a:miter lim="800000"/>
            <a:headEnd/>
            <a:tailEnd/>
          </a:ln>
        </p:spPr>
        <p:txBody>
          <a:bodyPr>
            <a:spAutoFit/>
          </a:bodyPr>
          <a:lstStyle/>
          <a:p>
            <a:pPr algn="ctr"/>
            <a:r>
              <a:rPr lang="en-US" dirty="0">
                <a:solidFill>
                  <a:srgbClr val="000000"/>
                </a:solidFill>
              </a:rPr>
              <a:t>10.5.10.5</a:t>
            </a:r>
          </a:p>
        </p:txBody>
      </p:sp>
      <p:sp>
        <p:nvSpPr>
          <p:cNvPr id="56350" name="Text Box 30"/>
          <p:cNvSpPr txBox="1">
            <a:spLocks noChangeArrowheads="1"/>
          </p:cNvSpPr>
          <p:nvPr/>
        </p:nvSpPr>
        <p:spPr bwMode="auto">
          <a:xfrm>
            <a:off x="5473700" y="3287713"/>
            <a:ext cx="1295400" cy="366712"/>
          </a:xfrm>
          <a:prstGeom prst="rect">
            <a:avLst/>
          </a:prstGeom>
          <a:noFill/>
          <a:ln w="25400" algn="ctr">
            <a:noFill/>
            <a:miter lim="800000"/>
            <a:headEnd/>
            <a:tailEnd/>
          </a:ln>
        </p:spPr>
        <p:txBody>
          <a:bodyPr>
            <a:spAutoFit/>
          </a:bodyPr>
          <a:lstStyle/>
          <a:p>
            <a:pPr algn="ctr"/>
            <a:r>
              <a:rPr lang="en-US" dirty="0">
                <a:solidFill>
                  <a:srgbClr val="000000"/>
                </a:solidFill>
              </a:rPr>
              <a:t>10.5.20.5</a:t>
            </a:r>
          </a:p>
        </p:txBody>
      </p:sp>
      <p:sp>
        <p:nvSpPr>
          <p:cNvPr id="56355" name="Text Box 35"/>
          <p:cNvSpPr txBox="1">
            <a:spLocks noChangeArrowheads="1"/>
          </p:cNvSpPr>
          <p:nvPr/>
        </p:nvSpPr>
        <p:spPr bwMode="auto">
          <a:xfrm>
            <a:off x="3749675" y="2030413"/>
            <a:ext cx="1479550" cy="366712"/>
          </a:xfrm>
          <a:prstGeom prst="rect">
            <a:avLst/>
          </a:prstGeom>
          <a:noFill/>
          <a:ln w="25400" algn="ctr">
            <a:noFill/>
            <a:miter lim="800000"/>
            <a:headEnd/>
            <a:tailEnd/>
          </a:ln>
        </p:spPr>
        <p:txBody>
          <a:bodyPr wrap="none">
            <a:spAutoFit/>
          </a:bodyPr>
          <a:lstStyle/>
          <a:p>
            <a:pPr algn="ctr"/>
            <a:r>
              <a:rPr lang="en-US" dirty="0">
                <a:solidFill>
                  <a:srgbClr val="000000"/>
                </a:solidFill>
              </a:rPr>
              <a:t>Primary path</a:t>
            </a:r>
          </a:p>
        </p:txBody>
      </p:sp>
      <p:sp>
        <p:nvSpPr>
          <p:cNvPr id="56356" name="Text Box 36"/>
          <p:cNvSpPr txBox="1">
            <a:spLocks noChangeArrowheads="1"/>
          </p:cNvSpPr>
          <p:nvPr/>
        </p:nvSpPr>
        <p:spPr bwMode="auto">
          <a:xfrm>
            <a:off x="2400300" y="1611313"/>
            <a:ext cx="1263650" cy="366712"/>
          </a:xfrm>
          <a:prstGeom prst="rect">
            <a:avLst/>
          </a:prstGeom>
          <a:noFill/>
          <a:ln w="25400" algn="ctr">
            <a:noFill/>
            <a:miter lim="800000"/>
            <a:headEnd/>
            <a:tailEnd/>
          </a:ln>
        </p:spPr>
        <p:txBody>
          <a:bodyPr wrap="none">
            <a:spAutoFit/>
          </a:bodyPr>
          <a:lstStyle/>
          <a:p>
            <a:pPr algn="ctr"/>
            <a:r>
              <a:rPr lang="en-US" dirty="0">
                <a:solidFill>
                  <a:srgbClr val="000000"/>
                </a:solidFill>
              </a:rPr>
              <a:t>Local Host</a:t>
            </a:r>
          </a:p>
        </p:txBody>
      </p:sp>
      <p:sp>
        <p:nvSpPr>
          <p:cNvPr id="56357" name="Text Box 37"/>
          <p:cNvSpPr txBox="1">
            <a:spLocks noChangeArrowheads="1"/>
          </p:cNvSpPr>
          <p:nvPr/>
        </p:nvSpPr>
        <p:spPr bwMode="auto">
          <a:xfrm>
            <a:off x="5549900" y="1598613"/>
            <a:ext cx="1263650" cy="366712"/>
          </a:xfrm>
          <a:prstGeom prst="rect">
            <a:avLst/>
          </a:prstGeom>
          <a:noFill/>
          <a:ln w="25400" algn="ctr">
            <a:noFill/>
            <a:miter lim="800000"/>
            <a:headEnd/>
            <a:tailEnd/>
          </a:ln>
        </p:spPr>
        <p:txBody>
          <a:bodyPr wrap="none">
            <a:spAutoFit/>
          </a:bodyPr>
          <a:lstStyle/>
          <a:p>
            <a:pPr algn="ctr"/>
            <a:r>
              <a:rPr lang="en-US" dirty="0">
                <a:solidFill>
                  <a:srgbClr val="000000"/>
                </a:solidFill>
              </a:rPr>
              <a:t>Local Host</a:t>
            </a:r>
          </a:p>
        </p:txBody>
      </p:sp>
      <p:sp>
        <p:nvSpPr>
          <p:cNvPr id="56358" name="Text Box 38"/>
          <p:cNvSpPr txBox="1">
            <a:spLocks noChangeArrowheads="1"/>
          </p:cNvSpPr>
          <p:nvPr/>
        </p:nvSpPr>
        <p:spPr bwMode="auto">
          <a:xfrm>
            <a:off x="2428875" y="3529013"/>
            <a:ext cx="1263650" cy="641350"/>
          </a:xfrm>
          <a:prstGeom prst="rect">
            <a:avLst/>
          </a:prstGeom>
          <a:noFill/>
          <a:ln w="25400" algn="ctr">
            <a:noFill/>
            <a:miter lim="800000"/>
            <a:headEnd/>
            <a:tailEnd/>
          </a:ln>
        </p:spPr>
        <p:txBody>
          <a:bodyPr wrap="none">
            <a:spAutoFit/>
          </a:bodyPr>
          <a:lstStyle/>
          <a:p>
            <a:pPr algn="ctr"/>
            <a:r>
              <a:rPr lang="en-US" dirty="0">
                <a:solidFill>
                  <a:srgbClr val="000000"/>
                </a:solidFill>
              </a:rPr>
              <a:t>Alternate</a:t>
            </a:r>
          </a:p>
          <a:p>
            <a:pPr algn="ctr"/>
            <a:r>
              <a:rPr lang="en-US" dirty="0">
                <a:solidFill>
                  <a:srgbClr val="000000"/>
                </a:solidFill>
              </a:rPr>
              <a:t>Local Host</a:t>
            </a:r>
          </a:p>
        </p:txBody>
      </p:sp>
      <p:sp>
        <p:nvSpPr>
          <p:cNvPr id="56359" name="Text Box 39"/>
          <p:cNvSpPr txBox="1">
            <a:spLocks noChangeArrowheads="1"/>
          </p:cNvSpPr>
          <p:nvPr/>
        </p:nvSpPr>
        <p:spPr bwMode="auto">
          <a:xfrm>
            <a:off x="5476875" y="3529013"/>
            <a:ext cx="1263650" cy="641350"/>
          </a:xfrm>
          <a:prstGeom prst="rect">
            <a:avLst/>
          </a:prstGeom>
          <a:noFill/>
          <a:ln w="25400" algn="ctr">
            <a:noFill/>
            <a:miter lim="800000"/>
            <a:headEnd/>
            <a:tailEnd/>
          </a:ln>
        </p:spPr>
        <p:txBody>
          <a:bodyPr wrap="none">
            <a:spAutoFit/>
          </a:bodyPr>
          <a:lstStyle/>
          <a:p>
            <a:pPr algn="ctr"/>
            <a:r>
              <a:rPr lang="en-US" dirty="0">
                <a:solidFill>
                  <a:srgbClr val="000000"/>
                </a:solidFill>
              </a:rPr>
              <a:t>Alternate</a:t>
            </a:r>
          </a:p>
          <a:p>
            <a:pPr algn="ctr"/>
            <a:r>
              <a:rPr lang="en-US" dirty="0">
                <a:solidFill>
                  <a:srgbClr val="000000"/>
                </a:solidFill>
              </a:rPr>
              <a:t>Local Host</a:t>
            </a:r>
          </a:p>
        </p:txBody>
      </p:sp>
      <p:sp>
        <p:nvSpPr>
          <p:cNvPr id="56360" name="Line 40"/>
          <p:cNvSpPr>
            <a:spLocks noChangeShapeType="1"/>
          </p:cNvSpPr>
          <p:nvPr/>
        </p:nvSpPr>
        <p:spPr bwMode="auto">
          <a:xfrm>
            <a:off x="1196975" y="4192588"/>
            <a:ext cx="0" cy="2251075"/>
          </a:xfrm>
          <a:prstGeom prst="line">
            <a:avLst/>
          </a:prstGeom>
          <a:noFill/>
          <a:ln w="25400">
            <a:solidFill>
              <a:schemeClr val="bg2"/>
            </a:solidFill>
            <a:round/>
            <a:headEnd/>
            <a:tailEnd/>
          </a:ln>
        </p:spPr>
        <p:txBody>
          <a:bodyPr wrap="none" anchor="ctr"/>
          <a:lstStyle/>
          <a:p>
            <a:endParaRPr lang="en-US" dirty="0"/>
          </a:p>
        </p:txBody>
      </p:sp>
      <p:sp>
        <p:nvSpPr>
          <p:cNvPr id="56361" name="Line 41"/>
          <p:cNvSpPr>
            <a:spLocks noChangeShapeType="1"/>
          </p:cNvSpPr>
          <p:nvPr/>
        </p:nvSpPr>
        <p:spPr bwMode="auto">
          <a:xfrm>
            <a:off x="7670800" y="4254500"/>
            <a:ext cx="0" cy="2209800"/>
          </a:xfrm>
          <a:prstGeom prst="line">
            <a:avLst/>
          </a:prstGeom>
          <a:noFill/>
          <a:ln w="25400">
            <a:solidFill>
              <a:schemeClr val="bg2"/>
            </a:solidFill>
            <a:round/>
            <a:headEnd/>
            <a:tailEnd/>
          </a:ln>
        </p:spPr>
        <p:txBody>
          <a:bodyPr wrap="none" anchor="ctr"/>
          <a:lstStyle/>
          <a:p>
            <a:endParaRPr lang="en-US" dirty="0"/>
          </a:p>
        </p:txBody>
      </p:sp>
      <p:sp>
        <p:nvSpPr>
          <p:cNvPr id="56362" name="Line 42"/>
          <p:cNvSpPr>
            <a:spLocks noChangeShapeType="1"/>
          </p:cNvSpPr>
          <p:nvPr/>
        </p:nvSpPr>
        <p:spPr bwMode="auto">
          <a:xfrm flipV="1">
            <a:off x="8143875" y="1562100"/>
            <a:ext cx="461963" cy="619125"/>
          </a:xfrm>
          <a:prstGeom prst="line">
            <a:avLst/>
          </a:prstGeom>
          <a:noFill/>
          <a:ln w="9525">
            <a:solidFill>
              <a:schemeClr val="tx1"/>
            </a:solidFill>
            <a:round/>
            <a:headEnd/>
            <a:tailEnd/>
          </a:ln>
        </p:spPr>
        <p:txBody>
          <a:bodyPr/>
          <a:lstStyle/>
          <a:p>
            <a:endParaRPr lang="en-US" dirty="0"/>
          </a:p>
        </p:txBody>
      </p:sp>
      <p:sp>
        <p:nvSpPr>
          <p:cNvPr id="56363" name="Line 43"/>
          <p:cNvSpPr>
            <a:spLocks noChangeShapeType="1"/>
          </p:cNvSpPr>
          <p:nvPr/>
        </p:nvSpPr>
        <p:spPr bwMode="auto">
          <a:xfrm flipH="1">
            <a:off x="6757988" y="3448050"/>
            <a:ext cx="481012" cy="709613"/>
          </a:xfrm>
          <a:prstGeom prst="line">
            <a:avLst/>
          </a:prstGeom>
          <a:noFill/>
          <a:ln w="9525">
            <a:solidFill>
              <a:schemeClr val="tx1"/>
            </a:solidFill>
            <a:round/>
            <a:headEnd/>
            <a:tailEnd/>
          </a:ln>
        </p:spPr>
        <p:txBody>
          <a:bodyPr/>
          <a:lstStyle/>
          <a:p>
            <a:endParaRPr lang="en-US" dirty="0"/>
          </a:p>
        </p:txBody>
      </p:sp>
      <p:sp>
        <p:nvSpPr>
          <p:cNvPr id="44" name="Text Box 39"/>
          <p:cNvSpPr txBox="1">
            <a:spLocks noChangeArrowheads="1"/>
          </p:cNvSpPr>
          <p:nvPr/>
        </p:nvSpPr>
        <p:spPr bwMode="auto">
          <a:xfrm>
            <a:off x="5374272" y="4071938"/>
            <a:ext cx="1487907" cy="738664"/>
          </a:xfrm>
          <a:prstGeom prst="rect">
            <a:avLst/>
          </a:prstGeom>
          <a:noFill/>
          <a:ln w="25400" algn="ctr">
            <a:noFill/>
            <a:miter lim="800000"/>
            <a:headEnd/>
            <a:tailEnd/>
          </a:ln>
        </p:spPr>
        <p:txBody>
          <a:bodyPr wrap="none">
            <a:spAutoFit/>
          </a:bodyPr>
          <a:lstStyle/>
          <a:p>
            <a:pPr algn="ctr"/>
            <a:r>
              <a:rPr lang="en-US" sz="1400" i="1" dirty="0">
                <a:solidFill>
                  <a:srgbClr val="000000"/>
                </a:solidFill>
              </a:rPr>
              <a:t>Alternate</a:t>
            </a:r>
          </a:p>
          <a:p>
            <a:pPr algn="ctr"/>
            <a:r>
              <a:rPr lang="en-US" sz="1400" i="1" dirty="0" smtClean="0">
                <a:solidFill>
                  <a:srgbClr val="000000"/>
                </a:solidFill>
              </a:rPr>
              <a:t>Remote Host for</a:t>
            </a:r>
          </a:p>
          <a:p>
            <a:pPr algn="ctr"/>
            <a:r>
              <a:rPr lang="en-US" sz="1400" i="1" dirty="0" smtClean="0">
                <a:solidFill>
                  <a:srgbClr val="000000"/>
                </a:solidFill>
              </a:rPr>
              <a:t>10.5.10.9</a:t>
            </a:r>
            <a:endParaRPr lang="en-US" sz="1400" i="1" dirty="0">
              <a:solidFill>
                <a:srgbClr val="000000"/>
              </a:solidFill>
            </a:endParaRPr>
          </a:p>
        </p:txBody>
      </p:sp>
      <p:sp>
        <p:nvSpPr>
          <p:cNvPr id="45" name="Text Box 39"/>
          <p:cNvSpPr txBox="1">
            <a:spLocks noChangeArrowheads="1"/>
          </p:cNvSpPr>
          <p:nvPr/>
        </p:nvSpPr>
        <p:spPr bwMode="auto">
          <a:xfrm>
            <a:off x="2316747" y="4071938"/>
            <a:ext cx="1487907" cy="738664"/>
          </a:xfrm>
          <a:prstGeom prst="rect">
            <a:avLst/>
          </a:prstGeom>
          <a:noFill/>
          <a:ln w="25400" algn="ctr">
            <a:noFill/>
            <a:miter lim="800000"/>
            <a:headEnd/>
            <a:tailEnd/>
          </a:ln>
        </p:spPr>
        <p:txBody>
          <a:bodyPr wrap="none">
            <a:spAutoFit/>
          </a:bodyPr>
          <a:lstStyle/>
          <a:p>
            <a:pPr algn="ctr"/>
            <a:r>
              <a:rPr lang="en-US" sz="1400" i="1" dirty="0">
                <a:solidFill>
                  <a:srgbClr val="000000"/>
                </a:solidFill>
              </a:rPr>
              <a:t>Alternate</a:t>
            </a:r>
          </a:p>
          <a:p>
            <a:pPr algn="ctr"/>
            <a:r>
              <a:rPr lang="en-US" sz="1400" i="1" dirty="0" smtClean="0">
                <a:solidFill>
                  <a:srgbClr val="000000"/>
                </a:solidFill>
              </a:rPr>
              <a:t>Remote Host for</a:t>
            </a:r>
          </a:p>
          <a:p>
            <a:pPr algn="ctr"/>
            <a:r>
              <a:rPr lang="en-US" sz="1400" i="1" dirty="0" smtClean="0">
                <a:solidFill>
                  <a:srgbClr val="000000"/>
                </a:solidFill>
              </a:rPr>
              <a:t>10.5.10.5</a:t>
            </a:r>
            <a:endParaRPr lang="en-US" sz="1400" i="1" dirty="0">
              <a:solidFill>
                <a:srgbClr val="000000"/>
              </a:solidFill>
            </a:endParaRPr>
          </a:p>
        </p:txBody>
      </p:sp>
      <p:grpSp>
        <p:nvGrpSpPr>
          <p:cNvPr id="2" name="Group 58"/>
          <p:cNvGrpSpPr/>
          <p:nvPr/>
        </p:nvGrpSpPr>
        <p:grpSpPr>
          <a:xfrm>
            <a:off x="2152650" y="4973638"/>
            <a:ext cx="4695825" cy="588963"/>
            <a:chOff x="2152650" y="5049838"/>
            <a:chExt cx="4695825" cy="588963"/>
          </a:xfrm>
        </p:grpSpPr>
        <p:sp>
          <p:nvSpPr>
            <p:cNvPr id="56352" name="Text Box 32"/>
            <p:cNvSpPr txBox="1">
              <a:spLocks noChangeArrowheads="1"/>
            </p:cNvSpPr>
            <p:nvPr/>
          </p:nvSpPr>
          <p:spPr bwMode="auto">
            <a:xfrm>
              <a:off x="3178175" y="5049838"/>
              <a:ext cx="2381250" cy="366712"/>
            </a:xfrm>
            <a:prstGeom prst="rect">
              <a:avLst/>
            </a:prstGeom>
            <a:noFill/>
            <a:ln w="25400" algn="ctr">
              <a:noFill/>
              <a:miter lim="800000"/>
              <a:headEnd/>
              <a:tailEnd/>
            </a:ln>
          </p:spPr>
          <p:txBody>
            <a:bodyPr wrap="none">
              <a:spAutoFit/>
            </a:bodyPr>
            <a:lstStyle/>
            <a:p>
              <a:pPr algn="ctr"/>
              <a:r>
                <a:rPr lang="en-US" dirty="0">
                  <a:solidFill>
                    <a:srgbClr val="000000"/>
                  </a:solidFill>
                </a:rPr>
                <a:t>Init SCTP Connection</a:t>
              </a:r>
            </a:p>
          </p:txBody>
        </p:sp>
        <p:sp>
          <p:nvSpPr>
            <p:cNvPr id="46" name="Rectangle 45"/>
            <p:cNvSpPr/>
            <p:nvPr/>
          </p:nvSpPr>
          <p:spPr>
            <a:xfrm>
              <a:off x="2208129" y="5263634"/>
              <a:ext cx="4613442" cy="369332"/>
            </a:xfrm>
            <a:prstGeom prst="rect">
              <a:avLst/>
            </a:prstGeom>
          </p:spPr>
          <p:txBody>
            <a:bodyPr wrap="none">
              <a:spAutoFit/>
            </a:bodyPr>
            <a:lstStyle/>
            <a:p>
              <a:r>
                <a:rPr lang="en-US" dirty="0" smtClean="0">
                  <a:solidFill>
                    <a:srgbClr val="000000"/>
                  </a:solidFill>
                </a:rPr>
                <a:t>You can reach me at 10.5.10.9 or 10.5.20.9</a:t>
              </a:r>
              <a:endParaRPr lang="en-US" dirty="0">
                <a:solidFill>
                  <a:srgbClr val="000000"/>
                </a:solidFill>
              </a:endParaRPr>
            </a:p>
          </p:txBody>
        </p:sp>
        <p:cxnSp>
          <p:nvCxnSpPr>
            <p:cNvPr id="49" name="Straight Arrow Connector 48"/>
            <p:cNvCxnSpPr/>
            <p:nvPr/>
          </p:nvCxnSpPr>
          <p:spPr>
            <a:xfrm flipV="1">
              <a:off x="2152650" y="5638800"/>
              <a:ext cx="4695825"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59"/>
          <p:cNvGrpSpPr/>
          <p:nvPr/>
        </p:nvGrpSpPr>
        <p:grpSpPr>
          <a:xfrm>
            <a:off x="2114551" y="5611813"/>
            <a:ext cx="4752975" cy="638175"/>
            <a:chOff x="2114551" y="5688013"/>
            <a:chExt cx="4752975" cy="638175"/>
          </a:xfrm>
        </p:grpSpPr>
        <p:sp>
          <p:nvSpPr>
            <p:cNvPr id="56354" name="Text Box 34"/>
            <p:cNvSpPr txBox="1">
              <a:spLocks noChangeArrowheads="1"/>
            </p:cNvSpPr>
            <p:nvPr/>
          </p:nvSpPr>
          <p:spPr bwMode="auto">
            <a:xfrm>
              <a:off x="3076575" y="5688013"/>
              <a:ext cx="2355850" cy="366712"/>
            </a:xfrm>
            <a:prstGeom prst="rect">
              <a:avLst/>
            </a:prstGeom>
            <a:noFill/>
            <a:ln w="25400" algn="ctr">
              <a:noFill/>
              <a:miter lim="800000"/>
              <a:headEnd/>
              <a:tailEnd/>
            </a:ln>
          </p:spPr>
          <p:txBody>
            <a:bodyPr wrap="none">
              <a:spAutoFit/>
            </a:bodyPr>
            <a:lstStyle/>
            <a:p>
              <a:pPr algn="ctr"/>
              <a:r>
                <a:rPr lang="en-US" dirty="0">
                  <a:solidFill>
                    <a:srgbClr val="000000"/>
                  </a:solidFill>
                </a:rPr>
                <a:t>Init Acknowledgment </a:t>
              </a:r>
            </a:p>
          </p:txBody>
        </p:sp>
        <p:sp>
          <p:nvSpPr>
            <p:cNvPr id="47" name="Rectangle 46"/>
            <p:cNvSpPr/>
            <p:nvPr/>
          </p:nvSpPr>
          <p:spPr>
            <a:xfrm>
              <a:off x="2141454" y="5911334"/>
              <a:ext cx="4613442" cy="369332"/>
            </a:xfrm>
            <a:prstGeom prst="rect">
              <a:avLst/>
            </a:prstGeom>
          </p:spPr>
          <p:txBody>
            <a:bodyPr wrap="none">
              <a:spAutoFit/>
            </a:bodyPr>
            <a:lstStyle/>
            <a:p>
              <a:pPr algn="r"/>
              <a:r>
                <a:rPr lang="en-US" dirty="0" smtClean="0">
                  <a:solidFill>
                    <a:srgbClr val="000000"/>
                  </a:solidFill>
                </a:rPr>
                <a:t>You can reach me at 10.5.10.5 or 10.5.20.5</a:t>
              </a:r>
              <a:endParaRPr lang="en-US" dirty="0">
                <a:solidFill>
                  <a:srgbClr val="000000"/>
                </a:solidFill>
              </a:endParaRPr>
            </a:p>
          </p:txBody>
        </p:sp>
        <p:cxnSp>
          <p:nvCxnSpPr>
            <p:cNvPr id="56" name="Straight Arrow Connector 55"/>
            <p:cNvCxnSpPr/>
            <p:nvPr/>
          </p:nvCxnSpPr>
          <p:spPr>
            <a:xfrm rot="10800000">
              <a:off x="2114551" y="6324600"/>
              <a:ext cx="4752975"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0"/>
            <a:ext cx="9144000" cy="630936"/>
          </a:xfrm>
        </p:spPr>
        <p:txBody>
          <a:bodyPr/>
          <a:lstStyle/>
          <a:p>
            <a:pPr eaLnBrk="1" hangingPunct="1"/>
            <a:r>
              <a:rPr lang="en-US" dirty="0" smtClean="0"/>
              <a:t>  SIGTRAN Adaptation Layers</a:t>
            </a:r>
            <a:r>
              <a:rPr lang="en-US" sz="2800" dirty="0" smtClean="0"/>
              <a:t> </a:t>
            </a:r>
          </a:p>
        </p:txBody>
      </p:sp>
      <p:sp>
        <p:nvSpPr>
          <p:cNvPr id="57347" name="Rectangle 3"/>
          <p:cNvSpPr>
            <a:spLocks noGrp="1" noChangeArrowheads="1"/>
          </p:cNvSpPr>
          <p:nvPr>
            <p:ph type="body" idx="1"/>
          </p:nvPr>
        </p:nvSpPr>
        <p:spPr>
          <a:xfrm>
            <a:off x="355600" y="1235075"/>
            <a:ext cx="8437563" cy="4999038"/>
          </a:xfrm>
          <a:noFill/>
        </p:spPr>
        <p:txBody>
          <a:bodyPr/>
          <a:lstStyle/>
          <a:p>
            <a:pPr marL="533400" indent="-533400" eaLnBrk="1" hangingPunct="1">
              <a:buFont typeface="Wingdings" pitchFamily="2" charset="2"/>
              <a:buNone/>
            </a:pPr>
            <a:r>
              <a:rPr lang="en-US" sz="3200" dirty="0" smtClean="0"/>
              <a:t>Adaptation Layers maintain SS7 concepts (e.g. alignment) while using SCTP as a transport mechanism.</a:t>
            </a:r>
          </a:p>
          <a:p>
            <a:pPr marL="533400" indent="-533400" eaLnBrk="1" hangingPunct="1"/>
            <a:r>
              <a:rPr lang="en-US" sz="3200" dirty="0" smtClean="0"/>
              <a:t>Tekelec has implemented two SIGTRAN protocols with IPSG:</a:t>
            </a:r>
          </a:p>
          <a:p>
            <a:pPr marL="914400" lvl="1" indent="-457200" eaLnBrk="1" hangingPunct="1">
              <a:buFontTx/>
              <a:buAutoNum type="arabicPeriod"/>
            </a:pPr>
            <a:r>
              <a:rPr lang="en-US" sz="2800" dirty="0" smtClean="0"/>
              <a:t>M2PA (MTP2 Peer-to-peer Adaptation layer)  </a:t>
            </a:r>
          </a:p>
          <a:p>
            <a:pPr marL="914400" lvl="1" indent="-457200" eaLnBrk="1" hangingPunct="1">
              <a:buFontTx/>
              <a:buAutoNum type="arabicPeriod"/>
            </a:pPr>
            <a:r>
              <a:rPr lang="en-US" sz="2800" dirty="0" smtClean="0"/>
              <a:t>M3UA (MTP3 User Adaptation layer)  </a:t>
            </a:r>
          </a:p>
          <a:p>
            <a:pPr marL="533400" indent="-533400" eaLnBrk="1" hangingPunct="1"/>
            <a:r>
              <a:rPr lang="en-US" dirty="0" smtClean="0"/>
              <a:t>SIGTRAN protocols are encapsulated inside the Data Chunks of the SCTP protocol.</a:t>
            </a:r>
          </a:p>
          <a:p>
            <a:pPr marL="533400" indent="-533400" eaLnBrk="1" hangingPunct="1">
              <a:buFont typeface="Wingdings" pitchFamily="2" charset="2"/>
              <a:buNone/>
            </a:pPr>
            <a:endParaRPr lang="en-US" sz="3600"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3663" y="1146175"/>
            <a:ext cx="2117725" cy="4087813"/>
            <a:chOff x="514" y="787"/>
            <a:chExt cx="1269" cy="2575"/>
          </a:xfrm>
        </p:grpSpPr>
        <p:grpSp>
          <p:nvGrpSpPr>
            <p:cNvPr id="3" name="Group 4"/>
            <p:cNvGrpSpPr>
              <a:grpSpLocks/>
            </p:cNvGrpSpPr>
            <p:nvPr/>
          </p:nvGrpSpPr>
          <p:grpSpPr bwMode="auto">
            <a:xfrm>
              <a:off x="518" y="2872"/>
              <a:ext cx="1242" cy="490"/>
              <a:chOff x="3731" y="3782"/>
              <a:chExt cx="1315" cy="490"/>
            </a:xfrm>
          </p:grpSpPr>
          <p:sp>
            <p:nvSpPr>
              <p:cNvPr id="60495" name="AutoShape 5"/>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96" name="Text Box 6"/>
              <p:cNvSpPr txBox="1">
                <a:spLocks noChangeArrowheads="1"/>
              </p:cNvSpPr>
              <p:nvPr/>
            </p:nvSpPr>
            <p:spPr bwMode="auto">
              <a:xfrm>
                <a:off x="4058" y="3991"/>
                <a:ext cx="506"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MTP1</a:t>
                </a:r>
              </a:p>
            </p:txBody>
          </p:sp>
        </p:grpSp>
        <p:grpSp>
          <p:nvGrpSpPr>
            <p:cNvPr id="4" name="Group 7"/>
            <p:cNvGrpSpPr>
              <a:grpSpLocks/>
            </p:cNvGrpSpPr>
            <p:nvPr/>
          </p:nvGrpSpPr>
          <p:grpSpPr bwMode="auto">
            <a:xfrm>
              <a:off x="514" y="2414"/>
              <a:ext cx="1260" cy="490"/>
              <a:chOff x="3731" y="3782"/>
              <a:chExt cx="1315" cy="490"/>
            </a:xfrm>
          </p:grpSpPr>
          <p:sp>
            <p:nvSpPr>
              <p:cNvPr id="60493" name="AutoShape 8"/>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94" name="Text Box 9"/>
              <p:cNvSpPr txBox="1">
                <a:spLocks noChangeArrowheads="1"/>
              </p:cNvSpPr>
              <p:nvPr/>
            </p:nvSpPr>
            <p:spPr bwMode="auto">
              <a:xfrm>
                <a:off x="4059" y="3991"/>
                <a:ext cx="498"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MTP2</a:t>
                </a:r>
              </a:p>
            </p:txBody>
          </p:sp>
        </p:grpSp>
        <p:grpSp>
          <p:nvGrpSpPr>
            <p:cNvPr id="5" name="Group 10"/>
            <p:cNvGrpSpPr>
              <a:grpSpLocks/>
            </p:cNvGrpSpPr>
            <p:nvPr/>
          </p:nvGrpSpPr>
          <p:grpSpPr bwMode="auto">
            <a:xfrm>
              <a:off x="520" y="1974"/>
              <a:ext cx="1260" cy="490"/>
              <a:chOff x="3731" y="3782"/>
              <a:chExt cx="1315" cy="490"/>
            </a:xfrm>
          </p:grpSpPr>
          <p:sp>
            <p:nvSpPr>
              <p:cNvPr id="60491" name="AutoShape 11"/>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92" name="Text Box 12"/>
              <p:cNvSpPr txBox="1">
                <a:spLocks noChangeArrowheads="1"/>
              </p:cNvSpPr>
              <p:nvPr/>
            </p:nvSpPr>
            <p:spPr bwMode="auto">
              <a:xfrm>
                <a:off x="4059" y="3991"/>
                <a:ext cx="498"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MTP3</a:t>
                </a:r>
              </a:p>
            </p:txBody>
          </p:sp>
        </p:grpSp>
        <p:sp>
          <p:nvSpPr>
            <p:cNvPr id="60486" name="AutoShape 13"/>
            <p:cNvSpPr>
              <a:spLocks noChangeArrowheads="1"/>
            </p:cNvSpPr>
            <p:nvPr/>
          </p:nvSpPr>
          <p:spPr bwMode="auto">
            <a:xfrm>
              <a:off x="544" y="787"/>
              <a:ext cx="578" cy="1217"/>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87" name="Text Box 14"/>
            <p:cNvSpPr txBox="1">
              <a:spLocks noChangeArrowheads="1"/>
            </p:cNvSpPr>
            <p:nvPr/>
          </p:nvSpPr>
          <p:spPr bwMode="auto">
            <a:xfrm>
              <a:off x="536" y="1353"/>
              <a:ext cx="454" cy="404"/>
            </a:xfrm>
            <a:prstGeom prst="rect">
              <a:avLst/>
            </a:prstGeom>
            <a:noFill/>
            <a:ln w="9525">
              <a:noFill/>
              <a:miter lim="800000"/>
              <a:headEnd/>
              <a:tailEnd/>
            </a:ln>
          </p:spPr>
          <p:txBody>
            <a:bodyPr lIns="92985" tIns="46493" rIns="92985" bIns="46493">
              <a:spAutoFit/>
            </a:bodyPr>
            <a:lstStyle/>
            <a:p>
              <a:pPr eaLnBrk="0" hangingPunct="0"/>
              <a:r>
                <a:rPr lang="en-US" b="1" dirty="0">
                  <a:solidFill>
                    <a:schemeClr val="bg2"/>
                  </a:solidFill>
                </a:rPr>
                <a:t>ISUP</a:t>
              </a:r>
            </a:p>
            <a:p>
              <a:pPr eaLnBrk="0" hangingPunct="0"/>
              <a:endParaRPr lang="en-US" b="1" dirty="0">
                <a:solidFill>
                  <a:schemeClr val="bg2"/>
                </a:solidFill>
              </a:endParaRPr>
            </a:p>
          </p:txBody>
        </p:sp>
        <p:grpSp>
          <p:nvGrpSpPr>
            <p:cNvPr id="6" name="Group 15"/>
            <p:cNvGrpSpPr>
              <a:grpSpLocks/>
            </p:cNvGrpSpPr>
            <p:nvPr/>
          </p:nvGrpSpPr>
          <p:grpSpPr bwMode="auto">
            <a:xfrm>
              <a:off x="1041" y="803"/>
              <a:ext cx="742" cy="1188"/>
              <a:chOff x="3712" y="914"/>
              <a:chExt cx="706" cy="1000"/>
            </a:xfrm>
          </p:grpSpPr>
          <p:sp>
            <p:nvSpPr>
              <p:cNvPr id="60489" name="AutoShape 16"/>
              <p:cNvSpPr>
                <a:spLocks noChangeArrowheads="1"/>
              </p:cNvSpPr>
              <p:nvPr/>
            </p:nvSpPr>
            <p:spPr bwMode="auto">
              <a:xfrm>
                <a:off x="3712" y="914"/>
                <a:ext cx="706" cy="100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90" name="Text Box 17"/>
              <p:cNvSpPr txBox="1">
                <a:spLocks noChangeArrowheads="1"/>
              </p:cNvSpPr>
              <p:nvPr/>
            </p:nvSpPr>
            <p:spPr bwMode="auto">
              <a:xfrm>
                <a:off x="3734" y="1366"/>
                <a:ext cx="469" cy="194"/>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SCCP</a:t>
                </a:r>
              </a:p>
            </p:txBody>
          </p:sp>
        </p:grpSp>
      </p:grpSp>
      <p:sp>
        <p:nvSpPr>
          <p:cNvPr id="60419" name="Text Box 18"/>
          <p:cNvSpPr txBox="1">
            <a:spLocks noChangeArrowheads="1"/>
          </p:cNvSpPr>
          <p:nvPr/>
        </p:nvSpPr>
        <p:spPr bwMode="auto">
          <a:xfrm>
            <a:off x="0" y="663575"/>
            <a:ext cx="2814638" cy="366713"/>
          </a:xfrm>
          <a:prstGeom prst="rect">
            <a:avLst/>
          </a:prstGeom>
          <a:noFill/>
          <a:ln w="9525">
            <a:noFill/>
            <a:miter lim="800000"/>
            <a:headEnd/>
            <a:tailEnd/>
          </a:ln>
        </p:spPr>
        <p:txBody>
          <a:bodyPr lIns="92985" tIns="46493" rIns="92985" bIns="46493">
            <a:spAutoFit/>
          </a:bodyPr>
          <a:lstStyle/>
          <a:p>
            <a:pPr algn="ctr" eaLnBrk="0" hangingPunct="0"/>
            <a:r>
              <a:rPr lang="en-US" b="1" dirty="0"/>
              <a:t>SS7 Signaling Endpoint</a:t>
            </a:r>
          </a:p>
        </p:txBody>
      </p:sp>
      <p:sp>
        <p:nvSpPr>
          <p:cNvPr id="60420" name="Text Box 19"/>
          <p:cNvSpPr txBox="1">
            <a:spLocks noChangeArrowheads="1"/>
          </p:cNvSpPr>
          <p:nvPr/>
        </p:nvSpPr>
        <p:spPr bwMode="auto">
          <a:xfrm>
            <a:off x="2400300" y="1423988"/>
            <a:ext cx="2219325" cy="366712"/>
          </a:xfrm>
          <a:prstGeom prst="rect">
            <a:avLst/>
          </a:prstGeom>
          <a:noFill/>
          <a:ln w="9525">
            <a:noFill/>
            <a:miter lim="800000"/>
            <a:headEnd/>
            <a:tailEnd/>
          </a:ln>
        </p:spPr>
        <p:txBody>
          <a:bodyPr wrap="none" lIns="92985" tIns="46493" rIns="92985" bIns="46493">
            <a:spAutoFit/>
          </a:bodyPr>
          <a:lstStyle/>
          <a:p>
            <a:pPr algn="ctr" eaLnBrk="0" hangingPunct="0"/>
            <a:r>
              <a:rPr lang="en-US" b="1" dirty="0"/>
              <a:t>Signaling Gateway</a:t>
            </a:r>
          </a:p>
        </p:txBody>
      </p:sp>
      <p:sp>
        <p:nvSpPr>
          <p:cNvPr id="60421" name="Freeform 20"/>
          <p:cNvSpPr>
            <a:spLocks/>
          </p:cNvSpPr>
          <p:nvPr/>
        </p:nvSpPr>
        <p:spPr bwMode="auto">
          <a:xfrm>
            <a:off x="1011238" y="5248275"/>
            <a:ext cx="1687512" cy="477838"/>
          </a:xfrm>
          <a:custGeom>
            <a:avLst/>
            <a:gdLst>
              <a:gd name="T0" fmla="*/ 0 w 1673"/>
              <a:gd name="T1" fmla="*/ 0 h 346"/>
              <a:gd name="T2" fmla="*/ 0 w 1673"/>
              <a:gd name="T3" fmla="*/ 2147483647 h 346"/>
              <a:gd name="T4" fmla="*/ 2147483647 w 1673"/>
              <a:gd name="T5" fmla="*/ 2147483647 h 346"/>
              <a:gd name="T6" fmla="*/ 2147483647 w 1673"/>
              <a:gd name="T7" fmla="*/ 2147483647 h 346"/>
              <a:gd name="T8" fmla="*/ 2147483647 w 1673"/>
              <a:gd name="T9" fmla="*/ 2147483647 h 346"/>
              <a:gd name="T10" fmla="*/ 0 60000 65536"/>
              <a:gd name="T11" fmla="*/ 0 60000 65536"/>
              <a:gd name="T12" fmla="*/ 0 60000 65536"/>
              <a:gd name="T13" fmla="*/ 0 60000 65536"/>
              <a:gd name="T14" fmla="*/ 0 60000 65536"/>
              <a:gd name="T15" fmla="*/ 0 w 1673"/>
              <a:gd name="T16" fmla="*/ 0 h 346"/>
              <a:gd name="T17" fmla="*/ 1673 w 1673"/>
              <a:gd name="T18" fmla="*/ 346 h 346"/>
            </a:gdLst>
            <a:ahLst/>
            <a:cxnLst>
              <a:cxn ang="T10">
                <a:pos x="T0" y="T1"/>
              </a:cxn>
              <a:cxn ang="T11">
                <a:pos x="T2" y="T3"/>
              </a:cxn>
              <a:cxn ang="T12">
                <a:pos x="T4" y="T5"/>
              </a:cxn>
              <a:cxn ang="T13">
                <a:pos x="T6" y="T7"/>
              </a:cxn>
              <a:cxn ang="T14">
                <a:pos x="T8" y="T9"/>
              </a:cxn>
            </a:cxnLst>
            <a:rect l="T15" t="T16" r="T17" b="T18"/>
            <a:pathLst>
              <a:path w="1673" h="346">
                <a:moveTo>
                  <a:pt x="0" y="0"/>
                </a:moveTo>
                <a:lnTo>
                  <a:pt x="0" y="346"/>
                </a:lnTo>
                <a:lnTo>
                  <a:pt x="1609" y="346"/>
                </a:lnTo>
                <a:lnTo>
                  <a:pt x="1664" y="346"/>
                </a:lnTo>
                <a:lnTo>
                  <a:pt x="1673" y="18"/>
                </a:lnTo>
              </a:path>
            </a:pathLst>
          </a:custGeom>
          <a:noFill/>
          <a:ln w="57150" cap="flat" cmpd="sng">
            <a:solidFill>
              <a:srgbClr val="66CCFF"/>
            </a:solidFill>
            <a:prstDash val="solid"/>
            <a:round/>
            <a:headEnd type="triangle" w="med" len="med"/>
            <a:tailEnd type="triangle" w="med" len="med"/>
          </a:ln>
        </p:spPr>
        <p:txBody>
          <a:bodyPr lIns="92985" tIns="46493" rIns="92985" bIns="46493" anchor="ctr">
            <a:spAutoFit/>
          </a:bodyPr>
          <a:lstStyle/>
          <a:p>
            <a:endParaRPr lang="en-US" dirty="0"/>
          </a:p>
        </p:txBody>
      </p:sp>
      <p:sp>
        <p:nvSpPr>
          <p:cNvPr id="60422" name="Text Box 21"/>
          <p:cNvSpPr txBox="1">
            <a:spLocks noChangeArrowheads="1"/>
          </p:cNvSpPr>
          <p:nvPr/>
        </p:nvSpPr>
        <p:spPr bwMode="auto">
          <a:xfrm>
            <a:off x="1485900" y="5865813"/>
            <a:ext cx="619125" cy="366712"/>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t>SS7</a:t>
            </a:r>
            <a:endParaRPr lang="en-US" b="1" dirty="0">
              <a:solidFill>
                <a:schemeClr val="folHlink"/>
              </a:solidFill>
            </a:endParaRPr>
          </a:p>
        </p:txBody>
      </p:sp>
      <p:sp>
        <p:nvSpPr>
          <p:cNvPr id="60423" name="Freeform 22"/>
          <p:cNvSpPr>
            <a:spLocks/>
          </p:cNvSpPr>
          <p:nvPr/>
        </p:nvSpPr>
        <p:spPr bwMode="auto">
          <a:xfrm>
            <a:off x="3695700" y="5151438"/>
            <a:ext cx="1439863" cy="549275"/>
          </a:xfrm>
          <a:custGeom>
            <a:avLst/>
            <a:gdLst>
              <a:gd name="T0" fmla="*/ 0 w 1673"/>
              <a:gd name="T1" fmla="*/ 0 h 346"/>
              <a:gd name="T2" fmla="*/ 0 w 1673"/>
              <a:gd name="T3" fmla="*/ 2147483647 h 346"/>
              <a:gd name="T4" fmla="*/ 2147483647 w 1673"/>
              <a:gd name="T5" fmla="*/ 2147483647 h 346"/>
              <a:gd name="T6" fmla="*/ 2147483647 w 1673"/>
              <a:gd name="T7" fmla="*/ 2147483647 h 346"/>
              <a:gd name="T8" fmla="*/ 2147483647 w 1673"/>
              <a:gd name="T9" fmla="*/ 2147483647 h 346"/>
              <a:gd name="T10" fmla="*/ 0 60000 65536"/>
              <a:gd name="T11" fmla="*/ 0 60000 65536"/>
              <a:gd name="T12" fmla="*/ 0 60000 65536"/>
              <a:gd name="T13" fmla="*/ 0 60000 65536"/>
              <a:gd name="T14" fmla="*/ 0 60000 65536"/>
              <a:gd name="T15" fmla="*/ 0 w 1673"/>
              <a:gd name="T16" fmla="*/ 0 h 346"/>
              <a:gd name="T17" fmla="*/ 1673 w 1673"/>
              <a:gd name="T18" fmla="*/ 346 h 346"/>
            </a:gdLst>
            <a:ahLst/>
            <a:cxnLst>
              <a:cxn ang="T10">
                <a:pos x="T0" y="T1"/>
              </a:cxn>
              <a:cxn ang="T11">
                <a:pos x="T2" y="T3"/>
              </a:cxn>
              <a:cxn ang="T12">
                <a:pos x="T4" y="T5"/>
              </a:cxn>
              <a:cxn ang="T13">
                <a:pos x="T6" y="T7"/>
              </a:cxn>
              <a:cxn ang="T14">
                <a:pos x="T8" y="T9"/>
              </a:cxn>
            </a:cxnLst>
            <a:rect l="T15" t="T16" r="T17" b="T18"/>
            <a:pathLst>
              <a:path w="1673" h="346">
                <a:moveTo>
                  <a:pt x="0" y="0"/>
                </a:moveTo>
                <a:lnTo>
                  <a:pt x="0" y="346"/>
                </a:lnTo>
                <a:lnTo>
                  <a:pt x="1609" y="346"/>
                </a:lnTo>
                <a:lnTo>
                  <a:pt x="1664" y="346"/>
                </a:lnTo>
                <a:lnTo>
                  <a:pt x="1673" y="18"/>
                </a:lnTo>
              </a:path>
            </a:pathLst>
          </a:custGeom>
          <a:noFill/>
          <a:ln w="57150" cap="flat" cmpd="sng">
            <a:solidFill>
              <a:srgbClr val="FF0000"/>
            </a:solidFill>
            <a:prstDash val="solid"/>
            <a:round/>
            <a:headEnd type="triangle" w="med" len="med"/>
            <a:tailEnd type="triangle" w="med" len="med"/>
          </a:ln>
        </p:spPr>
        <p:txBody>
          <a:bodyPr lIns="92985" tIns="46493" rIns="92985" bIns="46493" anchor="ctr">
            <a:spAutoFit/>
          </a:bodyPr>
          <a:lstStyle/>
          <a:p>
            <a:endParaRPr lang="en-US" dirty="0"/>
          </a:p>
        </p:txBody>
      </p:sp>
      <p:pic>
        <p:nvPicPr>
          <p:cNvPr id="60424" name="Picture 23" descr="CLOUD"/>
          <p:cNvPicPr>
            <a:picLocks noChangeAspect="1" noChangeArrowheads="1"/>
          </p:cNvPicPr>
          <p:nvPr/>
        </p:nvPicPr>
        <p:blipFill>
          <a:blip r:embed="rId3" cstate="print"/>
          <a:srcRect/>
          <a:stretch>
            <a:fillRect/>
          </a:stretch>
        </p:blipFill>
        <p:spPr bwMode="auto">
          <a:xfrm>
            <a:off x="3694113" y="5410200"/>
            <a:ext cx="1403350" cy="777875"/>
          </a:xfrm>
          <a:prstGeom prst="rect">
            <a:avLst/>
          </a:prstGeom>
          <a:noFill/>
          <a:ln w="9525">
            <a:noFill/>
            <a:miter lim="800000"/>
            <a:headEnd/>
            <a:tailEnd/>
          </a:ln>
        </p:spPr>
      </p:pic>
      <p:sp>
        <p:nvSpPr>
          <p:cNvPr id="60425" name="Text Box 24"/>
          <p:cNvSpPr txBox="1">
            <a:spLocks noChangeArrowheads="1"/>
          </p:cNvSpPr>
          <p:nvPr/>
        </p:nvSpPr>
        <p:spPr bwMode="auto">
          <a:xfrm>
            <a:off x="3822700" y="5484813"/>
            <a:ext cx="1273175" cy="647700"/>
          </a:xfrm>
          <a:prstGeom prst="rect">
            <a:avLst/>
          </a:prstGeom>
          <a:noFill/>
          <a:ln w="9525">
            <a:noFill/>
            <a:miter lim="800000"/>
            <a:headEnd/>
            <a:tailEnd/>
          </a:ln>
        </p:spPr>
        <p:txBody>
          <a:bodyPr wrap="none" lIns="92985" tIns="46493" rIns="92985" bIns="46493">
            <a:spAutoFit/>
          </a:bodyPr>
          <a:lstStyle/>
          <a:p>
            <a:pPr algn="ctr" eaLnBrk="0" hangingPunct="0"/>
            <a:r>
              <a:rPr lang="en-US" b="1" dirty="0"/>
              <a:t>IP Packet </a:t>
            </a:r>
          </a:p>
          <a:p>
            <a:pPr algn="ctr" eaLnBrk="0" hangingPunct="0"/>
            <a:r>
              <a:rPr lang="en-US" b="1" dirty="0"/>
              <a:t>Network</a:t>
            </a:r>
          </a:p>
        </p:txBody>
      </p:sp>
      <p:grpSp>
        <p:nvGrpSpPr>
          <p:cNvPr id="7" name="Group 25"/>
          <p:cNvGrpSpPr>
            <a:grpSpLocks/>
          </p:cNvGrpSpPr>
          <p:nvPr/>
        </p:nvGrpSpPr>
        <p:grpSpPr bwMode="auto">
          <a:xfrm>
            <a:off x="2286000" y="4429125"/>
            <a:ext cx="1098550" cy="777875"/>
            <a:chOff x="2309" y="3287"/>
            <a:chExt cx="688" cy="490"/>
          </a:xfrm>
        </p:grpSpPr>
        <p:sp>
          <p:nvSpPr>
            <p:cNvPr id="60481" name="AutoShape 26"/>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82" name="Text Box 27"/>
            <p:cNvSpPr txBox="1">
              <a:spLocks noChangeArrowheads="1"/>
            </p:cNvSpPr>
            <p:nvPr/>
          </p:nvSpPr>
          <p:spPr bwMode="auto">
            <a:xfrm>
              <a:off x="2353" y="3477"/>
              <a:ext cx="502" cy="231"/>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b="1" dirty="0">
                  <a:solidFill>
                    <a:schemeClr val="bg2"/>
                  </a:solidFill>
                </a:rPr>
                <a:t>MTP1</a:t>
              </a:r>
            </a:p>
          </p:txBody>
        </p:sp>
      </p:grpSp>
      <p:grpSp>
        <p:nvGrpSpPr>
          <p:cNvPr id="8" name="Group 28"/>
          <p:cNvGrpSpPr>
            <a:grpSpLocks/>
          </p:cNvGrpSpPr>
          <p:nvPr/>
        </p:nvGrpSpPr>
        <p:grpSpPr bwMode="auto">
          <a:xfrm>
            <a:off x="2295525" y="3008313"/>
            <a:ext cx="1127125" cy="1528762"/>
            <a:chOff x="2309" y="3287"/>
            <a:chExt cx="688" cy="490"/>
          </a:xfrm>
        </p:grpSpPr>
        <p:sp>
          <p:nvSpPr>
            <p:cNvPr id="60479" name="AutoShape 29"/>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80" name="Text Box 30"/>
            <p:cNvSpPr txBox="1">
              <a:spLocks noChangeArrowheads="1"/>
            </p:cNvSpPr>
            <p:nvPr/>
          </p:nvSpPr>
          <p:spPr bwMode="auto">
            <a:xfrm>
              <a:off x="2353" y="3477"/>
              <a:ext cx="502" cy="117"/>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b="1" dirty="0">
                  <a:solidFill>
                    <a:schemeClr val="bg2"/>
                  </a:solidFill>
                </a:rPr>
                <a:t>MTP2</a:t>
              </a:r>
            </a:p>
          </p:txBody>
        </p:sp>
      </p:grpSp>
      <p:grpSp>
        <p:nvGrpSpPr>
          <p:cNvPr id="9" name="Group 31"/>
          <p:cNvGrpSpPr>
            <a:grpSpLocks/>
          </p:cNvGrpSpPr>
          <p:nvPr/>
        </p:nvGrpSpPr>
        <p:grpSpPr bwMode="auto">
          <a:xfrm>
            <a:off x="3316288" y="4425950"/>
            <a:ext cx="1284287" cy="777875"/>
            <a:chOff x="2953" y="3285"/>
            <a:chExt cx="779" cy="490"/>
          </a:xfrm>
        </p:grpSpPr>
        <p:sp>
          <p:nvSpPr>
            <p:cNvPr id="60477" name="AutoShape 32"/>
            <p:cNvSpPr>
              <a:spLocks noChangeArrowheads="1"/>
            </p:cNvSpPr>
            <p:nvPr/>
          </p:nvSpPr>
          <p:spPr bwMode="auto">
            <a:xfrm>
              <a:off x="2953" y="3285"/>
              <a:ext cx="779"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78" name="Text Box 33"/>
            <p:cNvSpPr txBox="1">
              <a:spLocks noChangeArrowheads="1"/>
            </p:cNvSpPr>
            <p:nvPr/>
          </p:nvSpPr>
          <p:spPr bwMode="auto">
            <a:xfrm>
              <a:off x="3140" y="3475"/>
              <a:ext cx="568" cy="231"/>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b="1" dirty="0">
                  <a:solidFill>
                    <a:schemeClr val="bg2"/>
                  </a:solidFill>
                </a:rPr>
                <a:t>IP</a:t>
              </a:r>
            </a:p>
          </p:txBody>
        </p:sp>
      </p:grpSp>
      <p:grpSp>
        <p:nvGrpSpPr>
          <p:cNvPr id="10" name="Group 34"/>
          <p:cNvGrpSpPr>
            <a:grpSpLocks/>
          </p:cNvGrpSpPr>
          <p:nvPr/>
        </p:nvGrpSpPr>
        <p:grpSpPr bwMode="auto">
          <a:xfrm>
            <a:off x="3352800" y="3771900"/>
            <a:ext cx="1239838" cy="777875"/>
            <a:chOff x="2309" y="3287"/>
            <a:chExt cx="688" cy="490"/>
          </a:xfrm>
        </p:grpSpPr>
        <p:sp>
          <p:nvSpPr>
            <p:cNvPr id="60475" name="AutoShape 35"/>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76" name="Text Box 36"/>
            <p:cNvSpPr txBox="1">
              <a:spLocks noChangeArrowheads="1"/>
            </p:cNvSpPr>
            <p:nvPr/>
          </p:nvSpPr>
          <p:spPr bwMode="auto">
            <a:xfrm>
              <a:off x="2353" y="3477"/>
              <a:ext cx="502" cy="231"/>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b="1" dirty="0">
                  <a:solidFill>
                    <a:schemeClr val="bg2"/>
                  </a:solidFill>
                </a:rPr>
                <a:t>SCTP</a:t>
              </a:r>
            </a:p>
          </p:txBody>
        </p:sp>
      </p:grpSp>
      <p:grpSp>
        <p:nvGrpSpPr>
          <p:cNvPr id="11" name="Group 37"/>
          <p:cNvGrpSpPr>
            <a:grpSpLocks/>
          </p:cNvGrpSpPr>
          <p:nvPr/>
        </p:nvGrpSpPr>
        <p:grpSpPr bwMode="auto">
          <a:xfrm>
            <a:off x="3373438" y="3100388"/>
            <a:ext cx="1239837" cy="777875"/>
            <a:chOff x="2309" y="3287"/>
            <a:chExt cx="688" cy="490"/>
          </a:xfrm>
        </p:grpSpPr>
        <p:sp>
          <p:nvSpPr>
            <p:cNvPr id="60473" name="AutoShape 38"/>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74" name="Text Box 39"/>
            <p:cNvSpPr txBox="1">
              <a:spLocks noChangeArrowheads="1"/>
            </p:cNvSpPr>
            <p:nvPr/>
          </p:nvSpPr>
          <p:spPr bwMode="auto">
            <a:xfrm>
              <a:off x="2353" y="3461"/>
              <a:ext cx="502" cy="250"/>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sz="2000" b="1" dirty="0">
                  <a:solidFill>
                    <a:srgbClr val="CC3300"/>
                  </a:solidFill>
                </a:rPr>
                <a:t>M2PA</a:t>
              </a:r>
              <a:endParaRPr lang="en-US" b="1" dirty="0">
                <a:solidFill>
                  <a:schemeClr val="bg2"/>
                </a:solidFill>
              </a:endParaRPr>
            </a:p>
          </p:txBody>
        </p:sp>
      </p:grpSp>
      <p:sp>
        <p:nvSpPr>
          <p:cNvPr id="60431" name="AutoShape 40"/>
          <p:cNvSpPr>
            <a:spLocks noChangeArrowheads="1"/>
          </p:cNvSpPr>
          <p:nvPr/>
        </p:nvSpPr>
        <p:spPr bwMode="auto">
          <a:xfrm>
            <a:off x="2336800" y="2424113"/>
            <a:ext cx="2217738" cy="765175"/>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32" name="Text Box 41"/>
          <p:cNvSpPr txBox="1">
            <a:spLocks noChangeArrowheads="1"/>
          </p:cNvSpPr>
          <p:nvPr/>
        </p:nvSpPr>
        <p:spPr bwMode="auto">
          <a:xfrm>
            <a:off x="2995613" y="2711450"/>
            <a:ext cx="796925" cy="366713"/>
          </a:xfrm>
          <a:prstGeom prst="rect">
            <a:avLst/>
          </a:prstGeom>
          <a:noFill/>
          <a:ln w="9525">
            <a:noFill/>
            <a:miter lim="800000"/>
            <a:headEnd/>
            <a:tailEnd/>
          </a:ln>
        </p:spPr>
        <p:txBody>
          <a:bodyPr wrap="none" lIns="92985" tIns="46493" rIns="92985" bIns="46493">
            <a:spAutoFit/>
          </a:bodyPr>
          <a:lstStyle/>
          <a:p>
            <a:pPr eaLnBrk="0" hangingPunct="0"/>
            <a:r>
              <a:rPr lang="en-US" b="1" dirty="0">
                <a:solidFill>
                  <a:schemeClr val="bg2"/>
                </a:solidFill>
              </a:rPr>
              <a:t>MTP3</a:t>
            </a:r>
          </a:p>
        </p:txBody>
      </p:sp>
      <p:sp>
        <p:nvSpPr>
          <p:cNvPr id="60433" name="AutoShape 42"/>
          <p:cNvSpPr>
            <a:spLocks noChangeArrowheads="1"/>
          </p:cNvSpPr>
          <p:nvPr/>
        </p:nvSpPr>
        <p:spPr bwMode="auto">
          <a:xfrm>
            <a:off x="2808288" y="2028825"/>
            <a:ext cx="1206500" cy="468313"/>
          </a:xfrm>
          <a:prstGeom prst="cube">
            <a:avLst>
              <a:gd name="adj" fmla="val 25000"/>
            </a:avLst>
          </a:prstGeom>
          <a:solidFill>
            <a:srgbClr val="FFFFFF"/>
          </a:solidFill>
          <a:ln w="9525">
            <a:solidFill>
              <a:srgbClr val="000000"/>
            </a:solidFill>
            <a:prstDash val="dash"/>
            <a:miter lim="800000"/>
            <a:headEnd/>
            <a:tailEnd/>
          </a:ln>
        </p:spPr>
        <p:txBody>
          <a:bodyPr lIns="92985" tIns="46493" rIns="92985" bIns="46493" anchor="ctr">
            <a:spAutoFit/>
          </a:bodyPr>
          <a:lstStyle/>
          <a:p>
            <a:pPr algn="ctr"/>
            <a:r>
              <a:rPr lang="en-US" b="1" dirty="0">
                <a:solidFill>
                  <a:schemeClr val="bg2"/>
                </a:solidFill>
              </a:rPr>
              <a:t>SCCP</a:t>
            </a:r>
          </a:p>
        </p:txBody>
      </p:sp>
      <p:sp>
        <p:nvSpPr>
          <p:cNvPr id="60434" name="Text Box 43"/>
          <p:cNvSpPr txBox="1">
            <a:spLocks noChangeArrowheads="1"/>
          </p:cNvSpPr>
          <p:nvPr/>
        </p:nvSpPr>
        <p:spPr bwMode="auto">
          <a:xfrm>
            <a:off x="3606800" y="6110288"/>
            <a:ext cx="1809750" cy="366712"/>
          </a:xfrm>
          <a:prstGeom prst="rect">
            <a:avLst/>
          </a:prstGeom>
          <a:noFill/>
          <a:ln w="9525">
            <a:noFill/>
            <a:miter lim="800000"/>
            <a:headEnd/>
            <a:tailEnd/>
          </a:ln>
        </p:spPr>
        <p:txBody>
          <a:bodyPr wrap="none">
            <a:spAutoFit/>
          </a:bodyPr>
          <a:lstStyle/>
          <a:p>
            <a:r>
              <a:rPr lang="en-US" dirty="0"/>
              <a:t>Virtual SS7 Link</a:t>
            </a:r>
          </a:p>
        </p:txBody>
      </p:sp>
      <p:grpSp>
        <p:nvGrpSpPr>
          <p:cNvPr id="12" name="Group 44"/>
          <p:cNvGrpSpPr>
            <a:grpSpLocks/>
          </p:cNvGrpSpPr>
          <p:nvPr/>
        </p:nvGrpSpPr>
        <p:grpSpPr bwMode="auto">
          <a:xfrm>
            <a:off x="4705350" y="2370138"/>
            <a:ext cx="2127250" cy="2836862"/>
            <a:chOff x="3684" y="1522"/>
            <a:chExt cx="1340" cy="1787"/>
          </a:xfrm>
        </p:grpSpPr>
        <p:sp>
          <p:nvSpPr>
            <p:cNvPr id="60458" name="AutoShape 45"/>
            <p:cNvSpPr>
              <a:spLocks noChangeArrowheads="1"/>
            </p:cNvSpPr>
            <p:nvPr/>
          </p:nvSpPr>
          <p:spPr bwMode="auto">
            <a:xfrm>
              <a:off x="3688" y="2819"/>
              <a:ext cx="67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59" name="Text Box 46"/>
            <p:cNvSpPr txBox="1">
              <a:spLocks noChangeArrowheads="1"/>
            </p:cNvSpPr>
            <p:nvPr/>
          </p:nvSpPr>
          <p:spPr bwMode="auto">
            <a:xfrm>
              <a:off x="3833" y="3028"/>
              <a:ext cx="254"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IP</a:t>
              </a:r>
            </a:p>
          </p:txBody>
        </p:sp>
        <p:sp>
          <p:nvSpPr>
            <p:cNvPr id="60460" name="AutoShape 47"/>
            <p:cNvSpPr>
              <a:spLocks noChangeArrowheads="1"/>
            </p:cNvSpPr>
            <p:nvPr/>
          </p:nvSpPr>
          <p:spPr bwMode="auto">
            <a:xfrm>
              <a:off x="3684" y="2361"/>
              <a:ext cx="694"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61" name="Text Box 48"/>
            <p:cNvSpPr txBox="1">
              <a:spLocks noChangeArrowheads="1"/>
            </p:cNvSpPr>
            <p:nvPr/>
          </p:nvSpPr>
          <p:spPr bwMode="auto">
            <a:xfrm>
              <a:off x="3706" y="2570"/>
              <a:ext cx="502"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SCTP</a:t>
              </a:r>
            </a:p>
          </p:txBody>
        </p:sp>
        <p:sp>
          <p:nvSpPr>
            <p:cNvPr id="60462" name="AutoShape 49"/>
            <p:cNvSpPr>
              <a:spLocks noChangeArrowheads="1"/>
            </p:cNvSpPr>
            <p:nvPr/>
          </p:nvSpPr>
          <p:spPr bwMode="auto">
            <a:xfrm>
              <a:off x="3690" y="1958"/>
              <a:ext cx="684" cy="453"/>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63" name="Text Box 50"/>
            <p:cNvSpPr txBox="1">
              <a:spLocks noChangeArrowheads="1"/>
            </p:cNvSpPr>
            <p:nvPr/>
          </p:nvSpPr>
          <p:spPr bwMode="auto">
            <a:xfrm>
              <a:off x="3687" y="2114"/>
              <a:ext cx="563" cy="250"/>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solidFill>
                    <a:srgbClr val="CC3300"/>
                  </a:solidFill>
                </a:rPr>
                <a:t>M2PA</a:t>
              </a:r>
              <a:endParaRPr lang="en-US" b="1" dirty="0">
                <a:solidFill>
                  <a:schemeClr val="bg2"/>
                </a:solidFill>
              </a:endParaRPr>
            </a:p>
          </p:txBody>
        </p:sp>
        <p:grpSp>
          <p:nvGrpSpPr>
            <p:cNvPr id="13" name="Group 51"/>
            <p:cNvGrpSpPr>
              <a:grpSpLocks/>
            </p:cNvGrpSpPr>
            <p:nvPr/>
          </p:nvGrpSpPr>
          <p:grpSpPr bwMode="auto">
            <a:xfrm>
              <a:off x="4266" y="2816"/>
              <a:ext cx="706" cy="490"/>
              <a:chOff x="2309" y="3287"/>
              <a:chExt cx="688" cy="490"/>
            </a:xfrm>
          </p:grpSpPr>
          <p:sp>
            <p:nvSpPr>
              <p:cNvPr id="60471" name="AutoShape 52"/>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72" name="Text Box 53"/>
              <p:cNvSpPr txBox="1">
                <a:spLocks noChangeArrowheads="1"/>
              </p:cNvSpPr>
              <p:nvPr/>
            </p:nvSpPr>
            <p:spPr bwMode="auto">
              <a:xfrm>
                <a:off x="2353" y="3477"/>
                <a:ext cx="502" cy="231"/>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b="1" dirty="0">
                    <a:solidFill>
                      <a:schemeClr val="bg2"/>
                    </a:solidFill>
                  </a:rPr>
                  <a:t>MTP1</a:t>
                </a:r>
              </a:p>
            </p:txBody>
          </p:sp>
        </p:grpSp>
        <p:grpSp>
          <p:nvGrpSpPr>
            <p:cNvPr id="14" name="Group 54"/>
            <p:cNvGrpSpPr>
              <a:grpSpLocks/>
            </p:cNvGrpSpPr>
            <p:nvPr/>
          </p:nvGrpSpPr>
          <p:grpSpPr bwMode="auto">
            <a:xfrm>
              <a:off x="4300" y="1901"/>
              <a:ext cx="724" cy="963"/>
              <a:chOff x="2309" y="3287"/>
              <a:chExt cx="688" cy="490"/>
            </a:xfrm>
          </p:grpSpPr>
          <p:sp>
            <p:nvSpPr>
              <p:cNvPr id="60469" name="AutoShape 55"/>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70" name="Text Box 56"/>
              <p:cNvSpPr txBox="1">
                <a:spLocks noChangeArrowheads="1"/>
              </p:cNvSpPr>
              <p:nvPr/>
            </p:nvSpPr>
            <p:spPr bwMode="auto">
              <a:xfrm>
                <a:off x="2353" y="3477"/>
                <a:ext cx="502" cy="117"/>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b="1" dirty="0">
                    <a:solidFill>
                      <a:schemeClr val="bg2"/>
                    </a:solidFill>
                  </a:rPr>
                  <a:t>MTP2</a:t>
                </a:r>
              </a:p>
            </p:txBody>
          </p:sp>
        </p:grpSp>
        <p:grpSp>
          <p:nvGrpSpPr>
            <p:cNvPr id="15" name="Group 57"/>
            <p:cNvGrpSpPr>
              <a:grpSpLocks/>
            </p:cNvGrpSpPr>
            <p:nvPr/>
          </p:nvGrpSpPr>
          <p:grpSpPr bwMode="auto">
            <a:xfrm>
              <a:off x="3703" y="1522"/>
              <a:ext cx="1260" cy="490"/>
              <a:chOff x="3731" y="3782"/>
              <a:chExt cx="1315" cy="490"/>
            </a:xfrm>
          </p:grpSpPr>
          <p:sp>
            <p:nvSpPr>
              <p:cNvPr id="60467" name="AutoShape 58"/>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68" name="Text Box 59"/>
              <p:cNvSpPr txBox="1">
                <a:spLocks noChangeArrowheads="1"/>
              </p:cNvSpPr>
              <p:nvPr/>
            </p:nvSpPr>
            <p:spPr bwMode="auto">
              <a:xfrm>
                <a:off x="4060" y="3991"/>
                <a:ext cx="524"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MTP3</a:t>
                </a:r>
              </a:p>
            </p:txBody>
          </p:sp>
        </p:grpSp>
      </p:grpSp>
      <p:sp>
        <p:nvSpPr>
          <p:cNvPr id="60436" name="Text Box 60"/>
          <p:cNvSpPr txBox="1">
            <a:spLocks noChangeArrowheads="1"/>
          </p:cNvSpPr>
          <p:nvPr/>
        </p:nvSpPr>
        <p:spPr bwMode="auto">
          <a:xfrm>
            <a:off x="6702425" y="5743575"/>
            <a:ext cx="619125" cy="366713"/>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t>SS7</a:t>
            </a:r>
            <a:endParaRPr lang="en-US" b="1" dirty="0">
              <a:solidFill>
                <a:schemeClr val="folHlink"/>
              </a:solidFill>
            </a:endParaRPr>
          </a:p>
        </p:txBody>
      </p:sp>
      <p:grpSp>
        <p:nvGrpSpPr>
          <p:cNvPr id="16" name="Group 61"/>
          <p:cNvGrpSpPr>
            <a:grpSpLocks/>
          </p:cNvGrpSpPr>
          <p:nvPr/>
        </p:nvGrpSpPr>
        <p:grpSpPr bwMode="auto">
          <a:xfrm>
            <a:off x="6911975" y="1108075"/>
            <a:ext cx="2117725" cy="4087813"/>
            <a:chOff x="514" y="787"/>
            <a:chExt cx="1269" cy="2575"/>
          </a:xfrm>
        </p:grpSpPr>
        <p:grpSp>
          <p:nvGrpSpPr>
            <p:cNvPr id="17" name="Group 62"/>
            <p:cNvGrpSpPr>
              <a:grpSpLocks/>
            </p:cNvGrpSpPr>
            <p:nvPr/>
          </p:nvGrpSpPr>
          <p:grpSpPr bwMode="auto">
            <a:xfrm>
              <a:off x="518" y="2872"/>
              <a:ext cx="1242" cy="490"/>
              <a:chOff x="3731" y="3782"/>
              <a:chExt cx="1315" cy="490"/>
            </a:xfrm>
          </p:grpSpPr>
          <p:sp>
            <p:nvSpPr>
              <p:cNvPr id="60456" name="AutoShape 63"/>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57" name="Text Box 64"/>
              <p:cNvSpPr txBox="1">
                <a:spLocks noChangeArrowheads="1"/>
              </p:cNvSpPr>
              <p:nvPr/>
            </p:nvSpPr>
            <p:spPr bwMode="auto">
              <a:xfrm>
                <a:off x="4058" y="3991"/>
                <a:ext cx="506"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MTP1</a:t>
                </a:r>
              </a:p>
            </p:txBody>
          </p:sp>
        </p:grpSp>
        <p:grpSp>
          <p:nvGrpSpPr>
            <p:cNvPr id="18" name="Group 65"/>
            <p:cNvGrpSpPr>
              <a:grpSpLocks/>
            </p:cNvGrpSpPr>
            <p:nvPr/>
          </p:nvGrpSpPr>
          <p:grpSpPr bwMode="auto">
            <a:xfrm>
              <a:off x="514" y="2414"/>
              <a:ext cx="1260" cy="490"/>
              <a:chOff x="3731" y="3782"/>
              <a:chExt cx="1315" cy="490"/>
            </a:xfrm>
          </p:grpSpPr>
          <p:sp>
            <p:nvSpPr>
              <p:cNvPr id="60454" name="AutoShape 66"/>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55" name="Text Box 67"/>
              <p:cNvSpPr txBox="1">
                <a:spLocks noChangeArrowheads="1"/>
              </p:cNvSpPr>
              <p:nvPr/>
            </p:nvSpPr>
            <p:spPr bwMode="auto">
              <a:xfrm>
                <a:off x="4059" y="3991"/>
                <a:ext cx="498"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MTP2</a:t>
                </a:r>
              </a:p>
            </p:txBody>
          </p:sp>
        </p:grpSp>
        <p:grpSp>
          <p:nvGrpSpPr>
            <p:cNvPr id="19" name="Group 68"/>
            <p:cNvGrpSpPr>
              <a:grpSpLocks/>
            </p:cNvGrpSpPr>
            <p:nvPr/>
          </p:nvGrpSpPr>
          <p:grpSpPr bwMode="auto">
            <a:xfrm>
              <a:off x="520" y="1974"/>
              <a:ext cx="1260" cy="490"/>
              <a:chOff x="3731" y="3782"/>
              <a:chExt cx="1315" cy="490"/>
            </a:xfrm>
          </p:grpSpPr>
          <p:sp>
            <p:nvSpPr>
              <p:cNvPr id="60452" name="AutoShape 69"/>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53" name="Text Box 70"/>
              <p:cNvSpPr txBox="1">
                <a:spLocks noChangeArrowheads="1"/>
              </p:cNvSpPr>
              <p:nvPr/>
            </p:nvSpPr>
            <p:spPr bwMode="auto">
              <a:xfrm>
                <a:off x="4059" y="3991"/>
                <a:ext cx="498"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MTP3</a:t>
                </a:r>
              </a:p>
            </p:txBody>
          </p:sp>
        </p:grpSp>
        <p:sp>
          <p:nvSpPr>
            <p:cNvPr id="60447" name="AutoShape 71"/>
            <p:cNvSpPr>
              <a:spLocks noChangeArrowheads="1"/>
            </p:cNvSpPr>
            <p:nvPr/>
          </p:nvSpPr>
          <p:spPr bwMode="auto">
            <a:xfrm>
              <a:off x="544" y="787"/>
              <a:ext cx="578" cy="1217"/>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48" name="Text Box 72"/>
            <p:cNvSpPr txBox="1">
              <a:spLocks noChangeArrowheads="1"/>
            </p:cNvSpPr>
            <p:nvPr/>
          </p:nvSpPr>
          <p:spPr bwMode="auto">
            <a:xfrm>
              <a:off x="536" y="1353"/>
              <a:ext cx="454" cy="404"/>
            </a:xfrm>
            <a:prstGeom prst="rect">
              <a:avLst/>
            </a:prstGeom>
            <a:noFill/>
            <a:ln w="9525">
              <a:noFill/>
              <a:miter lim="800000"/>
              <a:headEnd/>
              <a:tailEnd/>
            </a:ln>
          </p:spPr>
          <p:txBody>
            <a:bodyPr lIns="92985" tIns="46493" rIns="92985" bIns="46493">
              <a:spAutoFit/>
            </a:bodyPr>
            <a:lstStyle/>
            <a:p>
              <a:pPr eaLnBrk="0" hangingPunct="0"/>
              <a:r>
                <a:rPr lang="en-US" b="1" dirty="0">
                  <a:solidFill>
                    <a:schemeClr val="bg2"/>
                  </a:solidFill>
                </a:rPr>
                <a:t>ISUP</a:t>
              </a:r>
            </a:p>
            <a:p>
              <a:pPr eaLnBrk="0" hangingPunct="0"/>
              <a:endParaRPr lang="en-US" b="1" dirty="0">
                <a:solidFill>
                  <a:schemeClr val="bg2"/>
                </a:solidFill>
              </a:endParaRPr>
            </a:p>
          </p:txBody>
        </p:sp>
        <p:grpSp>
          <p:nvGrpSpPr>
            <p:cNvPr id="20" name="Group 73"/>
            <p:cNvGrpSpPr>
              <a:grpSpLocks/>
            </p:cNvGrpSpPr>
            <p:nvPr/>
          </p:nvGrpSpPr>
          <p:grpSpPr bwMode="auto">
            <a:xfrm>
              <a:off x="1041" y="803"/>
              <a:ext cx="742" cy="1188"/>
              <a:chOff x="3712" y="914"/>
              <a:chExt cx="706" cy="1000"/>
            </a:xfrm>
          </p:grpSpPr>
          <p:sp>
            <p:nvSpPr>
              <p:cNvPr id="60450" name="AutoShape 74"/>
              <p:cNvSpPr>
                <a:spLocks noChangeArrowheads="1"/>
              </p:cNvSpPr>
              <p:nvPr/>
            </p:nvSpPr>
            <p:spPr bwMode="auto">
              <a:xfrm>
                <a:off x="3712" y="914"/>
                <a:ext cx="706" cy="100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0451" name="Text Box 75"/>
              <p:cNvSpPr txBox="1">
                <a:spLocks noChangeArrowheads="1"/>
              </p:cNvSpPr>
              <p:nvPr/>
            </p:nvSpPr>
            <p:spPr bwMode="auto">
              <a:xfrm>
                <a:off x="3734" y="1366"/>
                <a:ext cx="469" cy="194"/>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solidFill>
                      <a:schemeClr val="bg2"/>
                    </a:solidFill>
                  </a:rPr>
                  <a:t>SCCP</a:t>
                </a:r>
              </a:p>
            </p:txBody>
          </p:sp>
        </p:grpSp>
      </p:grpSp>
      <p:sp>
        <p:nvSpPr>
          <p:cNvPr id="60438" name="Freeform 76"/>
          <p:cNvSpPr>
            <a:spLocks/>
          </p:cNvSpPr>
          <p:nvPr/>
        </p:nvSpPr>
        <p:spPr bwMode="auto">
          <a:xfrm>
            <a:off x="3851275" y="3600450"/>
            <a:ext cx="1330325" cy="1928813"/>
          </a:xfrm>
          <a:custGeom>
            <a:avLst/>
            <a:gdLst>
              <a:gd name="T0" fmla="*/ 2147483647 w 1358"/>
              <a:gd name="T1" fmla="*/ 2147483647 h 1215"/>
              <a:gd name="T2" fmla="*/ 2147483647 w 1358"/>
              <a:gd name="T3" fmla="*/ 2147483647 h 1215"/>
              <a:gd name="T4" fmla="*/ 2147483647 w 1358"/>
              <a:gd name="T5" fmla="*/ 2147483647 h 1215"/>
              <a:gd name="T6" fmla="*/ 2147483647 w 1358"/>
              <a:gd name="T7" fmla="*/ 2147483647 h 1215"/>
              <a:gd name="T8" fmla="*/ 2147483647 w 1358"/>
              <a:gd name="T9" fmla="*/ 2147483647 h 1215"/>
              <a:gd name="T10" fmla="*/ 2147483647 w 1358"/>
              <a:gd name="T11" fmla="*/ 2147483647 h 1215"/>
              <a:gd name="T12" fmla="*/ 2147483647 w 1358"/>
              <a:gd name="T13" fmla="*/ 2147483647 h 1215"/>
              <a:gd name="T14" fmla="*/ 2147483647 w 1358"/>
              <a:gd name="T15" fmla="*/ 0 h 1215"/>
              <a:gd name="T16" fmla="*/ 0 60000 65536"/>
              <a:gd name="T17" fmla="*/ 0 60000 65536"/>
              <a:gd name="T18" fmla="*/ 0 60000 65536"/>
              <a:gd name="T19" fmla="*/ 0 60000 65536"/>
              <a:gd name="T20" fmla="*/ 0 60000 65536"/>
              <a:gd name="T21" fmla="*/ 0 60000 65536"/>
              <a:gd name="T22" fmla="*/ 0 60000 65536"/>
              <a:gd name="T23" fmla="*/ 0 60000 65536"/>
              <a:gd name="T24" fmla="*/ 0 w 1358"/>
              <a:gd name="T25" fmla="*/ 0 h 1215"/>
              <a:gd name="T26" fmla="*/ 1358 w 1358"/>
              <a:gd name="T27" fmla="*/ 1215 h 12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8" h="1215">
                <a:moveTo>
                  <a:pt x="25" y="45"/>
                </a:moveTo>
                <a:cubicBezTo>
                  <a:pt x="12" y="320"/>
                  <a:pt x="0" y="595"/>
                  <a:pt x="25" y="768"/>
                </a:cubicBezTo>
                <a:cubicBezTo>
                  <a:pt x="50" y="941"/>
                  <a:pt x="87" y="1012"/>
                  <a:pt x="172" y="1085"/>
                </a:cubicBezTo>
                <a:cubicBezTo>
                  <a:pt x="257" y="1158"/>
                  <a:pt x="394" y="1203"/>
                  <a:pt x="533" y="1209"/>
                </a:cubicBezTo>
                <a:cubicBezTo>
                  <a:pt x="672" y="1215"/>
                  <a:pt x="891" y="1178"/>
                  <a:pt x="1008" y="1118"/>
                </a:cubicBezTo>
                <a:cubicBezTo>
                  <a:pt x="1125" y="1058"/>
                  <a:pt x="1179" y="960"/>
                  <a:pt x="1233" y="847"/>
                </a:cubicBezTo>
                <a:cubicBezTo>
                  <a:pt x="1287" y="734"/>
                  <a:pt x="1314" y="582"/>
                  <a:pt x="1335" y="441"/>
                </a:cubicBezTo>
                <a:cubicBezTo>
                  <a:pt x="1356" y="300"/>
                  <a:pt x="1357" y="150"/>
                  <a:pt x="1358" y="0"/>
                </a:cubicBezTo>
              </a:path>
            </a:pathLst>
          </a:custGeom>
          <a:noFill/>
          <a:ln w="9525" cap="flat">
            <a:solidFill>
              <a:srgbClr val="000000"/>
            </a:solidFill>
            <a:prstDash val="lgDash"/>
            <a:round/>
            <a:headEnd type="triangle" w="med" len="med"/>
            <a:tailEnd type="triangle" w="med" len="med"/>
          </a:ln>
        </p:spPr>
        <p:txBody>
          <a:bodyPr/>
          <a:lstStyle/>
          <a:p>
            <a:endParaRPr lang="en-US" dirty="0"/>
          </a:p>
        </p:txBody>
      </p:sp>
      <p:sp>
        <p:nvSpPr>
          <p:cNvPr id="60439" name="Text Box 77"/>
          <p:cNvSpPr txBox="1">
            <a:spLocks noChangeArrowheads="1"/>
          </p:cNvSpPr>
          <p:nvPr/>
        </p:nvSpPr>
        <p:spPr bwMode="auto">
          <a:xfrm>
            <a:off x="6378575" y="663575"/>
            <a:ext cx="2765425" cy="366713"/>
          </a:xfrm>
          <a:prstGeom prst="rect">
            <a:avLst/>
          </a:prstGeom>
          <a:noFill/>
          <a:ln w="9525">
            <a:noFill/>
            <a:miter lim="800000"/>
            <a:headEnd/>
            <a:tailEnd/>
          </a:ln>
        </p:spPr>
        <p:txBody>
          <a:bodyPr wrap="none" lIns="92985" tIns="46493" rIns="92985" bIns="46493">
            <a:spAutoFit/>
          </a:bodyPr>
          <a:lstStyle/>
          <a:p>
            <a:pPr algn="ctr" eaLnBrk="0" hangingPunct="0"/>
            <a:r>
              <a:rPr lang="en-US" b="1" dirty="0"/>
              <a:t>SS7 Signaling Endpoint</a:t>
            </a:r>
          </a:p>
        </p:txBody>
      </p:sp>
      <p:sp>
        <p:nvSpPr>
          <p:cNvPr id="60440" name="Freeform 78"/>
          <p:cNvSpPr>
            <a:spLocks/>
          </p:cNvSpPr>
          <p:nvPr/>
        </p:nvSpPr>
        <p:spPr bwMode="auto">
          <a:xfrm>
            <a:off x="6127750" y="5183188"/>
            <a:ext cx="1687513" cy="477837"/>
          </a:xfrm>
          <a:custGeom>
            <a:avLst/>
            <a:gdLst>
              <a:gd name="T0" fmla="*/ 0 w 1673"/>
              <a:gd name="T1" fmla="*/ 0 h 346"/>
              <a:gd name="T2" fmla="*/ 0 w 1673"/>
              <a:gd name="T3" fmla="*/ 2147483647 h 346"/>
              <a:gd name="T4" fmla="*/ 2147483647 w 1673"/>
              <a:gd name="T5" fmla="*/ 2147483647 h 346"/>
              <a:gd name="T6" fmla="*/ 2147483647 w 1673"/>
              <a:gd name="T7" fmla="*/ 2147483647 h 346"/>
              <a:gd name="T8" fmla="*/ 2147483647 w 1673"/>
              <a:gd name="T9" fmla="*/ 2147483647 h 346"/>
              <a:gd name="T10" fmla="*/ 0 60000 65536"/>
              <a:gd name="T11" fmla="*/ 0 60000 65536"/>
              <a:gd name="T12" fmla="*/ 0 60000 65536"/>
              <a:gd name="T13" fmla="*/ 0 60000 65536"/>
              <a:gd name="T14" fmla="*/ 0 60000 65536"/>
              <a:gd name="T15" fmla="*/ 0 w 1673"/>
              <a:gd name="T16" fmla="*/ 0 h 346"/>
              <a:gd name="T17" fmla="*/ 1673 w 1673"/>
              <a:gd name="T18" fmla="*/ 346 h 346"/>
            </a:gdLst>
            <a:ahLst/>
            <a:cxnLst>
              <a:cxn ang="T10">
                <a:pos x="T0" y="T1"/>
              </a:cxn>
              <a:cxn ang="T11">
                <a:pos x="T2" y="T3"/>
              </a:cxn>
              <a:cxn ang="T12">
                <a:pos x="T4" y="T5"/>
              </a:cxn>
              <a:cxn ang="T13">
                <a:pos x="T6" y="T7"/>
              </a:cxn>
              <a:cxn ang="T14">
                <a:pos x="T8" y="T9"/>
              </a:cxn>
            </a:cxnLst>
            <a:rect l="T15" t="T16" r="T17" b="T18"/>
            <a:pathLst>
              <a:path w="1673" h="346">
                <a:moveTo>
                  <a:pt x="0" y="0"/>
                </a:moveTo>
                <a:lnTo>
                  <a:pt x="0" y="346"/>
                </a:lnTo>
                <a:lnTo>
                  <a:pt x="1609" y="346"/>
                </a:lnTo>
                <a:lnTo>
                  <a:pt x="1664" y="346"/>
                </a:lnTo>
                <a:lnTo>
                  <a:pt x="1673" y="18"/>
                </a:lnTo>
              </a:path>
            </a:pathLst>
          </a:custGeom>
          <a:noFill/>
          <a:ln w="57150" cap="flat" cmpd="sng">
            <a:solidFill>
              <a:srgbClr val="66CCFF"/>
            </a:solidFill>
            <a:prstDash val="solid"/>
            <a:round/>
            <a:headEnd type="triangle" w="med" len="med"/>
            <a:tailEnd type="triangle" w="med" len="med"/>
          </a:ln>
        </p:spPr>
        <p:txBody>
          <a:bodyPr lIns="92985" tIns="46493" rIns="92985" bIns="46493" anchor="ctr">
            <a:spAutoFit/>
          </a:bodyPr>
          <a:lstStyle/>
          <a:p>
            <a:endParaRPr lang="en-US" dirty="0"/>
          </a:p>
        </p:txBody>
      </p:sp>
      <p:sp>
        <p:nvSpPr>
          <p:cNvPr id="60441" name="Text Box 79"/>
          <p:cNvSpPr txBox="1">
            <a:spLocks noChangeArrowheads="1"/>
          </p:cNvSpPr>
          <p:nvPr/>
        </p:nvSpPr>
        <p:spPr bwMode="auto">
          <a:xfrm>
            <a:off x="4716463" y="1446213"/>
            <a:ext cx="2219325" cy="366712"/>
          </a:xfrm>
          <a:prstGeom prst="rect">
            <a:avLst/>
          </a:prstGeom>
          <a:noFill/>
          <a:ln w="9525">
            <a:noFill/>
            <a:miter lim="800000"/>
            <a:headEnd/>
            <a:tailEnd/>
          </a:ln>
        </p:spPr>
        <p:txBody>
          <a:bodyPr wrap="none" lIns="92985" tIns="46493" rIns="92985" bIns="46493">
            <a:spAutoFit/>
          </a:bodyPr>
          <a:lstStyle/>
          <a:p>
            <a:pPr algn="ctr" eaLnBrk="0" hangingPunct="0"/>
            <a:r>
              <a:rPr lang="en-US" b="1" dirty="0"/>
              <a:t>Signaling Gateway</a:t>
            </a:r>
          </a:p>
        </p:txBody>
      </p:sp>
      <p:sp>
        <p:nvSpPr>
          <p:cNvPr id="60442" name="AutoShape 80"/>
          <p:cNvSpPr>
            <a:spLocks noChangeArrowheads="1"/>
          </p:cNvSpPr>
          <p:nvPr/>
        </p:nvSpPr>
        <p:spPr bwMode="auto">
          <a:xfrm>
            <a:off x="5153025" y="1978025"/>
            <a:ext cx="1206500" cy="468313"/>
          </a:xfrm>
          <a:prstGeom prst="cube">
            <a:avLst>
              <a:gd name="adj" fmla="val 25000"/>
            </a:avLst>
          </a:prstGeom>
          <a:solidFill>
            <a:srgbClr val="FFFFFF"/>
          </a:solidFill>
          <a:ln w="9525">
            <a:solidFill>
              <a:srgbClr val="000000"/>
            </a:solidFill>
            <a:prstDash val="dash"/>
            <a:miter lim="800000"/>
            <a:headEnd/>
            <a:tailEnd/>
          </a:ln>
        </p:spPr>
        <p:txBody>
          <a:bodyPr lIns="92985" tIns="46493" rIns="92985" bIns="46493" anchor="ctr">
            <a:spAutoFit/>
          </a:bodyPr>
          <a:lstStyle/>
          <a:p>
            <a:pPr algn="ctr"/>
            <a:r>
              <a:rPr lang="en-US" b="1" dirty="0">
                <a:solidFill>
                  <a:schemeClr val="bg2"/>
                </a:solidFill>
              </a:rPr>
              <a:t>SCCP</a:t>
            </a:r>
          </a:p>
        </p:txBody>
      </p:sp>
      <p:sp>
        <p:nvSpPr>
          <p:cNvPr id="60443" name="Rectangle 81"/>
          <p:cNvSpPr>
            <a:spLocks noGrp="1" noChangeArrowheads="1"/>
          </p:cNvSpPr>
          <p:nvPr>
            <p:ph type="title"/>
          </p:nvPr>
        </p:nvSpPr>
        <p:spPr>
          <a:xfrm>
            <a:off x="0" y="0"/>
            <a:ext cx="9140825" cy="609600"/>
          </a:xfrm>
        </p:spPr>
        <p:txBody>
          <a:bodyPr/>
          <a:lstStyle/>
          <a:p>
            <a:pPr eaLnBrk="1" hangingPunct="1"/>
            <a:r>
              <a:rPr lang="en-US" dirty="0"/>
              <a:t>  M2PA – MTP2 Peer-to-Peer Adaptation Layer</a:t>
            </a: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63550" y="1230313"/>
            <a:ext cx="8364538" cy="4387850"/>
          </a:xfrm>
        </p:spPr>
        <p:txBody>
          <a:bodyPr/>
          <a:lstStyle/>
          <a:p>
            <a:pPr eaLnBrk="1" hangingPunct="1">
              <a:spcAft>
                <a:spcPct val="20000"/>
              </a:spcAft>
              <a:buFont typeface="Wingdings" pitchFamily="2" charset="2"/>
              <a:buNone/>
            </a:pPr>
            <a:r>
              <a:rPr lang="en-US" b="1" dirty="0" smtClean="0"/>
              <a:t>After this Course, you should be able to:</a:t>
            </a:r>
          </a:p>
          <a:p>
            <a:pPr eaLnBrk="1" hangingPunct="1"/>
            <a:r>
              <a:rPr lang="en-US" dirty="0" smtClean="0"/>
              <a:t>Explain the functions and features needed to implement SS7 signaling across IP networks</a:t>
            </a:r>
          </a:p>
          <a:p>
            <a:pPr eaLnBrk="1" hangingPunct="1"/>
            <a:r>
              <a:rPr lang="en-US" dirty="0" smtClean="0"/>
              <a:t>Implement and manage IP Signaling Gateway configurations</a:t>
            </a:r>
          </a:p>
          <a:p>
            <a:pPr eaLnBrk="1" hangingPunct="1"/>
            <a:r>
              <a:rPr lang="en-US" dirty="0" smtClean="0"/>
              <a:t>Provision IPSG on EAGLE STP </a:t>
            </a:r>
          </a:p>
          <a:p>
            <a:pPr eaLnBrk="1" hangingPunct="1"/>
            <a:r>
              <a:rPr lang="en-US" dirty="0" smtClean="0"/>
              <a:t>Monitor, manage, and maintain SS7 messages across an IP network</a:t>
            </a:r>
            <a:endParaRPr lang="en-US" noProof="1" smtClean="0"/>
          </a:p>
          <a:p>
            <a:pPr eaLnBrk="1" hangingPunct="1"/>
            <a:endParaRPr lang="en-US" dirty="0" smtClean="0"/>
          </a:p>
          <a:p>
            <a:pPr eaLnBrk="1" hangingPunct="1">
              <a:spcAft>
                <a:spcPct val="20000"/>
              </a:spcAft>
            </a:pPr>
            <a:endParaRPr lang="en-US" dirty="0" smtClean="0"/>
          </a:p>
        </p:txBody>
      </p:sp>
      <p:sp>
        <p:nvSpPr>
          <p:cNvPr id="7171" name="Rectangle 3"/>
          <p:cNvSpPr>
            <a:spLocks noGrp="1" noChangeArrowheads="1"/>
          </p:cNvSpPr>
          <p:nvPr>
            <p:ph type="title"/>
          </p:nvPr>
        </p:nvSpPr>
        <p:spPr>
          <a:xfrm>
            <a:off x="0" y="0"/>
            <a:ext cx="9144000" cy="630936"/>
          </a:xfrm>
        </p:spPr>
        <p:txBody>
          <a:bodyPr/>
          <a:lstStyle/>
          <a:p>
            <a:pPr eaLnBrk="1" hangingPunct="1"/>
            <a:r>
              <a:rPr lang="en-US" dirty="0" smtClean="0"/>
              <a:t>  Course Objectives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9140825" cy="609600"/>
          </a:xfrm>
        </p:spPr>
        <p:txBody>
          <a:bodyPr/>
          <a:lstStyle/>
          <a:p>
            <a:pPr eaLnBrk="1" hangingPunct="1"/>
            <a:r>
              <a:rPr lang="en-US" dirty="0" smtClean="0"/>
              <a:t>  M3UA – MTP3 User Adaptation Layer</a:t>
            </a:r>
          </a:p>
        </p:txBody>
      </p:sp>
      <p:grpSp>
        <p:nvGrpSpPr>
          <p:cNvPr id="2" name="Group 3"/>
          <p:cNvGrpSpPr>
            <a:grpSpLocks/>
          </p:cNvGrpSpPr>
          <p:nvPr/>
        </p:nvGrpSpPr>
        <p:grpSpPr bwMode="auto">
          <a:xfrm>
            <a:off x="665163" y="4475162"/>
            <a:ext cx="1971675" cy="777875"/>
            <a:chOff x="3731" y="3782"/>
            <a:chExt cx="1315" cy="490"/>
          </a:xfrm>
        </p:grpSpPr>
        <p:sp>
          <p:nvSpPr>
            <p:cNvPr id="61499" name="AutoShape 4"/>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500" name="Text Box 5"/>
            <p:cNvSpPr txBox="1">
              <a:spLocks noChangeArrowheads="1"/>
            </p:cNvSpPr>
            <p:nvPr/>
          </p:nvSpPr>
          <p:spPr bwMode="auto">
            <a:xfrm>
              <a:off x="4059" y="3991"/>
              <a:ext cx="532"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dirty="0">
                  <a:solidFill>
                    <a:schemeClr val="bg2"/>
                  </a:solidFill>
                </a:rPr>
                <a:t>MTP1</a:t>
              </a:r>
            </a:p>
          </p:txBody>
        </p:sp>
      </p:grpSp>
      <p:grpSp>
        <p:nvGrpSpPr>
          <p:cNvPr id="3" name="Group 6"/>
          <p:cNvGrpSpPr>
            <a:grpSpLocks/>
          </p:cNvGrpSpPr>
          <p:nvPr/>
        </p:nvGrpSpPr>
        <p:grpSpPr bwMode="auto">
          <a:xfrm>
            <a:off x="658813" y="3748087"/>
            <a:ext cx="2000250" cy="777875"/>
            <a:chOff x="3731" y="3782"/>
            <a:chExt cx="1315" cy="490"/>
          </a:xfrm>
        </p:grpSpPr>
        <p:sp>
          <p:nvSpPr>
            <p:cNvPr id="61497" name="AutoShape 7"/>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98" name="Text Box 8"/>
            <p:cNvSpPr txBox="1">
              <a:spLocks noChangeArrowheads="1"/>
            </p:cNvSpPr>
            <p:nvPr/>
          </p:nvSpPr>
          <p:spPr bwMode="auto">
            <a:xfrm>
              <a:off x="4060" y="3991"/>
              <a:ext cx="524"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dirty="0">
                  <a:solidFill>
                    <a:schemeClr val="bg2"/>
                  </a:solidFill>
                </a:rPr>
                <a:t>MTP2</a:t>
              </a:r>
            </a:p>
          </p:txBody>
        </p:sp>
      </p:grpSp>
      <p:grpSp>
        <p:nvGrpSpPr>
          <p:cNvPr id="4" name="Group 9"/>
          <p:cNvGrpSpPr>
            <a:grpSpLocks/>
          </p:cNvGrpSpPr>
          <p:nvPr/>
        </p:nvGrpSpPr>
        <p:grpSpPr bwMode="auto">
          <a:xfrm>
            <a:off x="668338" y="3049587"/>
            <a:ext cx="2000250" cy="777875"/>
            <a:chOff x="3731" y="3782"/>
            <a:chExt cx="1315" cy="490"/>
          </a:xfrm>
        </p:grpSpPr>
        <p:sp>
          <p:nvSpPr>
            <p:cNvPr id="61495" name="AutoShape 10"/>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96" name="Text Box 11"/>
            <p:cNvSpPr txBox="1">
              <a:spLocks noChangeArrowheads="1"/>
            </p:cNvSpPr>
            <p:nvPr/>
          </p:nvSpPr>
          <p:spPr bwMode="auto">
            <a:xfrm>
              <a:off x="4060" y="3991"/>
              <a:ext cx="524"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dirty="0">
                  <a:solidFill>
                    <a:schemeClr val="bg2"/>
                  </a:solidFill>
                </a:rPr>
                <a:t>MTP3</a:t>
              </a:r>
            </a:p>
          </p:txBody>
        </p:sp>
      </p:grpSp>
      <p:sp>
        <p:nvSpPr>
          <p:cNvPr id="61446" name="AutoShape 12"/>
          <p:cNvSpPr>
            <a:spLocks noChangeArrowheads="1"/>
          </p:cNvSpPr>
          <p:nvPr/>
        </p:nvSpPr>
        <p:spPr bwMode="auto">
          <a:xfrm>
            <a:off x="706438" y="1555750"/>
            <a:ext cx="935037" cy="154940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lstStyle/>
          <a:p>
            <a:pPr algn="ctr"/>
            <a:r>
              <a:rPr lang="en-US" dirty="0">
                <a:solidFill>
                  <a:schemeClr val="bg2"/>
                </a:solidFill>
                <a:latin typeface="Times New Roman" pitchFamily="18" charset="0"/>
              </a:rPr>
              <a:t>ISUP</a:t>
            </a:r>
          </a:p>
        </p:txBody>
      </p:sp>
      <p:grpSp>
        <p:nvGrpSpPr>
          <p:cNvPr id="5" name="Group 13"/>
          <p:cNvGrpSpPr>
            <a:grpSpLocks/>
          </p:cNvGrpSpPr>
          <p:nvPr/>
        </p:nvGrpSpPr>
        <p:grpSpPr bwMode="auto">
          <a:xfrm>
            <a:off x="1495425" y="2336800"/>
            <a:ext cx="1177925" cy="765175"/>
            <a:chOff x="3712" y="914"/>
            <a:chExt cx="706" cy="1000"/>
          </a:xfrm>
        </p:grpSpPr>
        <p:sp>
          <p:nvSpPr>
            <p:cNvPr id="61493" name="AutoShape 14"/>
            <p:cNvSpPr>
              <a:spLocks noChangeArrowheads="1"/>
            </p:cNvSpPr>
            <p:nvPr/>
          </p:nvSpPr>
          <p:spPr bwMode="auto">
            <a:xfrm>
              <a:off x="3712" y="914"/>
              <a:ext cx="706" cy="100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94" name="Text Box 15"/>
            <p:cNvSpPr txBox="1">
              <a:spLocks noChangeArrowheads="1"/>
            </p:cNvSpPr>
            <p:nvPr/>
          </p:nvSpPr>
          <p:spPr bwMode="auto">
            <a:xfrm>
              <a:off x="3734" y="1366"/>
              <a:ext cx="493" cy="480"/>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dirty="0">
                  <a:solidFill>
                    <a:schemeClr val="bg2"/>
                  </a:solidFill>
                </a:rPr>
                <a:t>SCCP</a:t>
              </a:r>
            </a:p>
          </p:txBody>
        </p:sp>
      </p:grpSp>
      <p:sp>
        <p:nvSpPr>
          <p:cNvPr id="61448" name="AutoShape 16"/>
          <p:cNvSpPr>
            <a:spLocks noChangeArrowheads="1"/>
          </p:cNvSpPr>
          <p:nvPr/>
        </p:nvSpPr>
        <p:spPr bwMode="auto">
          <a:xfrm>
            <a:off x="1489075" y="1585912"/>
            <a:ext cx="1150938" cy="822325"/>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lstStyle/>
          <a:p>
            <a:pPr algn="ctr"/>
            <a:r>
              <a:rPr lang="en-US" dirty="0">
                <a:solidFill>
                  <a:schemeClr val="bg2"/>
                </a:solidFill>
                <a:latin typeface="Times New Roman" pitchFamily="18" charset="0"/>
              </a:rPr>
              <a:t>TCAP</a:t>
            </a:r>
          </a:p>
        </p:txBody>
      </p:sp>
      <p:sp>
        <p:nvSpPr>
          <p:cNvPr id="61449" name="Text Box 17"/>
          <p:cNvSpPr txBox="1">
            <a:spLocks noChangeArrowheads="1"/>
          </p:cNvSpPr>
          <p:nvPr/>
        </p:nvSpPr>
        <p:spPr bwMode="auto">
          <a:xfrm>
            <a:off x="1131888" y="762000"/>
            <a:ext cx="1216025" cy="641350"/>
          </a:xfrm>
          <a:prstGeom prst="rect">
            <a:avLst/>
          </a:prstGeom>
          <a:noFill/>
          <a:ln w="9525">
            <a:noFill/>
            <a:miter lim="800000"/>
            <a:headEnd/>
            <a:tailEnd/>
          </a:ln>
        </p:spPr>
        <p:txBody>
          <a:bodyPr wrap="none" lIns="92985" tIns="46493" rIns="92985" bIns="46493">
            <a:spAutoFit/>
          </a:bodyPr>
          <a:lstStyle/>
          <a:p>
            <a:pPr algn="ctr" eaLnBrk="0" hangingPunct="0"/>
            <a:r>
              <a:rPr lang="en-US" b="1" dirty="0"/>
              <a:t>Signaling</a:t>
            </a:r>
          </a:p>
          <a:p>
            <a:pPr algn="ctr" eaLnBrk="0" hangingPunct="0"/>
            <a:r>
              <a:rPr lang="en-US" b="1" dirty="0"/>
              <a:t>Endpoint</a:t>
            </a:r>
          </a:p>
        </p:txBody>
      </p:sp>
      <p:grpSp>
        <p:nvGrpSpPr>
          <p:cNvPr id="6" name="Group 18"/>
          <p:cNvGrpSpPr>
            <a:grpSpLocks/>
          </p:cNvGrpSpPr>
          <p:nvPr/>
        </p:nvGrpSpPr>
        <p:grpSpPr bwMode="auto">
          <a:xfrm>
            <a:off x="3346450" y="4525962"/>
            <a:ext cx="1120775" cy="777875"/>
            <a:chOff x="2309" y="3287"/>
            <a:chExt cx="688" cy="490"/>
          </a:xfrm>
        </p:grpSpPr>
        <p:sp>
          <p:nvSpPr>
            <p:cNvPr id="61491" name="AutoShape 19"/>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92" name="Text Box 20"/>
            <p:cNvSpPr txBox="1">
              <a:spLocks noChangeArrowheads="1"/>
            </p:cNvSpPr>
            <p:nvPr/>
          </p:nvSpPr>
          <p:spPr bwMode="auto">
            <a:xfrm>
              <a:off x="2353" y="3477"/>
              <a:ext cx="502" cy="231"/>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dirty="0">
                  <a:solidFill>
                    <a:schemeClr val="bg2"/>
                  </a:solidFill>
                </a:rPr>
                <a:t>MTP1</a:t>
              </a:r>
            </a:p>
          </p:txBody>
        </p:sp>
      </p:grpSp>
      <p:sp>
        <p:nvSpPr>
          <p:cNvPr id="61451" name="AutoShape 21"/>
          <p:cNvSpPr>
            <a:spLocks noChangeArrowheads="1"/>
          </p:cNvSpPr>
          <p:nvPr/>
        </p:nvSpPr>
        <p:spPr bwMode="auto">
          <a:xfrm>
            <a:off x="6170613" y="4483100"/>
            <a:ext cx="1971675" cy="777875"/>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52" name="Text Box 22"/>
          <p:cNvSpPr txBox="1">
            <a:spLocks noChangeArrowheads="1"/>
          </p:cNvSpPr>
          <p:nvPr/>
        </p:nvSpPr>
        <p:spPr bwMode="auto">
          <a:xfrm>
            <a:off x="6908800" y="4814887"/>
            <a:ext cx="403225" cy="366713"/>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dirty="0">
                <a:solidFill>
                  <a:schemeClr val="bg2"/>
                </a:solidFill>
              </a:rPr>
              <a:t>IP</a:t>
            </a:r>
          </a:p>
        </p:txBody>
      </p:sp>
      <p:grpSp>
        <p:nvGrpSpPr>
          <p:cNvPr id="7" name="Group 23"/>
          <p:cNvGrpSpPr>
            <a:grpSpLocks/>
          </p:cNvGrpSpPr>
          <p:nvPr/>
        </p:nvGrpSpPr>
        <p:grpSpPr bwMode="auto">
          <a:xfrm>
            <a:off x="6164263" y="3756025"/>
            <a:ext cx="2000250" cy="777875"/>
            <a:chOff x="3731" y="3782"/>
            <a:chExt cx="1315" cy="490"/>
          </a:xfrm>
        </p:grpSpPr>
        <p:sp>
          <p:nvSpPr>
            <p:cNvPr id="61489" name="AutoShape 24"/>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90" name="Text Box 25"/>
            <p:cNvSpPr txBox="1">
              <a:spLocks noChangeArrowheads="1"/>
            </p:cNvSpPr>
            <p:nvPr/>
          </p:nvSpPr>
          <p:spPr bwMode="auto">
            <a:xfrm>
              <a:off x="4060" y="3991"/>
              <a:ext cx="524" cy="231"/>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dirty="0">
                  <a:solidFill>
                    <a:schemeClr val="bg2"/>
                  </a:solidFill>
                </a:rPr>
                <a:t>SCTP</a:t>
              </a:r>
            </a:p>
          </p:txBody>
        </p:sp>
      </p:grpSp>
      <p:grpSp>
        <p:nvGrpSpPr>
          <p:cNvPr id="8" name="Group 26"/>
          <p:cNvGrpSpPr>
            <a:grpSpLocks/>
          </p:cNvGrpSpPr>
          <p:nvPr/>
        </p:nvGrpSpPr>
        <p:grpSpPr bwMode="auto">
          <a:xfrm>
            <a:off x="6173788" y="3057525"/>
            <a:ext cx="2000250" cy="777875"/>
            <a:chOff x="3731" y="3782"/>
            <a:chExt cx="1315" cy="490"/>
          </a:xfrm>
        </p:grpSpPr>
        <p:sp>
          <p:nvSpPr>
            <p:cNvPr id="61487" name="AutoShape 27"/>
            <p:cNvSpPr>
              <a:spLocks noChangeArrowheads="1"/>
            </p:cNvSpPr>
            <p:nvPr/>
          </p:nvSpPr>
          <p:spPr bwMode="auto">
            <a:xfrm>
              <a:off x="3731" y="3782"/>
              <a:ext cx="1315"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88" name="Text Box 28"/>
            <p:cNvSpPr txBox="1">
              <a:spLocks noChangeArrowheads="1"/>
            </p:cNvSpPr>
            <p:nvPr/>
          </p:nvSpPr>
          <p:spPr bwMode="auto">
            <a:xfrm>
              <a:off x="4060" y="3975"/>
              <a:ext cx="597" cy="250"/>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sz="2000" b="1" dirty="0">
                  <a:solidFill>
                    <a:srgbClr val="CC3300"/>
                  </a:solidFill>
                </a:rPr>
                <a:t>M3UA</a:t>
              </a:r>
              <a:endParaRPr lang="en-US" b="1" dirty="0">
                <a:solidFill>
                  <a:schemeClr val="bg2"/>
                </a:solidFill>
              </a:endParaRPr>
            </a:p>
          </p:txBody>
        </p:sp>
      </p:grpSp>
      <p:sp>
        <p:nvSpPr>
          <p:cNvPr id="61455" name="Text Box 29"/>
          <p:cNvSpPr txBox="1">
            <a:spLocks noChangeArrowheads="1"/>
          </p:cNvSpPr>
          <p:nvPr/>
        </p:nvSpPr>
        <p:spPr bwMode="auto">
          <a:xfrm>
            <a:off x="6586538" y="1036637"/>
            <a:ext cx="1317625" cy="366713"/>
          </a:xfrm>
          <a:prstGeom prst="rect">
            <a:avLst/>
          </a:prstGeom>
          <a:noFill/>
          <a:ln w="9525">
            <a:noFill/>
            <a:miter lim="800000"/>
            <a:headEnd/>
            <a:tailEnd/>
          </a:ln>
        </p:spPr>
        <p:txBody>
          <a:bodyPr wrap="none" lIns="92985" tIns="46493" rIns="92985" bIns="46493">
            <a:spAutoFit/>
          </a:bodyPr>
          <a:lstStyle/>
          <a:p>
            <a:pPr algn="ctr" eaLnBrk="0" hangingPunct="0"/>
            <a:r>
              <a:rPr lang="en-US" b="1" dirty="0"/>
              <a:t>MGC, ASP</a:t>
            </a:r>
          </a:p>
        </p:txBody>
      </p:sp>
      <p:grpSp>
        <p:nvGrpSpPr>
          <p:cNvPr id="9" name="Group 30"/>
          <p:cNvGrpSpPr>
            <a:grpSpLocks/>
          </p:cNvGrpSpPr>
          <p:nvPr/>
        </p:nvGrpSpPr>
        <p:grpSpPr bwMode="auto">
          <a:xfrm>
            <a:off x="3317875" y="3843337"/>
            <a:ext cx="1149350" cy="777875"/>
            <a:chOff x="2309" y="3287"/>
            <a:chExt cx="688" cy="490"/>
          </a:xfrm>
        </p:grpSpPr>
        <p:sp>
          <p:nvSpPr>
            <p:cNvPr id="61485" name="AutoShape 31"/>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86" name="Text Box 32"/>
            <p:cNvSpPr txBox="1">
              <a:spLocks noChangeArrowheads="1"/>
            </p:cNvSpPr>
            <p:nvPr/>
          </p:nvSpPr>
          <p:spPr bwMode="auto">
            <a:xfrm>
              <a:off x="2353" y="3477"/>
              <a:ext cx="502" cy="231"/>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dirty="0">
                  <a:solidFill>
                    <a:schemeClr val="bg2"/>
                  </a:solidFill>
                </a:rPr>
                <a:t>MTP2</a:t>
              </a:r>
            </a:p>
          </p:txBody>
        </p:sp>
      </p:grpSp>
      <p:grpSp>
        <p:nvGrpSpPr>
          <p:cNvPr id="10" name="Group 33"/>
          <p:cNvGrpSpPr>
            <a:grpSpLocks/>
          </p:cNvGrpSpPr>
          <p:nvPr/>
        </p:nvGrpSpPr>
        <p:grpSpPr bwMode="auto">
          <a:xfrm>
            <a:off x="3317875" y="3173412"/>
            <a:ext cx="1149350" cy="777875"/>
            <a:chOff x="2309" y="3287"/>
            <a:chExt cx="688" cy="490"/>
          </a:xfrm>
        </p:grpSpPr>
        <p:sp>
          <p:nvSpPr>
            <p:cNvPr id="61483" name="AutoShape 34"/>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84" name="Text Box 35"/>
            <p:cNvSpPr txBox="1">
              <a:spLocks noChangeArrowheads="1"/>
            </p:cNvSpPr>
            <p:nvPr/>
          </p:nvSpPr>
          <p:spPr bwMode="auto">
            <a:xfrm>
              <a:off x="2353" y="3477"/>
              <a:ext cx="502" cy="231"/>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dirty="0">
                  <a:solidFill>
                    <a:schemeClr val="bg2"/>
                  </a:solidFill>
                </a:rPr>
                <a:t>MTP3</a:t>
              </a:r>
            </a:p>
          </p:txBody>
        </p:sp>
      </p:grpSp>
      <p:grpSp>
        <p:nvGrpSpPr>
          <p:cNvPr id="11" name="Group 36"/>
          <p:cNvGrpSpPr>
            <a:grpSpLocks/>
          </p:cNvGrpSpPr>
          <p:nvPr/>
        </p:nvGrpSpPr>
        <p:grpSpPr bwMode="auto">
          <a:xfrm>
            <a:off x="4321175" y="4510087"/>
            <a:ext cx="1316038" cy="777875"/>
            <a:chOff x="2953" y="3285"/>
            <a:chExt cx="779" cy="490"/>
          </a:xfrm>
        </p:grpSpPr>
        <p:sp>
          <p:nvSpPr>
            <p:cNvPr id="61481" name="AutoShape 37"/>
            <p:cNvSpPr>
              <a:spLocks noChangeArrowheads="1"/>
            </p:cNvSpPr>
            <p:nvPr/>
          </p:nvSpPr>
          <p:spPr bwMode="auto">
            <a:xfrm>
              <a:off x="2953" y="3285"/>
              <a:ext cx="779"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82" name="Text Box 38"/>
            <p:cNvSpPr txBox="1">
              <a:spLocks noChangeArrowheads="1"/>
            </p:cNvSpPr>
            <p:nvPr/>
          </p:nvSpPr>
          <p:spPr bwMode="auto">
            <a:xfrm>
              <a:off x="3140" y="3475"/>
              <a:ext cx="568" cy="231"/>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dirty="0">
                  <a:solidFill>
                    <a:schemeClr val="bg2"/>
                  </a:solidFill>
                </a:rPr>
                <a:t>IP</a:t>
              </a:r>
            </a:p>
          </p:txBody>
        </p:sp>
      </p:grpSp>
      <p:grpSp>
        <p:nvGrpSpPr>
          <p:cNvPr id="12" name="Group 39"/>
          <p:cNvGrpSpPr>
            <a:grpSpLocks/>
          </p:cNvGrpSpPr>
          <p:nvPr/>
        </p:nvGrpSpPr>
        <p:grpSpPr bwMode="auto">
          <a:xfrm>
            <a:off x="4321175" y="3856037"/>
            <a:ext cx="1285875" cy="777875"/>
            <a:chOff x="2309" y="3287"/>
            <a:chExt cx="688" cy="490"/>
          </a:xfrm>
        </p:grpSpPr>
        <p:sp>
          <p:nvSpPr>
            <p:cNvPr id="61479" name="AutoShape 40"/>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80" name="Text Box 41"/>
            <p:cNvSpPr txBox="1">
              <a:spLocks noChangeArrowheads="1"/>
            </p:cNvSpPr>
            <p:nvPr/>
          </p:nvSpPr>
          <p:spPr bwMode="auto">
            <a:xfrm>
              <a:off x="2353" y="3477"/>
              <a:ext cx="502" cy="231"/>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dirty="0">
                  <a:solidFill>
                    <a:schemeClr val="bg2"/>
                  </a:solidFill>
                </a:rPr>
                <a:t>SCTP</a:t>
              </a:r>
            </a:p>
          </p:txBody>
        </p:sp>
      </p:grpSp>
      <p:grpSp>
        <p:nvGrpSpPr>
          <p:cNvPr id="13" name="Group 42"/>
          <p:cNvGrpSpPr>
            <a:grpSpLocks/>
          </p:cNvGrpSpPr>
          <p:nvPr/>
        </p:nvGrpSpPr>
        <p:grpSpPr bwMode="auto">
          <a:xfrm>
            <a:off x="4321175" y="3184525"/>
            <a:ext cx="1300163" cy="777875"/>
            <a:chOff x="2309" y="3287"/>
            <a:chExt cx="688" cy="490"/>
          </a:xfrm>
        </p:grpSpPr>
        <p:sp>
          <p:nvSpPr>
            <p:cNvPr id="61477" name="AutoShape 43"/>
            <p:cNvSpPr>
              <a:spLocks noChangeArrowheads="1"/>
            </p:cNvSpPr>
            <p:nvPr/>
          </p:nvSpPr>
          <p:spPr bwMode="auto">
            <a:xfrm>
              <a:off x="2309" y="3287"/>
              <a:ext cx="688" cy="49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78" name="Text Box 44"/>
            <p:cNvSpPr txBox="1">
              <a:spLocks noChangeArrowheads="1"/>
            </p:cNvSpPr>
            <p:nvPr/>
          </p:nvSpPr>
          <p:spPr bwMode="auto">
            <a:xfrm>
              <a:off x="2353" y="3461"/>
              <a:ext cx="502" cy="250"/>
            </a:xfrm>
            <a:prstGeom prst="rect">
              <a:avLst/>
            </a:prstGeom>
            <a:noFill/>
            <a:ln w="9525">
              <a:noFill/>
              <a:miter lim="800000"/>
              <a:headEnd/>
              <a:tailEnd/>
            </a:ln>
          </p:spPr>
          <p:txBody>
            <a:bodyPr lIns="92985" tIns="46493" rIns="92985" bIns="46493">
              <a:spAutoFit/>
            </a:bodyPr>
            <a:lstStyle/>
            <a:p>
              <a:pPr eaLnBrk="0" hangingPunct="0">
                <a:spcBef>
                  <a:spcPct val="50000"/>
                </a:spcBef>
              </a:pPr>
              <a:r>
                <a:rPr lang="en-US" sz="2000" b="1" dirty="0">
                  <a:solidFill>
                    <a:srgbClr val="CC3300"/>
                  </a:solidFill>
                </a:rPr>
                <a:t>M3UA</a:t>
              </a:r>
            </a:p>
          </p:txBody>
        </p:sp>
      </p:grpSp>
      <p:sp>
        <p:nvSpPr>
          <p:cNvPr id="61461" name="AutoShape 45"/>
          <p:cNvSpPr>
            <a:spLocks noChangeArrowheads="1"/>
          </p:cNvSpPr>
          <p:nvPr/>
        </p:nvSpPr>
        <p:spPr bwMode="auto">
          <a:xfrm>
            <a:off x="3494088" y="2406650"/>
            <a:ext cx="2305050" cy="765175"/>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62" name="Text Box 46"/>
          <p:cNvSpPr txBox="1">
            <a:spLocks noChangeArrowheads="1"/>
          </p:cNvSpPr>
          <p:nvPr/>
        </p:nvSpPr>
        <p:spPr bwMode="auto">
          <a:xfrm>
            <a:off x="3984625" y="2738437"/>
            <a:ext cx="822325" cy="366713"/>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dirty="0">
                <a:solidFill>
                  <a:schemeClr val="bg2"/>
                </a:solidFill>
              </a:rPr>
              <a:t>SCCP</a:t>
            </a:r>
          </a:p>
        </p:txBody>
      </p:sp>
      <p:sp>
        <p:nvSpPr>
          <p:cNvPr id="61463" name="Text Box 47"/>
          <p:cNvSpPr txBox="1">
            <a:spLocks noChangeArrowheads="1"/>
          </p:cNvSpPr>
          <p:nvPr/>
        </p:nvSpPr>
        <p:spPr bwMode="auto">
          <a:xfrm>
            <a:off x="3611563" y="2089150"/>
            <a:ext cx="2219325" cy="366712"/>
          </a:xfrm>
          <a:prstGeom prst="rect">
            <a:avLst/>
          </a:prstGeom>
          <a:noFill/>
          <a:ln w="9525">
            <a:noFill/>
            <a:miter lim="800000"/>
            <a:headEnd/>
            <a:tailEnd/>
          </a:ln>
        </p:spPr>
        <p:txBody>
          <a:bodyPr wrap="none" lIns="92985" tIns="46493" rIns="92985" bIns="46493">
            <a:spAutoFit/>
          </a:bodyPr>
          <a:lstStyle/>
          <a:p>
            <a:pPr algn="ctr" eaLnBrk="0" hangingPunct="0"/>
            <a:r>
              <a:rPr lang="en-US" b="1" dirty="0"/>
              <a:t>Signaling Gateway</a:t>
            </a:r>
          </a:p>
        </p:txBody>
      </p:sp>
      <p:sp>
        <p:nvSpPr>
          <p:cNvPr id="61464" name="Freeform 48"/>
          <p:cNvSpPr>
            <a:spLocks/>
          </p:cNvSpPr>
          <p:nvPr/>
        </p:nvSpPr>
        <p:spPr bwMode="auto">
          <a:xfrm>
            <a:off x="3630613" y="3062287"/>
            <a:ext cx="1227137" cy="360363"/>
          </a:xfrm>
          <a:custGeom>
            <a:avLst/>
            <a:gdLst>
              <a:gd name="T0" fmla="*/ 0 w 773"/>
              <a:gd name="T1" fmla="*/ 2147483647 h 227"/>
              <a:gd name="T2" fmla="*/ 2147483647 w 773"/>
              <a:gd name="T3" fmla="*/ 0 h 227"/>
              <a:gd name="T4" fmla="*/ 2147483647 w 773"/>
              <a:gd name="T5" fmla="*/ 2147483647 h 227"/>
              <a:gd name="T6" fmla="*/ 0 60000 65536"/>
              <a:gd name="T7" fmla="*/ 0 60000 65536"/>
              <a:gd name="T8" fmla="*/ 0 60000 65536"/>
              <a:gd name="T9" fmla="*/ 0 w 773"/>
              <a:gd name="T10" fmla="*/ 0 h 227"/>
              <a:gd name="T11" fmla="*/ 773 w 773"/>
              <a:gd name="T12" fmla="*/ 227 h 227"/>
            </a:gdLst>
            <a:ahLst/>
            <a:cxnLst>
              <a:cxn ang="T6">
                <a:pos x="T0" y="T1"/>
              </a:cxn>
              <a:cxn ang="T7">
                <a:pos x="T2" y="T3"/>
              </a:cxn>
              <a:cxn ang="T8">
                <a:pos x="T4" y="T5"/>
              </a:cxn>
            </a:cxnLst>
            <a:rect l="T9" t="T10" r="T11" b="T12"/>
            <a:pathLst>
              <a:path w="773" h="227">
                <a:moveTo>
                  <a:pt x="0" y="227"/>
                </a:moveTo>
                <a:cubicBezTo>
                  <a:pt x="131" y="113"/>
                  <a:pt x="262" y="0"/>
                  <a:pt x="391" y="0"/>
                </a:cubicBezTo>
                <a:cubicBezTo>
                  <a:pt x="520" y="0"/>
                  <a:pt x="703" y="188"/>
                  <a:pt x="773" y="227"/>
                </a:cubicBezTo>
              </a:path>
            </a:pathLst>
          </a:custGeom>
          <a:noFill/>
          <a:ln w="38100" cap="flat" cmpd="sng">
            <a:solidFill>
              <a:srgbClr val="CC3300"/>
            </a:solidFill>
            <a:prstDash val="solid"/>
            <a:round/>
            <a:headEnd type="triangle" w="med" len="med"/>
            <a:tailEnd type="triangle" w="med" len="med"/>
          </a:ln>
        </p:spPr>
        <p:txBody>
          <a:bodyPr wrap="none" lIns="92985" tIns="46493" rIns="92985" bIns="46493" anchor="ctr">
            <a:spAutoFit/>
          </a:bodyPr>
          <a:lstStyle/>
          <a:p>
            <a:endParaRPr lang="en-US" dirty="0"/>
          </a:p>
        </p:txBody>
      </p:sp>
      <p:sp>
        <p:nvSpPr>
          <p:cNvPr id="61465" name="Line 49"/>
          <p:cNvSpPr>
            <a:spLocks noChangeShapeType="1"/>
          </p:cNvSpPr>
          <p:nvPr/>
        </p:nvSpPr>
        <p:spPr bwMode="auto">
          <a:xfrm>
            <a:off x="4149725" y="3640137"/>
            <a:ext cx="390525" cy="0"/>
          </a:xfrm>
          <a:prstGeom prst="line">
            <a:avLst/>
          </a:prstGeom>
          <a:noFill/>
          <a:ln w="38100">
            <a:solidFill>
              <a:srgbClr val="CC3300"/>
            </a:solidFill>
            <a:round/>
            <a:headEnd type="triangle" w="med" len="med"/>
            <a:tailEnd type="triangle" w="med" len="med"/>
          </a:ln>
        </p:spPr>
        <p:txBody>
          <a:bodyPr wrap="none" lIns="92985" tIns="46493" rIns="92985" bIns="46493" anchor="ctr">
            <a:spAutoFit/>
          </a:bodyPr>
          <a:lstStyle/>
          <a:p>
            <a:endParaRPr lang="en-US" dirty="0"/>
          </a:p>
        </p:txBody>
      </p:sp>
      <p:sp>
        <p:nvSpPr>
          <p:cNvPr id="61466" name="Freeform 50"/>
          <p:cNvSpPr>
            <a:spLocks/>
          </p:cNvSpPr>
          <p:nvPr/>
        </p:nvSpPr>
        <p:spPr bwMode="auto">
          <a:xfrm>
            <a:off x="1450975" y="5299075"/>
            <a:ext cx="2363788" cy="549275"/>
          </a:xfrm>
          <a:custGeom>
            <a:avLst/>
            <a:gdLst>
              <a:gd name="T0" fmla="*/ 0 w 1673"/>
              <a:gd name="T1" fmla="*/ 0 h 346"/>
              <a:gd name="T2" fmla="*/ 0 w 1673"/>
              <a:gd name="T3" fmla="*/ 2147483647 h 346"/>
              <a:gd name="T4" fmla="*/ 2147483647 w 1673"/>
              <a:gd name="T5" fmla="*/ 2147483647 h 346"/>
              <a:gd name="T6" fmla="*/ 2147483647 w 1673"/>
              <a:gd name="T7" fmla="*/ 2147483647 h 346"/>
              <a:gd name="T8" fmla="*/ 2147483647 w 1673"/>
              <a:gd name="T9" fmla="*/ 2147483647 h 346"/>
              <a:gd name="T10" fmla="*/ 0 60000 65536"/>
              <a:gd name="T11" fmla="*/ 0 60000 65536"/>
              <a:gd name="T12" fmla="*/ 0 60000 65536"/>
              <a:gd name="T13" fmla="*/ 0 60000 65536"/>
              <a:gd name="T14" fmla="*/ 0 60000 65536"/>
              <a:gd name="T15" fmla="*/ 0 w 1673"/>
              <a:gd name="T16" fmla="*/ 0 h 346"/>
              <a:gd name="T17" fmla="*/ 1673 w 1673"/>
              <a:gd name="T18" fmla="*/ 346 h 346"/>
            </a:gdLst>
            <a:ahLst/>
            <a:cxnLst>
              <a:cxn ang="T10">
                <a:pos x="T0" y="T1"/>
              </a:cxn>
              <a:cxn ang="T11">
                <a:pos x="T2" y="T3"/>
              </a:cxn>
              <a:cxn ang="T12">
                <a:pos x="T4" y="T5"/>
              </a:cxn>
              <a:cxn ang="T13">
                <a:pos x="T6" y="T7"/>
              </a:cxn>
              <a:cxn ang="T14">
                <a:pos x="T8" y="T9"/>
              </a:cxn>
            </a:cxnLst>
            <a:rect l="T15" t="T16" r="T17" b="T18"/>
            <a:pathLst>
              <a:path w="1673" h="346">
                <a:moveTo>
                  <a:pt x="0" y="0"/>
                </a:moveTo>
                <a:lnTo>
                  <a:pt x="0" y="346"/>
                </a:lnTo>
                <a:lnTo>
                  <a:pt x="1609" y="346"/>
                </a:lnTo>
                <a:lnTo>
                  <a:pt x="1664" y="346"/>
                </a:lnTo>
                <a:lnTo>
                  <a:pt x="1673" y="18"/>
                </a:lnTo>
              </a:path>
            </a:pathLst>
          </a:custGeom>
          <a:noFill/>
          <a:ln w="57150" cap="flat" cmpd="sng">
            <a:solidFill>
              <a:srgbClr val="66CCFF"/>
            </a:solidFill>
            <a:prstDash val="solid"/>
            <a:round/>
            <a:headEnd type="triangle" w="med" len="med"/>
            <a:tailEnd type="triangle" w="med" len="med"/>
          </a:ln>
        </p:spPr>
        <p:txBody>
          <a:bodyPr lIns="92985" tIns="46493" rIns="92985" bIns="46493" anchor="ctr">
            <a:spAutoFit/>
          </a:bodyPr>
          <a:lstStyle/>
          <a:p>
            <a:endParaRPr lang="en-US" dirty="0"/>
          </a:p>
        </p:txBody>
      </p:sp>
      <p:sp>
        <p:nvSpPr>
          <p:cNvPr id="61467" name="Text Box 51"/>
          <p:cNvSpPr txBox="1">
            <a:spLocks noChangeArrowheads="1"/>
          </p:cNvSpPr>
          <p:nvPr/>
        </p:nvSpPr>
        <p:spPr bwMode="auto">
          <a:xfrm>
            <a:off x="2324100" y="5434012"/>
            <a:ext cx="619125" cy="366713"/>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b="1" dirty="0"/>
              <a:t>SS7</a:t>
            </a:r>
            <a:endParaRPr lang="en-US" b="1" dirty="0">
              <a:solidFill>
                <a:schemeClr val="folHlink"/>
              </a:solidFill>
            </a:endParaRPr>
          </a:p>
        </p:txBody>
      </p:sp>
      <p:sp>
        <p:nvSpPr>
          <p:cNvPr id="61468" name="Freeform 52"/>
          <p:cNvSpPr>
            <a:spLocks/>
          </p:cNvSpPr>
          <p:nvPr/>
        </p:nvSpPr>
        <p:spPr bwMode="auto">
          <a:xfrm>
            <a:off x="4906963" y="5275262"/>
            <a:ext cx="2198687" cy="549275"/>
          </a:xfrm>
          <a:custGeom>
            <a:avLst/>
            <a:gdLst>
              <a:gd name="T0" fmla="*/ 0 w 1673"/>
              <a:gd name="T1" fmla="*/ 0 h 346"/>
              <a:gd name="T2" fmla="*/ 0 w 1673"/>
              <a:gd name="T3" fmla="*/ 2147483647 h 346"/>
              <a:gd name="T4" fmla="*/ 2147483647 w 1673"/>
              <a:gd name="T5" fmla="*/ 2147483647 h 346"/>
              <a:gd name="T6" fmla="*/ 2147483647 w 1673"/>
              <a:gd name="T7" fmla="*/ 2147483647 h 346"/>
              <a:gd name="T8" fmla="*/ 2147483647 w 1673"/>
              <a:gd name="T9" fmla="*/ 2147483647 h 346"/>
              <a:gd name="T10" fmla="*/ 0 60000 65536"/>
              <a:gd name="T11" fmla="*/ 0 60000 65536"/>
              <a:gd name="T12" fmla="*/ 0 60000 65536"/>
              <a:gd name="T13" fmla="*/ 0 60000 65536"/>
              <a:gd name="T14" fmla="*/ 0 60000 65536"/>
              <a:gd name="T15" fmla="*/ 0 w 1673"/>
              <a:gd name="T16" fmla="*/ 0 h 346"/>
              <a:gd name="T17" fmla="*/ 1673 w 1673"/>
              <a:gd name="T18" fmla="*/ 346 h 346"/>
            </a:gdLst>
            <a:ahLst/>
            <a:cxnLst>
              <a:cxn ang="T10">
                <a:pos x="T0" y="T1"/>
              </a:cxn>
              <a:cxn ang="T11">
                <a:pos x="T2" y="T3"/>
              </a:cxn>
              <a:cxn ang="T12">
                <a:pos x="T4" y="T5"/>
              </a:cxn>
              <a:cxn ang="T13">
                <a:pos x="T6" y="T7"/>
              </a:cxn>
              <a:cxn ang="T14">
                <a:pos x="T8" y="T9"/>
              </a:cxn>
            </a:cxnLst>
            <a:rect l="T15" t="T16" r="T17" b="T18"/>
            <a:pathLst>
              <a:path w="1673" h="346">
                <a:moveTo>
                  <a:pt x="0" y="0"/>
                </a:moveTo>
                <a:lnTo>
                  <a:pt x="0" y="346"/>
                </a:lnTo>
                <a:lnTo>
                  <a:pt x="1609" y="346"/>
                </a:lnTo>
                <a:lnTo>
                  <a:pt x="1664" y="346"/>
                </a:lnTo>
                <a:lnTo>
                  <a:pt x="1673" y="18"/>
                </a:lnTo>
              </a:path>
            </a:pathLst>
          </a:custGeom>
          <a:noFill/>
          <a:ln w="57150" cap="flat" cmpd="sng">
            <a:solidFill>
              <a:srgbClr val="FF0000"/>
            </a:solidFill>
            <a:prstDash val="solid"/>
            <a:round/>
            <a:headEnd type="triangle" w="med" len="med"/>
            <a:tailEnd type="triangle" w="med" len="med"/>
          </a:ln>
        </p:spPr>
        <p:txBody>
          <a:bodyPr lIns="92985" tIns="46493" rIns="92985" bIns="46493" anchor="ctr">
            <a:spAutoFit/>
          </a:bodyPr>
          <a:lstStyle/>
          <a:p>
            <a:endParaRPr lang="en-US" dirty="0"/>
          </a:p>
        </p:txBody>
      </p:sp>
      <p:sp>
        <p:nvSpPr>
          <p:cNvPr id="61469" name="AutoShape 53"/>
          <p:cNvSpPr>
            <a:spLocks noChangeArrowheads="1"/>
          </p:cNvSpPr>
          <p:nvPr/>
        </p:nvSpPr>
        <p:spPr bwMode="auto">
          <a:xfrm>
            <a:off x="6218238" y="1568450"/>
            <a:ext cx="935037" cy="154940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lstStyle/>
          <a:p>
            <a:pPr algn="ctr"/>
            <a:r>
              <a:rPr lang="en-US" dirty="0">
                <a:solidFill>
                  <a:schemeClr val="bg2"/>
                </a:solidFill>
                <a:latin typeface="Times New Roman" pitchFamily="18" charset="0"/>
              </a:rPr>
              <a:t>ISUP</a:t>
            </a:r>
          </a:p>
        </p:txBody>
      </p:sp>
      <p:grpSp>
        <p:nvGrpSpPr>
          <p:cNvPr id="14" name="Group 54"/>
          <p:cNvGrpSpPr>
            <a:grpSpLocks/>
          </p:cNvGrpSpPr>
          <p:nvPr/>
        </p:nvGrpSpPr>
        <p:grpSpPr bwMode="auto">
          <a:xfrm>
            <a:off x="7007225" y="2349500"/>
            <a:ext cx="1177925" cy="765175"/>
            <a:chOff x="3712" y="914"/>
            <a:chExt cx="706" cy="1000"/>
          </a:xfrm>
        </p:grpSpPr>
        <p:sp>
          <p:nvSpPr>
            <p:cNvPr id="61475" name="AutoShape 55"/>
            <p:cNvSpPr>
              <a:spLocks noChangeArrowheads="1"/>
            </p:cNvSpPr>
            <p:nvPr/>
          </p:nvSpPr>
          <p:spPr bwMode="auto">
            <a:xfrm>
              <a:off x="3712" y="914"/>
              <a:ext cx="706" cy="1000"/>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spAutoFit/>
            </a:bodyPr>
            <a:lstStyle/>
            <a:p>
              <a:endParaRPr lang="en-US" dirty="0"/>
            </a:p>
          </p:txBody>
        </p:sp>
        <p:sp>
          <p:nvSpPr>
            <p:cNvPr id="61476" name="Text Box 56"/>
            <p:cNvSpPr txBox="1">
              <a:spLocks noChangeArrowheads="1"/>
            </p:cNvSpPr>
            <p:nvPr/>
          </p:nvSpPr>
          <p:spPr bwMode="auto">
            <a:xfrm>
              <a:off x="3734" y="1366"/>
              <a:ext cx="493" cy="480"/>
            </a:xfrm>
            <a:prstGeom prst="rect">
              <a:avLst/>
            </a:prstGeom>
            <a:noFill/>
            <a:ln w="9525">
              <a:noFill/>
              <a:miter lim="800000"/>
              <a:headEnd/>
              <a:tailEnd/>
            </a:ln>
          </p:spPr>
          <p:txBody>
            <a:bodyPr wrap="none" lIns="92985" tIns="46493" rIns="92985" bIns="46493">
              <a:spAutoFit/>
            </a:bodyPr>
            <a:lstStyle/>
            <a:p>
              <a:pPr eaLnBrk="0" hangingPunct="0">
                <a:spcBef>
                  <a:spcPct val="50000"/>
                </a:spcBef>
              </a:pPr>
              <a:r>
                <a:rPr lang="en-US" dirty="0">
                  <a:solidFill>
                    <a:schemeClr val="bg2"/>
                  </a:solidFill>
                </a:rPr>
                <a:t>SCCP</a:t>
              </a:r>
            </a:p>
          </p:txBody>
        </p:sp>
      </p:grpSp>
      <p:sp>
        <p:nvSpPr>
          <p:cNvPr id="61471" name="AutoShape 57"/>
          <p:cNvSpPr>
            <a:spLocks noChangeArrowheads="1"/>
          </p:cNvSpPr>
          <p:nvPr/>
        </p:nvSpPr>
        <p:spPr bwMode="auto">
          <a:xfrm>
            <a:off x="7000875" y="1598612"/>
            <a:ext cx="1150938" cy="822325"/>
          </a:xfrm>
          <a:prstGeom prst="cube">
            <a:avLst>
              <a:gd name="adj" fmla="val 25000"/>
            </a:avLst>
          </a:prstGeom>
          <a:solidFill>
            <a:srgbClr val="FFFFFF"/>
          </a:solidFill>
          <a:ln w="9525">
            <a:solidFill>
              <a:srgbClr val="000000"/>
            </a:solidFill>
            <a:miter lim="800000"/>
            <a:headEnd/>
            <a:tailEnd/>
          </a:ln>
        </p:spPr>
        <p:txBody>
          <a:bodyPr lIns="92985" tIns="46493" rIns="92985" bIns="46493" anchor="ctr"/>
          <a:lstStyle/>
          <a:p>
            <a:pPr algn="ctr"/>
            <a:r>
              <a:rPr lang="en-US" dirty="0">
                <a:solidFill>
                  <a:schemeClr val="bg2"/>
                </a:solidFill>
                <a:latin typeface="Times New Roman" pitchFamily="18" charset="0"/>
              </a:rPr>
              <a:t>TCAP</a:t>
            </a:r>
          </a:p>
        </p:txBody>
      </p:sp>
      <p:grpSp>
        <p:nvGrpSpPr>
          <p:cNvPr id="15" name="Group 58"/>
          <p:cNvGrpSpPr>
            <a:grpSpLocks/>
          </p:cNvGrpSpPr>
          <p:nvPr/>
        </p:nvGrpSpPr>
        <p:grpSpPr bwMode="auto">
          <a:xfrm>
            <a:off x="5130800" y="5307012"/>
            <a:ext cx="1739900" cy="938213"/>
            <a:chOff x="3232" y="3444"/>
            <a:chExt cx="1096" cy="591"/>
          </a:xfrm>
        </p:grpSpPr>
        <p:pic>
          <p:nvPicPr>
            <p:cNvPr id="61473" name="Picture 59" descr="CLOUD"/>
            <p:cNvPicPr>
              <a:picLocks noChangeAspect="1" noChangeArrowheads="1"/>
            </p:cNvPicPr>
            <p:nvPr/>
          </p:nvPicPr>
          <p:blipFill>
            <a:blip r:embed="rId3" cstate="print"/>
            <a:srcRect/>
            <a:stretch>
              <a:fillRect/>
            </a:stretch>
          </p:blipFill>
          <p:spPr bwMode="auto">
            <a:xfrm>
              <a:off x="3232" y="3444"/>
              <a:ext cx="1096" cy="591"/>
            </a:xfrm>
            <a:prstGeom prst="rect">
              <a:avLst/>
            </a:prstGeom>
            <a:noFill/>
            <a:ln w="9525">
              <a:noFill/>
              <a:miter lim="800000"/>
              <a:headEnd/>
              <a:tailEnd/>
            </a:ln>
          </p:spPr>
        </p:pic>
        <p:sp>
          <p:nvSpPr>
            <p:cNvPr id="61474" name="Text Box 60"/>
            <p:cNvSpPr txBox="1">
              <a:spLocks noChangeArrowheads="1"/>
            </p:cNvSpPr>
            <p:nvPr/>
          </p:nvSpPr>
          <p:spPr bwMode="auto">
            <a:xfrm>
              <a:off x="3394" y="3535"/>
              <a:ext cx="796" cy="404"/>
            </a:xfrm>
            <a:prstGeom prst="rect">
              <a:avLst/>
            </a:prstGeom>
            <a:noFill/>
            <a:ln w="25400" algn="ctr">
              <a:noFill/>
              <a:miter lim="800000"/>
              <a:headEnd/>
              <a:tailEnd/>
            </a:ln>
          </p:spPr>
          <p:txBody>
            <a:bodyPr wrap="none">
              <a:spAutoFit/>
            </a:bodyPr>
            <a:lstStyle/>
            <a:p>
              <a:pPr algn="ctr"/>
              <a:r>
                <a:rPr lang="en-US" b="1" dirty="0"/>
                <a:t>IP Packet </a:t>
              </a:r>
            </a:p>
            <a:p>
              <a:pPr algn="ctr"/>
              <a:r>
                <a:rPr lang="en-US" b="1" dirty="0"/>
                <a:t>Network</a:t>
              </a:r>
            </a:p>
          </p:txBody>
        </p:sp>
      </p:grpSp>
    </p:spTree>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0" y="5562600"/>
            <a:ext cx="6235700" cy="631825"/>
          </a:xfrm>
          <a:prstGeom prst="rect">
            <a:avLst/>
          </a:prstGeom>
          <a:noFill/>
          <a:ln w="9525">
            <a:noFill/>
            <a:miter lim="800000"/>
            <a:headEnd/>
            <a:tailEnd/>
          </a:ln>
        </p:spPr>
        <p:txBody>
          <a:bodyPr anchor="ctr"/>
          <a:lstStyle/>
          <a:p>
            <a:pPr algn="ctr"/>
            <a:endParaRPr lang="en-US" sz="5400" b="1" dirty="0">
              <a:solidFill>
                <a:schemeClr val="bg1"/>
              </a:solidFill>
            </a:endParaRPr>
          </a:p>
        </p:txBody>
      </p:sp>
      <p:pic>
        <p:nvPicPr>
          <p:cNvPr id="62467" name="Picture 3" descr="j0415858"/>
          <p:cNvPicPr>
            <a:picLocks noChangeAspect="1" noChangeArrowheads="1"/>
          </p:cNvPicPr>
          <p:nvPr/>
        </p:nvPicPr>
        <p:blipFill>
          <a:blip r:embed="rId3" cstate="print"/>
          <a:srcRect/>
          <a:stretch>
            <a:fillRect/>
          </a:stretch>
        </p:blipFill>
        <p:spPr bwMode="ltGray">
          <a:xfrm>
            <a:off x="2514600" y="1981200"/>
            <a:ext cx="4724400" cy="3505200"/>
          </a:xfrm>
          <a:prstGeom prst="rect">
            <a:avLst/>
          </a:prstGeom>
          <a:noFill/>
          <a:ln w="9525">
            <a:noFill/>
            <a:miter lim="800000"/>
            <a:headEnd/>
            <a:tailEnd/>
          </a:ln>
        </p:spPr>
      </p:pic>
      <p:sp>
        <p:nvSpPr>
          <p:cNvPr id="62468" name="Rectangle 5"/>
          <p:cNvSpPr>
            <a:spLocks noGrp="1" noChangeArrowheads="1"/>
          </p:cNvSpPr>
          <p:nvPr>
            <p:ph type="title"/>
          </p:nvPr>
        </p:nvSpPr>
        <p:spPr>
          <a:xfrm>
            <a:off x="0" y="0"/>
            <a:ext cx="9144000" cy="630936"/>
          </a:xfrm>
        </p:spPr>
        <p:txBody>
          <a:bodyPr/>
          <a:lstStyle/>
          <a:p>
            <a:pPr eaLnBrk="1" hangingPunct="1"/>
            <a:r>
              <a:rPr lang="en-US" dirty="0" smtClean="0"/>
              <a:t>  Learning Activity</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438150" y="1141413"/>
            <a:ext cx="8301038" cy="4740275"/>
          </a:xfrm>
        </p:spPr>
        <p:txBody>
          <a:bodyPr/>
          <a:lstStyle/>
          <a:p>
            <a:pPr eaLnBrk="1" hangingPunct="1">
              <a:lnSpc>
                <a:spcPct val="90000"/>
              </a:lnSpc>
            </a:pPr>
            <a:r>
              <a:rPr lang="en-US" sz="2400" dirty="0" smtClean="0"/>
              <a:t>Provides demonstration and hands-on practice with the user documentation set.  </a:t>
            </a:r>
          </a:p>
          <a:p>
            <a:pPr eaLnBrk="1" hangingPunct="1">
              <a:lnSpc>
                <a:spcPct val="90000"/>
              </a:lnSpc>
            </a:pPr>
            <a:endParaRPr lang="en-US" sz="2400" dirty="0" smtClean="0"/>
          </a:p>
          <a:p>
            <a:pPr eaLnBrk="1" hangingPunct="1">
              <a:lnSpc>
                <a:spcPct val="90000"/>
              </a:lnSpc>
            </a:pPr>
            <a:r>
              <a:rPr lang="en-US" sz="2400" dirty="0" smtClean="0"/>
              <a:t>After completing this exercise, the student will be able to:</a:t>
            </a:r>
          </a:p>
          <a:p>
            <a:pPr lvl="1" eaLnBrk="1" hangingPunct="1">
              <a:lnSpc>
                <a:spcPct val="90000"/>
              </a:lnSpc>
            </a:pPr>
            <a:r>
              <a:rPr lang="en-US" sz="2000" dirty="0" smtClean="0"/>
              <a:t>Locate the commands section of user docs.</a:t>
            </a:r>
          </a:p>
          <a:p>
            <a:pPr lvl="1" eaLnBrk="1" hangingPunct="1">
              <a:lnSpc>
                <a:spcPct val="90000"/>
              </a:lnSpc>
            </a:pPr>
            <a:r>
              <a:rPr lang="en-US" sz="2000" dirty="0" smtClean="0"/>
              <a:t>Locate commands alphabetically.</a:t>
            </a:r>
          </a:p>
          <a:p>
            <a:pPr lvl="1" eaLnBrk="1" hangingPunct="1">
              <a:lnSpc>
                <a:spcPct val="90000"/>
              </a:lnSpc>
            </a:pPr>
            <a:r>
              <a:rPr lang="en-US" sz="2000" dirty="0" smtClean="0"/>
              <a:t>Locate mandatory parameters.</a:t>
            </a:r>
          </a:p>
          <a:p>
            <a:pPr lvl="1" eaLnBrk="1" hangingPunct="1">
              <a:lnSpc>
                <a:spcPct val="90000"/>
              </a:lnSpc>
            </a:pPr>
            <a:endParaRPr lang="en-US" sz="2000" dirty="0" smtClean="0"/>
          </a:p>
          <a:p>
            <a:pPr eaLnBrk="1" hangingPunct="1">
              <a:lnSpc>
                <a:spcPct val="90000"/>
              </a:lnSpc>
            </a:pPr>
            <a:r>
              <a:rPr lang="en-US" sz="2400" dirty="0" smtClean="0"/>
              <a:t>Materials, Equipment, and References</a:t>
            </a:r>
          </a:p>
          <a:p>
            <a:pPr lvl="1" eaLnBrk="1" hangingPunct="1">
              <a:lnSpc>
                <a:spcPct val="90000"/>
              </a:lnSpc>
            </a:pPr>
            <a:r>
              <a:rPr lang="en-US" sz="2000" dirty="0" smtClean="0"/>
              <a:t>STP EAGLE STP Commands manual </a:t>
            </a:r>
          </a:p>
          <a:p>
            <a:pPr lvl="1" eaLnBrk="1" hangingPunct="1">
              <a:lnSpc>
                <a:spcPct val="90000"/>
              </a:lnSpc>
            </a:pPr>
            <a:r>
              <a:rPr lang="en-US" sz="2000" dirty="0" smtClean="0"/>
              <a:t>STP EAGLE STP Database Administration-  </a:t>
            </a:r>
          </a:p>
          <a:p>
            <a:pPr lvl="1" eaLnBrk="1" hangingPunct="1">
              <a:lnSpc>
                <a:spcPct val="90000"/>
              </a:lnSpc>
              <a:buFontTx/>
              <a:buNone/>
            </a:pPr>
            <a:r>
              <a:rPr lang="en-US" sz="2000" dirty="0" smtClean="0"/>
              <a:t>	IP7 Secure Gateway manual</a:t>
            </a:r>
          </a:p>
          <a:p>
            <a:pPr eaLnBrk="1" hangingPunct="1">
              <a:lnSpc>
                <a:spcPct val="90000"/>
              </a:lnSpc>
            </a:pPr>
            <a:endParaRPr lang="en-US" sz="2400" dirty="0" smtClean="0"/>
          </a:p>
        </p:txBody>
      </p:sp>
      <p:sp>
        <p:nvSpPr>
          <p:cNvPr id="63491" name="Rectangle 4"/>
          <p:cNvSpPr>
            <a:spLocks noGrp="1" noChangeArrowheads="1"/>
          </p:cNvSpPr>
          <p:nvPr>
            <p:ph type="title"/>
          </p:nvPr>
        </p:nvSpPr>
        <p:spPr>
          <a:xfrm>
            <a:off x="0" y="0"/>
            <a:ext cx="9144000" cy="630936"/>
          </a:xfrm>
        </p:spPr>
        <p:txBody>
          <a:bodyPr/>
          <a:lstStyle/>
          <a:p>
            <a:pPr eaLnBrk="1" hangingPunct="1"/>
            <a:r>
              <a:rPr lang="en-US" dirty="0" smtClean="0"/>
              <a:t>  Learning Activity 2:  Using Documentation</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5" name="Rectangle 4"/>
          <p:cNvSpPr>
            <a:spLocks noGrp="1" noChangeArrowheads="1"/>
          </p:cNvSpPr>
          <p:nvPr>
            <p:ph type="title"/>
          </p:nvPr>
        </p:nvSpPr>
        <p:spPr>
          <a:xfrm>
            <a:off x="0" y="0"/>
            <a:ext cx="9144000" cy="630936"/>
          </a:xfrm>
        </p:spPr>
        <p:txBody>
          <a:bodyPr/>
          <a:lstStyle/>
          <a:p>
            <a:pPr eaLnBrk="1" hangingPunct="1"/>
            <a:r>
              <a:rPr lang="en-US" dirty="0" smtClean="0"/>
              <a:t>  Learning Activity 2:  Using Documentation</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3"/>
          <p:cNvSpPr>
            <a:spLocks noGrp="1" noChangeArrowheads="1"/>
          </p:cNvSpPr>
          <p:nvPr>
            <p:ph type="title"/>
          </p:nvPr>
        </p:nvSpPr>
        <p:spPr>
          <a:xfrm>
            <a:off x="0" y="0"/>
            <a:ext cx="9144000" cy="630936"/>
          </a:xfrm>
        </p:spPr>
        <p:txBody>
          <a:bodyPr/>
          <a:lstStyle/>
          <a:p>
            <a:pPr eaLnBrk="1" hangingPunct="1"/>
            <a:r>
              <a:rPr lang="en-US" dirty="0" smtClean="0"/>
              <a:t>  Learning Activity 2:  Using Documentation</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676400" y="5257800"/>
            <a:ext cx="6235700" cy="631825"/>
          </a:xfrm>
          <a:prstGeom prst="rect">
            <a:avLst/>
          </a:prstGeom>
          <a:noFill/>
          <a:ln w="9525">
            <a:noFill/>
            <a:miter lim="800000"/>
            <a:headEnd/>
            <a:tailEnd/>
          </a:ln>
        </p:spPr>
        <p:txBody>
          <a:bodyPr anchor="ctr"/>
          <a:lstStyle/>
          <a:p>
            <a:pPr algn="ctr"/>
            <a:endParaRPr lang="en-US" sz="5400" b="1" dirty="0">
              <a:solidFill>
                <a:schemeClr val="bg1"/>
              </a:solidFill>
            </a:endParaRPr>
          </a:p>
        </p:txBody>
      </p:sp>
      <p:pic>
        <p:nvPicPr>
          <p:cNvPr id="67587" name="Picture 3" descr="bs01891_"/>
          <p:cNvPicPr>
            <a:picLocks noChangeAspect="1" noChangeArrowheads="1"/>
          </p:cNvPicPr>
          <p:nvPr/>
        </p:nvPicPr>
        <p:blipFill>
          <a:blip r:embed="rId3" cstate="print"/>
          <a:srcRect/>
          <a:stretch>
            <a:fillRect/>
          </a:stretch>
        </p:blipFill>
        <p:spPr bwMode="auto">
          <a:xfrm>
            <a:off x="3581400" y="2819400"/>
            <a:ext cx="2097088" cy="2517775"/>
          </a:xfrm>
          <a:prstGeom prst="rect">
            <a:avLst/>
          </a:prstGeom>
          <a:noFill/>
          <a:ln w="9525">
            <a:noFill/>
            <a:miter lim="800000"/>
            <a:headEnd/>
            <a:tailEnd/>
          </a:ln>
        </p:spPr>
      </p:pic>
      <p:sp>
        <p:nvSpPr>
          <p:cNvPr id="67588" name="Rectangle 4"/>
          <p:cNvSpPr>
            <a:spLocks noGrp="1" noChangeArrowheads="1"/>
          </p:cNvSpPr>
          <p:nvPr>
            <p:ph type="title"/>
          </p:nvPr>
        </p:nvSpPr>
        <p:spPr>
          <a:xfrm>
            <a:off x="0" y="0"/>
            <a:ext cx="9144000" cy="630936"/>
          </a:xfrm>
          <a:noFill/>
        </p:spPr>
        <p:txBody>
          <a:bodyPr/>
          <a:lstStyle/>
          <a:p>
            <a:pPr eaLnBrk="1" hangingPunct="1"/>
            <a:r>
              <a:rPr lang="en-US" dirty="0" smtClean="0"/>
              <a:t>  Check Your Learning</a:t>
            </a:r>
          </a:p>
        </p:txBody>
      </p:sp>
      <p:sp>
        <p:nvSpPr>
          <p:cNvPr id="67589" name="Rectangle 5"/>
          <p:cNvSpPr>
            <a:spLocks noGrp="1" noChangeArrowheads="1"/>
          </p:cNvSpPr>
          <p:nvPr>
            <p:ph type="body" idx="1"/>
          </p:nvPr>
        </p:nvSpPr>
        <p:spPr>
          <a:xfrm>
            <a:off x="457200" y="990600"/>
            <a:ext cx="8229600" cy="5486400"/>
          </a:xfrm>
          <a:noFill/>
        </p:spPr>
        <p:txBody>
          <a:bodyPr/>
          <a:lstStyle/>
          <a:p>
            <a:pPr eaLnBrk="1" hangingPunct="1"/>
            <a:r>
              <a:rPr lang="en-US" dirty="0" smtClean="0"/>
              <a:t>Answer the questions to the best of your ability.</a:t>
            </a:r>
          </a:p>
          <a:p>
            <a:pPr eaLnBrk="1" hangingPunct="1"/>
            <a:r>
              <a:rPr lang="en-US" dirty="0" smtClean="0"/>
              <a:t>We will review all answers as a group.</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0"/>
            <a:ext cx="9140825" cy="685800"/>
          </a:xfrm>
        </p:spPr>
        <p:txBody>
          <a:bodyPr/>
          <a:lstStyle/>
          <a:p>
            <a:pPr eaLnBrk="1" hangingPunct="1"/>
            <a:r>
              <a:rPr lang="en-US" dirty="0" smtClean="0"/>
              <a:t>  Blank Slide for Review Questions</a:t>
            </a:r>
          </a:p>
        </p:txBody>
      </p:sp>
    </p:spTree>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subTitle" idx="1"/>
          </p:nvPr>
        </p:nvSpPr>
        <p:spPr>
          <a:xfrm>
            <a:off x="304800" y="5448300"/>
            <a:ext cx="8991600" cy="571500"/>
          </a:xfrm>
        </p:spPr>
        <p:txBody>
          <a:bodyPr/>
          <a:lstStyle/>
          <a:p>
            <a:pPr eaLnBrk="1" hangingPunct="1"/>
            <a:r>
              <a:rPr lang="en-US" dirty="0" smtClean="0"/>
              <a:t>Provisioning IP Signaling Gateway (IPSG) M2PA</a:t>
            </a:r>
          </a:p>
        </p:txBody>
      </p:sp>
      <p:sp>
        <p:nvSpPr>
          <p:cNvPr id="70660" name="Rectangle 4"/>
          <p:cNvSpPr>
            <a:spLocks noGrp="1" noChangeArrowheads="1"/>
          </p:cNvSpPr>
          <p:nvPr>
            <p:ph type="ctrTitle"/>
          </p:nvPr>
        </p:nvSpPr>
        <p:spPr>
          <a:xfrm>
            <a:off x="333375" y="4593336"/>
            <a:ext cx="6016752" cy="969264"/>
          </a:xfrm>
        </p:spPr>
        <p:txBody>
          <a:bodyPr/>
          <a:lstStyle/>
          <a:p>
            <a:pPr eaLnBrk="1" hangingPunct="1"/>
            <a:r>
              <a:rPr lang="en-US" dirty="0" smtClean="0"/>
              <a:t>Module 4</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p:txBody>
          <a:bodyPr/>
          <a:lstStyle/>
          <a:p>
            <a:pPr eaLnBrk="1" hangingPunct="1">
              <a:spcAft>
                <a:spcPct val="20000"/>
              </a:spcAft>
              <a:buFont typeface="Wingdings" pitchFamily="2" charset="2"/>
              <a:buNone/>
            </a:pPr>
            <a:r>
              <a:rPr lang="en-US" dirty="0" smtClean="0"/>
              <a:t>After this module, you should be able to:</a:t>
            </a:r>
          </a:p>
          <a:p>
            <a:pPr eaLnBrk="1" hangingPunct="1">
              <a:spcAft>
                <a:spcPct val="20000"/>
              </a:spcAft>
            </a:pPr>
            <a:r>
              <a:rPr lang="en-US" sz="2400" dirty="0" smtClean="0"/>
              <a:t>Provision the following:</a:t>
            </a:r>
          </a:p>
          <a:p>
            <a:pPr lvl="1" eaLnBrk="1" hangingPunct="1">
              <a:spcAft>
                <a:spcPct val="20000"/>
              </a:spcAft>
            </a:pPr>
            <a:r>
              <a:rPr lang="en-US" dirty="0" smtClean="0"/>
              <a:t>IPSG cards</a:t>
            </a:r>
          </a:p>
          <a:p>
            <a:pPr lvl="1" eaLnBrk="1" hangingPunct="1">
              <a:spcAft>
                <a:spcPct val="20000"/>
              </a:spcAft>
            </a:pPr>
            <a:r>
              <a:rPr lang="en-US" dirty="0" smtClean="0"/>
              <a:t>SS7 links, linksets and routes</a:t>
            </a:r>
          </a:p>
          <a:p>
            <a:pPr lvl="1" eaLnBrk="1" hangingPunct="1">
              <a:spcAft>
                <a:spcPct val="20000"/>
              </a:spcAft>
            </a:pPr>
            <a:r>
              <a:rPr lang="en-US" dirty="0" smtClean="0"/>
              <a:t>IP addresses and Ethernet parameters</a:t>
            </a:r>
          </a:p>
          <a:p>
            <a:pPr lvl="1" eaLnBrk="1" hangingPunct="1">
              <a:spcAft>
                <a:spcPct val="20000"/>
              </a:spcAft>
            </a:pPr>
            <a:r>
              <a:rPr lang="en-US" dirty="0" smtClean="0"/>
              <a:t>Default Router (gateway)</a:t>
            </a:r>
          </a:p>
          <a:p>
            <a:pPr lvl="1" eaLnBrk="1" hangingPunct="1">
              <a:spcAft>
                <a:spcPct val="20000"/>
              </a:spcAft>
            </a:pPr>
            <a:r>
              <a:rPr lang="en-US" dirty="0" smtClean="0"/>
              <a:t>IP Host Names</a:t>
            </a:r>
          </a:p>
          <a:p>
            <a:pPr lvl="1" eaLnBrk="1" hangingPunct="1">
              <a:spcAft>
                <a:spcPct val="20000"/>
              </a:spcAft>
            </a:pPr>
            <a:r>
              <a:rPr lang="en-US" dirty="0" smtClean="0"/>
              <a:t>Associations</a:t>
            </a:r>
          </a:p>
        </p:txBody>
      </p:sp>
      <p:sp>
        <p:nvSpPr>
          <p:cNvPr id="71683" name="Rectangle 3"/>
          <p:cNvSpPr>
            <a:spLocks noGrp="1" noChangeArrowheads="1"/>
          </p:cNvSpPr>
          <p:nvPr>
            <p:ph type="title"/>
          </p:nvPr>
        </p:nvSpPr>
        <p:spPr>
          <a:xfrm>
            <a:off x="0" y="0"/>
            <a:ext cx="9144000" cy="630936"/>
          </a:xfrm>
        </p:spPr>
        <p:txBody>
          <a:bodyPr/>
          <a:lstStyle/>
          <a:p>
            <a:pPr eaLnBrk="1" hangingPunct="1"/>
            <a:r>
              <a:rPr lang="en-US" dirty="0" smtClean="0"/>
              <a:t>  Module 4 Provisioning IPSG M2PA  </a:t>
            </a:r>
            <a:endParaRPr lang="en-US" i="1"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889750"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6" name="Rectangle 3"/>
          <p:cNvSpPr>
            <a:spLocks noChangeArrowheads="1"/>
          </p:cNvSpPr>
          <p:nvPr/>
        </p:nvSpPr>
        <p:spPr bwMode="auto">
          <a:xfrm>
            <a:off x="385763"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1" name="AutoShape 9"/>
          <p:cNvSpPr>
            <a:spLocks noChangeArrowheads="1"/>
          </p:cNvSpPr>
          <p:nvPr/>
        </p:nvSpPr>
        <p:spPr bwMode="auto">
          <a:xfrm rot="10800000" flipV="1">
            <a:off x="360361" y="1943099"/>
            <a:ext cx="1895475" cy="3132137"/>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2" name="Text Box 10"/>
          <p:cNvSpPr txBox="1">
            <a:spLocks noChangeArrowheads="1"/>
          </p:cNvSpPr>
          <p:nvPr/>
        </p:nvSpPr>
        <p:spPr bwMode="auto">
          <a:xfrm>
            <a:off x="663552" y="5092700"/>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sp>
        <p:nvSpPr>
          <p:cNvPr id="16" name="AutoShape 14"/>
          <p:cNvSpPr>
            <a:spLocks noChangeArrowheads="1"/>
          </p:cNvSpPr>
          <p:nvPr/>
        </p:nvSpPr>
        <p:spPr bwMode="auto">
          <a:xfrm rot="10800000" flipV="1">
            <a:off x="6857998" y="1938337"/>
            <a:ext cx="1895475" cy="3117850"/>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7" name="Text Box 15"/>
          <p:cNvSpPr txBox="1">
            <a:spLocks noChangeArrowheads="1"/>
          </p:cNvSpPr>
          <p:nvPr/>
        </p:nvSpPr>
        <p:spPr bwMode="auto">
          <a:xfrm>
            <a:off x="7240565" y="5111750"/>
            <a:ext cx="1219244"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cxnSp>
        <p:nvCxnSpPr>
          <p:cNvPr id="43" name="Straight Connector 42"/>
          <p:cNvCxnSpPr/>
          <p:nvPr/>
        </p:nvCxnSpPr>
        <p:spPr>
          <a:xfrm rot="5400000">
            <a:off x="-119058" y="3517898"/>
            <a:ext cx="3133723" cy="19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119816" y="3527424"/>
            <a:ext cx="3095625" cy="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 Box 23"/>
          <p:cNvSpPr txBox="1">
            <a:spLocks noChangeArrowheads="1"/>
          </p:cNvSpPr>
          <p:nvPr/>
        </p:nvSpPr>
        <p:spPr bwMode="auto">
          <a:xfrm>
            <a:off x="2505075" y="5799137"/>
            <a:ext cx="4276725" cy="369332"/>
          </a:xfrm>
          <a:prstGeom prst="rect">
            <a:avLst/>
          </a:prstGeom>
          <a:noFill/>
          <a:ln w="9525">
            <a:noFill/>
            <a:miter lim="800000"/>
            <a:headEnd/>
            <a:tailEnd/>
          </a:ln>
        </p:spPr>
        <p:txBody>
          <a:bodyPr wrap="square">
            <a:spAutoFit/>
          </a:bodyPr>
          <a:lstStyle/>
          <a:p>
            <a:pPr>
              <a:spcBef>
                <a:spcPct val="50000"/>
              </a:spcBef>
            </a:pPr>
            <a:r>
              <a:rPr lang="en-US" dirty="0" smtClean="0"/>
              <a:t>_____________________Primary Path</a:t>
            </a:r>
            <a:endParaRPr lang="en-US" dirty="0"/>
          </a:p>
        </p:txBody>
      </p:sp>
      <p:cxnSp>
        <p:nvCxnSpPr>
          <p:cNvPr id="107" name="Straight Connector 106"/>
          <p:cNvCxnSpPr/>
          <p:nvPr/>
        </p:nvCxnSpPr>
        <p:spPr>
          <a:xfrm rot="5400000">
            <a:off x="2300288" y="3546477"/>
            <a:ext cx="4533903" cy="95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524125" y="1408112"/>
            <a:ext cx="1628775" cy="0"/>
          </a:xfrm>
          <a:prstGeom prst="line">
            <a:avLst/>
          </a:prstGeom>
          <a:ln w="15875">
            <a:solidFill>
              <a:srgbClr val="F537EC"/>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019675" y="1417637"/>
            <a:ext cx="1628775" cy="0"/>
          </a:xfrm>
          <a:prstGeom prst="line">
            <a:avLst/>
          </a:prstGeom>
          <a:ln w="15875">
            <a:solidFill>
              <a:srgbClr val="F537EC"/>
            </a:solidFill>
            <a:prstDash val="lgDashDotDot"/>
            <a:headEnd type="triangle"/>
          </a:ln>
        </p:spPr>
        <p:style>
          <a:lnRef idx="1">
            <a:schemeClr val="accent1"/>
          </a:lnRef>
          <a:fillRef idx="0">
            <a:schemeClr val="accent1"/>
          </a:fillRef>
          <a:effectRef idx="0">
            <a:schemeClr val="accent1"/>
          </a:effectRef>
          <a:fontRef idx="minor">
            <a:schemeClr val="tx1"/>
          </a:fontRef>
        </p:style>
      </p:cxnSp>
      <p:sp>
        <p:nvSpPr>
          <p:cNvPr id="56" name="Rectangle 2"/>
          <p:cNvSpPr>
            <a:spLocks noGrp="1" noChangeArrowheads="1"/>
          </p:cNvSpPr>
          <p:nvPr>
            <p:ph type="title"/>
          </p:nvPr>
        </p:nvSpPr>
        <p:spPr>
          <a:xfrm>
            <a:off x="0" y="0"/>
            <a:ext cx="9140825" cy="609600"/>
          </a:xfrm>
        </p:spPr>
        <p:txBody>
          <a:bodyPr/>
          <a:lstStyle/>
          <a:p>
            <a:pPr eaLnBrk="1" hangingPunct="1"/>
            <a:r>
              <a:rPr lang="en-US" dirty="0" smtClean="0"/>
              <a:t>  IPSG M2PA Network Example</a:t>
            </a:r>
          </a:p>
        </p:txBody>
      </p:sp>
      <p:sp>
        <p:nvSpPr>
          <p:cNvPr id="35" name="Rectangle 34"/>
          <p:cNvSpPr/>
          <p:nvPr/>
        </p:nvSpPr>
        <p:spPr>
          <a:xfrm>
            <a:off x="7981950" y="2255837"/>
            <a:ext cx="504825" cy="25812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57225" y="2246312"/>
            <a:ext cx="504825" cy="2581275"/>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Box 10"/>
          <p:cNvSpPr txBox="1">
            <a:spLocks noChangeArrowheads="1"/>
          </p:cNvSpPr>
          <p:nvPr/>
        </p:nvSpPr>
        <p:spPr bwMode="auto">
          <a:xfrm>
            <a:off x="7969782"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38" name="Text Box 10"/>
          <p:cNvSpPr txBox="1">
            <a:spLocks noChangeArrowheads="1"/>
          </p:cNvSpPr>
          <p:nvPr/>
        </p:nvSpPr>
        <p:spPr bwMode="auto">
          <a:xfrm>
            <a:off x="645057"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39" name="Line 27"/>
          <p:cNvSpPr>
            <a:spLocks noChangeShapeType="1"/>
          </p:cNvSpPr>
          <p:nvPr/>
        </p:nvSpPr>
        <p:spPr bwMode="auto">
          <a:xfrm flipH="1">
            <a:off x="5359400" y="3908425"/>
            <a:ext cx="227013" cy="0"/>
          </a:xfrm>
          <a:prstGeom prst="line">
            <a:avLst/>
          </a:prstGeom>
          <a:noFill/>
          <a:ln w="9525">
            <a:solidFill>
              <a:srgbClr val="FFFF00"/>
            </a:solidFill>
            <a:round/>
            <a:headEnd/>
            <a:tailEnd/>
          </a:ln>
        </p:spPr>
        <p:txBody>
          <a:bodyPr/>
          <a:lstStyle/>
          <a:p>
            <a:endParaRPr lang="en-US" dirty="0"/>
          </a:p>
        </p:txBody>
      </p:sp>
      <p:sp>
        <p:nvSpPr>
          <p:cNvPr id="53" name="Rectangle 23"/>
          <p:cNvSpPr>
            <a:spLocks noChangeArrowheads="1"/>
          </p:cNvSpPr>
          <p:nvPr/>
        </p:nvSpPr>
        <p:spPr bwMode="auto">
          <a:xfrm>
            <a:off x="14874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4" name="Rectangle 25"/>
          <p:cNvSpPr>
            <a:spLocks noChangeArrowheads="1"/>
          </p:cNvSpPr>
          <p:nvPr/>
        </p:nvSpPr>
        <p:spPr bwMode="auto">
          <a:xfrm>
            <a:off x="14874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6" name="Line 36"/>
          <p:cNvSpPr>
            <a:spLocks noChangeShapeType="1"/>
          </p:cNvSpPr>
          <p:nvPr/>
        </p:nvSpPr>
        <p:spPr bwMode="auto">
          <a:xfrm>
            <a:off x="1004888" y="2970211"/>
            <a:ext cx="814387" cy="1076326"/>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0" name="Line 39"/>
          <p:cNvSpPr>
            <a:spLocks noChangeShapeType="1"/>
          </p:cNvSpPr>
          <p:nvPr/>
        </p:nvSpPr>
        <p:spPr bwMode="auto">
          <a:xfrm flipV="1">
            <a:off x="1000126" y="3047999"/>
            <a:ext cx="673100" cy="1065212"/>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5" name="Rectangle 23"/>
          <p:cNvSpPr>
            <a:spLocks noChangeArrowheads="1"/>
          </p:cNvSpPr>
          <p:nvPr/>
        </p:nvSpPr>
        <p:spPr bwMode="auto">
          <a:xfrm>
            <a:off x="68976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7" name="Rectangle 25"/>
          <p:cNvSpPr>
            <a:spLocks noChangeArrowheads="1"/>
          </p:cNvSpPr>
          <p:nvPr/>
        </p:nvSpPr>
        <p:spPr bwMode="auto">
          <a:xfrm>
            <a:off x="68976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9" name="Line 38"/>
          <p:cNvSpPr>
            <a:spLocks noChangeShapeType="1"/>
          </p:cNvSpPr>
          <p:nvPr/>
        </p:nvSpPr>
        <p:spPr bwMode="auto">
          <a:xfrm flipV="1">
            <a:off x="7229475" y="2960686"/>
            <a:ext cx="885825" cy="109537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2" name="Line 41"/>
          <p:cNvSpPr>
            <a:spLocks noChangeShapeType="1"/>
          </p:cNvSpPr>
          <p:nvPr/>
        </p:nvSpPr>
        <p:spPr bwMode="auto">
          <a:xfrm>
            <a:off x="7277099" y="3036887"/>
            <a:ext cx="866775" cy="111442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2" name="Line 30"/>
          <p:cNvSpPr>
            <a:spLocks noChangeShapeType="1"/>
          </p:cNvSpPr>
          <p:nvPr/>
        </p:nvSpPr>
        <p:spPr bwMode="auto">
          <a:xfrm flipH="1">
            <a:off x="1019175" y="42084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40" name="Line 28"/>
          <p:cNvSpPr>
            <a:spLocks noChangeShapeType="1"/>
          </p:cNvSpPr>
          <p:nvPr/>
        </p:nvSpPr>
        <p:spPr bwMode="auto">
          <a:xfrm flipV="1">
            <a:off x="1190624" y="2903538"/>
            <a:ext cx="6962775" cy="9524"/>
          </a:xfrm>
          <a:prstGeom prst="line">
            <a:avLst/>
          </a:prstGeom>
          <a:noFill/>
          <a:ln w="25400">
            <a:solidFill>
              <a:srgbClr val="000000"/>
            </a:solidFill>
            <a:round/>
            <a:headEnd/>
            <a:tailEnd type="triangle" w="med" len="med"/>
          </a:ln>
        </p:spPr>
        <p:txBody>
          <a:bodyPr wrap="none"/>
          <a:lstStyle/>
          <a:p>
            <a:endParaRPr lang="en-US" dirty="0"/>
          </a:p>
        </p:txBody>
      </p:sp>
      <p:sp>
        <p:nvSpPr>
          <p:cNvPr id="58" name="Text Box 10"/>
          <p:cNvSpPr txBox="1">
            <a:spLocks noChangeArrowheads="1"/>
          </p:cNvSpPr>
          <p:nvPr/>
        </p:nvSpPr>
        <p:spPr bwMode="auto">
          <a:xfrm>
            <a:off x="1508011" y="248285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9" name="Text Box 10"/>
          <p:cNvSpPr txBox="1">
            <a:spLocks noChangeArrowheads="1"/>
          </p:cNvSpPr>
          <p:nvPr/>
        </p:nvSpPr>
        <p:spPr bwMode="auto">
          <a:xfrm>
            <a:off x="6918211" y="246380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60" name="Text Box 10"/>
          <p:cNvSpPr txBox="1">
            <a:spLocks noChangeArrowheads="1"/>
          </p:cNvSpPr>
          <p:nvPr/>
        </p:nvSpPr>
        <p:spPr bwMode="auto">
          <a:xfrm>
            <a:off x="1512599" y="4235450"/>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61" name="Text Box 10"/>
          <p:cNvSpPr txBox="1">
            <a:spLocks noChangeArrowheads="1"/>
          </p:cNvSpPr>
          <p:nvPr/>
        </p:nvSpPr>
        <p:spPr bwMode="auto">
          <a:xfrm>
            <a:off x="6922799" y="4244975"/>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51" name="Line 40"/>
          <p:cNvSpPr>
            <a:spLocks noChangeShapeType="1"/>
          </p:cNvSpPr>
          <p:nvPr/>
        </p:nvSpPr>
        <p:spPr bwMode="auto">
          <a:xfrm flipV="1">
            <a:off x="1673225" y="3027362"/>
            <a:ext cx="5594350" cy="20638"/>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7" name="Line 37"/>
          <p:cNvSpPr>
            <a:spLocks noChangeShapeType="1"/>
          </p:cNvSpPr>
          <p:nvPr/>
        </p:nvSpPr>
        <p:spPr bwMode="auto">
          <a:xfrm>
            <a:off x="1838326" y="4056063"/>
            <a:ext cx="5391150" cy="28574"/>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5" name="Line 35"/>
          <p:cNvSpPr>
            <a:spLocks noChangeShapeType="1"/>
          </p:cNvSpPr>
          <p:nvPr/>
        </p:nvSpPr>
        <p:spPr bwMode="auto">
          <a:xfrm flipV="1">
            <a:off x="2003424" y="4198936"/>
            <a:ext cx="6149975" cy="6348"/>
          </a:xfrm>
          <a:prstGeom prst="line">
            <a:avLst/>
          </a:prstGeom>
          <a:noFill/>
          <a:ln w="25400">
            <a:solidFill>
              <a:srgbClr val="000000"/>
            </a:solidFill>
            <a:round/>
            <a:headEnd/>
            <a:tailEnd type="triangle" w="med" len="med"/>
          </a:ln>
        </p:spPr>
        <p:txBody>
          <a:bodyPr wrap="none" anchor="ctr"/>
          <a:lstStyle/>
          <a:p>
            <a:endParaRPr lang="en-US" dirty="0"/>
          </a:p>
        </p:txBody>
      </p:sp>
      <p:sp>
        <p:nvSpPr>
          <p:cNvPr id="62" name="Text Box 23"/>
          <p:cNvSpPr txBox="1">
            <a:spLocks noChangeArrowheads="1"/>
          </p:cNvSpPr>
          <p:nvPr/>
        </p:nvSpPr>
        <p:spPr bwMode="auto">
          <a:xfrm>
            <a:off x="2533650" y="6046787"/>
            <a:ext cx="4619625" cy="369332"/>
          </a:xfrm>
          <a:prstGeom prst="rect">
            <a:avLst/>
          </a:prstGeom>
          <a:noFill/>
          <a:ln w="9525">
            <a:noFill/>
            <a:miter lim="800000"/>
            <a:headEnd/>
            <a:tailEnd/>
          </a:ln>
        </p:spPr>
        <p:txBody>
          <a:bodyPr wrap="square">
            <a:spAutoFit/>
          </a:bodyPr>
          <a:lstStyle/>
          <a:p>
            <a:pPr>
              <a:spcBef>
                <a:spcPct val="50000"/>
              </a:spcBef>
            </a:pPr>
            <a:r>
              <a:rPr lang="en-US" dirty="0" smtClean="0"/>
              <a:t>_ _ _ _ _ _ _ _ _ _ _ _ _ _Multi-homed Path</a:t>
            </a:r>
            <a:endParaRPr lang="en-US" dirty="0"/>
          </a:p>
        </p:txBody>
      </p:sp>
      <p:sp>
        <p:nvSpPr>
          <p:cNvPr id="63" name="Line 30"/>
          <p:cNvSpPr>
            <a:spLocks noChangeShapeType="1"/>
          </p:cNvSpPr>
          <p:nvPr/>
        </p:nvSpPr>
        <p:spPr bwMode="auto">
          <a:xfrm flipH="1">
            <a:off x="1009650" y="29130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64" name="Text Box 48"/>
          <p:cNvSpPr txBox="1">
            <a:spLocks noChangeArrowheads="1"/>
          </p:cNvSpPr>
          <p:nvPr/>
        </p:nvSpPr>
        <p:spPr bwMode="auto">
          <a:xfrm>
            <a:off x="2774949" y="1624012"/>
            <a:ext cx="1177925" cy="1035050"/>
          </a:xfrm>
          <a:prstGeom prst="rect">
            <a:avLst/>
          </a:prstGeom>
          <a:solidFill>
            <a:srgbClr val="FFFFFF"/>
          </a:solidFill>
          <a:ln w="9525">
            <a:solidFill>
              <a:srgbClr val="000000"/>
            </a:solidFill>
            <a:miter lim="800000"/>
            <a:headEnd/>
            <a:tailEnd/>
          </a:ln>
        </p:spPr>
        <p:txBody>
          <a:bodyPr/>
          <a:lstStyle/>
          <a:p>
            <a:r>
              <a:rPr lang="en-US" sz="1200" dirty="0"/>
              <a:t>IP Address:</a:t>
            </a:r>
          </a:p>
          <a:p>
            <a:r>
              <a:rPr lang="en-US" sz="1200" u="sng" dirty="0" smtClean="0"/>
              <a:t>192.167.101.1</a:t>
            </a:r>
            <a:endParaRPr lang="en-US" sz="1200" u="sng" dirty="0"/>
          </a:p>
          <a:p>
            <a:endParaRPr lang="en-US" sz="1200" dirty="0" smtClean="0"/>
          </a:p>
          <a:p>
            <a:r>
              <a:rPr lang="en-US" sz="1200" dirty="0" smtClean="0"/>
              <a:t>SCTP </a:t>
            </a:r>
            <a:r>
              <a:rPr lang="en-US" sz="1200" dirty="0"/>
              <a:t>Port</a:t>
            </a:r>
            <a:r>
              <a:rPr lang="en-US" sz="1200" dirty="0" smtClean="0"/>
              <a:t>:</a:t>
            </a:r>
          </a:p>
          <a:p>
            <a:r>
              <a:rPr lang="en-US" sz="1200" u="sng" dirty="0" smtClean="0"/>
              <a:t>11010</a:t>
            </a:r>
            <a:endParaRPr lang="en-US" sz="1200" u="sng" dirty="0"/>
          </a:p>
        </p:txBody>
      </p:sp>
      <p:sp>
        <p:nvSpPr>
          <p:cNvPr id="65" name="Text Box 48"/>
          <p:cNvSpPr txBox="1">
            <a:spLocks noChangeArrowheads="1"/>
          </p:cNvSpPr>
          <p:nvPr/>
        </p:nvSpPr>
        <p:spPr bwMode="auto">
          <a:xfrm>
            <a:off x="5137149" y="1633537"/>
            <a:ext cx="1177925" cy="1035050"/>
          </a:xfrm>
          <a:prstGeom prst="rect">
            <a:avLst/>
          </a:prstGeom>
          <a:solidFill>
            <a:srgbClr val="FFFFFF"/>
          </a:solidFill>
          <a:ln w="9525">
            <a:solidFill>
              <a:srgbClr val="000000"/>
            </a:solidFill>
            <a:miter lim="800000"/>
            <a:headEnd/>
            <a:tailEnd/>
          </a:ln>
        </p:spPr>
        <p:txBody>
          <a:bodyPr/>
          <a:lstStyle/>
          <a:p>
            <a:r>
              <a:rPr lang="en-US" sz="1200" dirty="0"/>
              <a:t>IP Address:</a:t>
            </a:r>
          </a:p>
          <a:p>
            <a:r>
              <a:rPr lang="en-US" sz="1200" u="sng" dirty="0" smtClean="0"/>
              <a:t>180.100.200.1</a:t>
            </a:r>
            <a:endParaRPr lang="en-US" sz="1200" u="sng" dirty="0"/>
          </a:p>
          <a:p>
            <a:endParaRPr lang="en-US" sz="1200" dirty="0" smtClean="0"/>
          </a:p>
          <a:p>
            <a:r>
              <a:rPr lang="en-US" sz="1200" dirty="0" smtClean="0"/>
              <a:t>SCTP </a:t>
            </a:r>
            <a:r>
              <a:rPr lang="en-US" sz="1200" dirty="0"/>
              <a:t>Port</a:t>
            </a:r>
            <a:r>
              <a:rPr lang="en-US" sz="1200" dirty="0" smtClean="0"/>
              <a:t>:</a:t>
            </a:r>
          </a:p>
          <a:p>
            <a:r>
              <a:rPr lang="en-US" sz="1200" u="sng" dirty="0" smtClean="0"/>
              <a:t>11011</a:t>
            </a:r>
            <a:endParaRPr lang="en-US" sz="1200" u="sng" dirty="0"/>
          </a:p>
        </p:txBody>
      </p:sp>
      <p:sp>
        <p:nvSpPr>
          <p:cNvPr id="66" name="Text Box 48"/>
          <p:cNvSpPr txBox="1">
            <a:spLocks noChangeArrowheads="1"/>
          </p:cNvSpPr>
          <p:nvPr/>
        </p:nvSpPr>
        <p:spPr bwMode="auto">
          <a:xfrm>
            <a:off x="2765424" y="4633912"/>
            <a:ext cx="1177925" cy="1035050"/>
          </a:xfrm>
          <a:prstGeom prst="rect">
            <a:avLst/>
          </a:prstGeom>
          <a:solidFill>
            <a:srgbClr val="FFFFFF"/>
          </a:solidFill>
          <a:ln w="9525">
            <a:solidFill>
              <a:srgbClr val="000000"/>
            </a:solidFill>
            <a:miter lim="800000"/>
            <a:headEnd/>
            <a:tailEnd/>
          </a:ln>
        </p:spPr>
        <p:txBody>
          <a:bodyPr/>
          <a:lstStyle/>
          <a:p>
            <a:r>
              <a:rPr lang="en-US" sz="1200" dirty="0"/>
              <a:t>IP Address:</a:t>
            </a:r>
          </a:p>
          <a:p>
            <a:r>
              <a:rPr lang="en-US" sz="1200" u="sng" dirty="0" smtClean="0"/>
              <a:t>193.167.101.1</a:t>
            </a:r>
            <a:endParaRPr lang="en-US" sz="1200" u="sng" dirty="0"/>
          </a:p>
          <a:p>
            <a:endParaRPr lang="en-US" sz="1200" dirty="0" smtClean="0"/>
          </a:p>
          <a:p>
            <a:r>
              <a:rPr lang="en-US" sz="1200" dirty="0" smtClean="0"/>
              <a:t>SCTP </a:t>
            </a:r>
            <a:r>
              <a:rPr lang="en-US" sz="1200" dirty="0"/>
              <a:t>Port</a:t>
            </a:r>
            <a:r>
              <a:rPr lang="en-US" sz="1200" dirty="0" smtClean="0"/>
              <a:t>:</a:t>
            </a:r>
          </a:p>
          <a:p>
            <a:r>
              <a:rPr lang="en-US" sz="1200" u="sng" dirty="0" smtClean="0"/>
              <a:t>11012</a:t>
            </a:r>
            <a:endParaRPr lang="en-US" sz="1200" u="sng" dirty="0"/>
          </a:p>
        </p:txBody>
      </p:sp>
      <p:sp>
        <p:nvSpPr>
          <p:cNvPr id="67" name="Text Box 48"/>
          <p:cNvSpPr txBox="1">
            <a:spLocks noChangeArrowheads="1"/>
          </p:cNvSpPr>
          <p:nvPr/>
        </p:nvSpPr>
        <p:spPr bwMode="auto">
          <a:xfrm>
            <a:off x="5070474" y="4643437"/>
            <a:ext cx="1177925" cy="1035050"/>
          </a:xfrm>
          <a:prstGeom prst="rect">
            <a:avLst/>
          </a:prstGeom>
          <a:solidFill>
            <a:srgbClr val="FFFFFF"/>
          </a:solidFill>
          <a:ln w="9525">
            <a:solidFill>
              <a:srgbClr val="000000"/>
            </a:solidFill>
            <a:miter lim="800000"/>
            <a:headEnd/>
            <a:tailEnd/>
          </a:ln>
        </p:spPr>
        <p:txBody>
          <a:bodyPr/>
          <a:lstStyle/>
          <a:p>
            <a:r>
              <a:rPr lang="en-US" sz="1200" dirty="0"/>
              <a:t>IP Address:</a:t>
            </a:r>
          </a:p>
          <a:p>
            <a:r>
              <a:rPr lang="en-US" sz="1200" u="sng" dirty="0" smtClean="0"/>
              <a:t>181.100.200.1</a:t>
            </a:r>
            <a:endParaRPr lang="en-US" sz="1200" u="sng" dirty="0"/>
          </a:p>
          <a:p>
            <a:endParaRPr lang="en-US" sz="1200" dirty="0" smtClean="0"/>
          </a:p>
          <a:p>
            <a:r>
              <a:rPr lang="en-US" sz="1200" dirty="0" smtClean="0"/>
              <a:t>SCTP </a:t>
            </a:r>
            <a:r>
              <a:rPr lang="en-US" sz="1200" dirty="0"/>
              <a:t>Port</a:t>
            </a:r>
            <a:r>
              <a:rPr lang="en-US" sz="1200" dirty="0" smtClean="0"/>
              <a:t>:</a:t>
            </a:r>
          </a:p>
          <a:p>
            <a:r>
              <a:rPr lang="en-US" sz="1200" u="sng" dirty="0" smtClean="0"/>
              <a:t>11013</a:t>
            </a:r>
            <a:endParaRPr lang="en-US" sz="1200" u="sng" dirty="0"/>
          </a:p>
        </p:txBody>
      </p:sp>
      <p:sp>
        <p:nvSpPr>
          <p:cNvPr id="68" name="Text Box 8"/>
          <p:cNvSpPr txBox="1">
            <a:spLocks noChangeArrowheads="1"/>
          </p:cNvSpPr>
          <p:nvPr/>
        </p:nvSpPr>
        <p:spPr bwMode="auto">
          <a:xfrm>
            <a:off x="1114738" y="762000"/>
            <a:ext cx="821700"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STP 1</a:t>
            </a:r>
            <a:endParaRPr lang="en-US" b="1" dirty="0">
              <a:solidFill>
                <a:srgbClr val="000000"/>
              </a:solidFill>
            </a:endParaRPr>
          </a:p>
        </p:txBody>
      </p:sp>
      <p:sp>
        <p:nvSpPr>
          <p:cNvPr id="69" name="Text Box 20"/>
          <p:cNvSpPr txBox="1">
            <a:spLocks noChangeArrowheads="1"/>
          </p:cNvSpPr>
          <p:nvPr/>
        </p:nvSpPr>
        <p:spPr bwMode="auto">
          <a:xfrm>
            <a:off x="7225025" y="768350"/>
            <a:ext cx="821700"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STP 2</a:t>
            </a:r>
            <a:endParaRPr lang="en-US" b="1" dirty="0">
              <a:solidFill>
                <a:srgbClr val="000000"/>
              </a:solidFill>
            </a:endParaRPr>
          </a:p>
        </p:txBody>
      </p:sp>
      <p:sp>
        <p:nvSpPr>
          <p:cNvPr id="70" name="Text Box 8"/>
          <p:cNvSpPr txBox="1">
            <a:spLocks noChangeArrowheads="1"/>
          </p:cNvSpPr>
          <p:nvPr/>
        </p:nvSpPr>
        <p:spPr bwMode="auto">
          <a:xfrm>
            <a:off x="381001"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PC=120-10-1</a:t>
            </a:r>
            <a:endParaRPr lang="en-US" b="1" dirty="0">
              <a:solidFill>
                <a:srgbClr val="000000"/>
              </a:solidFill>
            </a:endParaRPr>
          </a:p>
        </p:txBody>
      </p:sp>
      <p:sp>
        <p:nvSpPr>
          <p:cNvPr id="71" name="Text Box 8"/>
          <p:cNvSpPr txBox="1">
            <a:spLocks noChangeArrowheads="1"/>
          </p:cNvSpPr>
          <p:nvPr/>
        </p:nvSpPr>
        <p:spPr bwMode="auto">
          <a:xfrm>
            <a:off x="6877051"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PC=120-10-2</a:t>
            </a:r>
            <a:endParaRPr lang="en-US" b="1" dirty="0">
              <a:solidFill>
                <a:srgbClr val="000000"/>
              </a:solidFill>
            </a:endParaRPr>
          </a:p>
        </p:txBody>
      </p:sp>
      <p:sp>
        <p:nvSpPr>
          <p:cNvPr id="72" name="Text Box 8"/>
          <p:cNvSpPr txBox="1">
            <a:spLocks noChangeArrowheads="1"/>
          </p:cNvSpPr>
          <p:nvPr/>
        </p:nvSpPr>
        <p:spPr bwMode="auto">
          <a:xfrm>
            <a:off x="2772088" y="1095375"/>
            <a:ext cx="1590362"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STP2ls</a:t>
            </a:r>
            <a:endParaRPr lang="en-US" b="1" dirty="0">
              <a:solidFill>
                <a:srgbClr val="000000"/>
              </a:solidFill>
            </a:endParaRPr>
          </a:p>
        </p:txBody>
      </p:sp>
      <p:sp>
        <p:nvSpPr>
          <p:cNvPr id="73" name="Text Box 8"/>
          <p:cNvSpPr txBox="1">
            <a:spLocks noChangeArrowheads="1"/>
          </p:cNvSpPr>
          <p:nvPr/>
        </p:nvSpPr>
        <p:spPr bwMode="auto">
          <a:xfrm>
            <a:off x="4886638" y="1095375"/>
            <a:ext cx="1590362"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STP1ls</a:t>
            </a:r>
            <a:endParaRPr lang="en-US" b="1" dirty="0">
              <a:solidFill>
                <a:srgbClr val="00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630936"/>
          </a:xfrm>
        </p:spPr>
        <p:txBody>
          <a:bodyPr/>
          <a:lstStyle/>
          <a:p>
            <a:pPr eaLnBrk="1" hangingPunct="1"/>
            <a:r>
              <a:rPr lang="en-US" dirty="0" smtClean="0"/>
              <a:t>  Pre-Instructional Survey</a:t>
            </a:r>
          </a:p>
        </p:txBody>
      </p:sp>
      <p:sp>
        <p:nvSpPr>
          <p:cNvPr id="8195" name="Rectangle 3"/>
          <p:cNvSpPr>
            <a:spLocks noGrp="1" noChangeArrowheads="1"/>
          </p:cNvSpPr>
          <p:nvPr>
            <p:ph type="body" idx="1"/>
          </p:nvPr>
        </p:nvSpPr>
        <p:spPr>
          <a:xfrm>
            <a:off x="450850" y="1230313"/>
            <a:ext cx="8301038" cy="4387850"/>
          </a:xfrm>
        </p:spPr>
        <p:txBody>
          <a:bodyPr/>
          <a:lstStyle/>
          <a:p>
            <a:pPr eaLnBrk="1" hangingPunct="1"/>
            <a:r>
              <a:rPr lang="en-US" dirty="0" smtClean="0"/>
              <a:t>Answer the questions to the best of your ability.</a:t>
            </a:r>
          </a:p>
          <a:p>
            <a:pPr eaLnBrk="1" hangingPunct="1"/>
            <a:r>
              <a:rPr lang="en-US" dirty="0" smtClean="0"/>
              <a:t>You are not expected to be able to correctly answer all of the questions prior to instruction.</a:t>
            </a:r>
          </a:p>
          <a:p>
            <a:pPr eaLnBrk="1" hangingPunct="1"/>
            <a:r>
              <a:rPr lang="en-US" dirty="0" smtClean="0"/>
              <a:t>The results will help the instructor emphasize areas required by all class members.</a:t>
            </a:r>
          </a:p>
          <a:p>
            <a:pPr eaLnBrk="1" hangingPunct="1">
              <a:buFont typeface="Wingdings" pitchFamily="2" charset="2"/>
              <a:buNone/>
            </a:pPr>
            <a:endParaRPr lang="en-US" dirty="0" smtClean="0"/>
          </a:p>
          <a:p>
            <a:pPr lvl="1"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ChangeArrowheads="1"/>
          </p:cNvSpPr>
          <p:nvPr/>
        </p:nvSpPr>
        <p:spPr bwMode="auto">
          <a:xfrm>
            <a:off x="2066925" y="762000"/>
            <a:ext cx="1603375"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a:t>Cards</a:t>
            </a:r>
            <a:r>
              <a:rPr lang="en-US" sz="1600" dirty="0"/>
              <a:t/>
            </a:r>
            <a:br>
              <a:rPr lang="en-US" sz="1600" dirty="0"/>
            </a:br>
            <a:r>
              <a:rPr lang="en-US" sz="1600" dirty="0"/>
              <a:t>ent–card</a:t>
            </a:r>
          </a:p>
        </p:txBody>
      </p:sp>
      <p:sp>
        <p:nvSpPr>
          <p:cNvPr id="193540" name="Rectangle 4"/>
          <p:cNvSpPr>
            <a:spLocks noChangeArrowheads="1"/>
          </p:cNvSpPr>
          <p:nvPr/>
        </p:nvSpPr>
        <p:spPr bwMode="auto">
          <a:xfrm>
            <a:off x="6583363" y="2209800"/>
            <a:ext cx="1603375"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smtClean="0"/>
              <a:t>IP Links</a:t>
            </a:r>
            <a:r>
              <a:rPr lang="en-US" sz="1600" b="1" dirty="0"/>
              <a:t/>
            </a:r>
            <a:br>
              <a:rPr lang="en-US" sz="1600" b="1" dirty="0"/>
            </a:br>
            <a:r>
              <a:rPr lang="en-US" sz="1600" dirty="0" smtClean="0"/>
              <a:t>chg–ip-lnk</a:t>
            </a:r>
            <a:endParaRPr lang="en-US" sz="1600" dirty="0"/>
          </a:p>
        </p:txBody>
      </p:sp>
      <p:sp>
        <p:nvSpPr>
          <p:cNvPr id="193541" name="Rectangle 5"/>
          <p:cNvSpPr>
            <a:spLocks noChangeArrowheads="1"/>
          </p:cNvSpPr>
          <p:nvPr/>
        </p:nvSpPr>
        <p:spPr bwMode="auto">
          <a:xfrm>
            <a:off x="2058988" y="3752850"/>
            <a:ext cx="1601787"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smtClean="0"/>
              <a:t>IP Routes</a:t>
            </a:r>
            <a:r>
              <a:rPr lang="en-US" sz="1600" dirty="0"/>
              <a:t/>
            </a:r>
            <a:br>
              <a:rPr lang="en-US" sz="1600" dirty="0"/>
            </a:br>
            <a:r>
              <a:rPr lang="en-US" sz="1600" dirty="0" smtClean="0"/>
              <a:t>ent–ip-rte</a:t>
            </a:r>
            <a:endParaRPr lang="en-US" sz="1600" dirty="0"/>
          </a:p>
        </p:txBody>
      </p:sp>
      <p:sp>
        <p:nvSpPr>
          <p:cNvPr id="193542" name="Rectangle 6"/>
          <p:cNvSpPr>
            <a:spLocks noChangeArrowheads="1"/>
          </p:cNvSpPr>
          <p:nvPr/>
        </p:nvSpPr>
        <p:spPr bwMode="auto">
          <a:xfrm>
            <a:off x="6597650" y="771525"/>
            <a:ext cx="1603375"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smtClean="0"/>
              <a:t>SIGTRAN</a:t>
            </a:r>
            <a:r>
              <a:rPr lang="en-US" sz="1600" b="1" dirty="0"/>
              <a:t/>
            </a:r>
            <a:br>
              <a:rPr lang="en-US" sz="1600" b="1" dirty="0"/>
            </a:br>
            <a:r>
              <a:rPr lang="en-US" sz="1600" b="1" dirty="0"/>
              <a:t>Linksets</a:t>
            </a:r>
            <a:r>
              <a:rPr lang="en-US" sz="1600" dirty="0"/>
              <a:t/>
            </a:r>
            <a:br>
              <a:rPr lang="en-US" sz="1600" dirty="0"/>
            </a:br>
            <a:r>
              <a:rPr lang="en-US" sz="1600" dirty="0"/>
              <a:t>ent–ls</a:t>
            </a:r>
          </a:p>
        </p:txBody>
      </p:sp>
      <p:sp>
        <p:nvSpPr>
          <p:cNvPr id="193543" name="Rectangle 7"/>
          <p:cNvSpPr>
            <a:spLocks noChangeArrowheads="1"/>
          </p:cNvSpPr>
          <p:nvPr/>
        </p:nvSpPr>
        <p:spPr bwMode="auto">
          <a:xfrm>
            <a:off x="2055813" y="2209800"/>
            <a:ext cx="1603375" cy="1123950"/>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sz="1600" dirty="0" smtClean="0"/>
              <a:t>chg–ip-card</a:t>
            </a:r>
            <a:endParaRPr lang="en-US" sz="1600" dirty="0"/>
          </a:p>
        </p:txBody>
      </p:sp>
      <p:sp>
        <p:nvSpPr>
          <p:cNvPr id="193544" name="Rectangle 8"/>
          <p:cNvSpPr>
            <a:spLocks noChangeArrowheads="1"/>
          </p:cNvSpPr>
          <p:nvPr/>
        </p:nvSpPr>
        <p:spPr bwMode="auto">
          <a:xfrm>
            <a:off x="4392613" y="3738562"/>
            <a:ext cx="1601787"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smtClean="0"/>
              <a:t>Associations</a:t>
            </a:r>
          </a:p>
          <a:p>
            <a:pPr algn="ctr"/>
            <a:r>
              <a:rPr lang="en-US" sz="1600" dirty="0" smtClean="0"/>
              <a:t>ent–assoc</a:t>
            </a:r>
            <a:endParaRPr lang="en-US" sz="1600" dirty="0"/>
          </a:p>
        </p:txBody>
      </p:sp>
      <p:sp>
        <p:nvSpPr>
          <p:cNvPr id="193545" name="Rectangle 9"/>
          <p:cNvSpPr>
            <a:spLocks noChangeArrowheads="1"/>
          </p:cNvSpPr>
          <p:nvPr/>
        </p:nvSpPr>
        <p:spPr bwMode="auto">
          <a:xfrm>
            <a:off x="4319588" y="2209800"/>
            <a:ext cx="1603375" cy="1123950"/>
          </a:xfrm>
          <a:prstGeom prst="rect">
            <a:avLst/>
          </a:prstGeom>
          <a:noFill/>
          <a:ln w="28575">
            <a:solidFill>
              <a:schemeClr val="tx1"/>
            </a:solidFill>
            <a:miter lim="800000"/>
            <a:headEnd/>
            <a:tailEnd/>
          </a:ln>
        </p:spPr>
        <p:txBody>
          <a:bodyPr wrap="none" lIns="92985" tIns="46493" rIns="92985" bIns="46493" anchor="ctr"/>
          <a:lstStyle/>
          <a:p>
            <a:pPr algn="ctr" eaLnBrk="0" hangingPunct="0"/>
            <a:r>
              <a:rPr lang="en-US" sz="1600" b="1" dirty="0" smtClean="0"/>
              <a:t>IP Hosts</a:t>
            </a:r>
          </a:p>
          <a:p>
            <a:pPr algn="ctr" eaLnBrk="0" hangingPunct="0"/>
            <a:r>
              <a:rPr lang="en-US" sz="1600" dirty="0" smtClean="0"/>
              <a:t>ent–ip-host</a:t>
            </a:r>
            <a:endParaRPr lang="en-US" sz="1600" dirty="0"/>
          </a:p>
        </p:txBody>
      </p:sp>
      <p:sp>
        <p:nvSpPr>
          <p:cNvPr id="193546" name="Line 10"/>
          <p:cNvSpPr>
            <a:spLocks noChangeShapeType="1"/>
          </p:cNvSpPr>
          <p:nvPr/>
        </p:nvSpPr>
        <p:spPr bwMode="auto">
          <a:xfrm>
            <a:off x="3656013" y="1408112"/>
            <a:ext cx="660400"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3547" name="Line 11"/>
          <p:cNvSpPr>
            <a:spLocks noChangeShapeType="1"/>
          </p:cNvSpPr>
          <p:nvPr/>
        </p:nvSpPr>
        <p:spPr bwMode="auto">
          <a:xfrm>
            <a:off x="5902325" y="1408112"/>
            <a:ext cx="677863"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3548" name="Line 12"/>
          <p:cNvSpPr>
            <a:spLocks noChangeShapeType="1"/>
          </p:cNvSpPr>
          <p:nvPr/>
        </p:nvSpPr>
        <p:spPr bwMode="auto">
          <a:xfrm flipH="1">
            <a:off x="5900738" y="2874962"/>
            <a:ext cx="690562"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3549" name="Line 13"/>
          <p:cNvSpPr>
            <a:spLocks noChangeShapeType="1"/>
          </p:cNvSpPr>
          <p:nvPr/>
        </p:nvSpPr>
        <p:spPr bwMode="auto">
          <a:xfrm flipH="1">
            <a:off x="3663950" y="2874962"/>
            <a:ext cx="654050"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3550" name="Freeform 14"/>
          <p:cNvSpPr>
            <a:spLocks/>
          </p:cNvSpPr>
          <p:nvPr/>
        </p:nvSpPr>
        <p:spPr bwMode="auto">
          <a:xfrm>
            <a:off x="1352550" y="2767012"/>
            <a:ext cx="704850" cy="1657350"/>
          </a:xfrm>
          <a:custGeom>
            <a:avLst/>
            <a:gdLst>
              <a:gd name="T0" fmla="*/ 2147483647 w 444"/>
              <a:gd name="T1" fmla="*/ 0 h 1044"/>
              <a:gd name="T2" fmla="*/ 2147483647 w 444"/>
              <a:gd name="T3" fmla="*/ 0 h 1044"/>
              <a:gd name="T4" fmla="*/ 0 w 444"/>
              <a:gd name="T5" fmla="*/ 2147483647 h 1044"/>
              <a:gd name="T6" fmla="*/ 2147483647 w 444"/>
              <a:gd name="T7" fmla="*/ 2147483647 h 1044"/>
              <a:gd name="T8" fmla="*/ 0 60000 65536"/>
              <a:gd name="T9" fmla="*/ 0 60000 65536"/>
              <a:gd name="T10" fmla="*/ 0 60000 65536"/>
              <a:gd name="T11" fmla="*/ 0 60000 65536"/>
              <a:gd name="T12" fmla="*/ 0 w 444"/>
              <a:gd name="T13" fmla="*/ 0 h 1044"/>
              <a:gd name="T14" fmla="*/ 444 w 444"/>
              <a:gd name="T15" fmla="*/ 1044 h 1044"/>
            </a:gdLst>
            <a:ahLst/>
            <a:cxnLst>
              <a:cxn ang="T8">
                <a:pos x="T0" y="T1"/>
              </a:cxn>
              <a:cxn ang="T9">
                <a:pos x="T2" y="T3"/>
              </a:cxn>
              <a:cxn ang="T10">
                <a:pos x="T4" y="T5"/>
              </a:cxn>
              <a:cxn ang="T11">
                <a:pos x="T6" y="T7"/>
              </a:cxn>
            </a:cxnLst>
            <a:rect l="T12" t="T13" r="T14" b="T15"/>
            <a:pathLst>
              <a:path w="444" h="1044">
                <a:moveTo>
                  <a:pt x="437" y="0"/>
                </a:moveTo>
                <a:lnTo>
                  <a:pt x="1" y="0"/>
                </a:lnTo>
                <a:lnTo>
                  <a:pt x="0" y="1044"/>
                </a:lnTo>
                <a:lnTo>
                  <a:pt x="444" y="1044"/>
                </a:lnTo>
              </a:path>
            </a:pathLst>
          </a:custGeom>
          <a:noFill/>
          <a:ln w="28575" cmpd="sng">
            <a:solidFill>
              <a:schemeClr val="tx1"/>
            </a:solidFill>
            <a:round/>
            <a:headEnd/>
            <a:tailEnd type="triangle" w="med" len="med"/>
          </a:ln>
        </p:spPr>
        <p:txBody>
          <a:bodyPr lIns="92985" tIns="46493" rIns="92985" bIns="46493" anchor="b"/>
          <a:lstStyle/>
          <a:p>
            <a:endParaRPr lang="en-US" dirty="0"/>
          </a:p>
        </p:txBody>
      </p:sp>
      <p:sp>
        <p:nvSpPr>
          <p:cNvPr id="193551" name="Line 15"/>
          <p:cNvSpPr>
            <a:spLocks noChangeShapeType="1"/>
          </p:cNvSpPr>
          <p:nvPr/>
        </p:nvSpPr>
        <p:spPr bwMode="auto">
          <a:xfrm>
            <a:off x="6011863" y="4403725"/>
            <a:ext cx="684212" cy="0"/>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193552" name="Freeform 16"/>
          <p:cNvSpPr>
            <a:spLocks/>
          </p:cNvSpPr>
          <p:nvPr/>
        </p:nvSpPr>
        <p:spPr bwMode="auto">
          <a:xfrm>
            <a:off x="8199438" y="1360487"/>
            <a:ext cx="692150" cy="1511300"/>
          </a:xfrm>
          <a:custGeom>
            <a:avLst/>
            <a:gdLst>
              <a:gd name="T0" fmla="*/ 0 w 436"/>
              <a:gd name="T1" fmla="*/ 0 h 952"/>
              <a:gd name="T2" fmla="*/ 2147483647 w 436"/>
              <a:gd name="T3" fmla="*/ 0 h 952"/>
              <a:gd name="T4" fmla="*/ 2147483647 w 436"/>
              <a:gd name="T5" fmla="*/ 2147483647 h 952"/>
              <a:gd name="T6" fmla="*/ 2147483647 w 436"/>
              <a:gd name="T7" fmla="*/ 2147483647 h 952"/>
              <a:gd name="T8" fmla="*/ 0 60000 65536"/>
              <a:gd name="T9" fmla="*/ 0 60000 65536"/>
              <a:gd name="T10" fmla="*/ 0 60000 65536"/>
              <a:gd name="T11" fmla="*/ 0 60000 65536"/>
              <a:gd name="T12" fmla="*/ 0 w 436"/>
              <a:gd name="T13" fmla="*/ 0 h 952"/>
              <a:gd name="T14" fmla="*/ 436 w 436"/>
              <a:gd name="T15" fmla="*/ 952 h 952"/>
            </a:gdLst>
            <a:ahLst/>
            <a:cxnLst>
              <a:cxn ang="T8">
                <a:pos x="T0" y="T1"/>
              </a:cxn>
              <a:cxn ang="T9">
                <a:pos x="T2" y="T3"/>
              </a:cxn>
              <a:cxn ang="T10">
                <a:pos x="T4" y="T5"/>
              </a:cxn>
              <a:cxn ang="T11">
                <a:pos x="T6" y="T7"/>
              </a:cxn>
            </a:cxnLst>
            <a:rect l="T12" t="T13" r="T14" b="T15"/>
            <a:pathLst>
              <a:path w="436" h="952">
                <a:moveTo>
                  <a:pt x="0" y="0"/>
                </a:moveTo>
                <a:lnTo>
                  <a:pt x="436" y="0"/>
                </a:lnTo>
                <a:lnTo>
                  <a:pt x="433" y="952"/>
                </a:lnTo>
                <a:lnTo>
                  <a:pt x="1" y="952"/>
                </a:lnTo>
              </a:path>
            </a:pathLst>
          </a:custGeom>
          <a:noFill/>
          <a:ln w="28575" cmpd="sng">
            <a:solidFill>
              <a:schemeClr val="tx1"/>
            </a:solidFill>
            <a:round/>
            <a:headEnd/>
            <a:tailEnd type="triangle" w="med" len="med"/>
          </a:ln>
        </p:spPr>
        <p:txBody>
          <a:bodyPr lIns="92985" tIns="46493" rIns="92985" bIns="46493" anchor="b"/>
          <a:lstStyle/>
          <a:p>
            <a:endParaRPr lang="en-US" dirty="0"/>
          </a:p>
        </p:txBody>
      </p:sp>
      <p:sp>
        <p:nvSpPr>
          <p:cNvPr id="193553" name="Rectangle 17"/>
          <p:cNvSpPr>
            <a:spLocks noChangeArrowheads="1"/>
          </p:cNvSpPr>
          <p:nvPr/>
        </p:nvSpPr>
        <p:spPr bwMode="auto">
          <a:xfrm>
            <a:off x="6654800" y="3754437"/>
            <a:ext cx="1603375"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smtClean="0"/>
              <a:t>Signaling Links</a:t>
            </a:r>
            <a:r>
              <a:rPr lang="en-US" sz="1600" dirty="0"/>
              <a:t/>
            </a:r>
            <a:br>
              <a:rPr lang="en-US" sz="1600" dirty="0"/>
            </a:br>
            <a:r>
              <a:rPr lang="en-US" sz="1600" dirty="0" smtClean="0"/>
              <a:t>ent–slk</a:t>
            </a:r>
            <a:endParaRPr lang="en-US" sz="1600" dirty="0"/>
          </a:p>
        </p:txBody>
      </p:sp>
      <p:sp>
        <p:nvSpPr>
          <p:cNvPr id="193554" name="Rectangle 18"/>
          <p:cNvSpPr>
            <a:spLocks noChangeArrowheads="1"/>
          </p:cNvSpPr>
          <p:nvPr/>
        </p:nvSpPr>
        <p:spPr bwMode="auto">
          <a:xfrm>
            <a:off x="2084388" y="5226050"/>
            <a:ext cx="1603375"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a:t>Activate links</a:t>
            </a:r>
            <a:r>
              <a:rPr lang="en-US" sz="1600" dirty="0"/>
              <a:t/>
            </a:r>
            <a:br>
              <a:rPr lang="en-US" sz="1600" dirty="0"/>
            </a:br>
            <a:r>
              <a:rPr lang="en-US" sz="1600" dirty="0"/>
              <a:t>act-slk</a:t>
            </a:r>
          </a:p>
        </p:txBody>
      </p:sp>
      <p:sp>
        <p:nvSpPr>
          <p:cNvPr id="193555" name="Line 19"/>
          <p:cNvSpPr>
            <a:spLocks noChangeShapeType="1"/>
          </p:cNvSpPr>
          <p:nvPr/>
        </p:nvSpPr>
        <p:spPr bwMode="auto">
          <a:xfrm flipV="1">
            <a:off x="3648075" y="4375149"/>
            <a:ext cx="742950" cy="1587"/>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20" name="Rectangle 6"/>
          <p:cNvSpPr>
            <a:spLocks noGrp="1" noChangeArrowheads="1"/>
          </p:cNvSpPr>
          <p:nvPr>
            <p:ph type="title"/>
          </p:nvPr>
        </p:nvSpPr>
        <p:spPr>
          <a:xfrm>
            <a:off x="0" y="0"/>
            <a:ext cx="9140825" cy="609600"/>
          </a:xfrm>
        </p:spPr>
        <p:txBody>
          <a:bodyPr/>
          <a:lstStyle/>
          <a:p>
            <a:pPr eaLnBrk="1" hangingPunct="1"/>
            <a:r>
              <a:rPr lang="en-US" dirty="0" smtClean="0"/>
              <a:t>  IPSG M2PA Provisioning Commands</a:t>
            </a:r>
          </a:p>
        </p:txBody>
      </p:sp>
      <p:sp>
        <p:nvSpPr>
          <p:cNvPr id="21" name="Rectangle 8"/>
          <p:cNvSpPr>
            <a:spLocks noChangeArrowheads="1"/>
          </p:cNvSpPr>
          <p:nvPr/>
        </p:nvSpPr>
        <p:spPr bwMode="auto">
          <a:xfrm>
            <a:off x="134938" y="5224462"/>
            <a:ext cx="1601787"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smtClean="0"/>
              <a:t>Associations</a:t>
            </a:r>
          </a:p>
          <a:p>
            <a:pPr algn="ctr"/>
            <a:r>
              <a:rPr lang="en-US" sz="1600" dirty="0" smtClean="0"/>
              <a:t>chg–assoc</a:t>
            </a:r>
            <a:endParaRPr lang="en-US" sz="1600" dirty="0"/>
          </a:p>
        </p:txBody>
      </p:sp>
      <p:sp>
        <p:nvSpPr>
          <p:cNvPr id="22" name="Freeform 16"/>
          <p:cNvSpPr>
            <a:spLocks/>
          </p:cNvSpPr>
          <p:nvPr/>
        </p:nvSpPr>
        <p:spPr bwMode="auto">
          <a:xfrm>
            <a:off x="8285163" y="4332287"/>
            <a:ext cx="692150" cy="1511300"/>
          </a:xfrm>
          <a:custGeom>
            <a:avLst/>
            <a:gdLst>
              <a:gd name="T0" fmla="*/ 0 w 436"/>
              <a:gd name="T1" fmla="*/ 0 h 952"/>
              <a:gd name="T2" fmla="*/ 2147483647 w 436"/>
              <a:gd name="T3" fmla="*/ 0 h 952"/>
              <a:gd name="T4" fmla="*/ 2147483647 w 436"/>
              <a:gd name="T5" fmla="*/ 2147483647 h 952"/>
              <a:gd name="T6" fmla="*/ 2147483647 w 436"/>
              <a:gd name="T7" fmla="*/ 2147483647 h 952"/>
              <a:gd name="T8" fmla="*/ 0 60000 65536"/>
              <a:gd name="T9" fmla="*/ 0 60000 65536"/>
              <a:gd name="T10" fmla="*/ 0 60000 65536"/>
              <a:gd name="T11" fmla="*/ 0 60000 65536"/>
              <a:gd name="T12" fmla="*/ 0 w 436"/>
              <a:gd name="T13" fmla="*/ 0 h 952"/>
              <a:gd name="T14" fmla="*/ 436 w 436"/>
              <a:gd name="T15" fmla="*/ 952 h 952"/>
            </a:gdLst>
            <a:ahLst/>
            <a:cxnLst>
              <a:cxn ang="T8">
                <a:pos x="T0" y="T1"/>
              </a:cxn>
              <a:cxn ang="T9">
                <a:pos x="T2" y="T3"/>
              </a:cxn>
              <a:cxn ang="T10">
                <a:pos x="T4" y="T5"/>
              </a:cxn>
              <a:cxn ang="T11">
                <a:pos x="T6" y="T7"/>
              </a:cxn>
            </a:cxnLst>
            <a:rect l="T12" t="T13" r="T14" b="T15"/>
            <a:pathLst>
              <a:path w="436" h="952">
                <a:moveTo>
                  <a:pt x="0" y="0"/>
                </a:moveTo>
                <a:lnTo>
                  <a:pt x="436" y="0"/>
                </a:lnTo>
                <a:lnTo>
                  <a:pt x="433" y="952"/>
                </a:lnTo>
                <a:lnTo>
                  <a:pt x="1" y="952"/>
                </a:lnTo>
              </a:path>
            </a:pathLst>
          </a:custGeom>
          <a:noFill/>
          <a:ln w="28575" cmpd="sng">
            <a:solidFill>
              <a:schemeClr val="tx1"/>
            </a:solidFill>
            <a:round/>
            <a:headEnd/>
            <a:tailEnd type="triangle" w="med" len="med"/>
          </a:ln>
        </p:spPr>
        <p:txBody>
          <a:bodyPr lIns="92985" tIns="46493" rIns="92985" bIns="46493" anchor="b"/>
          <a:lstStyle/>
          <a:p>
            <a:endParaRPr lang="en-US" dirty="0"/>
          </a:p>
        </p:txBody>
      </p:sp>
      <p:sp>
        <p:nvSpPr>
          <p:cNvPr id="23" name="Rectangle 17"/>
          <p:cNvSpPr>
            <a:spLocks noChangeArrowheads="1"/>
          </p:cNvSpPr>
          <p:nvPr/>
        </p:nvSpPr>
        <p:spPr bwMode="auto">
          <a:xfrm>
            <a:off x="4387850" y="5230812"/>
            <a:ext cx="1603375"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a:t>Allow Cards</a:t>
            </a:r>
            <a:r>
              <a:rPr lang="en-US" sz="1600" dirty="0"/>
              <a:t/>
            </a:r>
            <a:br>
              <a:rPr lang="en-US" sz="1600" dirty="0"/>
            </a:br>
            <a:r>
              <a:rPr lang="en-US" sz="1600" dirty="0"/>
              <a:t>alw–card</a:t>
            </a:r>
          </a:p>
        </p:txBody>
      </p:sp>
      <p:sp>
        <p:nvSpPr>
          <p:cNvPr id="24" name="Line 19"/>
          <p:cNvSpPr>
            <a:spLocks noChangeShapeType="1"/>
          </p:cNvSpPr>
          <p:nvPr/>
        </p:nvSpPr>
        <p:spPr bwMode="auto">
          <a:xfrm flipH="1" flipV="1">
            <a:off x="1733546" y="5851521"/>
            <a:ext cx="342903" cy="11115"/>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25" name="Line 19"/>
          <p:cNvSpPr>
            <a:spLocks noChangeShapeType="1"/>
          </p:cNvSpPr>
          <p:nvPr/>
        </p:nvSpPr>
        <p:spPr bwMode="auto">
          <a:xfrm flipH="1" flipV="1">
            <a:off x="3695697" y="5851523"/>
            <a:ext cx="666752" cy="1589"/>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
        <p:nvSpPr>
          <p:cNvPr id="26" name="Rectangle 3"/>
          <p:cNvSpPr>
            <a:spLocks noChangeArrowheads="1"/>
          </p:cNvSpPr>
          <p:nvPr/>
        </p:nvSpPr>
        <p:spPr bwMode="auto">
          <a:xfrm>
            <a:off x="4314825" y="771525"/>
            <a:ext cx="1603375"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smtClean="0"/>
              <a:t>Destination </a:t>
            </a:r>
          </a:p>
          <a:p>
            <a:pPr algn="ctr"/>
            <a:r>
              <a:rPr lang="en-US" sz="1600" b="1" dirty="0" smtClean="0"/>
              <a:t>Point Codes</a:t>
            </a:r>
            <a:r>
              <a:rPr lang="en-US" sz="1600" dirty="0"/>
              <a:t/>
            </a:r>
            <a:br>
              <a:rPr lang="en-US" sz="1600" dirty="0"/>
            </a:br>
            <a:r>
              <a:rPr lang="en-US" sz="1600" dirty="0" smtClean="0"/>
              <a:t>ent–dstn</a:t>
            </a:r>
            <a:endParaRPr lang="en-US" sz="1600" dirty="0"/>
          </a:p>
        </p:txBody>
      </p:sp>
      <p:sp>
        <p:nvSpPr>
          <p:cNvPr id="27" name="Rectangle 17"/>
          <p:cNvSpPr>
            <a:spLocks noChangeArrowheads="1"/>
          </p:cNvSpPr>
          <p:nvPr/>
        </p:nvSpPr>
        <p:spPr bwMode="auto">
          <a:xfrm>
            <a:off x="6683375" y="5221287"/>
            <a:ext cx="1603375" cy="1123950"/>
          </a:xfrm>
          <a:prstGeom prst="rect">
            <a:avLst/>
          </a:prstGeom>
          <a:noFill/>
          <a:ln w="28575">
            <a:solidFill>
              <a:schemeClr val="tx1"/>
            </a:solidFill>
            <a:miter lim="800000"/>
            <a:headEnd/>
            <a:tailEnd/>
          </a:ln>
        </p:spPr>
        <p:txBody>
          <a:bodyPr wrap="none" lIns="92985" tIns="46493" rIns="92985" bIns="46493" anchor="ctr"/>
          <a:lstStyle/>
          <a:p>
            <a:pPr algn="ctr"/>
            <a:r>
              <a:rPr lang="en-US" sz="1600" b="1" dirty="0" smtClean="0"/>
              <a:t>Routes</a:t>
            </a:r>
            <a:r>
              <a:rPr lang="en-US" sz="1600" dirty="0"/>
              <a:t/>
            </a:r>
            <a:br>
              <a:rPr lang="en-US" sz="1600" dirty="0"/>
            </a:br>
            <a:r>
              <a:rPr lang="en-US" sz="1600" dirty="0" smtClean="0"/>
              <a:t>ent-rte</a:t>
            </a:r>
            <a:endParaRPr lang="en-US" sz="1600" dirty="0"/>
          </a:p>
        </p:txBody>
      </p:sp>
      <p:sp>
        <p:nvSpPr>
          <p:cNvPr id="28" name="Line 19"/>
          <p:cNvSpPr>
            <a:spLocks noChangeShapeType="1"/>
          </p:cNvSpPr>
          <p:nvPr/>
        </p:nvSpPr>
        <p:spPr bwMode="auto">
          <a:xfrm flipH="1" flipV="1">
            <a:off x="6000747" y="5851523"/>
            <a:ext cx="666752" cy="1589"/>
          </a:xfrm>
          <a:prstGeom prst="line">
            <a:avLst/>
          </a:prstGeom>
          <a:noFill/>
          <a:ln w="28575">
            <a:solidFill>
              <a:schemeClr val="tx1"/>
            </a:solidFill>
            <a:round/>
            <a:headEnd/>
            <a:tailEnd type="triangle" w="med" len="med"/>
          </a:ln>
        </p:spPr>
        <p:txBody>
          <a:bodyPr lIns="92985" tIns="46493" rIns="92985" bIns="46493" anchor="b"/>
          <a:lstStyle/>
          <a:p>
            <a:endParaRPr lang="en-US" dirty="0"/>
          </a:p>
        </p:txBody>
      </p:sp>
    </p:spTree>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914400" y="2552700"/>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74755" name="Rectangle 3"/>
          <p:cNvSpPr>
            <a:spLocks noChangeArrowheads="1"/>
          </p:cNvSpPr>
          <p:nvPr/>
        </p:nvSpPr>
        <p:spPr bwMode="auto">
          <a:xfrm>
            <a:off x="914400" y="1695450"/>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74756" name="Rectangle 4"/>
          <p:cNvSpPr>
            <a:spLocks noChangeArrowheads="1"/>
          </p:cNvSpPr>
          <p:nvPr/>
        </p:nvSpPr>
        <p:spPr bwMode="auto">
          <a:xfrm>
            <a:off x="912813" y="868362"/>
            <a:ext cx="2438400" cy="550863"/>
          </a:xfrm>
          <a:prstGeom prst="rect">
            <a:avLst/>
          </a:prstGeom>
          <a:solidFill>
            <a:srgbClr val="F0E8B7"/>
          </a:solidFill>
          <a:ln w="9525" algn="ctr">
            <a:solidFill>
              <a:schemeClr val="tx1"/>
            </a:solidFill>
            <a:miter lim="800000"/>
            <a:headEnd/>
            <a:tailEnd/>
          </a:ln>
        </p:spPr>
        <p:txBody>
          <a:bodyPr wrap="none" anchor="ctr"/>
          <a:lstStyle/>
          <a:p>
            <a:endParaRPr lang="en-US" dirty="0"/>
          </a:p>
        </p:txBody>
      </p:sp>
      <p:sp>
        <p:nvSpPr>
          <p:cNvPr id="74766" name="Text Box 14"/>
          <p:cNvSpPr txBox="1">
            <a:spLocks noChangeArrowheads="1"/>
          </p:cNvSpPr>
          <p:nvPr/>
        </p:nvSpPr>
        <p:spPr bwMode="auto">
          <a:xfrm>
            <a:off x="1171575" y="963612"/>
            <a:ext cx="1792288" cy="5310188"/>
          </a:xfrm>
          <a:prstGeom prst="rect">
            <a:avLst/>
          </a:prstGeom>
          <a:noFill/>
          <a:ln w="9525" algn="ctr">
            <a:noFill/>
            <a:miter lim="800000"/>
            <a:headEnd/>
            <a:tailEnd/>
          </a:ln>
        </p:spPr>
        <p:txBody>
          <a:bodyPr>
            <a:spAutoFit/>
          </a:bodyPr>
          <a:lstStyle/>
          <a:p>
            <a:pPr algn="ctr"/>
            <a:r>
              <a:rPr lang="en-US" b="1" dirty="0">
                <a:latin typeface="Courier New" pitchFamily="49" charset="0"/>
              </a:rPr>
              <a:t>ent-card</a:t>
            </a:r>
          </a:p>
          <a:p>
            <a:pPr algn="ctr"/>
            <a:endParaRPr lang="en-US" b="1" dirty="0"/>
          </a:p>
          <a:p>
            <a:pPr algn="ctr"/>
            <a:endParaRPr lang="en-US" b="1" dirty="0"/>
          </a:p>
          <a:p>
            <a:pPr algn="ctr"/>
            <a:r>
              <a:rPr lang="en-US" b="1" dirty="0">
                <a:latin typeface="Courier New" pitchFamily="49" charset="0"/>
              </a:rPr>
              <a:t>ent-dstn</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ent-ls</a:t>
            </a:r>
          </a:p>
          <a:p>
            <a:pPr algn="ctr"/>
            <a:endParaRPr lang="en-US" b="1" dirty="0"/>
          </a:p>
          <a:p>
            <a:pPr algn="ctr"/>
            <a:endParaRPr lang="en-US" b="1" dirty="0"/>
          </a:p>
          <a:p>
            <a:pPr algn="ctr"/>
            <a:r>
              <a:rPr lang="en-US" b="1" dirty="0">
                <a:latin typeface="Courier New" pitchFamily="49" charset="0"/>
              </a:rPr>
              <a:t>chg-ip-lnk</a:t>
            </a:r>
          </a:p>
          <a:p>
            <a:pPr algn="ctr"/>
            <a:endParaRPr lang="en-US" b="1" dirty="0"/>
          </a:p>
          <a:p>
            <a:pPr algn="ctr"/>
            <a:endParaRPr lang="en-US" b="1" dirty="0"/>
          </a:p>
          <a:p>
            <a:pPr algn="ctr"/>
            <a:r>
              <a:rPr lang="en-US" b="1" dirty="0">
                <a:latin typeface="Courier New" pitchFamily="49" charset="0"/>
              </a:rPr>
              <a:t>ent-ip-host</a:t>
            </a:r>
          </a:p>
          <a:p>
            <a:pPr algn="ctr"/>
            <a:endParaRPr lang="en-US" b="1" dirty="0">
              <a:latin typeface="Courier New" pitchFamily="49" charset="0"/>
            </a:endParaRPr>
          </a:p>
          <a:p>
            <a:pPr algn="ctr"/>
            <a:endParaRPr lang="en-US" b="1" dirty="0"/>
          </a:p>
          <a:p>
            <a:pPr algn="ctr"/>
            <a:r>
              <a:rPr lang="en-US" b="1" dirty="0">
                <a:latin typeface="Courier New" pitchFamily="49" charset="0"/>
              </a:rPr>
              <a:t>chg-ip-card</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ent-ip-rte</a:t>
            </a:r>
          </a:p>
        </p:txBody>
      </p:sp>
      <p:sp>
        <p:nvSpPr>
          <p:cNvPr id="74767" name="Line 15"/>
          <p:cNvSpPr>
            <a:spLocks noChangeShapeType="1"/>
          </p:cNvSpPr>
          <p:nvPr/>
        </p:nvSpPr>
        <p:spPr bwMode="auto">
          <a:xfrm flipV="1">
            <a:off x="1374775" y="1597025"/>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74768" name="Rectangle 16"/>
          <p:cNvSpPr>
            <a:spLocks noChangeArrowheads="1"/>
          </p:cNvSpPr>
          <p:nvPr/>
        </p:nvSpPr>
        <p:spPr bwMode="auto">
          <a:xfrm>
            <a:off x="906463" y="4217987"/>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74769" name="Rectangle 17"/>
          <p:cNvSpPr>
            <a:spLocks noChangeArrowheads="1"/>
          </p:cNvSpPr>
          <p:nvPr/>
        </p:nvSpPr>
        <p:spPr bwMode="auto">
          <a:xfrm>
            <a:off x="898525" y="5033962"/>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74770" name="Rectangle 18"/>
          <p:cNvSpPr>
            <a:spLocks noChangeArrowheads="1"/>
          </p:cNvSpPr>
          <p:nvPr/>
        </p:nvSpPr>
        <p:spPr bwMode="auto">
          <a:xfrm>
            <a:off x="900113" y="5832475"/>
            <a:ext cx="2438400" cy="550862"/>
          </a:xfrm>
          <a:prstGeom prst="rect">
            <a:avLst/>
          </a:prstGeom>
          <a:noFill/>
          <a:ln w="9525" algn="ctr">
            <a:solidFill>
              <a:schemeClr val="tx1"/>
            </a:solidFill>
            <a:miter lim="800000"/>
            <a:headEnd/>
            <a:tailEnd/>
          </a:ln>
        </p:spPr>
        <p:txBody>
          <a:bodyPr wrap="none" anchor="ctr"/>
          <a:lstStyle/>
          <a:p>
            <a:endParaRPr lang="en-US" dirty="0"/>
          </a:p>
        </p:txBody>
      </p:sp>
      <p:sp>
        <p:nvSpPr>
          <p:cNvPr id="74771" name="Rectangle 19"/>
          <p:cNvSpPr>
            <a:spLocks noChangeArrowheads="1"/>
          </p:cNvSpPr>
          <p:nvPr/>
        </p:nvSpPr>
        <p:spPr bwMode="auto">
          <a:xfrm>
            <a:off x="898525" y="3365500"/>
            <a:ext cx="2438400" cy="550862"/>
          </a:xfrm>
          <a:prstGeom prst="rect">
            <a:avLst/>
          </a:prstGeom>
          <a:noFill/>
          <a:ln w="9525" algn="ctr">
            <a:solidFill>
              <a:schemeClr val="tx1"/>
            </a:solidFill>
            <a:miter lim="800000"/>
            <a:headEnd/>
            <a:tailEnd/>
          </a:ln>
        </p:spPr>
        <p:txBody>
          <a:bodyPr wrap="none" anchor="ctr"/>
          <a:lstStyle/>
          <a:p>
            <a:endParaRPr lang="en-US" dirty="0"/>
          </a:p>
        </p:txBody>
      </p:sp>
      <p:sp>
        <p:nvSpPr>
          <p:cNvPr id="35" name="Rectangle 2"/>
          <p:cNvSpPr>
            <a:spLocks noGrp="1" noChangeArrowheads="1"/>
          </p:cNvSpPr>
          <p:nvPr>
            <p:ph type="title"/>
          </p:nvPr>
        </p:nvSpPr>
        <p:spPr>
          <a:xfrm>
            <a:off x="0" y="0"/>
            <a:ext cx="9140825" cy="609600"/>
          </a:xfrm>
        </p:spPr>
        <p:txBody>
          <a:bodyPr/>
          <a:lstStyle/>
          <a:p>
            <a:pPr eaLnBrk="1" hangingPunct="1"/>
            <a:r>
              <a:rPr lang="en-US" dirty="0" smtClean="0"/>
              <a:t>  Entering Application Cards</a:t>
            </a:r>
          </a:p>
        </p:txBody>
      </p:sp>
      <p:sp>
        <p:nvSpPr>
          <p:cNvPr id="36" name="Rectangle 10"/>
          <p:cNvSpPr>
            <a:spLocks noChangeArrowheads="1"/>
          </p:cNvSpPr>
          <p:nvPr/>
        </p:nvSpPr>
        <p:spPr bwMode="auto">
          <a:xfrm>
            <a:off x="3879850" y="838200"/>
            <a:ext cx="4751388" cy="52578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500" dirty="0"/>
              <a:t>In this step, </a:t>
            </a:r>
            <a:r>
              <a:rPr lang="en-US" sz="2500" dirty="0" smtClean="0"/>
              <a:t>SIGTRAN cards </a:t>
            </a:r>
            <a:r>
              <a:rPr lang="en-US" sz="2500" dirty="0"/>
              <a:t>are entered into the EAGLE system</a:t>
            </a:r>
          </a:p>
          <a:p>
            <a:pPr marL="228600" indent="-228600">
              <a:spcBef>
                <a:spcPct val="30000"/>
              </a:spcBef>
              <a:buClr>
                <a:schemeClr val="folHlink"/>
              </a:buClr>
              <a:buFont typeface="Wingdings" pitchFamily="2" charset="2"/>
              <a:buChar char="§"/>
            </a:pPr>
            <a:r>
              <a:rPr lang="en-US" sz="2500" dirty="0"/>
              <a:t>This will include cards used for </a:t>
            </a:r>
            <a:r>
              <a:rPr lang="en-US" sz="2500" dirty="0" smtClean="0"/>
              <a:t>SIGTRAN links </a:t>
            </a:r>
            <a:r>
              <a:rPr lang="en-US" sz="2500" dirty="0"/>
              <a:t>and any other features such as: </a:t>
            </a:r>
          </a:p>
          <a:p>
            <a:pPr marL="571500" lvl="1" indent="-228600">
              <a:spcBef>
                <a:spcPct val="30000"/>
              </a:spcBef>
              <a:buClr>
                <a:schemeClr val="folHlink"/>
              </a:buClr>
            </a:pPr>
            <a:r>
              <a:rPr lang="en-US" sz="2000" dirty="0"/>
              <a:t>    GTT</a:t>
            </a:r>
          </a:p>
          <a:p>
            <a:pPr marL="571500" lvl="1" indent="-228600">
              <a:spcBef>
                <a:spcPct val="30000"/>
              </a:spcBef>
              <a:buClr>
                <a:schemeClr val="folHlink"/>
              </a:buClr>
            </a:pPr>
            <a:r>
              <a:rPr lang="en-US" sz="2000" dirty="0"/>
              <a:t>    GWS</a:t>
            </a:r>
          </a:p>
          <a:p>
            <a:pPr marL="571500" lvl="1" indent="-228600">
              <a:spcBef>
                <a:spcPct val="30000"/>
              </a:spcBef>
              <a:buClr>
                <a:schemeClr val="folHlink"/>
              </a:buClr>
            </a:pPr>
            <a:r>
              <a:rPr lang="en-US" sz="2000" dirty="0"/>
              <a:t>    LNP</a:t>
            </a:r>
          </a:p>
          <a:p>
            <a:pPr marL="571500" lvl="1" indent="-228600">
              <a:spcBef>
                <a:spcPct val="30000"/>
              </a:spcBef>
              <a:buClr>
                <a:schemeClr val="folHlink"/>
              </a:buClr>
            </a:pPr>
            <a:r>
              <a:rPr lang="en-US" sz="2000" dirty="0"/>
              <a:t>    G-Port</a:t>
            </a:r>
          </a:p>
          <a:p>
            <a:pPr marL="571500" lvl="1" indent="-228600">
              <a:spcBef>
                <a:spcPct val="30000"/>
              </a:spcBef>
              <a:buClr>
                <a:schemeClr val="folHlink"/>
              </a:buClr>
            </a:pPr>
            <a:r>
              <a:rPr lang="en-US" sz="2000" dirty="0"/>
              <a:t>    G-Flex</a:t>
            </a:r>
          </a:p>
          <a:p>
            <a:pPr marL="571500" lvl="1" indent="-228600">
              <a:spcBef>
                <a:spcPct val="30000"/>
              </a:spcBef>
              <a:buClr>
                <a:schemeClr val="folHlink"/>
              </a:buClr>
            </a:pPr>
            <a:r>
              <a:rPr lang="en-US" sz="2000" dirty="0"/>
              <a:t>    IP User Interface</a:t>
            </a:r>
          </a:p>
        </p:txBody>
      </p:sp>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0"/>
            <a:ext cx="9144000" cy="630936"/>
          </a:xfrm>
        </p:spPr>
        <p:txBody>
          <a:bodyPr/>
          <a:lstStyle/>
          <a:p>
            <a:pPr eaLnBrk="1" hangingPunct="1"/>
            <a:r>
              <a:rPr lang="en-US" dirty="0" smtClean="0"/>
              <a:t>  Entering Destination Point Codes</a:t>
            </a:r>
          </a:p>
        </p:txBody>
      </p:sp>
      <p:sp>
        <p:nvSpPr>
          <p:cNvPr id="5" name="Rectangle 2"/>
          <p:cNvSpPr>
            <a:spLocks noChangeArrowheads="1"/>
          </p:cNvSpPr>
          <p:nvPr/>
        </p:nvSpPr>
        <p:spPr bwMode="auto">
          <a:xfrm>
            <a:off x="914400" y="25987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6" name="Rectangle 3"/>
          <p:cNvSpPr>
            <a:spLocks noChangeArrowheads="1"/>
          </p:cNvSpPr>
          <p:nvPr/>
        </p:nvSpPr>
        <p:spPr bwMode="auto">
          <a:xfrm>
            <a:off x="914400" y="1741488"/>
            <a:ext cx="2438400" cy="550862"/>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7" name="Rectangle 4"/>
          <p:cNvSpPr>
            <a:spLocks noChangeArrowheads="1"/>
          </p:cNvSpPr>
          <p:nvPr/>
        </p:nvSpPr>
        <p:spPr bwMode="auto">
          <a:xfrm>
            <a:off x="912813" y="91440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8" name="Text Box 14"/>
          <p:cNvSpPr txBox="1">
            <a:spLocks noChangeArrowheads="1"/>
          </p:cNvSpPr>
          <p:nvPr/>
        </p:nvSpPr>
        <p:spPr bwMode="auto">
          <a:xfrm>
            <a:off x="1171575" y="1009650"/>
            <a:ext cx="1792288" cy="5310188"/>
          </a:xfrm>
          <a:prstGeom prst="rect">
            <a:avLst/>
          </a:prstGeom>
          <a:noFill/>
          <a:ln w="9525" algn="ctr">
            <a:noFill/>
            <a:miter lim="800000"/>
            <a:headEnd/>
            <a:tailEnd/>
          </a:ln>
        </p:spPr>
        <p:txBody>
          <a:bodyPr>
            <a:spAutoFit/>
          </a:bodyPr>
          <a:lstStyle/>
          <a:p>
            <a:pPr algn="ctr"/>
            <a:r>
              <a:rPr lang="en-US" b="1" dirty="0">
                <a:latin typeface="Courier New" pitchFamily="49" charset="0"/>
              </a:rPr>
              <a:t>ent-card</a:t>
            </a:r>
          </a:p>
          <a:p>
            <a:pPr algn="ctr"/>
            <a:endParaRPr lang="en-US" b="1" dirty="0"/>
          </a:p>
          <a:p>
            <a:pPr algn="ctr"/>
            <a:endParaRPr lang="en-US" b="1" dirty="0"/>
          </a:p>
          <a:p>
            <a:pPr algn="ctr"/>
            <a:r>
              <a:rPr lang="en-US" b="1" dirty="0">
                <a:latin typeface="Courier New" pitchFamily="49" charset="0"/>
              </a:rPr>
              <a:t>ent-dstn</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ent-ls</a:t>
            </a:r>
          </a:p>
          <a:p>
            <a:pPr algn="ctr"/>
            <a:endParaRPr lang="en-US" b="1" dirty="0"/>
          </a:p>
          <a:p>
            <a:pPr algn="ctr"/>
            <a:endParaRPr lang="en-US" b="1" dirty="0"/>
          </a:p>
          <a:p>
            <a:pPr algn="ctr"/>
            <a:r>
              <a:rPr lang="en-US" b="1" dirty="0">
                <a:latin typeface="Courier New" pitchFamily="49" charset="0"/>
              </a:rPr>
              <a:t>chg-ip-lnk</a:t>
            </a:r>
          </a:p>
          <a:p>
            <a:pPr algn="ctr"/>
            <a:endParaRPr lang="en-US" b="1" dirty="0"/>
          </a:p>
          <a:p>
            <a:pPr algn="ctr"/>
            <a:endParaRPr lang="en-US" b="1" dirty="0"/>
          </a:p>
          <a:p>
            <a:pPr algn="ctr"/>
            <a:r>
              <a:rPr lang="en-US" b="1" dirty="0">
                <a:latin typeface="Courier New" pitchFamily="49" charset="0"/>
              </a:rPr>
              <a:t>ent-ip-host</a:t>
            </a:r>
          </a:p>
          <a:p>
            <a:pPr algn="ctr"/>
            <a:endParaRPr lang="en-US" b="1" dirty="0">
              <a:latin typeface="Courier New" pitchFamily="49" charset="0"/>
            </a:endParaRPr>
          </a:p>
          <a:p>
            <a:pPr algn="ctr"/>
            <a:endParaRPr lang="en-US" b="1" dirty="0"/>
          </a:p>
          <a:p>
            <a:pPr algn="ctr"/>
            <a:r>
              <a:rPr lang="en-US" b="1" dirty="0">
                <a:latin typeface="Courier New" pitchFamily="49" charset="0"/>
              </a:rPr>
              <a:t>chg-ip-card</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ent-ip-rte</a:t>
            </a:r>
          </a:p>
        </p:txBody>
      </p:sp>
      <p:sp>
        <p:nvSpPr>
          <p:cNvPr id="9" name="Line 15"/>
          <p:cNvSpPr>
            <a:spLocks noChangeShapeType="1"/>
          </p:cNvSpPr>
          <p:nvPr/>
        </p:nvSpPr>
        <p:spPr bwMode="auto">
          <a:xfrm flipV="1">
            <a:off x="1374775" y="1643063"/>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0" name="Rectangle 16"/>
          <p:cNvSpPr>
            <a:spLocks noChangeArrowheads="1"/>
          </p:cNvSpPr>
          <p:nvPr/>
        </p:nvSpPr>
        <p:spPr bwMode="auto">
          <a:xfrm>
            <a:off x="906463" y="4264025"/>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1" name="Rectangle 17"/>
          <p:cNvSpPr>
            <a:spLocks noChangeArrowheads="1"/>
          </p:cNvSpPr>
          <p:nvPr/>
        </p:nvSpPr>
        <p:spPr bwMode="auto">
          <a:xfrm>
            <a:off x="898525" y="5080000"/>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2" name="Rectangle 18"/>
          <p:cNvSpPr>
            <a:spLocks noChangeArrowheads="1"/>
          </p:cNvSpPr>
          <p:nvPr/>
        </p:nvSpPr>
        <p:spPr bwMode="auto">
          <a:xfrm>
            <a:off x="900113" y="5878513"/>
            <a:ext cx="2438400" cy="550862"/>
          </a:xfrm>
          <a:prstGeom prst="rect">
            <a:avLst/>
          </a:prstGeom>
          <a:noFill/>
          <a:ln w="9525" algn="ctr">
            <a:solidFill>
              <a:schemeClr val="tx1"/>
            </a:solidFill>
            <a:miter lim="800000"/>
            <a:headEnd/>
            <a:tailEnd/>
          </a:ln>
        </p:spPr>
        <p:txBody>
          <a:bodyPr wrap="none" anchor="ctr"/>
          <a:lstStyle/>
          <a:p>
            <a:endParaRPr lang="en-US" dirty="0"/>
          </a:p>
        </p:txBody>
      </p:sp>
      <p:sp>
        <p:nvSpPr>
          <p:cNvPr id="13" name="Rectangle 19"/>
          <p:cNvSpPr>
            <a:spLocks noChangeArrowheads="1"/>
          </p:cNvSpPr>
          <p:nvPr/>
        </p:nvSpPr>
        <p:spPr bwMode="auto">
          <a:xfrm>
            <a:off x="898525" y="3411538"/>
            <a:ext cx="2438400" cy="550862"/>
          </a:xfrm>
          <a:prstGeom prst="rect">
            <a:avLst/>
          </a:prstGeom>
          <a:noFill/>
          <a:ln w="9525" algn="ctr">
            <a:solidFill>
              <a:schemeClr val="tx1"/>
            </a:solidFill>
            <a:miter lim="800000"/>
            <a:headEnd/>
            <a:tailEnd/>
          </a:ln>
        </p:spPr>
        <p:txBody>
          <a:bodyPr wrap="none" anchor="ctr"/>
          <a:lstStyle/>
          <a:p>
            <a:endParaRPr lang="en-US" dirty="0"/>
          </a:p>
        </p:txBody>
      </p:sp>
      <p:sp>
        <p:nvSpPr>
          <p:cNvPr id="14" name="Rectangle 10"/>
          <p:cNvSpPr>
            <a:spLocks noChangeArrowheads="1"/>
          </p:cNvSpPr>
          <p:nvPr/>
        </p:nvSpPr>
        <p:spPr bwMode="auto">
          <a:xfrm>
            <a:off x="3884613" y="1127125"/>
            <a:ext cx="4738687" cy="358775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500" dirty="0"/>
              <a:t>In this step, the EAGLE is assigned the destination point codes of all signaling points to which it is expected to send or receive data</a:t>
            </a:r>
            <a:r>
              <a:rPr lang="en-US" sz="2900" dirty="0"/>
              <a:t> </a:t>
            </a:r>
          </a:p>
          <a:p>
            <a:pPr marL="228600" indent="-228600">
              <a:spcBef>
                <a:spcPct val="30000"/>
              </a:spcBef>
              <a:buClr>
                <a:schemeClr val="folHlink"/>
              </a:buClr>
              <a:buFont typeface="Wingdings" pitchFamily="2" charset="2"/>
              <a:buChar char="§"/>
            </a:pPr>
            <a:r>
              <a:rPr lang="en-US" sz="2500" dirty="0"/>
              <a:t>This will include both adjacent and non-adjacent signaling points</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0"/>
            <a:ext cx="9144000" cy="630936"/>
          </a:xfrm>
        </p:spPr>
        <p:txBody>
          <a:bodyPr/>
          <a:lstStyle/>
          <a:p>
            <a:pPr eaLnBrk="1" hangingPunct="1"/>
            <a:r>
              <a:rPr lang="en-US" dirty="0" smtClean="0"/>
              <a:t>  Entering Linksets</a:t>
            </a:r>
          </a:p>
        </p:txBody>
      </p:sp>
      <p:sp>
        <p:nvSpPr>
          <p:cNvPr id="5" name="Rectangle 10"/>
          <p:cNvSpPr>
            <a:spLocks noChangeArrowheads="1"/>
          </p:cNvSpPr>
          <p:nvPr/>
        </p:nvSpPr>
        <p:spPr bwMode="auto">
          <a:xfrm>
            <a:off x="4114800" y="838200"/>
            <a:ext cx="4721225" cy="5649912"/>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500" dirty="0"/>
              <a:t>In this step, the EAGLE is assigned the linksets between the EAGLE and all adjacent signaling points</a:t>
            </a:r>
          </a:p>
          <a:p>
            <a:pPr marL="228600" indent="-228600">
              <a:spcBef>
                <a:spcPct val="30000"/>
              </a:spcBef>
              <a:buClr>
                <a:schemeClr val="folHlink"/>
              </a:buClr>
              <a:buFont typeface="Wingdings" pitchFamily="2" charset="2"/>
              <a:buChar char="§"/>
            </a:pPr>
            <a:r>
              <a:rPr lang="en-US" sz="2500" dirty="0"/>
              <a:t>The adjacent point codes (apc) entered with this command must already exist in the destination point code table from the previous command</a:t>
            </a:r>
          </a:p>
          <a:p>
            <a:pPr marL="228600" indent="-228600">
              <a:spcBef>
                <a:spcPct val="30000"/>
              </a:spcBef>
              <a:buClr>
                <a:schemeClr val="folHlink"/>
              </a:buClr>
              <a:buFont typeface="Wingdings" pitchFamily="2" charset="2"/>
              <a:buChar char="§"/>
            </a:pPr>
            <a:r>
              <a:rPr lang="en-US" sz="2500" dirty="0"/>
              <a:t>A linkset name is assigned to each linkset, and must be entered into all signaling links in that linkset</a:t>
            </a:r>
          </a:p>
        </p:txBody>
      </p:sp>
      <p:grpSp>
        <p:nvGrpSpPr>
          <p:cNvPr id="2" name="Group 14"/>
          <p:cNvGrpSpPr/>
          <p:nvPr/>
        </p:nvGrpSpPr>
        <p:grpSpPr>
          <a:xfrm>
            <a:off x="898525" y="881062"/>
            <a:ext cx="2454275" cy="5514975"/>
            <a:chOff x="898525" y="1060450"/>
            <a:chExt cx="2454275" cy="5514975"/>
          </a:xfrm>
        </p:grpSpPr>
        <p:sp>
          <p:nvSpPr>
            <p:cNvPr id="6" name="Rectangle 2"/>
            <p:cNvSpPr>
              <a:spLocks noChangeArrowheads="1"/>
            </p:cNvSpPr>
            <p:nvPr/>
          </p:nvSpPr>
          <p:spPr bwMode="auto">
            <a:xfrm>
              <a:off x="914400" y="2744788"/>
              <a:ext cx="2438400" cy="550862"/>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7"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8"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9" name="Text Box 14"/>
            <p:cNvSpPr txBox="1">
              <a:spLocks noChangeArrowheads="1"/>
            </p:cNvSpPr>
            <p:nvPr/>
          </p:nvSpPr>
          <p:spPr bwMode="auto">
            <a:xfrm>
              <a:off x="1171575" y="1155700"/>
              <a:ext cx="1792288" cy="5310188"/>
            </a:xfrm>
            <a:prstGeom prst="rect">
              <a:avLst/>
            </a:prstGeom>
            <a:noFill/>
            <a:ln w="9525" algn="ctr">
              <a:noFill/>
              <a:miter lim="800000"/>
              <a:headEnd/>
              <a:tailEnd/>
            </a:ln>
          </p:spPr>
          <p:txBody>
            <a:bodyPr>
              <a:spAutoFit/>
            </a:bodyPr>
            <a:lstStyle/>
            <a:p>
              <a:pPr algn="ctr"/>
              <a:r>
                <a:rPr lang="en-US" b="1" dirty="0">
                  <a:latin typeface="Courier New" pitchFamily="49" charset="0"/>
                </a:rPr>
                <a:t>ent-card</a:t>
              </a:r>
            </a:p>
            <a:p>
              <a:pPr algn="ctr"/>
              <a:endParaRPr lang="en-US" b="1" dirty="0"/>
            </a:p>
            <a:p>
              <a:pPr algn="ctr"/>
              <a:endParaRPr lang="en-US" b="1" dirty="0"/>
            </a:p>
            <a:p>
              <a:pPr algn="ctr"/>
              <a:r>
                <a:rPr lang="en-US" b="1" dirty="0">
                  <a:latin typeface="Courier New" pitchFamily="49" charset="0"/>
                </a:rPr>
                <a:t>ent-dstn</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ent-ls</a:t>
              </a:r>
            </a:p>
            <a:p>
              <a:pPr algn="ctr"/>
              <a:endParaRPr lang="en-US" b="1" dirty="0"/>
            </a:p>
            <a:p>
              <a:pPr algn="ctr"/>
              <a:endParaRPr lang="en-US" b="1" dirty="0"/>
            </a:p>
            <a:p>
              <a:pPr algn="ctr"/>
              <a:r>
                <a:rPr lang="en-US" b="1" dirty="0">
                  <a:latin typeface="Courier New" pitchFamily="49" charset="0"/>
                </a:rPr>
                <a:t>chg-ip-lnk</a:t>
              </a:r>
            </a:p>
            <a:p>
              <a:pPr algn="ctr"/>
              <a:endParaRPr lang="en-US" b="1" dirty="0"/>
            </a:p>
            <a:p>
              <a:pPr algn="ctr"/>
              <a:endParaRPr lang="en-US" b="1" dirty="0"/>
            </a:p>
            <a:p>
              <a:pPr algn="ctr"/>
              <a:r>
                <a:rPr lang="en-US" b="1" dirty="0">
                  <a:latin typeface="Courier New" pitchFamily="49" charset="0"/>
                </a:rPr>
                <a:t>ent-ip-host</a:t>
              </a:r>
            </a:p>
            <a:p>
              <a:pPr algn="ctr"/>
              <a:endParaRPr lang="en-US" b="1" dirty="0">
                <a:latin typeface="Courier New" pitchFamily="49" charset="0"/>
              </a:endParaRPr>
            </a:p>
            <a:p>
              <a:pPr algn="ctr"/>
              <a:endParaRPr lang="en-US" b="1" dirty="0"/>
            </a:p>
            <a:p>
              <a:pPr algn="ctr"/>
              <a:r>
                <a:rPr lang="en-US" b="1" dirty="0">
                  <a:latin typeface="Courier New" pitchFamily="49" charset="0"/>
                </a:rPr>
                <a:t>chg-ip-card</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ent-ip-rte</a:t>
              </a:r>
            </a:p>
          </p:txBody>
        </p:sp>
        <p:sp>
          <p:nvSpPr>
            <p:cNvPr id="10"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1" name="Rectangle 16"/>
            <p:cNvSpPr>
              <a:spLocks noChangeArrowheads="1"/>
            </p:cNvSpPr>
            <p:nvPr/>
          </p:nvSpPr>
          <p:spPr bwMode="auto">
            <a:xfrm>
              <a:off x="906463" y="4410075"/>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2" name="Rectangle 17"/>
            <p:cNvSpPr>
              <a:spLocks noChangeArrowheads="1"/>
            </p:cNvSpPr>
            <p:nvPr/>
          </p:nvSpPr>
          <p:spPr bwMode="auto">
            <a:xfrm>
              <a:off x="898525" y="5226050"/>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3" name="Rectangle 18"/>
            <p:cNvSpPr>
              <a:spLocks noChangeArrowheads="1"/>
            </p:cNvSpPr>
            <p:nvPr/>
          </p:nvSpPr>
          <p:spPr bwMode="auto">
            <a:xfrm>
              <a:off x="900113" y="6024563"/>
              <a:ext cx="2438400" cy="550862"/>
            </a:xfrm>
            <a:prstGeom prst="rect">
              <a:avLst/>
            </a:prstGeom>
            <a:noFill/>
            <a:ln w="9525" algn="ctr">
              <a:solidFill>
                <a:schemeClr val="tx1"/>
              </a:solidFill>
              <a:miter lim="800000"/>
              <a:headEnd/>
              <a:tailEnd/>
            </a:ln>
          </p:spPr>
          <p:txBody>
            <a:bodyPr wrap="none" anchor="ctr"/>
            <a:lstStyle/>
            <a:p>
              <a:endParaRPr lang="en-US" dirty="0"/>
            </a:p>
          </p:txBody>
        </p:sp>
        <p:sp>
          <p:nvSpPr>
            <p:cNvPr id="14" name="Rectangle 19"/>
            <p:cNvSpPr>
              <a:spLocks noChangeArrowheads="1"/>
            </p:cNvSpPr>
            <p:nvPr/>
          </p:nvSpPr>
          <p:spPr bwMode="auto">
            <a:xfrm>
              <a:off x="898525" y="3557588"/>
              <a:ext cx="2438400" cy="550862"/>
            </a:xfrm>
            <a:prstGeom prst="rect">
              <a:avLst/>
            </a:prstGeom>
            <a:noFill/>
            <a:ln w="9525" algn="ctr">
              <a:solidFill>
                <a:schemeClr val="tx1"/>
              </a:solidFill>
              <a:miter lim="800000"/>
              <a:headEnd/>
              <a:tailEnd/>
            </a:ln>
          </p:spPr>
          <p:txBody>
            <a:bodyPr wrap="none" anchor="ctr"/>
            <a:lstStyle/>
            <a:p>
              <a:endParaRPr lang="en-US" dirty="0"/>
            </a:p>
          </p:txBody>
        </p:sp>
      </p:gr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0"/>
            <a:ext cx="9140825" cy="609600"/>
          </a:xfrm>
        </p:spPr>
        <p:txBody>
          <a:bodyPr/>
          <a:lstStyle/>
          <a:p>
            <a:pPr eaLnBrk="1" hangingPunct="1"/>
            <a:r>
              <a:rPr lang="en-US" dirty="0" smtClean="0"/>
              <a:t>  Setting Linkset TPS Thresholds</a:t>
            </a:r>
          </a:p>
        </p:txBody>
      </p:sp>
      <p:sp>
        <p:nvSpPr>
          <p:cNvPr id="80899" name="Text Box 3"/>
          <p:cNvSpPr txBox="1">
            <a:spLocks noChangeArrowheads="1"/>
          </p:cNvSpPr>
          <p:nvPr/>
        </p:nvSpPr>
        <p:spPr bwMode="auto">
          <a:xfrm>
            <a:off x="530225" y="1141413"/>
            <a:ext cx="8299450" cy="1200150"/>
          </a:xfrm>
          <a:prstGeom prst="rect">
            <a:avLst/>
          </a:prstGeom>
          <a:noFill/>
          <a:ln w="9525">
            <a:noFill/>
            <a:miter lim="800000"/>
            <a:headEnd/>
            <a:tailEnd/>
          </a:ln>
        </p:spPr>
        <p:txBody>
          <a:bodyPr>
            <a:spAutoFit/>
          </a:bodyPr>
          <a:lstStyle/>
          <a:p>
            <a:r>
              <a:rPr lang="en-US" sz="2400" dirty="0"/>
              <a:t>Example: A link set that has 4 links in the link set. The slktps is set to 1000 tps. LSusealm is set to 80%, slkusealm is set to 60%</a:t>
            </a:r>
          </a:p>
        </p:txBody>
      </p:sp>
      <p:graphicFrame>
        <p:nvGraphicFramePr>
          <p:cNvPr id="698372" name="Group 4"/>
          <p:cNvGraphicFramePr>
            <a:graphicFrameLocks noGrp="1"/>
          </p:cNvGraphicFramePr>
          <p:nvPr>
            <p:ph idx="1"/>
          </p:nvPr>
        </p:nvGraphicFramePr>
        <p:xfrm>
          <a:off x="933450" y="2936875"/>
          <a:ext cx="7253288" cy="3269299"/>
        </p:xfrm>
        <a:graphic>
          <a:graphicData uri="http://schemas.openxmlformats.org/drawingml/2006/table">
            <a:tbl>
              <a:tblPr/>
              <a:tblGrid>
                <a:gridCol w="1435100"/>
                <a:gridCol w="1770063"/>
                <a:gridCol w="1795462"/>
                <a:gridCol w="2252663"/>
              </a:tblGrid>
              <a:tr h="611188">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Links in Service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LS Usealm (0115)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SLK Fair Share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SLK Usealm (0116)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775">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1333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800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3200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2400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8" name="Rectangle 8"/>
          <p:cNvSpPr>
            <a:spLocks noGrp="1" noChangeArrowheads="1"/>
          </p:cNvSpPr>
          <p:nvPr>
            <p:ph type="title"/>
          </p:nvPr>
        </p:nvSpPr>
        <p:spPr>
          <a:xfrm>
            <a:off x="0" y="0"/>
            <a:ext cx="9140825" cy="609600"/>
          </a:xfrm>
        </p:spPr>
        <p:txBody>
          <a:bodyPr/>
          <a:lstStyle/>
          <a:p>
            <a:pPr eaLnBrk="1" hangingPunct="1"/>
            <a:r>
              <a:rPr lang="en-US" dirty="0" smtClean="0"/>
              <a:t>  Changing IP Links</a:t>
            </a:r>
          </a:p>
        </p:txBody>
      </p:sp>
      <p:grpSp>
        <p:nvGrpSpPr>
          <p:cNvPr id="2" name="Group 33"/>
          <p:cNvGrpSpPr/>
          <p:nvPr/>
        </p:nvGrpSpPr>
        <p:grpSpPr>
          <a:xfrm>
            <a:off x="898525" y="838200"/>
            <a:ext cx="2454275" cy="5514975"/>
            <a:chOff x="898525" y="1060450"/>
            <a:chExt cx="2454275" cy="5514975"/>
          </a:xfrm>
        </p:grpSpPr>
        <p:sp>
          <p:nvSpPr>
            <p:cNvPr id="43" name="Rectangle 19"/>
            <p:cNvSpPr>
              <a:spLocks noChangeArrowheads="1"/>
            </p:cNvSpPr>
            <p:nvPr/>
          </p:nvSpPr>
          <p:spPr bwMode="auto">
            <a:xfrm>
              <a:off x="898525" y="3557588"/>
              <a:ext cx="2438400" cy="550862"/>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35" name="Rectangle 2"/>
            <p:cNvSpPr>
              <a:spLocks noChangeArrowheads="1"/>
            </p:cNvSpPr>
            <p:nvPr/>
          </p:nvSpPr>
          <p:spPr bwMode="auto">
            <a:xfrm>
              <a:off x="914400" y="27447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36"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37"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38" name="Text Box 14"/>
            <p:cNvSpPr txBox="1">
              <a:spLocks noChangeArrowheads="1"/>
            </p:cNvSpPr>
            <p:nvPr/>
          </p:nvSpPr>
          <p:spPr bwMode="auto">
            <a:xfrm>
              <a:off x="1171575" y="1155700"/>
              <a:ext cx="1792288" cy="5310188"/>
            </a:xfrm>
            <a:prstGeom prst="rect">
              <a:avLst/>
            </a:prstGeom>
            <a:noFill/>
            <a:ln w="9525" algn="ctr">
              <a:noFill/>
              <a:miter lim="800000"/>
              <a:headEnd/>
              <a:tailEnd/>
            </a:ln>
          </p:spPr>
          <p:txBody>
            <a:bodyPr>
              <a:spAutoFit/>
            </a:bodyPr>
            <a:lstStyle/>
            <a:p>
              <a:pPr algn="ctr"/>
              <a:r>
                <a:rPr lang="en-US" b="1" dirty="0">
                  <a:latin typeface="Courier New" pitchFamily="49" charset="0"/>
                </a:rPr>
                <a:t>ent-card</a:t>
              </a:r>
            </a:p>
            <a:p>
              <a:pPr algn="ctr"/>
              <a:endParaRPr lang="en-US" b="1" dirty="0"/>
            </a:p>
            <a:p>
              <a:pPr algn="ctr"/>
              <a:endParaRPr lang="en-US" b="1" dirty="0"/>
            </a:p>
            <a:p>
              <a:pPr algn="ctr"/>
              <a:r>
                <a:rPr lang="en-US" b="1" dirty="0">
                  <a:latin typeface="Courier New" pitchFamily="49" charset="0"/>
                </a:rPr>
                <a:t>ent-dstn</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ent-ls</a:t>
              </a:r>
            </a:p>
            <a:p>
              <a:pPr algn="ctr"/>
              <a:endParaRPr lang="en-US" b="1" dirty="0"/>
            </a:p>
            <a:p>
              <a:pPr algn="ctr"/>
              <a:endParaRPr lang="en-US" b="1" dirty="0"/>
            </a:p>
            <a:p>
              <a:pPr algn="ctr"/>
              <a:r>
                <a:rPr lang="en-US" b="1" dirty="0">
                  <a:latin typeface="Courier New" pitchFamily="49" charset="0"/>
                </a:rPr>
                <a:t>chg-ip-lnk</a:t>
              </a:r>
            </a:p>
            <a:p>
              <a:pPr algn="ctr"/>
              <a:endParaRPr lang="en-US" b="1" dirty="0"/>
            </a:p>
            <a:p>
              <a:pPr algn="ctr"/>
              <a:endParaRPr lang="en-US" b="1" dirty="0"/>
            </a:p>
            <a:p>
              <a:pPr algn="ctr"/>
              <a:r>
                <a:rPr lang="en-US" b="1" dirty="0">
                  <a:latin typeface="Courier New" pitchFamily="49" charset="0"/>
                </a:rPr>
                <a:t>ent-ip-host</a:t>
              </a:r>
            </a:p>
            <a:p>
              <a:pPr algn="ctr"/>
              <a:endParaRPr lang="en-US" b="1" dirty="0">
                <a:latin typeface="Courier New" pitchFamily="49" charset="0"/>
              </a:endParaRPr>
            </a:p>
            <a:p>
              <a:pPr algn="ctr"/>
              <a:endParaRPr lang="en-US" b="1" dirty="0"/>
            </a:p>
            <a:p>
              <a:pPr algn="ctr"/>
              <a:r>
                <a:rPr lang="en-US" b="1" dirty="0">
                  <a:latin typeface="Courier New" pitchFamily="49" charset="0"/>
                </a:rPr>
                <a:t>chg-ip-card</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ent-ip-rte</a:t>
              </a:r>
            </a:p>
          </p:txBody>
        </p:sp>
        <p:sp>
          <p:nvSpPr>
            <p:cNvPr id="39"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40" name="Rectangle 16"/>
            <p:cNvSpPr>
              <a:spLocks noChangeArrowheads="1"/>
            </p:cNvSpPr>
            <p:nvPr/>
          </p:nvSpPr>
          <p:spPr bwMode="auto">
            <a:xfrm>
              <a:off x="906463" y="4410075"/>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41" name="Rectangle 17"/>
            <p:cNvSpPr>
              <a:spLocks noChangeArrowheads="1"/>
            </p:cNvSpPr>
            <p:nvPr/>
          </p:nvSpPr>
          <p:spPr bwMode="auto">
            <a:xfrm>
              <a:off x="898525" y="5226050"/>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42" name="Rectangle 18"/>
            <p:cNvSpPr>
              <a:spLocks noChangeArrowheads="1"/>
            </p:cNvSpPr>
            <p:nvPr/>
          </p:nvSpPr>
          <p:spPr bwMode="auto">
            <a:xfrm>
              <a:off x="900113" y="6024563"/>
              <a:ext cx="2438400" cy="550862"/>
            </a:xfrm>
            <a:prstGeom prst="rect">
              <a:avLst/>
            </a:prstGeom>
            <a:noFill/>
            <a:ln w="9525" algn="ctr">
              <a:solidFill>
                <a:schemeClr val="tx1"/>
              </a:solidFill>
              <a:miter lim="800000"/>
              <a:headEnd/>
              <a:tailEnd/>
            </a:ln>
          </p:spPr>
          <p:txBody>
            <a:bodyPr wrap="none" anchor="ctr"/>
            <a:lstStyle/>
            <a:p>
              <a:endParaRPr lang="en-US" dirty="0"/>
            </a:p>
          </p:txBody>
        </p:sp>
      </p:grpSp>
      <p:sp>
        <p:nvSpPr>
          <p:cNvPr id="44" name="TextBox 43"/>
          <p:cNvSpPr txBox="1"/>
          <p:nvPr/>
        </p:nvSpPr>
        <p:spPr>
          <a:xfrm>
            <a:off x="3886200" y="1073150"/>
            <a:ext cx="4657725" cy="1815882"/>
          </a:xfrm>
          <a:prstGeom prst="rect">
            <a:avLst/>
          </a:prstGeom>
          <a:noFill/>
        </p:spPr>
        <p:txBody>
          <a:bodyPr wrap="square" rtlCol="0">
            <a:spAutoFit/>
          </a:bodyPr>
          <a:lstStyle/>
          <a:p>
            <a:pPr>
              <a:buClr>
                <a:srgbClr val="92D050"/>
              </a:buClr>
              <a:buFont typeface="Wingdings" pitchFamily="2" charset="2"/>
              <a:buChar char="§"/>
            </a:pPr>
            <a:r>
              <a:rPr lang="en-US" sz="2800" dirty="0" smtClean="0"/>
              <a:t>In this step, Link Parameters for IP cards are configured for the Ethernet hardware</a:t>
            </a:r>
          </a:p>
        </p:txBody>
      </p:sp>
    </p:spTree>
  </p:cSld>
  <p:clrMapOvr>
    <a:masterClrMapping/>
  </p:clrMapOvr>
  <p:transition>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98" name="Text Box 31"/>
          <p:cNvSpPr txBox="1">
            <a:spLocks noChangeArrowheads="1"/>
          </p:cNvSpPr>
          <p:nvPr/>
        </p:nvSpPr>
        <p:spPr bwMode="auto">
          <a:xfrm>
            <a:off x="904875" y="762000"/>
            <a:ext cx="260350" cy="457200"/>
          </a:xfrm>
          <a:prstGeom prst="rect">
            <a:avLst/>
          </a:prstGeom>
          <a:noFill/>
          <a:ln w="9525" algn="ctr">
            <a:noFill/>
            <a:miter lim="800000"/>
            <a:headEnd/>
            <a:tailEnd/>
          </a:ln>
        </p:spPr>
        <p:txBody>
          <a:bodyPr wrap="none">
            <a:spAutoFit/>
          </a:bodyPr>
          <a:lstStyle/>
          <a:p>
            <a:r>
              <a:rPr lang="en-US" sz="2400" b="1" dirty="0">
                <a:solidFill>
                  <a:schemeClr val="tx2"/>
                </a:solidFill>
                <a:latin typeface="Times New Roman" pitchFamily="18" charset="0"/>
              </a:rPr>
              <a:t> </a:t>
            </a:r>
          </a:p>
        </p:txBody>
      </p:sp>
      <p:sp>
        <p:nvSpPr>
          <p:cNvPr id="84000" name="Rectangle 33"/>
          <p:cNvSpPr>
            <a:spLocks noGrp="1" noChangeArrowheads="1"/>
          </p:cNvSpPr>
          <p:nvPr>
            <p:ph type="title"/>
          </p:nvPr>
        </p:nvSpPr>
        <p:spPr>
          <a:xfrm>
            <a:off x="0" y="0"/>
            <a:ext cx="9140825" cy="609600"/>
          </a:xfrm>
        </p:spPr>
        <p:txBody>
          <a:bodyPr/>
          <a:lstStyle/>
          <a:p>
            <a:pPr eaLnBrk="1" hangingPunct="1"/>
            <a:r>
              <a:rPr lang="en-US" dirty="0" smtClean="0"/>
              <a:t>  Adding an IP Host </a:t>
            </a:r>
          </a:p>
        </p:txBody>
      </p:sp>
      <p:grpSp>
        <p:nvGrpSpPr>
          <p:cNvPr id="2" name="Group 9"/>
          <p:cNvGrpSpPr/>
          <p:nvPr/>
        </p:nvGrpSpPr>
        <p:grpSpPr>
          <a:xfrm>
            <a:off x="898525" y="842962"/>
            <a:ext cx="2454275" cy="5514975"/>
            <a:chOff x="898525" y="1060450"/>
            <a:chExt cx="2454275" cy="5514975"/>
          </a:xfrm>
        </p:grpSpPr>
        <p:sp>
          <p:nvSpPr>
            <p:cNvPr id="17" name="Rectangle 16"/>
            <p:cNvSpPr>
              <a:spLocks noChangeArrowheads="1"/>
            </p:cNvSpPr>
            <p:nvPr/>
          </p:nvSpPr>
          <p:spPr bwMode="auto">
            <a:xfrm>
              <a:off x="906463" y="4410075"/>
              <a:ext cx="2438400" cy="550863"/>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11" name="Rectangle 19"/>
            <p:cNvSpPr>
              <a:spLocks noChangeArrowheads="1"/>
            </p:cNvSpPr>
            <p:nvPr/>
          </p:nvSpPr>
          <p:spPr bwMode="auto">
            <a:xfrm>
              <a:off x="898525" y="35575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2" name="Rectangle 2"/>
            <p:cNvSpPr>
              <a:spLocks noChangeArrowheads="1"/>
            </p:cNvSpPr>
            <p:nvPr/>
          </p:nvSpPr>
          <p:spPr bwMode="auto">
            <a:xfrm>
              <a:off x="914400" y="27447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3"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4"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5" name="Text Box 14"/>
            <p:cNvSpPr txBox="1">
              <a:spLocks noChangeArrowheads="1"/>
            </p:cNvSpPr>
            <p:nvPr/>
          </p:nvSpPr>
          <p:spPr bwMode="auto">
            <a:xfrm>
              <a:off x="1171575" y="1155700"/>
              <a:ext cx="1792288" cy="5310188"/>
            </a:xfrm>
            <a:prstGeom prst="rect">
              <a:avLst/>
            </a:prstGeom>
            <a:noFill/>
            <a:ln w="9525" algn="ctr">
              <a:noFill/>
              <a:miter lim="800000"/>
              <a:headEnd/>
              <a:tailEnd/>
            </a:ln>
          </p:spPr>
          <p:txBody>
            <a:bodyPr>
              <a:spAutoFit/>
            </a:bodyPr>
            <a:lstStyle/>
            <a:p>
              <a:pPr algn="ctr"/>
              <a:r>
                <a:rPr lang="en-US" b="1" dirty="0">
                  <a:latin typeface="Courier New" pitchFamily="49" charset="0"/>
                </a:rPr>
                <a:t>ent-card</a:t>
              </a:r>
            </a:p>
            <a:p>
              <a:pPr algn="ctr"/>
              <a:endParaRPr lang="en-US" b="1" dirty="0"/>
            </a:p>
            <a:p>
              <a:pPr algn="ctr"/>
              <a:endParaRPr lang="en-US" b="1" dirty="0"/>
            </a:p>
            <a:p>
              <a:pPr algn="ctr"/>
              <a:r>
                <a:rPr lang="en-US" b="1" dirty="0">
                  <a:latin typeface="Courier New" pitchFamily="49" charset="0"/>
                </a:rPr>
                <a:t>ent-dstn</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ent-ls</a:t>
              </a:r>
            </a:p>
            <a:p>
              <a:pPr algn="ctr"/>
              <a:endParaRPr lang="en-US" b="1" dirty="0"/>
            </a:p>
            <a:p>
              <a:pPr algn="ctr"/>
              <a:endParaRPr lang="en-US" b="1" dirty="0"/>
            </a:p>
            <a:p>
              <a:pPr algn="ctr"/>
              <a:r>
                <a:rPr lang="en-US" b="1" dirty="0">
                  <a:latin typeface="Courier New" pitchFamily="49" charset="0"/>
                </a:rPr>
                <a:t>chg-ip-lnk</a:t>
              </a:r>
            </a:p>
            <a:p>
              <a:pPr algn="ctr"/>
              <a:endParaRPr lang="en-US" b="1" dirty="0"/>
            </a:p>
            <a:p>
              <a:pPr algn="ctr"/>
              <a:endParaRPr lang="en-US" b="1" dirty="0"/>
            </a:p>
            <a:p>
              <a:pPr algn="ctr"/>
              <a:r>
                <a:rPr lang="en-US" b="1" dirty="0">
                  <a:latin typeface="Courier New" pitchFamily="49" charset="0"/>
                </a:rPr>
                <a:t>ent-ip-host</a:t>
              </a:r>
            </a:p>
            <a:p>
              <a:pPr algn="ctr"/>
              <a:endParaRPr lang="en-US" b="1" dirty="0">
                <a:latin typeface="Courier New" pitchFamily="49" charset="0"/>
              </a:endParaRPr>
            </a:p>
            <a:p>
              <a:pPr algn="ctr"/>
              <a:endParaRPr lang="en-US" b="1" dirty="0"/>
            </a:p>
            <a:p>
              <a:pPr algn="ctr"/>
              <a:r>
                <a:rPr lang="en-US" b="1" dirty="0">
                  <a:latin typeface="Courier New" pitchFamily="49" charset="0"/>
                </a:rPr>
                <a:t>chg-ip-card</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ent-ip-rte</a:t>
              </a:r>
            </a:p>
          </p:txBody>
        </p:sp>
        <p:sp>
          <p:nvSpPr>
            <p:cNvPr id="16"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8" name="Rectangle 17"/>
            <p:cNvSpPr>
              <a:spLocks noChangeArrowheads="1"/>
            </p:cNvSpPr>
            <p:nvPr/>
          </p:nvSpPr>
          <p:spPr bwMode="auto">
            <a:xfrm>
              <a:off x="898525" y="5226050"/>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9" name="Rectangle 18"/>
            <p:cNvSpPr>
              <a:spLocks noChangeArrowheads="1"/>
            </p:cNvSpPr>
            <p:nvPr/>
          </p:nvSpPr>
          <p:spPr bwMode="auto">
            <a:xfrm>
              <a:off x="900113" y="6024563"/>
              <a:ext cx="2438400" cy="550862"/>
            </a:xfrm>
            <a:prstGeom prst="rect">
              <a:avLst/>
            </a:prstGeom>
            <a:noFill/>
            <a:ln w="9525" algn="ctr">
              <a:solidFill>
                <a:schemeClr val="tx1"/>
              </a:solidFill>
              <a:miter lim="800000"/>
              <a:headEnd/>
              <a:tailEnd/>
            </a:ln>
          </p:spPr>
          <p:txBody>
            <a:bodyPr wrap="none" anchor="ctr"/>
            <a:lstStyle/>
            <a:p>
              <a:endParaRPr lang="en-US" dirty="0"/>
            </a:p>
          </p:txBody>
        </p:sp>
      </p:grpSp>
      <p:sp>
        <p:nvSpPr>
          <p:cNvPr id="20" name="TextBox 19"/>
          <p:cNvSpPr txBox="1"/>
          <p:nvPr/>
        </p:nvSpPr>
        <p:spPr>
          <a:xfrm>
            <a:off x="3886200" y="1077912"/>
            <a:ext cx="4657725" cy="2677656"/>
          </a:xfrm>
          <a:prstGeom prst="rect">
            <a:avLst/>
          </a:prstGeom>
          <a:noFill/>
        </p:spPr>
        <p:txBody>
          <a:bodyPr wrap="square" rtlCol="0">
            <a:spAutoFit/>
          </a:bodyPr>
          <a:lstStyle/>
          <a:p>
            <a:pPr>
              <a:buClr>
                <a:srgbClr val="92D050"/>
              </a:buClr>
              <a:buFont typeface="Wingdings" pitchFamily="2" charset="2"/>
              <a:buChar char="§"/>
            </a:pPr>
            <a:r>
              <a:rPr lang="en-US" sz="2800" dirty="0" smtClean="0"/>
              <a:t>This procedure associates hostnames with IP addresses</a:t>
            </a:r>
          </a:p>
          <a:p>
            <a:pPr>
              <a:buClr>
                <a:srgbClr val="92D050"/>
              </a:buClr>
              <a:buFont typeface="Wingdings" pitchFamily="2" charset="2"/>
              <a:buChar char="§"/>
            </a:pPr>
            <a:r>
              <a:rPr lang="en-US" sz="2800" dirty="0" smtClean="0"/>
              <a:t>Identifies either the local end equipment or remote end equipment</a:t>
            </a:r>
          </a:p>
        </p:txBody>
      </p:sp>
    </p:spTree>
  </p:cSld>
  <p:clrMapOvr>
    <a:masterClrMapping/>
  </p:clrMapOvr>
  <p:transition>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5"/>
          <p:cNvSpPr>
            <a:spLocks noGrp="1" noChangeArrowheads="1"/>
          </p:cNvSpPr>
          <p:nvPr>
            <p:ph type="title"/>
          </p:nvPr>
        </p:nvSpPr>
        <p:spPr>
          <a:xfrm>
            <a:off x="0" y="0"/>
            <a:ext cx="9140825" cy="609600"/>
          </a:xfrm>
          <a:noFill/>
        </p:spPr>
        <p:txBody>
          <a:bodyPr/>
          <a:lstStyle/>
          <a:p>
            <a:pPr eaLnBrk="1" hangingPunct="1"/>
            <a:r>
              <a:rPr lang="en-US" dirty="0" smtClean="0"/>
              <a:t>  Provisioning IP Cards</a:t>
            </a:r>
          </a:p>
        </p:txBody>
      </p:sp>
      <p:grpSp>
        <p:nvGrpSpPr>
          <p:cNvPr id="2" name="Group 25"/>
          <p:cNvGrpSpPr/>
          <p:nvPr/>
        </p:nvGrpSpPr>
        <p:grpSpPr>
          <a:xfrm>
            <a:off x="898525" y="838200"/>
            <a:ext cx="2454275" cy="5514975"/>
            <a:chOff x="898525" y="1060450"/>
            <a:chExt cx="2454275" cy="5514975"/>
          </a:xfrm>
        </p:grpSpPr>
        <p:sp>
          <p:nvSpPr>
            <p:cNvPr id="34" name="Rectangle 33"/>
            <p:cNvSpPr>
              <a:spLocks noChangeArrowheads="1"/>
            </p:cNvSpPr>
            <p:nvPr/>
          </p:nvSpPr>
          <p:spPr bwMode="auto">
            <a:xfrm>
              <a:off x="898525" y="5226050"/>
              <a:ext cx="2438400" cy="550863"/>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27" name="Rectangle 26"/>
            <p:cNvSpPr>
              <a:spLocks noChangeArrowheads="1"/>
            </p:cNvSpPr>
            <p:nvPr/>
          </p:nvSpPr>
          <p:spPr bwMode="auto">
            <a:xfrm>
              <a:off x="906463" y="4410075"/>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28" name="Rectangle 19"/>
            <p:cNvSpPr>
              <a:spLocks noChangeArrowheads="1"/>
            </p:cNvSpPr>
            <p:nvPr/>
          </p:nvSpPr>
          <p:spPr bwMode="auto">
            <a:xfrm>
              <a:off x="898525" y="35575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29" name="Rectangle 2"/>
            <p:cNvSpPr>
              <a:spLocks noChangeArrowheads="1"/>
            </p:cNvSpPr>
            <p:nvPr/>
          </p:nvSpPr>
          <p:spPr bwMode="auto">
            <a:xfrm>
              <a:off x="914400" y="27447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30"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31"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32" name="Text Box 14"/>
            <p:cNvSpPr txBox="1">
              <a:spLocks noChangeArrowheads="1"/>
            </p:cNvSpPr>
            <p:nvPr/>
          </p:nvSpPr>
          <p:spPr bwMode="auto">
            <a:xfrm>
              <a:off x="1171575" y="1155700"/>
              <a:ext cx="1792288" cy="5310188"/>
            </a:xfrm>
            <a:prstGeom prst="rect">
              <a:avLst/>
            </a:prstGeom>
            <a:noFill/>
            <a:ln w="9525" algn="ctr">
              <a:noFill/>
              <a:miter lim="800000"/>
              <a:headEnd/>
              <a:tailEnd/>
            </a:ln>
          </p:spPr>
          <p:txBody>
            <a:bodyPr>
              <a:spAutoFit/>
            </a:bodyPr>
            <a:lstStyle/>
            <a:p>
              <a:pPr algn="ctr"/>
              <a:r>
                <a:rPr lang="en-US" b="1" dirty="0">
                  <a:latin typeface="Courier New" pitchFamily="49" charset="0"/>
                </a:rPr>
                <a:t>ent-card</a:t>
              </a:r>
            </a:p>
            <a:p>
              <a:pPr algn="ctr"/>
              <a:endParaRPr lang="en-US" b="1" dirty="0"/>
            </a:p>
            <a:p>
              <a:pPr algn="ctr"/>
              <a:endParaRPr lang="en-US" b="1" dirty="0"/>
            </a:p>
            <a:p>
              <a:pPr algn="ctr"/>
              <a:r>
                <a:rPr lang="en-US" b="1" dirty="0">
                  <a:latin typeface="Courier New" pitchFamily="49" charset="0"/>
                </a:rPr>
                <a:t>ent-dstn</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ent-ls</a:t>
              </a:r>
            </a:p>
            <a:p>
              <a:pPr algn="ctr"/>
              <a:endParaRPr lang="en-US" b="1" dirty="0"/>
            </a:p>
            <a:p>
              <a:pPr algn="ctr"/>
              <a:endParaRPr lang="en-US" b="1" dirty="0"/>
            </a:p>
            <a:p>
              <a:pPr algn="ctr"/>
              <a:r>
                <a:rPr lang="en-US" b="1" dirty="0">
                  <a:latin typeface="Courier New" pitchFamily="49" charset="0"/>
                </a:rPr>
                <a:t>chg-ip-lnk</a:t>
              </a:r>
            </a:p>
            <a:p>
              <a:pPr algn="ctr"/>
              <a:endParaRPr lang="en-US" b="1" dirty="0"/>
            </a:p>
            <a:p>
              <a:pPr algn="ctr"/>
              <a:endParaRPr lang="en-US" b="1" dirty="0"/>
            </a:p>
            <a:p>
              <a:pPr algn="ctr"/>
              <a:r>
                <a:rPr lang="en-US" b="1" dirty="0">
                  <a:latin typeface="Courier New" pitchFamily="49" charset="0"/>
                </a:rPr>
                <a:t>ent-ip-host</a:t>
              </a:r>
            </a:p>
            <a:p>
              <a:pPr algn="ctr"/>
              <a:endParaRPr lang="en-US" b="1" dirty="0">
                <a:latin typeface="Courier New" pitchFamily="49" charset="0"/>
              </a:endParaRPr>
            </a:p>
            <a:p>
              <a:pPr algn="ctr"/>
              <a:endParaRPr lang="en-US" b="1" dirty="0"/>
            </a:p>
            <a:p>
              <a:pPr algn="ctr"/>
              <a:r>
                <a:rPr lang="en-US" b="1" dirty="0">
                  <a:latin typeface="Courier New" pitchFamily="49" charset="0"/>
                </a:rPr>
                <a:t>chg-ip-card</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ent-ip-rte</a:t>
              </a:r>
            </a:p>
          </p:txBody>
        </p:sp>
        <p:sp>
          <p:nvSpPr>
            <p:cNvPr id="33"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35" name="Rectangle 34"/>
            <p:cNvSpPr>
              <a:spLocks noChangeArrowheads="1"/>
            </p:cNvSpPr>
            <p:nvPr/>
          </p:nvSpPr>
          <p:spPr bwMode="auto">
            <a:xfrm>
              <a:off x="900113" y="6024563"/>
              <a:ext cx="2438400" cy="550862"/>
            </a:xfrm>
            <a:prstGeom prst="rect">
              <a:avLst/>
            </a:prstGeom>
            <a:noFill/>
            <a:ln w="9525" algn="ctr">
              <a:solidFill>
                <a:schemeClr val="tx1"/>
              </a:solidFill>
              <a:miter lim="800000"/>
              <a:headEnd/>
              <a:tailEnd/>
            </a:ln>
          </p:spPr>
          <p:txBody>
            <a:bodyPr wrap="none" anchor="ctr"/>
            <a:lstStyle/>
            <a:p>
              <a:endParaRPr lang="en-US" dirty="0"/>
            </a:p>
          </p:txBody>
        </p:sp>
      </p:grpSp>
      <p:sp>
        <p:nvSpPr>
          <p:cNvPr id="36" name="TextBox 35"/>
          <p:cNvSpPr txBox="1"/>
          <p:nvPr/>
        </p:nvSpPr>
        <p:spPr>
          <a:xfrm>
            <a:off x="3886200" y="1073150"/>
            <a:ext cx="4657725" cy="3539430"/>
          </a:xfrm>
          <a:prstGeom prst="rect">
            <a:avLst/>
          </a:prstGeom>
          <a:noFill/>
        </p:spPr>
        <p:txBody>
          <a:bodyPr wrap="square" rtlCol="0">
            <a:spAutoFit/>
          </a:bodyPr>
          <a:lstStyle/>
          <a:p>
            <a:pPr>
              <a:buClr>
                <a:srgbClr val="92D050"/>
              </a:buClr>
              <a:buFont typeface="Wingdings" pitchFamily="2" charset="2"/>
              <a:buChar char="§"/>
            </a:pPr>
            <a:r>
              <a:rPr lang="en-US" sz="2800" dirty="0" smtClean="0"/>
              <a:t>This procedure is used to change the IP stack parameters associated with an IP card</a:t>
            </a:r>
          </a:p>
          <a:p>
            <a:pPr>
              <a:buClr>
                <a:srgbClr val="92D050"/>
              </a:buClr>
              <a:buFont typeface="Wingdings" pitchFamily="2" charset="2"/>
              <a:buChar char="§"/>
            </a:pPr>
            <a:r>
              <a:rPr lang="en-US" sz="2800" dirty="0" smtClean="0"/>
              <a:t>Determines the Host Table search order</a:t>
            </a:r>
          </a:p>
          <a:p>
            <a:pPr>
              <a:buClr>
                <a:srgbClr val="92D050"/>
              </a:buClr>
              <a:buFont typeface="Wingdings" pitchFamily="2" charset="2"/>
              <a:buChar char="§"/>
            </a:pPr>
            <a:r>
              <a:rPr lang="en-US" sz="2800" dirty="0" smtClean="0"/>
              <a:t>Determines if DNS Servers are used</a:t>
            </a:r>
          </a:p>
        </p:txBody>
      </p:sp>
    </p:spTree>
  </p:cSld>
  <p:clrMapOvr>
    <a:masterClrMapping/>
  </p:clrMapOvr>
  <p:transition>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609600"/>
          </a:xfrm>
        </p:spPr>
        <p:txBody>
          <a:bodyPr/>
          <a:lstStyle/>
          <a:p>
            <a:r>
              <a:rPr lang="en-US" dirty="0" smtClean="0"/>
              <a:t>  Provisioning IP Routes</a:t>
            </a:r>
            <a:endParaRPr lang="en-US" dirty="0"/>
          </a:p>
        </p:txBody>
      </p:sp>
      <p:grpSp>
        <p:nvGrpSpPr>
          <p:cNvPr id="3" name="Group 3"/>
          <p:cNvGrpSpPr/>
          <p:nvPr/>
        </p:nvGrpSpPr>
        <p:grpSpPr>
          <a:xfrm>
            <a:off x="898525" y="838200"/>
            <a:ext cx="2454275" cy="5514975"/>
            <a:chOff x="898525" y="1060450"/>
            <a:chExt cx="2454275" cy="5514975"/>
          </a:xfrm>
        </p:grpSpPr>
        <p:sp>
          <p:nvSpPr>
            <p:cNvPr id="13" name="Rectangle 12"/>
            <p:cNvSpPr>
              <a:spLocks noChangeArrowheads="1"/>
            </p:cNvSpPr>
            <p:nvPr/>
          </p:nvSpPr>
          <p:spPr bwMode="auto">
            <a:xfrm>
              <a:off x="900113" y="6024563"/>
              <a:ext cx="2438400" cy="550862"/>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5" name="Rectangle 4"/>
            <p:cNvSpPr>
              <a:spLocks noChangeArrowheads="1"/>
            </p:cNvSpPr>
            <p:nvPr/>
          </p:nvSpPr>
          <p:spPr bwMode="auto">
            <a:xfrm>
              <a:off x="898525" y="52260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6" name="Rectangle 5"/>
            <p:cNvSpPr>
              <a:spLocks noChangeArrowheads="1"/>
            </p:cNvSpPr>
            <p:nvPr/>
          </p:nvSpPr>
          <p:spPr bwMode="auto">
            <a:xfrm>
              <a:off x="906463" y="4410075"/>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7" name="Rectangle 19"/>
            <p:cNvSpPr>
              <a:spLocks noChangeArrowheads="1"/>
            </p:cNvSpPr>
            <p:nvPr/>
          </p:nvSpPr>
          <p:spPr bwMode="auto">
            <a:xfrm>
              <a:off x="898525" y="35575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8" name="Rectangle 2"/>
            <p:cNvSpPr>
              <a:spLocks noChangeArrowheads="1"/>
            </p:cNvSpPr>
            <p:nvPr/>
          </p:nvSpPr>
          <p:spPr bwMode="auto">
            <a:xfrm>
              <a:off x="914400" y="27447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9"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0"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1" name="Text Box 14"/>
            <p:cNvSpPr txBox="1">
              <a:spLocks noChangeArrowheads="1"/>
            </p:cNvSpPr>
            <p:nvPr/>
          </p:nvSpPr>
          <p:spPr bwMode="auto">
            <a:xfrm>
              <a:off x="1171575" y="1155700"/>
              <a:ext cx="1792288" cy="5310188"/>
            </a:xfrm>
            <a:prstGeom prst="rect">
              <a:avLst/>
            </a:prstGeom>
            <a:noFill/>
            <a:ln w="9525" algn="ctr">
              <a:noFill/>
              <a:miter lim="800000"/>
              <a:headEnd/>
              <a:tailEnd/>
            </a:ln>
          </p:spPr>
          <p:txBody>
            <a:bodyPr>
              <a:spAutoFit/>
            </a:bodyPr>
            <a:lstStyle/>
            <a:p>
              <a:pPr algn="ctr"/>
              <a:r>
                <a:rPr lang="en-US" b="1" dirty="0">
                  <a:latin typeface="Courier New" pitchFamily="49" charset="0"/>
                </a:rPr>
                <a:t>ent-card</a:t>
              </a:r>
            </a:p>
            <a:p>
              <a:pPr algn="ctr"/>
              <a:endParaRPr lang="en-US" b="1" dirty="0"/>
            </a:p>
            <a:p>
              <a:pPr algn="ctr"/>
              <a:endParaRPr lang="en-US" b="1" dirty="0"/>
            </a:p>
            <a:p>
              <a:pPr algn="ctr"/>
              <a:r>
                <a:rPr lang="en-US" b="1" dirty="0">
                  <a:latin typeface="Courier New" pitchFamily="49" charset="0"/>
                </a:rPr>
                <a:t>ent-dstn</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ent-ls</a:t>
              </a:r>
            </a:p>
            <a:p>
              <a:pPr algn="ctr"/>
              <a:endParaRPr lang="en-US" b="1" dirty="0"/>
            </a:p>
            <a:p>
              <a:pPr algn="ctr"/>
              <a:endParaRPr lang="en-US" b="1" dirty="0"/>
            </a:p>
            <a:p>
              <a:pPr algn="ctr"/>
              <a:r>
                <a:rPr lang="en-US" b="1" dirty="0">
                  <a:latin typeface="Courier New" pitchFamily="49" charset="0"/>
                </a:rPr>
                <a:t>chg-ip-lnk</a:t>
              </a:r>
            </a:p>
            <a:p>
              <a:pPr algn="ctr"/>
              <a:endParaRPr lang="en-US" b="1" dirty="0"/>
            </a:p>
            <a:p>
              <a:pPr algn="ctr"/>
              <a:endParaRPr lang="en-US" b="1" dirty="0"/>
            </a:p>
            <a:p>
              <a:pPr algn="ctr"/>
              <a:r>
                <a:rPr lang="en-US" b="1" dirty="0">
                  <a:latin typeface="Courier New" pitchFamily="49" charset="0"/>
                </a:rPr>
                <a:t>ent-ip-host</a:t>
              </a:r>
            </a:p>
            <a:p>
              <a:pPr algn="ctr"/>
              <a:endParaRPr lang="en-US" b="1" dirty="0">
                <a:latin typeface="Courier New" pitchFamily="49" charset="0"/>
              </a:endParaRPr>
            </a:p>
            <a:p>
              <a:pPr algn="ctr"/>
              <a:endParaRPr lang="en-US" b="1" dirty="0"/>
            </a:p>
            <a:p>
              <a:pPr algn="ctr"/>
              <a:r>
                <a:rPr lang="en-US" b="1" dirty="0">
                  <a:latin typeface="Courier New" pitchFamily="49" charset="0"/>
                </a:rPr>
                <a:t>chg-ip-card</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ent-ip-rte</a:t>
              </a:r>
            </a:p>
          </p:txBody>
        </p:sp>
        <p:sp>
          <p:nvSpPr>
            <p:cNvPr id="12"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grpSp>
      <p:sp>
        <p:nvSpPr>
          <p:cNvPr id="14" name="TextBox 13"/>
          <p:cNvSpPr txBox="1"/>
          <p:nvPr/>
        </p:nvSpPr>
        <p:spPr>
          <a:xfrm>
            <a:off x="3886200" y="1073150"/>
            <a:ext cx="4657725" cy="1384995"/>
          </a:xfrm>
          <a:prstGeom prst="rect">
            <a:avLst/>
          </a:prstGeom>
          <a:noFill/>
        </p:spPr>
        <p:txBody>
          <a:bodyPr wrap="square" rtlCol="0">
            <a:spAutoFit/>
          </a:bodyPr>
          <a:lstStyle/>
          <a:p>
            <a:pPr>
              <a:buClr>
                <a:srgbClr val="92D050"/>
              </a:buClr>
              <a:buFont typeface="Wingdings" pitchFamily="2" charset="2"/>
              <a:buChar char="§"/>
            </a:pPr>
            <a:r>
              <a:rPr lang="en-US" sz="2800" dirty="0" smtClean="0"/>
              <a:t>This procedure defines the IP address of a second router – if used</a:t>
            </a:r>
          </a:p>
        </p:txBody>
      </p:sp>
    </p:spTree>
  </p:cSld>
  <p:clrMapOvr>
    <a:masterClrMapping/>
  </p:clrMapOvr>
  <p:transition>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609600"/>
          </a:xfrm>
        </p:spPr>
        <p:txBody>
          <a:bodyPr/>
          <a:lstStyle/>
          <a:p>
            <a:r>
              <a:rPr lang="en-US" dirty="0" smtClean="0"/>
              <a:t>  Adding an IPSG M2PA Association</a:t>
            </a:r>
            <a:endParaRPr lang="en-US" dirty="0"/>
          </a:p>
        </p:txBody>
      </p:sp>
      <p:grpSp>
        <p:nvGrpSpPr>
          <p:cNvPr id="3" name="Group 3"/>
          <p:cNvGrpSpPr/>
          <p:nvPr/>
        </p:nvGrpSpPr>
        <p:grpSpPr>
          <a:xfrm>
            <a:off x="898525" y="1060450"/>
            <a:ext cx="2454275" cy="5173563"/>
            <a:chOff x="898525" y="1060450"/>
            <a:chExt cx="2454275" cy="5173563"/>
          </a:xfrm>
        </p:grpSpPr>
        <p:sp>
          <p:nvSpPr>
            <p:cNvPr id="6" name="Rectangle 5"/>
            <p:cNvSpPr>
              <a:spLocks noChangeArrowheads="1"/>
            </p:cNvSpPr>
            <p:nvPr/>
          </p:nvSpPr>
          <p:spPr bwMode="auto">
            <a:xfrm>
              <a:off x="898525" y="52260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7" name="Rectangle 6"/>
            <p:cNvSpPr>
              <a:spLocks noChangeArrowheads="1"/>
            </p:cNvSpPr>
            <p:nvPr/>
          </p:nvSpPr>
          <p:spPr bwMode="auto">
            <a:xfrm>
              <a:off x="906463" y="4410075"/>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8" name="Rectangle 19"/>
            <p:cNvSpPr>
              <a:spLocks noChangeArrowheads="1"/>
            </p:cNvSpPr>
            <p:nvPr/>
          </p:nvSpPr>
          <p:spPr bwMode="auto">
            <a:xfrm>
              <a:off x="898525" y="35575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9" name="Rectangle 2"/>
            <p:cNvSpPr>
              <a:spLocks noChangeArrowheads="1"/>
            </p:cNvSpPr>
            <p:nvPr/>
          </p:nvSpPr>
          <p:spPr bwMode="auto">
            <a:xfrm>
              <a:off x="914400" y="27447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0"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1" name="Rectangle 4"/>
            <p:cNvSpPr>
              <a:spLocks noChangeArrowheads="1"/>
            </p:cNvSpPr>
            <p:nvPr/>
          </p:nvSpPr>
          <p:spPr bwMode="auto">
            <a:xfrm>
              <a:off x="912813" y="1060450"/>
              <a:ext cx="2438400" cy="550863"/>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12" name="Text Box 14"/>
            <p:cNvSpPr txBox="1">
              <a:spLocks noChangeArrowheads="1"/>
            </p:cNvSpPr>
            <p:nvPr/>
          </p:nvSpPr>
          <p:spPr bwMode="auto">
            <a:xfrm>
              <a:off x="1171575" y="1155700"/>
              <a:ext cx="1792288" cy="5078313"/>
            </a:xfrm>
            <a:prstGeom prst="rect">
              <a:avLst/>
            </a:prstGeom>
            <a:noFill/>
            <a:ln w="9525" algn="ctr">
              <a:noFill/>
              <a:miter lim="800000"/>
              <a:headEnd/>
              <a:tailEnd/>
            </a:ln>
          </p:spPr>
          <p:txBody>
            <a:bodyPr>
              <a:spAutoFit/>
            </a:bodyPr>
            <a:lstStyle/>
            <a:p>
              <a:pPr algn="ctr"/>
              <a:r>
                <a:rPr lang="en-US" b="1" dirty="0" smtClean="0">
                  <a:latin typeface="Courier New" pitchFamily="49" charset="0"/>
                </a:rPr>
                <a:t>ent-assoc</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ent-slk</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a:p>
              <a:pPr algn="ctr"/>
              <a:r>
                <a:rPr lang="en-US" b="1" dirty="0" smtClean="0">
                  <a:latin typeface="Courier New" pitchFamily="49" charset="0"/>
                </a:rPr>
                <a:t>ent-rte</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alw-card</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act-slk</a:t>
              </a:r>
              <a:endParaRPr lang="en-US" b="1" dirty="0">
                <a:latin typeface="Courier New" pitchFamily="49" charset="0"/>
              </a:endParaRPr>
            </a:p>
            <a:p>
              <a:pPr algn="ctr"/>
              <a:endParaRPr lang="en-US" b="1" dirty="0">
                <a:latin typeface="Courier New" pitchFamily="49" charset="0"/>
              </a:endParaRPr>
            </a:p>
            <a:p>
              <a:pPr algn="ctr"/>
              <a:endParaRPr lang="en-US" b="1" dirty="0"/>
            </a:p>
            <a:p>
              <a:pPr algn="ctr"/>
              <a:r>
                <a:rPr lang="en-US" b="1" dirty="0" smtClean="0">
                  <a:latin typeface="Courier New" pitchFamily="49" charset="0"/>
                </a:rPr>
                <a:t>chg-assoc</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p:txBody>
        </p:sp>
        <p:sp>
          <p:nvSpPr>
            <p:cNvPr id="13"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grpSp>
      <p:sp>
        <p:nvSpPr>
          <p:cNvPr id="14" name="TextBox 13"/>
          <p:cNvSpPr txBox="1"/>
          <p:nvPr/>
        </p:nvSpPr>
        <p:spPr>
          <a:xfrm>
            <a:off x="3886200" y="1295400"/>
            <a:ext cx="4657725" cy="2246769"/>
          </a:xfrm>
          <a:prstGeom prst="rect">
            <a:avLst/>
          </a:prstGeom>
          <a:noFill/>
        </p:spPr>
        <p:txBody>
          <a:bodyPr wrap="square" rtlCol="0">
            <a:spAutoFit/>
          </a:bodyPr>
          <a:lstStyle/>
          <a:p>
            <a:pPr>
              <a:buClr>
                <a:srgbClr val="92D050"/>
              </a:buClr>
              <a:buFont typeface="Wingdings" pitchFamily="2" charset="2"/>
              <a:buChar char="§"/>
            </a:pPr>
            <a:r>
              <a:rPr lang="en-US" sz="2800" dirty="0" smtClean="0"/>
              <a:t>This procedure defines the M2PA  Associations</a:t>
            </a:r>
          </a:p>
          <a:p>
            <a:pPr>
              <a:buClr>
                <a:srgbClr val="92D050"/>
              </a:buClr>
              <a:buFont typeface="Wingdings" pitchFamily="2" charset="2"/>
              <a:buChar char="§"/>
            </a:pPr>
            <a:r>
              <a:rPr lang="en-US" sz="2800" dirty="0" smtClean="0"/>
              <a:t>Associations must be entered on both local and remote ends </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0825" cy="685800"/>
          </a:xfrm>
        </p:spPr>
        <p:txBody>
          <a:bodyPr/>
          <a:lstStyle/>
          <a:p>
            <a:pPr eaLnBrk="1" hangingPunct="1"/>
            <a:r>
              <a:rPr lang="en-US" dirty="0" smtClean="0"/>
              <a:t>  Blank Slide for Survey Questions</a:t>
            </a:r>
          </a:p>
        </p:txBody>
      </p:sp>
    </p:spTree>
  </p:cSld>
  <p:clrMapOvr>
    <a:masterClrMapping/>
  </p:clrMapOvr>
  <p:transition>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0"/>
            <a:ext cx="9140825" cy="609600"/>
          </a:xfrm>
        </p:spPr>
        <p:txBody>
          <a:bodyPr/>
          <a:lstStyle/>
          <a:p>
            <a:pPr eaLnBrk="1" hangingPunct="1"/>
            <a:r>
              <a:rPr lang="en-US" dirty="0" smtClean="0"/>
              <a:t>  Provisioning Multihome Associations</a:t>
            </a:r>
          </a:p>
        </p:txBody>
      </p:sp>
      <p:sp>
        <p:nvSpPr>
          <p:cNvPr id="89091" name="Rectangle 3"/>
          <p:cNvSpPr>
            <a:spLocks noChangeArrowheads="1"/>
          </p:cNvSpPr>
          <p:nvPr/>
        </p:nvSpPr>
        <p:spPr bwMode="auto">
          <a:xfrm>
            <a:off x="309563" y="5076825"/>
            <a:ext cx="3729037" cy="325438"/>
          </a:xfrm>
          <a:prstGeom prst="rect">
            <a:avLst/>
          </a:prstGeom>
          <a:noFill/>
          <a:ln w="9525" algn="ctr">
            <a:noFill/>
            <a:miter lim="800000"/>
            <a:headEnd/>
            <a:tailEnd/>
          </a:ln>
        </p:spPr>
        <p:txBody>
          <a:bodyPr/>
          <a:lstStyle/>
          <a:p>
            <a:pPr>
              <a:spcBef>
                <a:spcPct val="30000"/>
              </a:spcBef>
              <a:buClr>
                <a:schemeClr val="folHlink"/>
              </a:buClr>
              <a:buFont typeface="Wingdings" pitchFamily="2" charset="2"/>
              <a:buNone/>
            </a:pPr>
            <a:endParaRPr lang="en-US" sz="1900" dirty="0"/>
          </a:p>
        </p:txBody>
      </p:sp>
      <p:sp>
        <p:nvSpPr>
          <p:cNvPr id="89092" name="Rectangle 4"/>
          <p:cNvSpPr>
            <a:spLocks noChangeArrowheads="1"/>
          </p:cNvSpPr>
          <p:nvPr/>
        </p:nvSpPr>
        <p:spPr bwMode="auto">
          <a:xfrm>
            <a:off x="461963" y="2400300"/>
            <a:ext cx="8148637" cy="2789238"/>
          </a:xfrm>
          <a:prstGeom prst="rect">
            <a:avLst/>
          </a:prstGeom>
          <a:noFill/>
          <a:ln w="9525" algn="ctr">
            <a:noFill/>
            <a:miter lim="800000"/>
            <a:headEnd/>
            <a:tailEnd/>
          </a:ln>
        </p:spPr>
        <p:txBody>
          <a:bodyPr/>
          <a:lstStyle/>
          <a:p>
            <a:pPr>
              <a:spcBef>
                <a:spcPct val="30000"/>
              </a:spcBef>
              <a:buClr>
                <a:schemeClr val="folHlink"/>
              </a:buClr>
              <a:buFont typeface="Wingdings" pitchFamily="2" charset="2"/>
              <a:buNone/>
            </a:pPr>
            <a:r>
              <a:rPr lang="en-US" sz="1900" b="1" dirty="0"/>
              <a:t>chg-assoc :</a:t>
            </a:r>
            <a:r>
              <a:rPr lang="en-US" sz="1900" dirty="0"/>
              <a:t>			&lt; command to modify association &gt; </a:t>
            </a:r>
          </a:p>
          <a:p>
            <a:pPr>
              <a:spcBef>
                <a:spcPct val="30000"/>
              </a:spcBef>
              <a:buClr>
                <a:schemeClr val="folHlink"/>
              </a:buClr>
              <a:buFont typeface="Wingdings" pitchFamily="2" charset="2"/>
              <a:buNone/>
            </a:pPr>
            <a:r>
              <a:rPr lang="en-US" sz="1900" dirty="0"/>
              <a:t>aname = aralncenet1107a :	&lt; repeat from en-assoc &gt;</a:t>
            </a:r>
          </a:p>
          <a:p>
            <a:pPr>
              <a:spcBef>
                <a:spcPct val="30000"/>
              </a:spcBef>
              <a:buClr>
                <a:schemeClr val="folHlink"/>
              </a:buClr>
              <a:buFont typeface="Wingdings" pitchFamily="2" charset="2"/>
              <a:buNone/>
            </a:pPr>
            <a:r>
              <a:rPr lang="en-US" sz="1900" dirty="0"/>
              <a:t>alhost = clay1nc.e5enet.1107b : 	&lt; must be opposite port to lhost &gt;</a:t>
            </a:r>
          </a:p>
          <a:p>
            <a:pPr>
              <a:spcBef>
                <a:spcPct val="30000"/>
              </a:spcBef>
              <a:buClr>
                <a:schemeClr val="folHlink"/>
              </a:buClr>
              <a:buFont typeface="Wingdings" pitchFamily="2" charset="2"/>
              <a:buNone/>
            </a:pPr>
            <a:r>
              <a:rPr lang="en-US" sz="1900" dirty="0"/>
              <a:t>rhost = ralnc.dcm.2105b :		&lt; must be opposite port to rhost </a:t>
            </a:r>
          </a:p>
          <a:p>
            <a:pPr>
              <a:spcBef>
                <a:spcPct val="30000"/>
              </a:spcBef>
              <a:buClr>
                <a:schemeClr val="folHlink"/>
              </a:buClr>
              <a:buFont typeface="Wingdings" pitchFamily="2" charset="2"/>
              <a:buNone/>
            </a:pPr>
            <a:r>
              <a:rPr lang="en-US" sz="1900" dirty="0"/>
              <a:t>				in the ent-assoc command&gt;</a:t>
            </a:r>
          </a:p>
          <a:p>
            <a:pPr>
              <a:spcBef>
                <a:spcPct val="30000"/>
              </a:spcBef>
              <a:buClr>
                <a:schemeClr val="folHlink"/>
              </a:buClr>
              <a:buFont typeface="Wingdings" pitchFamily="2" charset="2"/>
              <a:buNone/>
            </a:pPr>
            <a:r>
              <a:rPr lang="en-US" sz="1900" dirty="0"/>
              <a:t>rhosttype= alternate		&lt; means rhost (above) is arhost &gt;</a:t>
            </a:r>
          </a:p>
          <a:p>
            <a:pPr>
              <a:spcBef>
                <a:spcPct val="30000"/>
              </a:spcBef>
              <a:buClr>
                <a:schemeClr val="folHlink"/>
              </a:buClr>
              <a:buFont typeface="Wingdings" pitchFamily="2" charset="2"/>
              <a:buNone/>
            </a:pPr>
            <a:r>
              <a:rPr lang="en-US" sz="1900" dirty="0"/>
              <a:t>rhostval=match			&lt; see notes &gt;</a:t>
            </a:r>
          </a:p>
        </p:txBody>
      </p:sp>
      <p:sp>
        <p:nvSpPr>
          <p:cNvPr id="89093" name="Text Box 5"/>
          <p:cNvSpPr txBox="1">
            <a:spLocks noChangeArrowheads="1"/>
          </p:cNvSpPr>
          <p:nvPr/>
        </p:nvSpPr>
        <p:spPr bwMode="auto">
          <a:xfrm>
            <a:off x="512763" y="939800"/>
            <a:ext cx="7769225" cy="1279525"/>
          </a:xfrm>
          <a:prstGeom prst="rect">
            <a:avLst/>
          </a:prstGeom>
          <a:noFill/>
          <a:ln w="9525">
            <a:noFill/>
            <a:miter lim="800000"/>
            <a:headEnd/>
            <a:tailEnd/>
          </a:ln>
        </p:spPr>
        <p:txBody>
          <a:bodyPr/>
          <a:lstStyle/>
          <a:p>
            <a:pPr>
              <a:buFontTx/>
              <a:buChar char="•"/>
            </a:pPr>
            <a:r>
              <a:rPr lang="en-US" sz="2800" dirty="0"/>
              <a:t>The </a:t>
            </a:r>
            <a:r>
              <a:rPr lang="en-US" sz="2800" b="1" dirty="0"/>
              <a:t>chg-assoc</a:t>
            </a:r>
            <a:r>
              <a:rPr lang="en-US" sz="2800" dirty="0"/>
              <a:t> command modifies a Unihome association to allow fail-over to an alternate physical Ethernet port. </a:t>
            </a:r>
          </a:p>
        </p:txBody>
      </p:sp>
      <p:sp>
        <p:nvSpPr>
          <p:cNvPr id="89094" name="Text Box 6"/>
          <p:cNvSpPr txBox="1">
            <a:spLocks noChangeArrowheads="1"/>
          </p:cNvSpPr>
          <p:nvPr/>
        </p:nvSpPr>
        <p:spPr bwMode="auto">
          <a:xfrm>
            <a:off x="323850" y="5715000"/>
            <a:ext cx="8566150" cy="641350"/>
          </a:xfrm>
          <a:prstGeom prst="rect">
            <a:avLst/>
          </a:prstGeom>
          <a:noFill/>
          <a:ln w="25400" algn="ctr">
            <a:noFill/>
            <a:miter lim="800000"/>
            <a:headEnd/>
            <a:tailEnd/>
          </a:ln>
        </p:spPr>
        <p:txBody>
          <a:bodyPr>
            <a:spAutoFit/>
          </a:bodyPr>
          <a:lstStyle/>
          <a:p>
            <a:r>
              <a:rPr lang="en-US" dirty="0"/>
              <a:t> Note: The lport values must be unique between multiple associations on the same</a:t>
            </a:r>
          </a:p>
          <a:p>
            <a:r>
              <a:rPr lang="en-US" dirty="0"/>
              <a:t> port.</a:t>
            </a:r>
          </a:p>
        </p:txBody>
      </p:sp>
    </p:spTree>
  </p:cSld>
  <p:clrMapOvr>
    <a:masterClrMapping/>
  </p:clrMapOvr>
  <p:transition>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609600"/>
          </a:xfrm>
        </p:spPr>
        <p:txBody>
          <a:bodyPr/>
          <a:lstStyle/>
          <a:p>
            <a:r>
              <a:rPr lang="en-US" dirty="0" smtClean="0"/>
              <a:t>  Entering IPSG Signaling Links</a:t>
            </a:r>
            <a:endParaRPr lang="en-US" dirty="0"/>
          </a:p>
        </p:txBody>
      </p:sp>
      <p:grpSp>
        <p:nvGrpSpPr>
          <p:cNvPr id="3" name="Group 3"/>
          <p:cNvGrpSpPr/>
          <p:nvPr/>
        </p:nvGrpSpPr>
        <p:grpSpPr>
          <a:xfrm>
            <a:off x="898525" y="1060450"/>
            <a:ext cx="2454275" cy="5173563"/>
            <a:chOff x="898525" y="1060450"/>
            <a:chExt cx="2454275" cy="5173563"/>
          </a:xfrm>
        </p:grpSpPr>
        <p:sp>
          <p:nvSpPr>
            <p:cNvPr id="6" name="Rectangle 5"/>
            <p:cNvSpPr>
              <a:spLocks noChangeArrowheads="1"/>
            </p:cNvSpPr>
            <p:nvPr/>
          </p:nvSpPr>
          <p:spPr bwMode="auto">
            <a:xfrm>
              <a:off x="898525" y="52260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7" name="Rectangle 6"/>
            <p:cNvSpPr>
              <a:spLocks noChangeArrowheads="1"/>
            </p:cNvSpPr>
            <p:nvPr/>
          </p:nvSpPr>
          <p:spPr bwMode="auto">
            <a:xfrm>
              <a:off x="906463" y="4410075"/>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8" name="Rectangle 19"/>
            <p:cNvSpPr>
              <a:spLocks noChangeArrowheads="1"/>
            </p:cNvSpPr>
            <p:nvPr/>
          </p:nvSpPr>
          <p:spPr bwMode="auto">
            <a:xfrm>
              <a:off x="898525" y="35575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9" name="Rectangle 2"/>
            <p:cNvSpPr>
              <a:spLocks noChangeArrowheads="1"/>
            </p:cNvSpPr>
            <p:nvPr/>
          </p:nvSpPr>
          <p:spPr bwMode="auto">
            <a:xfrm>
              <a:off x="914400" y="27447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0" name="Rectangle 3"/>
            <p:cNvSpPr>
              <a:spLocks noChangeArrowheads="1"/>
            </p:cNvSpPr>
            <p:nvPr/>
          </p:nvSpPr>
          <p:spPr bwMode="auto">
            <a:xfrm>
              <a:off x="914400" y="1887538"/>
              <a:ext cx="2438400" cy="550862"/>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11"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2" name="Text Box 14"/>
            <p:cNvSpPr txBox="1">
              <a:spLocks noChangeArrowheads="1"/>
            </p:cNvSpPr>
            <p:nvPr/>
          </p:nvSpPr>
          <p:spPr bwMode="auto">
            <a:xfrm>
              <a:off x="1171575" y="1155700"/>
              <a:ext cx="1792288" cy="5078313"/>
            </a:xfrm>
            <a:prstGeom prst="rect">
              <a:avLst/>
            </a:prstGeom>
            <a:noFill/>
            <a:ln w="9525" algn="ctr">
              <a:noFill/>
              <a:miter lim="800000"/>
              <a:headEnd/>
              <a:tailEnd/>
            </a:ln>
          </p:spPr>
          <p:txBody>
            <a:bodyPr>
              <a:spAutoFit/>
            </a:bodyPr>
            <a:lstStyle/>
            <a:p>
              <a:pPr algn="ctr"/>
              <a:r>
                <a:rPr lang="en-US" b="1" dirty="0" smtClean="0">
                  <a:latin typeface="Courier New" pitchFamily="49" charset="0"/>
                </a:rPr>
                <a:t>ent-assoc</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ent-slk</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a:p>
              <a:pPr algn="ctr"/>
              <a:r>
                <a:rPr lang="en-US" b="1" dirty="0" smtClean="0">
                  <a:latin typeface="Courier New" pitchFamily="49" charset="0"/>
                </a:rPr>
                <a:t>ent-rte</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alw-card</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act-slk</a:t>
              </a:r>
              <a:endParaRPr lang="en-US" b="1" dirty="0">
                <a:latin typeface="Courier New" pitchFamily="49" charset="0"/>
              </a:endParaRPr>
            </a:p>
            <a:p>
              <a:pPr algn="ctr"/>
              <a:endParaRPr lang="en-US" b="1" dirty="0">
                <a:latin typeface="Courier New" pitchFamily="49" charset="0"/>
              </a:endParaRPr>
            </a:p>
            <a:p>
              <a:pPr algn="ctr"/>
              <a:endParaRPr lang="en-US" b="1" dirty="0"/>
            </a:p>
            <a:p>
              <a:pPr algn="ctr"/>
              <a:r>
                <a:rPr lang="en-US" b="1" dirty="0" smtClean="0">
                  <a:latin typeface="Courier New" pitchFamily="49" charset="0"/>
                </a:rPr>
                <a:t>chg-assoc</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p:txBody>
        </p:sp>
        <p:sp>
          <p:nvSpPr>
            <p:cNvPr id="13"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grpSp>
      <p:sp>
        <p:nvSpPr>
          <p:cNvPr id="15" name="Rectangle 10"/>
          <p:cNvSpPr>
            <a:spLocks noChangeArrowheads="1"/>
          </p:cNvSpPr>
          <p:nvPr/>
        </p:nvSpPr>
        <p:spPr bwMode="auto">
          <a:xfrm>
            <a:off x="3952875" y="1038225"/>
            <a:ext cx="4725988" cy="5000625"/>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500" dirty="0"/>
              <a:t>In this step, the EAGLE is assigned the location of </a:t>
            </a:r>
            <a:r>
              <a:rPr lang="en-US" sz="2500" dirty="0" smtClean="0"/>
              <a:t>SIGTRAN Signaling Links</a:t>
            </a:r>
            <a:endParaRPr lang="en-US" sz="2500" dirty="0"/>
          </a:p>
          <a:p>
            <a:pPr marL="228600" indent="-228600">
              <a:spcBef>
                <a:spcPct val="30000"/>
              </a:spcBef>
              <a:buClr>
                <a:schemeClr val="folHlink"/>
              </a:buClr>
              <a:buFont typeface="Wingdings" pitchFamily="2" charset="2"/>
              <a:buChar char="§"/>
            </a:pPr>
            <a:r>
              <a:rPr lang="en-US" sz="2500" dirty="0"/>
              <a:t>These signaling links must be added to one of the linksets entered in the ent-ls command</a:t>
            </a:r>
          </a:p>
          <a:p>
            <a:pPr marL="228600" indent="-228600">
              <a:spcBef>
                <a:spcPct val="30000"/>
              </a:spcBef>
              <a:buClr>
                <a:schemeClr val="folHlink"/>
              </a:buClr>
              <a:buFont typeface="Wingdings" pitchFamily="2" charset="2"/>
              <a:buChar char="§"/>
            </a:pPr>
            <a:r>
              <a:rPr lang="en-US" sz="2500" dirty="0"/>
              <a:t>The linkset name is used to create a pointer back to the linkset table</a:t>
            </a:r>
          </a:p>
          <a:p>
            <a:pPr marL="228600" indent="-228600">
              <a:spcBef>
                <a:spcPct val="30000"/>
              </a:spcBef>
              <a:buClr>
                <a:schemeClr val="folHlink"/>
              </a:buClr>
              <a:buFont typeface="Wingdings" pitchFamily="2" charset="2"/>
              <a:buChar char="§"/>
            </a:pPr>
            <a:r>
              <a:rPr lang="en-US" sz="2500" dirty="0"/>
              <a:t>A maximum of 2,800 links may be added to the EAGLE 5 STP database</a:t>
            </a:r>
          </a:p>
        </p:txBody>
      </p:sp>
    </p:spTree>
  </p:cSld>
  <p:clrMapOvr>
    <a:masterClrMapping/>
  </p:clrMapOvr>
  <p:transition>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609600"/>
          </a:xfrm>
        </p:spPr>
        <p:txBody>
          <a:bodyPr/>
          <a:lstStyle/>
          <a:p>
            <a:r>
              <a:rPr lang="en-US" dirty="0" smtClean="0"/>
              <a:t>  Entering Routes</a:t>
            </a:r>
            <a:endParaRPr lang="en-US" dirty="0"/>
          </a:p>
        </p:txBody>
      </p:sp>
      <p:grpSp>
        <p:nvGrpSpPr>
          <p:cNvPr id="3" name="Group 3"/>
          <p:cNvGrpSpPr/>
          <p:nvPr/>
        </p:nvGrpSpPr>
        <p:grpSpPr>
          <a:xfrm>
            <a:off x="898525" y="1060450"/>
            <a:ext cx="2454275" cy="5173563"/>
            <a:chOff x="898525" y="1060450"/>
            <a:chExt cx="2454275" cy="5173563"/>
          </a:xfrm>
        </p:grpSpPr>
        <p:sp>
          <p:nvSpPr>
            <p:cNvPr id="6" name="Rectangle 5"/>
            <p:cNvSpPr>
              <a:spLocks noChangeArrowheads="1"/>
            </p:cNvSpPr>
            <p:nvPr/>
          </p:nvSpPr>
          <p:spPr bwMode="auto">
            <a:xfrm>
              <a:off x="898525" y="52260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7" name="Rectangle 6"/>
            <p:cNvSpPr>
              <a:spLocks noChangeArrowheads="1"/>
            </p:cNvSpPr>
            <p:nvPr/>
          </p:nvSpPr>
          <p:spPr bwMode="auto">
            <a:xfrm>
              <a:off x="906463" y="4410075"/>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8" name="Rectangle 19"/>
            <p:cNvSpPr>
              <a:spLocks noChangeArrowheads="1"/>
            </p:cNvSpPr>
            <p:nvPr/>
          </p:nvSpPr>
          <p:spPr bwMode="auto">
            <a:xfrm>
              <a:off x="898525" y="35575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9" name="Rectangle 2"/>
            <p:cNvSpPr>
              <a:spLocks noChangeArrowheads="1"/>
            </p:cNvSpPr>
            <p:nvPr/>
          </p:nvSpPr>
          <p:spPr bwMode="auto">
            <a:xfrm>
              <a:off x="914400" y="2744788"/>
              <a:ext cx="2438400" cy="550862"/>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10"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1"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2" name="Text Box 14"/>
            <p:cNvSpPr txBox="1">
              <a:spLocks noChangeArrowheads="1"/>
            </p:cNvSpPr>
            <p:nvPr/>
          </p:nvSpPr>
          <p:spPr bwMode="auto">
            <a:xfrm>
              <a:off x="1171575" y="1155700"/>
              <a:ext cx="1792288" cy="5078313"/>
            </a:xfrm>
            <a:prstGeom prst="rect">
              <a:avLst/>
            </a:prstGeom>
            <a:noFill/>
            <a:ln w="9525" algn="ctr">
              <a:noFill/>
              <a:miter lim="800000"/>
              <a:headEnd/>
              <a:tailEnd/>
            </a:ln>
          </p:spPr>
          <p:txBody>
            <a:bodyPr>
              <a:spAutoFit/>
            </a:bodyPr>
            <a:lstStyle/>
            <a:p>
              <a:pPr algn="ctr"/>
              <a:r>
                <a:rPr lang="en-US" b="1" dirty="0" smtClean="0">
                  <a:latin typeface="Courier New" pitchFamily="49" charset="0"/>
                </a:rPr>
                <a:t>ent-assoc</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ent-slk</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a:p>
              <a:pPr algn="ctr"/>
              <a:r>
                <a:rPr lang="en-US" b="1" dirty="0" smtClean="0">
                  <a:latin typeface="Courier New" pitchFamily="49" charset="0"/>
                </a:rPr>
                <a:t>ent-rte</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alw-card</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act-slk</a:t>
              </a:r>
              <a:endParaRPr lang="en-US" b="1" dirty="0">
                <a:latin typeface="Courier New" pitchFamily="49" charset="0"/>
              </a:endParaRPr>
            </a:p>
            <a:p>
              <a:pPr algn="ctr"/>
              <a:endParaRPr lang="en-US" b="1" dirty="0">
                <a:latin typeface="Courier New" pitchFamily="49" charset="0"/>
              </a:endParaRPr>
            </a:p>
            <a:p>
              <a:pPr algn="ctr"/>
              <a:endParaRPr lang="en-US" b="1" dirty="0"/>
            </a:p>
            <a:p>
              <a:pPr algn="ctr"/>
              <a:r>
                <a:rPr lang="en-US" b="1" dirty="0" smtClean="0">
                  <a:latin typeface="Courier New" pitchFamily="49" charset="0"/>
                </a:rPr>
                <a:t>chg-assoc</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p:txBody>
        </p:sp>
        <p:sp>
          <p:nvSpPr>
            <p:cNvPr id="13"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grpSp>
      <p:sp>
        <p:nvSpPr>
          <p:cNvPr id="15" name="Rectangle 10"/>
          <p:cNvSpPr>
            <a:spLocks noChangeArrowheads="1"/>
          </p:cNvSpPr>
          <p:nvPr/>
        </p:nvSpPr>
        <p:spPr bwMode="auto">
          <a:xfrm>
            <a:off x="3911600" y="1066800"/>
            <a:ext cx="4725988" cy="52578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500" dirty="0"/>
              <a:t>In this step, all logical routes are entered for each point code entered with the ent-dstn command</a:t>
            </a:r>
          </a:p>
          <a:p>
            <a:pPr marL="228600" indent="-228600">
              <a:spcBef>
                <a:spcPct val="30000"/>
              </a:spcBef>
              <a:buClr>
                <a:schemeClr val="folHlink"/>
              </a:buClr>
              <a:buFont typeface="Wingdings" pitchFamily="2" charset="2"/>
              <a:buChar char="§"/>
            </a:pPr>
            <a:r>
              <a:rPr lang="en-US" sz="2500" dirty="0"/>
              <a:t>Normal configuration will have 2 routes for each signaling point within the provisioned network and 3 routes for each signaling point outside the provisioned network</a:t>
            </a:r>
          </a:p>
          <a:p>
            <a:pPr marL="228600" indent="-228600">
              <a:spcBef>
                <a:spcPct val="30000"/>
              </a:spcBef>
              <a:buClr>
                <a:schemeClr val="folHlink"/>
              </a:buClr>
              <a:buFont typeface="Wingdings" pitchFamily="2" charset="2"/>
              <a:buChar char="§"/>
            </a:pPr>
            <a:r>
              <a:rPr lang="en-US" sz="2500" dirty="0"/>
              <a:t>The :rc parameter is used to identify the priority of each route</a:t>
            </a:r>
          </a:p>
        </p:txBody>
      </p:sp>
    </p:spTree>
  </p:cSld>
  <p:clrMapOvr>
    <a:masterClrMapping/>
  </p:clrMapOvr>
  <p:transition>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609600"/>
          </a:xfrm>
        </p:spPr>
        <p:txBody>
          <a:bodyPr/>
          <a:lstStyle/>
          <a:p>
            <a:r>
              <a:rPr lang="en-US" dirty="0" smtClean="0"/>
              <a:t>  Allowing Cards into Service</a:t>
            </a:r>
            <a:endParaRPr lang="en-US" dirty="0"/>
          </a:p>
        </p:txBody>
      </p:sp>
      <p:grpSp>
        <p:nvGrpSpPr>
          <p:cNvPr id="3" name="Group 3"/>
          <p:cNvGrpSpPr/>
          <p:nvPr/>
        </p:nvGrpSpPr>
        <p:grpSpPr>
          <a:xfrm>
            <a:off x="898525" y="1060450"/>
            <a:ext cx="2454275" cy="5173563"/>
            <a:chOff x="898525" y="1060450"/>
            <a:chExt cx="2454275" cy="5173563"/>
          </a:xfrm>
        </p:grpSpPr>
        <p:sp>
          <p:nvSpPr>
            <p:cNvPr id="6" name="Rectangle 5"/>
            <p:cNvSpPr>
              <a:spLocks noChangeArrowheads="1"/>
            </p:cNvSpPr>
            <p:nvPr/>
          </p:nvSpPr>
          <p:spPr bwMode="auto">
            <a:xfrm>
              <a:off x="898525" y="52260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7" name="Rectangle 6"/>
            <p:cNvSpPr>
              <a:spLocks noChangeArrowheads="1"/>
            </p:cNvSpPr>
            <p:nvPr/>
          </p:nvSpPr>
          <p:spPr bwMode="auto">
            <a:xfrm>
              <a:off x="906463" y="4410075"/>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8" name="Rectangle 19"/>
            <p:cNvSpPr>
              <a:spLocks noChangeArrowheads="1"/>
            </p:cNvSpPr>
            <p:nvPr/>
          </p:nvSpPr>
          <p:spPr bwMode="auto">
            <a:xfrm>
              <a:off x="898525" y="3557588"/>
              <a:ext cx="2438400" cy="550862"/>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9" name="Rectangle 2"/>
            <p:cNvSpPr>
              <a:spLocks noChangeArrowheads="1"/>
            </p:cNvSpPr>
            <p:nvPr/>
          </p:nvSpPr>
          <p:spPr bwMode="auto">
            <a:xfrm>
              <a:off x="914400" y="27447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0"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1"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2" name="Text Box 14"/>
            <p:cNvSpPr txBox="1">
              <a:spLocks noChangeArrowheads="1"/>
            </p:cNvSpPr>
            <p:nvPr/>
          </p:nvSpPr>
          <p:spPr bwMode="auto">
            <a:xfrm>
              <a:off x="1171575" y="1155700"/>
              <a:ext cx="1792288" cy="5078313"/>
            </a:xfrm>
            <a:prstGeom prst="rect">
              <a:avLst/>
            </a:prstGeom>
            <a:noFill/>
            <a:ln w="9525" algn="ctr">
              <a:noFill/>
              <a:miter lim="800000"/>
              <a:headEnd/>
              <a:tailEnd/>
            </a:ln>
          </p:spPr>
          <p:txBody>
            <a:bodyPr>
              <a:spAutoFit/>
            </a:bodyPr>
            <a:lstStyle/>
            <a:p>
              <a:pPr algn="ctr"/>
              <a:r>
                <a:rPr lang="en-US" b="1" dirty="0" smtClean="0">
                  <a:latin typeface="Courier New" pitchFamily="49" charset="0"/>
                </a:rPr>
                <a:t>ent-assoc</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ent-slk</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a:p>
              <a:pPr algn="ctr"/>
              <a:r>
                <a:rPr lang="en-US" b="1" dirty="0" smtClean="0">
                  <a:latin typeface="Courier New" pitchFamily="49" charset="0"/>
                </a:rPr>
                <a:t>ent-rte</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alw-card</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act-slk</a:t>
              </a:r>
              <a:endParaRPr lang="en-US" b="1" dirty="0">
                <a:latin typeface="Courier New" pitchFamily="49" charset="0"/>
              </a:endParaRPr>
            </a:p>
            <a:p>
              <a:pPr algn="ctr"/>
              <a:endParaRPr lang="en-US" b="1" dirty="0">
                <a:latin typeface="Courier New" pitchFamily="49" charset="0"/>
              </a:endParaRPr>
            </a:p>
            <a:p>
              <a:pPr algn="ctr"/>
              <a:endParaRPr lang="en-US" b="1" dirty="0"/>
            </a:p>
            <a:p>
              <a:pPr algn="ctr"/>
              <a:r>
                <a:rPr lang="en-US" b="1" dirty="0" smtClean="0">
                  <a:latin typeface="Courier New" pitchFamily="49" charset="0"/>
                </a:rPr>
                <a:t>chg-assoc</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p:txBody>
        </p:sp>
        <p:sp>
          <p:nvSpPr>
            <p:cNvPr id="13"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grpSp>
      <p:sp>
        <p:nvSpPr>
          <p:cNvPr id="15" name="Rectangle 4"/>
          <p:cNvSpPr>
            <a:spLocks noChangeArrowheads="1"/>
          </p:cNvSpPr>
          <p:nvPr/>
        </p:nvSpPr>
        <p:spPr bwMode="auto">
          <a:xfrm>
            <a:off x="3941763" y="1093788"/>
            <a:ext cx="4725987" cy="52578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500" dirty="0"/>
              <a:t>In this step, the cards entered using the ent-card will be allowed</a:t>
            </a:r>
          </a:p>
          <a:p>
            <a:pPr marL="228600" indent="-228600">
              <a:spcBef>
                <a:spcPct val="30000"/>
              </a:spcBef>
              <a:buClr>
                <a:schemeClr val="folHlink"/>
              </a:buClr>
              <a:buFont typeface="Wingdings" pitchFamily="2" charset="2"/>
              <a:buChar char="§"/>
            </a:pPr>
            <a:r>
              <a:rPr lang="en-US" sz="2500" dirty="0"/>
              <a:t>When this command is entered, data from the following tables are downloaded to each allowed card:</a:t>
            </a:r>
          </a:p>
          <a:p>
            <a:pPr marL="571500" lvl="1" indent="-228600">
              <a:spcBef>
                <a:spcPct val="30000"/>
              </a:spcBef>
              <a:buClr>
                <a:schemeClr val="folHlink"/>
              </a:buClr>
              <a:buFontTx/>
              <a:buChar char="•"/>
            </a:pPr>
            <a:r>
              <a:rPr lang="en-US" sz="2000" dirty="0"/>
              <a:t>ent-card </a:t>
            </a:r>
          </a:p>
          <a:p>
            <a:pPr marL="571500" lvl="1" indent="-228600">
              <a:spcBef>
                <a:spcPct val="30000"/>
              </a:spcBef>
              <a:buClr>
                <a:schemeClr val="folHlink"/>
              </a:buClr>
              <a:buFontTx/>
              <a:buChar char="•"/>
            </a:pPr>
            <a:r>
              <a:rPr lang="en-US" sz="2000" dirty="0"/>
              <a:t>ent-dstn </a:t>
            </a:r>
          </a:p>
          <a:p>
            <a:pPr marL="571500" lvl="1" indent="-228600">
              <a:spcBef>
                <a:spcPct val="30000"/>
              </a:spcBef>
              <a:buClr>
                <a:schemeClr val="folHlink"/>
              </a:buClr>
              <a:buFontTx/>
              <a:buChar char="•"/>
            </a:pPr>
            <a:r>
              <a:rPr lang="en-US" sz="2000" dirty="0"/>
              <a:t>ent-ls</a:t>
            </a:r>
          </a:p>
          <a:p>
            <a:pPr marL="571500" lvl="1" indent="-228600">
              <a:spcBef>
                <a:spcPct val="30000"/>
              </a:spcBef>
              <a:buClr>
                <a:schemeClr val="folHlink"/>
              </a:buClr>
              <a:buFontTx/>
              <a:buChar char="•"/>
            </a:pPr>
            <a:r>
              <a:rPr lang="en-US" sz="2000" dirty="0"/>
              <a:t>ent-slk </a:t>
            </a:r>
          </a:p>
          <a:p>
            <a:pPr marL="571500" lvl="1" indent="-228600">
              <a:spcBef>
                <a:spcPct val="30000"/>
              </a:spcBef>
              <a:buClr>
                <a:schemeClr val="folHlink"/>
              </a:buClr>
              <a:buFontTx/>
              <a:buChar char="•"/>
            </a:pPr>
            <a:r>
              <a:rPr lang="en-US" sz="2000" dirty="0"/>
              <a:t>ent-rte</a:t>
            </a:r>
          </a:p>
        </p:txBody>
      </p:sp>
    </p:spTree>
  </p:cSld>
  <p:clrMapOvr>
    <a:masterClrMapping/>
  </p:clrMapOvr>
  <p:transition>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609600"/>
          </a:xfrm>
        </p:spPr>
        <p:txBody>
          <a:bodyPr/>
          <a:lstStyle/>
          <a:p>
            <a:r>
              <a:rPr lang="en-US" dirty="0" smtClean="0"/>
              <a:t>  Activating Signaling Links</a:t>
            </a:r>
            <a:endParaRPr lang="en-US" dirty="0"/>
          </a:p>
        </p:txBody>
      </p:sp>
      <p:grpSp>
        <p:nvGrpSpPr>
          <p:cNvPr id="3" name="Group 3"/>
          <p:cNvGrpSpPr/>
          <p:nvPr/>
        </p:nvGrpSpPr>
        <p:grpSpPr>
          <a:xfrm>
            <a:off x="898525" y="1060450"/>
            <a:ext cx="2454275" cy="5173563"/>
            <a:chOff x="898525" y="1060450"/>
            <a:chExt cx="2454275" cy="5173563"/>
          </a:xfrm>
        </p:grpSpPr>
        <p:sp>
          <p:nvSpPr>
            <p:cNvPr id="6" name="Rectangle 5"/>
            <p:cNvSpPr>
              <a:spLocks noChangeArrowheads="1"/>
            </p:cNvSpPr>
            <p:nvPr/>
          </p:nvSpPr>
          <p:spPr bwMode="auto">
            <a:xfrm>
              <a:off x="898525" y="52260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7" name="Rectangle 6"/>
            <p:cNvSpPr>
              <a:spLocks noChangeArrowheads="1"/>
            </p:cNvSpPr>
            <p:nvPr/>
          </p:nvSpPr>
          <p:spPr bwMode="auto">
            <a:xfrm>
              <a:off x="906463" y="4410075"/>
              <a:ext cx="2438400" cy="550863"/>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8" name="Rectangle 19"/>
            <p:cNvSpPr>
              <a:spLocks noChangeArrowheads="1"/>
            </p:cNvSpPr>
            <p:nvPr/>
          </p:nvSpPr>
          <p:spPr bwMode="auto">
            <a:xfrm>
              <a:off x="898525" y="35575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9" name="Rectangle 2"/>
            <p:cNvSpPr>
              <a:spLocks noChangeArrowheads="1"/>
            </p:cNvSpPr>
            <p:nvPr/>
          </p:nvSpPr>
          <p:spPr bwMode="auto">
            <a:xfrm>
              <a:off x="914400" y="27447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0"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1"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2" name="Text Box 14"/>
            <p:cNvSpPr txBox="1">
              <a:spLocks noChangeArrowheads="1"/>
            </p:cNvSpPr>
            <p:nvPr/>
          </p:nvSpPr>
          <p:spPr bwMode="auto">
            <a:xfrm>
              <a:off x="1171575" y="1155700"/>
              <a:ext cx="1792288" cy="5078313"/>
            </a:xfrm>
            <a:prstGeom prst="rect">
              <a:avLst/>
            </a:prstGeom>
            <a:noFill/>
            <a:ln w="9525" algn="ctr">
              <a:noFill/>
              <a:miter lim="800000"/>
              <a:headEnd/>
              <a:tailEnd/>
            </a:ln>
          </p:spPr>
          <p:txBody>
            <a:bodyPr>
              <a:spAutoFit/>
            </a:bodyPr>
            <a:lstStyle/>
            <a:p>
              <a:pPr algn="ctr"/>
              <a:r>
                <a:rPr lang="en-US" b="1" dirty="0" smtClean="0">
                  <a:latin typeface="Courier New" pitchFamily="49" charset="0"/>
                </a:rPr>
                <a:t>ent-assoc</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ent-slk</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a:p>
              <a:pPr algn="ctr"/>
              <a:r>
                <a:rPr lang="en-US" b="1" dirty="0" smtClean="0">
                  <a:latin typeface="Courier New" pitchFamily="49" charset="0"/>
                </a:rPr>
                <a:t>ent-rte</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alw-card</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act-slk</a:t>
              </a:r>
              <a:endParaRPr lang="en-US" b="1" dirty="0">
                <a:latin typeface="Courier New" pitchFamily="49" charset="0"/>
              </a:endParaRPr>
            </a:p>
            <a:p>
              <a:pPr algn="ctr"/>
              <a:endParaRPr lang="en-US" b="1" dirty="0">
                <a:latin typeface="Courier New" pitchFamily="49" charset="0"/>
              </a:endParaRPr>
            </a:p>
            <a:p>
              <a:pPr algn="ctr"/>
              <a:endParaRPr lang="en-US" b="1" dirty="0"/>
            </a:p>
            <a:p>
              <a:pPr algn="ctr"/>
              <a:r>
                <a:rPr lang="en-US" b="1" dirty="0" smtClean="0">
                  <a:latin typeface="Courier New" pitchFamily="49" charset="0"/>
                </a:rPr>
                <a:t>chg-assoc</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p:txBody>
        </p:sp>
        <p:sp>
          <p:nvSpPr>
            <p:cNvPr id="13"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grpSp>
      <p:sp>
        <p:nvSpPr>
          <p:cNvPr id="15" name="Rectangle 6"/>
          <p:cNvSpPr>
            <a:spLocks noChangeArrowheads="1"/>
          </p:cNvSpPr>
          <p:nvPr/>
        </p:nvSpPr>
        <p:spPr bwMode="auto">
          <a:xfrm>
            <a:off x="3914775" y="1074738"/>
            <a:ext cx="4718050" cy="52578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500" dirty="0"/>
              <a:t>In this step, the signaling links entered using the ent-slk command will be activated</a:t>
            </a:r>
          </a:p>
          <a:p>
            <a:pPr marL="228600" indent="-228600">
              <a:spcBef>
                <a:spcPct val="30000"/>
              </a:spcBef>
              <a:buClr>
                <a:schemeClr val="folHlink"/>
              </a:buClr>
              <a:buFont typeface="Wingdings" pitchFamily="2" charset="2"/>
              <a:buChar char="§"/>
            </a:pPr>
            <a:r>
              <a:rPr lang="en-US" sz="2500" dirty="0"/>
              <a:t>When this command is entered,  the location and link for each signaling link must be entered in a separate command</a:t>
            </a:r>
          </a:p>
          <a:p>
            <a:pPr marL="228600" indent="-228600">
              <a:spcBef>
                <a:spcPct val="30000"/>
              </a:spcBef>
              <a:buClr>
                <a:schemeClr val="folHlink"/>
              </a:buClr>
              <a:buFont typeface="Wingdings" pitchFamily="2" charset="2"/>
              <a:buChar char="§"/>
            </a:pPr>
            <a:r>
              <a:rPr lang="en-US" sz="2500" dirty="0"/>
              <a:t>If the configuration is correct, and all signaling points are functioning properly, and correctly connected, all signaling links will align</a:t>
            </a:r>
          </a:p>
        </p:txBody>
      </p:sp>
    </p:spTree>
  </p:cSld>
  <p:clrMapOvr>
    <a:masterClrMapping/>
  </p:clrMapOvr>
  <p:transition>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0825" cy="609600"/>
          </a:xfrm>
        </p:spPr>
        <p:txBody>
          <a:bodyPr/>
          <a:lstStyle/>
          <a:p>
            <a:r>
              <a:rPr lang="en-US" dirty="0" smtClean="0"/>
              <a:t>  Changing an M2PA Association</a:t>
            </a:r>
            <a:endParaRPr lang="en-US" dirty="0"/>
          </a:p>
        </p:txBody>
      </p:sp>
      <p:grpSp>
        <p:nvGrpSpPr>
          <p:cNvPr id="3" name="Group 3"/>
          <p:cNvGrpSpPr/>
          <p:nvPr/>
        </p:nvGrpSpPr>
        <p:grpSpPr>
          <a:xfrm>
            <a:off x="898525" y="1060450"/>
            <a:ext cx="2454275" cy="5173563"/>
            <a:chOff x="898525" y="1060450"/>
            <a:chExt cx="2454275" cy="5173563"/>
          </a:xfrm>
        </p:grpSpPr>
        <p:sp>
          <p:nvSpPr>
            <p:cNvPr id="6" name="Rectangle 5"/>
            <p:cNvSpPr>
              <a:spLocks noChangeArrowheads="1"/>
            </p:cNvSpPr>
            <p:nvPr/>
          </p:nvSpPr>
          <p:spPr bwMode="auto">
            <a:xfrm>
              <a:off x="898525" y="5226050"/>
              <a:ext cx="2438400" cy="550863"/>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7" name="Rectangle 6"/>
            <p:cNvSpPr>
              <a:spLocks noChangeArrowheads="1"/>
            </p:cNvSpPr>
            <p:nvPr/>
          </p:nvSpPr>
          <p:spPr bwMode="auto">
            <a:xfrm>
              <a:off x="906463" y="4410075"/>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8" name="Rectangle 19"/>
            <p:cNvSpPr>
              <a:spLocks noChangeArrowheads="1"/>
            </p:cNvSpPr>
            <p:nvPr/>
          </p:nvSpPr>
          <p:spPr bwMode="auto">
            <a:xfrm>
              <a:off x="898525" y="35575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9" name="Rectangle 2"/>
            <p:cNvSpPr>
              <a:spLocks noChangeArrowheads="1"/>
            </p:cNvSpPr>
            <p:nvPr/>
          </p:nvSpPr>
          <p:spPr bwMode="auto">
            <a:xfrm>
              <a:off x="914400" y="274478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0"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1"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12" name="Text Box 14"/>
            <p:cNvSpPr txBox="1">
              <a:spLocks noChangeArrowheads="1"/>
            </p:cNvSpPr>
            <p:nvPr/>
          </p:nvSpPr>
          <p:spPr bwMode="auto">
            <a:xfrm>
              <a:off x="1171575" y="1155700"/>
              <a:ext cx="1792288" cy="5078313"/>
            </a:xfrm>
            <a:prstGeom prst="rect">
              <a:avLst/>
            </a:prstGeom>
            <a:noFill/>
            <a:ln w="9525" algn="ctr">
              <a:noFill/>
              <a:miter lim="800000"/>
              <a:headEnd/>
              <a:tailEnd/>
            </a:ln>
          </p:spPr>
          <p:txBody>
            <a:bodyPr>
              <a:spAutoFit/>
            </a:bodyPr>
            <a:lstStyle/>
            <a:p>
              <a:pPr algn="ctr"/>
              <a:r>
                <a:rPr lang="en-US" b="1" dirty="0" smtClean="0">
                  <a:latin typeface="Courier New" pitchFamily="49" charset="0"/>
                </a:rPr>
                <a:t>ent-assoc</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ent-slk</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a:p>
              <a:pPr algn="ctr"/>
              <a:r>
                <a:rPr lang="en-US" b="1" dirty="0" smtClean="0">
                  <a:latin typeface="Courier New" pitchFamily="49" charset="0"/>
                </a:rPr>
                <a:t>ent-rte</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alw-card</a:t>
              </a:r>
              <a:endParaRPr lang="en-US" b="1" dirty="0">
                <a:latin typeface="Courier New" pitchFamily="49" charset="0"/>
              </a:endParaRPr>
            </a:p>
            <a:p>
              <a:pPr algn="ctr"/>
              <a:endParaRPr lang="en-US" b="1" dirty="0"/>
            </a:p>
            <a:p>
              <a:pPr algn="ctr"/>
              <a:endParaRPr lang="en-US" b="1" dirty="0"/>
            </a:p>
            <a:p>
              <a:pPr algn="ctr"/>
              <a:r>
                <a:rPr lang="en-US" b="1" dirty="0" smtClean="0">
                  <a:latin typeface="Courier New" pitchFamily="49" charset="0"/>
                </a:rPr>
                <a:t>act-slk</a:t>
              </a:r>
              <a:endParaRPr lang="en-US" b="1" dirty="0">
                <a:latin typeface="Courier New" pitchFamily="49" charset="0"/>
              </a:endParaRPr>
            </a:p>
            <a:p>
              <a:pPr algn="ctr"/>
              <a:endParaRPr lang="en-US" b="1" dirty="0">
                <a:latin typeface="Courier New" pitchFamily="49" charset="0"/>
              </a:endParaRPr>
            </a:p>
            <a:p>
              <a:pPr algn="ctr"/>
              <a:endParaRPr lang="en-US" b="1" dirty="0"/>
            </a:p>
            <a:p>
              <a:pPr algn="ctr"/>
              <a:r>
                <a:rPr lang="en-US" b="1" dirty="0" smtClean="0">
                  <a:latin typeface="Courier New" pitchFamily="49" charset="0"/>
                </a:rPr>
                <a:t>chg-assoc</a:t>
              </a:r>
              <a:endParaRPr lang="en-US" b="1" dirty="0">
                <a:latin typeface="Courier New" pitchFamily="49" charset="0"/>
              </a:endParaRPr>
            </a:p>
            <a:p>
              <a:pPr algn="ctr"/>
              <a:endParaRPr lang="en-US" b="1" dirty="0">
                <a:latin typeface="Courier New" pitchFamily="49" charset="0"/>
              </a:endParaRPr>
            </a:p>
            <a:p>
              <a:pPr algn="ctr"/>
              <a:endParaRPr lang="en-US" b="1" dirty="0">
                <a:latin typeface="Courier New" pitchFamily="49" charset="0"/>
              </a:endParaRPr>
            </a:p>
          </p:txBody>
        </p:sp>
        <p:sp>
          <p:nvSpPr>
            <p:cNvPr id="13"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grpSp>
      <p:sp>
        <p:nvSpPr>
          <p:cNvPr id="14" name="TextBox 13"/>
          <p:cNvSpPr txBox="1"/>
          <p:nvPr/>
        </p:nvSpPr>
        <p:spPr>
          <a:xfrm>
            <a:off x="3886200" y="1295400"/>
            <a:ext cx="4657725" cy="954107"/>
          </a:xfrm>
          <a:prstGeom prst="rect">
            <a:avLst/>
          </a:prstGeom>
          <a:noFill/>
        </p:spPr>
        <p:txBody>
          <a:bodyPr wrap="square" rtlCol="0">
            <a:spAutoFit/>
          </a:bodyPr>
          <a:lstStyle/>
          <a:p>
            <a:pPr>
              <a:buClr>
                <a:srgbClr val="92D050"/>
              </a:buClr>
              <a:buFont typeface="Wingdings" pitchFamily="2" charset="2"/>
              <a:buChar char="§"/>
            </a:pPr>
            <a:r>
              <a:rPr lang="en-US" sz="2800" dirty="0" smtClean="0"/>
              <a:t>This command puts the association into service </a:t>
            </a:r>
          </a:p>
        </p:txBody>
      </p:sp>
    </p:spTree>
  </p:cSld>
  <p:clrMapOvr>
    <a:masterClrMapping/>
  </p:clrMapOvr>
  <p:transition>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22288" y="1117600"/>
            <a:ext cx="8320087" cy="3749675"/>
          </a:xfrm>
          <a:prstGeom prst="rect">
            <a:avLst/>
          </a:prstGeom>
          <a:noFill/>
          <a:ln w="9525" algn="ctr">
            <a:noFill/>
            <a:miter lim="800000"/>
            <a:headEnd/>
            <a:tailEnd/>
          </a:ln>
        </p:spPr>
        <p:txBody>
          <a:bodyPr>
            <a:spAutoFit/>
          </a:bodyPr>
          <a:lstStyle/>
          <a:p>
            <a:pPr>
              <a:buFontTx/>
              <a:buChar char="•"/>
            </a:pPr>
            <a:r>
              <a:rPr lang="en-US" sz="2800" dirty="0"/>
              <a:t>rept-stat-assoc</a:t>
            </a:r>
          </a:p>
          <a:p>
            <a:pPr>
              <a:buFontTx/>
              <a:buChar char="•"/>
            </a:pPr>
            <a:r>
              <a:rPr lang="en-US" sz="2800" dirty="0"/>
              <a:t>rept-stat-card:loc=xxx:mode=full</a:t>
            </a:r>
          </a:p>
          <a:p>
            <a:pPr>
              <a:buFontTx/>
              <a:buChar char="•"/>
            </a:pPr>
            <a:r>
              <a:rPr lang="en-US" sz="2800" dirty="0"/>
              <a:t>rept-stat-slk:loc=xxx:link=xx</a:t>
            </a:r>
          </a:p>
          <a:p>
            <a:pPr>
              <a:buFontTx/>
              <a:buChar char="•"/>
            </a:pPr>
            <a:r>
              <a:rPr lang="en-US" sz="2800" dirty="0"/>
              <a:t>pass:loc=xxx:cmd=”msucount –a xx”</a:t>
            </a:r>
            <a:endParaRPr lang="en-US" sz="2400" dirty="0"/>
          </a:p>
          <a:p>
            <a:pPr marL="685800" lvl="1" indent="-228600"/>
            <a:r>
              <a:rPr lang="en-US" sz="2400" dirty="0"/>
              <a:t> </a:t>
            </a:r>
          </a:p>
          <a:p>
            <a:pPr marL="685800" lvl="1" indent="-228600">
              <a:buFontTx/>
              <a:buChar char="•"/>
            </a:pPr>
            <a:endParaRPr lang="en-US" sz="2400" dirty="0"/>
          </a:p>
          <a:p>
            <a:pPr marL="685800" lvl="1" indent="-228600">
              <a:buFontTx/>
              <a:buChar char="•"/>
            </a:pPr>
            <a:endParaRPr lang="en-US" sz="2000" dirty="0"/>
          </a:p>
          <a:p>
            <a:pPr marL="685800" lvl="1" indent="-228600">
              <a:buFontTx/>
              <a:buChar char="•"/>
            </a:pPr>
            <a:endParaRPr lang="en-US" sz="2000" dirty="0"/>
          </a:p>
          <a:p>
            <a:pPr marL="685800" lvl="1" indent="-228600">
              <a:buFontTx/>
              <a:buChar char="•"/>
            </a:pPr>
            <a:endParaRPr lang="en-US" sz="2000" dirty="0"/>
          </a:p>
          <a:p>
            <a:pPr marL="685800" lvl="1" indent="-228600">
              <a:buFontTx/>
              <a:buChar char="•"/>
            </a:pPr>
            <a:endParaRPr lang="en-US" sz="2000" dirty="0">
              <a:latin typeface="Times New Roman" pitchFamily="18" charset="0"/>
            </a:endParaRPr>
          </a:p>
        </p:txBody>
      </p:sp>
      <p:sp>
        <p:nvSpPr>
          <p:cNvPr id="96259" name="Rectangle 3"/>
          <p:cNvSpPr>
            <a:spLocks noGrp="1" noChangeArrowheads="1"/>
          </p:cNvSpPr>
          <p:nvPr>
            <p:ph type="title"/>
          </p:nvPr>
        </p:nvSpPr>
        <p:spPr>
          <a:xfrm>
            <a:off x="0" y="0"/>
            <a:ext cx="9140825" cy="609600"/>
          </a:xfrm>
        </p:spPr>
        <p:txBody>
          <a:bodyPr/>
          <a:lstStyle/>
          <a:p>
            <a:pPr eaLnBrk="1" hangingPunct="1"/>
            <a:r>
              <a:rPr lang="en-US" dirty="0" smtClean="0"/>
              <a:t>  Verifying IPSG M2PA Signaling Links</a:t>
            </a:r>
          </a:p>
        </p:txBody>
      </p:sp>
    </p:spTree>
  </p:cSld>
  <p:clrMapOvr>
    <a:masterClrMapping/>
  </p:clrMapOvr>
  <p:transition>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1524000" y="5562600"/>
            <a:ext cx="6235700" cy="631825"/>
          </a:xfrm>
          <a:prstGeom prst="rect">
            <a:avLst/>
          </a:prstGeom>
          <a:noFill/>
          <a:ln w="9525">
            <a:noFill/>
            <a:miter lim="800000"/>
            <a:headEnd/>
            <a:tailEnd/>
          </a:ln>
        </p:spPr>
        <p:txBody>
          <a:bodyPr anchor="ctr"/>
          <a:lstStyle/>
          <a:p>
            <a:pPr algn="ctr"/>
            <a:r>
              <a:rPr lang="en-US" sz="5400" b="1" dirty="0">
                <a:solidFill>
                  <a:schemeClr val="bg1"/>
                </a:solidFill>
              </a:rPr>
              <a:t>       </a:t>
            </a:r>
          </a:p>
        </p:txBody>
      </p:sp>
      <p:pic>
        <p:nvPicPr>
          <p:cNvPr id="97283" name="Picture 3" descr="j0415858"/>
          <p:cNvPicPr>
            <a:picLocks noChangeAspect="1" noChangeArrowheads="1"/>
          </p:cNvPicPr>
          <p:nvPr/>
        </p:nvPicPr>
        <p:blipFill>
          <a:blip r:embed="rId3" cstate="print"/>
          <a:srcRect/>
          <a:stretch>
            <a:fillRect/>
          </a:stretch>
        </p:blipFill>
        <p:spPr bwMode="ltGray">
          <a:xfrm>
            <a:off x="2514600" y="1981200"/>
            <a:ext cx="4724400" cy="3505200"/>
          </a:xfrm>
          <a:prstGeom prst="rect">
            <a:avLst/>
          </a:prstGeom>
          <a:noFill/>
          <a:ln w="9525">
            <a:noFill/>
            <a:miter lim="800000"/>
            <a:headEnd/>
            <a:tailEnd/>
          </a:ln>
        </p:spPr>
      </p:pic>
      <p:sp>
        <p:nvSpPr>
          <p:cNvPr id="97284" name="Rectangle 5"/>
          <p:cNvSpPr>
            <a:spLocks noGrp="1" noChangeArrowheads="1"/>
          </p:cNvSpPr>
          <p:nvPr>
            <p:ph type="title"/>
          </p:nvPr>
        </p:nvSpPr>
        <p:spPr>
          <a:xfrm>
            <a:off x="0" y="0"/>
            <a:ext cx="8412480" cy="630936"/>
          </a:xfrm>
        </p:spPr>
        <p:txBody>
          <a:bodyPr/>
          <a:lstStyle/>
          <a:p>
            <a:pPr eaLnBrk="1" hangingPunct="1"/>
            <a:r>
              <a:rPr lang="en-US" dirty="0" smtClean="0"/>
              <a:t>  Learning Activity</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0" y="0"/>
            <a:ext cx="9144000" cy="630936"/>
          </a:xfrm>
        </p:spPr>
        <p:txBody>
          <a:bodyPr/>
          <a:lstStyle/>
          <a:p>
            <a:pPr eaLnBrk="1" hangingPunct="1"/>
            <a:r>
              <a:rPr lang="en-US" dirty="0" smtClean="0"/>
              <a:t>  Learning Activity 3:  M2PA Provisioning</a:t>
            </a:r>
          </a:p>
        </p:txBody>
      </p:sp>
      <p:sp>
        <p:nvSpPr>
          <p:cNvPr id="98307" name="Rectangle 3"/>
          <p:cNvSpPr>
            <a:spLocks noGrp="1" noChangeArrowheads="1"/>
          </p:cNvSpPr>
          <p:nvPr>
            <p:ph type="body" idx="1"/>
          </p:nvPr>
        </p:nvSpPr>
        <p:spPr>
          <a:xfrm>
            <a:off x="438150" y="1141413"/>
            <a:ext cx="8301038" cy="4740275"/>
          </a:xfrm>
        </p:spPr>
        <p:txBody>
          <a:bodyPr/>
          <a:lstStyle/>
          <a:p>
            <a:pPr eaLnBrk="1" hangingPunct="1">
              <a:lnSpc>
                <a:spcPct val="90000"/>
              </a:lnSpc>
            </a:pPr>
            <a:r>
              <a:rPr lang="en-US" sz="2400" dirty="0" smtClean="0"/>
              <a:t>Provides demonstration and hands-on practice with IPSG M2PA provisioning</a:t>
            </a:r>
          </a:p>
          <a:p>
            <a:pPr eaLnBrk="1" hangingPunct="1">
              <a:lnSpc>
                <a:spcPct val="90000"/>
              </a:lnSpc>
            </a:pPr>
            <a:endParaRPr lang="en-US" sz="2400" dirty="0" smtClean="0"/>
          </a:p>
          <a:p>
            <a:pPr eaLnBrk="1" hangingPunct="1">
              <a:lnSpc>
                <a:spcPct val="90000"/>
              </a:lnSpc>
            </a:pPr>
            <a:r>
              <a:rPr lang="en-US" sz="2400" dirty="0" smtClean="0"/>
              <a:t>After completing this exercise, the student will be able to:</a:t>
            </a:r>
          </a:p>
          <a:p>
            <a:pPr lvl="1" eaLnBrk="1" hangingPunct="1">
              <a:lnSpc>
                <a:spcPct val="90000"/>
              </a:lnSpc>
            </a:pPr>
            <a:r>
              <a:rPr lang="en-US" sz="2000" dirty="0" smtClean="0"/>
              <a:t>Provision SS7 Routes, IP set up, host and associations</a:t>
            </a:r>
          </a:p>
          <a:p>
            <a:pPr lvl="1" eaLnBrk="1" hangingPunct="1">
              <a:lnSpc>
                <a:spcPct val="90000"/>
              </a:lnSpc>
            </a:pPr>
            <a:r>
              <a:rPr lang="en-US" sz="2000" dirty="0" smtClean="0"/>
              <a:t>Allow and activate the IPSG cards and signaling links</a:t>
            </a:r>
          </a:p>
          <a:p>
            <a:pPr lvl="1" eaLnBrk="1" hangingPunct="1">
              <a:lnSpc>
                <a:spcPct val="90000"/>
              </a:lnSpc>
            </a:pPr>
            <a:endParaRPr lang="en-US" sz="2000" dirty="0" smtClean="0"/>
          </a:p>
          <a:p>
            <a:pPr lvl="1" eaLnBrk="1" hangingPunct="1">
              <a:lnSpc>
                <a:spcPct val="90000"/>
              </a:lnSpc>
            </a:pPr>
            <a:endParaRPr lang="en-US" sz="2000" dirty="0" smtClean="0"/>
          </a:p>
          <a:p>
            <a:pPr eaLnBrk="1" hangingPunct="1">
              <a:lnSpc>
                <a:spcPct val="90000"/>
              </a:lnSpc>
            </a:pPr>
            <a:r>
              <a:rPr lang="en-US" sz="2400" dirty="0" smtClean="0"/>
              <a:t>Materials, Equipment, and References</a:t>
            </a:r>
          </a:p>
          <a:p>
            <a:pPr lvl="1" eaLnBrk="1" hangingPunct="1">
              <a:lnSpc>
                <a:spcPct val="90000"/>
              </a:lnSpc>
            </a:pPr>
            <a:r>
              <a:rPr lang="en-US" sz="2000" dirty="0" smtClean="0"/>
              <a:t>STP EAGLE STP Commands manual </a:t>
            </a:r>
          </a:p>
          <a:p>
            <a:pPr lvl="1" eaLnBrk="1" hangingPunct="1">
              <a:lnSpc>
                <a:spcPct val="90000"/>
              </a:lnSpc>
            </a:pPr>
            <a:r>
              <a:rPr lang="en-US" sz="2000" dirty="0" smtClean="0"/>
              <a:t>STP EAGLE STP Database Administration-  </a:t>
            </a:r>
          </a:p>
          <a:p>
            <a:pPr lvl="1" eaLnBrk="1" hangingPunct="1">
              <a:lnSpc>
                <a:spcPct val="90000"/>
              </a:lnSpc>
              <a:buFontTx/>
              <a:buNone/>
            </a:pPr>
            <a:r>
              <a:rPr lang="en-US" sz="2000" dirty="0" smtClean="0"/>
              <a:t>	IP7 Secure Gateway manual</a:t>
            </a:r>
          </a:p>
          <a:p>
            <a:pPr eaLnBrk="1" hangingPunct="1">
              <a:lnSpc>
                <a:spcPct val="90000"/>
              </a:lnSpc>
            </a:pPr>
            <a:endParaRPr lang="en-US" sz="2400"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889750"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6" name="Rectangle 3"/>
          <p:cNvSpPr>
            <a:spLocks noChangeArrowheads="1"/>
          </p:cNvSpPr>
          <p:nvPr/>
        </p:nvSpPr>
        <p:spPr bwMode="auto">
          <a:xfrm>
            <a:off x="385763"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0" name="Text Box 8"/>
          <p:cNvSpPr txBox="1">
            <a:spLocks noChangeArrowheads="1"/>
          </p:cNvSpPr>
          <p:nvPr/>
        </p:nvSpPr>
        <p:spPr bwMode="auto">
          <a:xfrm>
            <a:off x="880725" y="762000"/>
            <a:ext cx="851580"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STP A</a:t>
            </a:r>
            <a:endParaRPr lang="en-US" b="1" dirty="0">
              <a:solidFill>
                <a:srgbClr val="000000"/>
              </a:solidFill>
            </a:endParaRPr>
          </a:p>
        </p:txBody>
      </p:sp>
      <p:sp>
        <p:nvSpPr>
          <p:cNvPr id="11" name="AutoShape 9"/>
          <p:cNvSpPr>
            <a:spLocks noChangeArrowheads="1"/>
          </p:cNvSpPr>
          <p:nvPr/>
        </p:nvSpPr>
        <p:spPr bwMode="auto">
          <a:xfrm rot="10800000" flipV="1">
            <a:off x="360361" y="1943099"/>
            <a:ext cx="1895475" cy="3132137"/>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2" name="Text Box 10"/>
          <p:cNvSpPr txBox="1">
            <a:spLocks noChangeArrowheads="1"/>
          </p:cNvSpPr>
          <p:nvPr/>
        </p:nvSpPr>
        <p:spPr bwMode="auto">
          <a:xfrm>
            <a:off x="663552" y="5092700"/>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sp>
        <p:nvSpPr>
          <p:cNvPr id="16" name="AutoShape 14"/>
          <p:cNvSpPr>
            <a:spLocks noChangeArrowheads="1"/>
          </p:cNvSpPr>
          <p:nvPr/>
        </p:nvSpPr>
        <p:spPr bwMode="auto">
          <a:xfrm rot="10800000" flipV="1">
            <a:off x="6857998" y="1938337"/>
            <a:ext cx="1895475" cy="3117850"/>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7" name="Text Box 15"/>
          <p:cNvSpPr txBox="1">
            <a:spLocks noChangeArrowheads="1"/>
          </p:cNvSpPr>
          <p:nvPr/>
        </p:nvSpPr>
        <p:spPr bwMode="auto">
          <a:xfrm>
            <a:off x="7240565" y="5111750"/>
            <a:ext cx="1219244"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sp>
        <p:nvSpPr>
          <p:cNvPr id="22" name="Text Box 20"/>
          <p:cNvSpPr txBox="1">
            <a:spLocks noChangeArrowheads="1"/>
          </p:cNvSpPr>
          <p:nvPr/>
        </p:nvSpPr>
        <p:spPr bwMode="auto">
          <a:xfrm>
            <a:off x="7339141" y="768350"/>
            <a:ext cx="860172"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STP B</a:t>
            </a:r>
            <a:endParaRPr lang="en-US" b="1" dirty="0">
              <a:solidFill>
                <a:srgbClr val="000000"/>
              </a:solidFill>
            </a:endParaRPr>
          </a:p>
        </p:txBody>
      </p:sp>
      <p:cxnSp>
        <p:nvCxnSpPr>
          <p:cNvPr id="43" name="Straight Connector 42"/>
          <p:cNvCxnSpPr/>
          <p:nvPr/>
        </p:nvCxnSpPr>
        <p:spPr>
          <a:xfrm rot="5400000">
            <a:off x="-119058" y="3517898"/>
            <a:ext cx="3133723" cy="19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119816" y="3527424"/>
            <a:ext cx="3095625" cy="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 Box 23"/>
          <p:cNvSpPr txBox="1">
            <a:spLocks noChangeArrowheads="1"/>
          </p:cNvSpPr>
          <p:nvPr/>
        </p:nvSpPr>
        <p:spPr bwMode="auto">
          <a:xfrm>
            <a:off x="2505075" y="5799137"/>
            <a:ext cx="4276725" cy="369332"/>
          </a:xfrm>
          <a:prstGeom prst="rect">
            <a:avLst/>
          </a:prstGeom>
          <a:noFill/>
          <a:ln w="9525">
            <a:noFill/>
            <a:miter lim="800000"/>
            <a:headEnd/>
            <a:tailEnd/>
          </a:ln>
        </p:spPr>
        <p:txBody>
          <a:bodyPr wrap="square">
            <a:spAutoFit/>
          </a:bodyPr>
          <a:lstStyle/>
          <a:p>
            <a:pPr>
              <a:spcBef>
                <a:spcPct val="50000"/>
              </a:spcBef>
            </a:pPr>
            <a:r>
              <a:rPr lang="en-US" dirty="0" smtClean="0"/>
              <a:t>_____________________Primary Path</a:t>
            </a:r>
            <a:endParaRPr lang="en-US" dirty="0"/>
          </a:p>
        </p:txBody>
      </p:sp>
      <p:cxnSp>
        <p:nvCxnSpPr>
          <p:cNvPr id="107" name="Straight Connector 106"/>
          <p:cNvCxnSpPr/>
          <p:nvPr/>
        </p:nvCxnSpPr>
        <p:spPr>
          <a:xfrm rot="5400000">
            <a:off x="2300288" y="3546477"/>
            <a:ext cx="4533903" cy="9523"/>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34" name="Text Box 8"/>
          <p:cNvSpPr txBox="1">
            <a:spLocks noChangeArrowheads="1"/>
          </p:cNvSpPr>
          <p:nvPr/>
        </p:nvSpPr>
        <p:spPr bwMode="auto">
          <a:xfrm>
            <a:off x="371476"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PC=1-1-1</a:t>
            </a:r>
            <a:endParaRPr lang="en-US" b="1" dirty="0">
              <a:solidFill>
                <a:srgbClr val="000000"/>
              </a:solidFill>
            </a:endParaRPr>
          </a:p>
        </p:txBody>
      </p:sp>
      <p:sp>
        <p:nvSpPr>
          <p:cNvPr id="135" name="Text Box 8"/>
          <p:cNvSpPr txBox="1">
            <a:spLocks noChangeArrowheads="1"/>
          </p:cNvSpPr>
          <p:nvPr/>
        </p:nvSpPr>
        <p:spPr bwMode="auto">
          <a:xfrm>
            <a:off x="6896101"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PC=2-2-2</a:t>
            </a:r>
            <a:endParaRPr lang="en-US" b="1" dirty="0">
              <a:solidFill>
                <a:srgbClr val="000000"/>
              </a:solidFill>
            </a:endParaRPr>
          </a:p>
        </p:txBody>
      </p:sp>
      <p:cxnSp>
        <p:nvCxnSpPr>
          <p:cNvPr id="157" name="Straight Connector 156"/>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524125" y="1408112"/>
            <a:ext cx="1628775" cy="0"/>
          </a:xfrm>
          <a:prstGeom prst="line">
            <a:avLst/>
          </a:prstGeom>
          <a:ln w="15875">
            <a:solidFill>
              <a:srgbClr val="F537EC"/>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019675" y="1417637"/>
            <a:ext cx="1628775" cy="0"/>
          </a:xfrm>
          <a:prstGeom prst="line">
            <a:avLst/>
          </a:prstGeom>
          <a:ln w="15875">
            <a:solidFill>
              <a:srgbClr val="F537EC"/>
            </a:solidFill>
            <a:prstDash val="lgDashDotDot"/>
            <a:headEnd type="triangle"/>
          </a:ln>
        </p:spPr>
        <p:style>
          <a:lnRef idx="1">
            <a:schemeClr val="accent1"/>
          </a:lnRef>
          <a:fillRef idx="0">
            <a:schemeClr val="accent1"/>
          </a:fillRef>
          <a:effectRef idx="0">
            <a:schemeClr val="accent1"/>
          </a:effectRef>
          <a:fontRef idx="minor">
            <a:schemeClr val="tx1"/>
          </a:fontRef>
        </p:style>
      </p:cxnSp>
      <p:sp>
        <p:nvSpPr>
          <p:cNvPr id="175" name="Text Box 8"/>
          <p:cNvSpPr txBox="1">
            <a:spLocks noChangeArrowheads="1"/>
          </p:cNvSpPr>
          <p:nvPr/>
        </p:nvSpPr>
        <p:spPr bwMode="auto">
          <a:xfrm>
            <a:off x="2553013" y="1095375"/>
            <a:ext cx="1590362" cy="369332"/>
          </a:xfrm>
          <a:prstGeom prst="rect">
            <a:avLst/>
          </a:prstGeom>
          <a:noFill/>
          <a:ln w="9525" algn="ctr">
            <a:noFill/>
            <a:miter lim="800000"/>
            <a:headEnd/>
            <a:tailEnd/>
          </a:ln>
        </p:spPr>
        <p:txBody>
          <a:bodyPr wrap="square">
            <a:spAutoFit/>
          </a:bodyPr>
          <a:lstStyle/>
          <a:p>
            <a:pPr algn="ctr"/>
            <a:r>
              <a:rPr lang="en-US" b="1" dirty="0" err="1" smtClean="0">
                <a:solidFill>
                  <a:srgbClr val="000000"/>
                </a:solidFill>
              </a:rPr>
              <a:t>stpB</a:t>
            </a:r>
            <a:r>
              <a:rPr lang="en-US" b="1" dirty="0" smtClean="0">
                <a:solidFill>
                  <a:srgbClr val="000000"/>
                </a:solidFill>
              </a:rPr>
              <a:t> linkset</a:t>
            </a:r>
            <a:endParaRPr lang="en-US" b="1" dirty="0">
              <a:solidFill>
                <a:srgbClr val="000000"/>
              </a:solidFill>
            </a:endParaRPr>
          </a:p>
        </p:txBody>
      </p:sp>
      <p:sp>
        <p:nvSpPr>
          <p:cNvPr id="176" name="Text Box 8"/>
          <p:cNvSpPr txBox="1">
            <a:spLocks noChangeArrowheads="1"/>
          </p:cNvSpPr>
          <p:nvPr/>
        </p:nvSpPr>
        <p:spPr bwMode="auto">
          <a:xfrm>
            <a:off x="5019988" y="1095375"/>
            <a:ext cx="1590362" cy="369332"/>
          </a:xfrm>
          <a:prstGeom prst="rect">
            <a:avLst/>
          </a:prstGeom>
          <a:noFill/>
          <a:ln w="9525" algn="ctr">
            <a:noFill/>
            <a:miter lim="800000"/>
            <a:headEnd/>
            <a:tailEnd/>
          </a:ln>
        </p:spPr>
        <p:txBody>
          <a:bodyPr wrap="square">
            <a:spAutoFit/>
          </a:bodyPr>
          <a:lstStyle/>
          <a:p>
            <a:pPr algn="ctr"/>
            <a:r>
              <a:rPr lang="en-US" b="1" dirty="0" err="1" smtClean="0">
                <a:solidFill>
                  <a:srgbClr val="000000"/>
                </a:solidFill>
              </a:rPr>
              <a:t>stpA</a:t>
            </a:r>
            <a:r>
              <a:rPr lang="en-US" b="1" dirty="0" smtClean="0">
                <a:solidFill>
                  <a:srgbClr val="000000"/>
                </a:solidFill>
              </a:rPr>
              <a:t> linkset</a:t>
            </a:r>
            <a:endParaRPr lang="en-US" b="1" dirty="0">
              <a:solidFill>
                <a:srgbClr val="000000"/>
              </a:solidFill>
            </a:endParaRPr>
          </a:p>
        </p:txBody>
      </p:sp>
      <p:sp>
        <p:nvSpPr>
          <p:cNvPr id="56" name="Rectangle 2"/>
          <p:cNvSpPr>
            <a:spLocks noGrp="1" noChangeArrowheads="1"/>
          </p:cNvSpPr>
          <p:nvPr>
            <p:ph type="title"/>
          </p:nvPr>
        </p:nvSpPr>
        <p:spPr>
          <a:xfrm>
            <a:off x="0" y="0"/>
            <a:ext cx="9140825" cy="609600"/>
          </a:xfrm>
        </p:spPr>
        <p:txBody>
          <a:bodyPr/>
          <a:lstStyle/>
          <a:p>
            <a:pPr eaLnBrk="1" hangingPunct="1"/>
            <a:r>
              <a:rPr lang="en-US" dirty="0" smtClean="0"/>
              <a:t>  IPSG M2PA Connectivity</a:t>
            </a:r>
          </a:p>
        </p:txBody>
      </p:sp>
      <p:sp>
        <p:nvSpPr>
          <p:cNvPr id="35" name="Rectangle 34"/>
          <p:cNvSpPr/>
          <p:nvPr/>
        </p:nvSpPr>
        <p:spPr>
          <a:xfrm>
            <a:off x="7981950" y="2255837"/>
            <a:ext cx="504825" cy="25812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57225" y="2246312"/>
            <a:ext cx="504825" cy="2581275"/>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Box 10"/>
          <p:cNvSpPr txBox="1">
            <a:spLocks noChangeArrowheads="1"/>
          </p:cNvSpPr>
          <p:nvPr/>
        </p:nvSpPr>
        <p:spPr bwMode="auto">
          <a:xfrm>
            <a:off x="7969782"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38" name="Text Box 10"/>
          <p:cNvSpPr txBox="1">
            <a:spLocks noChangeArrowheads="1"/>
          </p:cNvSpPr>
          <p:nvPr/>
        </p:nvSpPr>
        <p:spPr bwMode="auto">
          <a:xfrm>
            <a:off x="645057"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39" name="Line 27"/>
          <p:cNvSpPr>
            <a:spLocks noChangeShapeType="1"/>
          </p:cNvSpPr>
          <p:nvPr/>
        </p:nvSpPr>
        <p:spPr bwMode="auto">
          <a:xfrm flipH="1">
            <a:off x="5359400" y="3908425"/>
            <a:ext cx="227013" cy="0"/>
          </a:xfrm>
          <a:prstGeom prst="line">
            <a:avLst/>
          </a:prstGeom>
          <a:noFill/>
          <a:ln w="9525">
            <a:solidFill>
              <a:srgbClr val="FFFF00"/>
            </a:solidFill>
            <a:round/>
            <a:headEnd/>
            <a:tailEnd/>
          </a:ln>
        </p:spPr>
        <p:txBody>
          <a:bodyPr/>
          <a:lstStyle/>
          <a:p>
            <a:endParaRPr lang="en-US" dirty="0"/>
          </a:p>
        </p:txBody>
      </p:sp>
      <p:sp>
        <p:nvSpPr>
          <p:cNvPr id="53" name="Rectangle 23"/>
          <p:cNvSpPr>
            <a:spLocks noChangeArrowheads="1"/>
          </p:cNvSpPr>
          <p:nvPr/>
        </p:nvSpPr>
        <p:spPr bwMode="auto">
          <a:xfrm>
            <a:off x="14874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4" name="Rectangle 25"/>
          <p:cNvSpPr>
            <a:spLocks noChangeArrowheads="1"/>
          </p:cNvSpPr>
          <p:nvPr/>
        </p:nvSpPr>
        <p:spPr bwMode="auto">
          <a:xfrm>
            <a:off x="14874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6" name="Line 36"/>
          <p:cNvSpPr>
            <a:spLocks noChangeShapeType="1"/>
          </p:cNvSpPr>
          <p:nvPr/>
        </p:nvSpPr>
        <p:spPr bwMode="auto">
          <a:xfrm>
            <a:off x="1004888" y="2970211"/>
            <a:ext cx="814387" cy="1076326"/>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0" name="Line 39"/>
          <p:cNvSpPr>
            <a:spLocks noChangeShapeType="1"/>
          </p:cNvSpPr>
          <p:nvPr/>
        </p:nvSpPr>
        <p:spPr bwMode="auto">
          <a:xfrm flipV="1">
            <a:off x="1000126" y="3047999"/>
            <a:ext cx="673100" cy="1065212"/>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5" name="Rectangle 23"/>
          <p:cNvSpPr>
            <a:spLocks noChangeArrowheads="1"/>
          </p:cNvSpPr>
          <p:nvPr/>
        </p:nvSpPr>
        <p:spPr bwMode="auto">
          <a:xfrm>
            <a:off x="68976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7" name="Rectangle 25"/>
          <p:cNvSpPr>
            <a:spLocks noChangeArrowheads="1"/>
          </p:cNvSpPr>
          <p:nvPr/>
        </p:nvSpPr>
        <p:spPr bwMode="auto">
          <a:xfrm>
            <a:off x="68976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9" name="Line 38"/>
          <p:cNvSpPr>
            <a:spLocks noChangeShapeType="1"/>
          </p:cNvSpPr>
          <p:nvPr/>
        </p:nvSpPr>
        <p:spPr bwMode="auto">
          <a:xfrm flipV="1">
            <a:off x="7229475" y="2960686"/>
            <a:ext cx="885825" cy="109537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2" name="Line 41"/>
          <p:cNvSpPr>
            <a:spLocks noChangeShapeType="1"/>
          </p:cNvSpPr>
          <p:nvPr/>
        </p:nvSpPr>
        <p:spPr bwMode="auto">
          <a:xfrm>
            <a:off x="7277099" y="3036887"/>
            <a:ext cx="866775" cy="111442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2" name="Line 30"/>
          <p:cNvSpPr>
            <a:spLocks noChangeShapeType="1"/>
          </p:cNvSpPr>
          <p:nvPr/>
        </p:nvSpPr>
        <p:spPr bwMode="auto">
          <a:xfrm flipH="1">
            <a:off x="1019175" y="42084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40" name="Line 28"/>
          <p:cNvSpPr>
            <a:spLocks noChangeShapeType="1"/>
          </p:cNvSpPr>
          <p:nvPr/>
        </p:nvSpPr>
        <p:spPr bwMode="auto">
          <a:xfrm flipV="1">
            <a:off x="1190624" y="2903538"/>
            <a:ext cx="6962775" cy="9524"/>
          </a:xfrm>
          <a:prstGeom prst="line">
            <a:avLst/>
          </a:prstGeom>
          <a:noFill/>
          <a:ln w="25400">
            <a:solidFill>
              <a:srgbClr val="000000"/>
            </a:solidFill>
            <a:round/>
            <a:headEnd/>
            <a:tailEnd type="triangle" w="med" len="med"/>
          </a:ln>
        </p:spPr>
        <p:txBody>
          <a:bodyPr wrap="none"/>
          <a:lstStyle/>
          <a:p>
            <a:endParaRPr lang="en-US" dirty="0"/>
          </a:p>
        </p:txBody>
      </p:sp>
      <p:sp>
        <p:nvSpPr>
          <p:cNvPr id="58" name="Text Box 10"/>
          <p:cNvSpPr txBox="1">
            <a:spLocks noChangeArrowheads="1"/>
          </p:cNvSpPr>
          <p:nvPr/>
        </p:nvSpPr>
        <p:spPr bwMode="auto">
          <a:xfrm>
            <a:off x="1508011" y="248285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9" name="Text Box 10"/>
          <p:cNvSpPr txBox="1">
            <a:spLocks noChangeArrowheads="1"/>
          </p:cNvSpPr>
          <p:nvPr/>
        </p:nvSpPr>
        <p:spPr bwMode="auto">
          <a:xfrm>
            <a:off x="6918211" y="246380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60" name="Text Box 10"/>
          <p:cNvSpPr txBox="1">
            <a:spLocks noChangeArrowheads="1"/>
          </p:cNvSpPr>
          <p:nvPr/>
        </p:nvSpPr>
        <p:spPr bwMode="auto">
          <a:xfrm>
            <a:off x="1512599" y="4235450"/>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61" name="Text Box 10"/>
          <p:cNvSpPr txBox="1">
            <a:spLocks noChangeArrowheads="1"/>
          </p:cNvSpPr>
          <p:nvPr/>
        </p:nvSpPr>
        <p:spPr bwMode="auto">
          <a:xfrm>
            <a:off x="6922799" y="4244975"/>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51" name="Line 40"/>
          <p:cNvSpPr>
            <a:spLocks noChangeShapeType="1"/>
          </p:cNvSpPr>
          <p:nvPr/>
        </p:nvSpPr>
        <p:spPr bwMode="auto">
          <a:xfrm flipV="1">
            <a:off x="1673225" y="3027362"/>
            <a:ext cx="5594350" cy="20638"/>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7" name="Line 37"/>
          <p:cNvSpPr>
            <a:spLocks noChangeShapeType="1"/>
          </p:cNvSpPr>
          <p:nvPr/>
        </p:nvSpPr>
        <p:spPr bwMode="auto">
          <a:xfrm>
            <a:off x="1838326" y="4056063"/>
            <a:ext cx="5391150" cy="28574"/>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5" name="Line 35"/>
          <p:cNvSpPr>
            <a:spLocks noChangeShapeType="1"/>
          </p:cNvSpPr>
          <p:nvPr/>
        </p:nvSpPr>
        <p:spPr bwMode="auto">
          <a:xfrm flipV="1">
            <a:off x="2003424" y="4198936"/>
            <a:ext cx="6149975" cy="6348"/>
          </a:xfrm>
          <a:prstGeom prst="line">
            <a:avLst/>
          </a:prstGeom>
          <a:noFill/>
          <a:ln w="25400">
            <a:solidFill>
              <a:srgbClr val="000000"/>
            </a:solidFill>
            <a:round/>
            <a:headEnd/>
            <a:tailEnd type="triangle" w="med" len="med"/>
          </a:ln>
        </p:spPr>
        <p:txBody>
          <a:bodyPr wrap="none" anchor="ctr"/>
          <a:lstStyle/>
          <a:p>
            <a:endParaRPr lang="en-US" dirty="0"/>
          </a:p>
        </p:txBody>
      </p:sp>
      <p:sp>
        <p:nvSpPr>
          <p:cNvPr id="62" name="Text Box 23"/>
          <p:cNvSpPr txBox="1">
            <a:spLocks noChangeArrowheads="1"/>
          </p:cNvSpPr>
          <p:nvPr/>
        </p:nvSpPr>
        <p:spPr bwMode="auto">
          <a:xfrm>
            <a:off x="2533650" y="6046787"/>
            <a:ext cx="4619625" cy="369332"/>
          </a:xfrm>
          <a:prstGeom prst="rect">
            <a:avLst/>
          </a:prstGeom>
          <a:noFill/>
          <a:ln w="9525">
            <a:noFill/>
            <a:miter lim="800000"/>
            <a:headEnd/>
            <a:tailEnd/>
          </a:ln>
        </p:spPr>
        <p:txBody>
          <a:bodyPr wrap="square">
            <a:spAutoFit/>
          </a:bodyPr>
          <a:lstStyle/>
          <a:p>
            <a:pPr>
              <a:spcBef>
                <a:spcPct val="50000"/>
              </a:spcBef>
            </a:pPr>
            <a:r>
              <a:rPr lang="en-US" dirty="0" smtClean="0"/>
              <a:t>_ _ _ _ _ _ _ _ _ _ _ _ _ _Multi-homed Path</a:t>
            </a:r>
            <a:endParaRPr lang="en-US" dirty="0"/>
          </a:p>
        </p:txBody>
      </p:sp>
      <p:sp>
        <p:nvSpPr>
          <p:cNvPr id="63" name="Line 30"/>
          <p:cNvSpPr>
            <a:spLocks noChangeShapeType="1"/>
          </p:cNvSpPr>
          <p:nvPr/>
        </p:nvSpPr>
        <p:spPr bwMode="auto">
          <a:xfrm flipH="1">
            <a:off x="1009650" y="29130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64" name="Text Box 48"/>
          <p:cNvSpPr txBox="1">
            <a:spLocks noChangeArrowheads="1"/>
          </p:cNvSpPr>
          <p:nvPr/>
        </p:nvSpPr>
        <p:spPr bwMode="auto">
          <a:xfrm>
            <a:off x="2774949" y="1624012"/>
            <a:ext cx="1177925" cy="1035050"/>
          </a:xfrm>
          <a:prstGeom prst="rect">
            <a:avLst/>
          </a:prstGeom>
          <a:solidFill>
            <a:srgbClr val="FFFFFF"/>
          </a:solidFill>
          <a:ln w="9525">
            <a:solidFill>
              <a:srgbClr val="000000"/>
            </a:solidFill>
            <a:miter lim="800000"/>
            <a:headEnd/>
            <a:tailEnd/>
          </a:ln>
        </p:spPr>
        <p:txBody>
          <a:bodyPr/>
          <a:lstStyle/>
          <a:p>
            <a:r>
              <a:rPr lang="en-US" sz="1200" dirty="0"/>
              <a:t>IP Address:</a:t>
            </a:r>
          </a:p>
          <a:p>
            <a:r>
              <a:rPr lang="en-US" sz="1200" u="sng" dirty="0" smtClean="0"/>
              <a:t>192.167.101.1</a:t>
            </a:r>
            <a:endParaRPr lang="en-US" sz="1200" u="sng" dirty="0"/>
          </a:p>
          <a:p>
            <a:endParaRPr lang="en-US" sz="1200" dirty="0" smtClean="0"/>
          </a:p>
          <a:p>
            <a:r>
              <a:rPr lang="en-US" sz="1200" dirty="0" smtClean="0"/>
              <a:t>SCTP </a:t>
            </a:r>
            <a:r>
              <a:rPr lang="en-US" sz="1200" dirty="0"/>
              <a:t>Port</a:t>
            </a:r>
            <a:r>
              <a:rPr lang="en-US" sz="1200" dirty="0" smtClean="0"/>
              <a:t>:</a:t>
            </a:r>
          </a:p>
          <a:p>
            <a:r>
              <a:rPr lang="en-US" sz="1200" u="sng" dirty="0" smtClean="0"/>
              <a:t>11010</a:t>
            </a:r>
            <a:endParaRPr lang="en-US" sz="1200" u="sng" dirty="0"/>
          </a:p>
        </p:txBody>
      </p:sp>
      <p:sp>
        <p:nvSpPr>
          <p:cNvPr id="65" name="Text Box 48"/>
          <p:cNvSpPr txBox="1">
            <a:spLocks noChangeArrowheads="1"/>
          </p:cNvSpPr>
          <p:nvPr/>
        </p:nvSpPr>
        <p:spPr bwMode="auto">
          <a:xfrm>
            <a:off x="5137149" y="1633537"/>
            <a:ext cx="1177925" cy="1035050"/>
          </a:xfrm>
          <a:prstGeom prst="rect">
            <a:avLst/>
          </a:prstGeom>
          <a:solidFill>
            <a:srgbClr val="FFFFFF"/>
          </a:solidFill>
          <a:ln w="9525">
            <a:solidFill>
              <a:srgbClr val="000000"/>
            </a:solidFill>
            <a:miter lim="800000"/>
            <a:headEnd/>
            <a:tailEnd/>
          </a:ln>
        </p:spPr>
        <p:txBody>
          <a:bodyPr/>
          <a:lstStyle/>
          <a:p>
            <a:r>
              <a:rPr lang="en-US" sz="1200" dirty="0"/>
              <a:t>IP Address:</a:t>
            </a:r>
          </a:p>
          <a:p>
            <a:r>
              <a:rPr lang="en-US" sz="1200" u="sng" dirty="0" smtClean="0"/>
              <a:t>180.100.200.1</a:t>
            </a:r>
            <a:endParaRPr lang="en-US" sz="1200" u="sng" dirty="0"/>
          </a:p>
          <a:p>
            <a:endParaRPr lang="en-US" sz="1200" dirty="0" smtClean="0"/>
          </a:p>
          <a:p>
            <a:r>
              <a:rPr lang="en-US" sz="1200" dirty="0" smtClean="0"/>
              <a:t>SCTP </a:t>
            </a:r>
            <a:r>
              <a:rPr lang="en-US" sz="1200" dirty="0"/>
              <a:t>Port</a:t>
            </a:r>
            <a:r>
              <a:rPr lang="en-US" sz="1200" dirty="0" smtClean="0"/>
              <a:t>:</a:t>
            </a:r>
          </a:p>
          <a:p>
            <a:r>
              <a:rPr lang="en-US" sz="1200" u="sng" dirty="0" smtClean="0"/>
              <a:t>11011</a:t>
            </a:r>
            <a:endParaRPr lang="en-US" sz="1200" u="sng" dirty="0"/>
          </a:p>
        </p:txBody>
      </p:sp>
      <p:sp>
        <p:nvSpPr>
          <p:cNvPr id="66" name="Text Box 48"/>
          <p:cNvSpPr txBox="1">
            <a:spLocks noChangeArrowheads="1"/>
          </p:cNvSpPr>
          <p:nvPr/>
        </p:nvSpPr>
        <p:spPr bwMode="auto">
          <a:xfrm>
            <a:off x="2765424" y="4633912"/>
            <a:ext cx="1177925" cy="1035050"/>
          </a:xfrm>
          <a:prstGeom prst="rect">
            <a:avLst/>
          </a:prstGeom>
          <a:solidFill>
            <a:srgbClr val="FFFFFF"/>
          </a:solidFill>
          <a:ln w="9525">
            <a:solidFill>
              <a:srgbClr val="000000"/>
            </a:solidFill>
            <a:miter lim="800000"/>
            <a:headEnd/>
            <a:tailEnd/>
          </a:ln>
        </p:spPr>
        <p:txBody>
          <a:bodyPr/>
          <a:lstStyle/>
          <a:p>
            <a:r>
              <a:rPr lang="en-US" sz="1200" dirty="0"/>
              <a:t>IP Address:</a:t>
            </a:r>
          </a:p>
          <a:p>
            <a:r>
              <a:rPr lang="en-US" sz="1200" u="sng" dirty="0" smtClean="0"/>
              <a:t>193.167.101.1</a:t>
            </a:r>
            <a:endParaRPr lang="en-US" sz="1200" u="sng" dirty="0"/>
          </a:p>
          <a:p>
            <a:endParaRPr lang="en-US" sz="1200" dirty="0" smtClean="0"/>
          </a:p>
          <a:p>
            <a:r>
              <a:rPr lang="en-US" sz="1200" dirty="0" smtClean="0"/>
              <a:t>SCTP </a:t>
            </a:r>
            <a:r>
              <a:rPr lang="en-US" sz="1200" dirty="0"/>
              <a:t>Port</a:t>
            </a:r>
            <a:r>
              <a:rPr lang="en-US" sz="1200" dirty="0" smtClean="0"/>
              <a:t>:</a:t>
            </a:r>
          </a:p>
          <a:p>
            <a:r>
              <a:rPr lang="en-US" sz="1200" u="sng" dirty="0" smtClean="0"/>
              <a:t>11012</a:t>
            </a:r>
            <a:endParaRPr lang="en-US" sz="1200" u="sng" dirty="0"/>
          </a:p>
        </p:txBody>
      </p:sp>
      <p:sp>
        <p:nvSpPr>
          <p:cNvPr id="67" name="Text Box 48"/>
          <p:cNvSpPr txBox="1">
            <a:spLocks noChangeArrowheads="1"/>
          </p:cNvSpPr>
          <p:nvPr/>
        </p:nvSpPr>
        <p:spPr bwMode="auto">
          <a:xfrm>
            <a:off x="5070474" y="4643437"/>
            <a:ext cx="1177925" cy="1035050"/>
          </a:xfrm>
          <a:prstGeom prst="rect">
            <a:avLst/>
          </a:prstGeom>
          <a:solidFill>
            <a:srgbClr val="FFFFFF"/>
          </a:solidFill>
          <a:ln w="9525">
            <a:solidFill>
              <a:srgbClr val="000000"/>
            </a:solidFill>
            <a:miter lim="800000"/>
            <a:headEnd/>
            <a:tailEnd/>
          </a:ln>
        </p:spPr>
        <p:txBody>
          <a:bodyPr/>
          <a:lstStyle/>
          <a:p>
            <a:r>
              <a:rPr lang="en-US" sz="1200" dirty="0"/>
              <a:t>IP Address:</a:t>
            </a:r>
          </a:p>
          <a:p>
            <a:r>
              <a:rPr lang="en-US" sz="1200" u="sng" dirty="0" smtClean="0"/>
              <a:t>181.100.200.1</a:t>
            </a:r>
            <a:endParaRPr lang="en-US" sz="1200" u="sng" dirty="0"/>
          </a:p>
          <a:p>
            <a:endParaRPr lang="en-US" sz="1200" dirty="0" smtClean="0"/>
          </a:p>
          <a:p>
            <a:r>
              <a:rPr lang="en-US" sz="1200" dirty="0" smtClean="0"/>
              <a:t>SCTP </a:t>
            </a:r>
            <a:r>
              <a:rPr lang="en-US" sz="1200" dirty="0"/>
              <a:t>Port</a:t>
            </a:r>
            <a:r>
              <a:rPr lang="en-US" sz="1200" dirty="0" smtClean="0"/>
              <a:t>:</a:t>
            </a:r>
          </a:p>
          <a:p>
            <a:r>
              <a:rPr lang="en-US" sz="1200" u="sng" dirty="0" smtClean="0"/>
              <a:t>11013</a:t>
            </a:r>
            <a:endParaRPr lang="en-US" sz="1200" u="sng"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0" y="0"/>
            <a:ext cx="9144000" cy="523220"/>
          </a:xfrm>
          <a:prstGeom prst="rect">
            <a:avLst/>
          </a:prstGeom>
          <a:noFill/>
          <a:ln w="9525">
            <a:noFill/>
            <a:miter lim="800000"/>
            <a:headEnd/>
            <a:tailEnd/>
          </a:ln>
        </p:spPr>
        <p:txBody>
          <a:bodyPr wrap="square">
            <a:spAutoFit/>
          </a:bodyPr>
          <a:lstStyle/>
          <a:p>
            <a:pPr algn="ctr">
              <a:spcBef>
                <a:spcPct val="50000"/>
              </a:spcBef>
            </a:pPr>
            <a:r>
              <a:rPr lang="en-US" sz="2800" b="1" dirty="0">
                <a:solidFill>
                  <a:schemeClr val="bg1"/>
                </a:solidFill>
              </a:rPr>
              <a:t>Student Notes</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p:txBody>
          <a:bodyPr/>
          <a:lstStyle/>
          <a:p>
            <a:pPr eaLnBrk="1" hangingPunct="1"/>
            <a:r>
              <a:rPr lang="en-US" dirty="0" smtClean="0"/>
              <a:t>Learning Activity 3:  Provisioning IPSG M2PA</a:t>
            </a:r>
          </a:p>
          <a:p>
            <a:pPr eaLnBrk="1" hangingPunct="1"/>
            <a:r>
              <a:rPr lang="en-US" dirty="0" smtClean="0"/>
              <a:t>Documentation:</a:t>
            </a:r>
          </a:p>
          <a:p>
            <a:pPr lvl="1" eaLnBrk="1" hangingPunct="1"/>
            <a:r>
              <a:rPr lang="en-US" dirty="0" smtClean="0"/>
              <a:t>Use the IP7 Signaling Gateway and the Commands sections of the user documentation set and the Student Guide for help with any command or step in this lab.</a:t>
            </a:r>
          </a:p>
          <a:p>
            <a:pPr eaLnBrk="1" hangingPunct="1"/>
            <a:r>
              <a:rPr lang="en-US" dirty="0" smtClean="0"/>
              <a:t>Student Assignment:</a:t>
            </a:r>
          </a:p>
          <a:p>
            <a:pPr lvl="1" eaLnBrk="1" hangingPunct="1"/>
            <a:r>
              <a:rPr lang="en-US" dirty="0" smtClean="0"/>
              <a:t>Your assigned STPs currently have a “C” linkset containing two low speed links. Your assignment is to change the low speed links over to IP links.</a:t>
            </a:r>
          </a:p>
        </p:txBody>
      </p:sp>
      <p:sp>
        <p:nvSpPr>
          <p:cNvPr id="101379" name="Rectangle 3"/>
          <p:cNvSpPr>
            <a:spLocks noGrp="1" noChangeArrowheads="1"/>
          </p:cNvSpPr>
          <p:nvPr>
            <p:ph type="title"/>
          </p:nvPr>
        </p:nvSpPr>
        <p:spPr bwMode="gray">
          <a:xfrm>
            <a:off x="0" y="0"/>
            <a:ext cx="9144000" cy="630936"/>
          </a:xfrm>
          <a:noFill/>
        </p:spPr>
        <p:txBody>
          <a:bodyPr/>
          <a:lstStyle/>
          <a:p>
            <a:pPr eaLnBrk="1" hangingPunct="1"/>
            <a:r>
              <a:rPr lang="en-US" dirty="0" smtClean="0"/>
              <a:t>  Provisioning IPSG M2PA</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889750"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6" name="Rectangle 3"/>
          <p:cNvSpPr>
            <a:spLocks noChangeArrowheads="1"/>
          </p:cNvSpPr>
          <p:nvPr/>
        </p:nvSpPr>
        <p:spPr bwMode="auto">
          <a:xfrm>
            <a:off x="385763"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0" name="Text Box 8"/>
          <p:cNvSpPr txBox="1">
            <a:spLocks noChangeArrowheads="1"/>
          </p:cNvSpPr>
          <p:nvPr/>
        </p:nvSpPr>
        <p:spPr bwMode="auto">
          <a:xfrm>
            <a:off x="540921" y="762000"/>
            <a:ext cx="1531188"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Raleigh STP</a:t>
            </a:r>
            <a:endParaRPr lang="en-US" b="1" dirty="0">
              <a:solidFill>
                <a:srgbClr val="000000"/>
              </a:solidFill>
            </a:endParaRPr>
          </a:p>
        </p:txBody>
      </p:sp>
      <p:sp>
        <p:nvSpPr>
          <p:cNvPr id="11" name="AutoShape 9"/>
          <p:cNvSpPr>
            <a:spLocks noChangeArrowheads="1"/>
          </p:cNvSpPr>
          <p:nvPr/>
        </p:nvSpPr>
        <p:spPr bwMode="auto">
          <a:xfrm rot="10800000" flipV="1">
            <a:off x="360361" y="1943099"/>
            <a:ext cx="1895475" cy="3132137"/>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2" name="Text Box 10"/>
          <p:cNvSpPr txBox="1">
            <a:spLocks noChangeArrowheads="1"/>
          </p:cNvSpPr>
          <p:nvPr/>
        </p:nvSpPr>
        <p:spPr bwMode="auto">
          <a:xfrm>
            <a:off x="654027" y="5092700"/>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sp>
        <p:nvSpPr>
          <p:cNvPr id="16" name="AutoShape 14"/>
          <p:cNvSpPr>
            <a:spLocks noChangeArrowheads="1"/>
          </p:cNvSpPr>
          <p:nvPr/>
        </p:nvSpPr>
        <p:spPr bwMode="auto">
          <a:xfrm rot="10800000" flipV="1">
            <a:off x="6857998" y="1966912"/>
            <a:ext cx="1895475" cy="3117850"/>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7" name="Text Box 15"/>
          <p:cNvSpPr txBox="1">
            <a:spLocks noChangeArrowheads="1"/>
          </p:cNvSpPr>
          <p:nvPr/>
        </p:nvSpPr>
        <p:spPr bwMode="auto">
          <a:xfrm>
            <a:off x="7202465" y="5092700"/>
            <a:ext cx="1219244"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sp>
        <p:nvSpPr>
          <p:cNvPr id="22" name="Text Box 20"/>
          <p:cNvSpPr txBox="1">
            <a:spLocks noChangeArrowheads="1"/>
          </p:cNvSpPr>
          <p:nvPr/>
        </p:nvSpPr>
        <p:spPr bwMode="auto">
          <a:xfrm>
            <a:off x="6997220" y="768350"/>
            <a:ext cx="1544013"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Clayton STP</a:t>
            </a:r>
            <a:endParaRPr lang="en-US" b="1" dirty="0">
              <a:solidFill>
                <a:srgbClr val="000000"/>
              </a:solidFill>
            </a:endParaRPr>
          </a:p>
        </p:txBody>
      </p:sp>
      <p:cxnSp>
        <p:nvCxnSpPr>
          <p:cNvPr id="43" name="Straight Connector 42"/>
          <p:cNvCxnSpPr/>
          <p:nvPr/>
        </p:nvCxnSpPr>
        <p:spPr>
          <a:xfrm rot="5400000">
            <a:off x="-119058" y="3517898"/>
            <a:ext cx="3133723" cy="19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119816" y="3527424"/>
            <a:ext cx="3095625" cy="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 Box 23"/>
          <p:cNvSpPr txBox="1">
            <a:spLocks noChangeArrowheads="1"/>
          </p:cNvSpPr>
          <p:nvPr/>
        </p:nvSpPr>
        <p:spPr bwMode="auto">
          <a:xfrm>
            <a:off x="2209799" y="2274887"/>
            <a:ext cx="2476501" cy="630942"/>
          </a:xfrm>
          <a:prstGeom prst="rect">
            <a:avLst/>
          </a:prstGeom>
          <a:noFill/>
          <a:ln w="9525">
            <a:noFill/>
            <a:miter lim="800000"/>
            <a:headEnd/>
            <a:tailEnd/>
          </a:ln>
        </p:spPr>
        <p:txBody>
          <a:bodyPr wrap="square">
            <a:spAutoFit/>
          </a:bodyPr>
          <a:lstStyle/>
          <a:p>
            <a:pPr>
              <a:spcBef>
                <a:spcPct val="50000"/>
              </a:spcBef>
            </a:pPr>
            <a:r>
              <a:rPr lang="en-US" sz="1400" dirty="0" smtClean="0"/>
              <a:t>192.168.108.3 </a:t>
            </a:r>
          </a:p>
          <a:p>
            <a:pPr>
              <a:spcBef>
                <a:spcPct val="50000"/>
              </a:spcBef>
            </a:pPr>
            <a:r>
              <a:rPr lang="en-US" sz="1400" dirty="0" smtClean="0"/>
              <a:t>port=11010 clayncls slc=0</a:t>
            </a:r>
            <a:endParaRPr lang="en-US" sz="1400" dirty="0"/>
          </a:p>
        </p:txBody>
      </p:sp>
      <p:sp>
        <p:nvSpPr>
          <p:cNvPr id="99" name="Text Box 23"/>
          <p:cNvSpPr txBox="1">
            <a:spLocks noChangeArrowheads="1"/>
          </p:cNvSpPr>
          <p:nvPr/>
        </p:nvSpPr>
        <p:spPr bwMode="auto">
          <a:xfrm>
            <a:off x="4648201" y="2274887"/>
            <a:ext cx="2209800" cy="630942"/>
          </a:xfrm>
          <a:prstGeom prst="rect">
            <a:avLst/>
          </a:prstGeom>
          <a:noFill/>
          <a:ln w="9525">
            <a:noFill/>
            <a:miter lim="800000"/>
            <a:headEnd/>
            <a:tailEnd/>
          </a:ln>
        </p:spPr>
        <p:txBody>
          <a:bodyPr wrap="square">
            <a:spAutoFit/>
          </a:bodyPr>
          <a:lstStyle/>
          <a:p>
            <a:pPr>
              <a:spcBef>
                <a:spcPct val="50000"/>
              </a:spcBef>
            </a:pPr>
            <a:r>
              <a:rPr lang="en-US" sz="1400" dirty="0" smtClean="0"/>
              <a:t>192.168.108.5 </a:t>
            </a:r>
          </a:p>
          <a:p>
            <a:pPr>
              <a:spcBef>
                <a:spcPct val="50000"/>
              </a:spcBef>
            </a:pPr>
            <a:r>
              <a:rPr lang="en-US" sz="1400" dirty="0" smtClean="0"/>
              <a:t>port=11010 rlghncls slc=0</a:t>
            </a:r>
            <a:endParaRPr lang="en-US" sz="1400" dirty="0"/>
          </a:p>
        </p:txBody>
      </p:sp>
      <p:sp>
        <p:nvSpPr>
          <p:cNvPr id="101" name="Text Box 23"/>
          <p:cNvSpPr txBox="1">
            <a:spLocks noChangeArrowheads="1"/>
          </p:cNvSpPr>
          <p:nvPr/>
        </p:nvSpPr>
        <p:spPr bwMode="auto">
          <a:xfrm>
            <a:off x="2200275" y="4217987"/>
            <a:ext cx="2247900" cy="630942"/>
          </a:xfrm>
          <a:prstGeom prst="rect">
            <a:avLst/>
          </a:prstGeom>
          <a:noFill/>
          <a:ln w="9525">
            <a:noFill/>
            <a:miter lim="800000"/>
            <a:headEnd/>
            <a:tailEnd/>
          </a:ln>
        </p:spPr>
        <p:txBody>
          <a:bodyPr wrap="square">
            <a:spAutoFit/>
          </a:bodyPr>
          <a:lstStyle/>
          <a:p>
            <a:pPr>
              <a:spcBef>
                <a:spcPct val="50000"/>
              </a:spcBef>
            </a:pPr>
            <a:r>
              <a:rPr lang="en-US" sz="1400" dirty="0" smtClean="0"/>
              <a:t>192.168.109.4</a:t>
            </a:r>
          </a:p>
          <a:p>
            <a:pPr>
              <a:spcBef>
                <a:spcPct val="50000"/>
              </a:spcBef>
            </a:pPr>
            <a:r>
              <a:rPr lang="en-US" sz="1400" dirty="0" smtClean="0"/>
              <a:t>port=11011 clayncls slc=1</a:t>
            </a:r>
            <a:endParaRPr lang="en-US" sz="1400" dirty="0"/>
          </a:p>
        </p:txBody>
      </p:sp>
      <p:sp>
        <p:nvSpPr>
          <p:cNvPr id="102" name="Text Box 23"/>
          <p:cNvSpPr txBox="1">
            <a:spLocks noChangeArrowheads="1"/>
          </p:cNvSpPr>
          <p:nvPr/>
        </p:nvSpPr>
        <p:spPr bwMode="auto">
          <a:xfrm>
            <a:off x="4648201" y="4217987"/>
            <a:ext cx="2305050" cy="630942"/>
          </a:xfrm>
          <a:prstGeom prst="rect">
            <a:avLst/>
          </a:prstGeom>
          <a:noFill/>
          <a:ln w="9525">
            <a:noFill/>
            <a:miter lim="800000"/>
            <a:headEnd/>
            <a:tailEnd/>
          </a:ln>
        </p:spPr>
        <p:txBody>
          <a:bodyPr wrap="square">
            <a:spAutoFit/>
          </a:bodyPr>
          <a:lstStyle/>
          <a:p>
            <a:pPr>
              <a:spcBef>
                <a:spcPct val="50000"/>
              </a:spcBef>
            </a:pPr>
            <a:r>
              <a:rPr lang="en-US" sz="1400" dirty="0" smtClean="0"/>
              <a:t>192.168.109.6 </a:t>
            </a:r>
          </a:p>
          <a:p>
            <a:pPr>
              <a:spcBef>
                <a:spcPct val="50000"/>
              </a:spcBef>
            </a:pPr>
            <a:r>
              <a:rPr lang="en-US" sz="1400" dirty="0" smtClean="0"/>
              <a:t>port=11011 rlghncls slc=1</a:t>
            </a:r>
            <a:endParaRPr lang="en-US" sz="1400" dirty="0"/>
          </a:p>
        </p:txBody>
      </p:sp>
      <p:sp>
        <p:nvSpPr>
          <p:cNvPr id="105" name="Text Box 23"/>
          <p:cNvSpPr txBox="1">
            <a:spLocks noChangeArrowheads="1"/>
          </p:cNvSpPr>
          <p:nvPr/>
        </p:nvSpPr>
        <p:spPr bwMode="auto">
          <a:xfrm>
            <a:off x="2390775" y="5075237"/>
            <a:ext cx="4276725" cy="369332"/>
          </a:xfrm>
          <a:prstGeom prst="rect">
            <a:avLst/>
          </a:prstGeom>
          <a:noFill/>
          <a:ln w="9525">
            <a:noFill/>
            <a:miter lim="800000"/>
            <a:headEnd/>
            <a:tailEnd/>
          </a:ln>
        </p:spPr>
        <p:txBody>
          <a:bodyPr wrap="square">
            <a:spAutoFit/>
          </a:bodyPr>
          <a:lstStyle/>
          <a:p>
            <a:pPr>
              <a:spcBef>
                <a:spcPct val="50000"/>
              </a:spcBef>
            </a:pPr>
            <a:r>
              <a:rPr lang="en-US" dirty="0" smtClean="0"/>
              <a:t>Subnet mask=255.255.255.0 for all IPs</a:t>
            </a:r>
            <a:endParaRPr lang="en-US" dirty="0"/>
          </a:p>
        </p:txBody>
      </p:sp>
      <p:cxnSp>
        <p:nvCxnSpPr>
          <p:cNvPr id="107" name="Straight Connector 106"/>
          <p:cNvCxnSpPr/>
          <p:nvPr/>
        </p:nvCxnSpPr>
        <p:spPr>
          <a:xfrm rot="5400000">
            <a:off x="2667001" y="3170236"/>
            <a:ext cx="3790950" cy="19052"/>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34" name="Text Box 8"/>
          <p:cNvSpPr txBox="1">
            <a:spLocks noChangeArrowheads="1"/>
          </p:cNvSpPr>
          <p:nvPr/>
        </p:nvSpPr>
        <p:spPr bwMode="auto">
          <a:xfrm>
            <a:off x="371476"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PC=240-12-1</a:t>
            </a:r>
            <a:endParaRPr lang="en-US" b="1" dirty="0">
              <a:solidFill>
                <a:srgbClr val="000000"/>
              </a:solidFill>
            </a:endParaRPr>
          </a:p>
        </p:txBody>
      </p:sp>
      <p:sp>
        <p:nvSpPr>
          <p:cNvPr id="135" name="Text Box 8"/>
          <p:cNvSpPr txBox="1">
            <a:spLocks noChangeArrowheads="1"/>
          </p:cNvSpPr>
          <p:nvPr/>
        </p:nvSpPr>
        <p:spPr bwMode="auto">
          <a:xfrm>
            <a:off x="6896101"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PC=240-12-2</a:t>
            </a:r>
            <a:endParaRPr lang="en-US" b="1" dirty="0">
              <a:solidFill>
                <a:srgbClr val="000000"/>
              </a:solidFill>
            </a:endParaRPr>
          </a:p>
        </p:txBody>
      </p:sp>
      <p:cxnSp>
        <p:nvCxnSpPr>
          <p:cNvPr id="157" name="Straight Connector 156"/>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524125" y="1408112"/>
            <a:ext cx="1628775" cy="0"/>
          </a:xfrm>
          <a:prstGeom prst="line">
            <a:avLst/>
          </a:prstGeom>
          <a:ln w="15875">
            <a:solidFill>
              <a:srgbClr val="F537EC"/>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019675" y="1417637"/>
            <a:ext cx="1628775" cy="0"/>
          </a:xfrm>
          <a:prstGeom prst="line">
            <a:avLst/>
          </a:prstGeom>
          <a:ln w="15875">
            <a:solidFill>
              <a:srgbClr val="F537EC"/>
            </a:solidFill>
            <a:prstDash val="lgDashDotDot"/>
            <a:headEnd type="triangle"/>
          </a:ln>
        </p:spPr>
        <p:style>
          <a:lnRef idx="1">
            <a:schemeClr val="accent1"/>
          </a:lnRef>
          <a:fillRef idx="0">
            <a:schemeClr val="accent1"/>
          </a:fillRef>
          <a:effectRef idx="0">
            <a:schemeClr val="accent1"/>
          </a:effectRef>
          <a:fontRef idx="minor">
            <a:schemeClr val="tx1"/>
          </a:fontRef>
        </p:style>
      </p:cxnSp>
      <p:sp>
        <p:nvSpPr>
          <p:cNvPr id="175" name="Text Box 8"/>
          <p:cNvSpPr txBox="1">
            <a:spLocks noChangeArrowheads="1"/>
          </p:cNvSpPr>
          <p:nvPr/>
        </p:nvSpPr>
        <p:spPr bwMode="auto">
          <a:xfrm>
            <a:off x="2553013" y="1095375"/>
            <a:ext cx="1590362"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clayncls</a:t>
            </a:r>
            <a:endParaRPr lang="en-US" b="1" dirty="0">
              <a:solidFill>
                <a:srgbClr val="000000"/>
              </a:solidFill>
            </a:endParaRPr>
          </a:p>
        </p:txBody>
      </p:sp>
      <p:sp>
        <p:nvSpPr>
          <p:cNvPr id="176" name="Text Box 8"/>
          <p:cNvSpPr txBox="1">
            <a:spLocks noChangeArrowheads="1"/>
          </p:cNvSpPr>
          <p:nvPr/>
        </p:nvSpPr>
        <p:spPr bwMode="auto">
          <a:xfrm>
            <a:off x="5019988" y="1095375"/>
            <a:ext cx="1590362"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rlghncls</a:t>
            </a:r>
            <a:endParaRPr lang="en-US" b="1" dirty="0">
              <a:solidFill>
                <a:srgbClr val="000000"/>
              </a:solidFill>
            </a:endParaRPr>
          </a:p>
        </p:txBody>
      </p:sp>
      <p:sp>
        <p:nvSpPr>
          <p:cNvPr id="56" name="Rectangle 2"/>
          <p:cNvSpPr>
            <a:spLocks noGrp="1" noChangeArrowheads="1"/>
          </p:cNvSpPr>
          <p:nvPr>
            <p:ph type="title"/>
          </p:nvPr>
        </p:nvSpPr>
        <p:spPr>
          <a:xfrm>
            <a:off x="0" y="0"/>
            <a:ext cx="9140825" cy="609600"/>
          </a:xfrm>
        </p:spPr>
        <p:txBody>
          <a:bodyPr/>
          <a:lstStyle/>
          <a:p>
            <a:pPr eaLnBrk="1" hangingPunct="1"/>
            <a:r>
              <a:rPr lang="en-US" dirty="0" smtClean="0"/>
              <a:t>  Raleigh / Clayton M2PA Network Drawing</a:t>
            </a:r>
          </a:p>
        </p:txBody>
      </p:sp>
      <p:cxnSp>
        <p:nvCxnSpPr>
          <p:cNvPr id="35" name="Straight Connector 34"/>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981950" y="2255837"/>
            <a:ext cx="504825" cy="25812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57225" y="2246312"/>
            <a:ext cx="504825" cy="2581275"/>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0"/>
          <p:cNvSpPr txBox="1">
            <a:spLocks noChangeArrowheads="1"/>
          </p:cNvSpPr>
          <p:nvPr/>
        </p:nvSpPr>
        <p:spPr bwMode="auto">
          <a:xfrm>
            <a:off x="7969782"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40" name="Text Box 10"/>
          <p:cNvSpPr txBox="1">
            <a:spLocks noChangeArrowheads="1"/>
          </p:cNvSpPr>
          <p:nvPr/>
        </p:nvSpPr>
        <p:spPr bwMode="auto">
          <a:xfrm>
            <a:off x="645057"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41" name="Line 27"/>
          <p:cNvSpPr>
            <a:spLocks noChangeShapeType="1"/>
          </p:cNvSpPr>
          <p:nvPr/>
        </p:nvSpPr>
        <p:spPr bwMode="auto">
          <a:xfrm flipH="1">
            <a:off x="5359400" y="3908425"/>
            <a:ext cx="227013" cy="0"/>
          </a:xfrm>
          <a:prstGeom prst="line">
            <a:avLst/>
          </a:prstGeom>
          <a:noFill/>
          <a:ln w="9525">
            <a:solidFill>
              <a:srgbClr val="FFFF00"/>
            </a:solidFill>
            <a:round/>
            <a:headEnd/>
            <a:tailEnd/>
          </a:ln>
        </p:spPr>
        <p:txBody>
          <a:bodyPr/>
          <a:lstStyle/>
          <a:p>
            <a:endParaRPr lang="en-US" dirty="0"/>
          </a:p>
        </p:txBody>
      </p:sp>
      <p:sp>
        <p:nvSpPr>
          <p:cNvPr id="44" name="Rectangle 23"/>
          <p:cNvSpPr>
            <a:spLocks noChangeArrowheads="1"/>
          </p:cNvSpPr>
          <p:nvPr/>
        </p:nvSpPr>
        <p:spPr bwMode="auto">
          <a:xfrm>
            <a:off x="14874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5" name="Rectangle 25"/>
          <p:cNvSpPr>
            <a:spLocks noChangeArrowheads="1"/>
          </p:cNvSpPr>
          <p:nvPr/>
        </p:nvSpPr>
        <p:spPr bwMode="auto">
          <a:xfrm>
            <a:off x="14874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6" name="Line 36"/>
          <p:cNvSpPr>
            <a:spLocks noChangeShapeType="1"/>
          </p:cNvSpPr>
          <p:nvPr/>
        </p:nvSpPr>
        <p:spPr bwMode="auto">
          <a:xfrm>
            <a:off x="1004888" y="2970211"/>
            <a:ext cx="814387" cy="1076326"/>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7" name="Line 39"/>
          <p:cNvSpPr>
            <a:spLocks noChangeShapeType="1"/>
          </p:cNvSpPr>
          <p:nvPr/>
        </p:nvSpPr>
        <p:spPr bwMode="auto">
          <a:xfrm flipV="1">
            <a:off x="1000126" y="3047999"/>
            <a:ext cx="673100" cy="1065212"/>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9" name="Rectangle 23"/>
          <p:cNvSpPr>
            <a:spLocks noChangeArrowheads="1"/>
          </p:cNvSpPr>
          <p:nvPr/>
        </p:nvSpPr>
        <p:spPr bwMode="auto">
          <a:xfrm>
            <a:off x="68976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0" name="Rectangle 25"/>
          <p:cNvSpPr>
            <a:spLocks noChangeArrowheads="1"/>
          </p:cNvSpPr>
          <p:nvPr/>
        </p:nvSpPr>
        <p:spPr bwMode="auto">
          <a:xfrm>
            <a:off x="68976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1" name="Line 38"/>
          <p:cNvSpPr>
            <a:spLocks noChangeShapeType="1"/>
          </p:cNvSpPr>
          <p:nvPr/>
        </p:nvSpPr>
        <p:spPr bwMode="auto">
          <a:xfrm flipV="1">
            <a:off x="7229475" y="2960686"/>
            <a:ext cx="885825" cy="109537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2" name="Line 41"/>
          <p:cNvSpPr>
            <a:spLocks noChangeShapeType="1"/>
          </p:cNvSpPr>
          <p:nvPr/>
        </p:nvSpPr>
        <p:spPr bwMode="auto">
          <a:xfrm>
            <a:off x="7277099" y="3036887"/>
            <a:ext cx="866775" cy="111442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3" name="Line 30"/>
          <p:cNvSpPr>
            <a:spLocks noChangeShapeType="1"/>
          </p:cNvSpPr>
          <p:nvPr/>
        </p:nvSpPr>
        <p:spPr bwMode="auto">
          <a:xfrm flipH="1">
            <a:off x="1019175" y="42084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54" name="Line 28"/>
          <p:cNvSpPr>
            <a:spLocks noChangeShapeType="1"/>
          </p:cNvSpPr>
          <p:nvPr/>
        </p:nvSpPr>
        <p:spPr bwMode="auto">
          <a:xfrm flipV="1">
            <a:off x="1190624" y="2903538"/>
            <a:ext cx="6962775" cy="9524"/>
          </a:xfrm>
          <a:prstGeom prst="line">
            <a:avLst/>
          </a:prstGeom>
          <a:noFill/>
          <a:ln w="25400">
            <a:solidFill>
              <a:srgbClr val="000000"/>
            </a:solidFill>
            <a:round/>
            <a:headEnd/>
            <a:tailEnd type="triangle" w="med" len="med"/>
          </a:ln>
        </p:spPr>
        <p:txBody>
          <a:bodyPr wrap="none"/>
          <a:lstStyle/>
          <a:p>
            <a:endParaRPr lang="en-US" dirty="0"/>
          </a:p>
        </p:txBody>
      </p:sp>
      <p:sp>
        <p:nvSpPr>
          <p:cNvPr id="55" name="Text Box 10"/>
          <p:cNvSpPr txBox="1">
            <a:spLocks noChangeArrowheads="1"/>
          </p:cNvSpPr>
          <p:nvPr/>
        </p:nvSpPr>
        <p:spPr bwMode="auto">
          <a:xfrm>
            <a:off x="1508011" y="248285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7" name="Text Box 10"/>
          <p:cNvSpPr txBox="1">
            <a:spLocks noChangeArrowheads="1"/>
          </p:cNvSpPr>
          <p:nvPr/>
        </p:nvSpPr>
        <p:spPr bwMode="auto">
          <a:xfrm>
            <a:off x="6918211" y="246380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8" name="Text Box 10"/>
          <p:cNvSpPr txBox="1">
            <a:spLocks noChangeArrowheads="1"/>
          </p:cNvSpPr>
          <p:nvPr/>
        </p:nvSpPr>
        <p:spPr bwMode="auto">
          <a:xfrm>
            <a:off x="1512599" y="4235450"/>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59" name="Text Box 10"/>
          <p:cNvSpPr txBox="1">
            <a:spLocks noChangeArrowheads="1"/>
          </p:cNvSpPr>
          <p:nvPr/>
        </p:nvSpPr>
        <p:spPr bwMode="auto">
          <a:xfrm>
            <a:off x="6922799" y="4244975"/>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60" name="Line 40"/>
          <p:cNvSpPr>
            <a:spLocks noChangeShapeType="1"/>
          </p:cNvSpPr>
          <p:nvPr/>
        </p:nvSpPr>
        <p:spPr bwMode="auto">
          <a:xfrm flipV="1">
            <a:off x="1673225" y="3027362"/>
            <a:ext cx="5594350" cy="20638"/>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61" name="Line 37"/>
          <p:cNvSpPr>
            <a:spLocks noChangeShapeType="1"/>
          </p:cNvSpPr>
          <p:nvPr/>
        </p:nvSpPr>
        <p:spPr bwMode="auto">
          <a:xfrm>
            <a:off x="1838326" y="4056063"/>
            <a:ext cx="5391150" cy="28574"/>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62" name="Line 35"/>
          <p:cNvSpPr>
            <a:spLocks noChangeShapeType="1"/>
          </p:cNvSpPr>
          <p:nvPr/>
        </p:nvSpPr>
        <p:spPr bwMode="auto">
          <a:xfrm flipV="1">
            <a:off x="2003424" y="4198936"/>
            <a:ext cx="6149975" cy="6348"/>
          </a:xfrm>
          <a:prstGeom prst="line">
            <a:avLst/>
          </a:prstGeom>
          <a:noFill/>
          <a:ln w="25400">
            <a:solidFill>
              <a:srgbClr val="000000"/>
            </a:solidFill>
            <a:round/>
            <a:headEnd/>
            <a:tailEnd type="triangle" w="med" len="med"/>
          </a:ln>
        </p:spPr>
        <p:txBody>
          <a:bodyPr wrap="none" anchor="ctr"/>
          <a:lstStyle/>
          <a:p>
            <a:endParaRPr lang="en-US" dirty="0"/>
          </a:p>
        </p:txBody>
      </p:sp>
      <p:sp>
        <p:nvSpPr>
          <p:cNvPr id="63" name="Line 30"/>
          <p:cNvSpPr>
            <a:spLocks noChangeShapeType="1"/>
          </p:cNvSpPr>
          <p:nvPr/>
        </p:nvSpPr>
        <p:spPr bwMode="auto">
          <a:xfrm flipH="1">
            <a:off x="1009650" y="29130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65" name="Text Box 23"/>
          <p:cNvSpPr txBox="1">
            <a:spLocks noChangeArrowheads="1"/>
          </p:cNvSpPr>
          <p:nvPr/>
        </p:nvSpPr>
        <p:spPr bwMode="auto">
          <a:xfrm>
            <a:off x="2466975" y="5799137"/>
            <a:ext cx="4276725" cy="369332"/>
          </a:xfrm>
          <a:prstGeom prst="rect">
            <a:avLst/>
          </a:prstGeom>
          <a:noFill/>
          <a:ln w="9525">
            <a:noFill/>
            <a:miter lim="800000"/>
            <a:headEnd/>
            <a:tailEnd/>
          </a:ln>
        </p:spPr>
        <p:txBody>
          <a:bodyPr wrap="square">
            <a:spAutoFit/>
          </a:bodyPr>
          <a:lstStyle/>
          <a:p>
            <a:pPr>
              <a:spcBef>
                <a:spcPct val="50000"/>
              </a:spcBef>
            </a:pPr>
            <a:r>
              <a:rPr lang="en-US" dirty="0" smtClean="0"/>
              <a:t>_____________________Primary Path</a:t>
            </a:r>
            <a:endParaRPr lang="en-US" dirty="0"/>
          </a:p>
        </p:txBody>
      </p:sp>
      <p:sp>
        <p:nvSpPr>
          <p:cNvPr id="66" name="Text Box 23"/>
          <p:cNvSpPr txBox="1">
            <a:spLocks noChangeArrowheads="1"/>
          </p:cNvSpPr>
          <p:nvPr/>
        </p:nvSpPr>
        <p:spPr bwMode="auto">
          <a:xfrm>
            <a:off x="2495550" y="6046787"/>
            <a:ext cx="4619625" cy="369332"/>
          </a:xfrm>
          <a:prstGeom prst="rect">
            <a:avLst/>
          </a:prstGeom>
          <a:noFill/>
          <a:ln w="9525">
            <a:noFill/>
            <a:miter lim="800000"/>
            <a:headEnd/>
            <a:tailEnd/>
          </a:ln>
        </p:spPr>
        <p:txBody>
          <a:bodyPr wrap="square">
            <a:spAutoFit/>
          </a:bodyPr>
          <a:lstStyle/>
          <a:p>
            <a:pPr>
              <a:spcBef>
                <a:spcPct val="50000"/>
              </a:spcBef>
            </a:pPr>
            <a:r>
              <a:rPr lang="en-US" dirty="0" smtClean="0"/>
              <a:t>_ _ _ _ _ _ _ _ _ _ _ _ _ _Multi-homed Path</a:t>
            </a:r>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889750"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6" name="Rectangle 3"/>
          <p:cNvSpPr>
            <a:spLocks noChangeArrowheads="1"/>
          </p:cNvSpPr>
          <p:nvPr/>
        </p:nvSpPr>
        <p:spPr bwMode="auto">
          <a:xfrm>
            <a:off x="385763"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0" name="Text Box 8"/>
          <p:cNvSpPr txBox="1">
            <a:spLocks noChangeArrowheads="1"/>
          </p:cNvSpPr>
          <p:nvPr/>
        </p:nvSpPr>
        <p:spPr bwMode="auto">
          <a:xfrm>
            <a:off x="617866" y="762000"/>
            <a:ext cx="1377300"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Dallas STP</a:t>
            </a:r>
            <a:endParaRPr lang="en-US" b="1" dirty="0">
              <a:solidFill>
                <a:srgbClr val="000000"/>
              </a:solidFill>
            </a:endParaRPr>
          </a:p>
        </p:txBody>
      </p:sp>
      <p:sp>
        <p:nvSpPr>
          <p:cNvPr id="11" name="AutoShape 9"/>
          <p:cNvSpPr>
            <a:spLocks noChangeArrowheads="1"/>
          </p:cNvSpPr>
          <p:nvPr/>
        </p:nvSpPr>
        <p:spPr bwMode="auto">
          <a:xfrm rot="10800000" flipV="1">
            <a:off x="360361" y="1943099"/>
            <a:ext cx="1895475" cy="3132137"/>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2" name="Text Box 10"/>
          <p:cNvSpPr txBox="1">
            <a:spLocks noChangeArrowheads="1"/>
          </p:cNvSpPr>
          <p:nvPr/>
        </p:nvSpPr>
        <p:spPr bwMode="auto">
          <a:xfrm>
            <a:off x="625452" y="5083175"/>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sp>
        <p:nvSpPr>
          <p:cNvPr id="16" name="AutoShape 14"/>
          <p:cNvSpPr>
            <a:spLocks noChangeArrowheads="1"/>
          </p:cNvSpPr>
          <p:nvPr/>
        </p:nvSpPr>
        <p:spPr bwMode="auto">
          <a:xfrm rot="10800000" flipV="1">
            <a:off x="6857998" y="1966912"/>
            <a:ext cx="1895475" cy="3117850"/>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7" name="Text Box 15"/>
          <p:cNvSpPr txBox="1">
            <a:spLocks noChangeArrowheads="1"/>
          </p:cNvSpPr>
          <p:nvPr/>
        </p:nvSpPr>
        <p:spPr bwMode="auto">
          <a:xfrm>
            <a:off x="7240565" y="5092700"/>
            <a:ext cx="1219244"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sp>
        <p:nvSpPr>
          <p:cNvPr id="22" name="Text Box 20"/>
          <p:cNvSpPr txBox="1">
            <a:spLocks noChangeArrowheads="1"/>
          </p:cNvSpPr>
          <p:nvPr/>
        </p:nvSpPr>
        <p:spPr bwMode="auto">
          <a:xfrm>
            <a:off x="6945924" y="768350"/>
            <a:ext cx="1646606"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Hubbard STP</a:t>
            </a:r>
            <a:endParaRPr lang="en-US" b="1" dirty="0">
              <a:solidFill>
                <a:srgbClr val="000000"/>
              </a:solidFill>
            </a:endParaRPr>
          </a:p>
        </p:txBody>
      </p:sp>
      <p:cxnSp>
        <p:nvCxnSpPr>
          <p:cNvPr id="43" name="Straight Connector 42"/>
          <p:cNvCxnSpPr/>
          <p:nvPr/>
        </p:nvCxnSpPr>
        <p:spPr>
          <a:xfrm rot="5400000">
            <a:off x="-119058" y="3517898"/>
            <a:ext cx="3133723" cy="19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119816" y="3527424"/>
            <a:ext cx="3095625" cy="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 Box 23"/>
          <p:cNvSpPr txBox="1">
            <a:spLocks noChangeArrowheads="1"/>
          </p:cNvSpPr>
          <p:nvPr/>
        </p:nvSpPr>
        <p:spPr bwMode="auto">
          <a:xfrm>
            <a:off x="2209799" y="2284412"/>
            <a:ext cx="2476501" cy="630942"/>
          </a:xfrm>
          <a:prstGeom prst="rect">
            <a:avLst/>
          </a:prstGeom>
          <a:noFill/>
          <a:ln w="9525">
            <a:noFill/>
            <a:miter lim="800000"/>
            <a:headEnd/>
            <a:tailEnd/>
          </a:ln>
        </p:spPr>
        <p:txBody>
          <a:bodyPr wrap="square">
            <a:spAutoFit/>
          </a:bodyPr>
          <a:lstStyle/>
          <a:p>
            <a:pPr>
              <a:spcBef>
                <a:spcPct val="50000"/>
              </a:spcBef>
            </a:pPr>
            <a:r>
              <a:rPr lang="en-US" sz="1400" dirty="0" smtClean="0"/>
              <a:t>192.168.108.7 </a:t>
            </a:r>
          </a:p>
          <a:p>
            <a:pPr>
              <a:spcBef>
                <a:spcPct val="50000"/>
              </a:spcBef>
            </a:pPr>
            <a:r>
              <a:rPr lang="en-US" sz="1400" dirty="0" smtClean="0"/>
              <a:t>port=11010 hubardls slc=0</a:t>
            </a:r>
            <a:endParaRPr lang="en-US" sz="1400" dirty="0"/>
          </a:p>
        </p:txBody>
      </p:sp>
      <p:sp>
        <p:nvSpPr>
          <p:cNvPr id="99" name="Text Box 23"/>
          <p:cNvSpPr txBox="1">
            <a:spLocks noChangeArrowheads="1"/>
          </p:cNvSpPr>
          <p:nvPr/>
        </p:nvSpPr>
        <p:spPr bwMode="auto">
          <a:xfrm>
            <a:off x="4562476" y="2274887"/>
            <a:ext cx="2209800" cy="630942"/>
          </a:xfrm>
          <a:prstGeom prst="rect">
            <a:avLst/>
          </a:prstGeom>
          <a:noFill/>
          <a:ln w="9525">
            <a:noFill/>
            <a:miter lim="800000"/>
            <a:headEnd/>
            <a:tailEnd/>
          </a:ln>
        </p:spPr>
        <p:txBody>
          <a:bodyPr wrap="square">
            <a:spAutoFit/>
          </a:bodyPr>
          <a:lstStyle/>
          <a:p>
            <a:pPr>
              <a:spcBef>
                <a:spcPct val="50000"/>
              </a:spcBef>
            </a:pPr>
            <a:r>
              <a:rPr lang="en-US" sz="1400" dirty="0" smtClean="0"/>
              <a:t>192.168.108.9 </a:t>
            </a:r>
          </a:p>
          <a:p>
            <a:pPr>
              <a:spcBef>
                <a:spcPct val="50000"/>
              </a:spcBef>
            </a:pPr>
            <a:r>
              <a:rPr lang="en-US" sz="1400" dirty="0" smtClean="0"/>
              <a:t>port=11010 dallasls slc=0</a:t>
            </a:r>
            <a:endParaRPr lang="en-US" sz="1400" dirty="0"/>
          </a:p>
        </p:txBody>
      </p:sp>
      <p:sp>
        <p:nvSpPr>
          <p:cNvPr id="101" name="Text Box 23"/>
          <p:cNvSpPr txBox="1">
            <a:spLocks noChangeArrowheads="1"/>
          </p:cNvSpPr>
          <p:nvPr/>
        </p:nvSpPr>
        <p:spPr bwMode="auto">
          <a:xfrm>
            <a:off x="2200274" y="4208462"/>
            <a:ext cx="2390775" cy="630942"/>
          </a:xfrm>
          <a:prstGeom prst="rect">
            <a:avLst/>
          </a:prstGeom>
          <a:noFill/>
          <a:ln w="9525">
            <a:noFill/>
            <a:miter lim="800000"/>
            <a:headEnd/>
            <a:tailEnd/>
          </a:ln>
        </p:spPr>
        <p:txBody>
          <a:bodyPr wrap="square">
            <a:spAutoFit/>
          </a:bodyPr>
          <a:lstStyle/>
          <a:p>
            <a:pPr>
              <a:spcBef>
                <a:spcPct val="50000"/>
              </a:spcBef>
            </a:pPr>
            <a:r>
              <a:rPr lang="en-US" sz="1400" dirty="0" smtClean="0"/>
              <a:t>192.168.109.8</a:t>
            </a:r>
          </a:p>
          <a:p>
            <a:pPr>
              <a:spcBef>
                <a:spcPct val="50000"/>
              </a:spcBef>
            </a:pPr>
            <a:r>
              <a:rPr lang="en-US" sz="1400" dirty="0" smtClean="0"/>
              <a:t>port=11011 hubardls slc=1</a:t>
            </a:r>
            <a:endParaRPr lang="en-US" sz="1400" dirty="0"/>
          </a:p>
        </p:txBody>
      </p:sp>
      <p:sp>
        <p:nvSpPr>
          <p:cNvPr id="102" name="Text Box 23"/>
          <p:cNvSpPr txBox="1">
            <a:spLocks noChangeArrowheads="1"/>
          </p:cNvSpPr>
          <p:nvPr/>
        </p:nvSpPr>
        <p:spPr bwMode="auto">
          <a:xfrm>
            <a:off x="4552951" y="4189412"/>
            <a:ext cx="2305050" cy="630942"/>
          </a:xfrm>
          <a:prstGeom prst="rect">
            <a:avLst/>
          </a:prstGeom>
          <a:noFill/>
          <a:ln w="9525">
            <a:noFill/>
            <a:miter lim="800000"/>
            <a:headEnd/>
            <a:tailEnd/>
          </a:ln>
        </p:spPr>
        <p:txBody>
          <a:bodyPr wrap="square">
            <a:spAutoFit/>
          </a:bodyPr>
          <a:lstStyle/>
          <a:p>
            <a:pPr>
              <a:spcBef>
                <a:spcPct val="50000"/>
              </a:spcBef>
            </a:pPr>
            <a:r>
              <a:rPr lang="en-US" sz="1400" dirty="0" smtClean="0"/>
              <a:t>192.168.109.10 </a:t>
            </a:r>
          </a:p>
          <a:p>
            <a:pPr>
              <a:spcBef>
                <a:spcPct val="50000"/>
              </a:spcBef>
            </a:pPr>
            <a:r>
              <a:rPr lang="en-US" sz="1400" dirty="0" smtClean="0"/>
              <a:t>port=11011 dallasls slc=1</a:t>
            </a:r>
            <a:endParaRPr lang="en-US" sz="1400" dirty="0"/>
          </a:p>
        </p:txBody>
      </p:sp>
      <p:sp>
        <p:nvSpPr>
          <p:cNvPr id="105" name="Text Box 23"/>
          <p:cNvSpPr txBox="1">
            <a:spLocks noChangeArrowheads="1"/>
          </p:cNvSpPr>
          <p:nvPr/>
        </p:nvSpPr>
        <p:spPr bwMode="auto">
          <a:xfrm>
            <a:off x="2447925" y="5094287"/>
            <a:ext cx="4276725" cy="369332"/>
          </a:xfrm>
          <a:prstGeom prst="rect">
            <a:avLst/>
          </a:prstGeom>
          <a:noFill/>
          <a:ln w="9525">
            <a:noFill/>
            <a:miter lim="800000"/>
            <a:headEnd/>
            <a:tailEnd/>
          </a:ln>
        </p:spPr>
        <p:txBody>
          <a:bodyPr wrap="square">
            <a:spAutoFit/>
          </a:bodyPr>
          <a:lstStyle/>
          <a:p>
            <a:pPr>
              <a:spcBef>
                <a:spcPct val="50000"/>
              </a:spcBef>
            </a:pPr>
            <a:r>
              <a:rPr lang="en-US" dirty="0" smtClean="0"/>
              <a:t>Subnet mask=255.255.255.0 for all IPs</a:t>
            </a:r>
            <a:endParaRPr lang="en-US" dirty="0"/>
          </a:p>
        </p:txBody>
      </p:sp>
      <p:cxnSp>
        <p:nvCxnSpPr>
          <p:cNvPr id="107" name="Straight Connector 106"/>
          <p:cNvCxnSpPr/>
          <p:nvPr/>
        </p:nvCxnSpPr>
        <p:spPr>
          <a:xfrm rot="5400000">
            <a:off x="2662239" y="3184524"/>
            <a:ext cx="3810000" cy="9527"/>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34" name="Text Box 8"/>
          <p:cNvSpPr txBox="1">
            <a:spLocks noChangeArrowheads="1"/>
          </p:cNvSpPr>
          <p:nvPr/>
        </p:nvSpPr>
        <p:spPr bwMode="auto">
          <a:xfrm>
            <a:off x="371476"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PC=220-13-1</a:t>
            </a:r>
            <a:endParaRPr lang="en-US" b="1" dirty="0">
              <a:solidFill>
                <a:srgbClr val="000000"/>
              </a:solidFill>
            </a:endParaRPr>
          </a:p>
        </p:txBody>
      </p:sp>
      <p:sp>
        <p:nvSpPr>
          <p:cNvPr id="135" name="Text Box 8"/>
          <p:cNvSpPr txBox="1">
            <a:spLocks noChangeArrowheads="1"/>
          </p:cNvSpPr>
          <p:nvPr/>
        </p:nvSpPr>
        <p:spPr bwMode="auto">
          <a:xfrm>
            <a:off x="6896101"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PC=220-13-2</a:t>
            </a:r>
            <a:endParaRPr lang="en-US" b="1" dirty="0">
              <a:solidFill>
                <a:srgbClr val="000000"/>
              </a:solidFill>
            </a:endParaRPr>
          </a:p>
        </p:txBody>
      </p:sp>
      <p:cxnSp>
        <p:nvCxnSpPr>
          <p:cNvPr id="157" name="Straight Connector 156"/>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524125" y="1408112"/>
            <a:ext cx="1628775" cy="0"/>
          </a:xfrm>
          <a:prstGeom prst="line">
            <a:avLst/>
          </a:prstGeom>
          <a:ln w="15875">
            <a:solidFill>
              <a:srgbClr val="F537EC"/>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019675" y="1417637"/>
            <a:ext cx="1628775" cy="0"/>
          </a:xfrm>
          <a:prstGeom prst="line">
            <a:avLst/>
          </a:prstGeom>
          <a:ln w="15875">
            <a:solidFill>
              <a:srgbClr val="F537EC"/>
            </a:solidFill>
            <a:prstDash val="lgDashDotDot"/>
            <a:headEnd type="triangle"/>
          </a:ln>
        </p:spPr>
        <p:style>
          <a:lnRef idx="1">
            <a:schemeClr val="accent1"/>
          </a:lnRef>
          <a:fillRef idx="0">
            <a:schemeClr val="accent1"/>
          </a:fillRef>
          <a:effectRef idx="0">
            <a:schemeClr val="accent1"/>
          </a:effectRef>
          <a:fontRef idx="minor">
            <a:schemeClr val="tx1"/>
          </a:fontRef>
        </p:style>
      </p:cxnSp>
      <p:sp>
        <p:nvSpPr>
          <p:cNvPr id="175" name="Text Box 8"/>
          <p:cNvSpPr txBox="1">
            <a:spLocks noChangeArrowheads="1"/>
          </p:cNvSpPr>
          <p:nvPr/>
        </p:nvSpPr>
        <p:spPr bwMode="auto">
          <a:xfrm>
            <a:off x="2553013" y="1095375"/>
            <a:ext cx="1590362"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hubardls</a:t>
            </a:r>
            <a:endParaRPr lang="en-US" b="1" dirty="0">
              <a:solidFill>
                <a:srgbClr val="000000"/>
              </a:solidFill>
            </a:endParaRPr>
          </a:p>
        </p:txBody>
      </p:sp>
      <p:sp>
        <p:nvSpPr>
          <p:cNvPr id="176" name="Text Box 8"/>
          <p:cNvSpPr txBox="1">
            <a:spLocks noChangeArrowheads="1"/>
          </p:cNvSpPr>
          <p:nvPr/>
        </p:nvSpPr>
        <p:spPr bwMode="auto">
          <a:xfrm>
            <a:off x="5019988" y="1095375"/>
            <a:ext cx="1590362"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dallasls</a:t>
            </a:r>
            <a:endParaRPr lang="en-US" b="1" dirty="0">
              <a:solidFill>
                <a:srgbClr val="000000"/>
              </a:solidFill>
            </a:endParaRPr>
          </a:p>
        </p:txBody>
      </p:sp>
      <p:sp>
        <p:nvSpPr>
          <p:cNvPr id="36" name="Rectangle 2"/>
          <p:cNvSpPr>
            <a:spLocks noGrp="1" noChangeArrowheads="1"/>
          </p:cNvSpPr>
          <p:nvPr>
            <p:ph type="title"/>
          </p:nvPr>
        </p:nvSpPr>
        <p:spPr>
          <a:xfrm>
            <a:off x="0" y="0"/>
            <a:ext cx="9140825" cy="609600"/>
          </a:xfrm>
        </p:spPr>
        <p:txBody>
          <a:bodyPr/>
          <a:lstStyle/>
          <a:p>
            <a:pPr eaLnBrk="1" hangingPunct="1"/>
            <a:r>
              <a:rPr lang="en-US" dirty="0" smtClean="0"/>
              <a:t>  Dallas / Hubbard M2PA Network Drawing</a:t>
            </a:r>
          </a:p>
        </p:txBody>
      </p:sp>
      <p:cxnSp>
        <p:nvCxnSpPr>
          <p:cNvPr id="35" name="Straight Connector 34"/>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981950" y="2255837"/>
            <a:ext cx="504825" cy="25812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57225" y="2246312"/>
            <a:ext cx="504825" cy="2581275"/>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0"/>
          <p:cNvSpPr txBox="1">
            <a:spLocks noChangeArrowheads="1"/>
          </p:cNvSpPr>
          <p:nvPr/>
        </p:nvSpPr>
        <p:spPr bwMode="auto">
          <a:xfrm>
            <a:off x="7969782"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41" name="Text Box 10"/>
          <p:cNvSpPr txBox="1">
            <a:spLocks noChangeArrowheads="1"/>
          </p:cNvSpPr>
          <p:nvPr/>
        </p:nvSpPr>
        <p:spPr bwMode="auto">
          <a:xfrm>
            <a:off x="645057"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42" name="Line 27"/>
          <p:cNvSpPr>
            <a:spLocks noChangeShapeType="1"/>
          </p:cNvSpPr>
          <p:nvPr/>
        </p:nvSpPr>
        <p:spPr bwMode="auto">
          <a:xfrm flipH="1">
            <a:off x="5359400" y="3908425"/>
            <a:ext cx="227013" cy="0"/>
          </a:xfrm>
          <a:prstGeom prst="line">
            <a:avLst/>
          </a:prstGeom>
          <a:noFill/>
          <a:ln w="9525">
            <a:solidFill>
              <a:srgbClr val="FFFF00"/>
            </a:solidFill>
            <a:round/>
            <a:headEnd/>
            <a:tailEnd/>
          </a:ln>
        </p:spPr>
        <p:txBody>
          <a:bodyPr/>
          <a:lstStyle/>
          <a:p>
            <a:endParaRPr lang="en-US" dirty="0"/>
          </a:p>
        </p:txBody>
      </p:sp>
      <p:sp>
        <p:nvSpPr>
          <p:cNvPr id="44" name="Line 32"/>
          <p:cNvSpPr>
            <a:spLocks noChangeShapeType="1"/>
          </p:cNvSpPr>
          <p:nvPr/>
        </p:nvSpPr>
        <p:spPr bwMode="auto">
          <a:xfrm flipV="1">
            <a:off x="495300" y="3343275"/>
            <a:ext cx="273050" cy="0"/>
          </a:xfrm>
          <a:prstGeom prst="line">
            <a:avLst/>
          </a:prstGeom>
          <a:noFill/>
          <a:ln w="9525">
            <a:solidFill>
              <a:srgbClr val="000000"/>
            </a:solidFill>
            <a:round/>
            <a:headEnd/>
            <a:tailEnd type="triangle" w="med" len="med"/>
          </a:ln>
        </p:spPr>
        <p:txBody>
          <a:bodyPr wrap="none"/>
          <a:lstStyle/>
          <a:p>
            <a:endParaRPr lang="en-US" dirty="0"/>
          </a:p>
        </p:txBody>
      </p:sp>
      <p:sp>
        <p:nvSpPr>
          <p:cNvPr id="45" name="Rectangle 23"/>
          <p:cNvSpPr>
            <a:spLocks noChangeArrowheads="1"/>
          </p:cNvSpPr>
          <p:nvPr/>
        </p:nvSpPr>
        <p:spPr bwMode="auto">
          <a:xfrm>
            <a:off x="14874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6" name="Rectangle 25"/>
          <p:cNvSpPr>
            <a:spLocks noChangeArrowheads="1"/>
          </p:cNvSpPr>
          <p:nvPr/>
        </p:nvSpPr>
        <p:spPr bwMode="auto">
          <a:xfrm>
            <a:off x="14874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7" name="Line 36"/>
          <p:cNvSpPr>
            <a:spLocks noChangeShapeType="1"/>
          </p:cNvSpPr>
          <p:nvPr/>
        </p:nvSpPr>
        <p:spPr bwMode="auto">
          <a:xfrm>
            <a:off x="1004888" y="2970211"/>
            <a:ext cx="814387" cy="1076326"/>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9" name="Line 39"/>
          <p:cNvSpPr>
            <a:spLocks noChangeShapeType="1"/>
          </p:cNvSpPr>
          <p:nvPr/>
        </p:nvSpPr>
        <p:spPr bwMode="auto">
          <a:xfrm flipV="1">
            <a:off x="1000126" y="3047999"/>
            <a:ext cx="673100" cy="1065212"/>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0" name="Rectangle 23"/>
          <p:cNvSpPr>
            <a:spLocks noChangeArrowheads="1"/>
          </p:cNvSpPr>
          <p:nvPr/>
        </p:nvSpPr>
        <p:spPr bwMode="auto">
          <a:xfrm>
            <a:off x="68976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1" name="Rectangle 25"/>
          <p:cNvSpPr>
            <a:spLocks noChangeArrowheads="1"/>
          </p:cNvSpPr>
          <p:nvPr/>
        </p:nvSpPr>
        <p:spPr bwMode="auto">
          <a:xfrm>
            <a:off x="68976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2" name="Line 38"/>
          <p:cNvSpPr>
            <a:spLocks noChangeShapeType="1"/>
          </p:cNvSpPr>
          <p:nvPr/>
        </p:nvSpPr>
        <p:spPr bwMode="auto">
          <a:xfrm flipV="1">
            <a:off x="7229475" y="2960686"/>
            <a:ext cx="885825" cy="109537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3" name="Line 41"/>
          <p:cNvSpPr>
            <a:spLocks noChangeShapeType="1"/>
          </p:cNvSpPr>
          <p:nvPr/>
        </p:nvSpPr>
        <p:spPr bwMode="auto">
          <a:xfrm>
            <a:off x="7277099" y="3036887"/>
            <a:ext cx="866775" cy="111442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4" name="Line 30"/>
          <p:cNvSpPr>
            <a:spLocks noChangeShapeType="1"/>
          </p:cNvSpPr>
          <p:nvPr/>
        </p:nvSpPr>
        <p:spPr bwMode="auto">
          <a:xfrm flipH="1">
            <a:off x="1019175" y="42084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55" name="Line 28"/>
          <p:cNvSpPr>
            <a:spLocks noChangeShapeType="1"/>
          </p:cNvSpPr>
          <p:nvPr/>
        </p:nvSpPr>
        <p:spPr bwMode="auto">
          <a:xfrm flipV="1">
            <a:off x="1190624" y="2903538"/>
            <a:ext cx="6962775" cy="9524"/>
          </a:xfrm>
          <a:prstGeom prst="line">
            <a:avLst/>
          </a:prstGeom>
          <a:noFill/>
          <a:ln w="25400">
            <a:solidFill>
              <a:srgbClr val="000000"/>
            </a:solidFill>
            <a:round/>
            <a:headEnd/>
            <a:tailEnd type="triangle" w="med" len="med"/>
          </a:ln>
        </p:spPr>
        <p:txBody>
          <a:bodyPr wrap="none"/>
          <a:lstStyle/>
          <a:p>
            <a:endParaRPr lang="en-US" dirty="0"/>
          </a:p>
        </p:txBody>
      </p:sp>
      <p:sp>
        <p:nvSpPr>
          <p:cNvPr id="56" name="Text Box 10"/>
          <p:cNvSpPr txBox="1">
            <a:spLocks noChangeArrowheads="1"/>
          </p:cNvSpPr>
          <p:nvPr/>
        </p:nvSpPr>
        <p:spPr bwMode="auto">
          <a:xfrm>
            <a:off x="1508011" y="248285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7" name="Text Box 10"/>
          <p:cNvSpPr txBox="1">
            <a:spLocks noChangeArrowheads="1"/>
          </p:cNvSpPr>
          <p:nvPr/>
        </p:nvSpPr>
        <p:spPr bwMode="auto">
          <a:xfrm>
            <a:off x="6918211" y="246380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8" name="Text Box 10"/>
          <p:cNvSpPr txBox="1">
            <a:spLocks noChangeArrowheads="1"/>
          </p:cNvSpPr>
          <p:nvPr/>
        </p:nvSpPr>
        <p:spPr bwMode="auto">
          <a:xfrm>
            <a:off x="1512599" y="4235450"/>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59" name="Text Box 10"/>
          <p:cNvSpPr txBox="1">
            <a:spLocks noChangeArrowheads="1"/>
          </p:cNvSpPr>
          <p:nvPr/>
        </p:nvSpPr>
        <p:spPr bwMode="auto">
          <a:xfrm>
            <a:off x="6922799" y="4244975"/>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60" name="Line 40"/>
          <p:cNvSpPr>
            <a:spLocks noChangeShapeType="1"/>
          </p:cNvSpPr>
          <p:nvPr/>
        </p:nvSpPr>
        <p:spPr bwMode="auto">
          <a:xfrm flipV="1">
            <a:off x="1673225" y="3027362"/>
            <a:ext cx="5594350" cy="20638"/>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61" name="Line 37"/>
          <p:cNvSpPr>
            <a:spLocks noChangeShapeType="1"/>
          </p:cNvSpPr>
          <p:nvPr/>
        </p:nvSpPr>
        <p:spPr bwMode="auto">
          <a:xfrm>
            <a:off x="1838326" y="4056063"/>
            <a:ext cx="5391150" cy="28574"/>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62" name="Line 35"/>
          <p:cNvSpPr>
            <a:spLocks noChangeShapeType="1"/>
          </p:cNvSpPr>
          <p:nvPr/>
        </p:nvSpPr>
        <p:spPr bwMode="auto">
          <a:xfrm flipV="1">
            <a:off x="2003424" y="4198936"/>
            <a:ext cx="6149975" cy="6348"/>
          </a:xfrm>
          <a:prstGeom prst="line">
            <a:avLst/>
          </a:prstGeom>
          <a:noFill/>
          <a:ln w="25400">
            <a:solidFill>
              <a:srgbClr val="000000"/>
            </a:solidFill>
            <a:round/>
            <a:headEnd/>
            <a:tailEnd type="triangle" w="med" len="med"/>
          </a:ln>
        </p:spPr>
        <p:txBody>
          <a:bodyPr wrap="none" anchor="ctr"/>
          <a:lstStyle/>
          <a:p>
            <a:endParaRPr lang="en-US" dirty="0"/>
          </a:p>
        </p:txBody>
      </p:sp>
      <p:sp>
        <p:nvSpPr>
          <p:cNvPr id="63" name="Line 30"/>
          <p:cNvSpPr>
            <a:spLocks noChangeShapeType="1"/>
          </p:cNvSpPr>
          <p:nvPr/>
        </p:nvSpPr>
        <p:spPr bwMode="auto">
          <a:xfrm flipH="1">
            <a:off x="1009650" y="29130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65" name="Text Box 23"/>
          <p:cNvSpPr txBox="1">
            <a:spLocks noChangeArrowheads="1"/>
          </p:cNvSpPr>
          <p:nvPr/>
        </p:nvSpPr>
        <p:spPr bwMode="auto">
          <a:xfrm>
            <a:off x="2324100" y="5799137"/>
            <a:ext cx="4276725" cy="369332"/>
          </a:xfrm>
          <a:prstGeom prst="rect">
            <a:avLst/>
          </a:prstGeom>
          <a:noFill/>
          <a:ln w="9525">
            <a:noFill/>
            <a:miter lim="800000"/>
            <a:headEnd/>
            <a:tailEnd/>
          </a:ln>
        </p:spPr>
        <p:txBody>
          <a:bodyPr wrap="square">
            <a:spAutoFit/>
          </a:bodyPr>
          <a:lstStyle/>
          <a:p>
            <a:pPr>
              <a:spcBef>
                <a:spcPct val="50000"/>
              </a:spcBef>
            </a:pPr>
            <a:r>
              <a:rPr lang="en-US" dirty="0" smtClean="0"/>
              <a:t>_____________________Primary Path</a:t>
            </a:r>
            <a:endParaRPr lang="en-US" dirty="0"/>
          </a:p>
        </p:txBody>
      </p:sp>
      <p:sp>
        <p:nvSpPr>
          <p:cNvPr id="66" name="Text Box 23"/>
          <p:cNvSpPr txBox="1">
            <a:spLocks noChangeArrowheads="1"/>
          </p:cNvSpPr>
          <p:nvPr/>
        </p:nvSpPr>
        <p:spPr bwMode="auto">
          <a:xfrm>
            <a:off x="2352675" y="6046787"/>
            <a:ext cx="4619625" cy="369332"/>
          </a:xfrm>
          <a:prstGeom prst="rect">
            <a:avLst/>
          </a:prstGeom>
          <a:noFill/>
          <a:ln w="9525">
            <a:noFill/>
            <a:miter lim="800000"/>
            <a:headEnd/>
            <a:tailEnd/>
          </a:ln>
        </p:spPr>
        <p:txBody>
          <a:bodyPr wrap="square">
            <a:spAutoFit/>
          </a:bodyPr>
          <a:lstStyle/>
          <a:p>
            <a:pPr>
              <a:spcBef>
                <a:spcPct val="50000"/>
              </a:spcBef>
            </a:pPr>
            <a:r>
              <a:rPr lang="en-US" dirty="0" smtClean="0"/>
              <a:t>_ _ _ _ _ _ _ _ _ _ _ _ _ _Multi-homed Path</a:t>
            </a:r>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889750"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6" name="Rectangle 3"/>
          <p:cNvSpPr>
            <a:spLocks noChangeArrowheads="1"/>
          </p:cNvSpPr>
          <p:nvPr/>
        </p:nvSpPr>
        <p:spPr bwMode="auto">
          <a:xfrm>
            <a:off x="385763"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0" name="Text Box 8"/>
          <p:cNvSpPr txBox="1">
            <a:spLocks noChangeArrowheads="1"/>
          </p:cNvSpPr>
          <p:nvPr/>
        </p:nvSpPr>
        <p:spPr bwMode="auto">
          <a:xfrm>
            <a:off x="566570" y="762000"/>
            <a:ext cx="1479892"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Denver STP</a:t>
            </a:r>
            <a:endParaRPr lang="en-US" b="1" dirty="0">
              <a:solidFill>
                <a:srgbClr val="000000"/>
              </a:solidFill>
            </a:endParaRPr>
          </a:p>
        </p:txBody>
      </p:sp>
      <p:sp>
        <p:nvSpPr>
          <p:cNvPr id="11" name="AutoShape 9"/>
          <p:cNvSpPr>
            <a:spLocks noChangeArrowheads="1"/>
          </p:cNvSpPr>
          <p:nvPr/>
        </p:nvSpPr>
        <p:spPr bwMode="auto">
          <a:xfrm rot="10800000" flipV="1">
            <a:off x="360361" y="1943099"/>
            <a:ext cx="1895475" cy="3132137"/>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2" name="Text Box 10"/>
          <p:cNvSpPr txBox="1">
            <a:spLocks noChangeArrowheads="1"/>
          </p:cNvSpPr>
          <p:nvPr/>
        </p:nvSpPr>
        <p:spPr bwMode="auto">
          <a:xfrm>
            <a:off x="692127" y="5083175"/>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sp>
        <p:nvSpPr>
          <p:cNvPr id="16" name="AutoShape 14"/>
          <p:cNvSpPr>
            <a:spLocks noChangeArrowheads="1"/>
          </p:cNvSpPr>
          <p:nvPr/>
        </p:nvSpPr>
        <p:spPr bwMode="auto">
          <a:xfrm rot="10800000" flipV="1">
            <a:off x="6857998" y="1966912"/>
            <a:ext cx="1895475" cy="3117850"/>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7" name="Text Box 15"/>
          <p:cNvSpPr txBox="1">
            <a:spLocks noChangeArrowheads="1"/>
          </p:cNvSpPr>
          <p:nvPr/>
        </p:nvSpPr>
        <p:spPr bwMode="auto">
          <a:xfrm>
            <a:off x="7202465" y="5073650"/>
            <a:ext cx="1219244"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sp>
        <p:nvSpPr>
          <p:cNvPr id="22" name="Text Box 20"/>
          <p:cNvSpPr txBox="1">
            <a:spLocks noChangeArrowheads="1"/>
          </p:cNvSpPr>
          <p:nvPr/>
        </p:nvSpPr>
        <p:spPr bwMode="auto">
          <a:xfrm>
            <a:off x="6913864" y="768350"/>
            <a:ext cx="1710726"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Salt Lake STP</a:t>
            </a:r>
            <a:endParaRPr lang="en-US" b="1" dirty="0">
              <a:solidFill>
                <a:srgbClr val="000000"/>
              </a:solidFill>
            </a:endParaRPr>
          </a:p>
        </p:txBody>
      </p:sp>
      <p:cxnSp>
        <p:nvCxnSpPr>
          <p:cNvPr id="43" name="Straight Connector 42"/>
          <p:cNvCxnSpPr/>
          <p:nvPr/>
        </p:nvCxnSpPr>
        <p:spPr>
          <a:xfrm rot="5400000">
            <a:off x="-119058" y="3517898"/>
            <a:ext cx="3133723" cy="19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119816" y="3527424"/>
            <a:ext cx="3095625" cy="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 Box 23"/>
          <p:cNvSpPr txBox="1">
            <a:spLocks noChangeArrowheads="1"/>
          </p:cNvSpPr>
          <p:nvPr/>
        </p:nvSpPr>
        <p:spPr bwMode="auto">
          <a:xfrm>
            <a:off x="2209799" y="2255837"/>
            <a:ext cx="2476501" cy="630942"/>
          </a:xfrm>
          <a:prstGeom prst="rect">
            <a:avLst/>
          </a:prstGeom>
          <a:noFill/>
          <a:ln w="9525">
            <a:noFill/>
            <a:miter lim="800000"/>
            <a:headEnd/>
            <a:tailEnd/>
          </a:ln>
        </p:spPr>
        <p:txBody>
          <a:bodyPr wrap="square">
            <a:spAutoFit/>
          </a:bodyPr>
          <a:lstStyle/>
          <a:p>
            <a:pPr>
              <a:spcBef>
                <a:spcPct val="50000"/>
              </a:spcBef>
            </a:pPr>
            <a:r>
              <a:rPr lang="en-US" sz="1400" dirty="0" smtClean="0"/>
              <a:t>192.168.108.11 </a:t>
            </a:r>
          </a:p>
          <a:p>
            <a:pPr>
              <a:spcBef>
                <a:spcPct val="50000"/>
              </a:spcBef>
            </a:pPr>
            <a:r>
              <a:rPr lang="en-US" sz="1400" dirty="0" smtClean="0"/>
              <a:t>port=11010 slakels slc=0</a:t>
            </a:r>
            <a:endParaRPr lang="en-US" sz="1400" dirty="0"/>
          </a:p>
        </p:txBody>
      </p:sp>
      <p:sp>
        <p:nvSpPr>
          <p:cNvPr id="99" name="Text Box 23"/>
          <p:cNvSpPr txBox="1">
            <a:spLocks noChangeArrowheads="1"/>
          </p:cNvSpPr>
          <p:nvPr/>
        </p:nvSpPr>
        <p:spPr bwMode="auto">
          <a:xfrm>
            <a:off x="4572000" y="2265362"/>
            <a:ext cx="2314576" cy="630942"/>
          </a:xfrm>
          <a:prstGeom prst="rect">
            <a:avLst/>
          </a:prstGeom>
          <a:noFill/>
          <a:ln w="9525">
            <a:noFill/>
            <a:miter lim="800000"/>
            <a:headEnd/>
            <a:tailEnd/>
          </a:ln>
        </p:spPr>
        <p:txBody>
          <a:bodyPr wrap="square">
            <a:spAutoFit/>
          </a:bodyPr>
          <a:lstStyle/>
          <a:p>
            <a:pPr>
              <a:spcBef>
                <a:spcPct val="50000"/>
              </a:spcBef>
            </a:pPr>
            <a:r>
              <a:rPr lang="en-US" sz="1400" dirty="0" smtClean="0"/>
              <a:t>192.168.108.13 </a:t>
            </a:r>
          </a:p>
          <a:p>
            <a:pPr>
              <a:spcBef>
                <a:spcPct val="50000"/>
              </a:spcBef>
            </a:pPr>
            <a:r>
              <a:rPr lang="en-US" sz="1400" dirty="0" smtClean="0"/>
              <a:t>port=11010 denverls slc=0</a:t>
            </a:r>
            <a:endParaRPr lang="en-US" sz="1400" dirty="0"/>
          </a:p>
        </p:txBody>
      </p:sp>
      <p:sp>
        <p:nvSpPr>
          <p:cNvPr id="101" name="Text Box 23"/>
          <p:cNvSpPr txBox="1">
            <a:spLocks noChangeArrowheads="1"/>
          </p:cNvSpPr>
          <p:nvPr/>
        </p:nvSpPr>
        <p:spPr bwMode="auto">
          <a:xfrm>
            <a:off x="2200275" y="4208462"/>
            <a:ext cx="2247900" cy="630942"/>
          </a:xfrm>
          <a:prstGeom prst="rect">
            <a:avLst/>
          </a:prstGeom>
          <a:noFill/>
          <a:ln w="9525">
            <a:noFill/>
            <a:miter lim="800000"/>
            <a:headEnd/>
            <a:tailEnd/>
          </a:ln>
        </p:spPr>
        <p:txBody>
          <a:bodyPr wrap="square">
            <a:spAutoFit/>
          </a:bodyPr>
          <a:lstStyle/>
          <a:p>
            <a:pPr>
              <a:spcBef>
                <a:spcPct val="50000"/>
              </a:spcBef>
            </a:pPr>
            <a:r>
              <a:rPr lang="en-US" sz="1400" dirty="0" smtClean="0"/>
              <a:t>192.168.109.12</a:t>
            </a:r>
          </a:p>
          <a:p>
            <a:pPr>
              <a:spcBef>
                <a:spcPct val="50000"/>
              </a:spcBef>
            </a:pPr>
            <a:r>
              <a:rPr lang="en-US" sz="1400" dirty="0" smtClean="0"/>
              <a:t>port=11011 slakels slc=1</a:t>
            </a:r>
            <a:endParaRPr lang="en-US" sz="1400" dirty="0"/>
          </a:p>
        </p:txBody>
      </p:sp>
      <p:sp>
        <p:nvSpPr>
          <p:cNvPr id="102" name="Text Box 23"/>
          <p:cNvSpPr txBox="1">
            <a:spLocks noChangeArrowheads="1"/>
          </p:cNvSpPr>
          <p:nvPr/>
        </p:nvSpPr>
        <p:spPr bwMode="auto">
          <a:xfrm>
            <a:off x="4600575" y="4217987"/>
            <a:ext cx="2362201" cy="630942"/>
          </a:xfrm>
          <a:prstGeom prst="rect">
            <a:avLst/>
          </a:prstGeom>
          <a:noFill/>
          <a:ln w="9525">
            <a:noFill/>
            <a:miter lim="800000"/>
            <a:headEnd/>
            <a:tailEnd/>
          </a:ln>
        </p:spPr>
        <p:txBody>
          <a:bodyPr wrap="square">
            <a:spAutoFit/>
          </a:bodyPr>
          <a:lstStyle/>
          <a:p>
            <a:pPr>
              <a:spcBef>
                <a:spcPct val="50000"/>
              </a:spcBef>
            </a:pPr>
            <a:r>
              <a:rPr lang="en-US" sz="1400" dirty="0" smtClean="0"/>
              <a:t>192.168.109.14 </a:t>
            </a:r>
          </a:p>
          <a:p>
            <a:pPr>
              <a:spcBef>
                <a:spcPct val="50000"/>
              </a:spcBef>
            </a:pPr>
            <a:r>
              <a:rPr lang="en-US" sz="1400" dirty="0" smtClean="0"/>
              <a:t>port=11011 denverls slc=1</a:t>
            </a:r>
            <a:endParaRPr lang="en-US" sz="1400" dirty="0"/>
          </a:p>
        </p:txBody>
      </p:sp>
      <p:sp>
        <p:nvSpPr>
          <p:cNvPr id="105" name="Text Box 23"/>
          <p:cNvSpPr txBox="1">
            <a:spLocks noChangeArrowheads="1"/>
          </p:cNvSpPr>
          <p:nvPr/>
        </p:nvSpPr>
        <p:spPr bwMode="auto">
          <a:xfrm>
            <a:off x="2438400" y="5065712"/>
            <a:ext cx="4276725" cy="369332"/>
          </a:xfrm>
          <a:prstGeom prst="rect">
            <a:avLst/>
          </a:prstGeom>
          <a:noFill/>
          <a:ln w="9525">
            <a:noFill/>
            <a:miter lim="800000"/>
            <a:headEnd/>
            <a:tailEnd/>
          </a:ln>
        </p:spPr>
        <p:txBody>
          <a:bodyPr wrap="square">
            <a:spAutoFit/>
          </a:bodyPr>
          <a:lstStyle/>
          <a:p>
            <a:pPr>
              <a:spcBef>
                <a:spcPct val="50000"/>
              </a:spcBef>
            </a:pPr>
            <a:r>
              <a:rPr lang="en-US" dirty="0" smtClean="0"/>
              <a:t>Subnet mask=255.255.255.0 for all IPs</a:t>
            </a:r>
            <a:endParaRPr lang="en-US" dirty="0"/>
          </a:p>
        </p:txBody>
      </p:sp>
      <p:cxnSp>
        <p:nvCxnSpPr>
          <p:cNvPr id="107" name="Straight Connector 106"/>
          <p:cNvCxnSpPr/>
          <p:nvPr/>
        </p:nvCxnSpPr>
        <p:spPr>
          <a:xfrm rot="5400000">
            <a:off x="2595564" y="3174999"/>
            <a:ext cx="3790950" cy="9527"/>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34" name="Text Box 8"/>
          <p:cNvSpPr txBox="1">
            <a:spLocks noChangeArrowheads="1"/>
          </p:cNvSpPr>
          <p:nvPr/>
        </p:nvSpPr>
        <p:spPr bwMode="auto">
          <a:xfrm>
            <a:off x="371476"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PC=190-12-1</a:t>
            </a:r>
            <a:endParaRPr lang="en-US" b="1" dirty="0">
              <a:solidFill>
                <a:srgbClr val="000000"/>
              </a:solidFill>
            </a:endParaRPr>
          </a:p>
        </p:txBody>
      </p:sp>
      <p:sp>
        <p:nvSpPr>
          <p:cNvPr id="135" name="Text Box 8"/>
          <p:cNvSpPr txBox="1">
            <a:spLocks noChangeArrowheads="1"/>
          </p:cNvSpPr>
          <p:nvPr/>
        </p:nvSpPr>
        <p:spPr bwMode="auto">
          <a:xfrm>
            <a:off x="6896101"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PC=190-12-2</a:t>
            </a:r>
            <a:endParaRPr lang="en-US" b="1" dirty="0">
              <a:solidFill>
                <a:srgbClr val="000000"/>
              </a:solidFill>
            </a:endParaRPr>
          </a:p>
        </p:txBody>
      </p:sp>
      <p:cxnSp>
        <p:nvCxnSpPr>
          <p:cNvPr id="157" name="Straight Connector 156"/>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524125" y="1408112"/>
            <a:ext cx="1628775" cy="0"/>
          </a:xfrm>
          <a:prstGeom prst="line">
            <a:avLst/>
          </a:prstGeom>
          <a:ln w="15875">
            <a:solidFill>
              <a:srgbClr val="F537EC"/>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914900" y="1417637"/>
            <a:ext cx="1628775" cy="0"/>
          </a:xfrm>
          <a:prstGeom prst="line">
            <a:avLst/>
          </a:prstGeom>
          <a:ln w="15875">
            <a:solidFill>
              <a:srgbClr val="F537EC"/>
            </a:solidFill>
            <a:prstDash val="lgDashDotDot"/>
            <a:headEnd type="triangle"/>
          </a:ln>
        </p:spPr>
        <p:style>
          <a:lnRef idx="1">
            <a:schemeClr val="accent1"/>
          </a:lnRef>
          <a:fillRef idx="0">
            <a:schemeClr val="accent1"/>
          </a:fillRef>
          <a:effectRef idx="0">
            <a:schemeClr val="accent1"/>
          </a:effectRef>
          <a:fontRef idx="minor">
            <a:schemeClr val="tx1"/>
          </a:fontRef>
        </p:style>
      </p:cxnSp>
      <p:sp>
        <p:nvSpPr>
          <p:cNvPr id="175" name="Text Box 8"/>
          <p:cNvSpPr txBox="1">
            <a:spLocks noChangeArrowheads="1"/>
          </p:cNvSpPr>
          <p:nvPr/>
        </p:nvSpPr>
        <p:spPr bwMode="auto">
          <a:xfrm>
            <a:off x="2553013" y="1095375"/>
            <a:ext cx="1590362"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slakels</a:t>
            </a:r>
            <a:endParaRPr lang="en-US" b="1" dirty="0">
              <a:solidFill>
                <a:srgbClr val="000000"/>
              </a:solidFill>
            </a:endParaRPr>
          </a:p>
        </p:txBody>
      </p:sp>
      <p:sp>
        <p:nvSpPr>
          <p:cNvPr id="176" name="Text Box 8"/>
          <p:cNvSpPr txBox="1">
            <a:spLocks noChangeArrowheads="1"/>
          </p:cNvSpPr>
          <p:nvPr/>
        </p:nvSpPr>
        <p:spPr bwMode="auto">
          <a:xfrm>
            <a:off x="4915213" y="1095375"/>
            <a:ext cx="1590362"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denverls</a:t>
            </a:r>
            <a:endParaRPr lang="en-US" b="1" dirty="0">
              <a:solidFill>
                <a:srgbClr val="000000"/>
              </a:solidFill>
            </a:endParaRPr>
          </a:p>
        </p:txBody>
      </p:sp>
      <p:sp>
        <p:nvSpPr>
          <p:cNvPr id="36" name="Rectangle 2"/>
          <p:cNvSpPr>
            <a:spLocks noGrp="1" noChangeArrowheads="1"/>
          </p:cNvSpPr>
          <p:nvPr>
            <p:ph type="title"/>
          </p:nvPr>
        </p:nvSpPr>
        <p:spPr>
          <a:xfrm>
            <a:off x="0" y="0"/>
            <a:ext cx="9140825" cy="609600"/>
          </a:xfrm>
        </p:spPr>
        <p:txBody>
          <a:bodyPr/>
          <a:lstStyle/>
          <a:p>
            <a:pPr eaLnBrk="1" hangingPunct="1"/>
            <a:r>
              <a:rPr lang="en-US" dirty="0" smtClean="0"/>
              <a:t>  Denver / Salt Lake M2PA Network Drawing</a:t>
            </a:r>
          </a:p>
        </p:txBody>
      </p:sp>
      <p:cxnSp>
        <p:nvCxnSpPr>
          <p:cNvPr id="35" name="Straight Connector 34"/>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981950" y="2255837"/>
            <a:ext cx="504825" cy="25812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57225" y="2246312"/>
            <a:ext cx="504825" cy="2581275"/>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0"/>
          <p:cNvSpPr txBox="1">
            <a:spLocks noChangeArrowheads="1"/>
          </p:cNvSpPr>
          <p:nvPr/>
        </p:nvSpPr>
        <p:spPr bwMode="auto">
          <a:xfrm>
            <a:off x="7969782"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41" name="Text Box 10"/>
          <p:cNvSpPr txBox="1">
            <a:spLocks noChangeArrowheads="1"/>
          </p:cNvSpPr>
          <p:nvPr/>
        </p:nvSpPr>
        <p:spPr bwMode="auto">
          <a:xfrm>
            <a:off x="645057"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42" name="Line 27"/>
          <p:cNvSpPr>
            <a:spLocks noChangeShapeType="1"/>
          </p:cNvSpPr>
          <p:nvPr/>
        </p:nvSpPr>
        <p:spPr bwMode="auto">
          <a:xfrm flipH="1">
            <a:off x="5359400" y="3908425"/>
            <a:ext cx="227013" cy="0"/>
          </a:xfrm>
          <a:prstGeom prst="line">
            <a:avLst/>
          </a:prstGeom>
          <a:noFill/>
          <a:ln w="9525">
            <a:solidFill>
              <a:srgbClr val="FFFF00"/>
            </a:solidFill>
            <a:round/>
            <a:headEnd/>
            <a:tailEnd/>
          </a:ln>
        </p:spPr>
        <p:txBody>
          <a:bodyPr/>
          <a:lstStyle/>
          <a:p>
            <a:endParaRPr lang="en-US" dirty="0"/>
          </a:p>
        </p:txBody>
      </p:sp>
      <p:sp>
        <p:nvSpPr>
          <p:cNvPr id="44" name="Line 32"/>
          <p:cNvSpPr>
            <a:spLocks noChangeShapeType="1"/>
          </p:cNvSpPr>
          <p:nvPr/>
        </p:nvSpPr>
        <p:spPr bwMode="auto">
          <a:xfrm flipV="1">
            <a:off x="495300" y="3343275"/>
            <a:ext cx="273050" cy="0"/>
          </a:xfrm>
          <a:prstGeom prst="line">
            <a:avLst/>
          </a:prstGeom>
          <a:noFill/>
          <a:ln w="9525">
            <a:solidFill>
              <a:srgbClr val="000000"/>
            </a:solidFill>
            <a:round/>
            <a:headEnd/>
            <a:tailEnd type="triangle" w="med" len="med"/>
          </a:ln>
        </p:spPr>
        <p:txBody>
          <a:bodyPr wrap="none"/>
          <a:lstStyle/>
          <a:p>
            <a:endParaRPr lang="en-US" dirty="0"/>
          </a:p>
        </p:txBody>
      </p:sp>
      <p:sp>
        <p:nvSpPr>
          <p:cNvPr id="45" name="Rectangle 23"/>
          <p:cNvSpPr>
            <a:spLocks noChangeArrowheads="1"/>
          </p:cNvSpPr>
          <p:nvPr/>
        </p:nvSpPr>
        <p:spPr bwMode="auto">
          <a:xfrm>
            <a:off x="14874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6" name="Rectangle 25"/>
          <p:cNvSpPr>
            <a:spLocks noChangeArrowheads="1"/>
          </p:cNvSpPr>
          <p:nvPr/>
        </p:nvSpPr>
        <p:spPr bwMode="auto">
          <a:xfrm>
            <a:off x="14874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7" name="Line 36"/>
          <p:cNvSpPr>
            <a:spLocks noChangeShapeType="1"/>
          </p:cNvSpPr>
          <p:nvPr/>
        </p:nvSpPr>
        <p:spPr bwMode="auto">
          <a:xfrm>
            <a:off x="1004888" y="2970211"/>
            <a:ext cx="814387" cy="1076326"/>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9" name="Line 39"/>
          <p:cNvSpPr>
            <a:spLocks noChangeShapeType="1"/>
          </p:cNvSpPr>
          <p:nvPr/>
        </p:nvSpPr>
        <p:spPr bwMode="auto">
          <a:xfrm flipV="1">
            <a:off x="1000126" y="3047999"/>
            <a:ext cx="673100" cy="1065212"/>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0" name="Rectangle 23"/>
          <p:cNvSpPr>
            <a:spLocks noChangeArrowheads="1"/>
          </p:cNvSpPr>
          <p:nvPr/>
        </p:nvSpPr>
        <p:spPr bwMode="auto">
          <a:xfrm>
            <a:off x="68976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1" name="Rectangle 25"/>
          <p:cNvSpPr>
            <a:spLocks noChangeArrowheads="1"/>
          </p:cNvSpPr>
          <p:nvPr/>
        </p:nvSpPr>
        <p:spPr bwMode="auto">
          <a:xfrm>
            <a:off x="68976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2" name="Line 38"/>
          <p:cNvSpPr>
            <a:spLocks noChangeShapeType="1"/>
          </p:cNvSpPr>
          <p:nvPr/>
        </p:nvSpPr>
        <p:spPr bwMode="auto">
          <a:xfrm flipV="1">
            <a:off x="7229475" y="2960686"/>
            <a:ext cx="885825" cy="109537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3" name="Line 41"/>
          <p:cNvSpPr>
            <a:spLocks noChangeShapeType="1"/>
          </p:cNvSpPr>
          <p:nvPr/>
        </p:nvSpPr>
        <p:spPr bwMode="auto">
          <a:xfrm>
            <a:off x="7277099" y="3036887"/>
            <a:ext cx="866775" cy="111442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4" name="Line 30"/>
          <p:cNvSpPr>
            <a:spLocks noChangeShapeType="1"/>
          </p:cNvSpPr>
          <p:nvPr/>
        </p:nvSpPr>
        <p:spPr bwMode="auto">
          <a:xfrm flipH="1">
            <a:off x="1019175" y="42084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55" name="Line 28"/>
          <p:cNvSpPr>
            <a:spLocks noChangeShapeType="1"/>
          </p:cNvSpPr>
          <p:nvPr/>
        </p:nvSpPr>
        <p:spPr bwMode="auto">
          <a:xfrm flipV="1">
            <a:off x="1190624" y="2903538"/>
            <a:ext cx="6962775" cy="9524"/>
          </a:xfrm>
          <a:prstGeom prst="line">
            <a:avLst/>
          </a:prstGeom>
          <a:noFill/>
          <a:ln w="25400">
            <a:solidFill>
              <a:srgbClr val="000000"/>
            </a:solidFill>
            <a:round/>
            <a:headEnd/>
            <a:tailEnd type="triangle" w="med" len="med"/>
          </a:ln>
        </p:spPr>
        <p:txBody>
          <a:bodyPr wrap="none"/>
          <a:lstStyle/>
          <a:p>
            <a:endParaRPr lang="en-US" dirty="0"/>
          </a:p>
        </p:txBody>
      </p:sp>
      <p:sp>
        <p:nvSpPr>
          <p:cNvPr id="56" name="Text Box 10"/>
          <p:cNvSpPr txBox="1">
            <a:spLocks noChangeArrowheads="1"/>
          </p:cNvSpPr>
          <p:nvPr/>
        </p:nvSpPr>
        <p:spPr bwMode="auto">
          <a:xfrm>
            <a:off x="1508011" y="248285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7" name="Text Box 10"/>
          <p:cNvSpPr txBox="1">
            <a:spLocks noChangeArrowheads="1"/>
          </p:cNvSpPr>
          <p:nvPr/>
        </p:nvSpPr>
        <p:spPr bwMode="auto">
          <a:xfrm>
            <a:off x="6918211" y="246380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8" name="Text Box 10"/>
          <p:cNvSpPr txBox="1">
            <a:spLocks noChangeArrowheads="1"/>
          </p:cNvSpPr>
          <p:nvPr/>
        </p:nvSpPr>
        <p:spPr bwMode="auto">
          <a:xfrm>
            <a:off x="1512599" y="4235450"/>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59" name="Text Box 10"/>
          <p:cNvSpPr txBox="1">
            <a:spLocks noChangeArrowheads="1"/>
          </p:cNvSpPr>
          <p:nvPr/>
        </p:nvSpPr>
        <p:spPr bwMode="auto">
          <a:xfrm>
            <a:off x="6922799" y="4244975"/>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60" name="Line 40"/>
          <p:cNvSpPr>
            <a:spLocks noChangeShapeType="1"/>
          </p:cNvSpPr>
          <p:nvPr/>
        </p:nvSpPr>
        <p:spPr bwMode="auto">
          <a:xfrm flipV="1">
            <a:off x="1673225" y="3027362"/>
            <a:ext cx="5594350" cy="20638"/>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61" name="Line 37"/>
          <p:cNvSpPr>
            <a:spLocks noChangeShapeType="1"/>
          </p:cNvSpPr>
          <p:nvPr/>
        </p:nvSpPr>
        <p:spPr bwMode="auto">
          <a:xfrm>
            <a:off x="1838326" y="4056063"/>
            <a:ext cx="5391150" cy="28574"/>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62" name="Line 35"/>
          <p:cNvSpPr>
            <a:spLocks noChangeShapeType="1"/>
          </p:cNvSpPr>
          <p:nvPr/>
        </p:nvSpPr>
        <p:spPr bwMode="auto">
          <a:xfrm flipV="1">
            <a:off x="2003424" y="4198936"/>
            <a:ext cx="6149975" cy="6348"/>
          </a:xfrm>
          <a:prstGeom prst="line">
            <a:avLst/>
          </a:prstGeom>
          <a:noFill/>
          <a:ln w="25400">
            <a:solidFill>
              <a:srgbClr val="000000"/>
            </a:solidFill>
            <a:round/>
            <a:headEnd/>
            <a:tailEnd type="triangle" w="med" len="med"/>
          </a:ln>
        </p:spPr>
        <p:txBody>
          <a:bodyPr wrap="none" anchor="ctr"/>
          <a:lstStyle/>
          <a:p>
            <a:endParaRPr lang="en-US" dirty="0"/>
          </a:p>
        </p:txBody>
      </p:sp>
      <p:sp>
        <p:nvSpPr>
          <p:cNvPr id="63" name="Line 30"/>
          <p:cNvSpPr>
            <a:spLocks noChangeShapeType="1"/>
          </p:cNvSpPr>
          <p:nvPr/>
        </p:nvSpPr>
        <p:spPr bwMode="auto">
          <a:xfrm flipH="1">
            <a:off x="1009650" y="29130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65" name="Text Box 23"/>
          <p:cNvSpPr txBox="1">
            <a:spLocks noChangeArrowheads="1"/>
          </p:cNvSpPr>
          <p:nvPr/>
        </p:nvSpPr>
        <p:spPr bwMode="auto">
          <a:xfrm>
            <a:off x="2381250" y="5799137"/>
            <a:ext cx="4276725" cy="369332"/>
          </a:xfrm>
          <a:prstGeom prst="rect">
            <a:avLst/>
          </a:prstGeom>
          <a:noFill/>
          <a:ln w="9525">
            <a:noFill/>
            <a:miter lim="800000"/>
            <a:headEnd/>
            <a:tailEnd/>
          </a:ln>
        </p:spPr>
        <p:txBody>
          <a:bodyPr wrap="square">
            <a:spAutoFit/>
          </a:bodyPr>
          <a:lstStyle/>
          <a:p>
            <a:pPr>
              <a:spcBef>
                <a:spcPct val="50000"/>
              </a:spcBef>
            </a:pPr>
            <a:r>
              <a:rPr lang="en-US" dirty="0" smtClean="0"/>
              <a:t>_____________________Primary Path</a:t>
            </a:r>
            <a:endParaRPr lang="en-US" dirty="0"/>
          </a:p>
        </p:txBody>
      </p:sp>
      <p:sp>
        <p:nvSpPr>
          <p:cNvPr id="66" name="Text Box 23"/>
          <p:cNvSpPr txBox="1">
            <a:spLocks noChangeArrowheads="1"/>
          </p:cNvSpPr>
          <p:nvPr/>
        </p:nvSpPr>
        <p:spPr bwMode="auto">
          <a:xfrm>
            <a:off x="2409825" y="6046787"/>
            <a:ext cx="4619625" cy="369332"/>
          </a:xfrm>
          <a:prstGeom prst="rect">
            <a:avLst/>
          </a:prstGeom>
          <a:noFill/>
          <a:ln w="9525">
            <a:noFill/>
            <a:miter lim="800000"/>
            <a:headEnd/>
            <a:tailEnd/>
          </a:ln>
        </p:spPr>
        <p:txBody>
          <a:bodyPr wrap="square">
            <a:spAutoFit/>
          </a:bodyPr>
          <a:lstStyle/>
          <a:p>
            <a:pPr>
              <a:spcBef>
                <a:spcPct val="50000"/>
              </a:spcBef>
            </a:pPr>
            <a:r>
              <a:rPr lang="en-US" dirty="0" smtClean="0"/>
              <a:t>_ _ _ _ _ _ _ _ _ _ _ _ _ _Multi-homed Path</a:t>
            </a:r>
            <a:endParaRPr lang="en-US"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889750"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6" name="Rectangle 3"/>
          <p:cNvSpPr>
            <a:spLocks noChangeArrowheads="1"/>
          </p:cNvSpPr>
          <p:nvPr/>
        </p:nvSpPr>
        <p:spPr bwMode="auto">
          <a:xfrm>
            <a:off x="385763" y="1093787"/>
            <a:ext cx="1857375" cy="4895850"/>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10" name="Text Box 8"/>
          <p:cNvSpPr txBox="1">
            <a:spLocks noChangeArrowheads="1"/>
          </p:cNvSpPr>
          <p:nvPr/>
        </p:nvSpPr>
        <p:spPr bwMode="auto">
          <a:xfrm>
            <a:off x="515275" y="762000"/>
            <a:ext cx="1582484"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Gatwick STP</a:t>
            </a:r>
            <a:endParaRPr lang="en-US" b="1" dirty="0">
              <a:solidFill>
                <a:srgbClr val="000000"/>
              </a:solidFill>
            </a:endParaRPr>
          </a:p>
        </p:txBody>
      </p:sp>
      <p:sp>
        <p:nvSpPr>
          <p:cNvPr id="11" name="AutoShape 9"/>
          <p:cNvSpPr>
            <a:spLocks noChangeArrowheads="1"/>
          </p:cNvSpPr>
          <p:nvPr/>
        </p:nvSpPr>
        <p:spPr bwMode="auto">
          <a:xfrm rot="10800000" flipV="1">
            <a:off x="360361" y="1943099"/>
            <a:ext cx="1895475" cy="3132137"/>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2" name="Text Box 10"/>
          <p:cNvSpPr txBox="1">
            <a:spLocks noChangeArrowheads="1"/>
          </p:cNvSpPr>
          <p:nvPr/>
        </p:nvSpPr>
        <p:spPr bwMode="auto">
          <a:xfrm>
            <a:off x="634977" y="5083175"/>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sp>
        <p:nvSpPr>
          <p:cNvPr id="16" name="AutoShape 14"/>
          <p:cNvSpPr>
            <a:spLocks noChangeArrowheads="1"/>
          </p:cNvSpPr>
          <p:nvPr/>
        </p:nvSpPr>
        <p:spPr bwMode="auto">
          <a:xfrm rot="10800000" flipV="1">
            <a:off x="6857998" y="1966912"/>
            <a:ext cx="1895475" cy="3117850"/>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17" name="Text Box 15"/>
          <p:cNvSpPr txBox="1">
            <a:spLocks noChangeArrowheads="1"/>
          </p:cNvSpPr>
          <p:nvPr/>
        </p:nvSpPr>
        <p:spPr bwMode="auto">
          <a:xfrm>
            <a:off x="7240565" y="5102225"/>
            <a:ext cx="1219244"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1103</a:t>
            </a:r>
            <a:endParaRPr lang="en-US" dirty="0">
              <a:solidFill>
                <a:srgbClr val="000000"/>
              </a:solidFill>
            </a:endParaRPr>
          </a:p>
        </p:txBody>
      </p:sp>
      <p:sp>
        <p:nvSpPr>
          <p:cNvPr id="22" name="Text Box 20"/>
          <p:cNvSpPr txBox="1">
            <a:spLocks noChangeArrowheads="1"/>
          </p:cNvSpPr>
          <p:nvPr/>
        </p:nvSpPr>
        <p:spPr bwMode="auto">
          <a:xfrm>
            <a:off x="6894629" y="768350"/>
            <a:ext cx="1749198" cy="369332"/>
          </a:xfrm>
          <a:prstGeom prst="rect">
            <a:avLst/>
          </a:prstGeom>
          <a:noFill/>
          <a:ln w="9525" algn="ctr">
            <a:noFill/>
            <a:miter lim="800000"/>
            <a:headEnd/>
            <a:tailEnd/>
          </a:ln>
        </p:spPr>
        <p:txBody>
          <a:bodyPr wrap="none">
            <a:spAutoFit/>
          </a:bodyPr>
          <a:lstStyle/>
          <a:p>
            <a:pPr algn="ctr"/>
            <a:r>
              <a:rPr lang="en-US" b="1" dirty="0" smtClean="0">
                <a:solidFill>
                  <a:srgbClr val="000000"/>
                </a:solidFill>
              </a:rPr>
              <a:t>Heathrow STP</a:t>
            </a:r>
            <a:endParaRPr lang="en-US" b="1" dirty="0">
              <a:solidFill>
                <a:srgbClr val="000000"/>
              </a:solidFill>
            </a:endParaRPr>
          </a:p>
        </p:txBody>
      </p:sp>
      <p:cxnSp>
        <p:nvCxnSpPr>
          <p:cNvPr id="43" name="Straight Connector 42"/>
          <p:cNvCxnSpPr/>
          <p:nvPr/>
        </p:nvCxnSpPr>
        <p:spPr>
          <a:xfrm rot="5400000">
            <a:off x="-119058" y="3517898"/>
            <a:ext cx="3133723" cy="1905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119816" y="3527424"/>
            <a:ext cx="3095625" cy="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 Box 23"/>
          <p:cNvSpPr txBox="1">
            <a:spLocks noChangeArrowheads="1"/>
          </p:cNvSpPr>
          <p:nvPr/>
        </p:nvSpPr>
        <p:spPr bwMode="auto">
          <a:xfrm>
            <a:off x="2209799" y="1941512"/>
            <a:ext cx="2476501" cy="954107"/>
          </a:xfrm>
          <a:prstGeom prst="rect">
            <a:avLst/>
          </a:prstGeom>
          <a:noFill/>
          <a:ln w="9525">
            <a:noFill/>
            <a:miter lim="800000"/>
            <a:headEnd/>
            <a:tailEnd/>
          </a:ln>
        </p:spPr>
        <p:txBody>
          <a:bodyPr wrap="square">
            <a:spAutoFit/>
          </a:bodyPr>
          <a:lstStyle/>
          <a:p>
            <a:pPr>
              <a:spcBef>
                <a:spcPct val="50000"/>
              </a:spcBef>
            </a:pPr>
            <a:r>
              <a:rPr lang="en-US" sz="1400" dirty="0" smtClean="0"/>
              <a:t>10.50.8.2 </a:t>
            </a:r>
          </a:p>
          <a:p>
            <a:pPr>
              <a:spcBef>
                <a:spcPct val="50000"/>
              </a:spcBef>
            </a:pPr>
            <a:r>
              <a:rPr lang="en-US" sz="1400" dirty="0" smtClean="0"/>
              <a:t>port=11030 gatheatnls </a:t>
            </a:r>
          </a:p>
          <a:p>
            <a:pPr>
              <a:spcBef>
                <a:spcPct val="50000"/>
              </a:spcBef>
            </a:pPr>
            <a:r>
              <a:rPr lang="en-US" sz="1400" dirty="0" smtClean="0"/>
              <a:t>slc=0</a:t>
            </a:r>
            <a:endParaRPr lang="en-US" sz="1400" dirty="0"/>
          </a:p>
        </p:txBody>
      </p:sp>
      <p:sp>
        <p:nvSpPr>
          <p:cNvPr id="99" name="Text Box 23"/>
          <p:cNvSpPr txBox="1">
            <a:spLocks noChangeArrowheads="1"/>
          </p:cNvSpPr>
          <p:nvPr/>
        </p:nvSpPr>
        <p:spPr bwMode="auto">
          <a:xfrm>
            <a:off x="4572000" y="1951037"/>
            <a:ext cx="2314576" cy="954107"/>
          </a:xfrm>
          <a:prstGeom prst="rect">
            <a:avLst/>
          </a:prstGeom>
          <a:noFill/>
          <a:ln w="9525">
            <a:noFill/>
            <a:miter lim="800000"/>
            <a:headEnd/>
            <a:tailEnd/>
          </a:ln>
        </p:spPr>
        <p:txBody>
          <a:bodyPr wrap="square">
            <a:spAutoFit/>
          </a:bodyPr>
          <a:lstStyle/>
          <a:p>
            <a:pPr>
              <a:spcBef>
                <a:spcPct val="50000"/>
              </a:spcBef>
            </a:pPr>
            <a:r>
              <a:rPr lang="en-US" sz="1400" dirty="0" smtClean="0"/>
              <a:t>10.50.8.98 </a:t>
            </a:r>
          </a:p>
          <a:p>
            <a:pPr>
              <a:spcBef>
                <a:spcPct val="50000"/>
              </a:spcBef>
            </a:pPr>
            <a:r>
              <a:rPr lang="en-US" sz="1400" dirty="0" smtClean="0"/>
              <a:t>port=11030 heatgatnls</a:t>
            </a:r>
          </a:p>
          <a:p>
            <a:pPr>
              <a:spcBef>
                <a:spcPct val="50000"/>
              </a:spcBef>
            </a:pPr>
            <a:r>
              <a:rPr lang="en-US" sz="1400" dirty="0" smtClean="0"/>
              <a:t> slc=0</a:t>
            </a:r>
            <a:endParaRPr lang="en-US" sz="1400" dirty="0"/>
          </a:p>
        </p:txBody>
      </p:sp>
      <p:sp>
        <p:nvSpPr>
          <p:cNvPr id="101" name="Text Box 23"/>
          <p:cNvSpPr txBox="1">
            <a:spLocks noChangeArrowheads="1"/>
          </p:cNvSpPr>
          <p:nvPr/>
        </p:nvSpPr>
        <p:spPr bwMode="auto">
          <a:xfrm>
            <a:off x="2257425" y="4227512"/>
            <a:ext cx="2247900" cy="846386"/>
          </a:xfrm>
          <a:prstGeom prst="rect">
            <a:avLst/>
          </a:prstGeom>
          <a:noFill/>
          <a:ln w="9525">
            <a:noFill/>
            <a:miter lim="800000"/>
            <a:headEnd/>
            <a:tailEnd/>
          </a:ln>
        </p:spPr>
        <p:txBody>
          <a:bodyPr wrap="square">
            <a:spAutoFit/>
          </a:bodyPr>
          <a:lstStyle/>
          <a:p>
            <a:pPr>
              <a:spcBef>
                <a:spcPct val="50000"/>
              </a:spcBef>
            </a:pPr>
            <a:r>
              <a:rPr lang="en-US" sz="1400" dirty="0" smtClean="0"/>
              <a:t>10.50.8.34</a:t>
            </a:r>
          </a:p>
          <a:p>
            <a:pPr>
              <a:spcBef>
                <a:spcPct val="50000"/>
              </a:spcBef>
            </a:pPr>
            <a:r>
              <a:rPr lang="en-US" sz="1400" dirty="0" smtClean="0"/>
              <a:t>port=11031 gatheatnls slc=1</a:t>
            </a:r>
            <a:endParaRPr lang="en-US" sz="1400" dirty="0"/>
          </a:p>
        </p:txBody>
      </p:sp>
      <p:sp>
        <p:nvSpPr>
          <p:cNvPr id="102" name="Text Box 23"/>
          <p:cNvSpPr txBox="1">
            <a:spLocks noChangeArrowheads="1"/>
          </p:cNvSpPr>
          <p:nvPr/>
        </p:nvSpPr>
        <p:spPr bwMode="auto">
          <a:xfrm>
            <a:off x="4524375" y="4198937"/>
            <a:ext cx="2362201" cy="846386"/>
          </a:xfrm>
          <a:prstGeom prst="rect">
            <a:avLst/>
          </a:prstGeom>
          <a:noFill/>
          <a:ln w="9525">
            <a:noFill/>
            <a:miter lim="800000"/>
            <a:headEnd/>
            <a:tailEnd/>
          </a:ln>
        </p:spPr>
        <p:txBody>
          <a:bodyPr wrap="square">
            <a:spAutoFit/>
          </a:bodyPr>
          <a:lstStyle/>
          <a:p>
            <a:pPr>
              <a:spcBef>
                <a:spcPct val="50000"/>
              </a:spcBef>
            </a:pPr>
            <a:r>
              <a:rPr lang="en-US" sz="1400" dirty="0" smtClean="0"/>
              <a:t>10.50.8.130 </a:t>
            </a:r>
          </a:p>
          <a:p>
            <a:pPr>
              <a:spcBef>
                <a:spcPct val="50000"/>
              </a:spcBef>
            </a:pPr>
            <a:r>
              <a:rPr lang="en-US" sz="1400" dirty="0" smtClean="0"/>
              <a:t>port=11031 heatgatnls slc=1</a:t>
            </a:r>
            <a:endParaRPr lang="en-US" sz="1400" dirty="0"/>
          </a:p>
        </p:txBody>
      </p:sp>
      <p:sp>
        <p:nvSpPr>
          <p:cNvPr id="105" name="Text Box 23"/>
          <p:cNvSpPr txBox="1">
            <a:spLocks noChangeArrowheads="1"/>
          </p:cNvSpPr>
          <p:nvPr/>
        </p:nvSpPr>
        <p:spPr bwMode="auto">
          <a:xfrm>
            <a:off x="2257425" y="5094287"/>
            <a:ext cx="4581525" cy="369332"/>
          </a:xfrm>
          <a:prstGeom prst="rect">
            <a:avLst/>
          </a:prstGeom>
          <a:noFill/>
          <a:ln w="9525">
            <a:noFill/>
            <a:miter lim="800000"/>
            <a:headEnd/>
            <a:tailEnd/>
          </a:ln>
        </p:spPr>
        <p:txBody>
          <a:bodyPr wrap="square">
            <a:spAutoFit/>
          </a:bodyPr>
          <a:lstStyle/>
          <a:p>
            <a:pPr>
              <a:spcBef>
                <a:spcPct val="50000"/>
              </a:spcBef>
            </a:pPr>
            <a:r>
              <a:rPr lang="en-US" dirty="0" smtClean="0"/>
              <a:t>Subnet mask=255.255.255.224 for all IPs</a:t>
            </a:r>
            <a:endParaRPr lang="en-US" dirty="0"/>
          </a:p>
        </p:txBody>
      </p:sp>
      <p:cxnSp>
        <p:nvCxnSpPr>
          <p:cNvPr id="107" name="Straight Connector 106"/>
          <p:cNvCxnSpPr/>
          <p:nvPr/>
        </p:nvCxnSpPr>
        <p:spPr>
          <a:xfrm rot="5400000">
            <a:off x="2581276" y="3189286"/>
            <a:ext cx="3810000" cy="2"/>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34" name="Text Box 8"/>
          <p:cNvSpPr txBox="1">
            <a:spLocks noChangeArrowheads="1"/>
          </p:cNvSpPr>
          <p:nvPr/>
        </p:nvSpPr>
        <p:spPr bwMode="auto">
          <a:xfrm>
            <a:off x="371476"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PCN=10002</a:t>
            </a:r>
          </a:p>
        </p:txBody>
      </p:sp>
      <p:sp>
        <p:nvSpPr>
          <p:cNvPr id="135" name="Text Box 8"/>
          <p:cNvSpPr txBox="1">
            <a:spLocks noChangeArrowheads="1"/>
          </p:cNvSpPr>
          <p:nvPr/>
        </p:nvSpPr>
        <p:spPr bwMode="auto">
          <a:xfrm>
            <a:off x="6896101" y="1095375"/>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PCN=10003</a:t>
            </a:r>
          </a:p>
        </p:txBody>
      </p:sp>
      <p:cxnSp>
        <p:nvCxnSpPr>
          <p:cNvPr id="157" name="Straight Connector 156"/>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524125" y="1408112"/>
            <a:ext cx="1628775" cy="0"/>
          </a:xfrm>
          <a:prstGeom prst="line">
            <a:avLst/>
          </a:prstGeom>
          <a:ln w="15875">
            <a:solidFill>
              <a:srgbClr val="F537EC"/>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914900" y="1417637"/>
            <a:ext cx="1628775" cy="0"/>
          </a:xfrm>
          <a:prstGeom prst="line">
            <a:avLst/>
          </a:prstGeom>
          <a:ln w="15875">
            <a:solidFill>
              <a:srgbClr val="F537EC"/>
            </a:solidFill>
            <a:prstDash val="lgDashDotDot"/>
            <a:headEnd type="triangle"/>
          </a:ln>
        </p:spPr>
        <p:style>
          <a:lnRef idx="1">
            <a:schemeClr val="accent1"/>
          </a:lnRef>
          <a:fillRef idx="0">
            <a:schemeClr val="accent1"/>
          </a:fillRef>
          <a:effectRef idx="0">
            <a:schemeClr val="accent1"/>
          </a:effectRef>
          <a:fontRef idx="minor">
            <a:schemeClr val="tx1"/>
          </a:fontRef>
        </p:style>
      </p:cxnSp>
      <p:sp>
        <p:nvSpPr>
          <p:cNvPr id="175" name="Text Box 8"/>
          <p:cNvSpPr txBox="1">
            <a:spLocks noChangeArrowheads="1"/>
          </p:cNvSpPr>
          <p:nvPr/>
        </p:nvSpPr>
        <p:spPr bwMode="auto">
          <a:xfrm>
            <a:off x="2553013" y="1095375"/>
            <a:ext cx="1590362" cy="369332"/>
          </a:xfrm>
          <a:prstGeom prst="rect">
            <a:avLst/>
          </a:prstGeom>
          <a:noFill/>
          <a:ln w="9525" algn="ctr">
            <a:noFill/>
            <a:miter lim="800000"/>
            <a:headEnd/>
            <a:tailEnd/>
          </a:ln>
        </p:spPr>
        <p:txBody>
          <a:bodyPr wrap="square">
            <a:spAutoFit/>
          </a:bodyPr>
          <a:lstStyle/>
          <a:p>
            <a:pPr algn="ctr"/>
            <a:r>
              <a:rPr lang="en-US" b="1" dirty="0" err="1" smtClean="0">
                <a:solidFill>
                  <a:srgbClr val="000000"/>
                </a:solidFill>
              </a:rPr>
              <a:t>gatheatls</a:t>
            </a:r>
            <a:endParaRPr lang="en-US" b="1" dirty="0">
              <a:solidFill>
                <a:srgbClr val="000000"/>
              </a:solidFill>
            </a:endParaRPr>
          </a:p>
        </p:txBody>
      </p:sp>
      <p:sp>
        <p:nvSpPr>
          <p:cNvPr id="176" name="Text Box 8"/>
          <p:cNvSpPr txBox="1">
            <a:spLocks noChangeArrowheads="1"/>
          </p:cNvSpPr>
          <p:nvPr/>
        </p:nvSpPr>
        <p:spPr bwMode="auto">
          <a:xfrm>
            <a:off x="4915213" y="1095375"/>
            <a:ext cx="1590362" cy="369332"/>
          </a:xfrm>
          <a:prstGeom prst="rect">
            <a:avLst/>
          </a:prstGeom>
          <a:noFill/>
          <a:ln w="9525" algn="ctr">
            <a:noFill/>
            <a:miter lim="800000"/>
            <a:headEnd/>
            <a:tailEnd/>
          </a:ln>
        </p:spPr>
        <p:txBody>
          <a:bodyPr wrap="square">
            <a:spAutoFit/>
          </a:bodyPr>
          <a:lstStyle/>
          <a:p>
            <a:pPr algn="ctr"/>
            <a:r>
              <a:rPr lang="en-US" b="1" dirty="0" err="1" smtClean="0">
                <a:solidFill>
                  <a:srgbClr val="000000"/>
                </a:solidFill>
              </a:rPr>
              <a:t>heatgatls</a:t>
            </a:r>
            <a:endParaRPr lang="en-US" b="1" dirty="0">
              <a:solidFill>
                <a:srgbClr val="000000"/>
              </a:solidFill>
            </a:endParaRPr>
          </a:p>
        </p:txBody>
      </p:sp>
      <p:sp>
        <p:nvSpPr>
          <p:cNvPr id="46" name="Rectangle 2"/>
          <p:cNvSpPr>
            <a:spLocks noGrp="1" noChangeArrowheads="1"/>
          </p:cNvSpPr>
          <p:nvPr>
            <p:ph type="title"/>
          </p:nvPr>
        </p:nvSpPr>
        <p:spPr>
          <a:xfrm>
            <a:off x="0" y="0"/>
            <a:ext cx="9140825" cy="609600"/>
          </a:xfrm>
        </p:spPr>
        <p:txBody>
          <a:bodyPr/>
          <a:lstStyle/>
          <a:p>
            <a:pPr eaLnBrk="1" hangingPunct="1"/>
            <a:r>
              <a:rPr lang="en-US" dirty="0" smtClean="0"/>
              <a:t>  Egham M2PA Network Drawing</a:t>
            </a:r>
          </a:p>
        </p:txBody>
      </p:sp>
      <p:cxnSp>
        <p:nvCxnSpPr>
          <p:cNvPr id="35" name="Straight Connector 34"/>
          <p:cNvCxnSpPr/>
          <p:nvPr/>
        </p:nvCxnSpPr>
        <p:spPr>
          <a:xfrm flipV="1">
            <a:off x="68770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466850" y="3526631"/>
            <a:ext cx="788988" cy="79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981950" y="2255837"/>
            <a:ext cx="504825" cy="25812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57225" y="2246312"/>
            <a:ext cx="504825" cy="2581275"/>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0"/>
          <p:cNvSpPr txBox="1">
            <a:spLocks noChangeArrowheads="1"/>
          </p:cNvSpPr>
          <p:nvPr/>
        </p:nvSpPr>
        <p:spPr bwMode="auto">
          <a:xfrm>
            <a:off x="7969782"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40" name="Text Box 10"/>
          <p:cNvSpPr txBox="1">
            <a:spLocks noChangeArrowheads="1"/>
          </p:cNvSpPr>
          <p:nvPr/>
        </p:nvSpPr>
        <p:spPr bwMode="auto">
          <a:xfrm>
            <a:off x="645057" y="2339975"/>
            <a:ext cx="513281" cy="2031325"/>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Link</a:t>
            </a:r>
          </a:p>
          <a:p>
            <a:pPr algn="ctr"/>
            <a:endParaRPr lang="en-US" sz="1400" dirty="0" smtClean="0">
              <a:solidFill>
                <a:srgbClr val="000000"/>
              </a:solidFill>
            </a:endParaRPr>
          </a:p>
          <a:p>
            <a:pPr algn="ctr"/>
            <a:r>
              <a:rPr lang="en-US" sz="1400" dirty="0" smtClean="0">
                <a:solidFill>
                  <a:srgbClr val="000000"/>
                </a:solidFill>
              </a:rPr>
              <a:t>A</a:t>
            </a: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endParaRPr lang="en-US" sz="1400" dirty="0" smtClean="0">
              <a:solidFill>
                <a:srgbClr val="000000"/>
              </a:solidFill>
            </a:endParaRPr>
          </a:p>
          <a:p>
            <a:pPr algn="ctr"/>
            <a:r>
              <a:rPr lang="en-US" sz="1400" dirty="0" smtClean="0">
                <a:solidFill>
                  <a:srgbClr val="000000"/>
                </a:solidFill>
              </a:rPr>
              <a:t>B</a:t>
            </a:r>
            <a:endParaRPr lang="en-US" sz="1400" dirty="0">
              <a:solidFill>
                <a:srgbClr val="000000"/>
              </a:solidFill>
            </a:endParaRPr>
          </a:p>
        </p:txBody>
      </p:sp>
      <p:sp>
        <p:nvSpPr>
          <p:cNvPr id="41" name="Line 27"/>
          <p:cNvSpPr>
            <a:spLocks noChangeShapeType="1"/>
          </p:cNvSpPr>
          <p:nvPr/>
        </p:nvSpPr>
        <p:spPr bwMode="auto">
          <a:xfrm flipH="1">
            <a:off x="5359400" y="3908425"/>
            <a:ext cx="227013" cy="0"/>
          </a:xfrm>
          <a:prstGeom prst="line">
            <a:avLst/>
          </a:prstGeom>
          <a:noFill/>
          <a:ln w="9525">
            <a:solidFill>
              <a:srgbClr val="FFFF00"/>
            </a:solidFill>
            <a:round/>
            <a:headEnd/>
            <a:tailEnd/>
          </a:ln>
        </p:spPr>
        <p:txBody>
          <a:bodyPr/>
          <a:lstStyle/>
          <a:p>
            <a:endParaRPr lang="en-US" dirty="0"/>
          </a:p>
        </p:txBody>
      </p:sp>
      <p:sp>
        <p:nvSpPr>
          <p:cNvPr id="42" name="Line 32"/>
          <p:cNvSpPr>
            <a:spLocks noChangeShapeType="1"/>
          </p:cNvSpPr>
          <p:nvPr/>
        </p:nvSpPr>
        <p:spPr bwMode="auto">
          <a:xfrm flipV="1">
            <a:off x="495300" y="3343275"/>
            <a:ext cx="273050" cy="0"/>
          </a:xfrm>
          <a:prstGeom prst="line">
            <a:avLst/>
          </a:prstGeom>
          <a:noFill/>
          <a:ln w="9525">
            <a:solidFill>
              <a:srgbClr val="000000"/>
            </a:solidFill>
            <a:round/>
            <a:headEnd/>
            <a:tailEnd type="triangle" w="med" len="med"/>
          </a:ln>
        </p:spPr>
        <p:txBody>
          <a:bodyPr wrap="none"/>
          <a:lstStyle/>
          <a:p>
            <a:endParaRPr lang="en-US" dirty="0"/>
          </a:p>
        </p:txBody>
      </p:sp>
      <p:sp>
        <p:nvSpPr>
          <p:cNvPr id="44" name="Rectangle 23"/>
          <p:cNvSpPr>
            <a:spLocks noChangeArrowheads="1"/>
          </p:cNvSpPr>
          <p:nvPr/>
        </p:nvSpPr>
        <p:spPr bwMode="auto">
          <a:xfrm>
            <a:off x="14874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5" name="Rectangle 25"/>
          <p:cNvSpPr>
            <a:spLocks noChangeArrowheads="1"/>
          </p:cNvSpPr>
          <p:nvPr/>
        </p:nvSpPr>
        <p:spPr bwMode="auto">
          <a:xfrm>
            <a:off x="14874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47" name="Line 36"/>
          <p:cNvSpPr>
            <a:spLocks noChangeShapeType="1"/>
          </p:cNvSpPr>
          <p:nvPr/>
        </p:nvSpPr>
        <p:spPr bwMode="auto">
          <a:xfrm>
            <a:off x="1004888" y="2970211"/>
            <a:ext cx="814387" cy="1076326"/>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49" name="Line 39"/>
          <p:cNvSpPr>
            <a:spLocks noChangeShapeType="1"/>
          </p:cNvSpPr>
          <p:nvPr/>
        </p:nvSpPr>
        <p:spPr bwMode="auto">
          <a:xfrm flipV="1">
            <a:off x="1000126" y="3047999"/>
            <a:ext cx="673100" cy="1065212"/>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0" name="Rectangle 23"/>
          <p:cNvSpPr>
            <a:spLocks noChangeArrowheads="1"/>
          </p:cNvSpPr>
          <p:nvPr/>
        </p:nvSpPr>
        <p:spPr bwMode="auto">
          <a:xfrm>
            <a:off x="6897688" y="2463800"/>
            <a:ext cx="72072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1" name="Rectangle 25"/>
          <p:cNvSpPr>
            <a:spLocks noChangeArrowheads="1"/>
          </p:cNvSpPr>
          <p:nvPr/>
        </p:nvSpPr>
        <p:spPr bwMode="auto">
          <a:xfrm>
            <a:off x="6897688" y="3730625"/>
            <a:ext cx="727075" cy="795337"/>
          </a:xfrm>
          <a:prstGeom prst="rect">
            <a:avLst/>
          </a:prstGeom>
          <a:solidFill>
            <a:srgbClr val="FFCCCC"/>
          </a:solidFill>
          <a:ln w="9525">
            <a:solidFill>
              <a:srgbClr val="000000"/>
            </a:solidFill>
            <a:miter lim="800000"/>
            <a:headEnd/>
            <a:tailEnd/>
          </a:ln>
        </p:spPr>
        <p:txBody>
          <a:bodyPr wrap="none" anchor="ctr"/>
          <a:lstStyle/>
          <a:p>
            <a:endParaRPr lang="en-US" dirty="0"/>
          </a:p>
        </p:txBody>
      </p:sp>
      <p:sp>
        <p:nvSpPr>
          <p:cNvPr id="52" name="Line 38"/>
          <p:cNvSpPr>
            <a:spLocks noChangeShapeType="1"/>
          </p:cNvSpPr>
          <p:nvPr/>
        </p:nvSpPr>
        <p:spPr bwMode="auto">
          <a:xfrm flipV="1">
            <a:off x="7229475" y="2960686"/>
            <a:ext cx="885825" cy="109537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3" name="Line 41"/>
          <p:cNvSpPr>
            <a:spLocks noChangeShapeType="1"/>
          </p:cNvSpPr>
          <p:nvPr/>
        </p:nvSpPr>
        <p:spPr bwMode="auto">
          <a:xfrm>
            <a:off x="7277099" y="3036887"/>
            <a:ext cx="866775" cy="1114425"/>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54" name="Line 30"/>
          <p:cNvSpPr>
            <a:spLocks noChangeShapeType="1"/>
          </p:cNvSpPr>
          <p:nvPr/>
        </p:nvSpPr>
        <p:spPr bwMode="auto">
          <a:xfrm flipH="1">
            <a:off x="1019175" y="42084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55" name="Line 28"/>
          <p:cNvSpPr>
            <a:spLocks noChangeShapeType="1"/>
          </p:cNvSpPr>
          <p:nvPr/>
        </p:nvSpPr>
        <p:spPr bwMode="auto">
          <a:xfrm flipV="1">
            <a:off x="1190624" y="2903538"/>
            <a:ext cx="6962775" cy="9524"/>
          </a:xfrm>
          <a:prstGeom prst="line">
            <a:avLst/>
          </a:prstGeom>
          <a:noFill/>
          <a:ln w="25400">
            <a:solidFill>
              <a:srgbClr val="000000"/>
            </a:solidFill>
            <a:round/>
            <a:headEnd/>
            <a:tailEnd type="triangle" w="med" len="med"/>
          </a:ln>
        </p:spPr>
        <p:txBody>
          <a:bodyPr wrap="none"/>
          <a:lstStyle/>
          <a:p>
            <a:endParaRPr lang="en-US" dirty="0"/>
          </a:p>
        </p:txBody>
      </p:sp>
      <p:sp>
        <p:nvSpPr>
          <p:cNvPr id="56" name="Text Box 10"/>
          <p:cNvSpPr txBox="1">
            <a:spLocks noChangeArrowheads="1"/>
          </p:cNvSpPr>
          <p:nvPr/>
        </p:nvSpPr>
        <p:spPr bwMode="auto">
          <a:xfrm>
            <a:off x="1508011" y="248285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7" name="Text Box 10"/>
          <p:cNvSpPr txBox="1">
            <a:spLocks noChangeArrowheads="1"/>
          </p:cNvSpPr>
          <p:nvPr/>
        </p:nvSpPr>
        <p:spPr bwMode="auto">
          <a:xfrm>
            <a:off x="6918211" y="2463800"/>
            <a:ext cx="673326"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A</a:t>
            </a:r>
          </a:p>
          <a:p>
            <a:pPr algn="ctr"/>
            <a:endParaRPr lang="en-US" sz="1400" dirty="0" smtClean="0">
              <a:solidFill>
                <a:srgbClr val="000000"/>
              </a:solidFill>
            </a:endParaRPr>
          </a:p>
        </p:txBody>
      </p:sp>
      <p:sp>
        <p:nvSpPr>
          <p:cNvPr id="58" name="Text Box 10"/>
          <p:cNvSpPr txBox="1">
            <a:spLocks noChangeArrowheads="1"/>
          </p:cNvSpPr>
          <p:nvPr/>
        </p:nvSpPr>
        <p:spPr bwMode="auto">
          <a:xfrm>
            <a:off x="1512599" y="4235450"/>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59" name="Text Box 10"/>
          <p:cNvSpPr txBox="1">
            <a:spLocks noChangeArrowheads="1"/>
          </p:cNvSpPr>
          <p:nvPr/>
        </p:nvSpPr>
        <p:spPr bwMode="auto">
          <a:xfrm>
            <a:off x="6922799" y="4244975"/>
            <a:ext cx="683200" cy="523220"/>
          </a:xfrm>
          <a:prstGeom prst="rect">
            <a:avLst/>
          </a:prstGeom>
          <a:noFill/>
          <a:ln w="9525" algn="ctr">
            <a:noFill/>
            <a:miter lim="800000"/>
            <a:headEnd/>
            <a:tailEnd/>
          </a:ln>
        </p:spPr>
        <p:txBody>
          <a:bodyPr wrap="none">
            <a:spAutoFit/>
          </a:bodyPr>
          <a:lstStyle/>
          <a:p>
            <a:pPr algn="ctr"/>
            <a:r>
              <a:rPr lang="en-US" sz="1400" dirty="0" smtClean="0">
                <a:solidFill>
                  <a:srgbClr val="000000"/>
                </a:solidFill>
              </a:rPr>
              <a:t>Port B</a:t>
            </a:r>
          </a:p>
          <a:p>
            <a:pPr algn="ctr"/>
            <a:endParaRPr lang="en-US" sz="1400" dirty="0" smtClean="0">
              <a:solidFill>
                <a:srgbClr val="000000"/>
              </a:solidFill>
            </a:endParaRPr>
          </a:p>
        </p:txBody>
      </p:sp>
      <p:sp>
        <p:nvSpPr>
          <p:cNvPr id="60" name="Line 40"/>
          <p:cNvSpPr>
            <a:spLocks noChangeShapeType="1"/>
          </p:cNvSpPr>
          <p:nvPr/>
        </p:nvSpPr>
        <p:spPr bwMode="auto">
          <a:xfrm flipV="1">
            <a:off x="1673225" y="3027362"/>
            <a:ext cx="5594350" cy="20638"/>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61" name="Line 37"/>
          <p:cNvSpPr>
            <a:spLocks noChangeShapeType="1"/>
          </p:cNvSpPr>
          <p:nvPr/>
        </p:nvSpPr>
        <p:spPr bwMode="auto">
          <a:xfrm>
            <a:off x="1838326" y="4056063"/>
            <a:ext cx="5391150" cy="28574"/>
          </a:xfrm>
          <a:prstGeom prst="line">
            <a:avLst/>
          </a:prstGeom>
          <a:noFill/>
          <a:ln w="25400">
            <a:solidFill>
              <a:srgbClr val="000000"/>
            </a:solidFill>
            <a:prstDash val="dash"/>
            <a:round/>
            <a:headEnd/>
            <a:tailEnd type="triangle" w="med" len="med"/>
          </a:ln>
        </p:spPr>
        <p:txBody>
          <a:bodyPr wrap="none" anchor="ctr"/>
          <a:lstStyle/>
          <a:p>
            <a:endParaRPr lang="en-US" dirty="0"/>
          </a:p>
        </p:txBody>
      </p:sp>
      <p:sp>
        <p:nvSpPr>
          <p:cNvPr id="62" name="Line 35"/>
          <p:cNvSpPr>
            <a:spLocks noChangeShapeType="1"/>
          </p:cNvSpPr>
          <p:nvPr/>
        </p:nvSpPr>
        <p:spPr bwMode="auto">
          <a:xfrm flipV="1">
            <a:off x="2003424" y="4198936"/>
            <a:ext cx="6149975" cy="6348"/>
          </a:xfrm>
          <a:prstGeom prst="line">
            <a:avLst/>
          </a:prstGeom>
          <a:noFill/>
          <a:ln w="25400">
            <a:solidFill>
              <a:srgbClr val="000000"/>
            </a:solidFill>
            <a:round/>
            <a:headEnd/>
            <a:tailEnd type="triangle" w="med" len="med"/>
          </a:ln>
        </p:spPr>
        <p:txBody>
          <a:bodyPr wrap="none" anchor="ctr"/>
          <a:lstStyle/>
          <a:p>
            <a:endParaRPr lang="en-US" dirty="0"/>
          </a:p>
        </p:txBody>
      </p:sp>
      <p:sp>
        <p:nvSpPr>
          <p:cNvPr id="63" name="Line 30"/>
          <p:cNvSpPr>
            <a:spLocks noChangeShapeType="1"/>
          </p:cNvSpPr>
          <p:nvPr/>
        </p:nvSpPr>
        <p:spPr bwMode="auto">
          <a:xfrm flipH="1">
            <a:off x="1009650" y="2913060"/>
            <a:ext cx="990599" cy="1"/>
          </a:xfrm>
          <a:prstGeom prst="line">
            <a:avLst/>
          </a:prstGeom>
          <a:noFill/>
          <a:ln w="25400">
            <a:solidFill>
              <a:srgbClr val="000000"/>
            </a:solidFill>
            <a:round/>
            <a:headEnd/>
            <a:tailEnd type="triangle" w="med" len="med"/>
          </a:ln>
        </p:spPr>
        <p:txBody>
          <a:bodyPr wrap="none"/>
          <a:lstStyle/>
          <a:p>
            <a:endParaRPr lang="en-US" dirty="0"/>
          </a:p>
        </p:txBody>
      </p:sp>
      <p:sp>
        <p:nvSpPr>
          <p:cNvPr id="65" name="Text Box 23"/>
          <p:cNvSpPr txBox="1">
            <a:spLocks noChangeArrowheads="1"/>
          </p:cNvSpPr>
          <p:nvPr/>
        </p:nvSpPr>
        <p:spPr bwMode="auto">
          <a:xfrm>
            <a:off x="2371725" y="5799137"/>
            <a:ext cx="4276725" cy="369332"/>
          </a:xfrm>
          <a:prstGeom prst="rect">
            <a:avLst/>
          </a:prstGeom>
          <a:noFill/>
          <a:ln w="9525">
            <a:noFill/>
            <a:miter lim="800000"/>
            <a:headEnd/>
            <a:tailEnd/>
          </a:ln>
        </p:spPr>
        <p:txBody>
          <a:bodyPr wrap="square">
            <a:spAutoFit/>
          </a:bodyPr>
          <a:lstStyle/>
          <a:p>
            <a:pPr>
              <a:spcBef>
                <a:spcPct val="50000"/>
              </a:spcBef>
            </a:pPr>
            <a:r>
              <a:rPr lang="en-US" dirty="0" smtClean="0"/>
              <a:t>_____________________Primary Path</a:t>
            </a:r>
            <a:endParaRPr lang="en-US" dirty="0"/>
          </a:p>
        </p:txBody>
      </p:sp>
      <p:sp>
        <p:nvSpPr>
          <p:cNvPr id="66" name="Text Box 23"/>
          <p:cNvSpPr txBox="1">
            <a:spLocks noChangeArrowheads="1"/>
          </p:cNvSpPr>
          <p:nvPr/>
        </p:nvSpPr>
        <p:spPr bwMode="auto">
          <a:xfrm>
            <a:off x="2400300" y="6046787"/>
            <a:ext cx="4619625" cy="369332"/>
          </a:xfrm>
          <a:prstGeom prst="rect">
            <a:avLst/>
          </a:prstGeom>
          <a:noFill/>
          <a:ln w="9525">
            <a:noFill/>
            <a:miter lim="800000"/>
            <a:headEnd/>
            <a:tailEnd/>
          </a:ln>
        </p:spPr>
        <p:txBody>
          <a:bodyPr wrap="square">
            <a:spAutoFit/>
          </a:bodyPr>
          <a:lstStyle/>
          <a:p>
            <a:pPr>
              <a:spcBef>
                <a:spcPct val="50000"/>
              </a:spcBef>
            </a:pPr>
            <a:r>
              <a:rPr lang="en-US" dirty="0" smtClean="0"/>
              <a:t>_ _ _ _ _ _ _ _ _ _ _ _ _ _Multi-homed Path</a:t>
            </a:r>
            <a:endParaRPr 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0" y="0"/>
            <a:ext cx="9140825" cy="609600"/>
          </a:xfrm>
        </p:spPr>
        <p:txBody>
          <a:bodyPr/>
          <a:lstStyle/>
          <a:p>
            <a:pPr eaLnBrk="1" hangingPunct="1"/>
            <a:r>
              <a:rPr lang="en-US" dirty="0" smtClean="0"/>
              <a:t>  Learning Activity 3:  Provisioning IPSG M2PA</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0"/>
            <a:ext cx="9140825" cy="609600"/>
          </a:xfrm>
        </p:spPr>
        <p:txBody>
          <a:bodyPr/>
          <a:lstStyle/>
          <a:p>
            <a:pPr eaLnBrk="1" hangingPunct="1"/>
            <a:r>
              <a:rPr lang="en-US" dirty="0" smtClean="0"/>
              <a:t>  Learning Activity 3:  Provisioning IPSG M2PA</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0" y="0"/>
            <a:ext cx="9140825" cy="609600"/>
          </a:xfrm>
        </p:spPr>
        <p:txBody>
          <a:bodyPr/>
          <a:lstStyle/>
          <a:p>
            <a:pPr eaLnBrk="1" hangingPunct="1"/>
            <a:r>
              <a:rPr lang="en-US" dirty="0" smtClean="0"/>
              <a:t>  Learning Activity 3:  Provisioning IPSG M2PA</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0"/>
            <a:ext cx="9140825" cy="609600"/>
          </a:xfrm>
        </p:spPr>
        <p:txBody>
          <a:bodyPr/>
          <a:lstStyle/>
          <a:p>
            <a:pPr eaLnBrk="1" hangingPunct="1"/>
            <a:r>
              <a:rPr lang="en-US" dirty="0" smtClean="0"/>
              <a:t>  Learning Activity 3:  Provisioning IPSG M2PA</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1676400" y="5257800"/>
            <a:ext cx="6235700" cy="631825"/>
          </a:xfrm>
          <a:prstGeom prst="rect">
            <a:avLst/>
          </a:prstGeom>
          <a:noFill/>
          <a:ln w="9525">
            <a:noFill/>
            <a:miter lim="800000"/>
            <a:headEnd/>
            <a:tailEnd/>
          </a:ln>
        </p:spPr>
        <p:txBody>
          <a:bodyPr anchor="ctr"/>
          <a:lstStyle/>
          <a:p>
            <a:pPr algn="ctr"/>
            <a:endParaRPr lang="en-US" sz="5400" b="1" dirty="0">
              <a:solidFill>
                <a:schemeClr val="bg1"/>
              </a:solidFill>
            </a:endParaRPr>
          </a:p>
        </p:txBody>
      </p:sp>
      <p:pic>
        <p:nvPicPr>
          <p:cNvPr id="110595" name="Picture 3" descr="bs01891_"/>
          <p:cNvPicPr>
            <a:picLocks noChangeAspect="1" noChangeArrowheads="1"/>
          </p:cNvPicPr>
          <p:nvPr/>
        </p:nvPicPr>
        <p:blipFill>
          <a:blip r:embed="rId3" cstate="print"/>
          <a:srcRect/>
          <a:stretch>
            <a:fillRect/>
          </a:stretch>
        </p:blipFill>
        <p:spPr bwMode="auto">
          <a:xfrm>
            <a:off x="3581400" y="2819400"/>
            <a:ext cx="2097088" cy="2517775"/>
          </a:xfrm>
          <a:prstGeom prst="rect">
            <a:avLst/>
          </a:prstGeom>
          <a:noFill/>
          <a:ln w="9525">
            <a:noFill/>
            <a:miter lim="800000"/>
            <a:headEnd/>
            <a:tailEnd/>
          </a:ln>
        </p:spPr>
      </p:pic>
      <p:sp>
        <p:nvSpPr>
          <p:cNvPr id="110596" name="Rectangle 4"/>
          <p:cNvSpPr>
            <a:spLocks noGrp="1" noChangeArrowheads="1"/>
          </p:cNvSpPr>
          <p:nvPr>
            <p:ph type="title"/>
          </p:nvPr>
        </p:nvSpPr>
        <p:spPr>
          <a:xfrm>
            <a:off x="0" y="0"/>
            <a:ext cx="9144000" cy="630936"/>
          </a:xfrm>
          <a:noFill/>
        </p:spPr>
        <p:txBody>
          <a:bodyPr/>
          <a:lstStyle/>
          <a:p>
            <a:pPr eaLnBrk="1" hangingPunct="1"/>
            <a:r>
              <a:rPr lang="en-US" dirty="0" smtClean="0"/>
              <a:t>  Check Your Learning</a:t>
            </a:r>
          </a:p>
        </p:txBody>
      </p:sp>
      <p:sp>
        <p:nvSpPr>
          <p:cNvPr id="110597" name="Rectangle 5"/>
          <p:cNvSpPr>
            <a:spLocks noGrp="1" noChangeArrowheads="1"/>
          </p:cNvSpPr>
          <p:nvPr>
            <p:ph type="body" idx="1"/>
          </p:nvPr>
        </p:nvSpPr>
        <p:spPr>
          <a:xfrm>
            <a:off x="457200" y="990600"/>
            <a:ext cx="8229600" cy="5486400"/>
          </a:xfrm>
          <a:noFill/>
        </p:spPr>
        <p:txBody>
          <a:bodyPr/>
          <a:lstStyle/>
          <a:p>
            <a:pPr eaLnBrk="1" hangingPunct="1"/>
            <a:r>
              <a:rPr lang="en-US" dirty="0" smtClean="0"/>
              <a:t>Answer the questions to the best of your ability.</a:t>
            </a:r>
          </a:p>
          <a:p>
            <a:pPr eaLnBrk="1" hangingPunct="1"/>
            <a:r>
              <a:rPr lang="en-US" dirty="0" smtClean="0"/>
              <a:t>We will review all answers as a group.</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subTitle" idx="1"/>
          </p:nvPr>
        </p:nvSpPr>
        <p:spPr>
          <a:xfrm>
            <a:off x="327025" y="5486400"/>
            <a:ext cx="8172450" cy="533400"/>
          </a:xfrm>
        </p:spPr>
        <p:txBody>
          <a:bodyPr/>
          <a:lstStyle/>
          <a:p>
            <a:pPr eaLnBrk="1" hangingPunct="1"/>
            <a:r>
              <a:rPr lang="en-US" dirty="0" smtClean="0"/>
              <a:t>SIGTRAN Overview</a:t>
            </a:r>
          </a:p>
        </p:txBody>
      </p:sp>
      <p:sp>
        <p:nvSpPr>
          <p:cNvPr id="11268" name="Rectangle 3"/>
          <p:cNvSpPr>
            <a:spLocks noGrp="1" noChangeArrowheads="1"/>
          </p:cNvSpPr>
          <p:nvPr>
            <p:ph type="ctrTitle" sz="quarter"/>
          </p:nvPr>
        </p:nvSpPr>
        <p:spPr>
          <a:xfrm>
            <a:off x="460248" y="4288536"/>
            <a:ext cx="6016752" cy="969264"/>
          </a:xfrm>
          <a:noFill/>
        </p:spPr>
        <p:txBody>
          <a:bodyPr lIns="0" tIns="0" rIns="0" bIns="0" anchor="ctr"/>
          <a:lstStyle/>
          <a:p>
            <a:pPr eaLnBrk="1" hangingPunct="1"/>
            <a:r>
              <a:rPr lang="en-US" dirty="0" smtClean="0"/>
              <a:t>Module 1</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0" y="0"/>
            <a:ext cx="9140825" cy="609600"/>
          </a:xfrm>
        </p:spPr>
        <p:txBody>
          <a:bodyPr/>
          <a:lstStyle/>
          <a:p>
            <a:pPr eaLnBrk="1" hangingPunct="1"/>
            <a:r>
              <a:rPr lang="en-US" dirty="0" smtClean="0"/>
              <a:t>  Blank Slide for Review Questions</a:t>
            </a:r>
          </a:p>
        </p:txBody>
      </p:sp>
    </p:spTree>
  </p:cSld>
  <p:clrMapOvr>
    <a:masterClrMapping/>
  </p:clrMapOvr>
  <p:transition>
    <p:wipe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4"/>
          <p:cNvSpPr>
            <a:spLocks noGrp="1" noChangeArrowheads="1"/>
          </p:cNvSpPr>
          <p:nvPr>
            <p:ph type="ctrTitle"/>
          </p:nvPr>
        </p:nvSpPr>
        <p:spPr>
          <a:xfrm>
            <a:off x="381000" y="4517136"/>
            <a:ext cx="6016752" cy="969264"/>
          </a:xfrm>
        </p:spPr>
        <p:txBody>
          <a:bodyPr/>
          <a:lstStyle/>
          <a:p>
            <a:pPr eaLnBrk="1" hangingPunct="1"/>
            <a:r>
              <a:rPr lang="en-US" dirty="0" smtClean="0"/>
              <a:t>Module 5</a:t>
            </a:r>
          </a:p>
        </p:txBody>
      </p:sp>
      <p:sp>
        <p:nvSpPr>
          <p:cNvPr id="113668" name="Rectangle 5"/>
          <p:cNvSpPr>
            <a:spLocks noGrp="1" noChangeArrowheads="1"/>
          </p:cNvSpPr>
          <p:nvPr>
            <p:ph type="subTitle" idx="1"/>
          </p:nvPr>
        </p:nvSpPr>
        <p:spPr/>
        <p:txBody>
          <a:bodyPr/>
          <a:lstStyle/>
          <a:p>
            <a:pPr eaLnBrk="1" hangingPunct="1">
              <a:lnSpc>
                <a:spcPct val="80000"/>
              </a:lnSpc>
            </a:pPr>
            <a:r>
              <a:rPr lang="en-US" dirty="0" smtClean="0"/>
              <a:t>Provisioning IP Signaling Gateway (IPSG) M3UA</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p:txBody>
          <a:bodyPr/>
          <a:lstStyle/>
          <a:p>
            <a:pPr eaLnBrk="1" hangingPunct="1">
              <a:spcAft>
                <a:spcPct val="20000"/>
              </a:spcAft>
              <a:buFont typeface="Wingdings" pitchFamily="2" charset="2"/>
              <a:buNone/>
            </a:pPr>
            <a:r>
              <a:rPr lang="en-US" dirty="0" smtClean="0"/>
              <a:t>After this module, you should be able to provision</a:t>
            </a:r>
          </a:p>
          <a:p>
            <a:pPr eaLnBrk="1" hangingPunct="1">
              <a:spcAft>
                <a:spcPct val="20000"/>
              </a:spcAft>
              <a:buFont typeface="Wingdings" pitchFamily="2" charset="2"/>
              <a:buNone/>
            </a:pPr>
            <a:r>
              <a:rPr lang="en-US" dirty="0" smtClean="0"/>
              <a:t>M3UA signaling links using the following commands:</a:t>
            </a:r>
          </a:p>
          <a:p>
            <a:pPr lvl="1" eaLnBrk="1" hangingPunct="1">
              <a:spcAft>
                <a:spcPct val="20000"/>
              </a:spcAft>
            </a:pPr>
            <a:r>
              <a:rPr lang="en-US" dirty="0" smtClean="0"/>
              <a:t>ent-ls</a:t>
            </a:r>
          </a:p>
          <a:p>
            <a:pPr lvl="1" eaLnBrk="1" hangingPunct="1">
              <a:spcAft>
                <a:spcPct val="20000"/>
              </a:spcAft>
            </a:pPr>
            <a:r>
              <a:rPr lang="en-US" dirty="0" smtClean="0"/>
              <a:t>ent-na</a:t>
            </a:r>
          </a:p>
          <a:p>
            <a:pPr lvl="1" eaLnBrk="1" hangingPunct="1">
              <a:spcAft>
                <a:spcPct val="20000"/>
              </a:spcAft>
            </a:pPr>
            <a:r>
              <a:rPr lang="en-US" dirty="0" smtClean="0"/>
              <a:t>Bearer Independent Call Control feature (optional)</a:t>
            </a:r>
          </a:p>
          <a:p>
            <a:pPr lvl="1" eaLnBrk="1" hangingPunct="1">
              <a:spcAft>
                <a:spcPct val="20000"/>
              </a:spcAft>
            </a:pPr>
            <a:r>
              <a:rPr lang="en-US" dirty="0" smtClean="0"/>
              <a:t>enable-ctrl-feat</a:t>
            </a:r>
          </a:p>
        </p:txBody>
      </p:sp>
      <p:sp>
        <p:nvSpPr>
          <p:cNvPr id="114691" name="Rectangle 3"/>
          <p:cNvSpPr>
            <a:spLocks noGrp="1" noChangeArrowheads="1"/>
          </p:cNvSpPr>
          <p:nvPr>
            <p:ph type="title"/>
          </p:nvPr>
        </p:nvSpPr>
        <p:spPr>
          <a:xfrm>
            <a:off x="0" y="0"/>
            <a:ext cx="9144000" cy="630936"/>
          </a:xfrm>
        </p:spPr>
        <p:txBody>
          <a:bodyPr/>
          <a:lstStyle/>
          <a:p>
            <a:pPr eaLnBrk="1" hangingPunct="1"/>
            <a:r>
              <a:rPr lang="en-US" dirty="0" smtClean="0"/>
              <a:t>  Module 5 Provisioning IPSG M3UA  </a:t>
            </a:r>
            <a:endParaRPr lang="en-US" i="1"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Line 9"/>
          <p:cNvSpPr>
            <a:spLocks noChangeShapeType="1"/>
          </p:cNvSpPr>
          <p:nvPr/>
        </p:nvSpPr>
        <p:spPr bwMode="auto">
          <a:xfrm flipH="1">
            <a:off x="2466973" y="3446461"/>
            <a:ext cx="2790826" cy="781049"/>
          </a:xfrm>
          <a:prstGeom prst="line">
            <a:avLst/>
          </a:prstGeom>
          <a:noFill/>
          <a:ln w="19050">
            <a:solidFill>
              <a:srgbClr val="FF33CC"/>
            </a:solidFill>
            <a:round/>
            <a:headEnd/>
            <a:tailEnd/>
          </a:ln>
        </p:spPr>
        <p:txBody>
          <a:bodyPr/>
          <a:lstStyle/>
          <a:p>
            <a:endParaRPr lang="en-US" dirty="0"/>
          </a:p>
        </p:txBody>
      </p:sp>
      <p:sp>
        <p:nvSpPr>
          <p:cNvPr id="45" name="Line 9"/>
          <p:cNvSpPr>
            <a:spLocks noChangeShapeType="1"/>
          </p:cNvSpPr>
          <p:nvPr/>
        </p:nvSpPr>
        <p:spPr bwMode="auto">
          <a:xfrm flipH="1" flipV="1">
            <a:off x="2505074" y="2836860"/>
            <a:ext cx="2695576" cy="628651"/>
          </a:xfrm>
          <a:prstGeom prst="line">
            <a:avLst/>
          </a:prstGeom>
          <a:noFill/>
          <a:ln w="19050">
            <a:solidFill>
              <a:srgbClr val="FF33CC"/>
            </a:solidFill>
            <a:round/>
            <a:headEnd/>
            <a:tailEnd/>
          </a:ln>
        </p:spPr>
        <p:txBody>
          <a:bodyPr/>
          <a:lstStyle/>
          <a:p>
            <a:endParaRPr lang="en-US" dirty="0"/>
          </a:p>
        </p:txBody>
      </p:sp>
      <p:sp>
        <p:nvSpPr>
          <p:cNvPr id="4" name="Rectangle 2"/>
          <p:cNvSpPr>
            <a:spLocks noGrp="1" noChangeArrowheads="1"/>
          </p:cNvSpPr>
          <p:nvPr>
            <p:ph type="title"/>
          </p:nvPr>
        </p:nvSpPr>
        <p:spPr>
          <a:xfrm>
            <a:off x="0" y="0"/>
            <a:ext cx="9140825" cy="609600"/>
          </a:xfrm>
        </p:spPr>
        <p:txBody>
          <a:bodyPr/>
          <a:lstStyle/>
          <a:p>
            <a:pPr eaLnBrk="1" hangingPunct="1"/>
            <a:r>
              <a:rPr lang="en-US" dirty="0" smtClean="0"/>
              <a:t>  IPSG M3UA Network Example</a:t>
            </a:r>
          </a:p>
        </p:txBody>
      </p:sp>
      <p:sp>
        <p:nvSpPr>
          <p:cNvPr id="6" name="Rectangle 3"/>
          <p:cNvSpPr>
            <a:spLocks noChangeArrowheads="1"/>
          </p:cNvSpPr>
          <p:nvPr/>
        </p:nvSpPr>
        <p:spPr bwMode="auto">
          <a:xfrm>
            <a:off x="571501" y="1093787"/>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7" name="AutoShape 9"/>
          <p:cNvSpPr>
            <a:spLocks noChangeArrowheads="1"/>
          </p:cNvSpPr>
          <p:nvPr/>
        </p:nvSpPr>
        <p:spPr bwMode="auto">
          <a:xfrm rot="10800000" flipV="1">
            <a:off x="579436" y="1485900"/>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8" name="Text Box 10"/>
          <p:cNvSpPr txBox="1">
            <a:spLocks noChangeArrowheads="1"/>
          </p:cNvSpPr>
          <p:nvPr/>
        </p:nvSpPr>
        <p:spPr bwMode="auto">
          <a:xfrm>
            <a:off x="511152" y="1787525"/>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cxnSp>
        <p:nvCxnSpPr>
          <p:cNvPr id="9" name="Straight Connector 8"/>
          <p:cNvCxnSpPr/>
          <p:nvPr/>
        </p:nvCxnSpPr>
        <p:spPr>
          <a:xfrm rot="5400000">
            <a:off x="1166816" y="1993898"/>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10"/>
          <p:cNvSpPr txBox="1">
            <a:spLocks noChangeArrowheads="1"/>
          </p:cNvSpPr>
          <p:nvPr/>
        </p:nvSpPr>
        <p:spPr bwMode="auto">
          <a:xfrm>
            <a:off x="1875421" y="1844675"/>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23" name="Text Box 8"/>
          <p:cNvSpPr txBox="1">
            <a:spLocks noChangeArrowheads="1"/>
          </p:cNvSpPr>
          <p:nvPr/>
        </p:nvSpPr>
        <p:spPr bwMode="auto">
          <a:xfrm>
            <a:off x="590551" y="1066800"/>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PC=1-1-1</a:t>
            </a:r>
            <a:endParaRPr lang="en-US" b="1" dirty="0">
              <a:solidFill>
                <a:srgbClr val="000000"/>
              </a:solidFill>
            </a:endParaRPr>
          </a:p>
        </p:txBody>
      </p:sp>
      <p:sp>
        <p:nvSpPr>
          <p:cNvPr id="30" name="Rectangle 3"/>
          <p:cNvSpPr>
            <a:spLocks noChangeArrowheads="1"/>
          </p:cNvSpPr>
          <p:nvPr/>
        </p:nvSpPr>
        <p:spPr bwMode="auto">
          <a:xfrm>
            <a:off x="542926" y="4217987"/>
            <a:ext cx="1919288" cy="1743075"/>
          </a:xfrm>
          <a:prstGeom prst="rect">
            <a:avLst/>
          </a:prstGeom>
          <a:solidFill>
            <a:srgbClr val="F0E8B7"/>
          </a:solidFill>
          <a:ln w="9525">
            <a:solidFill>
              <a:schemeClr val="tx1"/>
            </a:solidFill>
            <a:miter lim="800000"/>
            <a:headEnd/>
            <a:tailEnd/>
          </a:ln>
        </p:spPr>
        <p:txBody>
          <a:bodyPr wrap="none" anchor="ctr"/>
          <a:lstStyle/>
          <a:p>
            <a:endParaRPr lang="en-US" sz="1400" dirty="0"/>
          </a:p>
        </p:txBody>
      </p:sp>
      <p:sp>
        <p:nvSpPr>
          <p:cNvPr id="31" name="AutoShape 9"/>
          <p:cNvSpPr>
            <a:spLocks noChangeArrowheads="1"/>
          </p:cNvSpPr>
          <p:nvPr/>
        </p:nvSpPr>
        <p:spPr bwMode="auto">
          <a:xfrm rot="10800000" flipV="1">
            <a:off x="550861" y="4610100"/>
            <a:ext cx="1895475" cy="1008062"/>
          </a:xfrm>
          <a:prstGeom prst="roundRect">
            <a:avLst>
              <a:gd name="adj" fmla="val 16667"/>
            </a:avLst>
          </a:prstGeom>
          <a:solidFill>
            <a:srgbClr val="00FF00"/>
          </a:solidFill>
          <a:ln w="9525" algn="ctr">
            <a:solidFill>
              <a:schemeClr val="bg2"/>
            </a:solidFill>
            <a:round/>
            <a:headEnd/>
            <a:tailEnd/>
          </a:ln>
        </p:spPr>
        <p:txBody>
          <a:bodyPr wrap="none" anchor="ctr"/>
          <a:lstStyle/>
          <a:p>
            <a:pPr algn="ctr"/>
            <a:endParaRPr lang="en-US" dirty="0">
              <a:solidFill>
                <a:srgbClr val="000000"/>
              </a:solidFill>
            </a:endParaRPr>
          </a:p>
        </p:txBody>
      </p:sp>
      <p:sp>
        <p:nvSpPr>
          <p:cNvPr id="32" name="Text Box 10"/>
          <p:cNvSpPr txBox="1">
            <a:spLocks noChangeArrowheads="1"/>
          </p:cNvSpPr>
          <p:nvPr/>
        </p:nvSpPr>
        <p:spPr bwMode="auto">
          <a:xfrm>
            <a:off x="482577" y="4911725"/>
            <a:ext cx="1219245" cy="646331"/>
          </a:xfrm>
          <a:prstGeom prst="rect">
            <a:avLst/>
          </a:prstGeom>
          <a:noFill/>
          <a:ln w="9525" algn="ctr">
            <a:noFill/>
            <a:miter lim="800000"/>
            <a:headEnd/>
            <a:tailEnd/>
          </a:ln>
        </p:spPr>
        <p:txBody>
          <a:bodyPr wrap="none">
            <a:spAutoFit/>
          </a:bodyPr>
          <a:lstStyle/>
          <a:p>
            <a:pPr algn="ctr"/>
            <a:r>
              <a:rPr lang="en-US" dirty="0">
                <a:solidFill>
                  <a:srgbClr val="000000"/>
                </a:solidFill>
              </a:rPr>
              <a:t>E5-ENET </a:t>
            </a:r>
            <a:endParaRPr lang="en-US" dirty="0" smtClean="0">
              <a:solidFill>
                <a:srgbClr val="000000"/>
              </a:solidFill>
            </a:endParaRPr>
          </a:p>
          <a:p>
            <a:pPr algn="ctr"/>
            <a:r>
              <a:rPr lang="en-US" dirty="0" smtClean="0">
                <a:solidFill>
                  <a:srgbClr val="000000"/>
                </a:solidFill>
              </a:rPr>
              <a:t>1101</a:t>
            </a:r>
            <a:endParaRPr lang="en-US" dirty="0">
              <a:solidFill>
                <a:srgbClr val="000000"/>
              </a:solidFill>
            </a:endParaRPr>
          </a:p>
        </p:txBody>
      </p:sp>
      <p:cxnSp>
        <p:nvCxnSpPr>
          <p:cNvPr id="33" name="Straight Connector 32"/>
          <p:cNvCxnSpPr/>
          <p:nvPr/>
        </p:nvCxnSpPr>
        <p:spPr>
          <a:xfrm rot="5400000">
            <a:off x="1138241" y="5118098"/>
            <a:ext cx="1009648" cy="95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 Box 10"/>
          <p:cNvSpPr txBox="1">
            <a:spLocks noChangeArrowheads="1"/>
          </p:cNvSpPr>
          <p:nvPr/>
        </p:nvSpPr>
        <p:spPr bwMode="auto">
          <a:xfrm>
            <a:off x="1846846" y="4968875"/>
            <a:ext cx="338554" cy="369332"/>
          </a:xfrm>
          <a:prstGeom prst="rect">
            <a:avLst/>
          </a:prstGeom>
          <a:noFill/>
          <a:ln w="9525" algn="ctr">
            <a:noFill/>
            <a:miter lim="800000"/>
            <a:headEnd/>
            <a:tailEnd/>
          </a:ln>
        </p:spPr>
        <p:txBody>
          <a:bodyPr wrap="none">
            <a:spAutoFit/>
          </a:bodyPr>
          <a:lstStyle/>
          <a:p>
            <a:pPr algn="ctr"/>
            <a:r>
              <a:rPr lang="en-US" dirty="0" smtClean="0">
                <a:solidFill>
                  <a:srgbClr val="000000"/>
                </a:solidFill>
              </a:rPr>
              <a:t>A</a:t>
            </a:r>
            <a:endParaRPr lang="en-US" dirty="0">
              <a:solidFill>
                <a:srgbClr val="000000"/>
              </a:solidFill>
            </a:endParaRPr>
          </a:p>
        </p:txBody>
      </p:sp>
      <p:sp>
        <p:nvSpPr>
          <p:cNvPr id="35" name="Text Box 8"/>
          <p:cNvSpPr txBox="1">
            <a:spLocks noChangeArrowheads="1"/>
          </p:cNvSpPr>
          <p:nvPr/>
        </p:nvSpPr>
        <p:spPr bwMode="auto">
          <a:xfrm>
            <a:off x="561976" y="4191000"/>
            <a:ext cx="1876424" cy="369332"/>
          </a:xfrm>
          <a:prstGeom prst="rect">
            <a:avLst/>
          </a:prstGeom>
          <a:noFill/>
          <a:ln w="9525" algn="ctr">
            <a:noFill/>
            <a:miter lim="800000"/>
            <a:headEnd/>
            <a:tailEnd/>
          </a:ln>
        </p:spPr>
        <p:txBody>
          <a:bodyPr wrap="square">
            <a:spAutoFit/>
          </a:bodyPr>
          <a:lstStyle/>
          <a:p>
            <a:pPr algn="ctr"/>
            <a:r>
              <a:rPr lang="en-US" b="1" dirty="0" smtClean="0">
                <a:solidFill>
                  <a:srgbClr val="000000"/>
                </a:solidFill>
              </a:rPr>
              <a:t>PC=1-1-2</a:t>
            </a:r>
            <a:endParaRPr lang="en-US" b="1" dirty="0">
              <a:solidFill>
                <a:srgbClr val="000000"/>
              </a:solidFill>
            </a:endParaRPr>
          </a:p>
        </p:txBody>
      </p:sp>
      <p:sp>
        <p:nvSpPr>
          <p:cNvPr id="36" name="AutoShape 11"/>
          <p:cNvSpPr>
            <a:spLocks noChangeArrowheads="1"/>
          </p:cNvSpPr>
          <p:nvPr/>
        </p:nvSpPr>
        <p:spPr bwMode="auto">
          <a:xfrm>
            <a:off x="5162550" y="1970087"/>
            <a:ext cx="1704975" cy="1504950"/>
          </a:xfrm>
          <a:prstGeom prst="triangle">
            <a:avLst>
              <a:gd name="adj" fmla="val 50000"/>
            </a:avLst>
          </a:prstGeom>
          <a:solidFill>
            <a:srgbClr val="F0E8B7"/>
          </a:solidFill>
          <a:ln w="9525" algn="ctr">
            <a:solidFill>
              <a:srgbClr val="000000"/>
            </a:solidFill>
            <a:miter lim="800000"/>
            <a:headEnd/>
            <a:tailEnd/>
          </a:ln>
        </p:spPr>
        <p:txBody>
          <a:bodyPr wrap="none" anchor="ctr"/>
          <a:lstStyle/>
          <a:p>
            <a:endParaRPr lang="en-US" dirty="0"/>
          </a:p>
        </p:txBody>
      </p:sp>
      <p:sp>
        <p:nvSpPr>
          <p:cNvPr id="37" name="Rectangle 12"/>
          <p:cNvSpPr>
            <a:spLocks noChangeArrowheads="1"/>
          </p:cNvSpPr>
          <p:nvPr/>
        </p:nvSpPr>
        <p:spPr bwMode="auto">
          <a:xfrm>
            <a:off x="5472113" y="3454400"/>
            <a:ext cx="1255712" cy="274637"/>
          </a:xfrm>
          <a:prstGeom prst="rect">
            <a:avLst/>
          </a:prstGeom>
          <a:noFill/>
          <a:ln w="9525">
            <a:noFill/>
            <a:miter lim="800000"/>
            <a:headEnd/>
            <a:tailEnd/>
          </a:ln>
        </p:spPr>
        <p:txBody>
          <a:bodyPr>
            <a:spAutoFit/>
          </a:bodyPr>
          <a:lstStyle/>
          <a:p>
            <a:pPr>
              <a:spcBef>
                <a:spcPct val="50000"/>
              </a:spcBef>
            </a:pPr>
            <a:r>
              <a:rPr lang="en-US" sz="1200" b="1" dirty="0"/>
              <a:t>  PC 1-1-3</a:t>
            </a:r>
          </a:p>
        </p:txBody>
      </p:sp>
      <p:sp>
        <p:nvSpPr>
          <p:cNvPr id="38" name="Text Box 13"/>
          <p:cNvSpPr txBox="1">
            <a:spLocks noChangeArrowheads="1"/>
          </p:cNvSpPr>
          <p:nvPr/>
        </p:nvSpPr>
        <p:spPr bwMode="auto">
          <a:xfrm>
            <a:off x="5667375" y="2903537"/>
            <a:ext cx="704850" cy="473075"/>
          </a:xfrm>
          <a:prstGeom prst="rect">
            <a:avLst/>
          </a:prstGeom>
          <a:noFill/>
          <a:ln w="9525" algn="ctr">
            <a:noFill/>
            <a:miter lim="800000"/>
            <a:headEnd/>
            <a:tailEnd/>
          </a:ln>
        </p:spPr>
        <p:txBody>
          <a:bodyPr>
            <a:spAutoFit/>
          </a:bodyPr>
          <a:lstStyle/>
          <a:p>
            <a:pPr>
              <a:spcBef>
                <a:spcPct val="50000"/>
              </a:spcBef>
            </a:pPr>
            <a:r>
              <a:rPr lang="en-US" sz="1000" b="1" dirty="0"/>
              <a:t>Network</a:t>
            </a:r>
          </a:p>
          <a:p>
            <a:pPr>
              <a:spcBef>
                <a:spcPct val="50000"/>
              </a:spcBef>
            </a:pPr>
            <a:r>
              <a:rPr lang="en-US" sz="1000" b="1" dirty="0"/>
              <a:t>    AS</a:t>
            </a:r>
          </a:p>
        </p:txBody>
      </p:sp>
      <p:sp>
        <p:nvSpPr>
          <p:cNvPr id="39" name="AutoShape 16"/>
          <p:cNvSpPr>
            <a:spLocks noChangeArrowheads="1"/>
          </p:cNvSpPr>
          <p:nvPr/>
        </p:nvSpPr>
        <p:spPr bwMode="auto">
          <a:xfrm>
            <a:off x="6248400" y="2008187"/>
            <a:ext cx="2162175" cy="390525"/>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40" name="AutoShape 17"/>
          <p:cNvSpPr>
            <a:spLocks noChangeArrowheads="1"/>
          </p:cNvSpPr>
          <p:nvPr/>
        </p:nvSpPr>
        <p:spPr bwMode="auto">
          <a:xfrm>
            <a:off x="6648450" y="2741612"/>
            <a:ext cx="2105025" cy="400050"/>
          </a:xfrm>
          <a:prstGeom prst="can">
            <a:avLst>
              <a:gd name="adj" fmla="val 25000"/>
            </a:avLst>
          </a:prstGeom>
          <a:solidFill>
            <a:srgbClr val="00FF00"/>
          </a:solidFill>
          <a:ln w="9525">
            <a:solidFill>
              <a:srgbClr val="000000"/>
            </a:solidFill>
            <a:round/>
            <a:headEnd/>
            <a:tailEnd/>
          </a:ln>
        </p:spPr>
        <p:txBody>
          <a:bodyPr wrap="none" anchor="ctr"/>
          <a:lstStyle/>
          <a:p>
            <a:endParaRPr lang="en-US" dirty="0"/>
          </a:p>
        </p:txBody>
      </p:sp>
      <p:sp>
        <p:nvSpPr>
          <p:cNvPr id="41" name="Text Box 18"/>
          <p:cNvSpPr txBox="1">
            <a:spLocks noChangeArrowheads="1"/>
          </p:cNvSpPr>
          <p:nvPr/>
        </p:nvSpPr>
        <p:spPr bwMode="auto">
          <a:xfrm>
            <a:off x="6819900" y="1798637"/>
            <a:ext cx="1285875" cy="244475"/>
          </a:xfrm>
          <a:prstGeom prst="rect">
            <a:avLst/>
          </a:prstGeom>
          <a:noFill/>
          <a:ln w="9525" algn="ctr">
            <a:noFill/>
            <a:miter lim="800000"/>
            <a:headEnd/>
            <a:tailEnd/>
          </a:ln>
        </p:spPr>
        <p:txBody>
          <a:bodyPr>
            <a:spAutoFit/>
          </a:bodyPr>
          <a:lstStyle/>
          <a:p>
            <a:pPr>
              <a:spcBef>
                <a:spcPct val="50000"/>
              </a:spcBef>
            </a:pPr>
            <a:r>
              <a:rPr lang="en-US" sz="1000" b="1" dirty="0"/>
              <a:t>Network ASP1</a:t>
            </a:r>
          </a:p>
        </p:txBody>
      </p:sp>
      <p:sp>
        <p:nvSpPr>
          <p:cNvPr id="42" name="Text Box 19"/>
          <p:cNvSpPr txBox="1">
            <a:spLocks noChangeArrowheads="1"/>
          </p:cNvSpPr>
          <p:nvPr/>
        </p:nvSpPr>
        <p:spPr bwMode="auto">
          <a:xfrm>
            <a:off x="7019925" y="2532062"/>
            <a:ext cx="1247775" cy="244475"/>
          </a:xfrm>
          <a:prstGeom prst="rect">
            <a:avLst/>
          </a:prstGeom>
          <a:noFill/>
          <a:ln w="9525" algn="ctr">
            <a:noFill/>
            <a:miter lim="800000"/>
            <a:headEnd/>
            <a:tailEnd/>
          </a:ln>
        </p:spPr>
        <p:txBody>
          <a:bodyPr>
            <a:spAutoFit/>
          </a:bodyPr>
          <a:lstStyle/>
          <a:p>
            <a:pPr>
              <a:spcBef>
                <a:spcPct val="50000"/>
              </a:spcBef>
            </a:pPr>
            <a:r>
              <a:rPr lang="en-US" sz="1000" b="1" dirty="0"/>
              <a:t>Network ASP2</a:t>
            </a:r>
          </a:p>
        </p:txBody>
      </p:sp>
      <p:sp>
        <p:nvSpPr>
          <p:cNvPr id="43" name="Text Box 20"/>
          <p:cNvSpPr txBox="1">
            <a:spLocks noChangeArrowheads="1"/>
          </p:cNvSpPr>
          <p:nvPr/>
        </p:nvSpPr>
        <p:spPr bwMode="auto">
          <a:xfrm>
            <a:off x="6248400" y="2112962"/>
            <a:ext cx="2514600" cy="276999"/>
          </a:xfrm>
          <a:prstGeom prst="rect">
            <a:avLst/>
          </a:prstGeom>
          <a:noFill/>
          <a:ln w="9525" algn="ctr">
            <a:noFill/>
            <a:miter lim="800000"/>
            <a:headEnd/>
            <a:tailEnd/>
          </a:ln>
        </p:spPr>
        <p:txBody>
          <a:bodyPr wrap="square">
            <a:spAutoFit/>
          </a:bodyPr>
          <a:lstStyle/>
          <a:p>
            <a:pPr>
              <a:spcBef>
                <a:spcPct val="50000"/>
              </a:spcBef>
            </a:pPr>
            <a:r>
              <a:rPr lang="en-US" sz="1200" b="1" dirty="0"/>
              <a:t>192.168.101.102 port=11020</a:t>
            </a:r>
          </a:p>
        </p:txBody>
      </p:sp>
      <p:sp>
        <p:nvSpPr>
          <p:cNvPr id="44" name="Text Box 21"/>
          <p:cNvSpPr txBox="1">
            <a:spLocks noChangeArrowheads="1"/>
          </p:cNvSpPr>
          <p:nvPr/>
        </p:nvSpPr>
        <p:spPr bwMode="auto">
          <a:xfrm>
            <a:off x="6610349" y="2874962"/>
            <a:ext cx="2295526" cy="276999"/>
          </a:xfrm>
          <a:prstGeom prst="rect">
            <a:avLst/>
          </a:prstGeom>
          <a:noFill/>
          <a:ln w="9525" algn="ctr">
            <a:noFill/>
            <a:miter lim="800000"/>
            <a:headEnd/>
            <a:tailEnd/>
          </a:ln>
        </p:spPr>
        <p:txBody>
          <a:bodyPr wrap="square">
            <a:spAutoFit/>
          </a:bodyPr>
          <a:lstStyle/>
          <a:p>
            <a:pPr>
              <a:spcBef>
                <a:spcPct val="50000"/>
              </a:spcBef>
            </a:pPr>
            <a:r>
              <a:rPr lang="en-US" sz="1200" b="1" dirty="0"/>
              <a:t>192.168.101.103 port=11030</a:t>
            </a:r>
          </a:p>
        </p:txBody>
      </p:sp>
      <p:sp>
        <p:nvSpPr>
          <p:cNvPr id="47" name="Text Box 7"/>
          <p:cNvSpPr txBox="1">
            <a:spLocks noChangeArrowheads="1"/>
          </p:cNvSpPr>
          <p:nvPr/>
        </p:nvSpPr>
        <p:spPr bwMode="auto">
          <a:xfrm>
            <a:off x="571501" y="2525712"/>
            <a:ext cx="1933574" cy="369332"/>
          </a:xfrm>
          <a:prstGeom prst="rect">
            <a:avLst/>
          </a:prstGeom>
          <a:noFill/>
          <a:ln w="9525">
            <a:noFill/>
            <a:miter lim="800000"/>
            <a:headEnd/>
            <a:tailEnd/>
          </a:ln>
        </p:spPr>
        <p:txBody>
          <a:bodyPr wrap="square">
            <a:spAutoFit/>
          </a:bodyPr>
          <a:lstStyle/>
          <a:p>
            <a:pPr algn="ctr">
              <a:spcBef>
                <a:spcPct val="50000"/>
              </a:spcBef>
            </a:pPr>
            <a:r>
              <a:rPr lang="en-US" b="1" dirty="0"/>
              <a:t>STP A</a:t>
            </a:r>
          </a:p>
        </p:txBody>
      </p:sp>
      <p:sp>
        <p:nvSpPr>
          <p:cNvPr id="48" name="Text Box 7"/>
          <p:cNvSpPr txBox="1">
            <a:spLocks noChangeArrowheads="1"/>
          </p:cNvSpPr>
          <p:nvPr/>
        </p:nvSpPr>
        <p:spPr bwMode="auto">
          <a:xfrm>
            <a:off x="552451" y="5583237"/>
            <a:ext cx="1933574" cy="369332"/>
          </a:xfrm>
          <a:prstGeom prst="rect">
            <a:avLst/>
          </a:prstGeom>
          <a:noFill/>
          <a:ln w="9525">
            <a:noFill/>
            <a:miter lim="800000"/>
            <a:headEnd/>
            <a:tailEnd/>
          </a:ln>
        </p:spPr>
        <p:txBody>
          <a:bodyPr wrap="square">
            <a:spAutoFit/>
          </a:bodyPr>
          <a:lstStyle/>
          <a:p>
            <a:pPr algn="ctr">
              <a:spcBef>
                <a:spcPct val="50000"/>
              </a:spcBef>
            </a:pPr>
            <a:r>
              <a:rPr lang="en-US" b="1" dirty="0"/>
              <a:t>STP </a:t>
            </a:r>
            <a:r>
              <a:rPr lang="en-US" b="1" dirty="0" smtClean="0"/>
              <a:t>B</a:t>
            </a:r>
            <a:endParaRPr lang="en-US" b="1" dirty="0"/>
          </a:p>
        </p:txBody>
      </p:sp>
      <p:sp>
        <p:nvSpPr>
          <p:cNvPr id="49" name="Text Box 14"/>
          <p:cNvSpPr txBox="1">
            <a:spLocks noChangeArrowheads="1"/>
          </p:cNvSpPr>
          <p:nvPr/>
        </p:nvSpPr>
        <p:spPr bwMode="auto">
          <a:xfrm rot="743238">
            <a:off x="2505902" y="2855877"/>
            <a:ext cx="2757245" cy="553998"/>
          </a:xfrm>
          <a:prstGeom prst="rect">
            <a:avLst/>
          </a:prstGeom>
          <a:noFill/>
          <a:ln w="9525" algn="ctr">
            <a:noFill/>
            <a:miter lim="800000"/>
            <a:headEnd/>
            <a:tailEnd/>
          </a:ln>
        </p:spPr>
        <p:txBody>
          <a:bodyPr wrap="square">
            <a:spAutoFit/>
          </a:bodyPr>
          <a:lstStyle/>
          <a:p>
            <a:pPr>
              <a:spcBef>
                <a:spcPct val="50000"/>
              </a:spcBef>
            </a:pPr>
            <a:r>
              <a:rPr lang="en-US" sz="1200" dirty="0" err="1" smtClean="0"/>
              <a:t>ntwkasls</a:t>
            </a:r>
            <a:r>
              <a:rPr lang="en-US" sz="1200" dirty="0" smtClean="0"/>
              <a:t>  </a:t>
            </a:r>
            <a:r>
              <a:rPr lang="en-US" sz="1200" dirty="0"/>
              <a:t>1101A slc=0</a:t>
            </a:r>
          </a:p>
          <a:p>
            <a:pPr>
              <a:spcBef>
                <a:spcPct val="50000"/>
              </a:spcBef>
            </a:pPr>
            <a:r>
              <a:rPr lang="en-US" sz="1200" dirty="0"/>
              <a:t>192.168.101.100 port=11010</a:t>
            </a:r>
          </a:p>
        </p:txBody>
      </p:sp>
      <p:sp>
        <p:nvSpPr>
          <p:cNvPr id="50" name="Text Box 14"/>
          <p:cNvSpPr txBox="1">
            <a:spLocks noChangeArrowheads="1"/>
          </p:cNvSpPr>
          <p:nvPr/>
        </p:nvSpPr>
        <p:spPr bwMode="auto">
          <a:xfrm rot="20686672">
            <a:off x="2450425" y="3640057"/>
            <a:ext cx="2307097" cy="553998"/>
          </a:xfrm>
          <a:prstGeom prst="rect">
            <a:avLst/>
          </a:prstGeom>
          <a:noFill/>
          <a:ln w="9525" algn="ctr">
            <a:noFill/>
            <a:miter lim="800000"/>
            <a:headEnd/>
            <a:tailEnd/>
          </a:ln>
        </p:spPr>
        <p:txBody>
          <a:bodyPr wrap="square">
            <a:spAutoFit/>
          </a:bodyPr>
          <a:lstStyle/>
          <a:p>
            <a:pPr>
              <a:spcBef>
                <a:spcPct val="50000"/>
              </a:spcBef>
            </a:pPr>
            <a:r>
              <a:rPr lang="en-US" sz="1200" dirty="0" err="1" smtClean="0"/>
              <a:t>ntwkasls</a:t>
            </a:r>
            <a:r>
              <a:rPr lang="en-US" sz="1200" dirty="0" smtClean="0"/>
              <a:t>  </a:t>
            </a:r>
            <a:r>
              <a:rPr lang="en-US" sz="1200" dirty="0"/>
              <a:t>1101A slc=0</a:t>
            </a:r>
          </a:p>
          <a:p>
            <a:pPr>
              <a:spcBef>
                <a:spcPct val="50000"/>
              </a:spcBef>
            </a:pPr>
            <a:r>
              <a:rPr lang="en-US" sz="1200" dirty="0" smtClean="0"/>
              <a:t>192.168.101.101 port=11011</a:t>
            </a:r>
            <a:endParaRPr lang="en-US" sz="12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5480050" y="2522537"/>
            <a:ext cx="2379663" cy="550863"/>
          </a:xfrm>
          <a:prstGeom prst="rect">
            <a:avLst/>
          </a:prstGeom>
          <a:solidFill>
            <a:srgbClr val="F0E8B7"/>
          </a:solidFill>
          <a:ln w="9525" algn="ctr">
            <a:solidFill>
              <a:schemeClr val="tx1"/>
            </a:solidFill>
            <a:miter lim="800000"/>
            <a:headEnd/>
            <a:tailEnd/>
          </a:ln>
        </p:spPr>
        <p:txBody>
          <a:bodyPr wrap="none" anchor="ctr"/>
          <a:lstStyle/>
          <a:p>
            <a:endParaRPr lang="en-US" dirty="0"/>
          </a:p>
        </p:txBody>
      </p:sp>
      <p:sp>
        <p:nvSpPr>
          <p:cNvPr id="116739" name="Rectangle 3"/>
          <p:cNvSpPr>
            <a:spLocks noChangeArrowheads="1"/>
          </p:cNvSpPr>
          <p:nvPr/>
        </p:nvSpPr>
        <p:spPr bwMode="auto">
          <a:xfrm>
            <a:off x="5480050" y="1665287"/>
            <a:ext cx="2351088" cy="550863"/>
          </a:xfrm>
          <a:prstGeom prst="rect">
            <a:avLst/>
          </a:prstGeom>
          <a:solidFill>
            <a:srgbClr val="F0E8B7"/>
          </a:solidFill>
          <a:ln w="9525" algn="ctr">
            <a:solidFill>
              <a:schemeClr val="tx1"/>
            </a:solidFill>
            <a:miter lim="800000"/>
            <a:headEnd/>
            <a:tailEnd/>
          </a:ln>
        </p:spPr>
        <p:txBody>
          <a:bodyPr wrap="none" anchor="ctr"/>
          <a:lstStyle/>
          <a:p>
            <a:endParaRPr lang="en-US" dirty="0"/>
          </a:p>
        </p:txBody>
      </p:sp>
      <p:sp>
        <p:nvSpPr>
          <p:cNvPr id="116740" name="Rectangle 4"/>
          <p:cNvSpPr>
            <a:spLocks noChangeArrowheads="1"/>
          </p:cNvSpPr>
          <p:nvPr/>
        </p:nvSpPr>
        <p:spPr bwMode="auto">
          <a:xfrm>
            <a:off x="914400" y="2530475"/>
            <a:ext cx="2438400" cy="550862"/>
          </a:xfrm>
          <a:prstGeom prst="rect">
            <a:avLst/>
          </a:prstGeom>
          <a:solidFill>
            <a:srgbClr val="F0E8B8"/>
          </a:solidFill>
          <a:ln w="9525" algn="ctr">
            <a:solidFill>
              <a:schemeClr val="tx1"/>
            </a:solidFill>
            <a:miter lim="800000"/>
            <a:headEnd/>
            <a:tailEnd/>
          </a:ln>
        </p:spPr>
        <p:txBody>
          <a:bodyPr wrap="none" anchor="ctr"/>
          <a:lstStyle/>
          <a:p>
            <a:endParaRPr lang="en-US" dirty="0"/>
          </a:p>
        </p:txBody>
      </p:sp>
      <p:sp>
        <p:nvSpPr>
          <p:cNvPr id="116741" name="Rectangle 5"/>
          <p:cNvSpPr>
            <a:spLocks noChangeArrowheads="1"/>
          </p:cNvSpPr>
          <p:nvPr/>
        </p:nvSpPr>
        <p:spPr bwMode="auto">
          <a:xfrm>
            <a:off x="914400" y="1673225"/>
            <a:ext cx="2438400" cy="550862"/>
          </a:xfrm>
          <a:prstGeom prst="rect">
            <a:avLst/>
          </a:prstGeom>
          <a:noFill/>
          <a:ln w="9525" algn="ctr">
            <a:solidFill>
              <a:schemeClr val="tx1"/>
            </a:solidFill>
            <a:miter lim="800000"/>
            <a:headEnd/>
            <a:tailEnd/>
          </a:ln>
        </p:spPr>
        <p:txBody>
          <a:bodyPr wrap="none" anchor="ctr"/>
          <a:lstStyle/>
          <a:p>
            <a:endParaRPr lang="en-US" dirty="0"/>
          </a:p>
        </p:txBody>
      </p:sp>
      <p:sp>
        <p:nvSpPr>
          <p:cNvPr id="116742" name="Rectangle 6"/>
          <p:cNvSpPr>
            <a:spLocks noChangeArrowheads="1"/>
          </p:cNvSpPr>
          <p:nvPr/>
        </p:nvSpPr>
        <p:spPr bwMode="auto">
          <a:xfrm>
            <a:off x="912813" y="846137"/>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16743" name="Text Box 7"/>
          <p:cNvSpPr txBox="1">
            <a:spLocks noChangeArrowheads="1"/>
          </p:cNvSpPr>
          <p:nvPr/>
        </p:nvSpPr>
        <p:spPr bwMode="auto">
          <a:xfrm>
            <a:off x="5489575" y="954087"/>
            <a:ext cx="2368550" cy="5310188"/>
          </a:xfrm>
          <a:prstGeom prst="rect">
            <a:avLst/>
          </a:prstGeom>
          <a:noFill/>
          <a:ln w="9525" algn="ctr">
            <a:noFill/>
            <a:miter lim="800000"/>
            <a:headEnd/>
            <a:tailEnd/>
          </a:ln>
        </p:spPr>
        <p:txBody>
          <a:bodyPr wrap="none">
            <a:spAutoFit/>
          </a:bodyPr>
          <a:lstStyle/>
          <a:p>
            <a:r>
              <a:rPr lang="en-US" b="1" dirty="0">
                <a:latin typeface="Courier New" pitchFamily="49" charset="0"/>
              </a:rPr>
              <a:t>ent-assoc</a:t>
            </a:r>
          </a:p>
          <a:p>
            <a:endParaRPr lang="en-US" b="1" dirty="0"/>
          </a:p>
          <a:p>
            <a:endParaRPr lang="en-US" b="1" dirty="0"/>
          </a:p>
          <a:p>
            <a:r>
              <a:rPr lang="en-US" b="1" dirty="0">
                <a:latin typeface="Courier New" pitchFamily="49" charset="0"/>
              </a:rPr>
              <a:t>ent-na</a:t>
            </a:r>
          </a:p>
          <a:p>
            <a:endParaRPr lang="en-US" b="1" dirty="0"/>
          </a:p>
          <a:p>
            <a:endParaRPr lang="en-US" b="1" dirty="0"/>
          </a:p>
          <a:p>
            <a:r>
              <a:rPr lang="en-US" b="1" dirty="0">
                <a:latin typeface="Courier New" pitchFamily="49" charset="0"/>
              </a:rPr>
              <a:t>enable-ctrl-feat</a:t>
            </a:r>
          </a:p>
          <a:p>
            <a:endParaRPr lang="en-US" b="1" dirty="0">
              <a:latin typeface="Courier New" pitchFamily="49" charset="0"/>
            </a:endParaRPr>
          </a:p>
          <a:p>
            <a:endParaRPr lang="en-US" b="1" dirty="0"/>
          </a:p>
          <a:p>
            <a:r>
              <a:rPr lang="en-US" b="1" dirty="0">
                <a:latin typeface="Courier New" pitchFamily="49" charset="0"/>
              </a:rPr>
              <a:t>ent-slk</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ent-rte</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alw-card/act-slk</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chg-assoc</a:t>
            </a:r>
          </a:p>
        </p:txBody>
      </p:sp>
      <p:sp>
        <p:nvSpPr>
          <p:cNvPr id="116744" name="Line 9"/>
          <p:cNvSpPr>
            <a:spLocks noChangeShapeType="1"/>
          </p:cNvSpPr>
          <p:nvPr/>
        </p:nvSpPr>
        <p:spPr bwMode="auto">
          <a:xfrm flipV="1">
            <a:off x="5940425" y="1566862"/>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16745" name="Rectangle 10"/>
          <p:cNvSpPr>
            <a:spLocks noChangeArrowheads="1"/>
          </p:cNvSpPr>
          <p:nvPr/>
        </p:nvSpPr>
        <p:spPr bwMode="auto">
          <a:xfrm>
            <a:off x="5472113" y="4978400"/>
            <a:ext cx="2409825" cy="550862"/>
          </a:xfrm>
          <a:prstGeom prst="rect">
            <a:avLst/>
          </a:prstGeom>
          <a:noFill/>
          <a:ln w="9525" algn="ctr">
            <a:solidFill>
              <a:schemeClr val="tx1"/>
            </a:solidFill>
            <a:miter lim="800000"/>
            <a:headEnd/>
            <a:tailEnd/>
          </a:ln>
        </p:spPr>
        <p:txBody>
          <a:bodyPr wrap="none" anchor="ctr"/>
          <a:lstStyle/>
          <a:p>
            <a:endParaRPr lang="en-US" dirty="0"/>
          </a:p>
        </p:txBody>
      </p:sp>
      <p:sp>
        <p:nvSpPr>
          <p:cNvPr id="116746" name="Rectangle 11"/>
          <p:cNvSpPr>
            <a:spLocks noChangeArrowheads="1"/>
          </p:cNvSpPr>
          <p:nvPr/>
        </p:nvSpPr>
        <p:spPr bwMode="auto">
          <a:xfrm>
            <a:off x="5464175" y="5803900"/>
            <a:ext cx="2381250" cy="550862"/>
          </a:xfrm>
          <a:prstGeom prst="rect">
            <a:avLst/>
          </a:prstGeom>
          <a:noFill/>
          <a:ln w="9525" algn="ctr">
            <a:solidFill>
              <a:schemeClr val="tx1"/>
            </a:solidFill>
            <a:miter lim="800000"/>
            <a:headEnd/>
            <a:tailEnd/>
          </a:ln>
        </p:spPr>
        <p:txBody>
          <a:bodyPr wrap="none" anchor="ctr"/>
          <a:lstStyle/>
          <a:p>
            <a:endParaRPr lang="en-US" dirty="0"/>
          </a:p>
        </p:txBody>
      </p:sp>
      <p:sp>
        <p:nvSpPr>
          <p:cNvPr id="116747" name="Rectangle 12"/>
          <p:cNvSpPr>
            <a:spLocks noChangeArrowheads="1"/>
          </p:cNvSpPr>
          <p:nvPr/>
        </p:nvSpPr>
        <p:spPr bwMode="auto">
          <a:xfrm>
            <a:off x="5478463" y="838200"/>
            <a:ext cx="2381250" cy="550862"/>
          </a:xfrm>
          <a:prstGeom prst="rect">
            <a:avLst/>
          </a:prstGeom>
          <a:noFill/>
          <a:ln w="9525" algn="ctr">
            <a:solidFill>
              <a:schemeClr val="tx1"/>
            </a:solidFill>
            <a:miter lim="800000"/>
            <a:headEnd/>
            <a:tailEnd/>
          </a:ln>
        </p:spPr>
        <p:txBody>
          <a:bodyPr wrap="none" anchor="ctr"/>
          <a:lstStyle/>
          <a:p>
            <a:endParaRPr lang="en-US" dirty="0"/>
          </a:p>
        </p:txBody>
      </p:sp>
      <p:sp>
        <p:nvSpPr>
          <p:cNvPr id="116748" name="Text Box 13"/>
          <p:cNvSpPr txBox="1">
            <a:spLocks noChangeArrowheads="1"/>
          </p:cNvSpPr>
          <p:nvPr/>
        </p:nvSpPr>
        <p:spPr bwMode="auto">
          <a:xfrm>
            <a:off x="923925" y="941387"/>
            <a:ext cx="1792288" cy="5310188"/>
          </a:xfrm>
          <a:prstGeom prst="rect">
            <a:avLst/>
          </a:prstGeom>
          <a:noFill/>
          <a:ln w="9525" algn="ctr">
            <a:noFill/>
            <a:miter lim="800000"/>
            <a:headEnd/>
            <a:tailEnd/>
          </a:ln>
        </p:spPr>
        <p:txBody>
          <a:bodyPr>
            <a:spAutoFit/>
          </a:bodyPr>
          <a:lstStyle/>
          <a:p>
            <a:r>
              <a:rPr lang="en-US" b="1" dirty="0">
                <a:latin typeface="Courier New" pitchFamily="49" charset="0"/>
              </a:rPr>
              <a:t>ent-card</a:t>
            </a:r>
          </a:p>
          <a:p>
            <a:endParaRPr lang="en-US" b="1" dirty="0"/>
          </a:p>
          <a:p>
            <a:endParaRPr lang="en-US" b="1" dirty="0"/>
          </a:p>
          <a:p>
            <a:r>
              <a:rPr lang="en-US" b="1" dirty="0">
                <a:latin typeface="Courier New" pitchFamily="49" charset="0"/>
              </a:rPr>
              <a:t>ent-dstn</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ent-ls</a:t>
            </a:r>
          </a:p>
          <a:p>
            <a:endParaRPr lang="en-US" b="1" dirty="0"/>
          </a:p>
          <a:p>
            <a:endParaRPr lang="en-US" b="1" dirty="0"/>
          </a:p>
          <a:p>
            <a:r>
              <a:rPr lang="en-US" b="1" dirty="0">
                <a:latin typeface="Courier New" pitchFamily="49" charset="0"/>
              </a:rPr>
              <a:t>chg-ip-lnk</a:t>
            </a:r>
          </a:p>
          <a:p>
            <a:endParaRPr lang="en-US" b="1" dirty="0"/>
          </a:p>
          <a:p>
            <a:endParaRPr lang="en-US" b="1" dirty="0"/>
          </a:p>
          <a:p>
            <a:r>
              <a:rPr lang="en-US" b="1" dirty="0">
                <a:latin typeface="Courier New" pitchFamily="49" charset="0"/>
              </a:rPr>
              <a:t>ent-ip-host</a:t>
            </a:r>
          </a:p>
          <a:p>
            <a:endParaRPr lang="en-US" b="1" dirty="0">
              <a:latin typeface="Courier New" pitchFamily="49" charset="0"/>
            </a:endParaRPr>
          </a:p>
          <a:p>
            <a:endParaRPr lang="en-US" b="1" dirty="0"/>
          </a:p>
          <a:p>
            <a:r>
              <a:rPr lang="en-US" b="1" dirty="0">
                <a:latin typeface="Courier New" pitchFamily="49" charset="0"/>
              </a:rPr>
              <a:t>chg-ip-card</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ent-ip-rte</a:t>
            </a:r>
          </a:p>
        </p:txBody>
      </p:sp>
      <p:sp>
        <p:nvSpPr>
          <p:cNvPr id="116749" name="Line 14"/>
          <p:cNvSpPr>
            <a:spLocks noChangeShapeType="1"/>
          </p:cNvSpPr>
          <p:nvPr/>
        </p:nvSpPr>
        <p:spPr bwMode="auto">
          <a:xfrm flipV="1">
            <a:off x="1374775" y="1574800"/>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16750" name="Rectangle 15"/>
          <p:cNvSpPr>
            <a:spLocks noChangeArrowheads="1"/>
          </p:cNvSpPr>
          <p:nvPr/>
        </p:nvSpPr>
        <p:spPr bwMode="auto">
          <a:xfrm>
            <a:off x="906463" y="4119562"/>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16751" name="Rectangle 16"/>
          <p:cNvSpPr>
            <a:spLocks noChangeArrowheads="1"/>
          </p:cNvSpPr>
          <p:nvPr/>
        </p:nvSpPr>
        <p:spPr bwMode="auto">
          <a:xfrm>
            <a:off x="898525" y="5011737"/>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16752" name="Rectangle 17"/>
          <p:cNvSpPr>
            <a:spLocks noChangeArrowheads="1"/>
          </p:cNvSpPr>
          <p:nvPr/>
        </p:nvSpPr>
        <p:spPr bwMode="auto">
          <a:xfrm>
            <a:off x="900113" y="5810250"/>
            <a:ext cx="2438400" cy="550862"/>
          </a:xfrm>
          <a:prstGeom prst="rect">
            <a:avLst/>
          </a:prstGeom>
          <a:noFill/>
          <a:ln w="9525" algn="ctr">
            <a:solidFill>
              <a:schemeClr val="tx1"/>
            </a:solidFill>
            <a:miter lim="800000"/>
            <a:headEnd/>
            <a:tailEnd/>
          </a:ln>
        </p:spPr>
        <p:txBody>
          <a:bodyPr wrap="none" anchor="ctr"/>
          <a:lstStyle/>
          <a:p>
            <a:endParaRPr lang="en-US" dirty="0"/>
          </a:p>
        </p:txBody>
      </p:sp>
      <p:sp>
        <p:nvSpPr>
          <p:cNvPr id="116753" name="Rectangle 18"/>
          <p:cNvSpPr>
            <a:spLocks noChangeArrowheads="1"/>
          </p:cNvSpPr>
          <p:nvPr/>
        </p:nvSpPr>
        <p:spPr bwMode="auto">
          <a:xfrm>
            <a:off x="898525" y="3343275"/>
            <a:ext cx="2438400" cy="550862"/>
          </a:xfrm>
          <a:prstGeom prst="rect">
            <a:avLst/>
          </a:prstGeom>
          <a:noFill/>
          <a:ln w="9525" algn="ctr">
            <a:solidFill>
              <a:schemeClr val="tx1"/>
            </a:solidFill>
            <a:miter lim="800000"/>
            <a:headEnd/>
            <a:tailEnd/>
          </a:ln>
        </p:spPr>
        <p:txBody>
          <a:bodyPr wrap="none" anchor="ctr"/>
          <a:lstStyle/>
          <a:p>
            <a:endParaRPr lang="en-US" dirty="0"/>
          </a:p>
        </p:txBody>
      </p:sp>
      <p:sp>
        <p:nvSpPr>
          <p:cNvPr id="116754" name="Line 19"/>
          <p:cNvSpPr>
            <a:spLocks noChangeShapeType="1"/>
          </p:cNvSpPr>
          <p:nvPr/>
        </p:nvSpPr>
        <p:spPr bwMode="auto">
          <a:xfrm>
            <a:off x="2119313" y="1397000"/>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55" name="Line 20"/>
          <p:cNvSpPr>
            <a:spLocks noChangeShapeType="1"/>
          </p:cNvSpPr>
          <p:nvPr/>
        </p:nvSpPr>
        <p:spPr bwMode="auto">
          <a:xfrm>
            <a:off x="2122488" y="2227262"/>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56" name="Line 21"/>
          <p:cNvSpPr>
            <a:spLocks noChangeShapeType="1"/>
          </p:cNvSpPr>
          <p:nvPr/>
        </p:nvSpPr>
        <p:spPr bwMode="auto">
          <a:xfrm>
            <a:off x="2132013" y="3084512"/>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57" name="Line 22"/>
          <p:cNvSpPr>
            <a:spLocks noChangeShapeType="1"/>
          </p:cNvSpPr>
          <p:nvPr/>
        </p:nvSpPr>
        <p:spPr bwMode="auto">
          <a:xfrm>
            <a:off x="2122488" y="3894137"/>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58" name="Line 23"/>
          <p:cNvSpPr>
            <a:spLocks noChangeShapeType="1"/>
          </p:cNvSpPr>
          <p:nvPr/>
        </p:nvSpPr>
        <p:spPr bwMode="auto">
          <a:xfrm>
            <a:off x="2132013" y="4684712"/>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59" name="Line 24"/>
          <p:cNvSpPr>
            <a:spLocks noChangeShapeType="1"/>
          </p:cNvSpPr>
          <p:nvPr/>
        </p:nvSpPr>
        <p:spPr bwMode="auto">
          <a:xfrm>
            <a:off x="2132013" y="5551487"/>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60" name="Line 25"/>
          <p:cNvSpPr>
            <a:spLocks noChangeShapeType="1"/>
          </p:cNvSpPr>
          <p:nvPr/>
        </p:nvSpPr>
        <p:spPr bwMode="auto">
          <a:xfrm>
            <a:off x="3333750" y="6081712"/>
            <a:ext cx="1228725" cy="0"/>
          </a:xfrm>
          <a:prstGeom prst="line">
            <a:avLst/>
          </a:prstGeom>
          <a:noFill/>
          <a:ln w="38100">
            <a:solidFill>
              <a:schemeClr val="tx1"/>
            </a:solidFill>
            <a:round/>
            <a:headEnd/>
            <a:tailEnd/>
          </a:ln>
        </p:spPr>
        <p:txBody>
          <a:bodyPr anchor="ctr"/>
          <a:lstStyle/>
          <a:p>
            <a:endParaRPr lang="en-US" dirty="0"/>
          </a:p>
        </p:txBody>
      </p:sp>
      <p:sp>
        <p:nvSpPr>
          <p:cNvPr id="116761" name="Line 26"/>
          <p:cNvSpPr>
            <a:spLocks noChangeShapeType="1"/>
          </p:cNvSpPr>
          <p:nvPr/>
        </p:nvSpPr>
        <p:spPr bwMode="auto">
          <a:xfrm flipH="1" flipV="1">
            <a:off x="4562475" y="1128712"/>
            <a:ext cx="9525" cy="4953000"/>
          </a:xfrm>
          <a:prstGeom prst="line">
            <a:avLst/>
          </a:prstGeom>
          <a:noFill/>
          <a:ln w="38100">
            <a:solidFill>
              <a:schemeClr val="tx1"/>
            </a:solidFill>
            <a:round/>
            <a:headEnd/>
            <a:tailEnd/>
          </a:ln>
        </p:spPr>
        <p:txBody>
          <a:bodyPr anchor="ctr"/>
          <a:lstStyle/>
          <a:p>
            <a:endParaRPr lang="en-US" dirty="0"/>
          </a:p>
        </p:txBody>
      </p:sp>
      <p:sp>
        <p:nvSpPr>
          <p:cNvPr id="116762" name="Line 27"/>
          <p:cNvSpPr>
            <a:spLocks noChangeShapeType="1"/>
          </p:cNvSpPr>
          <p:nvPr/>
        </p:nvSpPr>
        <p:spPr bwMode="auto">
          <a:xfrm>
            <a:off x="4562475" y="1128712"/>
            <a:ext cx="923925" cy="0"/>
          </a:xfrm>
          <a:prstGeom prst="line">
            <a:avLst/>
          </a:prstGeom>
          <a:noFill/>
          <a:ln w="38100">
            <a:solidFill>
              <a:schemeClr val="tx1"/>
            </a:solidFill>
            <a:round/>
            <a:headEnd/>
            <a:tailEnd type="triangle" w="med" len="med"/>
          </a:ln>
        </p:spPr>
        <p:txBody>
          <a:bodyPr anchor="ctr"/>
          <a:lstStyle/>
          <a:p>
            <a:endParaRPr lang="en-US" dirty="0"/>
          </a:p>
        </p:txBody>
      </p:sp>
      <p:sp>
        <p:nvSpPr>
          <p:cNvPr id="116763" name="Line 28"/>
          <p:cNvSpPr>
            <a:spLocks noChangeShapeType="1"/>
          </p:cNvSpPr>
          <p:nvPr/>
        </p:nvSpPr>
        <p:spPr bwMode="auto">
          <a:xfrm>
            <a:off x="6662738" y="1377950"/>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64" name="Line 29"/>
          <p:cNvSpPr>
            <a:spLocks noChangeShapeType="1"/>
          </p:cNvSpPr>
          <p:nvPr/>
        </p:nvSpPr>
        <p:spPr bwMode="auto">
          <a:xfrm>
            <a:off x="6672263" y="2235200"/>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65" name="Line 30"/>
          <p:cNvSpPr>
            <a:spLocks noChangeShapeType="1"/>
          </p:cNvSpPr>
          <p:nvPr/>
        </p:nvSpPr>
        <p:spPr bwMode="auto">
          <a:xfrm>
            <a:off x="6681788" y="3082925"/>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66" name="Line 31"/>
          <p:cNvSpPr>
            <a:spLocks noChangeShapeType="1"/>
          </p:cNvSpPr>
          <p:nvPr/>
        </p:nvSpPr>
        <p:spPr bwMode="auto">
          <a:xfrm>
            <a:off x="6694488" y="4713287"/>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67" name="Line 32"/>
          <p:cNvSpPr>
            <a:spLocks noChangeShapeType="1"/>
          </p:cNvSpPr>
          <p:nvPr/>
        </p:nvSpPr>
        <p:spPr bwMode="auto">
          <a:xfrm>
            <a:off x="6713538" y="5532437"/>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16768" name="Rectangle 33"/>
          <p:cNvSpPr>
            <a:spLocks noChangeArrowheads="1"/>
          </p:cNvSpPr>
          <p:nvPr/>
        </p:nvSpPr>
        <p:spPr bwMode="auto">
          <a:xfrm>
            <a:off x="5472113" y="4149725"/>
            <a:ext cx="2409825" cy="550862"/>
          </a:xfrm>
          <a:prstGeom prst="rect">
            <a:avLst/>
          </a:prstGeom>
          <a:noFill/>
          <a:ln w="9525" algn="ctr">
            <a:solidFill>
              <a:schemeClr val="tx1"/>
            </a:solidFill>
            <a:miter lim="800000"/>
            <a:headEnd/>
            <a:tailEnd/>
          </a:ln>
        </p:spPr>
        <p:txBody>
          <a:bodyPr wrap="none" anchor="ctr"/>
          <a:lstStyle/>
          <a:p>
            <a:endParaRPr lang="en-US" dirty="0"/>
          </a:p>
        </p:txBody>
      </p:sp>
      <p:sp>
        <p:nvSpPr>
          <p:cNvPr id="116769" name="Rectangle 34"/>
          <p:cNvSpPr>
            <a:spLocks noChangeArrowheads="1"/>
          </p:cNvSpPr>
          <p:nvPr/>
        </p:nvSpPr>
        <p:spPr bwMode="auto">
          <a:xfrm>
            <a:off x="5464175" y="3335337"/>
            <a:ext cx="2424113" cy="550863"/>
          </a:xfrm>
          <a:prstGeom prst="rect">
            <a:avLst/>
          </a:prstGeom>
          <a:noFill/>
          <a:ln w="9525" algn="ctr">
            <a:solidFill>
              <a:schemeClr val="tx1"/>
            </a:solidFill>
            <a:miter lim="800000"/>
            <a:headEnd/>
            <a:tailEnd/>
          </a:ln>
        </p:spPr>
        <p:txBody>
          <a:bodyPr wrap="none" anchor="ctr"/>
          <a:lstStyle/>
          <a:p>
            <a:endParaRPr lang="en-US" dirty="0"/>
          </a:p>
        </p:txBody>
      </p:sp>
      <p:sp>
        <p:nvSpPr>
          <p:cNvPr id="116770" name="Line 35"/>
          <p:cNvSpPr>
            <a:spLocks noChangeShapeType="1"/>
          </p:cNvSpPr>
          <p:nvPr/>
        </p:nvSpPr>
        <p:spPr bwMode="auto">
          <a:xfrm>
            <a:off x="6691313" y="3892550"/>
            <a:ext cx="9525" cy="266700"/>
          </a:xfrm>
          <a:prstGeom prst="line">
            <a:avLst/>
          </a:prstGeom>
          <a:noFill/>
          <a:ln w="38100">
            <a:solidFill>
              <a:schemeClr val="tx1"/>
            </a:solidFill>
            <a:round/>
            <a:headEnd/>
            <a:tailEnd type="triangle" w="med" len="med"/>
          </a:ln>
        </p:spPr>
        <p:txBody>
          <a:bodyPr anchor="ctr"/>
          <a:lstStyle/>
          <a:p>
            <a:endParaRPr lang="en-US" dirty="0"/>
          </a:p>
        </p:txBody>
      </p:sp>
      <p:sp>
        <p:nvSpPr>
          <p:cNvPr id="116771" name="Rectangle 36"/>
          <p:cNvSpPr>
            <a:spLocks noGrp="1" noChangeArrowheads="1"/>
          </p:cNvSpPr>
          <p:nvPr>
            <p:ph type="title"/>
          </p:nvPr>
        </p:nvSpPr>
        <p:spPr>
          <a:xfrm>
            <a:off x="0" y="0"/>
            <a:ext cx="9140825" cy="609600"/>
          </a:xfrm>
        </p:spPr>
        <p:txBody>
          <a:bodyPr/>
          <a:lstStyle/>
          <a:p>
            <a:pPr eaLnBrk="1" hangingPunct="1"/>
            <a:r>
              <a:rPr lang="en-US" dirty="0" smtClean="0"/>
              <a:t>  IPSG M3UA Provisioning Commands</a:t>
            </a:r>
          </a:p>
        </p:txBody>
      </p:sp>
    </p:spTree>
  </p:cSld>
  <p:clrMapOvr>
    <a:masterClrMapping/>
  </p:clrMapOvr>
  <p:transition>
    <p:wipe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0"/>
            <a:ext cx="9144000" cy="630936"/>
          </a:xfrm>
        </p:spPr>
        <p:txBody>
          <a:bodyPr/>
          <a:lstStyle/>
          <a:p>
            <a:pPr eaLnBrk="1" hangingPunct="1"/>
            <a:r>
              <a:rPr lang="en-US" dirty="0" smtClean="0"/>
              <a:t>  Entering Linksets</a:t>
            </a:r>
          </a:p>
        </p:txBody>
      </p:sp>
      <p:sp>
        <p:nvSpPr>
          <p:cNvPr id="5" name="Rectangle 10"/>
          <p:cNvSpPr>
            <a:spLocks noChangeArrowheads="1"/>
          </p:cNvSpPr>
          <p:nvPr/>
        </p:nvSpPr>
        <p:spPr bwMode="auto">
          <a:xfrm>
            <a:off x="4114800" y="838200"/>
            <a:ext cx="4721225" cy="5649912"/>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r>
              <a:rPr lang="en-US" sz="2500" dirty="0"/>
              <a:t>In this step, the EAGLE is assigned the linksets between the EAGLE and all adjacent signaling points</a:t>
            </a:r>
          </a:p>
          <a:p>
            <a:pPr marL="228600" indent="-228600">
              <a:spcBef>
                <a:spcPct val="30000"/>
              </a:spcBef>
              <a:buClr>
                <a:schemeClr val="folHlink"/>
              </a:buClr>
              <a:buFont typeface="Wingdings" pitchFamily="2" charset="2"/>
              <a:buChar char="§"/>
            </a:pPr>
            <a:r>
              <a:rPr lang="en-US" sz="2500" dirty="0"/>
              <a:t>The adjacent point codes (apc) entered with this command must already exist in the destination point code table from the previous command</a:t>
            </a:r>
          </a:p>
          <a:p>
            <a:pPr marL="228600" indent="-228600">
              <a:spcBef>
                <a:spcPct val="30000"/>
              </a:spcBef>
              <a:buClr>
                <a:schemeClr val="folHlink"/>
              </a:buClr>
              <a:buFont typeface="Wingdings" pitchFamily="2" charset="2"/>
              <a:buChar char="§"/>
            </a:pPr>
            <a:r>
              <a:rPr lang="en-US" sz="2500" dirty="0"/>
              <a:t>A linkset name is assigned to each linkset, and must be entered into all signaling links in that linkset</a:t>
            </a:r>
          </a:p>
        </p:txBody>
      </p:sp>
      <p:grpSp>
        <p:nvGrpSpPr>
          <p:cNvPr id="2" name="Group 14"/>
          <p:cNvGrpSpPr/>
          <p:nvPr/>
        </p:nvGrpSpPr>
        <p:grpSpPr>
          <a:xfrm>
            <a:off x="898525" y="881062"/>
            <a:ext cx="2454275" cy="5514975"/>
            <a:chOff x="898525" y="1060450"/>
            <a:chExt cx="2454275" cy="5514975"/>
          </a:xfrm>
        </p:grpSpPr>
        <p:sp>
          <p:nvSpPr>
            <p:cNvPr id="6" name="Rectangle 2"/>
            <p:cNvSpPr>
              <a:spLocks noChangeArrowheads="1"/>
            </p:cNvSpPr>
            <p:nvPr/>
          </p:nvSpPr>
          <p:spPr bwMode="auto">
            <a:xfrm>
              <a:off x="914400" y="2744788"/>
              <a:ext cx="2438400" cy="550862"/>
            </a:xfrm>
            <a:prstGeom prst="rect">
              <a:avLst/>
            </a:prstGeom>
            <a:solidFill>
              <a:schemeClr val="tx2">
                <a:lumMod val="40000"/>
                <a:lumOff val="60000"/>
              </a:schemeClr>
            </a:solidFill>
            <a:ln w="9525" algn="ctr">
              <a:solidFill>
                <a:schemeClr val="tx1"/>
              </a:solidFill>
              <a:miter lim="800000"/>
              <a:headEnd/>
              <a:tailEnd/>
            </a:ln>
          </p:spPr>
          <p:txBody>
            <a:bodyPr wrap="none" anchor="ctr"/>
            <a:lstStyle/>
            <a:p>
              <a:endParaRPr lang="en-US" dirty="0"/>
            </a:p>
          </p:txBody>
        </p:sp>
        <p:sp>
          <p:nvSpPr>
            <p:cNvPr id="7" name="Rectangle 3"/>
            <p:cNvSpPr>
              <a:spLocks noChangeArrowheads="1"/>
            </p:cNvSpPr>
            <p:nvPr/>
          </p:nvSpPr>
          <p:spPr bwMode="auto">
            <a:xfrm>
              <a:off x="914400" y="1887538"/>
              <a:ext cx="2438400" cy="550862"/>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8" name="Rectangle 4"/>
            <p:cNvSpPr>
              <a:spLocks noChangeArrowheads="1"/>
            </p:cNvSpPr>
            <p:nvPr/>
          </p:nvSpPr>
          <p:spPr bwMode="auto">
            <a:xfrm>
              <a:off x="912813" y="1060450"/>
              <a:ext cx="2438400"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9" name="Text Box 14"/>
            <p:cNvSpPr txBox="1">
              <a:spLocks noChangeArrowheads="1"/>
            </p:cNvSpPr>
            <p:nvPr/>
          </p:nvSpPr>
          <p:spPr bwMode="auto">
            <a:xfrm>
              <a:off x="1171575" y="1155700"/>
              <a:ext cx="1792288" cy="5310188"/>
            </a:xfrm>
            <a:prstGeom prst="rect">
              <a:avLst/>
            </a:prstGeom>
            <a:noFill/>
            <a:ln w="9525" algn="ctr">
              <a:noFill/>
              <a:miter lim="800000"/>
              <a:headEnd/>
              <a:tailEnd/>
            </a:ln>
          </p:spPr>
          <p:txBody>
            <a:bodyPr>
              <a:spAutoFit/>
            </a:bodyPr>
            <a:lstStyle/>
            <a:p>
              <a:pPr algn="ctr"/>
              <a:r>
                <a:rPr lang="en-US" b="1" dirty="0">
                  <a:latin typeface="Courier New" pitchFamily="49" charset="0"/>
                </a:rPr>
                <a:t>ent-card</a:t>
              </a:r>
            </a:p>
            <a:p>
              <a:pPr algn="ctr"/>
              <a:endParaRPr lang="en-US" b="1" dirty="0"/>
            </a:p>
            <a:p>
              <a:pPr algn="ctr"/>
              <a:endParaRPr lang="en-US" b="1" dirty="0"/>
            </a:p>
            <a:p>
              <a:pPr algn="ctr"/>
              <a:r>
                <a:rPr lang="en-US" b="1" dirty="0">
                  <a:latin typeface="Courier New" pitchFamily="49" charset="0"/>
                </a:rPr>
                <a:t>ent-dstn</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ent-ls</a:t>
              </a:r>
            </a:p>
            <a:p>
              <a:pPr algn="ctr"/>
              <a:endParaRPr lang="en-US" b="1" dirty="0"/>
            </a:p>
            <a:p>
              <a:pPr algn="ctr"/>
              <a:endParaRPr lang="en-US" b="1" dirty="0"/>
            </a:p>
            <a:p>
              <a:pPr algn="ctr"/>
              <a:r>
                <a:rPr lang="en-US" b="1" dirty="0">
                  <a:latin typeface="Courier New" pitchFamily="49" charset="0"/>
                </a:rPr>
                <a:t>chg-ip-lnk</a:t>
              </a:r>
            </a:p>
            <a:p>
              <a:pPr algn="ctr"/>
              <a:endParaRPr lang="en-US" b="1" dirty="0"/>
            </a:p>
            <a:p>
              <a:pPr algn="ctr"/>
              <a:endParaRPr lang="en-US" b="1" dirty="0"/>
            </a:p>
            <a:p>
              <a:pPr algn="ctr"/>
              <a:r>
                <a:rPr lang="en-US" b="1" dirty="0">
                  <a:latin typeface="Courier New" pitchFamily="49" charset="0"/>
                </a:rPr>
                <a:t>ent-ip-host</a:t>
              </a:r>
            </a:p>
            <a:p>
              <a:pPr algn="ctr"/>
              <a:endParaRPr lang="en-US" b="1" dirty="0">
                <a:latin typeface="Courier New" pitchFamily="49" charset="0"/>
              </a:endParaRPr>
            </a:p>
            <a:p>
              <a:pPr algn="ctr"/>
              <a:endParaRPr lang="en-US" b="1" dirty="0"/>
            </a:p>
            <a:p>
              <a:pPr algn="ctr"/>
              <a:r>
                <a:rPr lang="en-US" b="1" dirty="0">
                  <a:latin typeface="Courier New" pitchFamily="49" charset="0"/>
                </a:rPr>
                <a:t>chg-ip-card</a:t>
              </a:r>
            </a:p>
            <a:p>
              <a:pPr algn="ctr"/>
              <a:endParaRPr lang="en-US" b="1" dirty="0">
                <a:latin typeface="Courier New" pitchFamily="49" charset="0"/>
              </a:endParaRPr>
            </a:p>
            <a:p>
              <a:pPr algn="ctr"/>
              <a:endParaRPr lang="en-US" b="1" dirty="0">
                <a:latin typeface="Courier New" pitchFamily="49" charset="0"/>
              </a:endParaRPr>
            </a:p>
            <a:p>
              <a:pPr algn="ctr"/>
              <a:r>
                <a:rPr lang="en-US" b="1" dirty="0">
                  <a:latin typeface="Courier New" pitchFamily="49" charset="0"/>
                </a:rPr>
                <a:t>ent-ip-rte</a:t>
              </a:r>
            </a:p>
          </p:txBody>
        </p:sp>
        <p:sp>
          <p:nvSpPr>
            <p:cNvPr id="10" name="Line 15"/>
            <p:cNvSpPr>
              <a:spLocks noChangeShapeType="1"/>
            </p:cNvSpPr>
            <p:nvPr/>
          </p:nvSpPr>
          <p:spPr bwMode="auto">
            <a:xfrm flipV="1">
              <a:off x="1374775" y="1789113"/>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11" name="Rectangle 16"/>
            <p:cNvSpPr>
              <a:spLocks noChangeArrowheads="1"/>
            </p:cNvSpPr>
            <p:nvPr/>
          </p:nvSpPr>
          <p:spPr bwMode="auto">
            <a:xfrm>
              <a:off x="906463" y="4410075"/>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2" name="Rectangle 17"/>
            <p:cNvSpPr>
              <a:spLocks noChangeArrowheads="1"/>
            </p:cNvSpPr>
            <p:nvPr/>
          </p:nvSpPr>
          <p:spPr bwMode="auto">
            <a:xfrm>
              <a:off x="898525" y="5226050"/>
              <a:ext cx="2438400" cy="550863"/>
            </a:xfrm>
            <a:prstGeom prst="rect">
              <a:avLst/>
            </a:prstGeom>
            <a:noFill/>
            <a:ln w="9525" algn="ctr">
              <a:solidFill>
                <a:schemeClr val="tx1"/>
              </a:solidFill>
              <a:miter lim="800000"/>
              <a:headEnd/>
              <a:tailEnd/>
            </a:ln>
          </p:spPr>
          <p:txBody>
            <a:bodyPr wrap="none" anchor="ctr"/>
            <a:lstStyle/>
            <a:p>
              <a:endParaRPr lang="en-US" dirty="0"/>
            </a:p>
          </p:txBody>
        </p:sp>
        <p:sp>
          <p:nvSpPr>
            <p:cNvPr id="13" name="Rectangle 18"/>
            <p:cNvSpPr>
              <a:spLocks noChangeArrowheads="1"/>
            </p:cNvSpPr>
            <p:nvPr/>
          </p:nvSpPr>
          <p:spPr bwMode="auto">
            <a:xfrm>
              <a:off x="900113" y="6024563"/>
              <a:ext cx="2438400" cy="550862"/>
            </a:xfrm>
            <a:prstGeom prst="rect">
              <a:avLst/>
            </a:prstGeom>
            <a:noFill/>
            <a:ln w="9525" algn="ctr">
              <a:solidFill>
                <a:schemeClr val="tx1"/>
              </a:solidFill>
              <a:miter lim="800000"/>
              <a:headEnd/>
              <a:tailEnd/>
            </a:ln>
          </p:spPr>
          <p:txBody>
            <a:bodyPr wrap="none" anchor="ctr"/>
            <a:lstStyle/>
            <a:p>
              <a:endParaRPr lang="en-US" dirty="0"/>
            </a:p>
          </p:txBody>
        </p:sp>
        <p:sp>
          <p:nvSpPr>
            <p:cNvPr id="14" name="Rectangle 19"/>
            <p:cNvSpPr>
              <a:spLocks noChangeArrowheads="1"/>
            </p:cNvSpPr>
            <p:nvPr/>
          </p:nvSpPr>
          <p:spPr bwMode="auto">
            <a:xfrm>
              <a:off x="898525" y="3557588"/>
              <a:ext cx="2438400" cy="550862"/>
            </a:xfrm>
            <a:prstGeom prst="rect">
              <a:avLst/>
            </a:prstGeom>
            <a:noFill/>
            <a:ln w="9525" algn="ctr">
              <a:solidFill>
                <a:schemeClr val="tx1"/>
              </a:solidFill>
              <a:miter lim="800000"/>
              <a:headEnd/>
              <a:tailEnd/>
            </a:ln>
          </p:spPr>
          <p:txBody>
            <a:bodyPr wrap="none" anchor="ctr"/>
            <a:lstStyle/>
            <a:p>
              <a:endParaRPr lang="en-US" dirty="0"/>
            </a:p>
          </p:txBody>
        </p:sp>
      </p:gr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08050" y="2522537"/>
            <a:ext cx="2379663" cy="550863"/>
          </a:xfrm>
          <a:prstGeom prst="rect">
            <a:avLst/>
          </a:prstGeom>
          <a:noFill/>
          <a:ln w="9525" algn="ctr">
            <a:solidFill>
              <a:schemeClr val="tx1"/>
            </a:solidFill>
            <a:miter lim="800000"/>
            <a:headEnd/>
            <a:tailEnd/>
          </a:ln>
        </p:spPr>
        <p:txBody>
          <a:bodyPr wrap="none" anchor="ctr"/>
          <a:lstStyle/>
          <a:p>
            <a:endParaRPr lang="en-US" dirty="0"/>
          </a:p>
        </p:txBody>
      </p:sp>
      <p:sp>
        <p:nvSpPr>
          <p:cNvPr id="5" name="Rectangle 3"/>
          <p:cNvSpPr>
            <a:spLocks noChangeArrowheads="1"/>
          </p:cNvSpPr>
          <p:nvPr/>
        </p:nvSpPr>
        <p:spPr bwMode="auto">
          <a:xfrm>
            <a:off x="908050" y="1665287"/>
            <a:ext cx="2351088" cy="550863"/>
          </a:xfrm>
          <a:prstGeom prst="rect">
            <a:avLst/>
          </a:prstGeom>
          <a:solidFill>
            <a:srgbClr val="F0E8B7"/>
          </a:solidFill>
          <a:ln w="9525" algn="ctr">
            <a:solidFill>
              <a:schemeClr val="tx1"/>
            </a:solidFill>
            <a:miter lim="800000"/>
            <a:headEnd/>
            <a:tailEnd/>
          </a:ln>
        </p:spPr>
        <p:txBody>
          <a:bodyPr wrap="none" anchor="ctr"/>
          <a:lstStyle/>
          <a:p>
            <a:endParaRPr lang="en-US" dirty="0"/>
          </a:p>
        </p:txBody>
      </p:sp>
      <p:sp>
        <p:nvSpPr>
          <p:cNvPr id="6" name="Text Box 7"/>
          <p:cNvSpPr txBox="1">
            <a:spLocks noChangeArrowheads="1"/>
          </p:cNvSpPr>
          <p:nvPr/>
        </p:nvSpPr>
        <p:spPr bwMode="auto">
          <a:xfrm>
            <a:off x="917575" y="954087"/>
            <a:ext cx="2368550" cy="5310188"/>
          </a:xfrm>
          <a:prstGeom prst="rect">
            <a:avLst/>
          </a:prstGeom>
          <a:noFill/>
          <a:ln w="9525" algn="ctr">
            <a:noFill/>
            <a:miter lim="800000"/>
            <a:headEnd/>
            <a:tailEnd/>
          </a:ln>
        </p:spPr>
        <p:txBody>
          <a:bodyPr wrap="none">
            <a:spAutoFit/>
          </a:bodyPr>
          <a:lstStyle/>
          <a:p>
            <a:r>
              <a:rPr lang="en-US" b="1" dirty="0">
                <a:latin typeface="Courier New" pitchFamily="49" charset="0"/>
              </a:rPr>
              <a:t>ent-assoc</a:t>
            </a:r>
          </a:p>
          <a:p>
            <a:endParaRPr lang="en-US" b="1" dirty="0"/>
          </a:p>
          <a:p>
            <a:endParaRPr lang="en-US" b="1" dirty="0"/>
          </a:p>
          <a:p>
            <a:r>
              <a:rPr lang="en-US" b="1" dirty="0">
                <a:latin typeface="Courier New" pitchFamily="49" charset="0"/>
              </a:rPr>
              <a:t>ent-na</a:t>
            </a:r>
          </a:p>
          <a:p>
            <a:endParaRPr lang="en-US" b="1" dirty="0"/>
          </a:p>
          <a:p>
            <a:endParaRPr lang="en-US" b="1" dirty="0"/>
          </a:p>
          <a:p>
            <a:r>
              <a:rPr lang="en-US" b="1" dirty="0">
                <a:latin typeface="Courier New" pitchFamily="49" charset="0"/>
              </a:rPr>
              <a:t>enable-ctrl-feat</a:t>
            </a:r>
          </a:p>
          <a:p>
            <a:endParaRPr lang="en-US" b="1" dirty="0">
              <a:latin typeface="Courier New" pitchFamily="49" charset="0"/>
            </a:endParaRPr>
          </a:p>
          <a:p>
            <a:endParaRPr lang="en-US" b="1" dirty="0"/>
          </a:p>
          <a:p>
            <a:r>
              <a:rPr lang="en-US" b="1" dirty="0">
                <a:latin typeface="Courier New" pitchFamily="49" charset="0"/>
              </a:rPr>
              <a:t>ent-slk</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ent-rte</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alw-card/act-slk</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chg-assoc</a:t>
            </a:r>
          </a:p>
        </p:txBody>
      </p:sp>
      <p:sp>
        <p:nvSpPr>
          <p:cNvPr id="7" name="Line 9"/>
          <p:cNvSpPr>
            <a:spLocks noChangeShapeType="1"/>
          </p:cNvSpPr>
          <p:nvPr/>
        </p:nvSpPr>
        <p:spPr bwMode="auto">
          <a:xfrm flipV="1">
            <a:off x="1368425" y="1566862"/>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8" name="Rectangle 10"/>
          <p:cNvSpPr>
            <a:spLocks noChangeArrowheads="1"/>
          </p:cNvSpPr>
          <p:nvPr/>
        </p:nvSpPr>
        <p:spPr bwMode="auto">
          <a:xfrm>
            <a:off x="900113" y="4978400"/>
            <a:ext cx="2409825" cy="550862"/>
          </a:xfrm>
          <a:prstGeom prst="rect">
            <a:avLst/>
          </a:prstGeom>
          <a:noFill/>
          <a:ln w="9525" algn="ctr">
            <a:solidFill>
              <a:schemeClr val="tx1"/>
            </a:solidFill>
            <a:miter lim="800000"/>
            <a:headEnd/>
            <a:tailEnd/>
          </a:ln>
        </p:spPr>
        <p:txBody>
          <a:bodyPr wrap="none" anchor="ctr"/>
          <a:lstStyle/>
          <a:p>
            <a:endParaRPr lang="en-US" dirty="0"/>
          </a:p>
        </p:txBody>
      </p:sp>
      <p:sp>
        <p:nvSpPr>
          <p:cNvPr id="9" name="Rectangle 11"/>
          <p:cNvSpPr>
            <a:spLocks noChangeArrowheads="1"/>
          </p:cNvSpPr>
          <p:nvPr/>
        </p:nvSpPr>
        <p:spPr bwMode="auto">
          <a:xfrm>
            <a:off x="892175" y="5803900"/>
            <a:ext cx="2381250" cy="550862"/>
          </a:xfrm>
          <a:prstGeom prst="rect">
            <a:avLst/>
          </a:prstGeom>
          <a:noFill/>
          <a:ln w="9525" algn="ctr">
            <a:solidFill>
              <a:schemeClr val="tx1"/>
            </a:solidFill>
            <a:miter lim="800000"/>
            <a:headEnd/>
            <a:tailEnd/>
          </a:ln>
        </p:spPr>
        <p:txBody>
          <a:bodyPr wrap="none" anchor="ctr"/>
          <a:lstStyle/>
          <a:p>
            <a:endParaRPr lang="en-US" dirty="0"/>
          </a:p>
        </p:txBody>
      </p:sp>
      <p:sp>
        <p:nvSpPr>
          <p:cNvPr id="10" name="Rectangle 12"/>
          <p:cNvSpPr>
            <a:spLocks noChangeArrowheads="1"/>
          </p:cNvSpPr>
          <p:nvPr/>
        </p:nvSpPr>
        <p:spPr bwMode="auto">
          <a:xfrm>
            <a:off x="906463" y="838200"/>
            <a:ext cx="2381250" cy="550862"/>
          </a:xfrm>
          <a:prstGeom prst="rect">
            <a:avLst/>
          </a:prstGeom>
          <a:noFill/>
          <a:ln w="9525" algn="ctr">
            <a:solidFill>
              <a:schemeClr val="tx1"/>
            </a:solidFill>
            <a:miter lim="800000"/>
            <a:headEnd/>
            <a:tailEnd/>
          </a:ln>
        </p:spPr>
        <p:txBody>
          <a:bodyPr wrap="none" anchor="ctr"/>
          <a:lstStyle/>
          <a:p>
            <a:endParaRPr lang="en-US" dirty="0"/>
          </a:p>
        </p:txBody>
      </p:sp>
      <p:sp>
        <p:nvSpPr>
          <p:cNvPr id="11" name="Line 28"/>
          <p:cNvSpPr>
            <a:spLocks noChangeShapeType="1"/>
          </p:cNvSpPr>
          <p:nvPr/>
        </p:nvSpPr>
        <p:spPr bwMode="auto">
          <a:xfrm>
            <a:off x="2090738" y="1377950"/>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2" name="Line 29"/>
          <p:cNvSpPr>
            <a:spLocks noChangeShapeType="1"/>
          </p:cNvSpPr>
          <p:nvPr/>
        </p:nvSpPr>
        <p:spPr bwMode="auto">
          <a:xfrm>
            <a:off x="2100263" y="2235200"/>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3" name="Line 30"/>
          <p:cNvSpPr>
            <a:spLocks noChangeShapeType="1"/>
          </p:cNvSpPr>
          <p:nvPr/>
        </p:nvSpPr>
        <p:spPr bwMode="auto">
          <a:xfrm>
            <a:off x="2109788" y="3082925"/>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4" name="Line 31"/>
          <p:cNvSpPr>
            <a:spLocks noChangeShapeType="1"/>
          </p:cNvSpPr>
          <p:nvPr/>
        </p:nvSpPr>
        <p:spPr bwMode="auto">
          <a:xfrm>
            <a:off x="2122488" y="4713287"/>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5" name="Line 32"/>
          <p:cNvSpPr>
            <a:spLocks noChangeShapeType="1"/>
          </p:cNvSpPr>
          <p:nvPr/>
        </p:nvSpPr>
        <p:spPr bwMode="auto">
          <a:xfrm>
            <a:off x="2141538" y="5532437"/>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6" name="Rectangle 33"/>
          <p:cNvSpPr>
            <a:spLocks noChangeArrowheads="1"/>
          </p:cNvSpPr>
          <p:nvPr/>
        </p:nvSpPr>
        <p:spPr bwMode="auto">
          <a:xfrm>
            <a:off x="900113" y="4149725"/>
            <a:ext cx="2409825" cy="550862"/>
          </a:xfrm>
          <a:prstGeom prst="rect">
            <a:avLst/>
          </a:prstGeom>
          <a:noFill/>
          <a:ln w="9525" algn="ctr">
            <a:solidFill>
              <a:schemeClr val="tx1"/>
            </a:solidFill>
            <a:miter lim="800000"/>
            <a:headEnd/>
            <a:tailEnd/>
          </a:ln>
        </p:spPr>
        <p:txBody>
          <a:bodyPr wrap="none" anchor="ctr"/>
          <a:lstStyle/>
          <a:p>
            <a:endParaRPr lang="en-US" dirty="0"/>
          </a:p>
        </p:txBody>
      </p:sp>
      <p:sp>
        <p:nvSpPr>
          <p:cNvPr id="17" name="Rectangle 34"/>
          <p:cNvSpPr>
            <a:spLocks noChangeArrowheads="1"/>
          </p:cNvSpPr>
          <p:nvPr/>
        </p:nvSpPr>
        <p:spPr bwMode="auto">
          <a:xfrm>
            <a:off x="892175" y="3335337"/>
            <a:ext cx="2424113" cy="550863"/>
          </a:xfrm>
          <a:prstGeom prst="rect">
            <a:avLst/>
          </a:prstGeom>
          <a:noFill/>
          <a:ln w="9525" algn="ctr">
            <a:solidFill>
              <a:schemeClr val="tx1"/>
            </a:solidFill>
            <a:miter lim="800000"/>
            <a:headEnd/>
            <a:tailEnd/>
          </a:ln>
        </p:spPr>
        <p:txBody>
          <a:bodyPr wrap="none" anchor="ctr"/>
          <a:lstStyle/>
          <a:p>
            <a:endParaRPr lang="en-US" dirty="0"/>
          </a:p>
        </p:txBody>
      </p:sp>
      <p:sp>
        <p:nvSpPr>
          <p:cNvPr id="18" name="Line 35"/>
          <p:cNvSpPr>
            <a:spLocks noChangeShapeType="1"/>
          </p:cNvSpPr>
          <p:nvPr/>
        </p:nvSpPr>
        <p:spPr bwMode="auto">
          <a:xfrm>
            <a:off x="2119313" y="3892550"/>
            <a:ext cx="9525" cy="266700"/>
          </a:xfrm>
          <a:prstGeom prst="line">
            <a:avLst/>
          </a:prstGeom>
          <a:noFill/>
          <a:ln w="38100">
            <a:solidFill>
              <a:schemeClr val="tx1"/>
            </a:solidFill>
            <a:round/>
            <a:headEnd/>
            <a:tailEnd type="triangle" w="med" len="med"/>
          </a:ln>
        </p:spPr>
        <p:txBody>
          <a:bodyPr anchor="ctr"/>
          <a:lstStyle/>
          <a:p>
            <a:endParaRPr lang="en-US" dirty="0"/>
          </a:p>
        </p:txBody>
      </p:sp>
      <p:sp>
        <p:nvSpPr>
          <p:cNvPr id="19" name="Rectangle 2"/>
          <p:cNvSpPr>
            <a:spLocks noGrp="1" noChangeArrowheads="1"/>
          </p:cNvSpPr>
          <p:nvPr>
            <p:ph type="title"/>
          </p:nvPr>
        </p:nvSpPr>
        <p:spPr>
          <a:xfrm>
            <a:off x="0" y="0"/>
            <a:ext cx="9140825" cy="609600"/>
          </a:xfrm>
        </p:spPr>
        <p:txBody>
          <a:bodyPr/>
          <a:lstStyle/>
          <a:p>
            <a:pPr eaLnBrk="1" hangingPunct="1"/>
            <a:r>
              <a:rPr lang="en-US" dirty="0" smtClean="0"/>
              <a:t>  Enter Network Appearance – M3UA</a:t>
            </a:r>
          </a:p>
        </p:txBody>
      </p:sp>
      <p:sp>
        <p:nvSpPr>
          <p:cNvPr id="20" name="Rectangle 3"/>
          <p:cNvSpPr txBox="1">
            <a:spLocks noChangeArrowheads="1"/>
          </p:cNvSpPr>
          <p:nvPr/>
        </p:nvSpPr>
        <p:spPr bwMode="auto">
          <a:xfrm>
            <a:off x="4572000" y="927100"/>
            <a:ext cx="4324350" cy="53784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228600" marR="0" lvl="0" indent="-228600" algn="l" defTabSz="914400" rtl="0" eaLnBrk="1" fontAlgn="base" latinLnBrk="0" hangingPunct="1">
              <a:lnSpc>
                <a:spcPct val="100000"/>
              </a:lnSpc>
              <a:spcBef>
                <a:spcPct val="30000"/>
              </a:spcBef>
              <a:spcAft>
                <a:spcPct val="0"/>
              </a:spcAft>
              <a:buClr>
                <a:schemeClr val="folHlink"/>
              </a:buClr>
              <a:buSzTx/>
              <a:buFont typeface="Wingdings" pitchFamily="2" charset="2"/>
              <a:buChar char="§"/>
              <a:tabLst/>
              <a:defRPr/>
            </a:pP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The </a:t>
            </a:r>
            <a:r>
              <a:rPr kumimoji="0" lang="en-US" sz="2400" b="1" i="0" u="none" strike="noStrike" kern="0" cap="none" spc="0" normalizeH="0" baseline="0" noProof="0" dirty="0" smtClean="0">
                <a:ln>
                  <a:noFill/>
                </a:ln>
                <a:solidFill>
                  <a:schemeClr val="tx1"/>
                </a:solidFill>
                <a:effectLst/>
                <a:uLnTx/>
                <a:uFillTx/>
                <a:latin typeface="Arial" pitchFamily="34" charset="0"/>
                <a:cs typeface="Arial" pitchFamily="34" charset="0"/>
              </a:rPr>
              <a:t>ent-na</a:t>
            </a: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 command has these parameters:</a:t>
            </a:r>
          </a:p>
          <a:p>
            <a:pPr marL="228600" marR="0" lvl="0" indent="-22860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	(m)</a:t>
            </a:r>
            <a:r>
              <a:rPr kumimoji="0" lang="en-US" sz="2400" b="1" i="0" u="none" strike="noStrike" kern="0" cap="none" spc="0" normalizeH="0" baseline="0" noProof="0" dirty="0" smtClean="0">
                <a:ln>
                  <a:noFill/>
                </a:ln>
                <a:solidFill>
                  <a:schemeClr val="tx1"/>
                </a:solidFill>
                <a:effectLst/>
                <a:uLnTx/>
                <a:uFillTx/>
                <a:latin typeface="Arial" pitchFamily="34" charset="0"/>
                <a:cs typeface="Arial" pitchFamily="34" charset="0"/>
              </a:rPr>
              <a:t>: na - </a:t>
            </a: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network appearance   </a:t>
            </a:r>
          </a:p>
          <a:p>
            <a:pPr marL="228600" marR="0" lvl="0" indent="-22860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	(m)</a:t>
            </a:r>
            <a:r>
              <a:rPr kumimoji="0" lang="en-US" sz="2400" b="1" i="0" u="none" strike="noStrike" kern="0" cap="none" spc="0" normalizeH="0" baseline="0" noProof="0" dirty="0" smtClean="0">
                <a:ln>
                  <a:noFill/>
                </a:ln>
                <a:solidFill>
                  <a:schemeClr val="tx1"/>
                </a:solidFill>
                <a:effectLst/>
                <a:uLnTx/>
                <a:uFillTx/>
                <a:latin typeface="Arial" pitchFamily="34" charset="0"/>
                <a:cs typeface="Arial" pitchFamily="34" charset="0"/>
              </a:rPr>
              <a:t>: type - </a:t>
            </a: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type of network appearance   </a:t>
            </a:r>
          </a:p>
          <a:p>
            <a:pPr marL="228600" marR="0" lvl="0" indent="-22860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	(o)</a:t>
            </a:r>
            <a:r>
              <a:rPr kumimoji="0" lang="en-US" sz="2400" b="1" i="0" u="none" strike="noStrike" kern="0" cap="none" spc="0" normalizeH="0" baseline="0" noProof="0" dirty="0" smtClean="0">
                <a:ln>
                  <a:noFill/>
                </a:ln>
                <a:solidFill>
                  <a:schemeClr val="tx1"/>
                </a:solidFill>
                <a:effectLst/>
                <a:uLnTx/>
                <a:uFillTx/>
                <a:latin typeface="Arial" pitchFamily="34" charset="0"/>
                <a:cs typeface="Arial" pitchFamily="34" charset="0"/>
              </a:rPr>
              <a:t>: gc - </a:t>
            </a: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group code of the network appearance  </a:t>
            </a:r>
          </a:p>
          <a:p>
            <a:pPr marL="228600" marR="0" lvl="0" indent="-228600" algn="l" defTabSz="914400" rtl="0" eaLnBrk="1" fontAlgn="base" latinLnBrk="0" hangingPunct="1">
              <a:lnSpc>
                <a:spcPct val="100000"/>
              </a:lnSpc>
              <a:spcBef>
                <a:spcPct val="30000"/>
              </a:spcBef>
              <a:spcAft>
                <a:spcPct val="0"/>
              </a:spcAft>
              <a:buClr>
                <a:schemeClr val="folHlink"/>
              </a:buClr>
              <a:buSzTx/>
              <a:buFont typeface="Wingdings" pitchFamily="2" charset="2"/>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0" y="0"/>
            <a:ext cx="9140825" cy="609600"/>
          </a:xfrm>
          <a:noFill/>
        </p:spPr>
        <p:txBody>
          <a:bodyPr/>
          <a:lstStyle/>
          <a:p>
            <a:pPr eaLnBrk="1" hangingPunct="1"/>
            <a:r>
              <a:rPr lang="en-US" dirty="0" smtClean="0"/>
              <a:t>  Bearer Independent Call Control Feature</a:t>
            </a:r>
            <a:r>
              <a:rPr lang="en-US" sz="2800" dirty="0" smtClean="0"/>
              <a:t> </a:t>
            </a:r>
          </a:p>
        </p:txBody>
      </p:sp>
      <p:sp>
        <p:nvSpPr>
          <p:cNvPr id="119811" name="Text Box 3"/>
          <p:cNvSpPr txBox="1">
            <a:spLocks noChangeArrowheads="1"/>
          </p:cNvSpPr>
          <p:nvPr/>
        </p:nvSpPr>
        <p:spPr bwMode="auto">
          <a:xfrm>
            <a:off x="522288" y="1241425"/>
            <a:ext cx="8320087" cy="4849813"/>
          </a:xfrm>
          <a:prstGeom prst="rect">
            <a:avLst/>
          </a:prstGeom>
          <a:noFill/>
          <a:ln w="9525" algn="ctr">
            <a:noFill/>
            <a:miter lim="800000"/>
            <a:headEnd/>
            <a:tailEnd/>
          </a:ln>
        </p:spPr>
        <p:txBody>
          <a:bodyPr>
            <a:spAutoFit/>
          </a:bodyPr>
          <a:lstStyle/>
          <a:p>
            <a:pPr marL="685800" lvl="1" indent="-228600">
              <a:buFontTx/>
              <a:buChar char="•"/>
            </a:pPr>
            <a:r>
              <a:rPr lang="en-US" sz="2800" dirty="0"/>
              <a:t>The Bearer Independent Call Control (BICC) is an SS7 protocol.</a:t>
            </a:r>
          </a:p>
          <a:p>
            <a:pPr marL="685800" lvl="1" indent="-228600">
              <a:buFontTx/>
              <a:buChar char="•"/>
            </a:pPr>
            <a:r>
              <a:rPr lang="en-US" sz="2800" dirty="0"/>
              <a:t>When this feature is enabled, the EAGLE will process messages with service information fields (SIF) that are larger than 272 bytes.</a:t>
            </a:r>
          </a:p>
          <a:p>
            <a:pPr marL="685800" lvl="1" indent="-228600">
              <a:buFontTx/>
              <a:buChar char="•"/>
            </a:pPr>
            <a:r>
              <a:rPr lang="en-US" sz="2800" dirty="0"/>
              <a:t>These messages are processed only on single-slot EDCMs and E5-ENET cards.</a:t>
            </a:r>
          </a:p>
          <a:p>
            <a:pPr marL="685800" lvl="1" indent="-228600">
              <a:buFontTx/>
              <a:buChar char="•"/>
            </a:pPr>
            <a:endParaRPr lang="en-US" sz="2800" dirty="0"/>
          </a:p>
          <a:p>
            <a:pPr marL="685800" lvl="1" indent="-228600">
              <a:buFontTx/>
              <a:buChar char="•"/>
            </a:pPr>
            <a:endParaRPr lang="en-US" sz="2800" dirty="0"/>
          </a:p>
          <a:p>
            <a:pPr marL="685800" lvl="1" indent="-228600">
              <a:buFontTx/>
              <a:buChar char="•"/>
            </a:pPr>
            <a:endParaRPr lang="en-US" sz="2000" dirty="0"/>
          </a:p>
          <a:p>
            <a:pPr marL="685800" lvl="1" indent="-228600">
              <a:buFontTx/>
              <a:buChar char="•"/>
            </a:pPr>
            <a:endParaRPr lang="en-US" sz="2000" dirty="0"/>
          </a:p>
          <a:p>
            <a:pPr marL="685800" lvl="1" indent="-228600">
              <a:buFontTx/>
              <a:buChar char="•"/>
            </a:pPr>
            <a:endParaRPr lang="en-US" sz="2000" dirty="0">
              <a:latin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08050" y="2522537"/>
            <a:ext cx="2379663" cy="550863"/>
          </a:xfrm>
          <a:prstGeom prst="rect">
            <a:avLst/>
          </a:prstGeom>
          <a:solidFill>
            <a:srgbClr val="F0E8B7"/>
          </a:solidFill>
          <a:ln w="9525" algn="ctr">
            <a:solidFill>
              <a:schemeClr val="tx1"/>
            </a:solidFill>
            <a:miter lim="800000"/>
            <a:headEnd/>
            <a:tailEnd/>
          </a:ln>
        </p:spPr>
        <p:txBody>
          <a:bodyPr wrap="none" anchor="ctr"/>
          <a:lstStyle/>
          <a:p>
            <a:endParaRPr lang="en-US" dirty="0"/>
          </a:p>
        </p:txBody>
      </p:sp>
      <p:sp>
        <p:nvSpPr>
          <p:cNvPr id="5" name="Rectangle 3"/>
          <p:cNvSpPr>
            <a:spLocks noChangeArrowheads="1"/>
          </p:cNvSpPr>
          <p:nvPr/>
        </p:nvSpPr>
        <p:spPr bwMode="auto">
          <a:xfrm>
            <a:off x="908050" y="1665287"/>
            <a:ext cx="2351088" cy="550863"/>
          </a:xfrm>
          <a:prstGeom prst="rect">
            <a:avLst/>
          </a:prstGeom>
          <a:solidFill>
            <a:schemeClr val="bg1"/>
          </a:solidFill>
          <a:ln w="9525" algn="ctr">
            <a:solidFill>
              <a:schemeClr val="tx1"/>
            </a:solidFill>
            <a:miter lim="800000"/>
            <a:headEnd/>
            <a:tailEnd/>
          </a:ln>
        </p:spPr>
        <p:txBody>
          <a:bodyPr wrap="none" anchor="ctr"/>
          <a:lstStyle/>
          <a:p>
            <a:endParaRPr lang="en-US" dirty="0"/>
          </a:p>
        </p:txBody>
      </p:sp>
      <p:sp>
        <p:nvSpPr>
          <p:cNvPr id="6" name="Text Box 7"/>
          <p:cNvSpPr txBox="1">
            <a:spLocks noChangeArrowheads="1"/>
          </p:cNvSpPr>
          <p:nvPr/>
        </p:nvSpPr>
        <p:spPr bwMode="auto">
          <a:xfrm>
            <a:off x="917575" y="954087"/>
            <a:ext cx="2368550" cy="5310188"/>
          </a:xfrm>
          <a:prstGeom prst="rect">
            <a:avLst/>
          </a:prstGeom>
          <a:noFill/>
          <a:ln w="9525" algn="ctr">
            <a:noFill/>
            <a:miter lim="800000"/>
            <a:headEnd/>
            <a:tailEnd/>
          </a:ln>
        </p:spPr>
        <p:txBody>
          <a:bodyPr wrap="none">
            <a:spAutoFit/>
          </a:bodyPr>
          <a:lstStyle/>
          <a:p>
            <a:r>
              <a:rPr lang="en-US" b="1" dirty="0">
                <a:latin typeface="Courier New" pitchFamily="49" charset="0"/>
              </a:rPr>
              <a:t>ent-assoc</a:t>
            </a:r>
          </a:p>
          <a:p>
            <a:endParaRPr lang="en-US" b="1" dirty="0"/>
          </a:p>
          <a:p>
            <a:endParaRPr lang="en-US" b="1" dirty="0"/>
          </a:p>
          <a:p>
            <a:r>
              <a:rPr lang="en-US" b="1" dirty="0">
                <a:latin typeface="Courier New" pitchFamily="49" charset="0"/>
              </a:rPr>
              <a:t>ent-na</a:t>
            </a:r>
          </a:p>
          <a:p>
            <a:endParaRPr lang="en-US" b="1" dirty="0"/>
          </a:p>
          <a:p>
            <a:endParaRPr lang="en-US" b="1" dirty="0"/>
          </a:p>
          <a:p>
            <a:r>
              <a:rPr lang="en-US" b="1" dirty="0">
                <a:latin typeface="Courier New" pitchFamily="49" charset="0"/>
              </a:rPr>
              <a:t>enable-ctrl-feat</a:t>
            </a:r>
          </a:p>
          <a:p>
            <a:endParaRPr lang="en-US" b="1" dirty="0">
              <a:latin typeface="Courier New" pitchFamily="49" charset="0"/>
            </a:endParaRPr>
          </a:p>
          <a:p>
            <a:endParaRPr lang="en-US" b="1" dirty="0"/>
          </a:p>
          <a:p>
            <a:r>
              <a:rPr lang="en-US" b="1" dirty="0">
                <a:latin typeface="Courier New" pitchFamily="49" charset="0"/>
              </a:rPr>
              <a:t>ent-slk</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ent-rte</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alw-card/act-slk</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chg-assoc</a:t>
            </a:r>
          </a:p>
        </p:txBody>
      </p:sp>
      <p:sp>
        <p:nvSpPr>
          <p:cNvPr id="7" name="Line 9"/>
          <p:cNvSpPr>
            <a:spLocks noChangeShapeType="1"/>
          </p:cNvSpPr>
          <p:nvPr/>
        </p:nvSpPr>
        <p:spPr bwMode="auto">
          <a:xfrm flipV="1">
            <a:off x="1368425" y="1566862"/>
            <a:ext cx="0" cy="0"/>
          </a:xfrm>
          <a:prstGeom prst="line">
            <a:avLst/>
          </a:prstGeom>
          <a:noFill/>
          <a:ln w="12700">
            <a:solidFill>
              <a:schemeClr val="tx1"/>
            </a:solidFill>
            <a:round/>
            <a:headEnd/>
            <a:tailEnd/>
          </a:ln>
        </p:spPr>
        <p:txBody>
          <a:bodyPr lIns="92985" tIns="46493" rIns="92985" bIns="46493" anchor="b"/>
          <a:lstStyle/>
          <a:p>
            <a:endParaRPr lang="en-US" dirty="0"/>
          </a:p>
        </p:txBody>
      </p:sp>
      <p:sp>
        <p:nvSpPr>
          <p:cNvPr id="8" name="Rectangle 10"/>
          <p:cNvSpPr>
            <a:spLocks noChangeArrowheads="1"/>
          </p:cNvSpPr>
          <p:nvPr/>
        </p:nvSpPr>
        <p:spPr bwMode="auto">
          <a:xfrm>
            <a:off x="900113" y="4978400"/>
            <a:ext cx="2409825" cy="550862"/>
          </a:xfrm>
          <a:prstGeom prst="rect">
            <a:avLst/>
          </a:prstGeom>
          <a:noFill/>
          <a:ln w="9525" algn="ctr">
            <a:solidFill>
              <a:schemeClr val="tx1"/>
            </a:solidFill>
            <a:miter lim="800000"/>
            <a:headEnd/>
            <a:tailEnd/>
          </a:ln>
        </p:spPr>
        <p:txBody>
          <a:bodyPr wrap="none" anchor="ctr"/>
          <a:lstStyle/>
          <a:p>
            <a:endParaRPr lang="en-US" dirty="0"/>
          </a:p>
        </p:txBody>
      </p:sp>
      <p:sp>
        <p:nvSpPr>
          <p:cNvPr id="9" name="Rectangle 11"/>
          <p:cNvSpPr>
            <a:spLocks noChangeArrowheads="1"/>
          </p:cNvSpPr>
          <p:nvPr/>
        </p:nvSpPr>
        <p:spPr bwMode="auto">
          <a:xfrm>
            <a:off x="892175" y="5803900"/>
            <a:ext cx="2381250" cy="550862"/>
          </a:xfrm>
          <a:prstGeom prst="rect">
            <a:avLst/>
          </a:prstGeom>
          <a:noFill/>
          <a:ln w="9525" algn="ctr">
            <a:solidFill>
              <a:schemeClr val="tx1"/>
            </a:solidFill>
            <a:miter lim="800000"/>
            <a:headEnd/>
            <a:tailEnd/>
          </a:ln>
        </p:spPr>
        <p:txBody>
          <a:bodyPr wrap="none" anchor="ctr"/>
          <a:lstStyle/>
          <a:p>
            <a:endParaRPr lang="en-US" dirty="0"/>
          </a:p>
        </p:txBody>
      </p:sp>
      <p:sp>
        <p:nvSpPr>
          <p:cNvPr id="10" name="Rectangle 12"/>
          <p:cNvSpPr>
            <a:spLocks noChangeArrowheads="1"/>
          </p:cNvSpPr>
          <p:nvPr/>
        </p:nvSpPr>
        <p:spPr bwMode="auto">
          <a:xfrm>
            <a:off x="906463" y="838200"/>
            <a:ext cx="2381250" cy="550862"/>
          </a:xfrm>
          <a:prstGeom prst="rect">
            <a:avLst/>
          </a:prstGeom>
          <a:noFill/>
          <a:ln w="9525" algn="ctr">
            <a:solidFill>
              <a:schemeClr val="tx1"/>
            </a:solidFill>
            <a:miter lim="800000"/>
            <a:headEnd/>
            <a:tailEnd/>
          </a:ln>
        </p:spPr>
        <p:txBody>
          <a:bodyPr wrap="none" anchor="ctr"/>
          <a:lstStyle/>
          <a:p>
            <a:endParaRPr lang="en-US" dirty="0"/>
          </a:p>
        </p:txBody>
      </p:sp>
      <p:sp>
        <p:nvSpPr>
          <p:cNvPr id="11" name="Line 28"/>
          <p:cNvSpPr>
            <a:spLocks noChangeShapeType="1"/>
          </p:cNvSpPr>
          <p:nvPr/>
        </p:nvSpPr>
        <p:spPr bwMode="auto">
          <a:xfrm>
            <a:off x="2090738" y="1377950"/>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2" name="Line 29"/>
          <p:cNvSpPr>
            <a:spLocks noChangeShapeType="1"/>
          </p:cNvSpPr>
          <p:nvPr/>
        </p:nvSpPr>
        <p:spPr bwMode="auto">
          <a:xfrm>
            <a:off x="2100263" y="2235200"/>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3" name="Line 30"/>
          <p:cNvSpPr>
            <a:spLocks noChangeShapeType="1"/>
          </p:cNvSpPr>
          <p:nvPr/>
        </p:nvSpPr>
        <p:spPr bwMode="auto">
          <a:xfrm>
            <a:off x="2109788" y="3082925"/>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4" name="Line 31"/>
          <p:cNvSpPr>
            <a:spLocks noChangeShapeType="1"/>
          </p:cNvSpPr>
          <p:nvPr/>
        </p:nvSpPr>
        <p:spPr bwMode="auto">
          <a:xfrm>
            <a:off x="2122488" y="4713287"/>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5" name="Line 32"/>
          <p:cNvSpPr>
            <a:spLocks noChangeShapeType="1"/>
          </p:cNvSpPr>
          <p:nvPr/>
        </p:nvSpPr>
        <p:spPr bwMode="auto">
          <a:xfrm>
            <a:off x="2141538" y="5532437"/>
            <a:ext cx="0" cy="276225"/>
          </a:xfrm>
          <a:prstGeom prst="line">
            <a:avLst/>
          </a:prstGeom>
          <a:noFill/>
          <a:ln w="38100">
            <a:solidFill>
              <a:schemeClr val="tx1"/>
            </a:solidFill>
            <a:round/>
            <a:headEnd/>
            <a:tailEnd type="triangle" w="med" len="med"/>
          </a:ln>
        </p:spPr>
        <p:txBody>
          <a:bodyPr anchor="ctr"/>
          <a:lstStyle/>
          <a:p>
            <a:endParaRPr lang="en-US" dirty="0"/>
          </a:p>
        </p:txBody>
      </p:sp>
      <p:sp>
        <p:nvSpPr>
          <p:cNvPr id="16" name="Rectangle 33"/>
          <p:cNvSpPr>
            <a:spLocks noChangeArrowheads="1"/>
          </p:cNvSpPr>
          <p:nvPr/>
        </p:nvSpPr>
        <p:spPr bwMode="auto">
          <a:xfrm>
            <a:off x="900113" y="4149725"/>
            <a:ext cx="2409825" cy="550862"/>
          </a:xfrm>
          <a:prstGeom prst="rect">
            <a:avLst/>
          </a:prstGeom>
          <a:noFill/>
          <a:ln w="9525" algn="ctr">
            <a:solidFill>
              <a:schemeClr val="tx1"/>
            </a:solidFill>
            <a:miter lim="800000"/>
            <a:headEnd/>
            <a:tailEnd/>
          </a:ln>
        </p:spPr>
        <p:txBody>
          <a:bodyPr wrap="none" anchor="ctr"/>
          <a:lstStyle/>
          <a:p>
            <a:endParaRPr lang="en-US" dirty="0"/>
          </a:p>
        </p:txBody>
      </p:sp>
      <p:sp>
        <p:nvSpPr>
          <p:cNvPr id="17" name="Rectangle 34"/>
          <p:cNvSpPr>
            <a:spLocks noChangeArrowheads="1"/>
          </p:cNvSpPr>
          <p:nvPr/>
        </p:nvSpPr>
        <p:spPr bwMode="auto">
          <a:xfrm>
            <a:off x="892175" y="3335337"/>
            <a:ext cx="2424113" cy="550863"/>
          </a:xfrm>
          <a:prstGeom prst="rect">
            <a:avLst/>
          </a:prstGeom>
          <a:noFill/>
          <a:ln w="9525" algn="ctr">
            <a:solidFill>
              <a:schemeClr val="tx1"/>
            </a:solidFill>
            <a:miter lim="800000"/>
            <a:headEnd/>
            <a:tailEnd/>
          </a:ln>
        </p:spPr>
        <p:txBody>
          <a:bodyPr wrap="none" anchor="ctr"/>
          <a:lstStyle/>
          <a:p>
            <a:endParaRPr lang="en-US" dirty="0"/>
          </a:p>
        </p:txBody>
      </p:sp>
      <p:sp>
        <p:nvSpPr>
          <p:cNvPr id="18" name="Line 35"/>
          <p:cNvSpPr>
            <a:spLocks noChangeShapeType="1"/>
          </p:cNvSpPr>
          <p:nvPr/>
        </p:nvSpPr>
        <p:spPr bwMode="auto">
          <a:xfrm>
            <a:off x="2119313" y="3892550"/>
            <a:ext cx="9525" cy="266700"/>
          </a:xfrm>
          <a:prstGeom prst="line">
            <a:avLst/>
          </a:prstGeom>
          <a:noFill/>
          <a:ln w="38100">
            <a:solidFill>
              <a:schemeClr val="tx1"/>
            </a:solidFill>
            <a:round/>
            <a:headEnd/>
            <a:tailEnd type="triangle" w="med" len="med"/>
          </a:ln>
        </p:spPr>
        <p:txBody>
          <a:bodyPr anchor="ctr"/>
          <a:lstStyle/>
          <a:p>
            <a:endParaRPr lang="en-US" dirty="0"/>
          </a:p>
        </p:txBody>
      </p:sp>
      <p:sp>
        <p:nvSpPr>
          <p:cNvPr id="20" name="Rectangle 3"/>
          <p:cNvSpPr txBox="1">
            <a:spLocks noChangeArrowheads="1"/>
          </p:cNvSpPr>
          <p:nvPr/>
        </p:nvSpPr>
        <p:spPr bwMode="auto">
          <a:xfrm>
            <a:off x="4286250" y="927100"/>
            <a:ext cx="4610100" cy="53784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228600" marR="0" lvl="0" indent="-228600" algn="l" defTabSz="914400" rtl="0" eaLnBrk="1" fontAlgn="base" latinLnBrk="0" hangingPunct="1">
              <a:lnSpc>
                <a:spcPct val="100000"/>
              </a:lnSpc>
              <a:spcBef>
                <a:spcPct val="30000"/>
              </a:spcBef>
              <a:spcAft>
                <a:spcPct val="0"/>
              </a:spcAft>
              <a:buClr>
                <a:schemeClr val="folHlink"/>
              </a:buClr>
              <a:buSzTx/>
              <a:buFont typeface="Wingdings" pitchFamily="2" charset="2"/>
              <a:buChar char="§"/>
              <a:tabLst/>
              <a:defRPr/>
            </a:pP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The </a:t>
            </a:r>
            <a:r>
              <a:rPr kumimoji="0" lang="en-US" sz="2400" b="1" i="0" u="none" strike="noStrike" kern="0" cap="none" spc="0" normalizeH="0" baseline="0" noProof="0" dirty="0" smtClean="0">
                <a:ln>
                  <a:noFill/>
                </a:ln>
                <a:solidFill>
                  <a:schemeClr val="tx1"/>
                </a:solidFill>
                <a:effectLst/>
                <a:uLnTx/>
                <a:uFillTx/>
                <a:latin typeface="Arial" pitchFamily="34" charset="0"/>
                <a:cs typeface="Arial" pitchFamily="34" charset="0"/>
              </a:rPr>
              <a:t>enable-ctrl-feat</a:t>
            </a: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 command has these parameters:</a:t>
            </a:r>
          </a:p>
          <a:p>
            <a:pPr marL="228600" marR="0" lvl="0" indent="-22860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	</a:t>
            </a:r>
            <a:r>
              <a:rPr lang="en-US" sz="2400" dirty="0" smtClean="0"/>
              <a:t>(m):fak – feature access key</a:t>
            </a:r>
          </a:p>
          <a:p>
            <a:pPr marL="228600" marR="0" lvl="0" indent="-22860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defRPr/>
            </a:pPr>
            <a:r>
              <a:rPr lang="en-US" sz="2400" dirty="0" smtClean="0"/>
              <a:t>   (m):partnum – Tekelec issued 893018401</a:t>
            </a:r>
          </a:p>
          <a:p>
            <a:pPr marL="228600" marR="0" lvl="0" indent="-228600" algn="l" defTabSz="914400" rtl="0" eaLnBrk="1" fontAlgn="base" latinLnBrk="0" hangingPunct="1">
              <a:lnSpc>
                <a:spcPct val="100000"/>
              </a:lnSpc>
              <a:spcBef>
                <a:spcPct val="30000"/>
              </a:spcBef>
              <a:spcAft>
                <a:spcPct val="0"/>
              </a:spcAft>
              <a:buClr>
                <a:schemeClr val="folHlink"/>
              </a:buClr>
              <a:buSzTx/>
              <a:buFont typeface="Wingdings" pitchFamily="2" charset="2"/>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p:txBody>
      </p:sp>
      <p:sp>
        <p:nvSpPr>
          <p:cNvPr id="22" name="Rectangle 4"/>
          <p:cNvSpPr>
            <a:spLocks noGrp="1" noChangeArrowheads="1"/>
          </p:cNvSpPr>
          <p:nvPr>
            <p:ph type="title"/>
          </p:nvPr>
        </p:nvSpPr>
        <p:spPr>
          <a:xfrm>
            <a:off x="0" y="0"/>
            <a:ext cx="9140825" cy="609600"/>
          </a:xfrm>
        </p:spPr>
        <p:txBody>
          <a:bodyPr/>
          <a:lstStyle/>
          <a:p>
            <a:pPr eaLnBrk="1" hangingPunct="1"/>
            <a:r>
              <a:rPr lang="en-US" dirty="0" smtClean="0"/>
              <a:t>  Enabling the Large BICC MSU Feature</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0" y="0"/>
            <a:ext cx="9140825" cy="609600"/>
          </a:xfrm>
        </p:spPr>
        <p:txBody>
          <a:bodyPr/>
          <a:lstStyle/>
          <a:p>
            <a:pPr eaLnBrk="1" hangingPunct="1"/>
            <a:r>
              <a:rPr lang="en-US" dirty="0" smtClean="0"/>
              <a:t>  BICC Unsolicited Information Messages </a:t>
            </a:r>
          </a:p>
        </p:txBody>
      </p:sp>
      <p:sp>
        <p:nvSpPr>
          <p:cNvPr id="121859" name="Text Box 3"/>
          <p:cNvSpPr txBox="1">
            <a:spLocks noChangeArrowheads="1"/>
          </p:cNvSpPr>
          <p:nvPr/>
        </p:nvSpPr>
        <p:spPr bwMode="auto">
          <a:xfrm>
            <a:off x="503238" y="974725"/>
            <a:ext cx="8320087" cy="1616075"/>
          </a:xfrm>
          <a:prstGeom prst="rect">
            <a:avLst/>
          </a:prstGeom>
          <a:noFill/>
          <a:ln w="9525" algn="ctr">
            <a:noFill/>
            <a:miter lim="800000"/>
            <a:headEnd/>
            <a:tailEnd/>
          </a:ln>
        </p:spPr>
        <p:txBody>
          <a:bodyPr>
            <a:spAutoFit/>
          </a:bodyPr>
          <a:lstStyle/>
          <a:p>
            <a:pPr marL="685800" lvl="1" indent="-228600"/>
            <a:endParaRPr lang="en-US" sz="2000" dirty="0"/>
          </a:p>
          <a:p>
            <a:pPr marL="685800" lvl="1" indent="-228600">
              <a:buFontTx/>
              <a:buChar char="•"/>
            </a:pPr>
            <a:endParaRPr lang="en-US" sz="2000" dirty="0"/>
          </a:p>
          <a:p>
            <a:pPr marL="685800" lvl="1" indent="-228600">
              <a:buFontTx/>
              <a:buChar char="•"/>
            </a:pPr>
            <a:endParaRPr lang="en-US" sz="2000" dirty="0"/>
          </a:p>
          <a:p>
            <a:pPr marL="685800" lvl="1" indent="-228600">
              <a:buFontTx/>
              <a:buChar char="•"/>
            </a:pPr>
            <a:endParaRPr lang="en-US" sz="2000" dirty="0"/>
          </a:p>
          <a:p>
            <a:pPr marL="685800" lvl="1" indent="-228600">
              <a:buFontTx/>
              <a:buChar char="•"/>
            </a:pPr>
            <a:endParaRPr lang="en-US" sz="2000" dirty="0">
              <a:latin typeface="Times New Roman" pitchFamily="18" charset="0"/>
            </a:endParaRPr>
          </a:p>
        </p:txBody>
      </p:sp>
      <p:graphicFrame>
        <p:nvGraphicFramePr>
          <p:cNvPr id="496665" name="Group 25"/>
          <p:cNvGraphicFramePr>
            <a:graphicFrameLocks noGrp="1"/>
          </p:cNvGraphicFramePr>
          <p:nvPr>
            <p:ph idx="1"/>
          </p:nvPr>
        </p:nvGraphicFramePr>
        <p:xfrm>
          <a:off x="430213" y="1211263"/>
          <a:ext cx="7924800" cy="5120640"/>
        </p:xfrm>
        <a:graphic>
          <a:graphicData uri="http://schemas.openxmlformats.org/drawingml/2006/table">
            <a:tbl>
              <a:tblPr/>
              <a:tblGrid>
                <a:gridCol w="1736725"/>
                <a:gridCol w="6188075"/>
              </a:tblGrid>
              <a:tr h="6794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UIM 1333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Displayed when a large BICC message is received on an M3UA association, but the feature is not enabled.  Message is discarded.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UIM1350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Displayed when a M2PA IP connection receives a large BICC message, but the feature is not enabled.  Message is discarded.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94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UIM1352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Displayed when a large BICC message is received, but the selected outbound card does not support large BICC messages.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9450">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UIM1353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Displayed when a large BICC message passes a gateway screening screenset that redirects messages for the Database Transport Access feature.  Large BICC messages are not redirected for the DTA feature.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UIM1354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Displayed when a large BICC message passes a gateway screening screenset that copies messages for the STPLAN feature.  Large BICC messages are not copied for the STPLAN feature.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MMPROD_NEXTUNIQUEID" val="10010"/>
  <p:tag name="MMPROD_UIDATA" val="&lt;database version=&quot;7.0&quot;&gt;&lt;object type=&quot;1&quot; unique_id=&quot;10001&quot;&gt;&lt;object type=&quot;8&quot; unique_id=&quot;10046&quot;&gt;&lt;/object&gt;&lt;object type=&quot;2&quot; unique_id=&quot;10047&quot;&gt;&lt;object type=&quot;3&quot; unique_id=&quot;10048&quot;&gt;&lt;property id=&quot;20148&quot; value=&quot;5&quot;/&gt;&lt;property id=&quot;20300&quot; value=&quot;Slide 1 - &amp;quot;&amp;#x0D;&amp;#x0A;TK150&amp;#x0D;&amp;#x0A;SIGTRAN IP Signaling Gateway Provisioning&amp;#x0D;&amp;#x0A;Release 42.0&amp;quot;&quot;/&gt;&lt;property id=&quot;20307&quot; value=&quot;317&quot;/&gt;&lt;/object&gt;&lt;object type=&quot;3&quot; unique_id=&quot;10049&quot;&gt;&lt;property id=&quot;20148&quot; value=&quot;5&quot;/&gt;&lt;property id=&quot;20300&quot; value=&quot;Slide 2 - &amp;quot;  Table of Contents&amp;quot;&quot;/&gt;&lt;property id=&quot;20307&quot; value=&quot;318&quot;/&gt;&lt;/object&gt;&lt;object type=&quot;3&quot; unique_id=&quot;10050&quot;&gt;&lt;property id=&quot;20148&quot; value=&quot;5&quot;/&gt;&lt;property id=&quot;20300&quot; value=&quot;Slide 3 - &amp;quot;  Course Logistics&amp;quot;&quot;/&gt;&lt;property id=&quot;20307&quot; value=&quot;319&quot;/&gt;&lt;/object&gt;&lt;object type=&quot;3&quot; unique_id=&quot;10051&quot;&gt;&lt;property id=&quot;20148&quot; value=&quot;5&quot;/&gt;&lt;property id=&quot;20300&quot; value=&quot;Slide 4 - &amp;quot;  Training Strategies and Materials&amp;quot;&quot;/&gt;&lt;property id=&quot;20307&quot; value=&quot;320&quot;/&gt;&lt;/object&gt;&lt;object type=&quot;3&quot; unique_id=&quot;10052&quot;&gt;&lt;property id=&quot;20148&quot; value=&quot;5&quot;/&gt;&lt;property id=&quot;20300&quot; value=&quot;Slide 5 - &amp;quot;  Course Objectives&amp;quot;&quot;/&gt;&lt;property id=&quot;20307&quot; value=&quot;321&quot;/&gt;&lt;/object&gt;&lt;object type=&quot;3&quot; unique_id=&quot;10053&quot;&gt;&lt;property id=&quot;20148&quot; value=&quot;5&quot;/&gt;&lt;property id=&quot;20300&quot; value=&quot;Slide 6 - &amp;quot;  Pre-Instructional Survey&amp;quot;&quot;/&gt;&lt;property id=&quot;20307&quot; value=&quot;322&quot;/&gt;&lt;/object&gt;&lt;object type=&quot;3&quot; unique_id=&quot;10054&quot;&gt;&lt;property id=&quot;20148&quot; value=&quot;5&quot;/&gt;&lt;property id=&quot;20300&quot; value=&quot;Slide 7 - &amp;quot;  Blank Slide for Survey Questions&amp;quot;&quot;/&gt;&lt;property id=&quot;20307&quot; value=&quot;323&quot;/&gt;&lt;/object&gt;&lt;object type=&quot;3&quot; unique_id=&quot;10055&quot;&gt;&lt;property id=&quot;20148&quot; value=&quot;5&quot;/&gt;&lt;property id=&quot;20300&quot; value=&quot;Slide 8&quot;/&gt;&lt;property id=&quot;20307&quot; value=&quot;324&quot;/&gt;&lt;/object&gt;&lt;object type=&quot;3&quot; unique_id=&quot;10056&quot;&gt;&lt;property id=&quot;20148&quot; value=&quot;5&quot;/&gt;&lt;property id=&quot;20300&quot; value=&quot;Slide 9 - &amp;quot;Module 1&amp;quot;&quot;/&gt;&lt;property id=&quot;20307&quot; value=&quot;325&quot;/&gt;&lt;/object&gt;&lt;object type=&quot;3&quot; unique_id=&quot;10057&quot;&gt;&lt;property id=&quot;20148&quot; value=&quot;5&quot;/&gt;&lt;property id=&quot;20300&quot; value=&quot;Slide 10 - &amp;quot;  Module 1 SIGTRAN Overview  &amp;quot;&quot;/&gt;&lt;property id=&quot;20307&quot; value=&quot;326&quot;/&gt;&lt;/object&gt;&lt;object type=&quot;3&quot; unique_id=&quot;10058&quot;&gt;&lt;property id=&quot;20148&quot; value=&quot;5&quot;/&gt;&lt;property id=&quot;20300&quot; value=&quot;Slide 11 - &amp;quot;  Defining SIGTRAN&amp;quot;&quot;/&gt;&lt;property id=&quot;20307&quot; value=&quot;327&quot;/&gt;&lt;/object&gt;&lt;object type=&quot;3&quot; unique_id=&quot;10059&quot;&gt;&lt;property id=&quot;20148&quot; value=&quot;5&quot;/&gt;&lt;property id=&quot;20300&quot; value=&quot;Slide 12 - &amp;quot;  SS7 over IP Delivery Process&amp;quot;&quot;/&gt;&lt;property id=&quot;20307&quot; value=&quot;328&quot;/&gt;&lt;/object&gt;&lt;object type=&quot;3&quot; unique_id=&quot;10060&quot;&gt;&lt;property id=&quot;20148&quot; value=&quot;5&quot;/&gt;&lt;property id=&quot;20300&quot; value=&quot;Slide 13 - &amp;quot;  SIGTRAN on the Eagle STP&amp;quot;&quot;/&gt;&lt;property id=&quot;20307&quot; value=&quot;329&quot;/&gt;&lt;/object&gt;&lt;object type=&quot;3&quot; unique_id=&quot;10061&quot;&gt;&lt;property id=&quot;20148&quot; value=&quot;5&quot;/&gt;&lt;property id=&quot;20300&quot; value=&quot;Slide 14 - &amp;quot;  SIGTRAN within an STP&amp;quot;&quot;/&gt;&lt;property id=&quot;20307&quot; value=&quot;330&quot;/&gt;&lt;/object&gt;&lt;object type=&quot;3&quot; unique_id=&quot;10062&quot;&gt;&lt;property id=&quot;20148&quot; value=&quot;5&quot;/&gt;&lt;property id=&quot;20300&quot; value=&quot;Slide 15 - &amp;quot;  SIGTRAN Networks&amp;quot;&quot;/&gt;&lt;property id=&quot;20307&quot; value=&quot;331&quot;/&gt;&lt;/object&gt;&lt;object type=&quot;3&quot; unique_id=&quot;10063&quot;&gt;&lt;property id=&quot;20148&quot; value=&quot;5&quot;/&gt;&lt;property id=&quot;20300&quot; value=&quot;Slide 16 - &amp;quot;  SIGTRAN Applications on the EAGLE&amp;quot;&quot;/&gt;&lt;property id=&quot;20307&quot; value=&quot;332&quot;/&gt;&lt;/object&gt;&lt;object type=&quot;3&quot; unique_id=&quot;10064&quot;&gt;&lt;property id=&quot;20148&quot; value=&quot;5&quot;/&gt;&lt;property id=&quot;20300&quot; value=&quot;Slide 17 - &amp;quot;  Comparison of EAGLE SIGTRAN Applications&amp;quot;&quot;/&gt;&lt;property id=&quot;20307&quot; value=&quot;333&quot;/&gt;&lt;/object&gt;&lt;object type=&quot;3&quot; unique_id=&quot;10065&quot;&gt;&lt;property id=&quot;20148&quot; value=&quot;5&quot;/&gt;&lt;property id=&quot;20300&quot; value=&quot;Slide 18 - &amp;quot;  IPSG Benefits  &amp;quot;&quot;/&gt;&lt;property id=&quot;20307&quot; value=&quot;334&quot;/&gt;&lt;/object&gt;&lt;object type=&quot;3&quot; unique_id=&quot;10066&quot;&gt;&lt;property id=&quot;20148&quot; value=&quot;5&quot;/&gt;&lt;property id=&quot;20300&quot; value=&quot;Slide 19 - &amp;quot;  IPSG Benefits (continued)&amp;quot;&quot;/&gt;&lt;property id=&quot;20307&quot; value=&quot;335&quot;/&gt;&lt;/object&gt;&lt;object type=&quot;3&quot; unique_id=&quot;10067&quot;&gt;&lt;property id=&quot;20148&quot; value=&quot;5&quot;/&gt;&lt;property id=&quot;20300&quot; value=&quot;Slide 20 - &amp;quot;  IP-Based Endpoints  &amp;quot;&quot;/&gt;&lt;property id=&quot;20307&quot; value=&quot;336&quot;/&gt;&lt;/object&gt;&lt;object type=&quot;3&quot; unique_id=&quot;10068&quot;&gt;&lt;property id=&quot;20148&quot; value=&quot;5&quot;/&gt;&lt;property id=&quot;20300&quot; value=&quot;Slide 21 - &amp;quot;  Application Servers&amp;quot;&quot;/&gt;&lt;property id=&quot;20307&quot; value=&quot;337&quot;/&gt;&lt;/object&gt;&lt;object type=&quot;3&quot; unique_id=&quot;10069&quot;&gt;&lt;property id=&quot;20148&quot; value=&quot;5&quot;/&gt;&lt;property id=&quot;20300&quot; value=&quot;Slide 22 - &amp;quot;  Media Gateway Controller (Softswitch)&amp;quot;&quot;/&gt;&lt;property id=&quot;20307&quot; value=&quot;338&quot;/&gt;&lt;/object&gt;&lt;object type=&quot;3&quot; unique_id=&quot;10070&quot;&gt;&lt;property id=&quot;20148&quot; value=&quot;5&quot;/&gt;&lt;property id=&quot;20300&quot; value=&quot;Slide 23 - &amp;quot;  Converged Networks&amp;quot;&quot;/&gt;&lt;property id=&quot;20307&quot; value=&quot;339&quot;/&gt;&lt;/object&gt;&lt;object type=&quot;3&quot; unique_id=&quot;10071&quot;&gt;&lt;property id=&quot;20148&quot; value=&quot;5&quot;/&gt;&lt;property id=&quot;20300&quot; value=&quot;Slide 24 - &amp;quot;  Check Your Learning&amp;quot;&quot;/&gt;&lt;property id=&quot;20307&quot; value=&quot;340&quot;/&gt;&lt;/object&gt;&lt;object type=&quot;3&quot; unique_id=&quot;10072&quot;&gt;&lt;property id=&quot;20148&quot; value=&quot;5&quot;/&gt;&lt;property id=&quot;20300&quot; value=&quot;Slide 25 - &amp;quot;  Blank Slide for Review Questions&amp;quot;&quot;/&gt;&lt;property id=&quot;20307&quot; value=&quot;341&quot;/&gt;&lt;/object&gt;&lt;object type=&quot;3&quot; unique_id=&quot;10073&quot;&gt;&lt;property id=&quot;20148&quot; value=&quot;5&quot;/&gt;&lt;property id=&quot;20300&quot; value=&quot;Slide 26 - &amp;quot;Student Notes&amp;quot;&quot;/&gt;&lt;property id=&quot;20307&quot; value=&quot;342&quot;/&gt;&lt;/object&gt;&lt;object type=&quot;3&quot; unique_id=&quot;10074&quot;&gt;&lt;property id=&quot;20148&quot; value=&quot;5&quot;/&gt;&lt;property id=&quot;20300&quot; value=&quot;Slide 27 - &amp;quot;Module 2&amp;quot;&quot;/&gt;&lt;property id=&quot;20307&quot; value=&quot;343&quot;/&gt;&lt;/object&gt;&lt;object type=&quot;3&quot; unique_id=&quot;10075&quot;&gt;&lt;property id=&quot;20148&quot; value=&quot;5&quot;/&gt;&lt;property id=&quot;20300&quot; value=&quot;Slide 28 - &amp;quot;  Module 2 Networking Overview  &amp;quot;&quot;/&gt;&lt;property id=&quot;20307&quot; value=&quot;344&quot;/&gt;&lt;/object&gt;&lt;object type=&quot;3&quot; unique_id=&quot;10076&quot;&gt;&lt;property id=&quot;20148&quot; value=&quot;5&quot;/&gt;&lt;property id=&quot;20300&quot; value=&quot;Slide 29 - &amp;quot;  A Simple SS7 Network&amp;quot;&quot;/&gt;&lt;property id=&quot;20307&quot; value=&quot;345&quot;/&gt;&lt;/object&gt;&lt;object type=&quot;3&quot; unique_id=&quot;10077&quot;&gt;&lt;property id=&quot;20148&quot; value=&quot;5&quot;/&gt;&lt;property id=&quot;20300&quot; value=&quot;Slide 30 - &amp;quot;  SS7 over IP (SIGTRAN)&amp;quot;&quot;/&gt;&lt;property id=&quot;20307&quot; value=&quot;346&quot;/&gt;&lt;/object&gt;&lt;object type=&quot;3&quot; unique_id=&quot;10078&quot;&gt;&lt;property id=&quot;20148&quot; value=&quot;5&quot;/&gt;&lt;property id=&quot;20300&quot; value=&quot;Slide 31 - &amp;quot;  Delivering Packets Across the Network&amp;quot;&quot;/&gt;&lt;property id=&quot;20307&quot; value=&quot;347&quot;/&gt;&lt;/object&gt;&lt;object type=&quot;3&quot; unique_id=&quot;10079&quot;&gt;&lt;property id=&quot;20148&quot; value=&quot;5&quot;/&gt;&lt;property id=&quot;20300&quot; value=&quot;Slide 32 - &amp;quot;  IP Addresses&amp;quot;&quot;/&gt;&lt;property id=&quot;20307&quot; value=&quot;348&quot;/&gt;&lt;/object&gt;&lt;object type=&quot;3&quot; unique_id=&quot;10080&quot;&gt;&lt;property id=&quot;20148&quot; value=&quot;5&quot;/&gt;&lt;property id=&quot;20300&quot; value=&quot;Slide 33 - &amp;quot;  IP Addresses on the Eagle STP&amp;quot;&quot;/&gt;&lt;property id=&quot;20307&quot; value=&quot;349&quot;/&gt;&lt;/object&gt;&lt;object type=&quot;3&quot; unique_id=&quot;10081&quot;&gt;&lt;property id=&quot;20148&quot; value=&quot;5&quot;/&gt;&lt;property id=&quot;20300&quot; value=&quot;Slide 34 - &amp;quot;  LAN versus WAN&amp;quot;&quot;/&gt;&lt;property id=&quot;20307&quot; value=&quot;350&quot;/&gt;&lt;/object&gt;&lt;object type=&quot;3&quot; unique_id=&quot;10082&quot;&gt;&lt;property id=&quot;20148&quot; value=&quot;5&quot;/&gt;&lt;property id=&quot;20300&quot; value=&quot;Slide 35 - &amp;quot;  LANs Connected by a Wide Area Network&amp;quot;&quot;/&gt;&lt;property id=&quot;20307&quot; value=&quot;351&quot;/&gt;&lt;/object&gt;&lt;object type=&quot;3&quot; unique_id=&quot;10083&quot;&gt;&lt;property id=&quot;20148&quot; value=&quot;5&quot;/&gt;&lt;property id=&quot;20300&quot; value=&quot;Slide 36 - &amp;quot;  Ethernet Frame Carrying an IP Packet&amp;quot;&quot;/&gt;&lt;property id=&quot;20307&quot; value=&quot;352&quot;/&gt;&lt;/object&gt;&lt;object type=&quot;3&quot; unique_id=&quot;10084&quot;&gt;&lt;property id=&quot;20148&quot; value=&quot;5&quot;/&gt;&lt;property id=&quot;20300&quot; value=&quot;Slide 37 - &amp;quot;  Check Your Learning&amp;quot;&quot;/&gt;&lt;property id=&quot;20307&quot; value=&quot;353&quot;/&gt;&lt;/object&gt;&lt;object type=&quot;3&quot; unique_id=&quot;10085&quot;&gt;&lt;property id=&quot;20148&quot; value=&quot;5&quot;/&gt;&lt;property id=&quot;20300&quot; value=&quot;Slide 38 - &amp;quot;  Blank Slide for Review Questions&amp;quot;&quot;/&gt;&lt;property id=&quot;20307&quot; value=&quot;354&quot;/&gt;&lt;/object&gt;&lt;object type=&quot;3&quot; unique_id=&quot;10086&quot;&gt;&lt;property id=&quot;20148&quot; value=&quot;5&quot;/&gt;&lt;property id=&quot;20300&quot; value=&quot;Slide 39 - &amp;quot;Module 3&amp;quot;&quot;/&gt;&lt;property id=&quot;20307&quot; value=&quot;355&quot;/&gt;&lt;/object&gt;&lt;object type=&quot;3&quot; unique_id=&quot;10087&quot;&gt;&lt;property id=&quot;20148&quot; value=&quot;5&quot;/&gt;&lt;property id=&quot;20300&quot; value=&quot;Slide 40 - &amp;quot;  Module 3 Protocols and Adaptation Layers  &amp;quot;&quot;/&gt;&lt;property id=&quot;20307&quot; value=&quot;356&quot;/&gt;&lt;/object&gt;&lt;object type=&quot;3&quot; unique_id=&quot;10088&quot;&gt;&lt;property id=&quot;20148&quot; value=&quot;5&quot;/&gt;&lt;property id=&quot;20300&quot; value=&quot;Slide 41 - &amp;quot;  Protocol Stacks&amp;quot;&quot;/&gt;&lt;property id=&quot;20307&quot; value=&quot;357&quot;/&gt;&lt;/object&gt;&lt;object type=&quot;3&quot; unique_id=&quot;10089&quot;&gt;&lt;property id=&quot;20148&quot; value=&quot;5&quot;/&gt;&lt;property id=&quot;20300&quot; value=&quot;Slide 42 - &amp;quot; &amp;quot;&quot;/&gt;&lt;property id=&quot;20307&quot; value=&quot;358&quot;/&gt;&lt;/object&gt;&lt;object type=&quot;3&quot; unique_id=&quot;10090&quot;&gt;&lt;property id=&quot;20148&quot; value=&quot;5&quot;/&gt;&lt;property id=&quot;20300&quot; value=&quot;Slide 43 - &amp;quot;  Four SCTP Streams &amp;quot;&quot;/&gt;&lt;property id=&quot;20307&quot; value=&quot;359&quot;/&gt;&lt;/object&gt;&lt;object type=&quot;3&quot; unique_id=&quot;10091&quot;&gt;&lt;property id=&quot;20148&quot; value=&quot;5&quot;/&gt;&lt;property id=&quot;20300&quot; value=&quot;Slide 44 - &amp;quot;  SCTP Data Chunks&amp;quot;&quot;/&gt;&lt;property id=&quot;20307&quot; value=&quot;360&quot;/&gt;&lt;/object&gt;&lt;object type=&quot;3&quot; unique_id=&quot;10092&quot;&gt;&lt;property id=&quot;20148&quot; value=&quot;5&quot;/&gt;&lt;property id=&quot;20300&quot; value=&quot;Slide 45 - &amp;quot;  Associations &amp;quot;&quot;/&gt;&lt;property id=&quot;20307&quot; value=&quot;361&quot;/&gt;&lt;/object&gt;&lt;object type=&quot;3&quot; unique_id=&quot;10093&quot;&gt;&lt;property id=&quot;20148&quot; value=&quot;5&quot;/&gt;&lt;property id=&quot;20300&quot; value=&quot;Slide 46 - &amp;quot;  Defining a SCTP Association&amp;quot;&quot;/&gt;&lt;property id=&quot;20307&quot; value=&quot;362&quot;/&gt;&lt;/object&gt;&lt;object type=&quot;3&quot; unique_id=&quot;10094&quot;&gt;&lt;property id=&quot;20148&quot; value=&quot;5&quot;/&gt;&lt;property id=&quot;20300&quot; value=&quot;Slide 47 - &amp;quot;  SCTP Multi-homing  &amp;quot;&quot;/&gt;&lt;property id=&quot;20307&quot; value=&quot;363&quot;/&gt;&lt;/object&gt;&lt;object type=&quot;3&quot; unique_id=&quot;10095&quot;&gt;&lt;property id=&quot;20148&quot; value=&quot;5&quot;/&gt;&lt;property id=&quot;20300&quot; value=&quot;Slide 48 - &amp;quot;  SIGTRAN Adaptation Layers &amp;quot;&quot;/&gt;&lt;property id=&quot;20307&quot; value=&quot;364&quot;/&gt;&lt;/object&gt;&lt;object type=&quot;3&quot; unique_id=&quot;10096&quot;&gt;&lt;property id=&quot;20148&quot; value=&quot;5&quot;/&gt;&lt;property id=&quot;20300&quot; value=&quot;Slide 49 - &amp;quot;  M2PA – MTP2 Peer-to-Peer Adaptation Layer&amp;quot;&quot;/&gt;&lt;property id=&quot;20307&quot; value=&quot;365&quot;/&gt;&lt;/object&gt;&lt;object type=&quot;3&quot; unique_id=&quot;10097&quot;&gt;&lt;property id=&quot;20148&quot; value=&quot;5&quot;/&gt;&lt;property id=&quot;20300&quot; value=&quot;Slide 50 - &amp;quot;  M3UA – MTP3 User Adaptation Layer&amp;quot;&quot;/&gt;&lt;property id=&quot;20307&quot; value=&quot;366&quot;/&gt;&lt;/object&gt;&lt;object type=&quot;3&quot; unique_id=&quot;10098&quot;&gt;&lt;property id=&quot;20148&quot; value=&quot;5&quot;/&gt;&lt;property id=&quot;20300&quot; value=&quot;Slide 51 - &amp;quot;  Learning Activity&amp;quot;&quot;/&gt;&lt;property id=&quot;20307&quot; value=&quot;367&quot;/&gt;&lt;/object&gt;&lt;object type=&quot;3&quot; unique_id=&quot;10099&quot;&gt;&lt;property id=&quot;20148&quot; value=&quot;5&quot;/&gt;&lt;property id=&quot;20300&quot; value=&quot;Slide 52 - &amp;quot;  Learning Activity 2:  Using Documentation&amp;quot;&quot;/&gt;&lt;property id=&quot;20307&quot; value=&quot;368&quot;/&gt;&lt;/object&gt;&lt;object type=&quot;3&quot; unique_id=&quot;10100&quot;&gt;&lt;property id=&quot;20148&quot; value=&quot;5&quot;/&gt;&lt;property id=&quot;20300&quot; value=&quot;Slide 53 - &amp;quot;  Learning Activity 2:  Using Documentation&amp;quot;&quot;/&gt;&lt;property id=&quot;20307&quot; value=&quot;369&quot;/&gt;&lt;/object&gt;&lt;object type=&quot;3&quot; unique_id=&quot;10101&quot;&gt;&lt;property id=&quot;20148&quot; value=&quot;5&quot;/&gt;&lt;property id=&quot;20300&quot; value=&quot;Slide 54 - &amp;quot;  Learning Activity 2:  Using Documentation&amp;quot;&quot;/&gt;&lt;property id=&quot;20307&quot; value=&quot;370&quot;/&gt;&lt;/object&gt;&lt;object type=&quot;3&quot; unique_id=&quot;10102&quot;&gt;&lt;property id=&quot;20148&quot; value=&quot;5&quot;/&gt;&lt;property id=&quot;20300&quot; value=&quot;Slide 55 - &amp;quot;  Check Your Learning&amp;quot;&quot;/&gt;&lt;property id=&quot;20307&quot; value=&quot;371&quot;/&gt;&lt;/object&gt;&lt;object type=&quot;3&quot; unique_id=&quot;10103&quot;&gt;&lt;property id=&quot;20148&quot; value=&quot;5&quot;/&gt;&lt;property id=&quot;20300&quot; value=&quot;Slide 56 - &amp;quot;  Blank Slide for Review Questions&amp;quot;&quot;/&gt;&lt;property id=&quot;20307&quot; value=&quot;372&quot;/&gt;&lt;/object&gt;&lt;object type=&quot;3&quot; unique_id=&quot;10104&quot;&gt;&lt;property id=&quot;20148&quot; value=&quot;5&quot;/&gt;&lt;property id=&quot;20300&quot; value=&quot;Slide 57 - &amp;quot;Module 4&amp;quot;&quot;/&gt;&lt;property id=&quot;20307&quot; value=&quot;373&quot;/&gt;&lt;/object&gt;&lt;object type=&quot;3&quot; unique_id=&quot;10105&quot;&gt;&lt;property id=&quot;20148&quot; value=&quot;5&quot;/&gt;&lt;property id=&quot;20300&quot; value=&quot;Slide 58 - &amp;quot;  Module 4 Provisioning IPSG M2PA  &amp;quot;&quot;/&gt;&lt;property id=&quot;20307&quot; value=&quot;374&quot;/&gt;&lt;/object&gt;&lt;object type=&quot;3&quot; unique_id=&quot;10106&quot;&gt;&lt;property id=&quot;20148&quot; value=&quot;5&quot;/&gt;&lt;property id=&quot;20300&quot; value=&quot;Slide 59 - &amp;quot;  IPSG M2PA Network Example&amp;quot;&quot;/&gt;&lt;property id=&quot;20307&quot; value=&quot;375&quot;/&gt;&lt;/object&gt;&lt;object type=&quot;3&quot; unique_id=&quot;10107&quot;&gt;&lt;property id=&quot;20148&quot; value=&quot;5&quot;/&gt;&lt;property id=&quot;20300&quot; value=&quot;Slide 60 - &amp;quot;  IPSG M2PA Provisioning Commands&amp;quot;&quot;/&gt;&lt;property id=&quot;20307&quot; value=&quot;376&quot;/&gt;&lt;/object&gt;&lt;object type=&quot;3&quot; unique_id=&quot;10108&quot;&gt;&lt;property id=&quot;20148&quot; value=&quot;5&quot;/&gt;&lt;property id=&quot;20300&quot; value=&quot;Slide 61 - &amp;quot;  Entering Application Cards&amp;quot;&quot;/&gt;&lt;property id=&quot;20307&quot; value=&quot;377&quot;/&gt;&lt;/object&gt;&lt;object type=&quot;3&quot; unique_id=&quot;10109&quot;&gt;&lt;property id=&quot;20148&quot; value=&quot;5&quot;/&gt;&lt;property id=&quot;20300&quot; value=&quot;Slide 62 - &amp;quot;  Entering Destination Point Codes&amp;quot;&quot;/&gt;&lt;property id=&quot;20307&quot; value=&quot;378&quot;/&gt;&lt;/object&gt;&lt;object type=&quot;3&quot; unique_id=&quot;10110&quot;&gt;&lt;property id=&quot;20148&quot; value=&quot;5&quot;/&gt;&lt;property id=&quot;20300&quot; value=&quot;Slide 63 - &amp;quot;  Entering Linksets&amp;quot;&quot;/&gt;&lt;property id=&quot;20307&quot; value=&quot;379&quot;/&gt;&lt;/object&gt;&lt;object type=&quot;3&quot; unique_id=&quot;10111&quot;&gt;&lt;property id=&quot;20148&quot; value=&quot;5&quot;/&gt;&lt;property id=&quot;20300&quot; value=&quot;Slide 64 - &amp;quot;  Setting Linkset TPS Thresholds&amp;quot;&quot;/&gt;&lt;property id=&quot;20307&quot; value=&quot;380&quot;/&gt;&lt;/object&gt;&lt;object type=&quot;3&quot; unique_id=&quot;10112&quot;&gt;&lt;property id=&quot;20148&quot; value=&quot;5&quot;/&gt;&lt;property id=&quot;20300&quot; value=&quot;Slide 65 - &amp;quot;  Changing IP Links&amp;quot;&quot;/&gt;&lt;property id=&quot;20307&quot; value=&quot;381&quot;/&gt;&lt;/object&gt;&lt;object type=&quot;3&quot; unique_id=&quot;10113&quot;&gt;&lt;property id=&quot;20148&quot; value=&quot;5&quot;/&gt;&lt;property id=&quot;20300&quot; value=&quot;Slide 66 - &amp;quot;  Adding an IP Host &amp;quot;&quot;/&gt;&lt;property id=&quot;20307&quot; value=&quot;382&quot;/&gt;&lt;/object&gt;&lt;object type=&quot;3&quot; unique_id=&quot;10114&quot;&gt;&lt;property id=&quot;20148&quot; value=&quot;5&quot;/&gt;&lt;property id=&quot;20300&quot; value=&quot;Slide 67 - &amp;quot;  Provisioning IP Cards&amp;quot;&quot;/&gt;&lt;property id=&quot;20307&quot; value=&quot;383&quot;/&gt;&lt;/object&gt;&lt;object type=&quot;3&quot; unique_id=&quot;10115&quot;&gt;&lt;property id=&quot;20148&quot; value=&quot;5&quot;/&gt;&lt;property id=&quot;20300&quot; value=&quot;Slide 68 - &amp;quot;  Provisioning IP Routes&amp;quot;&quot;/&gt;&lt;property id=&quot;20307&quot; value=&quot;384&quot;/&gt;&lt;/object&gt;&lt;object type=&quot;3&quot; unique_id=&quot;10116&quot;&gt;&lt;property id=&quot;20148&quot; value=&quot;5&quot;/&gt;&lt;property id=&quot;20300&quot; value=&quot;Slide 69 - &amp;quot;  Adding an IPSG M2PA Association&amp;quot;&quot;/&gt;&lt;property id=&quot;20307&quot; value=&quot;385&quot;/&gt;&lt;/object&gt;&lt;object type=&quot;3&quot; unique_id=&quot;10117&quot;&gt;&lt;property id=&quot;20148&quot; value=&quot;5&quot;/&gt;&lt;property id=&quot;20300&quot; value=&quot;Slide 70 - &amp;quot;  Provisioning Multihome Associations&amp;quot;&quot;/&gt;&lt;property id=&quot;20307&quot; value=&quot;386&quot;/&gt;&lt;/object&gt;&lt;object type=&quot;3&quot; unique_id=&quot;10118&quot;&gt;&lt;property id=&quot;20148&quot; value=&quot;5&quot;/&gt;&lt;property id=&quot;20300&quot; value=&quot;Slide 71 - &amp;quot;  Entering IPSG Signaling Links&amp;quot;&quot;/&gt;&lt;property id=&quot;20307&quot; value=&quot;387&quot;/&gt;&lt;/object&gt;&lt;object type=&quot;3&quot; unique_id=&quot;10119&quot;&gt;&lt;property id=&quot;20148&quot; value=&quot;5&quot;/&gt;&lt;property id=&quot;20300&quot; value=&quot;Slide 72 - &amp;quot;  Entering Routes&amp;quot;&quot;/&gt;&lt;property id=&quot;20307&quot; value=&quot;388&quot;/&gt;&lt;/object&gt;&lt;object type=&quot;3&quot; unique_id=&quot;10120&quot;&gt;&lt;property id=&quot;20148&quot; value=&quot;5&quot;/&gt;&lt;property id=&quot;20300&quot; value=&quot;Slide 73 - &amp;quot;  Allowing Cards into Service&amp;quot;&quot;/&gt;&lt;property id=&quot;20307&quot; value=&quot;389&quot;/&gt;&lt;/object&gt;&lt;object type=&quot;3&quot; unique_id=&quot;10121&quot;&gt;&lt;property id=&quot;20148&quot; value=&quot;5&quot;/&gt;&lt;property id=&quot;20300&quot; value=&quot;Slide 74 - &amp;quot;  Activating Signaling Links&amp;quot;&quot;/&gt;&lt;property id=&quot;20307&quot; value=&quot;390&quot;/&gt;&lt;/object&gt;&lt;object type=&quot;3&quot; unique_id=&quot;10122&quot;&gt;&lt;property id=&quot;20148&quot; value=&quot;5&quot;/&gt;&lt;property id=&quot;20300&quot; value=&quot;Slide 75 - &amp;quot;  Changing an M2PA Association&amp;quot;&quot;/&gt;&lt;property id=&quot;20307&quot; value=&quot;391&quot;/&gt;&lt;/object&gt;&lt;object type=&quot;3&quot; unique_id=&quot;10123&quot;&gt;&lt;property id=&quot;20148&quot; value=&quot;5&quot;/&gt;&lt;property id=&quot;20300&quot; value=&quot;Slide 76 - &amp;quot;  Verifying IPSG M2PA Signaling Links&amp;quot;&quot;/&gt;&lt;property id=&quot;20307&quot; value=&quot;392&quot;/&gt;&lt;/object&gt;&lt;object type=&quot;3&quot; unique_id=&quot;10124&quot;&gt;&lt;property id=&quot;20148&quot; value=&quot;5&quot;/&gt;&lt;property id=&quot;20300&quot; value=&quot;Slide 77 - &amp;quot;  Learning Activity&amp;quot;&quot;/&gt;&lt;property id=&quot;20307&quot; value=&quot;393&quot;/&gt;&lt;/object&gt;&lt;object type=&quot;3&quot; unique_id=&quot;10125&quot;&gt;&lt;property id=&quot;20148&quot; value=&quot;5&quot;/&gt;&lt;property id=&quot;20300&quot; value=&quot;Slide 78 - &amp;quot;  Learning Activity 3:  M2PA Provisioning&amp;quot;&quot;/&gt;&lt;property id=&quot;20307&quot; value=&quot;394&quot;/&gt;&lt;/object&gt;&lt;object type=&quot;3&quot; unique_id=&quot;10126&quot;&gt;&lt;property id=&quot;20148&quot; value=&quot;5&quot;/&gt;&lt;property id=&quot;20300&quot; value=&quot;Slide 79 - &amp;quot;  IPSG M2PA Connectivity&amp;quot;&quot;/&gt;&lt;property id=&quot;20307&quot; value=&quot;395&quot;/&gt;&lt;/object&gt;&lt;object type=&quot;3&quot; unique_id=&quot;10127&quot;&gt;&lt;property id=&quot;20148&quot; value=&quot;5&quot;/&gt;&lt;property id=&quot;20300&quot; value=&quot;Slide 80 - &amp;quot;  Provisioning IPSG M2PA&amp;quot;&quot;/&gt;&lt;property id=&quot;20307&quot; value=&quot;396&quot;/&gt;&lt;/object&gt;&lt;object type=&quot;3&quot; unique_id=&quot;10128&quot;&gt;&lt;property id=&quot;20148&quot; value=&quot;5&quot;/&gt;&lt;property id=&quot;20300&quot; value=&quot;Slide 81 - &amp;quot;  Raleigh / Clayton M2PA Network Drawing&amp;quot;&quot;/&gt;&lt;property id=&quot;20307&quot; value=&quot;397&quot;/&gt;&lt;/object&gt;&lt;object type=&quot;3&quot; unique_id=&quot;10129&quot;&gt;&lt;property id=&quot;20148&quot; value=&quot;5&quot;/&gt;&lt;property id=&quot;20300&quot; value=&quot;Slide 82 - &amp;quot;  Dallas / Hubbard M2PA Network Drawing&amp;quot;&quot;/&gt;&lt;property id=&quot;20307&quot; value=&quot;398&quot;/&gt;&lt;/object&gt;&lt;object type=&quot;3&quot; unique_id=&quot;10130&quot;&gt;&lt;property id=&quot;20148&quot; value=&quot;5&quot;/&gt;&lt;property id=&quot;20300&quot; value=&quot;Slide 83 - &amp;quot;  Denver / Salt Lake M2PA Network Drawing&amp;quot;&quot;/&gt;&lt;property id=&quot;20307&quot; value=&quot;399&quot;/&gt;&lt;/object&gt;&lt;object type=&quot;3&quot; unique_id=&quot;10131&quot;&gt;&lt;property id=&quot;20148&quot; value=&quot;5&quot;/&gt;&lt;property id=&quot;20300&quot; value=&quot;Slide 84 - &amp;quot;  Egham M2PA Network Drawing&amp;quot;&quot;/&gt;&lt;property id=&quot;20307&quot; value=&quot;400&quot;/&gt;&lt;/object&gt;&lt;object type=&quot;3&quot; unique_id=&quot;10132&quot;&gt;&lt;property id=&quot;20148&quot; value=&quot;5&quot;/&gt;&lt;property id=&quot;20300&quot; value=&quot;Slide 85 - &amp;quot;  Learning Activity 3:  Provisioning IPSG M2PA&amp;quot;&quot;/&gt;&lt;property id=&quot;20307&quot; value=&quot;401&quot;/&gt;&lt;/object&gt;&lt;object type=&quot;3&quot; unique_id=&quot;10133&quot;&gt;&lt;property id=&quot;20148&quot; value=&quot;5&quot;/&gt;&lt;property id=&quot;20300&quot; value=&quot;Slide 86 - &amp;quot;  Learning Activity 3:  Provisioning IPSG M2PA&amp;quot;&quot;/&gt;&lt;property id=&quot;20307&quot; value=&quot;402&quot;/&gt;&lt;/object&gt;&lt;object type=&quot;3&quot; unique_id=&quot;10134&quot;&gt;&lt;property id=&quot;20148&quot; value=&quot;5&quot;/&gt;&lt;property id=&quot;20300&quot; value=&quot;Slide 87 - &amp;quot;  Learning Activity 3:  Provisioning IPSG M2PA&amp;quot;&quot;/&gt;&lt;property id=&quot;20307&quot; value=&quot;403&quot;/&gt;&lt;/object&gt;&lt;object type=&quot;3&quot; unique_id=&quot;10135&quot;&gt;&lt;property id=&quot;20148&quot; value=&quot;5&quot;/&gt;&lt;property id=&quot;20300&quot; value=&quot;Slide 88 - &amp;quot;  Learning Activity 3:  Provisioning IPSG M2PA&amp;quot;&quot;/&gt;&lt;property id=&quot;20307&quot; value=&quot;404&quot;/&gt;&lt;/object&gt;&lt;object type=&quot;3&quot; unique_id=&quot;10136&quot;&gt;&lt;property id=&quot;20148&quot; value=&quot;5&quot;/&gt;&lt;property id=&quot;20300&quot; value=&quot;Slide 89 - &amp;quot;  Check Your Learning&amp;quot;&quot;/&gt;&lt;property id=&quot;20307&quot; value=&quot;405&quot;/&gt;&lt;/object&gt;&lt;object type=&quot;3&quot; unique_id=&quot;10137&quot;&gt;&lt;property id=&quot;20148&quot; value=&quot;5&quot;/&gt;&lt;property id=&quot;20300&quot; value=&quot;Slide 90 - &amp;quot;  Blank Slide for Review Questions&amp;quot;&quot;/&gt;&lt;property id=&quot;20307&quot; value=&quot;406&quot;/&gt;&lt;/object&gt;&lt;object type=&quot;3&quot; unique_id=&quot;10138&quot;&gt;&lt;property id=&quot;20148&quot; value=&quot;5&quot;/&gt;&lt;property id=&quot;20300&quot; value=&quot;Slide 91 - &amp;quot;Module 5&amp;quot;&quot;/&gt;&lt;property id=&quot;20307&quot; value=&quot;407&quot;/&gt;&lt;/object&gt;&lt;object type=&quot;3&quot; unique_id=&quot;10139&quot;&gt;&lt;property id=&quot;20148&quot; value=&quot;5&quot;/&gt;&lt;property id=&quot;20300&quot; value=&quot;Slide 92 - &amp;quot;  Module 5 Provisioning IPSG M3UA  &amp;quot;&quot;/&gt;&lt;property id=&quot;20307&quot; value=&quot;408&quot;/&gt;&lt;/object&gt;&lt;object type=&quot;3&quot; unique_id=&quot;10140&quot;&gt;&lt;property id=&quot;20148&quot; value=&quot;5&quot;/&gt;&lt;property id=&quot;20300&quot; value=&quot;Slide 93 - &amp;quot;  IPSG M3UA Network Example&amp;quot;&quot;/&gt;&lt;property id=&quot;20307&quot; value=&quot;409&quot;/&gt;&lt;/object&gt;&lt;object type=&quot;3&quot; unique_id=&quot;10141&quot;&gt;&lt;property id=&quot;20148&quot; value=&quot;5&quot;/&gt;&lt;property id=&quot;20300&quot; value=&quot;Slide 94 - &amp;quot;  IPSG M3UA Provisioning Commands&amp;quot;&quot;/&gt;&lt;property id=&quot;20307&quot; value=&quot;410&quot;/&gt;&lt;/object&gt;&lt;object type=&quot;3&quot; unique_id=&quot;10142&quot;&gt;&lt;property id=&quot;20148&quot; value=&quot;5&quot;/&gt;&lt;property id=&quot;20300&quot; value=&quot;Slide 95 - &amp;quot;  Entering Linksets&amp;quot;&quot;/&gt;&lt;property id=&quot;20307&quot; value=&quot;411&quot;/&gt;&lt;/object&gt;&lt;object type=&quot;3&quot; unique_id=&quot;10143&quot;&gt;&lt;property id=&quot;20148&quot; value=&quot;5&quot;/&gt;&lt;property id=&quot;20300&quot; value=&quot;Slide 96 - &amp;quot;  Enter Network Appearance – M3UA&amp;quot;&quot;/&gt;&lt;property id=&quot;20307&quot; value=&quot;412&quot;/&gt;&lt;/object&gt;&lt;object type=&quot;3&quot; unique_id=&quot;10144&quot;&gt;&lt;property id=&quot;20148&quot; value=&quot;5&quot;/&gt;&lt;property id=&quot;20300&quot; value=&quot;Slide 97 - &amp;quot;  Bearer Independent Call Control Feature &amp;quot;&quot;/&gt;&lt;property id=&quot;20307&quot; value=&quot;413&quot;/&gt;&lt;/object&gt;&lt;object type=&quot;3&quot; unique_id=&quot;10145&quot;&gt;&lt;property id=&quot;20148&quot; value=&quot;5&quot;/&gt;&lt;property id=&quot;20300&quot; value=&quot;Slide 98 - &amp;quot;  Enabling the Large BICC MSU Feature&amp;quot;&quot;/&gt;&lt;property id=&quot;20307&quot; value=&quot;414&quot;/&gt;&lt;/object&gt;&lt;object type=&quot;3&quot; unique_id=&quot;10146&quot;&gt;&lt;property id=&quot;20148&quot; value=&quot;5&quot;/&gt;&lt;property id=&quot;20300&quot; value=&quot;Slide 99 - &amp;quot;  BICC Unsolicited Information Messages &amp;quot;&quot;/&gt;&lt;property id=&quot;20307&quot; value=&quot;415&quot;/&gt;&lt;/object&gt;&lt;object type=&quot;3&quot; unique_id=&quot;10147&quot;&gt;&lt;property id=&quot;20148&quot; value=&quot;5&quot;/&gt;&lt;property id=&quot;20300&quot; value=&quot;Slide 100 - &amp;quot;  Learning Activity&amp;quot;&quot;/&gt;&lt;property id=&quot;20307&quot; value=&quot;416&quot;/&gt;&lt;/object&gt;&lt;object type=&quot;3&quot; unique_id=&quot;10148&quot;&gt;&lt;property id=&quot;20148&quot; value=&quot;5&quot;/&gt;&lt;property id=&quot;20300&quot; value=&quot;Slide 101 - &amp;quot;  Learning Activity 4:  M3UA Provisioning&amp;quot;&quot;/&gt;&lt;property id=&quot;20307&quot; value=&quot;417&quot;/&gt;&lt;/object&gt;&lt;object type=&quot;3&quot; unique_id=&quot;10149&quot;&gt;&lt;property id=&quot;20148&quot; value=&quot;5&quot;/&gt;&lt;property id=&quot;20300&quot; value=&quot;Slide 102 - &amp;quot;  Raleigh / Clayton M3UA Network Drawing&amp;quot;&quot;/&gt;&lt;property id=&quot;20307&quot; value=&quot;418&quot;/&gt;&lt;/object&gt;&lt;object type=&quot;3&quot; unique_id=&quot;10150&quot;&gt;&lt;property id=&quot;20148&quot; value=&quot;5&quot;/&gt;&lt;property id=&quot;20300&quot; value=&quot;Slide 103 - &amp;quot;  Dallas / Hubbard M3UA Network Drawing&amp;quot;&quot;/&gt;&lt;property id=&quot;20307&quot; value=&quot;419&quot;/&gt;&lt;/object&gt;&lt;object type=&quot;3&quot; unique_id=&quot;10151&quot;&gt;&lt;property id=&quot;20148&quot; value=&quot;5&quot;/&gt;&lt;property id=&quot;20300&quot; value=&quot;Slide 104 - &amp;quot;  Denver / Salt Lake M3UA Network Drawing&amp;quot;&quot;/&gt;&lt;property id=&quot;20307&quot; value=&quot;420&quot;/&gt;&lt;/object&gt;&lt;object type=&quot;3&quot; unique_id=&quot;10152&quot;&gt;&lt;property id=&quot;20148&quot; value=&quot;5&quot;/&gt;&lt;property id=&quot;20300&quot; value=&quot;Slide 105 - &amp;quot;  Egham M3UA Network Drawing&amp;quot;&quot;/&gt;&lt;property id=&quot;20307&quot; value=&quot;421&quot;/&gt;&lt;/object&gt;&lt;object type=&quot;3&quot; unique_id=&quot;10153&quot;&gt;&lt;property id=&quot;20148&quot; value=&quot;5&quot;/&gt;&lt;property id=&quot;20300&quot; value=&quot;Slide 106 - &amp;quot;  Provisioning IPSG M3UA&amp;quot;&quot;/&gt;&lt;property id=&quot;20307&quot; value=&quot;422&quot;/&gt;&lt;/object&gt;&lt;object type=&quot;3&quot; unique_id=&quot;10154&quot;&gt;&lt;property id=&quot;20148&quot; value=&quot;5&quot;/&gt;&lt;property id=&quot;20300&quot; value=&quot;Slide 107 - &amp;quot; &amp;quot;&quot;/&gt;&lt;property id=&quot;20307&quot; value=&quot;423&quot;/&gt;&lt;/object&gt;&lt;object type=&quot;3&quot; unique_id=&quot;10155&quot;&gt;&lt;property id=&quot;20148&quot; value=&quot;5&quot;/&gt;&lt;property id=&quot;20300&quot; value=&quot;Slide 108&quot;/&gt;&lt;property id=&quot;20307&quot; value=&quot;424&quot;/&gt;&lt;/object&gt;&lt;object type=&quot;3&quot; unique_id=&quot;10156&quot;&gt;&lt;property id=&quot;20148&quot; value=&quot;5&quot;/&gt;&lt;property id=&quot;20300&quot; value=&quot;Slide 109 - &amp;quot;  Check Your Learning&amp;quot;&quot;/&gt;&lt;property id=&quot;20307&quot; value=&quot;425&quot;/&gt;&lt;/object&gt;&lt;object type=&quot;3&quot; unique_id=&quot;10157&quot;&gt;&lt;property id=&quot;20148&quot; value=&quot;5&quot;/&gt;&lt;property id=&quot;20300&quot; value=&quot;Slide 110 - &amp;quot;  Blank Slide for Review Questions&amp;quot;&quot;/&gt;&lt;property id=&quot;20307&quot; value=&quot;426&quot;/&gt;&lt;/object&gt;&lt;object type=&quot;3&quot; unique_id=&quot;10158&quot;&gt;&lt;property id=&quot;20148&quot; value=&quot;5&quot;/&gt;&lt;property id=&quot;20300&quot; value=&quot;Slide 111 - &amp;quot;Module 6&amp;quot;&quot;/&gt;&lt;property id=&quot;20307&quot; value=&quot;427&quot;/&gt;&lt;/object&gt;&lt;object type=&quot;3&quot; unique_id=&quot;10159&quot;&gt;&lt;property id=&quot;20148&quot; value=&quot;5&quot;/&gt;&lt;property id=&quot;20300&quot; value=&quot;Slide 112 - &amp;quot;  Module: 6 Verifying and Testing SIGTRAN   &amp;quot;&quot;/&gt;&lt;property id=&quot;20307&quot; value=&quot;428&quot;/&gt;&lt;/object&gt;&lt;object type=&quot;3&quot; unique_id=&quot;10160&quot;&gt;&lt;property id=&quot;20148&quot; value=&quot;5&quot;/&gt;&lt;property id=&quot;20300&quot; value=&quot;Slide 113 - &amp;quot;  Where To Start?&amp;quot;&quot;/&gt;&lt;property id=&quot;20307&quot; value=&quot;429&quot;/&gt;&lt;/object&gt;&lt;object type=&quot;3&quot; unique_id=&quot;10161&quot;&gt;&lt;property id=&quot;20148&quot; value=&quot;5&quot;/&gt;&lt;property id=&quot;20300&quot; value=&quot;Slide 114 - &amp;quot;  Verify Provisioning&amp;quot;&quot;/&gt;&lt;property id=&quot;20307&quot; value=&quot;430&quot;/&gt;&lt;/object&gt;&lt;object type=&quot;3&quot; unique_id=&quot;10162&quot;&gt;&lt;property id=&quot;20148&quot; value=&quot;5&quot;/&gt;&lt;property id=&quot;20300&quot; value=&quot;Slide 115 - &amp;quot;  Verify Provisioning&amp;quot;&quot;/&gt;&lt;property id=&quot;20307&quot; value=&quot;431&quot;/&gt;&lt;/object&gt;&lt;object type=&quot;3&quot; unique_id=&quot;10163&quot;&gt;&lt;property id=&quot;20148&quot; value=&quot;5&quot;/&gt;&lt;property id=&quot;20300&quot; value=&quot;Slide 116 - &amp;quot;  Verify Provisioning&amp;quot;&quot;/&gt;&lt;property id=&quot;20307&quot; value=&quot;432&quot;/&gt;&lt;/object&gt;&lt;object type=&quot;3&quot; unique_id=&quot;10164&quot;&gt;&lt;property id=&quot;20148&quot; value=&quot;5&quot;/&gt;&lt;property id=&quot;20300&quot; value=&quot;Slide 117 - &amp;quot;  Verifying SIGTRAN Cards&amp;quot;&quot;/&gt;&lt;property id=&quot;20307&quot; value=&quot;433&quot;/&gt;&lt;/object&gt;&lt;object type=&quot;3&quot; unique_id=&quot;10165&quot;&gt;&lt;property id=&quot;20148&quot; value=&quot;5&quot;/&gt;&lt;property id=&quot;20300&quot; value=&quot;Slide 118 - &amp;quot;  Verifying SIGTRAN Associations&amp;quot;&quot;/&gt;&lt;property id=&quot;20307&quot; value=&quot;434&quot;/&gt;&lt;/object&gt;&lt;object type=&quot;3&quot; unique_id=&quot;10166&quot;&gt;&lt;property id=&quot;20148&quot; value=&quot;5&quot;/&gt;&lt;property id=&quot;20300&quot; value=&quot;Slide 119 - &amp;quot;  Verifying SIGTRAN Signaling Links&amp;quot;&quot;/&gt;&lt;property id=&quot;20307&quot; value=&quot;435&quot;/&gt;&lt;/object&gt;&lt;object type=&quot;3&quot; unique_id=&quot;10167&quot;&gt;&lt;property id=&quot;20148&quot; value=&quot;5&quot;/&gt;&lt;property id=&quot;20300&quot; value=&quot;Slide 120 - &amp;quot;  Verifying Transactions per Second (IPTPS)   &amp;quot;&quot;/&gt;&lt;property id=&quot;20307&quot; value=&quot;436&quot;/&gt;&lt;/object&gt;&lt;object type=&quot;3&quot; unique_id=&quot;10168&quot;&gt;&lt;property id=&quot;20148&quot; value=&quot;5&quot;/&gt;&lt;property id=&quot;20300&quot; value=&quot;Slide 121 - &amp;quot;  Pass-through Commands &amp;quot;&quot;/&gt;&lt;property id=&quot;20307&quot; value=&quot;437&quot;/&gt;&lt;/object&gt;&lt;object type=&quot;3&quot; unique_id=&quot;10169&quot;&gt;&lt;property id=&quot;20148&quot; value=&quot;5&quot;/&gt;&lt;property id=&quot;20300&quot; value=&quot;Slide 122 - &amp;quot;  Testing SIGTRAN – Pass-through Commands&amp;quot;&quot;/&gt;&lt;property id=&quot;20307&quot; value=&quot;438&quot;/&gt;&lt;/object&gt;&lt;object type=&quot;3&quot; unique_id=&quot;10170&quot;&gt;&lt;property id=&quot;20148&quot; value=&quot;5&quot;/&gt;&lt;property id=&quot;20300&quot; value=&quot;Slide 123 - &amp;quot;  Network Pass Commands&amp;quot;&quot;/&gt;&lt;property id=&quot;20307&quot; value=&quot;439&quot;/&gt;&lt;/object&gt;&lt;object type=&quot;3&quot; unique_id=&quot;10171&quot;&gt;&lt;property id=&quot;20148&quot; value=&quot;5&quot;/&gt;&lt;property id=&quot;20300&quot; value=&quot;Slide 124 - &amp;quot;  SCTP Pass Commands&amp;quot;&quot;/&gt;&lt;property id=&quot;20307&quot; value=&quot;440&quot;/&gt;&lt;/object&gt;&lt;object type=&quot;3&quot; unique_id=&quot;10172&quot;&gt;&lt;property id=&quot;20148&quot; value=&quot;5&quot;/&gt;&lt;property id=&quot;20300&quot; value=&quot;Slide 125 - &amp;quot;  MTP3 Signaling Link Pass Commands&amp;quot;&quot;/&gt;&lt;property id=&quot;20307&quot; value=&quot;441&quot;/&gt;&lt;/object&gt;&lt;object type=&quot;3&quot; unique_id=&quot;10173&quot;&gt;&lt;property id=&quot;20148&quot; value=&quot;5&quot;/&gt;&lt;property id=&quot;20300&quot; value=&quot;Slide 126 - &amp;quot;  Verifying the Ethernet Interface Status&amp;quot;&quot;/&gt;&lt;property id=&quot;20307&quot; value=&quot;442&quot;/&gt;&lt;/object&gt;&lt;object type=&quot;3&quot; unique_id=&quot;10174&quot;&gt;&lt;property id=&quot;20148&quot; value=&quot;5&quot;/&gt;&lt;property id=&quot;20300&quot; value=&quot;Slide 127 - &amp;quot;  Verifying the Local Ethernet Segment&amp;quot;&quot;/&gt;&lt;property id=&quot;20307&quot; value=&quot;443&quot;/&gt;&lt;/object&gt;&lt;object type=&quot;3&quot; unique_id=&quot;10175&quot;&gt;&lt;property id=&quot;20148&quot; value=&quot;5&quot;/&gt;&lt;property id=&quot;20300&quot; value=&quot;Slide 128&quot;/&gt;&lt;property id=&quot;20307&quot; value=&quot;444&quot;/&gt;&lt;/object&gt;&lt;object type=&quot;3&quot; unique_id=&quot;10176&quot;&gt;&lt;property id=&quot;20148&quot; value=&quot;5&quot;/&gt;&lt;property id=&quot;20300&quot; value=&quot;Slide 129 - &amp;quot;  Verifying IP Connectivity&amp;quot;&quot;/&gt;&lt;property id=&quot;20307&quot; value=&quot;445&quot;/&gt;&lt;/object&gt;&lt;object type=&quot;3&quot; unique_id=&quot;10177&quot;&gt;&lt;property id=&quot;20148&quot; value=&quot;5&quot;/&gt;&lt;property id=&quot;20300&quot; value=&quot;Slide 130 - &amp;quot;  Verifying the SCTP Layer&amp;quot;&quot;/&gt;&lt;property id=&quot;20307&quot; value=&quot;446&quot;/&gt;&lt;/object&gt;&lt;object type=&quot;3&quot; unique_id=&quot;10178&quot;&gt;&lt;property id=&quot;20148&quot; value=&quot;5&quot;/&gt;&lt;property id=&quot;20300&quot; value=&quot;Slide 131 - &amp;quot;  Viewing an Associations SCTP Statistics&amp;quot;&quot;/&gt;&lt;property id=&quot;20307&quot; value=&quot;447&quot;/&gt;&lt;/object&gt;&lt;object type=&quot;3&quot; unique_id=&quot;10179&quot;&gt;&lt;property id=&quot;20148&quot; value=&quot;5&quot;/&gt;&lt;property id=&quot;20300&quot; value=&quot;Slide 132 - &amp;quot;  Verify Association’s Round Trip Times (RTT)&amp;quot;&quot;/&gt;&lt;property id=&quot;20307&quot; value=&quot;448&quot;/&gt;&lt;/object&gt;&lt;object type=&quot;3&quot; unique_id=&quot;10180&quot;&gt;&lt;property id=&quot;20148&quot; value=&quot;5&quot;/&gt;&lt;property id=&quot;20300&quot; value=&quot;Slide 133 - &amp;quot;  Verifying Event Logs&amp;quot;&quot;/&gt;&lt;property id=&quot;20307&quot; value=&quot;449&quot;/&gt;&lt;/object&gt;&lt;object type=&quot;3&quot; unique_id=&quot;10181&quot;&gt;&lt;property id=&quot;20148&quot; value=&quot;5&quot;/&gt;&lt;property id=&quot;20300&quot; value=&quot;Slide 134 - &amp;quot;  Verifying Event Logs (Continued)&amp;quot;&quot;/&gt;&lt;property id=&quot;20307&quot; value=&quot;450&quot;/&gt;&lt;/object&gt;&lt;object type=&quot;3&quot; unique_id=&quot;10182&quot;&gt;&lt;property id=&quot;20148&quot; value=&quot;5&quot;/&gt;&lt;property id=&quot;20300&quot; value=&quot;Slide 135 - &amp;quot;  Reviewing Connection Manager Logs&amp;quot;&quot;/&gt;&lt;property id=&quot;20307&quot; value=&quot;451&quot;/&gt;&lt;/object&gt;&lt;object type=&quot;3&quot; unique_id=&quot;10183&quot;&gt;&lt;property id=&quot;20148&quot; value=&quot;5&quot;/&gt;&lt;property id=&quot;20300&quot; value=&quot;Slide 136 - &amp;quot;  Common Issues Encountered by TAC&amp;quot;&quot;/&gt;&lt;property id=&quot;20307&quot; value=&quot;452&quot;/&gt;&lt;/object&gt;&lt;object type=&quot;3&quot; unique_id=&quot;10184&quot;&gt;&lt;property id=&quot;20148&quot; value=&quot;5&quot;/&gt;&lt;property id=&quot;20300&quot; value=&quot;Slide 137 - &amp;quot;  Common Issues Encountered by TAC&amp;quot;&quot;/&gt;&lt;property id=&quot;20307&quot; value=&quot;453&quot;/&gt;&lt;/object&gt;&lt;object type=&quot;3&quot; unique_id=&quot;10185&quot;&gt;&lt;property id=&quot;20148&quot; value=&quot;5&quot;/&gt;&lt;property id=&quot;20300&quot; value=&quot;Slide 138 - &amp;quot;  Common Issues Encountered by TAC&amp;quot;&quot;/&gt;&lt;property id=&quot;20307&quot; value=&quot;454&quot;/&gt;&lt;/object&gt;&lt;object type=&quot;3&quot; unique_id=&quot;10186&quot;&gt;&lt;property id=&quot;20148&quot; value=&quot;5&quot;/&gt;&lt;property id=&quot;20300&quot; value=&quot;Slide 139&quot;/&gt;&lt;property id=&quot;20307&quot; value=&quot;455&quot;/&gt;&lt;/object&gt;&lt;object type=&quot;3&quot; unique_id=&quot;10187&quot;&gt;&lt;property id=&quot;20148&quot; value=&quot;5&quot;/&gt;&lt;property id=&quot;20300&quot; value=&quot;Slide 140 - &amp;quot;  Learning Activity&amp;quot;&quot;/&gt;&lt;property id=&quot;20307&quot; value=&quot;456&quot;/&gt;&lt;/object&gt;&lt;object type=&quot;3&quot; unique_id=&quot;10188&quot;&gt;&lt;property id=&quot;20148&quot; value=&quot;5&quot;/&gt;&lt;property id=&quot;20300&quot; value=&quot;Slide 141 - &amp;quot;  Learning Activity 5:  Testing&amp;quot;&quot;/&gt;&lt;property id=&quot;20307&quot; value=&quot;457&quot;/&gt;&lt;/object&gt;&lt;object type=&quot;3&quot; unique_id=&quot;10189&quot;&gt;&lt;property id=&quot;20148&quot; value=&quot;5&quot;/&gt;&lt;property id=&quot;20300&quot; value=&quot;Slide 142 - &amp;quot;  Learning Activity 5:  Testing&amp;quot;&quot;/&gt;&lt;property id=&quot;20307&quot; value=&quot;458&quot;/&gt;&lt;/object&gt;&lt;object type=&quot;3&quot; unique_id=&quot;10190&quot;&gt;&lt;property id=&quot;20148&quot; value=&quot;5&quot;/&gt;&lt;property id=&quot;20300&quot; value=&quot;Slide 143 - &amp;quot;  Learning Activity 5:  Testing&amp;quot;&quot;/&gt;&lt;property id=&quot;20307&quot; value=&quot;459&quot;/&gt;&lt;/object&gt;&lt;object type=&quot;3&quot; unique_id=&quot;10191&quot;&gt;&lt;property id=&quot;20148&quot; value=&quot;5&quot;/&gt;&lt;property id=&quot;20300&quot; value=&quot;Slide 144 - &amp;quot;  Check Your Learning&amp;quot;&quot;/&gt;&lt;property id=&quot;20307&quot; value=&quot;460&quot;/&gt;&lt;/object&gt;&lt;object type=&quot;3&quot; unique_id=&quot;10192&quot;&gt;&lt;property id=&quot;20148&quot; value=&quot;5&quot;/&gt;&lt;property id=&quot;20300&quot; value=&quot;Slide 145 - &amp;quot;  Blank Slide for Review Questions&amp;quot;&quot;/&gt;&lt;property id=&quot;20307&quot; value=&quot;461&quot;/&gt;&lt;/object&gt;&lt;object type=&quot;3&quot; unique_id=&quot;10193&quot;&gt;&lt;property id=&quot;20148&quot; value=&quot;5&quot;/&gt;&lt;property id=&quot;20300&quot; value=&quot;Slide 146&quot;/&gt;&lt;property id=&quot;20307&quot; value=&quot;462&quot;/&gt;&lt;/object&gt;&lt;object type=&quot;3&quot; unique_id=&quot;10194&quot;&gt;&lt;property id=&quot;20148&quot; value=&quot;5&quot;/&gt;&lt;property id=&quot;20300&quot; value=&quot;Slide 147 - &amp;quot;Module 7 (Optional)&amp;quot;&quot;/&gt;&lt;property id=&quot;20307&quot; value=&quot;463&quot;/&gt;&lt;/object&gt;&lt;object type=&quot;3&quot; unique_id=&quot;10195&quot;&gt;&lt;property id=&quot;20148&quot; value=&quot;5&quot;/&gt;&lt;property id=&quot;20300&quot; value=&quot;Slide 148 - &amp;quot;  Module 7 IP Gateway (IPGW)   &amp;quot;&quot;/&gt;&lt;property id=&quot;20307&quot; value=&quot;464&quot;/&gt;&lt;/object&gt;&lt;object type=&quot;3&quot; unique_id=&quot;10196&quot;&gt;&lt;property id=&quot;20148&quot; value=&quot;5&quot;/&gt;&lt;property id=&quot;20300&quot; value=&quot;Slide 149 - &amp;quot;  IP Gateway (IPGW) Descriptions &amp;quot;&quot;/&gt;&lt;property id=&quot;20307&quot; value=&quot;465&quot;/&gt;&lt;/object&gt;&lt;object type=&quot;3&quot; unique_id=&quot;10197&quot;&gt;&lt;property id=&quot;20148&quot; value=&quot;5&quot;/&gt;&lt;property id=&quot;20300&quot; value=&quot;Slide 150 - &amp;quot;  Application Servers&amp;quot;&quot;/&gt;&lt;property id=&quot;20307&quot; value=&quot;466&quot;/&gt;&lt;/object&gt;&lt;object type=&quot;3&quot; unique_id=&quot;10198&quot;&gt;&lt;property id=&quot;20148&quot; value=&quot;5&quot;/&gt;&lt;property id=&quot;20300&quot; value=&quot;Slide 151 - &amp;quot;  Media Gateway Controller (Softswitch)&amp;quot;&quot;/&gt;&lt;property id=&quot;20307&quot; value=&quot;467&quot;/&gt;&lt;/object&gt;&lt;object type=&quot;3&quot; unique_id=&quot;10199&quot;&gt;&lt;property id=&quot;20148&quot; value=&quot;5&quot;/&gt;&lt;property id=&quot;20300&quot; value=&quot;Slide 152 - &amp;quot;  IPGW Configuration Rules&amp;quot;&quot;/&gt;&lt;property id=&quot;20307&quot; value=&quot;468&quot;/&gt;&lt;/object&gt;&lt;object type=&quot;3&quot; unique_id=&quot;10200&quot;&gt;&lt;property id=&quot;20148&quot; value=&quot;5&quot;/&gt;&lt;property id=&quot;20300&quot; value=&quot;Slide 153 - &amp;quot;  Comparing IPLIM to IPGW&amp;quot;&quot;/&gt;&lt;property id=&quot;20307&quot; value=&quot;469&quot;/&gt;&lt;/object&gt;&lt;object type=&quot;3&quot; unique_id=&quot;10201&quot;&gt;&lt;property id=&quot;20148&quot; value=&quot;5&quot;/&gt;&lt;property id=&quot;20300&quot; value=&quot;Slide 154 - &amp;quot;  IPGW Message Flow&amp;quot;&quot;/&gt;&lt;property id=&quot;20307&quot; value=&quot;470&quot;/&gt;&lt;/object&gt;&lt;object type=&quot;3&quot; unique_id=&quot;10202&quot;&gt;&lt;property id=&quot;20148&quot; value=&quot;5&quot;/&gt;&lt;property id=&quot;20300&quot; value=&quot;Slide 155 - &amp;quot;  Linksets to Internal Destination Point Codes&amp;quot;&quot;/&gt;&lt;property id=&quot;20307&quot; value=&quot;471&quot;/&gt;&lt;/object&gt;&lt;object type=&quot;3&quot; unique_id=&quot;10203&quot;&gt;&lt;property id=&quot;20148&quot; value=&quot;5&quot;/&gt;&lt;property id=&quot;20300&quot; value=&quot;Slide 156 - &amp;quot;  End to End Routing&amp;quot;&quot;/&gt;&lt;property id=&quot;20307&quot; value=&quot;472&quot;/&gt;&lt;/object&gt;&lt;object type=&quot;3&quot; unique_id=&quot;10204&quot;&gt;&lt;property id=&quot;20148&quot; value=&quot;5&quot;/&gt;&lt;property id=&quot;20300&quot; value=&quot;Slide 157 - &amp;quot;  Routing Key Table&amp;quot;&quot;/&gt;&lt;property id=&quot;20307&quot; value=&quot;473&quot;/&gt;&lt;/object&gt;&lt;object type=&quot;3&quot; unique_id=&quot;10205&quot;&gt;&lt;property id=&quot;20148&quot; value=&quot;5&quot;/&gt;&lt;property id=&quot;20300&quot; value=&quot;Slide 158 - &amp;quot;  Routing Key Types – Full, Partial and Default&amp;quot;&quot;/&gt;&lt;property id=&quot;20307&quot; value=&quot;474&quot;/&gt;&lt;/object&gt;&lt;object type=&quot;3&quot; unique_id=&quot;10206&quot;&gt;&lt;property id=&quot;20148&quot; value=&quot;5&quot;/&gt;&lt;property id=&quot;20300&quot; value=&quot;Slide 159 - &amp;quot;  Application Server Table&amp;quot;&quot;/&gt;&lt;property id=&quot;20307&quot; value=&quot;475&quot;/&gt;&lt;/object&gt;&lt;object type=&quot;3&quot; unique_id=&quot;10207&quot;&gt;&lt;property id=&quot;20148&quot; value=&quot;5&quot;/&gt;&lt;property id=&quot;20300&quot; value=&quot;Slide 160 - &amp;quot;  IPGW Provisioning Overview&amp;quot;&quot;/&gt;&lt;property id=&quot;20307&quot; value=&quot;476&quot;/&gt;&lt;/object&gt;&lt;object type=&quot;3&quot; unique_id=&quot;10208&quot;&gt;&lt;property id=&quot;20148&quot; value=&quot;5&quot;/&gt;&lt;property id=&quot;20300&quot; value=&quot;Slide 161 - &amp;quot;  Provisioning Features for IPGW&amp;quot;&quot;/&gt;&lt;property id=&quot;20307&quot; value=&quot;477&quot;/&gt;&lt;/object&gt;&lt;object type=&quot;3&quot; unique_id=&quot;10209&quot;&gt;&lt;property id=&quot;20148&quot; value=&quot;5&quot;/&gt;&lt;property id=&quot;20300&quot; value=&quot;Slide 162 - &amp;quot;  IPGW SS7 Routing (Changes from IPLIM)&amp;quot;&quot;/&gt;&lt;property id=&quot;20307&quot; value=&quot;478&quot;/&gt;&lt;/object&gt;&lt;object type=&quot;3&quot; unique_id=&quot;10210&quot;&gt;&lt;property id=&quot;20148&quot; value=&quot;5&quot;/&gt;&lt;property id=&quot;20300&quot; value=&quot;Slide 163 - &amp;quot;  IPGW SS7 Routing (Changes from IPLIM)&amp;quot;&quot;/&gt;&lt;property id=&quot;20307&quot; value=&quot;479&quot;/&gt;&lt;/object&gt;&lt;object type=&quot;3&quot; unique_id=&quot;10211&quot;&gt;&lt;property id=&quot;20148&quot; value=&quot;5&quot;/&gt;&lt;property id=&quot;20300&quot; value=&quot;Slide 164 - &amp;quot;  IPGW IP Setup&amp;quot;&quot;/&gt;&lt;property id=&quot;20307&quot; value=&quot;480&quot;/&gt;&lt;/object&gt;&lt;object type=&quot;3&quot; unique_id=&quot;10212&quot;&gt;&lt;property id=&quot;20148&quot; value=&quot;5&quot;/&gt;&lt;property id=&quot;20300&quot; value=&quot;Slide 165 - &amp;quot;  IPGW IP Setup (Continued)&amp;quot;&quot;/&gt;&lt;property id=&quot;20307&quot; value=&quot;481&quot;/&gt;&lt;/object&gt;&lt;object type=&quot;3&quot; unique_id=&quot;10213&quot;&gt;&lt;property id=&quot;20148&quot; value=&quot;5&quot;/&gt;&lt;property id=&quot;20300&quot; value=&quot;Slide 166 - &amp;quot;  IPGW IP Setup (Continued)&amp;quot;&quot;/&gt;&lt;property id=&quot;20307&quot; value=&quot;482&quot;/&gt;&lt;/object&gt;&lt;object type=&quot;3&quot; unique_id=&quot;10214&quot;&gt;&lt;property id=&quot;20148&quot; value=&quot;5&quot;/&gt;&lt;property id=&quot;20300&quot; value=&quot;Slide 167 - &amp;quot;  IPGW IP Setup (Continued)&amp;quot;&quot;/&gt;&lt;property id=&quot;20307&quot; value=&quot;483&quot;/&gt;&lt;/object&gt;&lt;object type=&quot;3&quot; unique_id=&quot;10215&quot;&gt;&lt;property id=&quot;20148&quot; value=&quot;5&quot;/&gt;&lt;property id=&quot;20300&quot; value=&quot;Slide 168 - &amp;quot;  IPGW – Activating &amp;quot;&quot;/&gt;&lt;property id=&quot;20307&quot; value=&quot;484&quot;/&gt;&lt;/object&gt;&lt;object type=&quot;3&quot; unique_id=&quot;10216&quot;&gt;&lt;property id=&quot;20148&quot; value=&quot;5&quot;/&gt;&lt;property id=&quot;20300&quot; value=&quot;Slide 169 - &amp;quot;  Check Your Learning&amp;quot;&quot;/&gt;&lt;property id=&quot;20307&quot; value=&quot;485&quot;/&gt;&lt;/object&gt;&lt;object type=&quot;3&quot; unique_id=&quot;10217&quot;&gt;&lt;property id=&quot;20148&quot; value=&quot;5&quot;/&gt;&lt;property id=&quot;20300&quot; value=&quot;Slide 170 - &amp;quot;  Blank Slide for Review Questions&amp;quot;&quot;/&gt;&lt;property id=&quot;20307&quot; value=&quot;486&quot;/&gt;&lt;/object&gt;&lt;object type=&quot;3&quot; unique_id=&quot;10218&quot;&gt;&lt;property id=&quot;20148&quot; value=&quot;5&quot;/&gt;&lt;property id=&quot;20300&quot; value=&quot;Slide 171 - &amp;quot;  Learning Activity&amp;quot;&quot;/&gt;&lt;property id=&quot;20307&quot; value=&quot;487&quot;/&gt;&lt;/object&gt;&lt;object type=&quot;3&quot; unique_id=&quot;10219&quot;&gt;&lt;property id=&quot;20148&quot; value=&quot;5&quot;/&gt;&lt;property id=&quot;20300&quot; value=&quot;Slide 172 - &amp;quot;  Learning Activity 6: Provisioning IPGW&amp;quot;&quot;/&gt;&lt;property id=&quot;20307&quot; value=&quot;488&quot;/&gt;&lt;/object&gt;&lt;object type=&quot;3&quot; unique_id=&quot;10220&quot;&gt;&lt;property id=&quot;20148&quot; value=&quot;5&quot;/&gt;&lt;property id=&quot;20300&quot; value=&quot;Slide 173 - &amp;quot;  IPGW Lab Assignment&amp;quot;&quot;/&gt;&lt;property id=&quot;20307&quot; value=&quot;489&quot;/&gt;&lt;/object&gt;&lt;object type=&quot;3&quot; unique_id=&quot;10221&quot;&gt;&lt;property id=&quot;20148&quot; value=&quot;5&quot;/&gt;&lt;property id=&quot;20300&quot; value=&quot;Slide 174 - &amp;quot;  Raleigh / Clayton IPGW Network Drawing&amp;quot;&quot;/&gt;&lt;property id=&quot;20307&quot; value=&quot;490&quot;/&gt;&lt;/object&gt;&lt;object type=&quot;3&quot; unique_id=&quot;10222&quot;&gt;&lt;property id=&quot;20148&quot; value=&quot;5&quot;/&gt;&lt;property id=&quot;20300&quot; value=&quot;Slide 175 - &amp;quot;  Dallas / Hubbard IPGW Network Drawing&amp;quot;&quot;/&gt;&lt;property id=&quot;20307&quot; value=&quot;491&quot;/&gt;&lt;/object&gt;&lt;object type=&quot;3&quot; unique_id=&quot;10223&quot;&gt;&lt;property id=&quot;20148&quot; value=&quot;5&quot;/&gt;&lt;property id=&quot;20300&quot; value=&quot;Slide 176 - &amp;quot;  Denver / Salt Lake IPGW Network Drawing&amp;quot;&quot;/&gt;&lt;property id=&quot;20307&quot; value=&quot;492&quot;/&gt;&lt;/object&gt;&lt;object type=&quot;3&quot; unique_id=&quot;10224&quot;&gt;&lt;property id=&quot;20148&quot; value=&quot;5&quot;/&gt;&lt;property id=&quot;20300&quot; value=&quot;Slide 177 - &amp;quot;  Egham IPGW Network Drawing&amp;quot;&quot;/&gt;&lt;property id=&quot;20307&quot; value=&quot;493&quot;/&gt;&lt;/object&gt;&lt;object type=&quot;3&quot; unique_id=&quot;10225&quot;&gt;&lt;property id=&quot;20148&quot; value=&quot;5&quot;/&gt;&lt;property id=&quot;20300&quot; value=&quot;Slide 178 - &amp;quot;  Learning Activity 6: Provisioning IPGW M3UA&amp;quot;&quot;/&gt;&lt;property id=&quot;20307&quot; value=&quot;494&quot;/&gt;&lt;/object&gt;&lt;object type=&quot;3&quot; unique_id=&quot;10226&quot;&gt;&lt;property id=&quot;20148&quot; value=&quot;5&quot;/&gt;&lt;property id=&quot;20300&quot; value=&quot;Slide 179 - &amp;quot;  Learning Activity 6: Provisioning IPGW M3UA&amp;quot;&quot;/&gt;&lt;property id=&quot;20307&quot; value=&quot;495&quot;/&gt;&lt;/object&gt;&lt;object type=&quot;3&quot; unique_id=&quot;10227&quot;&gt;&lt;property id=&quot;20148&quot; value=&quot;5&quot;/&gt;&lt;property id=&quot;20300&quot; value=&quot;Slide 180 - &amp;quot;  Learning Activity 6: Provisioning IPGW M3UA&amp;quot;&quot;/&gt;&lt;property id=&quot;20307&quot; value=&quot;496&quot;/&gt;&lt;/object&gt;&lt;object type=&quot;3&quot; unique_id=&quot;10228&quot;&gt;&lt;property id=&quot;20148&quot; value=&quot;5&quot;/&gt;&lt;property id=&quot;20300&quot; value=&quot;Slide 181 - &amp;quot;  Learning Activity 6: Provisioning IPGW M3UA&amp;quot;&quot;/&gt;&lt;property id=&quot;20307&quot; value=&quot;497&quot;/&gt;&lt;/object&gt;&lt;object type=&quot;3&quot; unique_id=&quot;10229&quot;&gt;&lt;property id=&quot;20148&quot; value=&quot;5&quot;/&gt;&lt;property id=&quot;20300&quot; value=&quot;Slide 182 - &amp;quot;  Learning Activity 6: Provisioning IPGW M3UA&amp;quot;&quot;/&gt;&lt;property id=&quot;20307&quot; value=&quot;498&quot;/&gt;&lt;/object&gt;&lt;object type=&quot;3&quot; unique_id=&quot;10230&quot;&gt;&lt;property id=&quot;20148&quot; value=&quot;5&quot;/&gt;&lt;property id=&quot;20300&quot; value=&quot;Slide 183 - &amp;quot;  Final Course Evaluation&amp;quot;&quot;/&gt;&lt;property id=&quot;20307&quot; value=&quot;499&quot;/&gt;&lt;/object&gt;&lt;/object&gt;&lt;/object&gt;&lt;/database&gt;"/>
  <p:tag name="SECTOMILLISECCONVERTED" val="1"/>
</p:tagLst>
</file>

<file path=ppt/theme/theme1.xml><?xml version="1.0" encoding="utf-8"?>
<a:theme xmlns:a="http://schemas.openxmlformats.org/drawingml/2006/main" name="Tekelec_powerpoint_template_2007">
  <a:themeElements>
    <a:clrScheme name="Tekelec Primary Colors">
      <a:dk1>
        <a:sysClr val="windowText" lastClr="000000"/>
      </a:dk1>
      <a:lt1>
        <a:sysClr val="window" lastClr="FFFFFF"/>
      </a:lt1>
      <a:dk2>
        <a:srgbClr val="3ABAF9"/>
      </a:dk2>
      <a:lt2>
        <a:srgbClr val="969696"/>
      </a:lt2>
      <a:accent1>
        <a:srgbClr val="0079C1"/>
      </a:accent1>
      <a:accent2>
        <a:srgbClr val="7CCA62"/>
      </a:accent2>
      <a:accent3>
        <a:srgbClr val="EDCA59"/>
      </a:accent3>
      <a:accent4>
        <a:srgbClr val="C2A874"/>
      </a:accent4>
      <a:accent5>
        <a:srgbClr val="CE593E"/>
      </a:accent5>
      <a:accent6>
        <a:srgbClr val="A118C6"/>
      </a:accent6>
      <a:hlink>
        <a:srgbClr val="0079C1"/>
      </a:hlink>
      <a:folHlink>
        <a:srgbClr val="58595B"/>
      </a:folHlink>
    </a:clrScheme>
    <a:fontScheme name="Tekele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18887</Words>
  <Application>Microsoft Office PowerPoint</Application>
  <PresentationFormat>Presentación en pantalla (4:3)</PresentationFormat>
  <Paragraphs>4073</Paragraphs>
  <Slides>183</Slides>
  <Notes>181</Notes>
  <HiddenSlides>27</HiddenSlides>
  <MMClips>0</MMClips>
  <ScaleCrop>false</ScaleCrop>
  <HeadingPairs>
    <vt:vector size="4" baseType="variant">
      <vt:variant>
        <vt:lpstr>Tema</vt:lpstr>
      </vt:variant>
      <vt:variant>
        <vt:i4>1</vt:i4>
      </vt:variant>
      <vt:variant>
        <vt:lpstr>Títulos de diapositiva</vt:lpstr>
      </vt:variant>
      <vt:variant>
        <vt:i4>183</vt:i4>
      </vt:variant>
    </vt:vector>
  </HeadingPairs>
  <TitlesOfParts>
    <vt:vector size="184" baseType="lpstr">
      <vt:lpstr>Tekelec_powerpoint_template_2007</vt:lpstr>
      <vt:lpstr> TK150 SIGTRAN IP Signaling Gateway Provisioning Release 42.0</vt:lpstr>
      <vt:lpstr>  Table of Contents</vt:lpstr>
      <vt:lpstr>  Course Logistics</vt:lpstr>
      <vt:lpstr>  Training Strategies and Materials</vt:lpstr>
      <vt:lpstr>  Course Objectives</vt:lpstr>
      <vt:lpstr>  Pre-Instructional Survey</vt:lpstr>
      <vt:lpstr>  Blank Slide for Survey Questions</vt:lpstr>
      <vt:lpstr>Diapositiva 8</vt:lpstr>
      <vt:lpstr>Module 1</vt:lpstr>
      <vt:lpstr>  Module 1 SIGTRAN Overview  </vt:lpstr>
      <vt:lpstr>  Defining SIGTRAN</vt:lpstr>
      <vt:lpstr>  SS7 over IP Delivery Process</vt:lpstr>
      <vt:lpstr>  SIGTRAN on the Eagle STP</vt:lpstr>
      <vt:lpstr>  SIGTRAN within an STP</vt:lpstr>
      <vt:lpstr>  SIGTRAN Networks</vt:lpstr>
      <vt:lpstr>  SIGTRAN Applications on the EAGLE</vt:lpstr>
      <vt:lpstr>  Comparison of EAGLE SIGTRAN Applications</vt:lpstr>
      <vt:lpstr>  IPSG Benefits  </vt:lpstr>
      <vt:lpstr>  IPSG Benefits (continued)</vt:lpstr>
      <vt:lpstr>  IP-Based Endpoints  </vt:lpstr>
      <vt:lpstr>  Application Servers</vt:lpstr>
      <vt:lpstr>  Media Gateway Controller (Softswitch)</vt:lpstr>
      <vt:lpstr>  Converged Networks</vt:lpstr>
      <vt:lpstr>  Check Your Learning</vt:lpstr>
      <vt:lpstr>  Blank Slide for Review Questions</vt:lpstr>
      <vt:lpstr>Student Notes</vt:lpstr>
      <vt:lpstr>Module 2</vt:lpstr>
      <vt:lpstr>  Module 2 Networking Overview  </vt:lpstr>
      <vt:lpstr>  A Simple SS7 Network</vt:lpstr>
      <vt:lpstr>  SS7 over IP (SIGTRAN)</vt:lpstr>
      <vt:lpstr>  Delivering Packets Across the Network</vt:lpstr>
      <vt:lpstr>  IP Addresses</vt:lpstr>
      <vt:lpstr>  IP Addresses on the Eagle STP</vt:lpstr>
      <vt:lpstr>  LAN versus WAN</vt:lpstr>
      <vt:lpstr>  LANs Connected by a Wide Area Network</vt:lpstr>
      <vt:lpstr>  Ethernet Frame Carrying an IP Packet</vt:lpstr>
      <vt:lpstr>  Check Your Learning</vt:lpstr>
      <vt:lpstr>  Blank Slide for Review Questions</vt:lpstr>
      <vt:lpstr>Module 3</vt:lpstr>
      <vt:lpstr>  Module 3 Protocols and Adaptation Layers  </vt:lpstr>
      <vt:lpstr>  Protocol Stacks</vt:lpstr>
      <vt:lpstr> </vt:lpstr>
      <vt:lpstr>  Four SCTP Streams </vt:lpstr>
      <vt:lpstr>  SCTP Data Chunks</vt:lpstr>
      <vt:lpstr>  Associations </vt:lpstr>
      <vt:lpstr>  Defining a SCTP Association</vt:lpstr>
      <vt:lpstr>  SCTP Multi-homing  </vt:lpstr>
      <vt:lpstr>  SIGTRAN Adaptation Layers </vt:lpstr>
      <vt:lpstr>  M2PA – MTP2 Peer-to-Peer Adaptation Layer</vt:lpstr>
      <vt:lpstr>  M3UA – MTP3 User Adaptation Layer</vt:lpstr>
      <vt:lpstr>  Learning Activity</vt:lpstr>
      <vt:lpstr>  Learning Activity 2:  Using Documentation</vt:lpstr>
      <vt:lpstr>  Learning Activity 2:  Using Documentation</vt:lpstr>
      <vt:lpstr>  Learning Activity 2:  Using Documentation</vt:lpstr>
      <vt:lpstr>  Check Your Learning</vt:lpstr>
      <vt:lpstr>  Blank Slide for Review Questions</vt:lpstr>
      <vt:lpstr>Module 4</vt:lpstr>
      <vt:lpstr>  Module 4 Provisioning IPSG M2PA  </vt:lpstr>
      <vt:lpstr>  IPSG M2PA Network Example</vt:lpstr>
      <vt:lpstr>  IPSG M2PA Provisioning Commands</vt:lpstr>
      <vt:lpstr>  Entering Application Cards</vt:lpstr>
      <vt:lpstr>  Entering Destination Point Codes</vt:lpstr>
      <vt:lpstr>  Entering Linksets</vt:lpstr>
      <vt:lpstr>  Setting Linkset TPS Thresholds</vt:lpstr>
      <vt:lpstr>  Changing IP Links</vt:lpstr>
      <vt:lpstr>  Adding an IP Host </vt:lpstr>
      <vt:lpstr>  Provisioning IP Cards</vt:lpstr>
      <vt:lpstr>  Provisioning IP Routes</vt:lpstr>
      <vt:lpstr>  Adding an IPSG M2PA Association</vt:lpstr>
      <vt:lpstr>  Provisioning Multihome Associations</vt:lpstr>
      <vt:lpstr>  Entering IPSG Signaling Links</vt:lpstr>
      <vt:lpstr>  Entering Routes</vt:lpstr>
      <vt:lpstr>  Allowing Cards into Service</vt:lpstr>
      <vt:lpstr>  Activating Signaling Links</vt:lpstr>
      <vt:lpstr>  Changing an M2PA Association</vt:lpstr>
      <vt:lpstr>  Verifying IPSG M2PA Signaling Links</vt:lpstr>
      <vt:lpstr>  Learning Activity</vt:lpstr>
      <vt:lpstr>  Learning Activity 3:  M2PA Provisioning</vt:lpstr>
      <vt:lpstr>  IPSG M2PA Connectivity</vt:lpstr>
      <vt:lpstr>  Provisioning IPSG M2PA</vt:lpstr>
      <vt:lpstr>  Raleigh / Clayton M2PA Network Drawing</vt:lpstr>
      <vt:lpstr>  Dallas / Hubbard M2PA Network Drawing</vt:lpstr>
      <vt:lpstr>  Denver / Salt Lake M2PA Network Drawing</vt:lpstr>
      <vt:lpstr>  Egham M2PA Network Drawing</vt:lpstr>
      <vt:lpstr>  Learning Activity 3:  Provisioning IPSG M2PA</vt:lpstr>
      <vt:lpstr>  Learning Activity 3:  Provisioning IPSG M2PA</vt:lpstr>
      <vt:lpstr>  Learning Activity 3:  Provisioning IPSG M2PA</vt:lpstr>
      <vt:lpstr>  Learning Activity 3:  Provisioning IPSG M2PA</vt:lpstr>
      <vt:lpstr>  Check Your Learning</vt:lpstr>
      <vt:lpstr>  Blank Slide for Review Questions</vt:lpstr>
      <vt:lpstr>Module 5</vt:lpstr>
      <vt:lpstr>  Module 5 Provisioning IPSG M3UA  </vt:lpstr>
      <vt:lpstr>  IPSG M3UA Network Example</vt:lpstr>
      <vt:lpstr>  IPSG M3UA Provisioning Commands</vt:lpstr>
      <vt:lpstr>  Entering Linksets</vt:lpstr>
      <vt:lpstr>  Enter Network Appearance – M3UA</vt:lpstr>
      <vt:lpstr>  Bearer Independent Call Control Feature </vt:lpstr>
      <vt:lpstr>  Enabling the Large BICC MSU Feature</vt:lpstr>
      <vt:lpstr>  BICC Unsolicited Information Messages </vt:lpstr>
      <vt:lpstr>  Learning Activity</vt:lpstr>
      <vt:lpstr>  Learning Activity 4:  M3UA Provisioning</vt:lpstr>
      <vt:lpstr>  Raleigh / Clayton M3UA Network Drawing</vt:lpstr>
      <vt:lpstr>  Dallas / Hubbard M3UA Network Drawing</vt:lpstr>
      <vt:lpstr>  Denver / Salt Lake M3UA Network Drawing</vt:lpstr>
      <vt:lpstr>  Egham M3UA Network Drawing</vt:lpstr>
      <vt:lpstr>  Provisioning IPSG M3UA</vt:lpstr>
      <vt:lpstr> </vt:lpstr>
      <vt:lpstr>Diapositiva 108</vt:lpstr>
      <vt:lpstr>  Check Your Learning</vt:lpstr>
      <vt:lpstr>  Blank Slide for Review Questions</vt:lpstr>
      <vt:lpstr>Module 6</vt:lpstr>
      <vt:lpstr>  Module: 6 Verifying and Testing SIGTRAN   </vt:lpstr>
      <vt:lpstr>  Where To Start?</vt:lpstr>
      <vt:lpstr>  Verify Provisioning</vt:lpstr>
      <vt:lpstr>  Verify Provisioning</vt:lpstr>
      <vt:lpstr>  Verify Provisioning</vt:lpstr>
      <vt:lpstr>  Verifying SIGTRAN Cards</vt:lpstr>
      <vt:lpstr>  Verifying SIGTRAN Associations</vt:lpstr>
      <vt:lpstr>  Verifying SIGTRAN Signaling Links</vt:lpstr>
      <vt:lpstr>  Verifying Transactions per Second (IPTPS)   </vt:lpstr>
      <vt:lpstr>  Pass-through Commands </vt:lpstr>
      <vt:lpstr>  Testing SIGTRAN – Pass-through Commands</vt:lpstr>
      <vt:lpstr>  Network Pass Commands</vt:lpstr>
      <vt:lpstr>  SCTP Pass Commands</vt:lpstr>
      <vt:lpstr>  MTP3 Signaling Link Pass Commands</vt:lpstr>
      <vt:lpstr>  Verifying the Ethernet Interface Status</vt:lpstr>
      <vt:lpstr>  Verifying the Local Ethernet Segment</vt:lpstr>
      <vt:lpstr>Diapositiva 128</vt:lpstr>
      <vt:lpstr>  Verifying IP Connectivity</vt:lpstr>
      <vt:lpstr>  Verifying the SCTP Layer</vt:lpstr>
      <vt:lpstr>  Viewing an Associations SCTP Statistics</vt:lpstr>
      <vt:lpstr>  Verify Association’s Round Trip Times (RTT)</vt:lpstr>
      <vt:lpstr>  Verifying Event Logs</vt:lpstr>
      <vt:lpstr>  Verifying Event Logs (Continued)</vt:lpstr>
      <vt:lpstr>  Reviewing Connection Manager Logs</vt:lpstr>
      <vt:lpstr>  Common Issues Encountered by TAC</vt:lpstr>
      <vt:lpstr>  Common Issues Encountered by TAC</vt:lpstr>
      <vt:lpstr>  Common Issues Encountered by TAC</vt:lpstr>
      <vt:lpstr>Diapositiva 139</vt:lpstr>
      <vt:lpstr>  Learning Activity</vt:lpstr>
      <vt:lpstr>  Learning Activity 5:  Testing</vt:lpstr>
      <vt:lpstr>  Learning Activity 5:  Testing</vt:lpstr>
      <vt:lpstr>  Learning Activity 5:  Testing</vt:lpstr>
      <vt:lpstr>  Check Your Learning</vt:lpstr>
      <vt:lpstr>  Blank Slide for Review Questions</vt:lpstr>
      <vt:lpstr>Diapositiva 146</vt:lpstr>
      <vt:lpstr>Module 7 (Optional)</vt:lpstr>
      <vt:lpstr>  Module 7 IP Gateway (IPGW)   </vt:lpstr>
      <vt:lpstr>  IP Gateway (IPGW) Descriptions </vt:lpstr>
      <vt:lpstr>  Application Servers</vt:lpstr>
      <vt:lpstr>  Media Gateway Controller (Softswitch)</vt:lpstr>
      <vt:lpstr>  IPGW Configuration Rules</vt:lpstr>
      <vt:lpstr>  Comparing IPLIM to IPGW</vt:lpstr>
      <vt:lpstr>  IPGW Message Flow</vt:lpstr>
      <vt:lpstr>  Linksets to Internal Destination Point Codes</vt:lpstr>
      <vt:lpstr>  End to End Routing</vt:lpstr>
      <vt:lpstr>  Routing Key Table</vt:lpstr>
      <vt:lpstr>  Routing Key Types – Full, Partial and Default</vt:lpstr>
      <vt:lpstr>  Application Server Table</vt:lpstr>
      <vt:lpstr>  IPGW Provisioning Overview</vt:lpstr>
      <vt:lpstr>  Provisioning Features for IPGW</vt:lpstr>
      <vt:lpstr>  IPGW SS7 Routing (Changes from IPLIM)</vt:lpstr>
      <vt:lpstr>  IPGW SS7 Routing (Changes from IPLIM)</vt:lpstr>
      <vt:lpstr>  IPGW IP Setup</vt:lpstr>
      <vt:lpstr>  IPGW IP Setup (Continued)</vt:lpstr>
      <vt:lpstr>  IPGW IP Setup (Continued)</vt:lpstr>
      <vt:lpstr>  IPGW IP Setup (Continued)</vt:lpstr>
      <vt:lpstr>  IPGW – Activating </vt:lpstr>
      <vt:lpstr>  Check Your Learning</vt:lpstr>
      <vt:lpstr>  Blank Slide for Review Questions</vt:lpstr>
      <vt:lpstr>  Learning Activity</vt:lpstr>
      <vt:lpstr>  Learning Activity 6: Provisioning IPGW</vt:lpstr>
      <vt:lpstr>  IPGW Lab Assignment</vt:lpstr>
      <vt:lpstr>  Raleigh / Clayton IPGW Network Drawing</vt:lpstr>
      <vt:lpstr>  Dallas / Hubbard IPGW Network Drawing</vt:lpstr>
      <vt:lpstr>  Denver / Salt Lake IPGW Network Drawing</vt:lpstr>
      <vt:lpstr>  Egham IPGW Network Drawing</vt:lpstr>
      <vt:lpstr>  Learning Activity 6: Provisioning IPGW M3UA</vt:lpstr>
      <vt:lpstr>  Learning Activity 6: Provisioning IPGW M3UA</vt:lpstr>
      <vt:lpstr>  Learning Activity 6: Provisioning IPGW M3UA</vt:lpstr>
      <vt:lpstr>  Learning Activity 6: Provisioning IPGW M3UA</vt:lpstr>
      <vt:lpstr>  Learning Activity 6: Provisioning IPGW M3UA</vt:lpstr>
      <vt:lpstr>  Final Course Evaluation</vt:lpstr>
    </vt:vector>
  </TitlesOfParts>
  <Company>Tekelec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Sager</dc:creator>
  <cp:lastModifiedBy>Your User Name</cp:lastModifiedBy>
  <cp:revision>195</cp:revision>
  <dcterms:created xsi:type="dcterms:W3CDTF">2006-03-29T15:30:42Z</dcterms:created>
  <dcterms:modified xsi:type="dcterms:W3CDTF">2011-08-01T12:15:58Z</dcterms:modified>
</cp:coreProperties>
</file>