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120.xml" ContentType="application/vnd.openxmlformats-officedocument.presentationml.slide+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notesSlides/notesSlide141.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notesSlides/notesSlide41.xml" ContentType="application/vnd.openxmlformats-officedocument.presentationml.notesSlide+xml"/>
  <Override PartName="/ppt/comments/comment11.xml" ContentType="application/vnd.openxmlformats-officedocument.presentationml.comments+xml"/>
  <Override PartName="/ppt/notesSlides/notesSlide179.xml" ContentType="application/vnd.openxmlformats-officedocument.presentationml.notesSlide+xml"/>
  <Override PartName="/ppt/slides/slide147.xml" ContentType="application/vnd.openxmlformats-officedocument.presentationml.slide+xml"/>
  <Override PartName="/ppt/slides/slide158.xml" ContentType="application/vnd.openxmlformats-officedocument.presentationml.slide+xml"/>
  <Override PartName="/ppt/notesSlides/notesSlide30.xml" ContentType="application/vnd.openxmlformats-officedocument.presentationml.notesSlide+xml"/>
  <Override PartName="/ppt/notesSlides/notesSlide168.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notesSlides/notesSlide146.xml" ContentType="application/vnd.openxmlformats-officedocument.presentationml.notesSlide+xml"/>
  <Override PartName="/ppt/notesSlides/notesSlide15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notesSlides/notesSlide135.xml" ContentType="application/vnd.openxmlformats-officedocument.presentationml.notesSlide+xml"/>
  <Override PartName="/ppt/notesSlides/notesSlide182.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notesSlides/notesSlide124.xml" ContentType="application/vnd.openxmlformats-officedocument.presentationml.notesSlide+xml"/>
  <Override PartName="/ppt/notesSlides/notesSlide171.xml" ContentType="application/vnd.openxmlformats-officedocument.presentationml.notesSlide+xml"/>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comments/comment9.xml" ContentType="application/vnd.openxmlformats-officedocument.presentationml.comments+xml"/>
  <Override PartName="/ppt/notesSlides/notesSlide102.xml" ContentType="application/vnd.openxmlformats-officedocument.presentationml.notesSlide+xml"/>
  <Override PartName="/ppt/notesSlides/notesSlide113.xml" ContentType="application/vnd.openxmlformats-officedocument.presentationml.notesSlide+xml"/>
  <Override PartName="/ppt/notesSlides/notesSlide160.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notesSlides/notesSlide46.xml" ContentType="application/vnd.openxmlformats-officedocument.presentationml.notesSlide+xml"/>
  <Override PartName="/ppt/notesSlides/notesSlide93.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comments/comment1.xml" ContentType="application/vnd.openxmlformats-officedocument.presentationml.comments+xml"/>
  <Override PartName="/ppt/notesSlides/notesSlide129.xml" ContentType="application/vnd.openxmlformats-officedocument.presentationml.notesSlide+xml"/>
  <Override PartName="/ppt/notesSlides/notesSlide176.xml" ContentType="application/vnd.openxmlformats-officedocument.presentationml.notesSlide+xml"/>
  <Override PartName="/ppt/slides/slide108.xml" ContentType="application/vnd.openxmlformats-officedocument.presentationml.slide+xml"/>
  <Override PartName="/ppt/slides/slide155.xml" ContentType="application/vnd.openxmlformats-officedocument.presentationml.slide+xml"/>
  <Override PartName="/ppt/notesSlides/notesSlide118.xml" ContentType="application/vnd.openxmlformats-officedocument.presentationml.notesSlide+xml"/>
  <Override PartName="/ppt/notesSlides/notesSlide165.xml" ContentType="application/vnd.openxmlformats-officedocument.presentationml.notes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ppt/notesSlides/notesSlide107.xml" ContentType="application/vnd.openxmlformats-officedocument.presentationml.notesSlide+xml"/>
  <Override PartName="/ppt/notesSlides/notesSlide15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notesSlides/notesSlide87.xml" ContentType="application/vnd.openxmlformats-officedocument.presentationml.notesSlide+xml"/>
  <Override PartName="/ppt/notesSlides/notesSlide98.xml" ContentType="application/vnd.openxmlformats-officedocument.presentationml.notesSlide+xml"/>
  <Override PartName="/ppt/notesSlides/notesSlide132.xml" ContentType="application/vnd.openxmlformats-officedocument.presentationml.notesSlide+xml"/>
  <Override PartName="/ppt/notesSlides/notesSlide143.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76.xml" ContentType="application/vnd.openxmlformats-officedocument.presentationml.notesSlide+xml"/>
  <Override PartName="/ppt/notesSlides/notesSlide121.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wmf" ContentType="image/x-wmf"/>
  <Override PartName="/ppt/notesSlides/notesSlide65.xml" ContentType="application/vnd.openxmlformats-officedocument.presentationml.notesSlide+xml"/>
  <Override PartName="/ppt/notesSlides/notesSlide110.xml" ContentType="application/vnd.openxmlformats-officedocument.presentationml.notesSlide+xml"/>
  <Override PartName="/ppt/slides/slide41.xml" ContentType="application/vnd.openxmlformats-officedocument.presentationml.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comments/comment6.xml" ContentType="application/vnd.openxmlformats-officedocument.presentationml.comments+xml"/>
  <Override PartName="/ppt/notesSlides/notesSlide90.xml" ContentType="application/vnd.openxmlformats-officedocument.presentationml.notesSlide+xml"/>
  <Override PartName="/ppt/comments/comment13.xml" ContentType="application/vnd.openxmlformats-officedocument.presentationml.comments+xml"/>
  <Override PartName="/ppt/slides/slide30.xml" ContentType="application/vnd.openxmlformats-officedocument.presentationml.slide+xml"/>
  <Override PartName="/ppt/slides/slide149.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148.xml" ContentType="application/vnd.openxmlformats-officedocument.presentationml.notesSlide+xml"/>
  <Override PartName="/ppt/notesSlides/notesSlide159.xml" ContentType="application/vnd.openxmlformats-officedocument.presentationml.notes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notesSlides/notesSlide10.xml" ContentType="application/vnd.openxmlformats-officedocument.presentationml.notesSlide+xml"/>
  <Override PartName="/ppt/notesSlides/notesSlide137.xml" ContentType="application/vnd.openxmlformats-officedocument.presentationml.notesSlide+xml"/>
  <Override PartName="/ppt/notesSlides/notesSlide184.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notesSlides/notesSlide126.xml" ContentType="application/vnd.openxmlformats-officedocument.presentationml.notesSlide+xml"/>
  <Override PartName="/ppt/notesSlides/notesSlide173.xml" ContentType="application/vnd.openxmlformats-officedocument.presentationml.notesSlide+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104.xml" ContentType="application/vnd.openxmlformats-officedocument.presentationml.notesSlide+xml"/>
  <Override PartName="/ppt/notesSlides/notesSlide115.xml" ContentType="application/vnd.openxmlformats-officedocument.presentationml.notesSlide+xml"/>
  <Override PartName="/ppt/notesSlides/notesSlide151.xml" ContentType="application/vnd.openxmlformats-officedocument.presentationml.notesSlide+xml"/>
  <Override PartName="/ppt/notesSlides/notesSlide162.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notesSlides/notesSlide48.xml" ContentType="application/vnd.openxmlformats-officedocument.presentationml.notesSlide+xml"/>
  <Override PartName="/ppt/notesSlides/notesSlide95.xml" ContentType="application/vnd.openxmlformats-officedocument.presentationml.notesSlide+xml"/>
  <Override PartName="/ppt/notesSlides/notesSlide140.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168.xml" ContentType="application/vnd.openxmlformats-officedocument.presentationml.slide+xml"/>
  <Override PartName="/ppt/slides/slide179.xml" ContentType="application/vnd.openxmlformats-officedocument.presentationml.slide+xml"/>
  <Override PartName="/ppt/notesSlides/notesSlide51.xml" ContentType="application/vnd.openxmlformats-officedocument.presentationml.notesSlide+xml"/>
  <Override PartName="/ppt/comments/comment3.xml" ContentType="application/vnd.openxmlformats-officedocument.presentationml.comments+xml"/>
  <Override PartName="/ppt/notesSlides/notesSlide178.xml" ContentType="application/vnd.openxmlformats-officedocument.presentationml.notesSlide+xml"/>
  <Override PartName="/ppt/slides/slide157.xml" ContentType="application/vnd.openxmlformats-officedocument.presentationml.slide+xml"/>
  <Override PartName="/ppt/notesSlides/notesSlide40.xml" ContentType="application/vnd.openxmlformats-officedocument.presentationml.notesSlide+xml"/>
  <Override PartName="/ppt/comments/comment10.xml" ContentType="application/vnd.openxmlformats-officedocument.presentationml.comments+xml"/>
  <Override PartName="/ppt/notesSlides/notesSlide167.xml" ContentType="application/vnd.openxmlformats-officedocument.presentationml.notesSlide+xml"/>
  <Override PartName="/ppt/slides/slide9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notesSlides/notesSlide109.xml" ContentType="application/vnd.openxmlformats-officedocument.presentationml.notesSlide+xml"/>
  <Override PartName="/ppt/notesSlides/notesSlide15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notesSlides/notesSlide89.xml" ContentType="application/vnd.openxmlformats-officedocument.presentationml.notesSlide+xml"/>
  <Override PartName="/ppt/notesSlides/notesSlide145.xml" ContentType="application/vnd.openxmlformats-officedocument.presentationml.notes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notesSlides/notesSlide78.xml" ContentType="application/vnd.openxmlformats-officedocument.presentationml.notesSlide+xml"/>
  <Override PartName="/ppt/notesSlides/notesSlide123.xml" ContentType="application/vnd.openxmlformats-officedocument.presentationml.notesSlide+xml"/>
  <Override PartName="/ppt/notesSlides/notesSlide134.xml" ContentType="application/vnd.openxmlformats-officedocument.presentationml.notesSlide+xml"/>
  <Override PartName="/ppt/notesSlides/notesSlide170.xml" ContentType="application/vnd.openxmlformats-officedocument.presentationml.notesSlide+xml"/>
  <Override PartName="/ppt/notesSlides/notesSlide181.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Override PartName="/ppt/notesSlides/notesSlide112.xml" ContentType="application/vnd.openxmlformats-officedocument.presentationml.notesSlide+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comments/comment8.xml" ContentType="application/vnd.openxmlformats-officedocument.presentationml.comments+xml"/>
  <Override PartName="/ppt/notesSlides/notesSlide92.xml" ContentType="application/vnd.openxmlformats-officedocument.presentationml.notesSlide+xml"/>
  <Override PartName="/ppt/notesSlides/notesSlide101.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comments/comment15.xml" ContentType="application/vnd.openxmlformats-officedocument.presentationml.comments+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notesSlides/notesSlide70.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notesSlides/notesSlide139.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notesSlides/notesSlide128.xml" ContentType="application/vnd.openxmlformats-officedocument.presentationml.notesSlide+xml"/>
  <Override PartName="/ppt/notesSlides/notesSlide175.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notesSlides/notesSlide106.xml" ContentType="application/vnd.openxmlformats-officedocument.presentationml.notesSlide+xml"/>
  <Override PartName="/ppt/notesSlides/notesSlide117.xml" ContentType="application/vnd.openxmlformats-officedocument.presentationml.notesSlide+xml"/>
  <Override PartName="/ppt/notesSlides/notesSlide153.xml" ContentType="application/vnd.openxmlformats-officedocument.presentationml.notesSlide+xml"/>
  <Override PartName="/ppt/notesSlides/notesSlide164.xml" ContentType="application/vnd.openxmlformats-officedocument.presentationml.notesSlide+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notesSlides/notesSlide97.xml" ContentType="application/vnd.openxmlformats-officedocument.presentationml.notesSlide+xml"/>
  <Override PartName="/ppt/notesSlides/notesSlide142.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notesSlides/notesSlide86.xml" ContentType="application/vnd.openxmlformats-officedocument.presentationml.notesSlide+xml"/>
  <Override PartName="/ppt/notesSlides/notesSlide131.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notesSlides/notesSlide120.xml" ContentType="application/vnd.openxmlformats-officedocument.presentationml.notesSlide+xml"/>
  <Override PartName="/ppt/slides/slide51.xml" ContentType="application/vnd.openxmlformats-officedocument.presentationml.slide+xml"/>
  <Override PartName="/ppt/tags/tag1.xml" ContentType="application/vnd.openxmlformats-officedocument.presentationml.tags+xml"/>
  <Override PartName="/ppt/notesSlides/notesSlide53.xml" ContentType="application/vnd.openxmlformats-officedocument.presentationml.notesSlide+xml"/>
  <Override PartName="/ppt/comments/comment5.xml" ContentType="application/vnd.openxmlformats-officedocument.presentationml.comments+xml"/>
  <Override PartName="/ppt/slides/slide40.xml" ContentType="application/vnd.openxmlformats-officedocument.presentationml.slide+xml"/>
  <Override PartName="/ppt/slides/slide159.xml" ContentType="application/vnd.openxmlformats-officedocument.presentationml.slide+xml"/>
  <Override PartName="/ppt/notesSlides/notesSlide42.xml" ContentType="application/vnd.openxmlformats-officedocument.presentationml.notesSlide+xml"/>
  <Override PartName="/ppt/comments/comment12.xml" ContentType="application/vnd.openxmlformats-officedocument.presentationml.comments+xml"/>
  <Override PartName="/ppt/notesSlides/notesSlide169.xml" ContentType="application/vnd.openxmlformats-officedocument.presentationml.notesSlide+xml"/>
  <Override PartName="/ppt/slides/slide148.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Default Extension="vml" ContentType="application/vnd.openxmlformats-officedocument.vmlDrawing"/>
  <Override PartName="/ppt/notesSlides/notesSlide31.xml" ContentType="application/vnd.openxmlformats-officedocument.presentationml.notesSlide+xml"/>
  <Override PartName="/ppt/notesSlides/notesSlide15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notesSlides/notesSlide147.xml" ContentType="application/vnd.openxmlformats-officedocument.presentationml.notes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ppt/notesSlides/notesSlide125.xml" ContentType="application/vnd.openxmlformats-officedocument.presentationml.notesSlide+xml"/>
  <Override PartName="/ppt/notesSlides/notesSlide136.xml" ContentType="application/vnd.openxmlformats-officedocument.presentationml.notesSlide+xml"/>
  <Override PartName="/ppt/notesSlides/notesSlide17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notesSlides/notesSlide69.xml" ContentType="application/vnd.openxmlformats-officedocument.presentationml.notesSlide+xml"/>
  <Override PartName="/ppt/notesSlides/notesSlide114.xml" ContentType="application/vnd.openxmlformats-officedocument.presentationml.notesSlide+xml"/>
  <Override PartName="/ppt/notesSlides/notesSlide161.xml" ContentType="application/vnd.openxmlformats-officedocument.presentationml.notesSlide+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theme/theme3.xml" ContentType="application/vnd.openxmlformats-officedocument.them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94.xml" ContentType="application/vnd.openxmlformats-officedocument.presentationml.notesSlide+xml"/>
  <Override PartName="/ppt/notesSlides/notesSlide103.xml" ContentType="application/vnd.openxmlformats-officedocument.presentationml.notesSlide+xml"/>
  <Override PartName="/ppt/notesSlides/notesSlide150.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notesSlides/notesSlide36.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notesSlides/notesSlide14.xml" ContentType="application/vnd.openxmlformats-officedocument.presentationml.notesSlide+xml"/>
  <Override PartName="/ppt/notesSlides/notesSlide61.xml" ContentType="application/vnd.openxmlformats-officedocument.presentationml.notesSlide+xml"/>
  <Override PartName="/ppt/slides/slide167.xml" ContentType="application/vnd.openxmlformats-officedocument.presentationml.slide+xml"/>
  <Override PartName="/ppt/commentAuthors.xml" ContentType="application/vnd.openxmlformats-officedocument.presentationml.commentAuthors+xml"/>
  <Override PartName="/ppt/comments/comment2.xml" ContentType="application/vnd.openxmlformats-officedocument.presentationml.comments+xml"/>
  <Override PartName="/ppt/notesSlides/notesSlide50.xml" ContentType="application/vnd.openxmlformats-officedocument.presentationml.notesSlide+xml"/>
  <Override PartName="/ppt/notesSlides/notesSlide177.xml" ContentType="application/vnd.openxmlformats-officedocument.presentationml.notes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notesSlides/notesSlide108.xml" ContentType="application/vnd.openxmlformats-officedocument.presentationml.notesSlide+xml"/>
  <Override PartName="/ppt/notesSlides/notesSlide119.xml" ContentType="application/vnd.openxmlformats-officedocument.presentationml.notesSlide+xml"/>
  <Override PartName="/ppt/notesSlides/notesSlide155.xml" ContentType="application/vnd.openxmlformats-officedocument.presentationml.notesSlide+xml"/>
  <Override PartName="/ppt/notesSlides/notesSlide166.xml" ContentType="application/vnd.openxmlformats-officedocument.presentationml.notes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notesSlides/notesSlide5.xml" ContentType="application/vnd.openxmlformats-officedocument.presentationml.notesSlide+xml"/>
  <Override PartName="/ppt/notesSlides/notesSlide99.xml" ContentType="application/vnd.openxmlformats-officedocument.presentationml.notesSlide+xml"/>
  <Override PartName="/ppt/notesSlides/notesSlide144.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notesSlides/notesSlide88.xml" ContentType="application/vnd.openxmlformats-officedocument.presentationml.notesSlide+xml"/>
  <Override PartName="/ppt/notesSlides/notesSlide133.xml" ContentType="application/vnd.openxmlformats-officedocument.presentationml.notesSlide+xml"/>
  <Override PartName="/ppt/notesSlides/notesSlide180.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notesSlides/notesSlide122.xml" ContentType="application/vnd.openxmlformats-officedocument.presentationml.notesSlide+xml"/>
  <Override PartName="/ppt/slides/slide53.xml" ContentType="application/vnd.openxmlformats-officedocument.presentationml.slide+xml"/>
  <Default Extension="jpeg" ContentType="image/jpeg"/>
  <Override PartName="/ppt/notesSlides/notesSlide55.xml" ContentType="application/vnd.openxmlformats-officedocument.presentationml.notesSlide+xml"/>
  <Override PartName="/ppt/comments/comment7.xml" ContentType="application/vnd.openxmlformats-officedocument.presentationml.comments+xml"/>
  <Override PartName="/ppt/notesSlides/notesSlide100.xml" ContentType="application/vnd.openxmlformats-officedocument.presentationml.notesSlide+xml"/>
  <Override PartName="/ppt/notesSlides/notesSlide111.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notesSlides/notesSlide44.xml" ContentType="application/vnd.openxmlformats-officedocument.presentationml.notesSlide+xml"/>
  <Override PartName="/ppt/notesSlides/notesSlide91.xml" ContentType="application/vnd.openxmlformats-officedocument.presentationml.notesSlide+xml"/>
  <Override PartName="/ppt/comments/comment14.xml" ContentType="application/vnd.openxmlformats-officedocument.presentationml.comments+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80.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149.xml" ContentType="application/vnd.openxmlformats-officedocument.presentationml.notes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notesSlides/notesSlide127.xml" ContentType="application/vnd.openxmlformats-officedocument.presentationml.notesSlide+xml"/>
  <Override PartName="/ppt/notesSlides/notesSlide138.xml" ContentType="application/vnd.openxmlformats-officedocument.presentationml.notesSlide+xml"/>
  <Override PartName="/ppt/notesSlides/notesSlide174.xml" ContentType="application/vnd.openxmlformats-officedocument.presentationml.notesSlide+xml"/>
  <Override PartName="/ppt/notesSlides/notesSlide185.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notesSlides/notesSlide116.xml" ContentType="application/vnd.openxmlformats-officedocument.presentationml.notesSlide+xml"/>
  <Override PartName="/ppt/notesSlides/notesSlide163.xml" ContentType="application/vnd.openxmlformats-officedocument.presentationml.notesSlide+xml"/>
  <Override PartName="/ppt/slides/slide58.xml" ContentType="application/vnd.openxmlformats-officedocument.presentationml.slide+xml"/>
  <Override PartName="/ppt/notesSlides/notesSlide2.xml" ContentType="application/vnd.openxmlformats-officedocument.presentationml.notesSlide+xml"/>
  <Override PartName="/ppt/notesSlides/notesSlide105.xml" ContentType="application/vnd.openxmlformats-officedocument.presentationml.notesSlide+xml"/>
  <Override PartName="/ppt/notesSlides/notesSlide15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notesSlides/notesSlide49.xml" ContentType="application/vnd.openxmlformats-officedocument.presentationml.notesSlide+xml"/>
  <Override PartName="/ppt/notesSlides/notesSlide96.xml" ContentType="application/vnd.openxmlformats-officedocument.presentationml.notesSlide+xml"/>
  <Override PartName="/ppt/notesSlides/notesSlide130.xml" ContentType="application/vnd.openxmlformats-officedocument.presentationml.notesSlide+xml"/>
  <Override PartName="/ppt/notesSlides/notesSlide27.xml" ContentType="application/vnd.openxmlformats-officedocument.presentationml.notesSlide+xml"/>
  <Override PartName="/ppt/notesSlides/notesSlide74.xml" ContentType="application/vnd.openxmlformats-officedocument.presentationml.notesSlide+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tableStyles.xml" ContentType="application/vnd.openxmlformats-officedocument.presentationml.tableStyles+xml"/>
  <Override PartName="/ppt/notesSlides/notesSlide52.xml" ContentType="application/vnd.openxmlformats-officedocument.presentationml.notesSlide+xml"/>
  <Override PartName="/ppt/comments/comment4.xml" ContentType="application/vnd.openxmlformats-officedocument.presentationml.comment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1"/>
  </p:sldMasterIdLst>
  <p:notesMasterIdLst>
    <p:notesMasterId r:id="rId187"/>
  </p:notesMasterIdLst>
  <p:handoutMasterIdLst>
    <p:handoutMasterId r:id="rId188"/>
  </p:handoutMasterIdLst>
  <p:sldIdLst>
    <p:sldId id="315" r:id="rId2"/>
    <p:sldId id="316" r:id="rId3"/>
    <p:sldId id="317" r:id="rId4"/>
    <p:sldId id="318" r:id="rId5"/>
    <p:sldId id="319" r:id="rId6"/>
    <p:sldId id="320" r:id="rId7"/>
    <p:sldId id="321" r:id="rId8"/>
    <p:sldId id="322" r:id="rId9"/>
    <p:sldId id="323" r:id="rId10"/>
    <p:sldId id="324" r:id="rId11"/>
    <p:sldId id="325" r:id="rId12"/>
    <p:sldId id="326" r:id="rId13"/>
    <p:sldId id="327" r:id="rId14"/>
    <p:sldId id="328" r:id="rId15"/>
    <p:sldId id="329" r:id="rId16"/>
    <p:sldId id="330" r:id="rId17"/>
    <p:sldId id="331" r:id="rId18"/>
    <p:sldId id="332" r:id="rId19"/>
    <p:sldId id="333" r:id="rId20"/>
    <p:sldId id="334" r:id="rId21"/>
    <p:sldId id="335" r:id="rId22"/>
    <p:sldId id="336" r:id="rId23"/>
    <p:sldId id="337" r:id="rId24"/>
    <p:sldId id="338" r:id="rId25"/>
    <p:sldId id="339" r:id="rId26"/>
    <p:sldId id="340" r:id="rId27"/>
    <p:sldId id="341" r:id="rId28"/>
    <p:sldId id="342" r:id="rId29"/>
    <p:sldId id="343" r:id="rId30"/>
    <p:sldId id="345" r:id="rId31"/>
    <p:sldId id="346" r:id="rId32"/>
    <p:sldId id="347" r:id="rId33"/>
    <p:sldId id="348" r:id="rId34"/>
    <p:sldId id="349" r:id="rId35"/>
    <p:sldId id="350" r:id="rId36"/>
    <p:sldId id="351" r:id="rId37"/>
    <p:sldId id="355" r:id="rId38"/>
    <p:sldId id="356" r:id="rId39"/>
    <p:sldId id="357" r:id="rId40"/>
    <p:sldId id="358" r:id="rId41"/>
    <p:sldId id="359" r:id="rId42"/>
    <p:sldId id="360" r:id="rId43"/>
    <p:sldId id="361" r:id="rId44"/>
    <p:sldId id="362" r:id="rId45"/>
    <p:sldId id="363" r:id="rId46"/>
    <p:sldId id="364" r:id="rId47"/>
    <p:sldId id="365" r:id="rId48"/>
    <p:sldId id="366" r:id="rId49"/>
    <p:sldId id="367" r:id="rId50"/>
    <p:sldId id="368" r:id="rId51"/>
    <p:sldId id="369" r:id="rId52"/>
    <p:sldId id="370" r:id="rId53"/>
    <p:sldId id="371" r:id="rId54"/>
    <p:sldId id="372" r:id="rId55"/>
    <p:sldId id="373" r:id="rId56"/>
    <p:sldId id="374" r:id="rId57"/>
    <p:sldId id="375" r:id="rId58"/>
    <p:sldId id="376" r:id="rId59"/>
    <p:sldId id="377" r:id="rId60"/>
    <p:sldId id="378" r:id="rId61"/>
    <p:sldId id="379" r:id="rId62"/>
    <p:sldId id="380" r:id="rId63"/>
    <p:sldId id="381" r:id="rId64"/>
    <p:sldId id="382" r:id="rId65"/>
    <p:sldId id="383" r:id="rId66"/>
    <p:sldId id="384" r:id="rId67"/>
    <p:sldId id="385" r:id="rId68"/>
    <p:sldId id="386" r:id="rId69"/>
    <p:sldId id="387" r:id="rId70"/>
    <p:sldId id="388" r:id="rId71"/>
    <p:sldId id="389" r:id="rId72"/>
    <p:sldId id="390" r:id="rId73"/>
    <p:sldId id="391" r:id="rId74"/>
    <p:sldId id="392" r:id="rId75"/>
    <p:sldId id="393" r:id="rId76"/>
    <p:sldId id="394" r:id="rId77"/>
    <p:sldId id="395" r:id="rId78"/>
    <p:sldId id="396" r:id="rId79"/>
    <p:sldId id="397" r:id="rId80"/>
    <p:sldId id="398" r:id="rId81"/>
    <p:sldId id="399" r:id="rId82"/>
    <p:sldId id="400" r:id="rId83"/>
    <p:sldId id="401" r:id="rId84"/>
    <p:sldId id="402" r:id="rId85"/>
    <p:sldId id="403" r:id="rId86"/>
    <p:sldId id="404" r:id="rId87"/>
    <p:sldId id="405" r:id="rId88"/>
    <p:sldId id="504" r:id="rId89"/>
    <p:sldId id="406" r:id="rId90"/>
    <p:sldId id="407" r:id="rId91"/>
    <p:sldId id="408" r:id="rId92"/>
    <p:sldId id="409" r:id="rId93"/>
    <p:sldId id="410" r:id="rId94"/>
    <p:sldId id="411" r:id="rId95"/>
    <p:sldId id="412" r:id="rId96"/>
    <p:sldId id="413" r:id="rId97"/>
    <p:sldId id="414" r:id="rId98"/>
    <p:sldId id="415" r:id="rId99"/>
    <p:sldId id="416" r:id="rId100"/>
    <p:sldId id="417" r:id="rId101"/>
    <p:sldId id="418" r:id="rId102"/>
    <p:sldId id="419" r:id="rId103"/>
    <p:sldId id="420" r:id="rId104"/>
    <p:sldId id="421" r:id="rId105"/>
    <p:sldId id="422" r:id="rId106"/>
    <p:sldId id="423" r:id="rId107"/>
    <p:sldId id="424" r:id="rId108"/>
    <p:sldId id="425" r:id="rId109"/>
    <p:sldId id="426" r:id="rId110"/>
    <p:sldId id="427" r:id="rId111"/>
    <p:sldId id="428" r:id="rId112"/>
    <p:sldId id="429" r:id="rId113"/>
    <p:sldId id="430" r:id="rId114"/>
    <p:sldId id="431" r:id="rId115"/>
    <p:sldId id="432" r:id="rId116"/>
    <p:sldId id="433" r:id="rId117"/>
    <p:sldId id="434" r:id="rId118"/>
    <p:sldId id="435" r:id="rId119"/>
    <p:sldId id="436" r:id="rId120"/>
    <p:sldId id="437" r:id="rId121"/>
    <p:sldId id="438" r:id="rId122"/>
    <p:sldId id="439" r:id="rId123"/>
    <p:sldId id="440" r:id="rId124"/>
    <p:sldId id="441" r:id="rId125"/>
    <p:sldId id="442" r:id="rId126"/>
    <p:sldId id="443" r:id="rId127"/>
    <p:sldId id="444" r:id="rId128"/>
    <p:sldId id="445" r:id="rId129"/>
    <p:sldId id="446" r:id="rId130"/>
    <p:sldId id="447" r:id="rId131"/>
    <p:sldId id="448" r:id="rId132"/>
    <p:sldId id="449" r:id="rId133"/>
    <p:sldId id="450" r:id="rId134"/>
    <p:sldId id="451" r:id="rId135"/>
    <p:sldId id="452" r:id="rId136"/>
    <p:sldId id="453" r:id="rId137"/>
    <p:sldId id="454" r:id="rId138"/>
    <p:sldId id="455" r:id="rId139"/>
    <p:sldId id="456" r:id="rId140"/>
    <p:sldId id="457" r:id="rId141"/>
    <p:sldId id="458" r:id="rId142"/>
    <p:sldId id="459" r:id="rId143"/>
    <p:sldId id="460" r:id="rId144"/>
    <p:sldId id="461" r:id="rId145"/>
    <p:sldId id="462" r:id="rId146"/>
    <p:sldId id="463" r:id="rId147"/>
    <p:sldId id="464" r:id="rId148"/>
    <p:sldId id="465" r:id="rId149"/>
    <p:sldId id="466" r:id="rId150"/>
    <p:sldId id="467" r:id="rId151"/>
    <p:sldId id="468" r:id="rId152"/>
    <p:sldId id="469" r:id="rId153"/>
    <p:sldId id="470" r:id="rId154"/>
    <p:sldId id="471" r:id="rId155"/>
    <p:sldId id="472" r:id="rId156"/>
    <p:sldId id="473" r:id="rId157"/>
    <p:sldId id="474" r:id="rId158"/>
    <p:sldId id="475" r:id="rId159"/>
    <p:sldId id="476" r:id="rId160"/>
    <p:sldId id="477" r:id="rId161"/>
    <p:sldId id="478" r:id="rId162"/>
    <p:sldId id="479" r:id="rId163"/>
    <p:sldId id="480" r:id="rId164"/>
    <p:sldId id="481" r:id="rId165"/>
    <p:sldId id="482" r:id="rId166"/>
    <p:sldId id="483" r:id="rId167"/>
    <p:sldId id="484" r:id="rId168"/>
    <p:sldId id="485" r:id="rId169"/>
    <p:sldId id="486" r:id="rId170"/>
    <p:sldId id="487" r:id="rId171"/>
    <p:sldId id="488" r:id="rId172"/>
    <p:sldId id="489" r:id="rId173"/>
    <p:sldId id="490" r:id="rId174"/>
    <p:sldId id="491" r:id="rId175"/>
    <p:sldId id="492" r:id="rId176"/>
    <p:sldId id="493" r:id="rId177"/>
    <p:sldId id="494" r:id="rId178"/>
    <p:sldId id="495" r:id="rId179"/>
    <p:sldId id="503" r:id="rId180"/>
    <p:sldId id="496" r:id="rId181"/>
    <p:sldId id="497" r:id="rId182"/>
    <p:sldId id="498" r:id="rId183"/>
    <p:sldId id="499" r:id="rId184"/>
    <p:sldId id="500" r:id="rId185"/>
    <p:sldId id="502" r:id="rId186"/>
  </p:sldIdLst>
  <p:sldSz cx="9144000" cy="6858000" type="screen4x3"/>
  <p:notesSz cx="7010400" cy="9296400"/>
  <p:custDataLst>
    <p:tags r:id="rId189"/>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zern" initials="dd"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9696"/>
    <a:srgbClr val="007AC3"/>
    <a:srgbClr val="FFCC00"/>
    <a:srgbClr val="5E9EFF"/>
    <a:srgbClr val="00CC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snapVertSplitter="1" vertBarState="minimized" horzBarState="maximized">
    <p:restoredLeft sz="17584" autoAdjust="0"/>
    <p:restoredTop sz="94751" autoAdjust="0"/>
  </p:normalViewPr>
  <p:slideViewPr>
    <p:cSldViewPr>
      <p:cViewPr>
        <p:scale>
          <a:sx n="90" d="100"/>
          <a:sy n="90" d="100"/>
        </p:scale>
        <p:origin x="-1674" y="-1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Lst>
  </p:outlineViewPr>
  <p:notesTextViewPr>
    <p:cViewPr>
      <p:scale>
        <a:sx n="100" d="100"/>
        <a:sy n="100" d="100"/>
      </p:scale>
      <p:origin x="0" y="0"/>
    </p:cViewPr>
  </p:notesTextViewPr>
  <p:sorterViewPr>
    <p:cViewPr>
      <p:scale>
        <a:sx n="100" d="100"/>
        <a:sy n="100" d="100"/>
      </p:scale>
      <p:origin x="0" y="19362"/>
    </p:cViewPr>
  </p:sorterViewPr>
  <p:notesViewPr>
    <p:cSldViewPr>
      <p:cViewPr>
        <p:scale>
          <a:sx n="120" d="100"/>
          <a:sy n="120" d="100"/>
        </p:scale>
        <p:origin x="-1626" y="852"/>
      </p:cViewPr>
      <p:guideLst>
        <p:guide orient="horz" pos="2928"/>
        <p:guide pos="2208"/>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tags" Target="tags/tag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_rels/viewProps.xml.rels><?xml version="1.0" encoding="UTF-8" standalone="yes"?>
<Relationships xmlns="http://schemas.openxmlformats.org/package/2006/relationships"><Relationship Id="rId8" Type="http://schemas.openxmlformats.org/officeDocument/2006/relationships/slide" Target="slides/slide185.xml"/><Relationship Id="rId3" Type="http://schemas.openxmlformats.org/officeDocument/2006/relationships/slide" Target="slides/slide90.xml"/><Relationship Id="rId7" Type="http://schemas.openxmlformats.org/officeDocument/2006/relationships/slide" Target="slides/slide150.xml"/><Relationship Id="rId2" Type="http://schemas.openxmlformats.org/officeDocument/2006/relationships/slide" Target="slides/slide81.xml"/><Relationship Id="rId1" Type="http://schemas.openxmlformats.org/officeDocument/2006/relationships/slide" Target="slides/slide44.xml"/><Relationship Id="rId6" Type="http://schemas.openxmlformats.org/officeDocument/2006/relationships/slide" Target="slides/slide134.xml"/><Relationship Id="rId5" Type="http://schemas.openxmlformats.org/officeDocument/2006/relationships/slide" Target="slides/slide120.xml"/><Relationship Id="rId4" Type="http://schemas.openxmlformats.org/officeDocument/2006/relationships/slide" Target="slides/slide10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1-02-04T15:10:05.288" idx="6">
    <p:pos x="10" y="10"/>
    <p:text>1.login:uid=eagle, pw=eagle enter the command - rtrv-meas-sched
2. chg-meas:collect=on
3. chg-meas:systotstp=on:systottt=on:
complnkset=on:complink=on:gtwystp=on: gtwylnkset=on
4. rtrv-meas-sched
</p:text>
  </p:cm>
</p:cmLst>
</file>

<file path=ppt/comments/comment10.xml><?xml version="1.0" encoding="utf-8"?>
<p:cmLst xmlns:a="http://schemas.openxmlformats.org/drawingml/2006/main" xmlns:r="http://schemas.openxmlformats.org/officeDocument/2006/relationships" xmlns:p="http://schemas.openxmlformats.org/presentationml/2006/main">
  <p:cm authorId="0" dt="2011-03-09T13:56:13.882" idx="14">
    <p:pos x="10" y="10"/>
    <p:text>DCM card-34.10%
ENET card-13.64%</p:text>
  </p:cm>
</p:cmLst>
</file>

<file path=ppt/comments/comment11.xml><?xml version="1.0" encoding="utf-8"?>
<p:cmLst xmlns:a="http://schemas.openxmlformats.org/drawingml/2006/main" xmlns:r="http://schemas.openxmlformats.org/officeDocument/2006/relationships" xmlns:p="http://schemas.openxmlformats.org/presentationml/2006/main">
  <p:cm authorId="0" dt="2011-02-04T14:17:39.971" idx="3">
    <p:pos x="10" y="10"/>
    <p:text>1. NM, COMP, AVL, AVLDTH, MTCDTH, AVLD, MTCD
2.duration of link unavailable - how long the link was unavailable during a 30 minute reporting time
3. link available time - how long a link was available during a 30 minute reporting time
4. the total number of times link congestion level 1 was entered
5. number of priority 0 MSUs discarded due to congestion
6. total duration of level 1 link congestion
7. all collection periods
8. 24 hrs
9. :link=x
10. last, specific, active</p:text>
  </p:cm>
</p:cmLst>
</file>

<file path=ppt/comments/comment12.xml><?xml version="1.0" encoding="utf-8"?>
<p:cmLst xmlns:a="http://schemas.openxmlformats.org/drawingml/2006/main" xmlns:r="http://schemas.openxmlformats.org/officeDocument/2006/relationships" xmlns:p="http://schemas.openxmlformats.org/presentationml/2006/main">
  <p:cm authorId="0" dt="2011-03-09T14:05:46.441" idx="15">
    <p:pos x="10" y="10"/>
    <p:text>msgwsdslim-this would only have pegs if GWSD=yes on a linkset. GWS is disabled if links go into congestion and enabled after congestion clears</p:text>
  </p:cm>
</p:cmLst>
</file>

<file path=ppt/comments/comment13.xml><?xml version="1.0" encoding="utf-8"?>
<p:cmLst xmlns:a="http://schemas.openxmlformats.org/drawingml/2006/main" xmlns:r="http://schemas.openxmlformats.org/officeDocument/2006/relationships" xmlns:p="http://schemas.openxmlformats.org/presentationml/2006/main">
  <p:cm authorId="0" dt="2011-02-04T14:48:01.529" idx="4">
    <p:pos x="28" y="10"/>
    <p:text>1. rept-meas:type=nm:enttype=lnkset:lsn=xxxx
2. rept-meas:type=comp;enttype=lnkset:lsn=xxxx
3. rept-meas:type=mtcd:enttype=lnkset:lsn=xxxx
4. rept-meas:type=mtcdth;enttype=lnkset:
lsn=xxxx
</p:text>
  </p:cm>
</p:cmLst>
</file>

<file path=ppt/comments/comment14.xml><?xml version="1.0" encoding="utf-8"?>
<p:cmLst xmlns:a="http://schemas.openxmlformats.org/drawingml/2006/main" xmlns:r="http://schemas.openxmlformats.org/officeDocument/2006/relationships" xmlns:p="http://schemas.openxmlformats.org/presentationml/2006/main">
  <p:cm authorId="0" dt="2011-02-04T15:03:03.722" idx="5">
    <p:pos x="10" y="10"/>
    <p:text>1. NM, COMP, MTCD, MTCDTH
2. last, specific
3. on-demand
4. 5 minutes
5. total incoming ATM cells on a high speed link excluding idle/unassigned cells
6. total outgoing ATM cells on a high speed link excluding idle/unassigned cells
7. total time all links in the linkset were unavailable for MTP level 3 regardless if they were made unavailable manually or automatically
8. MSUs lost due to Gateway Screening being disabled on a LIM 
</p:text>
  </p:cm>
</p:cmLst>
</file>

<file path=ppt/comments/comment15.xml><?xml version="1.0" encoding="utf-8"?>
<p:cmLst xmlns:a="http://schemas.openxmlformats.org/drawingml/2006/main" xmlns:r="http://schemas.openxmlformats.org/officeDocument/2006/relationships" xmlns:p="http://schemas.openxmlformats.org/presentationml/2006/main">
  <p:cm authorId="0" dt="2011-03-09T13:45:21.668" idx="10">
    <p:pos x="10" y="10"/>
    <p:text>the event name explanations/examples are in the notes section of this slide</p:text>
  </p:cm>
</p:cmLst>
</file>

<file path=ppt/comments/comment2.xml><?xml version="1.0" encoding="utf-8"?>
<p:cmLst xmlns:a="http://schemas.openxmlformats.org/drawingml/2006/main" xmlns:r="http://schemas.openxmlformats.org/officeDocument/2006/relationships" xmlns:p="http://schemas.openxmlformats.org/presentationml/2006/main">
  <p:cm authorId="0" dt="2011-02-04T12:58:53.722" idx="1">
    <p:pos x="10" y="10"/>
    <p:text>1. GPSMII or E5-MCAP
2. error tracking/troubleshoting
3. stp, tt, stplan
4. last, specific, active, all
5. rtrv-meas-sched, rept-meas, chg-meas, chg-trm
6. rtrv-meas-opts, chg-measopts, chg-mtc-measopts, rept-stat-meas, rept-ftp-meas
7. link cards
8. traf=yes
9. MCPM</p:text>
  </p:cm>
</p:cmLst>
</file>

<file path=ppt/comments/comment3.xml><?xml version="1.0" encoding="utf-8"?>
<p:cmLst xmlns:a="http://schemas.openxmlformats.org/drawingml/2006/main" xmlns:r="http://schemas.openxmlformats.org/officeDocument/2006/relationships" xmlns:p="http://schemas.openxmlformats.org/presentationml/2006/main">
  <p:cm authorId="0" dt="2011-03-09T13:37:06.312" idx="8">
    <p:pos x="16" y="10"/>
    <p:text>ormsuoct - this would be inter. or final gtt msgs or network management msgs the STP sent
trmsuoct - this would be inter. or finall gtt msgs or network management msgs the stp recieved
tsmsuoct - this would be ISUP msgs or network management msgs intended for another signaling point
msinvsio - msg that was sent to stp pointcode that could not be processed , such as ISUP or GTT when the stp is not performing GTT.
nmgwsdsabl - gws is disabled automatically if GWSD is set to off. this occurs if congestion is detected on links in a gws linkset.</p:text>
  </p:cm>
</p:cmLst>
</file>

<file path=ppt/comments/comment4.xml><?xml version="1.0" encoding="utf-8"?>
<p:cmLst xmlns:a="http://schemas.openxmlformats.org/drawingml/2006/main" xmlns:r="http://schemas.openxmlformats.org/officeDocument/2006/relationships" xmlns:p="http://schemas.openxmlformats.org/presentationml/2006/main">
  <p:cm authorId="0" dt="2011-02-04T15:15:11.211" idx="7">
    <p:pos x="10" y="10"/>
    <p:text>rept-meas:type=systot:enttype=stp
1. rept-meas:type=systot:enttype=tt:tt=254
2. rept-meas:type=systot:enttype=stp:
period=specific:hh=1130
3. rept-meas:type=nm:enttype=stp
4. rept-meas:type=mtcdth:enttype=stp
5. systot, mtcd, mtcdth
6. NM
</p:text>
  </p:cm>
</p:cmLst>
</file>

<file path=ppt/comments/comment5.xml><?xml version="1.0" encoding="utf-8"?>
<p:cmLst xmlns:a="http://schemas.openxmlformats.org/drawingml/2006/main" xmlns:r="http://schemas.openxmlformats.org/officeDocument/2006/relationships" xmlns:p="http://schemas.openxmlformats.org/presentationml/2006/main">
  <p:cm authorId="0" dt="2011-02-04T13:59:14.823" idx="2">
    <p:pos x="10" y="10"/>
    <p:text>1. systot, comp, gtwy, or any other types
2. originated MSU octets - msgs GTT'd by the STP or NM msg originated by the STP
3. terminated MSU octets - msgs that were sent to STP point code - NM or SCCP
4. through switched MSU octets - msgs that were routed through the STP, not sent to STP point code.
5. number of GTTs performed
6. total number of MSUs discarded for any reason
7. number of MSUs discarded for invalid sio, something detected in gateway screening
8. number of MSUs discarded due to invalid DPC, something detected in gateway screening</p:text>
  </p:cm>
</p:cmLst>
</file>

<file path=ppt/comments/comment6.xml><?xml version="1.0" encoding="utf-8"?>
<p:cmLst xmlns:a="http://schemas.openxmlformats.org/drawingml/2006/main" xmlns:r="http://schemas.openxmlformats.org/officeDocument/2006/relationships" xmlns:p="http://schemas.openxmlformats.org/presentationml/2006/main">
  <p:cm authorId="0" dt="2011-03-09T13:44:15.356" idx="9">
    <p:pos x="10" y="10"/>
    <p:text>message priority 1-3 are only valid in an ANSI network</p:text>
  </p:cm>
</p:cmLst>
</file>

<file path=ppt/comments/comment7.xml><?xml version="1.0" encoding="utf-8"?>
<p:cmLst xmlns:a="http://schemas.openxmlformats.org/drawingml/2006/main" xmlns:r="http://schemas.openxmlformats.org/officeDocument/2006/relationships" xmlns:p="http://schemas.openxmlformats.org/presentationml/2006/main">
  <p:cm authorId="0" dt="2011-03-09T13:52:06.306" idx="11">
    <p:pos x="10" y="10"/>
    <p:text>97.14%</p:text>
  </p:cm>
</p:cmLst>
</file>

<file path=ppt/comments/comment8.xml><?xml version="1.0" encoding="utf-8"?>
<p:cmLst xmlns:a="http://schemas.openxmlformats.org/drawingml/2006/main" xmlns:r="http://schemas.openxmlformats.org/officeDocument/2006/relationships" xmlns:p="http://schemas.openxmlformats.org/presentationml/2006/main">
  <p:cm authorId="0" dt="2011-03-09T13:52:15.571" idx="12">
    <p:pos x="10" y="10"/>
    <p:text>33.19%</p:text>
  </p:cm>
</p:cmLst>
</file>

<file path=ppt/comments/comment9.xml><?xml version="1.0" encoding="utf-8"?>
<p:cmLst xmlns:a="http://schemas.openxmlformats.org/drawingml/2006/main" xmlns:r="http://schemas.openxmlformats.org/officeDocument/2006/relationships" xmlns:p="http://schemas.openxmlformats.org/presentationml/2006/main">
  <p:cm authorId="0" dt="2011-03-09T13:54:32.696" idx="13">
    <p:pos x="10" y="10"/>
    <p:text>30.06%-ANSI
24.05%-ITU</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 y="0"/>
            <a:ext cx="3036582" cy="465528"/>
          </a:xfrm>
          <a:prstGeom prst="rect">
            <a:avLst/>
          </a:prstGeom>
          <a:noFill/>
          <a:ln w="9525">
            <a:noFill/>
            <a:miter lim="800000"/>
            <a:headEnd/>
            <a:tailEnd/>
          </a:ln>
          <a:effectLst/>
        </p:spPr>
        <p:txBody>
          <a:bodyPr vert="horz" wrap="square" lIns="93166" tIns="46584" rIns="93166" bIns="46584" numCol="1" anchor="t" anchorCtr="0" compatLnSpc="1">
            <a:prstTxWarp prst="textNoShape">
              <a:avLst/>
            </a:prstTxWarp>
          </a:bodyPr>
          <a:lstStyle>
            <a:lvl1pPr defTabSz="930966">
              <a:defRPr sz="1200"/>
            </a:lvl1pPr>
          </a:lstStyle>
          <a:p>
            <a:pPr>
              <a:defRPr/>
            </a:pPr>
            <a:endParaRPr lang="en-US"/>
          </a:p>
        </p:txBody>
      </p:sp>
      <p:sp>
        <p:nvSpPr>
          <p:cNvPr id="3075" name="Rectangle 3"/>
          <p:cNvSpPr>
            <a:spLocks noGrp="1" noChangeArrowheads="1"/>
          </p:cNvSpPr>
          <p:nvPr>
            <p:ph type="dt" sz="quarter" idx="1"/>
          </p:nvPr>
        </p:nvSpPr>
        <p:spPr bwMode="auto">
          <a:xfrm>
            <a:off x="3972246" y="0"/>
            <a:ext cx="3036582" cy="465528"/>
          </a:xfrm>
          <a:prstGeom prst="rect">
            <a:avLst/>
          </a:prstGeom>
          <a:noFill/>
          <a:ln w="9525">
            <a:noFill/>
            <a:miter lim="800000"/>
            <a:headEnd/>
            <a:tailEnd/>
          </a:ln>
          <a:effectLst/>
        </p:spPr>
        <p:txBody>
          <a:bodyPr vert="horz" wrap="square" lIns="93166" tIns="46584" rIns="93166" bIns="46584" numCol="1" anchor="t" anchorCtr="0" compatLnSpc="1">
            <a:prstTxWarp prst="textNoShape">
              <a:avLst/>
            </a:prstTxWarp>
          </a:bodyPr>
          <a:lstStyle>
            <a:lvl1pPr algn="r" defTabSz="930966">
              <a:defRPr sz="1200"/>
            </a:lvl1pPr>
          </a:lstStyle>
          <a:p>
            <a:pPr>
              <a:defRPr/>
            </a:pPr>
            <a:endParaRPr lang="en-US"/>
          </a:p>
        </p:txBody>
      </p:sp>
      <p:sp>
        <p:nvSpPr>
          <p:cNvPr id="3076" name="Rectangle 4"/>
          <p:cNvSpPr>
            <a:spLocks noGrp="1" noChangeArrowheads="1"/>
          </p:cNvSpPr>
          <p:nvPr>
            <p:ph type="ftr" sz="quarter" idx="2"/>
          </p:nvPr>
        </p:nvSpPr>
        <p:spPr bwMode="auto">
          <a:xfrm>
            <a:off x="1" y="8829299"/>
            <a:ext cx="3036582" cy="465528"/>
          </a:xfrm>
          <a:prstGeom prst="rect">
            <a:avLst/>
          </a:prstGeom>
          <a:noFill/>
          <a:ln w="9525">
            <a:noFill/>
            <a:miter lim="800000"/>
            <a:headEnd/>
            <a:tailEnd/>
          </a:ln>
          <a:effectLst/>
        </p:spPr>
        <p:txBody>
          <a:bodyPr vert="horz" wrap="square" lIns="93166" tIns="46584" rIns="93166" bIns="46584" numCol="1" anchor="b" anchorCtr="0" compatLnSpc="1">
            <a:prstTxWarp prst="textNoShape">
              <a:avLst/>
            </a:prstTxWarp>
          </a:bodyPr>
          <a:lstStyle>
            <a:lvl1pPr defTabSz="930966">
              <a:defRPr sz="1200"/>
            </a:lvl1pPr>
          </a:lstStyle>
          <a:p>
            <a:pPr>
              <a:defRPr/>
            </a:pPr>
            <a:r>
              <a:rPr lang="en-US"/>
              <a:t>For Training Purposes Only</a:t>
            </a:r>
          </a:p>
        </p:txBody>
      </p:sp>
      <p:sp>
        <p:nvSpPr>
          <p:cNvPr id="3077" name="Rectangle 5"/>
          <p:cNvSpPr>
            <a:spLocks noGrp="1" noChangeArrowheads="1"/>
          </p:cNvSpPr>
          <p:nvPr>
            <p:ph type="sldNum" sz="quarter" idx="3"/>
          </p:nvPr>
        </p:nvSpPr>
        <p:spPr bwMode="auto">
          <a:xfrm>
            <a:off x="3972246" y="8829299"/>
            <a:ext cx="3036582" cy="465528"/>
          </a:xfrm>
          <a:prstGeom prst="rect">
            <a:avLst/>
          </a:prstGeom>
          <a:noFill/>
          <a:ln w="9525">
            <a:noFill/>
            <a:miter lim="800000"/>
            <a:headEnd/>
            <a:tailEnd/>
          </a:ln>
          <a:effectLst/>
        </p:spPr>
        <p:txBody>
          <a:bodyPr vert="horz" wrap="square" lIns="93166" tIns="46584" rIns="93166" bIns="46584" numCol="1" anchor="b" anchorCtr="0" compatLnSpc="1">
            <a:prstTxWarp prst="textNoShape">
              <a:avLst/>
            </a:prstTxWarp>
          </a:bodyPr>
          <a:lstStyle>
            <a:lvl1pPr algn="r" defTabSz="930966">
              <a:defRPr sz="1200"/>
            </a:lvl1pPr>
          </a:lstStyle>
          <a:p>
            <a:pPr>
              <a:defRPr/>
            </a:pPr>
            <a:fld id="{2F1E6F33-401F-405D-B17F-CB60705B0994}"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36582" cy="465528"/>
          </a:xfrm>
          <a:prstGeom prst="rect">
            <a:avLst/>
          </a:prstGeom>
          <a:noFill/>
          <a:ln w="9525">
            <a:noFill/>
            <a:miter lim="800000"/>
            <a:headEnd/>
            <a:tailEnd/>
          </a:ln>
          <a:effectLst/>
        </p:spPr>
        <p:txBody>
          <a:bodyPr vert="horz" wrap="square" lIns="93166" tIns="46584" rIns="93166" bIns="46584" numCol="1" anchor="t" anchorCtr="0" compatLnSpc="1">
            <a:prstTxWarp prst="textNoShape">
              <a:avLst/>
            </a:prstTxWarp>
          </a:bodyPr>
          <a:lstStyle>
            <a:lvl1pPr defTabSz="930966">
              <a:defRPr sz="1200"/>
            </a:lvl1pPr>
          </a:lstStyle>
          <a:p>
            <a:pPr>
              <a:defRPr/>
            </a:pPr>
            <a:endParaRPr lang="en-US"/>
          </a:p>
        </p:txBody>
      </p:sp>
      <p:sp>
        <p:nvSpPr>
          <p:cNvPr id="5123" name="Rectangle 3"/>
          <p:cNvSpPr>
            <a:spLocks noGrp="1" noChangeArrowheads="1"/>
          </p:cNvSpPr>
          <p:nvPr>
            <p:ph type="dt" idx="1"/>
          </p:nvPr>
        </p:nvSpPr>
        <p:spPr bwMode="auto">
          <a:xfrm>
            <a:off x="3972246" y="0"/>
            <a:ext cx="3036582" cy="465528"/>
          </a:xfrm>
          <a:prstGeom prst="rect">
            <a:avLst/>
          </a:prstGeom>
          <a:noFill/>
          <a:ln w="9525">
            <a:noFill/>
            <a:miter lim="800000"/>
            <a:headEnd/>
            <a:tailEnd/>
          </a:ln>
          <a:effectLst/>
        </p:spPr>
        <p:txBody>
          <a:bodyPr vert="horz" wrap="square" lIns="93166" tIns="46584" rIns="93166" bIns="46584" numCol="1" anchor="t" anchorCtr="0" compatLnSpc="1">
            <a:prstTxWarp prst="textNoShape">
              <a:avLst/>
            </a:prstTxWarp>
          </a:bodyPr>
          <a:lstStyle>
            <a:lvl1pPr algn="r" defTabSz="930966">
              <a:defRPr sz="1200"/>
            </a:lvl1pPr>
          </a:lstStyle>
          <a:p>
            <a:pPr>
              <a:defRPr/>
            </a:pPr>
            <a:endParaRPr lang="en-US"/>
          </a:p>
        </p:txBody>
      </p:sp>
      <p:sp>
        <p:nvSpPr>
          <p:cNvPr id="24580" name="Rectangle 4"/>
          <p:cNvSpPr>
            <a:spLocks noGrp="1" noRot="1" noChangeAspect="1" noChangeArrowheads="1" noTextEdit="1"/>
          </p:cNvSpPr>
          <p:nvPr>
            <p:ph type="sldImg" idx="2"/>
          </p:nvPr>
        </p:nvSpPr>
        <p:spPr bwMode="auto">
          <a:xfrm>
            <a:off x="577850" y="163513"/>
            <a:ext cx="5856288" cy="43942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03857" y="4639550"/>
            <a:ext cx="5794824" cy="4387127"/>
          </a:xfrm>
          <a:prstGeom prst="rect">
            <a:avLst/>
          </a:prstGeom>
          <a:noFill/>
          <a:ln w="9525">
            <a:noFill/>
            <a:miter lim="800000"/>
            <a:headEnd/>
            <a:tailEnd/>
          </a:ln>
          <a:effectLst/>
        </p:spPr>
        <p:txBody>
          <a:bodyPr vert="horz" wrap="square" lIns="93166" tIns="46584" rIns="93166" bIns="46584" numCol="1" anchor="t" anchorCtr="0" compatLnSpc="1">
            <a:prstTxWarp prst="textNoShape">
              <a:avLst/>
            </a:prstTxWarp>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 </a:t>
            </a:r>
          </a:p>
        </p:txBody>
      </p:sp>
      <p:sp>
        <p:nvSpPr>
          <p:cNvPr id="5127" name="Rectangle 7"/>
          <p:cNvSpPr>
            <a:spLocks noGrp="1" noChangeArrowheads="1"/>
          </p:cNvSpPr>
          <p:nvPr>
            <p:ph type="sldNum" sz="quarter" idx="5"/>
          </p:nvPr>
        </p:nvSpPr>
        <p:spPr bwMode="auto">
          <a:xfrm>
            <a:off x="5724059" y="9027463"/>
            <a:ext cx="1063040" cy="267364"/>
          </a:xfrm>
          <a:prstGeom prst="rect">
            <a:avLst/>
          </a:prstGeom>
          <a:noFill/>
          <a:ln w="9525">
            <a:noFill/>
            <a:miter lim="800000"/>
            <a:headEnd/>
            <a:tailEnd/>
          </a:ln>
          <a:effectLst/>
        </p:spPr>
        <p:txBody>
          <a:bodyPr vert="horz" wrap="square" lIns="93166" tIns="46584" rIns="93166" bIns="46584" numCol="1" anchor="b" anchorCtr="0" compatLnSpc="1">
            <a:prstTxWarp prst="textNoShape">
              <a:avLst/>
            </a:prstTxWarp>
          </a:bodyPr>
          <a:lstStyle>
            <a:lvl1pPr algn="r" defTabSz="930966">
              <a:defRPr sz="1200"/>
            </a:lvl1pPr>
          </a:lstStyle>
          <a:p>
            <a:pPr>
              <a:defRPr/>
            </a:pPr>
            <a:fld id="{2B8038AE-214A-404D-89D3-8B723F9BF2ED}" type="slidenum">
              <a:rPr lang="en-US"/>
              <a:pPr>
                <a:defRPr/>
              </a:pPr>
              <a:t>‹#›</a:t>
            </a:fld>
            <a:endParaRPr lang="en-US" dirty="0"/>
          </a:p>
        </p:txBody>
      </p:sp>
      <p:sp>
        <p:nvSpPr>
          <p:cNvPr id="5128" name="Rectangle 8"/>
          <p:cNvSpPr>
            <a:spLocks noChangeArrowheads="1"/>
          </p:cNvSpPr>
          <p:nvPr/>
        </p:nvSpPr>
        <p:spPr bwMode="auto">
          <a:xfrm>
            <a:off x="1673187" y="8997582"/>
            <a:ext cx="3816564" cy="305109"/>
          </a:xfrm>
          <a:prstGeom prst="rect">
            <a:avLst/>
          </a:prstGeom>
          <a:noFill/>
          <a:ln w="9525">
            <a:noFill/>
            <a:miter lim="800000"/>
            <a:headEnd/>
            <a:tailEnd/>
          </a:ln>
          <a:effectLst/>
        </p:spPr>
        <p:txBody>
          <a:bodyPr lIns="93157" tIns="46579" rIns="93157" bIns="46579" anchor="b"/>
          <a:lstStyle/>
          <a:p>
            <a:pPr defTabSz="930966">
              <a:defRPr/>
            </a:pPr>
            <a:r>
              <a:rPr lang="en-US" sz="1000" dirty="0"/>
              <a:t>                              For Training Purposes Only</a:t>
            </a:r>
          </a:p>
        </p:txBody>
      </p:sp>
      <p:sp>
        <p:nvSpPr>
          <p:cNvPr id="8" name="Footer Placeholder 7"/>
          <p:cNvSpPr>
            <a:spLocks noGrp="1"/>
          </p:cNvSpPr>
          <p:nvPr>
            <p:ph type="ftr" sz="quarter" idx="4"/>
          </p:nvPr>
        </p:nvSpPr>
        <p:spPr>
          <a:xfrm>
            <a:off x="542527" y="8951185"/>
            <a:ext cx="1226584" cy="343641"/>
          </a:xfrm>
          <a:prstGeom prst="rect">
            <a:avLst/>
          </a:prstGeom>
        </p:spPr>
        <p:txBody>
          <a:bodyPr vert="horz" lIns="90580" tIns="45290" rIns="90580" bIns="45290" rtlCol="0" anchor="b"/>
          <a:lstStyle>
            <a:lvl1pPr algn="l">
              <a:defRPr sz="1000" b="0">
                <a:solidFill>
                  <a:schemeClr val="tx1"/>
                </a:solidFill>
              </a:defRPr>
            </a:lvl1pPr>
          </a:lstStyle>
          <a:p>
            <a:r>
              <a:rPr lang="en-US" dirty="0" smtClean="0"/>
              <a:t>TK175 V4</a:t>
            </a:r>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ts val="0"/>
      </a:spcBef>
      <a:spcAft>
        <a:spcPct val="0"/>
      </a:spcAft>
      <a:defRPr sz="1100" kern="1200">
        <a:solidFill>
          <a:schemeClr val="tx1"/>
        </a:solidFill>
        <a:latin typeface="Arial" charset="0"/>
        <a:ea typeface="+mn-ea"/>
        <a:cs typeface="+mn-cs"/>
      </a:defRPr>
    </a:lvl1pPr>
    <a:lvl2pPr marL="342900" algn="l" rtl="0" eaLnBrk="0" fontAlgn="base" hangingPunct="0">
      <a:spcBef>
        <a:spcPts val="0"/>
      </a:spcBef>
      <a:spcAft>
        <a:spcPct val="0"/>
      </a:spcAft>
      <a:defRPr sz="1100" kern="1200">
        <a:solidFill>
          <a:schemeClr val="tx1"/>
        </a:solidFill>
        <a:latin typeface="Arial" charset="0"/>
        <a:ea typeface="+mn-ea"/>
        <a:cs typeface="+mn-cs"/>
      </a:defRPr>
    </a:lvl2pPr>
    <a:lvl3pPr marL="685800" algn="l" rtl="0" eaLnBrk="0" fontAlgn="base" hangingPunct="0">
      <a:spcBef>
        <a:spcPts val="0"/>
      </a:spcBef>
      <a:spcAft>
        <a:spcPct val="0"/>
      </a:spcAft>
      <a:defRPr sz="1100" kern="1200">
        <a:solidFill>
          <a:schemeClr val="tx1"/>
        </a:solidFill>
        <a:latin typeface="Arial" charset="0"/>
        <a:ea typeface="+mn-ea"/>
        <a:cs typeface="+mn-cs"/>
      </a:defRPr>
    </a:lvl3pPr>
    <a:lvl4pPr marL="1028700" algn="l" rtl="0" eaLnBrk="0" fontAlgn="base" hangingPunct="0">
      <a:spcBef>
        <a:spcPts val="0"/>
      </a:spcBef>
      <a:spcAft>
        <a:spcPct val="0"/>
      </a:spcAft>
      <a:defRPr sz="1100" kern="1200">
        <a:solidFill>
          <a:schemeClr val="tx1"/>
        </a:solidFill>
        <a:latin typeface="Arial" charset="0"/>
        <a:ea typeface="+mn-ea"/>
        <a:cs typeface="+mn-cs"/>
      </a:defRPr>
    </a:lvl4pPr>
    <a:lvl5pPr marL="1371600" algn="l" rtl="0" eaLnBrk="0" fontAlgn="base" hangingPunct="0">
      <a:spcBef>
        <a:spcPts val="0"/>
      </a:spcBef>
      <a:spcAft>
        <a:spcPct val="0"/>
      </a:spcAft>
      <a:defRPr sz="11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2B20237A-8AA9-4F4E-B112-EB5CB6404D00}" type="slidenum">
              <a:rPr lang="en-US">
                <a:latin typeface="Arial" charset="0"/>
              </a:rPr>
              <a:pPr/>
              <a:t>1</a:t>
            </a:fld>
            <a:endParaRPr lang="en-US">
              <a:latin typeface="Arial" charset="0"/>
            </a:endParaRPr>
          </a:p>
        </p:txBody>
      </p:sp>
      <p:sp>
        <p:nvSpPr>
          <p:cNvPr id="196611" name="Rectangle 2"/>
          <p:cNvSpPr>
            <a:spLocks noGrp="1" noRot="1" noChangeAspect="1" noChangeArrowheads="1" noTextEdit="1"/>
          </p:cNvSpPr>
          <p:nvPr>
            <p:ph type="sldImg"/>
          </p:nvPr>
        </p:nvSpPr>
        <p:spPr>
          <a:xfrm>
            <a:off x="576263" y="160338"/>
            <a:ext cx="5857875" cy="4394200"/>
          </a:xfrm>
          <a:ln/>
        </p:spPr>
      </p:sp>
      <p:sp>
        <p:nvSpPr>
          <p:cNvPr id="196612" name="Rectangle 3"/>
          <p:cNvSpPr>
            <a:spLocks noGrp="1" noChangeArrowheads="1"/>
          </p:cNvSpPr>
          <p:nvPr>
            <p:ph type="body" idx="1"/>
          </p:nvPr>
        </p:nvSpPr>
        <p:spPr>
          <a:xfrm>
            <a:off x="578115" y="4486805"/>
            <a:ext cx="5610754" cy="4062563"/>
          </a:xfrm>
          <a:noFill/>
          <a:ln/>
        </p:spPr>
        <p:txBody>
          <a:bodyPr/>
          <a:lstStyle/>
          <a:p>
            <a:pPr eaLnBrk="1" hangingPunct="1"/>
            <a:r>
              <a:rPr lang="en-US" smtClean="0">
                <a:latin typeface="Arial" charset="0"/>
              </a:rPr>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D95C57F4-8FD1-477F-AD24-E4F089EAB56D}" type="slidenum">
              <a:rPr lang="en-US">
                <a:latin typeface="Arial" charset="0"/>
              </a:rPr>
              <a:pPr/>
              <a:t>10</a:t>
            </a:fld>
            <a:endParaRPr lang="en-US">
              <a:latin typeface="Arial" charset="0"/>
            </a:endParaRPr>
          </a:p>
        </p:txBody>
      </p:sp>
      <p:sp>
        <p:nvSpPr>
          <p:cNvPr id="205827" name="Rectangle 2"/>
          <p:cNvSpPr>
            <a:spLocks noGrp="1" noChangeArrowheads="1"/>
          </p:cNvSpPr>
          <p:nvPr>
            <p:ph type="body" idx="1"/>
          </p:nvPr>
        </p:nvSpPr>
        <p:spPr>
          <a:xfrm>
            <a:off x="578115" y="4728130"/>
            <a:ext cx="5610754" cy="3821238"/>
          </a:xfrm>
          <a:noFill/>
          <a:ln/>
        </p:spPr>
        <p:txBody>
          <a:bodyPr/>
          <a:lstStyle/>
          <a:p>
            <a:pPr eaLnBrk="1" hangingPunct="1"/>
            <a:r>
              <a:rPr lang="en-US" sz="1000" dirty="0" smtClean="0"/>
              <a:t>There are 12 types of measurement reports on the EAGLE STP. The measurement reports fall into 5 categories. The categories are:</a:t>
            </a:r>
          </a:p>
          <a:p>
            <a:pPr lvl="1" eaLnBrk="1" hangingPunct="1">
              <a:buFontTx/>
              <a:buChar char="•"/>
            </a:pPr>
            <a:r>
              <a:rPr lang="en-US" sz="1000" dirty="0" smtClean="0"/>
              <a:t>Traffic Engineering Reports</a:t>
            </a:r>
          </a:p>
          <a:p>
            <a:pPr lvl="1" eaLnBrk="1" hangingPunct="1">
              <a:buFontTx/>
              <a:buChar char="•"/>
            </a:pPr>
            <a:r>
              <a:rPr lang="en-US" sz="1000" dirty="0" smtClean="0"/>
              <a:t>Error Tracking/Troubleshooting Reports</a:t>
            </a:r>
          </a:p>
          <a:p>
            <a:pPr lvl="1" eaLnBrk="1" hangingPunct="1">
              <a:buFontTx/>
              <a:buChar char="•"/>
            </a:pPr>
            <a:r>
              <a:rPr lang="en-US" sz="1000" dirty="0" smtClean="0"/>
              <a:t>Daily Maintenance Reports</a:t>
            </a:r>
          </a:p>
          <a:p>
            <a:pPr lvl="1" eaLnBrk="1" hangingPunct="1">
              <a:buFontTx/>
              <a:buChar char="•"/>
            </a:pPr>
            <a:r>
              <a:rPr lang="en-US" sz="1000" dirty="0" smtClean="0"/>
              <a:t>Network Usage Reports</a:t>
            </a:r>
          </a:p>
          <a:p>
            <a:pPr lvl="1" eaLnBrk="1" hangingPunct="1">
              <a:buFontTx/>
              <a:buChar char="•"/>
            </a:pPr>
            <a:r>
              <a:rPr lang="en-US" sz="1000" dirty="0" smtClean="0"/>
              <a:t>Maintenance Status</a:t>
            </a:r>
          </a:p>
          <a:p>
            <a:pPr eaLnBrk="1" hangingPunct="1"/>
            <a:endParaRPr lang="en-US" sz="1000" dirty="0" smtClean="0"/>
          </a:p>
        </p:txBody>
      </p:sp>
      <p:sp>
        <p:nvSpPr>
          <p:cNvPr id="20582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7"/>
          <p:cNvSpPr>
            <a:spLocks noGrp="1" noChangeArrowheads="1"/>
          </p:cNvSpPr>
          <p:nvPr>
            <p:ph type="sldNum" sz="quarter" idx="5"/>
          </p:nvPr>
        </p:nvSpPr>
        <p:spPr>
          <a:noFill/>
        </p:spPr>
        <p:txBody>
          <a:bodyPr/>
          <a:lstStyle/>
          <a:p>
            <a:fld id="{DA4FACAD-D9AF-4F7D-A8A9-3024140B02F5}" type="slidenum">
              <a:rPr lang="en-US">
                <a:latin typeface="Arial" charset="0"/>
              </a:rPr>
              <a:pPr/>
              <a:t>100</a:t>
            </a:fld>
            <a:endParaRPr lang="en-US">
              <a:latin typeface="Arial" charset="0"/>
            </a:endParaRPr>
          </a:p>
        </p:txBody>
      </p:sp>
      <p:sp>
        <p:nvSpPr>
          <p:cNvPr id="301059" name="Rectangle 2"/>
          <p:cNvSpPr>
            <a:spLocks noGrp="1" noChangeArrowheads="1"/>
          </p:cNvSpPr>
          <p:nvPr>
            <p:ph type="body" idx="1"/>
          </p:nvPr>
        </p:nvSpPr>
        <p:spPr>
          <a:xfrm>
            <a:off x="699823" y="296662"/>
            <a:ext cx="5610754" cy="8303431"/>
          </a:xfrm>
          <a:noFill/>
          <a:ln/>
        </p:spPr>
        <p:txBody>
          <a:bodyPr/>
          <a:lstStyle/>
          <a:p>
            <a:pPr marL="220337" indent="-220337" eaLnBrk="1" hangingPunct="1"/>
            <a:r>
              <a:rPr lang="en-US" b="1" dirty="0" smtClean="0">
                <a:latin typeface="Arial" charset="0"/>
              </a:rPr>
              <a:t>Learning Exercise 6</a:t>
            </a:r>
            <a:r>
              <a:rPr lang="en-US" dirty="0" smtClean="0">
                <a:latin typeface="Arial" charset="0"/>
              </a:rPr>
              <a:t> </a:t>
            </a:r>
          </a:p>
          <a:p>
            <a:pPr marL="220337" indent="-220337" eaLnBrk="1" hangingPunct="1"/>
            <a:r>
              <a:rPr lang="en-US" dirty="0" smtClean="0">
                <a:latin typeface="Arial" charset="0"/>
              </a:rPr>
              <a:t>Use the appropriate command and parameters to generate the following </a:t>
            </a:r>
          </a:p>
          <a:p>
            <a:pPr marL="220337" indent="-220337" eaLnBrk="1" hangingPunct="1"/>
            <a:r>
              <a:rPr lang="en-US" dirty="0" smtClean="0">
                <a:latin typeface="Arial" charset="0"/>
              </a:rPr>
              <a:t>On-Demand measurement link set reports. Enter the command rtrv-ls and select a linkset name from the list of link sets to use in these On-Demand link set  commands. Record each command on the lines below each report type.</a:t>
            </a:r>
          </a:p>
          <a:p>
            <a:pPr marL="220337" indent="-220337" eaLnBrk="1" hangingPunct="1"/>
            <a:endParaRPr lang="en-US" dirty="0" smtClean="0">
              <a:latin typeface="Arial" charset="0"/>
            </a:endParaRPr>
          </a:p>
          <a:p>
            <a:pPr marL="220337" indent="-220337" eaLnBrk="1" hangingPunct="1">
              <a:buFontTx/>
              <a:buAutoNum type="arabicPeriod"/>
            </a:pPr>
            <a:r>
              <a:rPr lang="en-US" dirty="0" smtClean="0">
                <a:latin typeface="Arial" charset="0"/>
              </a:rPr>
              <a:t>Network Management report on a link set.</a:t>
            </a:r>
          </a:p>
          <a:p>
            <a:pPr marL="220337" indent="-220337" eaLnBrk="1" hangingPunct="1"/>
            <a:r>
              <a:rPr lang="en-US" dirty="0" smtClean="0">
                <a:latin typeface="Arial" charset="0"/>
              </a:rPr>
              <a:t>______________________________________________________________</a:t>
            </a:r>
          </a:p>
          <a:p>
            <a:pPr marL="220337" indent="-220337" eaLnBrk="1" hangingPunct="1">
              <a:buFontTx/>
              <a:buAutoNum type="arabicPeriod" startAt="2"/>
            </a:pPr>
            <a:r>
              <a:rPr lang="en-US" dirty="0" smtClean="0">
                <a:latin typeface="Arial" charset="0"/>
              </a:rPr>
              <a:t>Component report on a link set.</a:t>
            </a:r>
          </a:p>
          <a:p>
            <a:pPr marL="220337" indent="-220337" eaLnBrk="1" hangingPunct="1"/>
            <a:r>
              <a:rPr lang="en-US" dirty="0" smtClean="0">
                <a:latin typeface="Arial" charset="0"/>
              </a:rPr>
              <a:t>______________________________________________________________</a:t>
            </a:r>
          </a:p>
          <a:p>
            <a:pPr marL="220337" indent="-220337" eaLnBrk="1" hangingPunct="1">
              <a:buFontTx/>
              <a:buAutoNum type="arabicPeriod" startAt="3"/>
            </a:pPr>
            <a:r>
              <a:rPr lang="en-US" dirty="0" smtClean="0">
                <a:latin typeface="Arial" charset="0"/>
              </a:rPr>
              <a:t>Maintenance Daily report on a link set.</a:t>
            </a:r>
          </a:p>
          <a:p>
            <a:pPr marL="220337" indent="-220337" eaLnBrk="1" hangingPunct="1"/>
            <a:r>
              <a:rPr lang="en-US" dirty="0" smtClean="0">
                <a:latin typeface="Arial" charset="0"/>
              </a:rPr>
              <a:t>______________________________________________________________</a:t>
            </a:r>
          </a:p>
          <a:p>
            <a:pPr marL="220337" indent="-220337" eaLnBrk="1" hangingPunct="1">
              <a:buFontTx/>
              <a:buAutoNum type="arabicPeriod" startAt="4"/>
            </a:pPr>
            <a:r>
              <a:rPr lang="en-US" dirty="0" smtClean="0">
                <a:latin typeface="Arial" charset="0"/>
              </a:rPr>
              <a:t>Maintenance Day to Hour report on a link set.</a:t>
            </a:r>
          </a:p>
          <a:p>
            <a:pPr marL="220337" indent="-220337" eaLnBrk="1" hangingPunct="1"/>
            <a:r>
              <a:rPr lang="en-US" dirty="0" smtClean="0">
                <a:latin typeface="Arial" charset="0"/>
              </a:rPr>
              <a:t>______________________________________________________________ </a:t>
            </a: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7"/>
          <p:cNvSpPr>
            <a:spLocks noGrp="1" noChangeArrowheads="1"/>
          </p:cNvSpPr>
          <p:nvPr>
            <p:ph type="sldNum" sz="quarter" idx="5"/>
          </p:nvPr>
        </p:nvSpPr>
        <p:spPr>
          <a:noFill/>
        </p:spPr>
        <p:txBody>
          <a:bodyPr/>
          <a:lstStyle/>
          <a:p>
            <a:fld id="{5547A81B-96AD-4634-98BE-9C0340B5AD55}" type="slidenum">
              <a:rPr lang="en-US">
                <a:latin typeface="Arial" charset="0"/>
              </a:rPr>
              <a:pPr/>
              <a:t>101</a:t>
            </a:fld>
            <a:endParaRPr lang="en-US">
              <a:latin typeface="Arial" charset="0"/>
            </a:endParaRPr>
          </a:p>
        </p:txBody>
      </p:sp>
      <p:sp>
        <p:nvSpPr>
          <p:cNvPr id="302083"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7"/>
          <p:cNvSpPr>
            <a:spLocks noGrp="1" noChangeArrowheads="1"/>
          </p:cNvSpPr>
          <p:nvPr>
            <p:ph type="sldNum" sz="quarter" idx="5"/>
          </p:nvPr>
        </p:nvSpPr>
        <p:spPr>
          <a:noFill/>
        </p:spPr>
        <p:txBody>
          <a:bodyPr/>
          <a:lstStyle/>
          <a:p>
            <a:fld id="{67960B00-35AE-4A15-BB04-2CCDE066C2EA}" type="slidenum">
              <a:rPr lang="en-US">
                <a:latin typeface="Arial" charset="0"/>
              </a:rPr>
              <a:pPr/>
              <a:t>102</a:t>
            </a:fld>
            <a:endParaRPr lang="en-US">
              <a:latin typeface="Arial" charset="0"/>
            </a:endParaRPr>
          </a:p>
        </p:txBody>
      </p:sp>
      <p:sp>
        <p:nvSpPr>
          <p:cNvPr id="303107" name="Rectangle 2"/>
          <p:cNvSpPr>
            <a:spLocks noGrp="1" noChangeArrowheads="1"/>
          </p:cNvSpPr>
          <p:nvPr>
            <p:ph type="body" idx="1"/>
          </p:nvPr>
        </p:nvSpPr>
        <p:spPr>
          <a:xfrm>
            <a:off x="833703" y="270532"/>
            <a:ext cx="5451012" cy="8040587"/>
          </a:xfrm>
          <a:noFill/>
          <a:ln/>
        </p:spPr>
        <p:txBody>
          <a:bodyPr/>
          <a:lstStyle/>
          <a:p>
            <a:pPr marL="220337" indent="-220337" eaLnBrk="1" hangingPunct="1"/>
            <a:r>
              <a:rPr lang="en-US" b="1" dirty="0" smtClean="0">
                <a:latin typeface="Arial" charset="0"/>
              </a:rPr>
              <a:t>Module 4 Review</a:t>
            </a:r>
            <a:r>
              <a:rPr lang="en-US" sz="1400" b="1" dirty="0" smtClean="0"/>
              <a:t>		</a:t>
            </a:r>
          </a:p>
          <a:p>
            <a:pPr marL="220337" indent="-220337" eaLnBrk="1" hangingPunct="1"/>
            <a:endParaRPr lang="en-US" sz="1400" b="1" dirty="0" smtClean="0"/>
          </a:p>
          <a:p>
            <a:pPr marL="220337" indent="-220337" eaLnBrk="1" hangingPunct="1">
              <a:buFontTx/>
              <a:buAutoNum type="arabicPeriod"/>
            </a:pPr>
            <a:r>
              <a:rPr lang="en-US" dirty="0" smtClean="0">
                <a:latin typeface="Arial" charset="0"/>
              </a:rPr>
              <a:t>List the measurement reports used in determining Linkset measurements</a:t>
            </a:r>
            <a:r>
              <a:rPr lang="en-US" sz="1400" dirty="0" smtClean="0"/>
              <a:t>.</a:t>
            </a:r>
          </a:p>
          <a:p>
            <a:pPr marL="661011" lvl="1" indent="-220337" eaLnBrk="1" hangingPunct="1">
              <a:buFontTx/>
              <a:buAutoNum type="arabicPeriod"/>
            </a:pPr>
            <a:r>
              <a:rPr lang="en-US" dirty="0" smtClean="0">
                <a:latin typeface="Arial" charset="0"/>
              </a:rPr>
              <a:t>_____________    2.  ______________  </a:t>
            </a:r>
          </a:p>
          <a:p>
            <a:pPr marL="661011" lvl="1" indent="-220337" eaLnBrk="1" hangingPunct="1"/>
            <a:r>
              <a:rPr lang="en-US" dirty="0" smtClean="0">
                <a:latin typeface="Arial" charset="0"/>
              </a:rPr>
              <a:t>3.   _____________    4.  ______________</a:t>
            </a:r>
          </a:p>
          <a:p>
            <a:pPr marL="661011" lvl="1" indent="-220337" eaLnBrk="1" hangingPunct="1"/>
            <a:endParaRPr lang="en-US" dirty="0" smtClean="0">
              <a:latin typeface="Arial" charset="0"/>
            </a:endParaRPr>
          </a:p>
          <a:p>
            <a:pPr marL="220337" indent="-220337" eaLnBrk="1" hangingPunct="1">
              <a:buFontTx/>
              <a:buAutoNum type="arabicPeriod"/>
            </a:pPr>
            <a:r>
              <a:rPr lang="en-US" dirty="0" smtClean="0">
                <a:latin typeface="Arial" charset="0"/>
              </a:rPr>
              <a:t>What are the accessible collection periods available for the </a:t>
            </a:r>
            <a:r>
              <a:rPr lang="en-US" dirty="0" err="1" smtClean="0">
                <a:latin typeface="Arial" charset="0"/>
              </a:rPr>
              <a:t>MTCD</a:t>
            </a:r>
            <a:r>
              <a:rPr lang="en-US" dirty="0" smtClean="0">
                <a:latin typeface="Arial" charset="0"/>
              </a:rPr>
              <a:t> report?</a:t>
            </a:r>
          </a:p>
          <a:p>
            <a:pPr marL="220337" indent="-220337" eaLnBrk="1" hangingPunct="1"/>
            <a:r>
              <a:rPr lang="en-US" dirty="0" smtClean="0">
                <a:latin typeface="Arial" charset="0"/>
              </a:rPr>
              <a:t>__________________________________________________________</a:t>
            </a:r>
          </a:p>
          <a:p>
            <a:pPr marL="220337" indent="-220337" eaLnBrk="1" hangingPunct="1"/>
            <a:endParaRPr lang="en-US" dirty="0" smtClean="0">
              <a:latin typeface="Arial" charset="0"/>
            </a:endParaRPr>
          </a:p>
          <a:p>
            <a:pPr marL="220337" indent="-220337" eaLnBrk="1" hangingPunct="1">
              <a:buFontTx/>
              <a:buAutoNum type="arabicPeriod" startAt="3"/>
            </a:pPr>
            <a:r>
              <a:rPr lang="en-US" dirty="0" smtClean="0">
                <a:latin typeface="Arial" charset="0"/>
              </a:rPr>
              <a:t>What is the reporting mode for the </a:t>
            </a:r>
            <a:r>
              <a:rPr lang="en-US" dirty="0" err="1" smtClean="0">
                <a:latin typeface="Arial" charset="0"/>
              </a:rPr>
              <a:t>MTCDTH</a:t>
            </a:r>
            <a:r>
              <a:rPr lang="en-US" dirty="0" smtClean="0">
                <a:latin typeface="Arial" charset="0"/>
              </a:rPr>
              <a:t> report?</a:t>
            </a:r>
          </a:p>
          <a:p>
            <a:pPr marL="220337" indent="-220337" eaLnBrk="1" hangingPunct="1"/>
            <a:r>
              <a:rPr lang="en-US" dirty="0" smtClean="0">
                <a:latin typeface="Arial" charset="0"/>
              </a:rPr>
              <a:t>__________________________________________________________</a:t>
            </a:r>
          </a:p>
          <a:p>
            <a:pPr marL="220337" indent="-220337" eaLnBrk="1" hangingPunct="1"/>
            <a:endParaRPr lang="en-US" dirty="0" smtClean="0">
              <a:latin typeface="Arial" charset="0"/>
            </a:endParaRPr>
          </a:p>
          <a:p>
            <a:pPr marL="220337" indent="-220337" eaLnBrk="1" hangingPunct="1">
              <a:buFontTx/>
              <a:buAutoNum type="arabicPeriod" startAt="4"/>
            </a:pPr>
            <a:r>
              <a:rPr lang="en-US" dirty="0" smtClean="0">
                <a:latin typeface="Arial" charset="0"/>
              </a:rPr>
              <a:t>What is the STP retention period for the NM report?</a:t>
            </a:r>
          </a:p>
          <a:p>
            <a:pPr marL="220337" indent="-220337" eaLnBrk="1" hangingPunct="1"/>
            <a:r>
              <a:rPr lang="en-US" dirty="0" smtClean="0">
                <a:latin typeface="Arial" charset="0"/>
              </a:rPr>
              <a:t>__________________________________________________________</a:t>
            </a:r>
          </a:p>
          <a:p>
            <a:pPr marL="220337" indent="-220337" eaLnBrk="1" hangingPunct="1"/>
            <a:endParaRPr lang="en-US" dirty="0" smtClean="0">
              <a:latin typeface="Arial" charset="0"/>
            </a:endParaRPr>
          </a:p>
          <a:p>
            <a:pPr marL="220337" indent="-220337" eaLnBrk="1" hangingPunct="1">
              <a:buFontTx/>
              <a:buAutoNum type="arabicPeriod" startAt="5"/>
            </a:pPr>
            <a:r>
              <a:rPr lang="en-US" dirty="0" smtClean="0">
                <a:latin typeface="Arial" charset="0"/>
              </a:rPr>
              <a:t>Describe the meaning of the event name “</a:t>
            </a:r>
            <a:r>
              <a:rPr lang="en-US" dirty="0" err="1" smtClean="0">
                <a:latin typeface="Arial" charset="0"/>
              </a:rPr>
              <a:t>atmndcrcv</a:t>
            </a:r>
            <a:r>
              <a:rPr lang="en-US" dirty="0" smtClean="0">
                <a:latin typeface="Arial" charset="0"/>
              </a:rPr>
              <a:t>”.</a:t>
            </a:r>
          </a:p>
          <a:p>
            <a:pPr marL="220337" indent="-220337" eaLnBrk="1" hangingPunct="1"/>
            <a:r>
              <a:rPr lang="en-US" dirty="0" smtClean="0">
                <a:latin typeface="Arial" charset="0"/>
              </a:rPr>
              <a:t>__________________________________________________________</a:t>
            </a:r>
          </a:p>
          <a:p>
            <a:pPr marL="220337" indent="-220337" eaLnBrk="1" hangingPunct="1"/>
            <a:endParaRPr lang="en-US" dirty="0" smtClean="0">
              <a:latin typeface="Arial" charset="0"/>
            </a:endParaRPr>
          </a:p>
          <a:p>
            <a:pPr marL="220337" indent="-220337" eaLnBrk="1" hangingPunct="1">
              <a:buFontTx/>
              <a:buAutoNum type="arabicPeriod" startAt="6"/>
            </a:pPr>
            <a:r>
              <a:rPr lang="en-US" dirty="0" smtClean="0">
                <a:latin typeface="Arial" charset="0"/>
              </a:rPr>
              <a:t>Describe the meaning of the event name “</a:t>
            </a:r>
            <a:r>
              <a:rPr lang="en-US" dirty="0" err="1" smtClean="0">
                <a:latin typeface="Arial" charset="0"/>
              </a:rPr>
              <a:t>atmndctrn</a:t>
            </a:r>
            <a:r>
              <a:rPr lang="en-US" dirty="0" smtClean="0">
                <a:latin typeface="Arial" charset="0"/>
              </a:rPr>
              <a:t>”.</a:t>
            </a:r>
          </a:p>
          <a:p>
            <a:pPr marL="220337" indent="-220337" eaLnBrk="1" hangingPunct="1"/>
            <a:r>
              <a:rPr lang="en-US" dirty="0" smtClean="0">
                <a:latin typeface="Arial" charset="0"/>
              </a:rPr>
              <a:t>__________________________________________________________</a:t>
            </a:r>
          </a:p>
          <a:p>
            <a:pPr marL="220337" indent="-220337" eaLnBrk="1" hangingPunct="1"/>
            <a:endParaRPr lang="en-US" dirty="0" smtClean="0">
              <a:latin typeface="Arial" charset="0"/>
            </a:endParaRPr>
          </a:p>
          <a:p>
            <a:pPr marL="220337" indent="-220337" eaLnBrk="1" hangingPunct="1">
              <a:buFontTx/>
              <a:buAutoNum type="arabicPeriod" startAt="7"/>
            </a:pPr>
            <a:r>
              <a:rPr lang="en-US" dirty="0" smtClean="0">
                <a:latin typeface="Arial" charset="0"/>
              </a:rPr>
              <a:t>Describe the meaning of the event name “</a:t>
            </a:r>
            <a:r>
              <a:rPr lang="en-US" dirty="0" err="1" smtClean="0">
                <a:latin typeface="Arial" charset="0"/>
              </a:rPr>
              <a:t>tdlsinac</a:t>
            </a:r>
            <a:r>
              <a:rPr lang="en-US" dirty="0" smtClean="0">
                <a:latin typeface="Arial" charset="0"/>
              </a:rPr>
              <a:t>”.</a:t>
            </a:r>
          </a:p>
          <a:p>
            <a:pPr marL="220337" indent="-220337" eaLnBrk="1" hangingPunct="1"/>
            <a:r>
              <a:rPr lang="en-US" dirty="0" smtClean="0">
                <a:latin typeface="Arial" charset="0"/>
              </a:rPr>
              <a:t>__________________________________________________________</a:t>
            </a:r>
          </a:p>
          <a:p>
            <a:pPr marL="220337" indent="-220337" eaLnBrk="1" hangingPunct="1"/>
            <a:endParaRPr lang="en-US" dirty="0" smtClean="0">
              <a:latin typeface="Arial" charset="0"/>
            </a:endParaRPr>
          </a:p>
          <a:p>
            <a:pPr marL="220337" indent="-220337" eaLnBrk="1" hangingPunct="1">
              <a:buFontTx/>
              <a:buAutoNum type="arabicPeriod" startAt="8"/>
            </a:pPr>
            <a:r>
              <a:rPr lang="en-US" dirty="0" smtClean="0">
                <a:latin typeface="Arial" charset="0"/>
              </a:rPr>
              <a:t>Describe the meaning of the event name “</a:t>
            </a:r>
            <a:r>
              <a:rPr lang="en-US" dirty="0" err="1" smtClean="0">
                <a:latin typeface="Arial" charset="0"/>
              </a:rPr>
              <a:t>msgwsdslim</a:t>
            </a:r>
            <a:r>
              <a:rPr lang="en-US" dirty="0" smtClean="0">
                <a:latin typeface="Arial" charset="0"/>
              </a:rPr>
              <a:t>”.</a:t>
            </a:r>
          </a:p>
          <a:p>
            <a:pPr marL="220337" indent="-220337" eaLnBrk="1" hangingPunct="1"/>
            <a:r>
              <a:rPr lang="en-US" dirty="0" smtClean="0">
                <a:latin typeface="Arial" charset="0"/>
              </a:rPr>
              <a:t>_____________________________________________________________</a:t>
            </a:r>
          </a:p>
          <a:p>
            <a:pPr marL="220337" indent="-220337" eaLnBrk="1" hangingPunct="1"/>
            <a:endParaRPr lang="en-US" dirty="0" smtClean="0">
              <a:latin typeface="Arial" charset="0"/>
            </a:endParaRPr>
          </a:p>
        </p:txBody>
      </p:sp>
      <p:sp>
        <p:nvSpPr>
          <p:cNvPr id="303108" name="Line 3"/>
          <p:cNvSpPr>
            <a:spLocks noChangeShapeType="1"/>
          </p:cNvSpPr>
          <p:nvPr/>
        </p:nvSpPr>
        <p:spPr bwMode="auto">
          <a:xfrm>
            <a:off x="756113" y="571687"/>
            <a:ext cx="5498174"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Rectangle 7"/>
          <p:cNvSpPr>
            <a:spLocks noGrp="1" noChangeArrowheads="1"/>
          </p:cNvSpPr>
          <p:nvPr>
            <p:ph type="sldNum" sz="quarter" idx="5"/>
          </p:nvPr>
        </p:nvSpPr>
        <p:spPr>
          <a:noFill/>
        </p:spPr>
        <p:txBody>
          <a:bodyPr/>
          <a:lstStyle/>
          <a:p>
            <a:fld id="{8AF4A194-F722-4A3D-8040-BEA009834191}" type="slidenum">
              <a:rPr lang="en-US">
                <a:latin typeface="Arial" charset="0"/>
              </a:rPr>
              <a:pPr/>
              <a:t>103</a:t>
            </a:fld>
            <a:endParaRPr lang="en-US">
              <a:latin typeface="Arial" charset="0"/>
            </a:endParaRPr>
          </a:p>
        </p:txBody>
      </p:sp>
      <p:sp>
        <p:nvSpPr>
          <p:cNvPr id="304131"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7"/>
          <p:cNvSpPr>
            <a:spLocks noGrp="1" noChangeArrowheads="1"/>
          </p:cNvSpPr>
          <p:nvPr>
            <p:ph type="sldNum" sz="quarter" idx="5"/>
          </p:nvPr>
        </p:nvSpPr>
        <p:spPr>
          <a:noFill/>
        </p:spPr>
        <p:txBody>
          <a:bodyPr/>
          <a:lstStyle/>
          <a:p>
            <a:fld id="{C31BDB5B-EE14-4C24-85B9-1F55EDF61A53}" type="slidenum">
              <a:rPr lang="en-US">
                <a:latin typeface="Arial" charset="0"/>
              </a:rPr>
              <a:pPr/>
              <a:t>104</a:t>
            </a:fld>
            <a:endParaRPr lang="en-US">
              <a:latin typeface="Arial" charset="0"/>
            </a:endParaRPr>
          </a:p>
        </p:txBody>
      </p:sp>
      <p:sp>
        <p:nvSpPr>
          <p:cNvPr id="305155" name="Rectangle 2"/>
          <p:cNvSpPr>
            <a:spLocks noGrp="1" noChangeArrowheads="1"/>
          </p:cNvSpPr>
          <p:nvPr>
            <p:ph type="body" idx="1"/>
          </p:nvPr>
        </p:nvSpPr>
        <p:spPr>
          <a:xfrm>
            <a:off x="578115" y="4708147"/>
            <a:ext cx="5610754" cy="3841221"/>
          </a:xfrm>
          <a:noFill/>
          <a:ln/>
        </p:spPr>
        <p:txBody>
          <a:bodyPr/>
          <a:lstStyle/>
          <a:p>
            <a:pPr eaLnBrk="1" hangingPunct="1"/>
            <a:r>
              <a:rPr lang="en-US" sz="1000" dirty="0" smtClean="0"/>
              <a:t>This Module discusses ANSI and ITU network configurations.</a:t>
            </a:r>
          </a:p>
          <a:p>
            <a:pPr eaLnBrk="1" hangingPunct="1"/>
            <a:r>
              <a:rPr lang="en-US" sz="1000" dirty="0" smtClean="0"/>
              <a:t>ANSI network configurations for SS7 and T1 links are discussed first.</a:t>
            </a:r>
          </a:p>
          <a:p>
            <a:pPr eaLnBrk="1" hangingPunct="1"/>
            <a:r>
              <a:rPr lang="en-US" sz="1000" dirty="0" smtClean="0"/>
              <a:t>ITU network configuration for E1 links are discussed second.</a:t>
            </a:r>
          </a:p>
          <a:p>
            <a:pPr eaLnBrk="1" hangingPunct="1"/>
            <a:r>
              <a:rPr lang="en-US" sz="1000" dirty="0" smtClean="0"/>
              <a:t>ATM link configuration for either network is last. </a:t>
            </a:r>
          </a:p>
          <a:p>
            <a:pPr eaLnBrk="1" hangingPunct="1"/>
            <a:r>
              <a:rPr lang="en-US" sz="1000" dirty="0" smtClean="0"/>
              <a:t>The appropriate Network example drawing is found at the beginning of each discussion.</a:t>
            </a:r>
          </a:p>
          <a:p>
            <a:pPr eaLnBrk="1" hangingPunct="1"/>
            <a:r>
              <a:rPr lang="en-US" sz="1000" dirty="0" smtClean="0"/>
              <a:t>The following EAGLE STP Manuals will be used as reference for this section of the course.</a:t>
            </a:r>
          </a:p>
          <a:p>
            <a:pPr lvl="1" eaLnBrk="1" hangingPunct="1">
              <a:buFontTx/>
              <a:buChar char="•"/>
            </a:pPr>
            <a:r>
              <a:rPr lang="en-US" sz="1000" dirty="0" smtClean="0"/>
              <a:t>Commands</a:t>
            </a:r>
          </a:p>
          <a:p>
            <a:pPr lvl="1" eaLnBrk="1" hangingPunct="1">
              <a:buFontTx/>
              <a:buChar char="•"/>
            </a:pPr>
            <a:r>
              <a:rPr lang="en-US" sz="1000" dirty="0" smtClean="0"/>
              <a:t>Database Administration – SS7</a:t>
            </a:r>
          </a:p>
          <a:p>
            <a:pPr eaLnBrk="1" hangingPunct="1"/>
            <a:endParaRPr lang="en-US" sz="1000" dirty="0" smtClean="0"/>
          </a:p>
          <a:p>
            <a:pPr eaLnBrk="1" hangingPunct="1"/>
            <a:endParaRPr lang="en-US" dirty="0" smtClean="0">
              <a:latin typeface="Arial" charset="0"/>
            </a:endParaRPr>
          </a:p>
        </p:txBody>
      </p:sp>
      <p:sp>
        <p:nvSpPr>
          <p:cNvPr id="30515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7"/>
          <p:cNvSpPr>
            <a:spLocks noGrp="1" noChangeArrowheads="1"/>
          </p:cNvSpPr>
          <p:nvPr>
            <p:ph type="sldNum" sz="quarter" idx="5"/>
          </p:nvPr>
        </p:nvSpPr>
        <p:spPr>
          <a:noFill/>
        </p:spPr>
        <p:txBody>
          <a:bodyPr/>
          <a:lstStyle/>
          <a:p>
            <a:fld id="{2238034B-065B-45ED-9D15-25D3D89CF180}" type="slidenum">
              <a:rPr lang="en-US">
                <a:latin typeface="Arial" charset="0"/>
              </a:rPr>
              <a:pPr/>
              <a:t>105</a:t>
            </a:fld>
            <a:endParaRPr lang="en-US">
              <a:latin typeface="Arial" charset="0"/>
            </a:endParaRPr>
          </a:p>
        </p:txBody>
      </p:sp>
      <p:sp>
        <p:nvSpPr>
          <p:cNvPr id="306179" name="Rectangle 2"/>
          <p:cNvSpPr>
            <a:spLocks noGrp="1" noChangeArrowheads="1"/>
          </p:cNvSpPr>
          <p:nvPr>
            <p:ph type="body" idx="1"/>
          </p:nvPr>
        </p:nvSpPr>
        <p:spPr>
          <a:xfrm>
            <a:off x="734814" y="4692777"/>
            <a:ext cx="5452534" cy="3855055"/>
          </a:xfrm>
          <a:noFill/>
          <a:ln/>
        </p:spPr>
        <p:txBody>
          <a:bodyPr/>
          <a:lstStyle/>
          <a:p>
            <a:pPr eaLnBrk="1" hangingPunct="1"/>
            <a:endParaRPr lang="en-US" smtClean="0">
              <a:latin typeface="Arial" charset="0"/>
            </a:endParaRPr>
          </a:p>
        </p:txBody>
      </p:sp>
      <p:sp>
        <p:nvSpPr>
          <p:cNvPr id="30618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7"/>
          <p:cNvSpPr>
            <a:spLocks noGrp="1" noChangeArrowheads="1"/>
          </p:cNvSpPr>
          <p:nvPr>
            <p:ph type="sldNum" sz="quarter" idx="5"/>
          </p:nvPr>
        </p:nvSpPr>
        <p:spPr>
          <a:noFill/>
        </p:spPr>
        <p:txBody>
          <a:bodyPr/>
          <a:lstStyle/>
          <a:p>
            <a:fld id="{72A286AF-A6E1-426E-AAB5-76B0EBE12CE1}" type="slidenum">
              <a:rPr lang="en-US">
                <a:latin typeface="Arial" charset="0"/>
              </a:rPr>
              <a:pPr/>
              <a:t>106</a:t>
            </a:fld>
            <a:endParaRPr lang="en-US">
              <a:latin typeface="Arial" charset="0"/>
            </a:endParaRPr>
          </a:p>
        </p:txBody>
      </p:sp>
      <p:sp>
        <p:nvSpPr>
          <p:cNvPr id="307203" name="Rectangle 2"/>
          <p:cNvSpPr>
            <a:spLocks noGrp="1" noChangeArrowheads="1"/>
          </p:cNvSpPr>
          <p:nvPr>
            <p:ph type="body" idx="1"/>
          </p:nvPr>
        </p:nvSpPr>
        <p:spPr>
          <a:xfrm>
            <a:off x="734814" y="4731204"/>
            <a:ext cx="5452534" cy="3816628"/>
          </a:xfrm>
          <a:noFill/>
          <a:ln/>
        </p:spPr>
        <p:txBody>
          <a:bodyPr/>
          <a:lstStyle/>
          <a:p>
            <a:pPr eaLnBrk="1" hangingPunct="1"/>
            <a:r>
              <a:rPr lang="en-US" sz="1000" dirty="0" smtClean="0"/>
              <a:t>Gateway Measurements collect and report gateway related data from the STP. </a:t>
            </a:r>
          </a:p>
          <a:p>
            <a:pPr eaLnBrk="1" hangingPunct="1">
              <a:buFontTx/>
              <a:buChar char="•"/>
            </a:pPr>
            <a:r>
              <a:rPr lang="en-US" sz="1000" dirty="0" smtClean="0"/>
              <a:t>Entity types: STP, </a:t>
            </a:r>
            <a:r>
              <a:rPr lang="en-US" sz="1000" dirty="0" err="1" smtClean="0"/>
              <a:t>ORIGNI</a:t>
            </a:r>
            <a:r>
              <a:rPr lang="en-US" sz="1000" dirty="0" smtClean="0"/>
              <a:t>, </a:t>
            </a:r>
            <a:r>
              <a:rPr lang="en-US" sz="1000" dirty="0" err="1" smtClean="0"/>
              <a:t>ORIGNINC</a:t>
            </a:r>
            <a:r>
              <a:rPr lang="en-US" sz="1000" dirty="0" smtClean="0"/>
              <a:t>, </a:t>
            </a:r>
            <a:r>
              <a:rPr lang="en-US" sz="1000" dirty="0" err="1" smtClean="0"/>
              <a:t>Lnkset</a:t>
            </a:r>
            <a:r>
              <a:rPr lang="en-US" sz="1000" dirty="0" smtClean="0"/>
              <a:t>, </a:t>
            </a:r>
            <a:r>
              <a:rPr lang="en-US" sz="1000" dirty="0" err="1" smtClean="0"/>
              <a:t>LSDESTNI</a:t>
            </a:r>
            <a:r>
              <a:rPr lang="en-US" sz="1000" dirty="0" smtClean="0"/>
              <a:t>, </a:t>
            </a:r>
            <a:r>
              <a:rPr lang="en-US" sz="1000" dirty="0" err="1" smtClean="0"/>
              <a:t>LSORIGINI</a:t>
            </a:r>
            <a:r>
              <a:rPr lang="en-US" sz="1000" dirty="0" smtClean="0"/>
              <a:t>, </a:t>
            </a:r>
            <a:r>
              <a:rPr lang="en-US" sz="1000" dirty="0" err="1" smtClean="0"/>
              <a:t>LSONISMT</a:t>
            </a:r>
            <a:endParaRPr lang="en-US" sz="1000" dirty="0" smtClean="0"/>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a:t>
            </a:r>
          </a:p>
          <a:p>
            <a:pPr eaLnBrk="1" hangingPunct="1"/>
            <a:endParaRPr lang="en-US" sz="1000" dirty="0" smtClean="0"/>
          </a:p>
          <a:p>
            <a:pPr eaLnBrk="1" hangingPunct="1"/>
            <a:r>
              <a:rPr lang="en-US" sz="1000" dirty="0" smtClean="0"/>
              <a:t>Peg counts in these registers are controlled by how GWS rules are written. In a perfect world, the only register with a non-zero value would be </a:t>
            </a:r>
            <a:r>
              <a:rPr lang="en-US" sz="1000" dirty="0" err="1" smtClean="0"/>
              <a:t>GTTPFDIC</a:t>
            </a:r>
            <a:r>
              <a:rPr lang="en-US" sz="1000" dirty="0" smtClean="0"/>
              <a:t>. </a:t>
            </a:r>
          </a:p>
          <a:p>
            <a:pPr eaLnBrk="1" hangingPunct="1"/>
            <a:r>
              <a:rPr lang="en-US" sz="1000" dirty="0" smtClean="0"/>
              <a:t>If GWS rules are incorrect, you could be screening out legitimate MSUs. If there are values in these other registers, you should look at your event log and make sure that the messages that are failing screening should be failing. If you see point codes and message types that are failing GWS, you should look at your GWS tables and make any necessary corrections. </a:t>
            </a:r>
          </a:p>
        </p:txBody>
      </p:sp>
      <p:sp>
        <p:nvSpPr>
          <p:cNvPr id="30720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7"/>
          <p:cNvSpPr>
            <a:spLocks noGrp="1" noChangeArrowheads="1"/>
          </p:cNvSpPr>
          <p:nvPr>
            <p:ph type="sldNum" sz="quarter" idx="5"/>
          </p:nvPr>
        </p:nvSpPr>
        <p:spPr>
          <a:noFill/>
        </p:spPr>
        <p:txBody>
          <a:bodyPr/>
          <a:lstStyle/>
          <a:p>
            <a:fld id="{1E470FC9-F4A8-4803-868B-BBE78BE66B04}" type="slidenum">
              <a:rPr lang="en-US">
                <a:latin typeface="Arial" charset="0"/>
              </a:rPr>
              <a:pPr/>
              <a:t>107</a:t>
            </a:fld>
            <a:endParaRPr lang="en-US">
              <a:latin typeface="Arial" charset="0"/>
            </a:endParaRPr>
          </a:p>
        </p:txBody>
      </p:sp>
      <p:sp>
        <p:nvSpPr>
          <p:cNvPr id="308227" name="Rectangle 2"/>
          <p:cNvSpPr>
            <a:spLocks noGrp="1" noChangeArrowheads="1"/>
          </p:cNvSpPr>
          <p:nvPr>
            <p:ph type="body" idx="1"/>
          </p:nvPr>
        </p:nvSpPr>
        <p:spPr>
          <a:xfrm>
            <a:off x="734814" y="4731204"/>
            <a:ext cx="5452534" cy="3816628"/>
          </a:xfrm>
          <a:noFill/>
          <a:ln/>
        </p:spPr>
        <p:txBody>
          <a:bodyPr/>
          <a:lstStyle/>
          <a:p>
            <a:pPr eaLnBrk="1" hangingPunct="1"/>
            <a:r>
              <a:rPr lang="en-US" sz="1000" dirty="0" smtClean="0"/>
              <a:t>Gateway Measurements collect and report gateway related data for the originating network indicator of a point code.</a:t>
            </a:r>
          </a:p>
          <a:p>
            <a:pPr eaLnBrk="1" hangingPunct="1">
              <a:buFontTx/>
              <a:buChar char="•"/>
            </a:pPr>
            <a:r>
              <a:rPr lang="en-US" sz="1000" dirty="0" smtClean="0"/>
              <a:t>Entity types: STP, </a:t>
            </a:r>
            <a:r>
              <a:rPr lang="en-US" sz="1000" dirty="0" err="1" smtClean="0"/>
              <a:t>ORIGNI</a:t>
            </a:r>
            <a:r>
              <a:rPr lang="en-US" sz="1000" dirty="0" smtClean="0"/>
              <a:t>, </a:t>
            </a:r>
            <a:r>
              <a:rPr lang="en-US" sz="1000" dirty="0" err="1" smtClean="0"/>
              <a:t>ORIGNINC</a:t>
            </a:r>
            <a:r>
              <a:rPr lang="en-US" sz="1000" dirty="0" smtClean="0"/>
              <a:t>, </a:t>
            </a:r>
            <a:r>
              <a:rPr lang="en-US" sz="1000" dirty="0" err="1" smtClean="0"/>
              <a:t>Lnkset</a:t>
            </a:r>
            <a:r>
              <a:rPr lang="en-US" sz="1000" dirty="0" smtClean="0"/>
              <a:t>, </a:t>
            </a:r>
            <a:r>
              <a:rPr lang="en-US" sz="1000" dirty="0" err="1" smtClean="0"/>
              <a:t>LSDESTNI</a:t>
            </a:r>
            <a:r>
              <a:rPr lang="en-US" sz="1000" dirty="0" smtClean="0"/>
              <a:t>, </a:t>
            </a:r>
            <a:r>
              <a:rPr lang="en-US" sz="1000" dirty="0" err="1" smtClean="0"/>
              <a:t>LSORIGINI</a:t>
            </a:r>
            <a:r>
              <a:rPr lang="en-US" sz="1000" dirty="0" smtClean="0"/>
              <a:t>, </a:t>
            </a:r>
            <a:r>
              <a:rPr lang="en-US" sz="1000" dirty="0" err="1" smtClean="0"/>
              <a:t>LSONISMT</a:t>
            </a:r>
            <a:endParaRPr lang="en-US" sz="1000" dirty="0" smtClean="0"/>
          </a:p>
          <a:p>
            <a:pPr eaLnBrk="1" hangingPunct="1">
              <a:buFontTx/>
              <a:buChar char="•"/>
            </a:pPr>
            <a:r>
              <a:rPr lang="en-US" sz="1000" dirty="0" smtClean="0"/>
              <a:t> 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a:t>
            </a:r>
          </a:p>
          <a:p>
            <a:pPr eaLnBrk="1" hangingPunct="1"/>
            <a:endParaRPr lang="en-US" sz="1000" dirty="0" smtClean="0"/>
          </a:p>
        </p:txBody>
      </p:sp>
      <p:sp>
        <p:nvSpPr>
          <p:cNvPr id="30822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7"/>
          <p:cNvSpPr>
            <a:spLocks noGrp="1" noChangeArrowheads="1"/>
          </p:cNvSpPr>
          <p:nvPr>
            <p:ph type="sldNum" sz="quarter" idx="5"/>
          </p:nvPr>
        </p:nvSpPr>
        <p:spPr>
          <a:noFill/>
        </p:spPr>
        <p:txBody>
          <a:bodyPr/>
          <a:lstStyle/>
          <a:p>
            <a:fld id="{AA4C484C-9139-45D9-9DEA-D5923153E7CB}" type="slidenum">
              <a:rPr lang="en-US">
                <a:latin typeface="Arial" charset="0"/>
              </a:rPr>
              <a:pPr/>
              <a:t>108</a:t>
            </a:fld>
            <a:endParaRPr lang="en-US">
              <a:latin typeface="Arial" charset="0"/>
            </a:endParaRPr>
          </a:p>
        </p:txBody>
      </p:sp>
      <p:sp>
        <p:nvSpPr>
          <p:cNvPr id="309251" name="Rectangle 2"/>
          <p:cNvSpPr>
            <a:spLocks noGrp="1" noChangeArrowheads="1"/>
          </p:cNvSpPr>
          <p:nvPr>
            <p:ph type="body" idx="1"/>
          </p:nvPr>
        </p:nvSpPr>
        <p:spPr>
          <a:xfrm>
            <a:off x="734814" y="4711222"/>
            <a:ext cx="5452534" cy="3836609"/>
          </a:xfrm>
          <a:noFill/>
          <a:ln/>
        </p:spPr>
        <p:txBody>
          <a:bodyPr/>
          <a:lstStyle/>
          <a:p>
            <a:pPr eaLnBrk="1" hangingPunct="1"/>
            <a:r>
              <a:rPr lang="en-US" sz="1000" dirty="0" smtClean="0"/>
              <a:t>Gateway Measurements collect and report gateway related data for the network indicator and network cluster of a point code.</a:t>
            </a:r>
          </a:p>
          <a:p>
            <a:pPr eaLnBrk="1" hangingPunct="1">
              <a:buFontTx/>
              <a:buChar char="•"/>
            </a:pPr>
            <a:r>
              <a:rPr lang="en-US" sz="1000" dirty="0" smtClean="0"/>
              <a:t>Entity types: STP, </a:t>
            </a:r>
            <a:r>
              <a:rPr lang="en-US" sz="1000" dirty="0" err="1" smtClean="0"/>
              <a:t>ORIGNI</a:t>
            </a:r>
            <a:r>
              <a:rPr lang="en-US" sz="1000" dirty="0" smtClean="0"/>
              <a:t>, </a:t>
            </a:r>
            <a:r>
              <a:rPr lang="en-US" sz="1000" dirty="0" err="1" smtClean="0"/>
              <a:t>ORIGNINC</a:t>
            </a:r>
            <a:r>
              <a:rPr lang="en-US" sz="1000" dirty="0" smtClean="0"/>
              <a:t>, </a:t>
            </a:r>
            <a:r>
              <a:rPr lang="en-US" sz="1000" dirty="0" err="1" smtClean="0"/>
              <a:t>Lnkset</a:t>
            </a:r>
            <a:r>
              <a:rPr lang="en-US" sz="1000" dirty="0" smtClean="0"/>
              <a:t>, </a:t>
            </a:r>
            <a:r>
              <a:rPr lang="en-US" sz="1000" dirty="0" err="1" smtClean="0"/>
              <a:t>LSDESTNI</a:t>
            </a:r>
            <a:r>
              <a:rPr lang="en-US" sz="1000" dirty="0" smtClean="0"/>
              <a:t>, </a:t>
            </a:r>
            <a:r>
              <a:rPr lang="en-US" sz="1000" dirty="0" err="1" smtClean="0"/>
              <a:t>LSORIGINI</a:t>
            </a:r>
            <a:r>
              <a:rPr lang="en-US" sz="1000" dirty="0" smtClean="0"/>
              <a:t>, </a:t>
            </a:r>
            <a:r>
              <a:rPr lang="en-US" sz="1000" dirty="0" err="1" smtClean="0"/>
              <a:t>LSONISMT</a:t>
            </a:r>
            <a:r>
              <a:rPr lang="en-US" sz="1000" dirty="0" smtClean="0"/>
              <a:t> </a:t>
            </a:r>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a:t>
            </a:r>
          </a:p>
          <a:p>
            <a:pPr eaLnBrk="1" hangingPunct="1"/>
            <a:endParaRPr lang="en-US" sz="1000" dirty="0" smtClean="0"/>
          </a:p>
        </p:txBody>
      </p:sp>
      <p:sp>
        <p:nvSpPr>
          <p:cNvPr id="30925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p:spPr>
        <p:txBody>
          <a:bodyPr/>
          <a:lstStyle/>
          <a:p>
            <a:fld id="{2B7246D9-A165-4FAF-8A83-29B06FFAE5A4}" type="slidenum">
              <a:rPr lang="en-US">
                <a:latin typeface="Arial" charset="0"/>
              </a:rPr>
              <a:pPr/>
              <a:t>109</a:t>
            </a:fld>
            <a:endParaRPr lang="en-US">
              <a:latin typeface="Arial" charset="0"/>
            </a:endParaRPr>
          </a:p>
        </p:txBody>
      </p:sp>
      <p:sp>
        <p:nvSpPr>
          <p:cNvPr id="310275" name="Rectangle 2"/>
          <p:cNvSpPr>
            <a:spLocks noGrp="1" noChangeArrowheads="1"/>
          </p:cNvSpPr>
          <p:nvPr>
            <p:ph type="body" idx="1"/>
          </p:nvPr>
        </p:nvSpPr>
        <p:spPr>
          <a:xfrm>
            <a:off x="734814" y="4702000"/>
            <a:ext cx="5452534" cy="3845832"/>
          </a:xfrm>
          <a:noFill/>
          <a:ln/>
        </p:spPr>
        <p:txBody>
          <a:bodyPr/>
          <a:lstStyle/>
          <a:p>
            <a:pPr eaLnBrk="1" hangingPunct="1"/>
            <a:r>
              <a:rPr lang="en-US" sz="1000" dirty="0" smtClean="0"/>
              <a:t>Gateway Measurements collect and report gateway related data for linksets.</a:t>
            </a:r>
          </a:p>
          <a:p>
            <a:pPr eaLnBrk="1" hangingPunct="1">
              <a:buFontTx/>
              <a:buChar char="•"/>
            </a:pPr>
            <a:r>
              <a:rPr lang="en-US" sz="1000" dirty="0" smtClean="0"/>
              <a:t>Entity types: STP, </a:t>
            </a:r>
            <a:r>
              <a:rPr lang="en-US" sz="1000" dirty="0" err="1" smtClean="0"/>
              <a:t>ORIGNI</a:t>
            </a:r>
            <a:r>
              <a:rPr lang="en-US" sz="1000" dirty="0" smtClean="0"/>
              <a:t>, </a:t>
            </a:r>
            <a:r>
              <a:rPr lang="en-US" sz="1000" dirty="0" err="1" smtClean="0"/>
              <a:t>ORIGNINC</a:t>
            </a:r>
            <a:r>
              <a:rPr lang="en-US" sz="1000" dirty="0" smtClean="0"/>
              <a:t>, </a:t>
            </a:r>
            <a:r>
              <a:rPr lang="en-US" sz="1000" dirty="0" err="1" smtClean="0"/>
              <a:t>Lnkset</a:t>
            </a:r>
            <a:r>
              <a:rPr lang="en-US" sz="1000" dirty="0" smtClean="0"/>
              <a:t>, </a:t>
            </a:r>
            <a:r>
              <a:rPr lang="en-US" sz="1000" dirty="0" err="1" smtClean="0"/>
              <a:t>LSDESTNI</a:t>
            </a:r>
            <a:r>
              <a:rPr lang="en-US" sz="1000" dirty="0" smtClean="0"/>
              <a:t>, </a:t>
            </a:r>
            <a:r>
              <a:rPr lang="en-US" sz="1000" dirty="0" err="1" smtClean="0"/>
              <a:t>LSORIGINI</a:t>
            </a:r>
            <a:r>
              <a:rPr lang="en-US" sz="1000" dirty="0" smtClean="0"/>
              <a:t>, </a:t>
            </a:r>
            <a:r>
              <a:rPr lang="en-US" sz="1000" dirty="0" err="1" smtClean="0"/>
              <a:t>LSONISMT</a:t>
            </a:r>
            <a:endParaRPr lang="en-US" sz="1000" dirty="0" smtClean="0"/>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a:t>
            </a:r>
          </a:p>
          <a:p>
            <a:pPr eaLnBrk="1" hangingPunct="1"/>
            <a:endParaRPr lang="en-US" sz="1000" dirty="0" smtClean="0"/>
          </a:p>
        </p:txBody>
      </p:sp>
      <p:sp>
        <p:nvSpPr>
          <p:cNvPr id="31027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D0299846-DA9B-4CDE-8803-B66F3D718411}" type="slidenum">
              <a:rPr lang="en-US">
                <a:latin typeface="Arial" charset="0"/>
              </a:rPr>
              <a:pPr/>
              <a:t>11</a:t>
            </a:fld>
            <a:endParaRPr lang="en-US">
              <a:latin typeface="Arial" charset="0"/>
            </a:endParaRPr>
          </a:p>
        </p:txBody>
      </p:sp>
      <p:sp>
        <p:nvSpPr>
          <p:cNvPr id="206851" name="Rectangle 2"/>
          <p:cNvSpPr>
            <a:spLocks noGrp="1" noChangeArrowheads="1"/>
          </p:cNvSpPr>
          <p:nvPr>
            <p:ph type="body" idx="1"/>
          </p:nvPr>
        </p:nvSpPr>
        <p:spPr>
          <a:xfrm>
            <a:off x="578115" y="4718907"/>
            <a:ext cx="5610754" cy="3830461"/>
          </a:xfrm>
          <a:noFill/>
          <a:ln/>
        </p:spPr>
        <p:txBody>
          <a:bodyPr/>
          <a:lstStyle/>
          <a:p>
            <a:pPr eaLnBrk="1" hangingPunct="1">
              <a:lnSpc>
                <a:spcPct val="90000"/>
              </a:lnSpc>
            </a:pPr>
            <a:r>
              <a:rPr lang="en-US" sz="1000" dirty="0" smtClean="0"/>
              <a:t>Reports are available for the following entities:</a:t>
            </a:r>
          </a:p>
          <a:p>
            <a:pPr eaLnBrk="1" hangingPunct="1">
              <a:lnSpc>
                <a:spcPct val="90000"/>
              </a:lnSpc>
              <a:buFontTx/>
              <a:buChar char="•"/>
            </a:pPr>
            <a:r>
              <a:rPr lang="en-US" sz="1000" dirty="0" smtClean="0"/>
              <a:t>STP – Entire node</a:t>
            </a:r>
          </a:p>
          <a:p>
            <a:pPr eaLnBrk="1" hangingPunct="1">
              <a:lnSpc>
                <a:spcPct val="90000"/>
              </a:lnSpc>
              <a:buFontTx/>
              <a:buChar char="•"/>
            </a:pPr>
            <a:r>
              <a:rPr lang="en-US" sz="1000" dirty="0" smtClean="0"/>
              <a:t>Link – Signaling link</a:t>
            </a:r>
          </a:p>
          <a:p>
            <a:pPr eaLnBrk="1" hangingPunct="1">
              <a:lnSpc>
                <a:spcPct val="90000"/>
              </a:lnSpc>
              <a:buFontTx/>
              <a:buChar char="•"/>
            </a:pPr>
            <a:r>
              <a:rPr lang="en-US" sz="1000" dirty="0" err="1" smtClean="0"/>
              <a:t>Lnkset</a:t>
            </a:r>
            <a:r>
              <a:rPr lang="en-US" sz="1000" dirty="0" smtClean="0"/>
              <a:t> - Linkset</a:t>
            </a:r>
          </a:p>
          <a:p>
            <a:pPr eaLnBrk="1" hangingPunct="1">
              <a:lnSpc>
                <a:spcPct val="90000"/>
              </a:lnSpc>
              <a:buFontTx/>
              <a:buChar char="•"/>
            </a:pPr>
            <a:r>
              <a:rPr lang="en-US" sz="1000" dirty="0" smtClean="0"/>
              <a:t>LNP – Local number portability</a:t>
            </a:r>
          </a:p>
          <a:p>
            <a:pPr eaLnBrk="1" hangingPunct="1">
              <a:lnSpc>
                <a:spcPct val="90000"/>
              </a:lnSpc>
              <a:buFontTx/>
              <a:buChar char="•"/>
            </a:pPr>
            <a:r>
              <a:rPr lang="en-US" sz="1000" dirty="0" smtClean="0"/>
              <a:t>TT - Translation Type</a:t>
            </a:r>
          </a:p>
          <a:p>
            <a:pPr eaLnBrk="1" hangingPunct="1">
              <a:lnSpc>
                <a:spcPct val="90000"/>
              </a:lnSpc>
              <a:buFontTx/>
              <a:buChar char="•"/>
            </a:pPr>
            <a:r>
              <a:rPr lang="en-US" sz="1000" dirty="0" smtClean="0"/>
              <a:t>STPLAN – Ethernet link information</a:t>
            </a:r>
          </a:p>
          <a:p>
            <a:pPr eaLnBrk="1" hangingPunct="1">
              <a:lnSpc>
                <a:spcPct val="90000"/>
              </a:lnSpc>
              <a:buFontTx/>
              <a:buChar char="•"/>
            </a:pPr>
            <a:r>
              <a:rPr lang="en-US" sz="1000" dirty="0" err="1" smtClean="0"/>
              <a:t>ORIGNI</a:t>
            </a:r>
            <a:r>
              <a:rPr lang="en-US" sz="1000" dirty="0" smtClean="0"/>
              <a:t> – Originating network identifier, used in large networks with a Network Indicator greater than 5</a:t>
            </a:r>
          </a:p>
          <a:p>
            <a:pPr eaLnBrk="1" hangingPunct="1">
              <a:lnSpc>
                <a:spcPct val="90000"/>
              </a:lnSpc>
              <a:buFontTx/>
              <a:buChar char="•"/>
            </a:pPr>
            <a:r>
              <a:rPr lang="en-US" sz="1000" dirty="0" err="1" smtClean="0"/>
              <a:t>ORIGNINC</a:t>
            </a:r>
            <a:r>
              <a:rPr lang="en-US" sz="1000" dirty="0" smtClean="0"/>
              <a:t> – Originating network identifier for network cluster, used in small networks with a Network Indicator less than 5</a:t>
            </a:r>
          </a:p>
          <a:p>
            <a:pPr eaLnBrk="1" hangingPunct="1">
              <a:lnSpc>
                <a:spcPct val="90000"/>
              </a:lnSpc>
              <a:buFontTx/>
              <a:buChar char="•"/>
            </a:pPr>
            <a:r>
              <a:rPr lang="en-US" sz="1000" dirty="0" err="1" smtClean="0"/>
              <a:t>LSDESTNI</a:t>
            </a:r>
            <a:r>
              <a:rPr lang="en-US" sz="1000" dirty="0" smtClean="0"/>
              <a:t> – Linkset destination network identifier</a:t>
            </a:r>
          </a:p>
          <a:p>
            <a:pPr eaLnBrk="1" hangingPunct="1">
              <a:lnSpc>
                <a:spcPct val="90000"/>
              </a:lnSpc>
              <a:buFontTx/>
              <a:buChar char="•"/>
            </a:pPr>
            <a:r>
              <a:rPr lang="en-US" sz="1000" dirty="0" err="1" smtClean="0"/>
              <a:t>LSONISMT</a:t>
            </a:r>
            <a:r>
              <a:rPr lang="en-US" sz="1000" dirty="0" smtClean="0"/>
              <a:t> – Linkset originating ISUP message type screening</a:t>
            </a:r>
          </a:p>
          <a:p>
            <a:pPr eaLnBrk="1" hangingPunct="1">
              <a:lnSpc>
                <a:spcPct val="90000"/>
              </a:lnSpc>
              <a:buFontTx/>
              <a:buChar char="•"/>
            </a:pPr>
            <a:r>
              <a:rPr lang="en-US" sz="1000" dirty="0" err="1" smtClean="0"/>
              <a:t>LSORIGNI</a:t>
            </a:r>
            <a:r>
              <a:rPr lang="en-US" sz="1000" dirty="0" smtClean="0"/>
              <a:t> – Linkset origination network identifier</a:t>
            </a:r>
          </a:p>
          <a:p>
            <a:pPr eaLnBrk="1" hangingPunct="1">
              <a:lnSpc>
                <a:spcPct val="90000"/>
              </a:lnSpc>
              <a:buFontTx/>
              <a:buChar char="•"/>
            </a:pPr>
            <a:r>
              <a:rPr lang="en-US" sz="1000" dirty="0" smtClean="0"/>
              <a:t>NP – Intelligent network application part based number portability</a:t>
            </a:r>
          </a:p>
          <a:p>
            <a:pPr eaLnBrk="1" hangingPunct="1">
              <a:lnSpc>
                <a:spcPct val="90000"/>
              </a:lnSpc>
              <a:buFontTx/>
              <a:buChar char="•"/>
            </a:pPr>
            <a:r>
              <a:rPr lang="en-US" sz="1000" dirty="0" err="1" smtClean="0"/>
              <a:t>MAPSCRN</a:t>
            </a:r>
            <a:r>
              <a:rPr lang="en-US" sz="1000" dirty="0" smtClean="0"/>
              <a:t> – Mobile application part screening</a:t>
            </a:r>
          </a:p>
          <a:p>
            <a:pPr eaLnBrk="1" hangingPunct="1">
              <a:lnSpc>
                <a:spcPct val="90000"/>
              </a:lnSpc>
              <a:buFontTx/>
              <a:buChar char="•"/>
            </a:pPr>
            <a:r>
              <a:rPr lang="en-US" sz="1000" dirty="0" err="1" smtClean="0"/>
              <a:t>SCTPASOC</a:t>
            </a:r>
            <a:r>
              <a:rPr lang="en-US" sz="1000" dirty="0" smtClean="0"/>
              <a:t> – Measurements per association for the Stream Control Transmission Protocol (SCTP) used to carry M3UA, M2PA and SUA traffic</a:t>
            </a:r>
          </a:p>
          <a:p>
            <a:pPr eaLnBrk="1" hangingPunct="1">
              <a:lnSpc>
                <a:spcPct val="90000"/>
              </a:lnSpc>
              <a:buFontTx/>
              <a:buChar char="•"/>
            </a:pPr>
            <a:r>
              <a:rPr lang="en-US" sz="1000" dirty="0" err="1" smtClean="0"/>
              <a:t>SCTPCARD</a:t>
            </a:r>
            <a:r>
              <a:rPr lang="en-US" sz="1000" dirty="0" smtClean="0"/>
              <a:t> – Measurements for cards for the Stream Control Transmission Protocol (SCTP) used to carry M3Ua, M2PA and SUA traffic</a:t>
            </a:r>
          </a:p>
          <a:p>
            <a:pPr eaLnBrk="1" hangingPunct="1">
              <a:lnSpc>
                <a:spcPct val="90000"/>
              </a:lnSpc>
              <a:buFontTx/>
              <a:buChar char="•"/>
            </a:pPr>
            <a:r>
              <a:rPr lang="en-US" sz="1000" dirty="0" smtClean="0"/>
              <a:t>UA – Measurements per application server/association for the M3UA and SUA protocols</a:t>
            </a:r>
          </a:p>
          <a:p>
            <a:pPr eaLnBrk="1" hangingPunct="1">
              <a:lnSpc>
                <a:spcPct val="90000"/>
              </a:lnSpc>
            </a:pPr>
            <a:r>
              <a:rPr lang="en-US" sz="1000" dirty="0" smtClean="0"/>
              <a:t>This information may also be found in the rept-</a:t>
            </a:r>
            <a:r>
              <a:rPr lang="en-US" sz="1000" dirty="0" err="1" smtClean="0"/>
              <a:t>meas</a:t>
            </a:r>
            <a:r>
              <a:rPr lang="en-US" sz="1000" dirty="0" smtClean="0"/>
              <a:t> command table – Valid Parameter Combinations for the type Parameter .</a:t>
            </a:r>
          </a:p>
          <a:p>
            <a:pPr eaLnBrk="1" hangingPunct="1">
              <a:lnSpc>
                <a:spcPct val="90000"/>
              </a:lnSpc>
            </a:pPr>
            <a:endParaRPr lang="en-US" sz="1000" dirty="0" smtClean="0"/>
          </a:p>
        </p:txBody>
      </p:sp>
      <p:sp>
        <p:nvSpPr>
          <p:cNvPr id="20685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7"/>
          <p:cNvSpPr>
            <a:spLocks noGrp="1" noChangeArrowheads="1"/>
          </p:cNvSpPr>
          <p:nvPr>
            <p:ph type="sldNum" sz="quarter" idx="5"/>
          </p:nvPr>
        </p:nvSpPr>
        <p:spPr>
          <a:noFill/>
        </p:spPr>
        <p:txBody>
          <a:bodyPr/>
          <a:lstStyle/>
          <a:p>
            <a:fld id="{02E75733-CFEA-4F2E-A0DB-9ACFCED3B1CC}" type="slidenum">
              <a:rPr lang="en-US">
                <a:latin typeface="Arial" charset="0"/>
              </a:rPr>
              <a:pPr/>
              <a:t>110</a:t>
            </a:fld>
            <a:endParaRPr lang="en-US">
              <a:latin typeface="Arial" charset="0"/>
            </a:endParaRPr>
          </a:p>
        </p:txBody>
      </p:sp>
      <p:sp>
        <p:nvSpPr>
          <p:cNvPr id="311299" name="Rectangle 2"/>
          <p:cNvSpPr>
            <a:spLocks noGrp="1" noChangeArrowheads="1"/>
          </p:cNvSpPr>
          <p:nvPr>
            <p:ph type="body" idx="1"/>
          </p:nvPr>
        </p:nvSpPr>
        <p:spPr>
          <a:xfrm>
            <a:off x="734814" y="4740427"/>
            <a:ext cx="5452534" cy="3807405"/>
          </a:xfrm>
          <a:noFill/>
          <a:ln/>
        </p:spPr>
        <p:txBody>
          <a:bodyPr/>
          <a:lstStyle/>
          <a:p>
            <a:pPr eaLnBrk="1" hangingPunct="1"/>
            <a:r>
              <a:rPr lang="en-US" sz="1000" dirty="0" smtClean="0"/>
              <a:t>Gateway Measurements collect and report gateway related data for a linkset destination network indicator of a point code.</a:t>
            </a:r>
          </a:p>
          <a:p>
            <a:pPr eaLnBrk="1" hangingPunct="1">
              <a:buFontTx/>
              <a:buChar char="•"/>
            </a:pPr>
            <a:r>
              <a:rPr lang="en-US" sz="1000" dirty="0" smtClean="0"/>
              <a:t>Entity types: STP, </a:t>
            </a:r>
            <a:r>
              <a:rPr lang="en-US" sz="1000" dirty="0" err="1" smtClean="0"/>
              <a:t>ORIGNI</a:t>
            </a:r>
            <a:r>
              <a:rPr lang="en-US" sz="1000" dirty="0" smtClean="0"/>
              <a:t>, </a:t>
            </a:r>
            <a:r>
              <a:rPr lang="en-US" sz="1000" dirty="0" err="1" smtClean="0"/>
              <a:t>ORIGNINC</a:t>
            </a:r>
            <a:r>
              <a:rPr lang="en-US" sz="1000" dirty="0" smtClean="0"/>
              <a:t>, </a:t>
            </a:r>
            <a:r>
              <a:rPr lang="en-US" sz="1000" dirty="0" err="1" smtClean="0"/>
              <a:t>Lnkset</a:t>
            </a:r>
            <a:r>
              <a:rPr lang="en-US" sz="1000" dirty="0" smtClean="0"/>
              <a:t>, </a:t>
            </a:r>
            <a:r>
              <a:rPr lang="en-US" sz="1000" dirty="0" err="1" smtClean="0"/>
              <a:t>LSDESTNI</a:t>
            </a:r>
            <a:r>
              <a:rPr lang="en-US" sz="1000" dirty="0" smtClean="0"/>
              <a:t>, </a:t>
            </a:r>
            <a:r>
              <a:rPr lang="en-US" sz="1000" dirty="0" err="1" smtClean="0"/>
              <a:t>LSORIGINI</a:t>
            </a:r>
            <a:r>
              <a:rPr lang="en-US" sz="1000" dirty="0" smtClean="0"/>
              <a:t>, </a:t>
            </a:r>
            <a:r>
              <a:rPr lang="en-US" sz="1000" dirty="0" err="1" smtClean="0"/>
              <a:t>LSONISMT</a:t>
            </a:r>
            <a:r>
              <a:rPr lang="en-US" sz="1000" dirty="0" smtClean="0"/>
              <a:t> </a:t>
            </a:r>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a:t>
            </a:r>
          </a:p>
          <a:p>
            <a:pPr eaLnBrk="1" hangingPunct="1">
              <a:buFontTx/>
              <a:buChar char="•"/>
            </a:pPr>
            <a:endParaRPr lang="en-US" dirty="0" smtClean="0">
              <a:latin typeface="Arial" charset="0"/>
            </a:endParaRPr>
          </a:p>
        </p:txBody>
      </p:sp>
      <p:sp>
        <p:nvSpPr>
          <p:cNvPr id="31130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7"/>
          <p:cNvSpPr>
            <a:spLocks noGrp="1" noChangeArrowheads="1"/>
          </p:cNvSpPr>
          <p:nvPr>
            <p:ph type="sldNum" sz="quarter" idx="5"/>
          </p:nvPr>
        </p:nvSpPr>
        <p:spPr>
          <a:noFill/>
        </p:spPr>
        <p:txBody>
          <a:bodyPr/>
          <a:lstStyle/>
          <a:p>
            <a:fld id="{FCB997DA-5EDB-4988-B259-8086EE098BD4}" type="slidenum">
              <a:rPr lang="en-US">
                <a:latin typeface="Arial" charset="0"/>
              </a:rPr>
              <a:pPr/>
              <a:t>111</a:t>
            </a:fld>
            <a:endParaRPr lang="en-US">
              <a:latin typeface="Arial" charset="0"/>
            </a:endParaRPr>
          </a:p>
        </p:txBody>
      </p:sp>
      <p:sp>
        <p:nvSpPr>
          <p:cNvPr id="312323" name="Rectangle 2"/>
          <p:cNvSpPr>
            <a:spLocks noGrp="1" noChangeArrowheads="1"/>
          </p:cNvSpPr>
          <p:nvPr>
            <p:ph type="body" idx="1"/>
          </p:nvPr>
        </p:nvSpPr>
        <p:spPr>
          <a:xfrm>
            <a:off x="734814" y="4740427"/>
            <a:ext cx="5452534" cy="3807405"/>
          </a:xfrm>
          <a:noFill/>
          <a:ln/>
        </p:spPr>
        <p:txBody>
          <a:bodyPr/>
          <a:lstStyle/>
          <a:p>
            <a:pPr eaLnBrk="1" hangingPunct="1"/>
            <a:r>
              <a:rPr lang="en-US" sz="1000" dirty="0" smtClean="0"/>
              <a:t>Gateway Measurements collect and report gateway related data for a linkset origination network indicator of a point code.</a:t>
            </a:r>
          </a:p>
          <a:p>
            <a:pPr eaLnBrk="1" hangingPunct="1">
              <a:buFontTx/>
              <a:buChar char="•"/>
            </a:pPr>
            <a:r>
              <a:rPr lang="en-US" sz="1000" dirty="0" smtClean="0"/>
              <a:t>Entity types: STP, </a:t>
            </a:r>
            <a:r>
              <a:rPr lang="en-US" sz="1000" dirty="0" err="1" smtClean="0"/>
              <a:t>ORIGNI</a:t>
            </a:r>
            <a:r>
              <a:rPr lang="en-US" sz="1000" dirty="0" smtClean="0"/>
              <a:t>, </a:t>
            </a:r>
            <a:r>
              <a:rPr lang="en-US" sz="1000" dirty="0" err="1" smtClean="0"/>
              <a:t>ORIGNINC</a:t>
            </a:r>
            <a:r>
              <a:rPr lang="en-US" sz="1000" dirty="0" smtClean="0"/>
              <a:t>, </a:t>
            </a:r>
            <a:r>
              <a:rPr lang="en-US" sz="1000" dirty="0" err="1" smtClean="0"/>
              <a:t>Lnkset</a:t>
            </a:r>
            <a:r>
              <a:rPr lang="en-US" sz="1000" dirty="0" smtClean="0"/>
              <a:t>, </a:t>
            </a:r>
            <a:r>
              <a:rPr lang="en-US" sz="1000" dirty="0" err="1" smtClean="0"/>
              <a:t>LSDESTNI</a:t>
            </a:r>
            <a:r>
              <a:rPr lang="en-US" sz="1000" dirty="0" smtClean="0"/>
              <a:t>, </a:t>
            </a:r>
            <a:r>
              <a:rPr lang="en-US" sz="1000" dirty="0" err="1" smtClean="0"/>
              <a:t>LSORIGINI</a:t>
            </a:r>
            <a:r>
              <a:rPr lang="en-US" sz="1000" dirty="0" smtClean="0"/>
              <a:t>, </a:t>
            </a:r>
            <a:r>
              <a:rPr lang="en-US" sz="1000" dirty="0" err="1" smtClean="0"/>
              <a:t>LSONISMT</a:t>
            </a:r>
            <a:r>
              <a:rPr lang="en-US" sz="1000" dirty="0" smtClean="0"/>
              <a:t> </a:t>
            </a:r>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a:t>
            </a:r>
          </a:p>
          <a:p>
            <a:pPr eaLnBrk="1" hangingPunct="1"/>
            <a:endParaRPr lang="en-US" sz="1000" dirty="0" smtClean="0"/>
          </a:p>
        </p:txBody>
      </p:sp>
      <p:sp>
        <p:nvSpPr>
          <p:cNvPr id="31232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7"/>
          <p:cNvSpPr>
            <a:spLocks noGrp="1" noChangeArrowheads="1"/>
          </p:cNvSpPr>
          <p:nvPr>
            <p:ph type="sldNum" sz="quarter" idx="5"/>
          </p:nvPr>
        </p:nvSpPr>
        <p:spPr>
          <a:noFill/>
        </p:spPr>
        <p:txBody>
          <a:bodyPr/>
          <a:lstStyle/>
          <a:p>
            <a:fld id="{BA28B00C-811E-4A90-BB02-16A9EA6B8EEF}" type="slidenum">
              <a:rPr lang="en-US">
                <a:latin typeface="Arial" charset="0"/>
              </a:rPr>
              <a:pPr/>
              <a:t>112</a:t>
            </a:fld>
            <a:endParaRPr lang="en-US">
              <a:latin typeface="Arial" charset="0"/>
            </a:endParaRPr>
          </a:p>
        </p:txBody>
      </p:sp>
      <p:sp>
        <p:nvSpPr>
          <p:cNvPr id="313347" name="Rectangle 2"/>
          <p:cNvSpPr>
            <a:spLocks noGrp="1" noChangeArrowheads="1"/>
          </p:cNvSpPr>
          <p:nvPr>
            <p:ph type="body" idx="1"/>
          </p:nvPr>
        </p:nvSpPr>
        <p:spPr>
          <a:xfrm>
            <a:off x="734814" y="4740427"/>
            <a:ext cx="5452534" cy="3807405"/>
          </a:xfrm>
          <a:noFill/>
          <a:ln/>
        </p:spPr>
        <p:txBody>
          <a:bodyPr/>
          <a:lstStyle/>
          <a:p>
            <a:pPr eaLnBrk="1" hangingPunct="1">
              <a:lnSpc>
                <a:spcPct val="90000"/>
              </a:lnSpc>
              <a:buFontTx/>
              <a:buChar char="•"/>
            </a:pPr>
            <a:r>
              <a:rPr lang="en-US" sz="900" dirty="0" err="1" smtClean="0"/>
              <a:t>GTTPFDIC</a:t>
            </a:r>
            <a:r>
              <a:rPr lang="en-US" sz="900" dirty="0" smtClean="0"/>
              <a:t> – The number of Global Title Translations performed from an interconnecting network.</a:t>
            </a:r>
          </a:p>
          <a:p>
            <a:pPr eaLnBrk="1" hangingPunct="1">
              <a:lnSpc>
                <a:spcPct val="90000"/>
              </a:lnSpc>
              <a:buFontTx/>
              <a:buChar char="•"/>
            </a:pPr>
            <a:r>
              <a:rPr lang="en-US" sz="900" dirty="0" err="1" smtClean="0"/>
              <a:t>MSUDSCRD</a:t>
            </a:r>
            <a:r>
              <a:rPr lang="en-US" sz="900" dirty="0" smtClean="0"/>
              <a:t> – Total number of MSUs discarded due to screening failure.</a:t>
            </a:r>
          </a:p>
          <a:p>
            <a:pPr eaLnBrk="1" hangingPunct="1">
              <a:lnSpc>
                <a:spcPct val="90000"/>
              </a:lnSpc>
              <a:buFontTx/>
              <a:buChar char="•"/>
            </a:pPr>
            <a:r>
              <a:rPr lang="en-US" sz="900" dirty="0" err="1" smtClean="0"/>
              <a:t>MSURJOPC</a:t>
            </a:r>
            <a:r>
              <a:rPr lang="en-US" sz="900" dirty="0" smtClean="0"/>
              <a:t> –  MSUs rejected due to screening – disallowed OPC, point code not found in the allowed OPC table.</a:t>
            </a:r>
          </a:p>
          <a:p>
            <a:pPr eaLnBrk="1" hangingPunct="1">
              <a:lnSpc>
                <a:spcPct val="90000"/>
              </a:lnSpc>
              <a:buFontTx/>
              <a:buChar char="•"/>
            </a:pPr>
            <a:r>
              <a:rPr lang="en-US" sz="900" dirty="0" err="1" smtClean="0"/>
              <a:t>MSURJDPC</a:t>
            </a:r>
            <a:r>
              <a:rPr lang="en-US" sz="900" dirty="0" smtClean="0"/>
              <a:t> – MSUs rejected due to screening – disallowed DPC, point code not found in the allowed DPC table.</a:t>
            </a:r>
          </a:p>
          <a:p>
            <a:pPr eaLnBrk="1" hangingPunct="1">
              <a:lnSpc>
                <a:spcPct val="90000"/>
              </a:lnSpc>
              <a:buFontTx/>
              <a:buChar char="•"/>
            </a:pPr>
            <a:r>
              <a:rPr lang="en-US" sz="900" dirty="0" err="1" smtClean="0"/>
              <a:t>MSURJSIO</a:t>
            </a:r>
            <a:r>
              <a:rPr lang="en-US" sz="900" dirty="0" smtClean="0"/>
              <a:t> – MSUs rejected due to screening – invalid SIO, SI, NI, or PRI not found in the allowed SIO table.</a:t>
            </a:r>
          </a:p>
          <a:p>
            <a:pPr eaLnBrk="1" hangingPunct="1">
              <a:lnSpc>
                <a:spcPct val="90000"/>
              </a:lnSpc>
              <a:buFontTx/>
              <a:buChar char="•"/>
            </a:pPr>
            <a:r>
              <a:rPr lang="en-US" sz="900" dirty="0" err="1" smtClean="0"/>
              <a:t>MSURJCPA</a:t>
            </a:r>
            <a:r>
              <a:rPr lang="en-US" sz="900" dirty="0" smtClean="0"/>
              <a:t> – MSUs rejected due to screening – invalid calling party address, point code not found in the allowed CGPA table.</a:t>
            </a:r>
          </a:p>
          <a:p>
            <a:pPr eaLnBrk="1" hangingPunct="1">
              <a:lnSpc>
                <a:spcPct val="90000"/>
              </a:lnSpc>
              <a:buFontTx/>
              <a:buChar char="•"/>
            </a:pPr>
            <a:r>
              <a:rPr lang="en-US" sz="900" dirty="0" err="1" smtClean="0"/>
              <a:t>MSURJAPC</a:t>
            </a:r>
            <a:r>
              <a:rPr lang="en-US" sz="900" dirty="0" smtClean="0"/>
              <a:t> – Subsystem Prohibited and Subsystem Allowed MSUs rejected due to screening – invalid point code, point code not found in the allowed AFTPC table.</a:t>
            </a:r>
          </a:p>
          <a:p>
            <a:pPr eaLnBrk="1" hangingPunct="1">
              <a:lnSpc>
                <a:spcPct val="90000"/>
              </a:lnSpc>
              <a:buFontTx/>
              <a:buChar char="•"/>
            </a:pPr>
            <a:r>
              <a:rPr lang="en-US" sz="900" dirty="0" err="1" smtClean="0"/>
              <a:t>MSURJPCS</a:t>
            </a:r>
            <a:r>
              <a:rPr lang="en-US" sz="900" dirty="0" smtClean="0"/>
              <a:t> – Number of Subsystem Test MSUs rejected due to screening – invalid affected point code and SSN, not found in the allowed AFTPC table.</a:t>
            </a:r>
          </a:p>
          <a:p>
            <a:pPr eaLnBrk="1" hangingPunct="1">
              <a:lnSpc>
                <a:spcPct val="90000"/>
              </a:lnSpc>
              <a:buFontTx/>
              <a:buChar char="•"/>
            </a:pPr>
            <a:r>
              <a:rPr lang="en-US" sz="900" dirty="0" err="1" smtClean="0"/>
              <a:t>MSURJDST</a:t>
            </a:r>
            <a:r>
              <a:rPr lang="en-US" sz="900" dirty="0" smtClean="0"/>
              <a:t> – MTP-NM MSUs rejected due to screening – invalid destination field, point code not found in the allowed DESTFLD table.</a:t>
            </a:r>
          </a:p>
          <a:p>
            <a:pPr eaLnBrk="1" hangingPunct="1">
              <a:lnSpc>
                <a:spcPct val="90000"/>
              </a:lnSpc>
              <a:buFontTx/>
              <a:buChar char="•"/>
            </a:pPr>
            <a:r>
              <a:rPr lang="en-US" sz="900" dirty="0" err="1" smtClean="0"/>
              <a:t>MSURJTT</a:t>
            </a:r>
            <a:r>
              <a:rPr lang="en-US" sz="900" dirty="0" smtClean="0"/>
              <a:t> – SCCP MSUs rejected due to screening – invalid translation type, TT not found in the allowed TT table.</a:t>
            </a:r>
          </a:p>
          <a:p>
            <a:pPr eaLnBrk="1" hangingPunct="1">
              <a:lnSpc>
                <a:spcPct val="90000"/>
              </a:lnSpc>
              <a:buFontTx/>
              <a:buChar char="•"/>
            </a:pPr>
            <a:r>
              <a:rPr lang="en-US" sz="900" dirty="0" err="1" smtClean="0"/>
              <a:t>MSURJDSN</a:t>
            </a:r>
            <a:r>
              <a:rPr lang="en-US" sz="900" dirty="0" smtClean="0"/>
              <a:t> – SCCP MSUs rejected due to screening – disallowed DPC/SSN in called party address, point code/SSN not found in the allowed CDPA table.</a:t>
            </a:r>
          </a:p>
          <a:p>
            <a:pPr eaLnBrk="1" hangingPunct="1">
              <a:lnSpc>
                <a:spcPct val="90000"/>
              </a:lnSpc>
              <a:buFontTx/>
              <a:buChar char="•"/>
            </a:pPr>
            <a:r>
              <a:rPr lang="en-US" sz="900" dirty="0" err="1" smtClean="0"/>
              <a:t>MSURJTFC</a:t>
            </a:r>
            <a:r>
              <a:rPr lang="en-US" sz="900" dirty="0" smtClean="0"/>
              <a:t> – Number of Transfer Controlled (TFC) MSUs rejected due to screening invalid affected destination field.</a:t>
            </a:r>
          </a:p>
          <a:p>
            <a:pPr eaLnBrk="1" hangingPunct="1">
              <a:lnSpc>
                <a:spcPct val="90000"/>
              </a:lnSpc>
              <a:buFontTx/>
              <a:buChar char="•"/>
            </a:pPr>
            <a:r>
              <a:rPr lang="en-US" sz="900" dirty="0" err="1" smtClean="0"/>
              <a:t>MSURJSRT</a:t>
            </a:r>
            <a:r>
              <a:rPr lang="en-US" sz="900" dirty="0" smtClean="0"/>
              <a:t> – Number of  signaling routeset test (</a:t>
            </a:r>
            <a:r>
              <a:rPr lang="en-US" sz="900" dirty="0" err="1" smtClean="0"/>
              <a:t>SRST</a:t>
            </a:r>
            <a:r>
              <a:rPr lang="en-US" sz="900" dirty="0" smtClean="0"/>
              <a:t>) MSUs rejected due to screening invalid affected destination field.</a:t>
            </a:r>
          </a:p>
          <a:p>
            <a:pPr eaLnBrk="1" hangingPunct="1">
              <a:lnSpc>
                <a:spcPct val="90000"/>
              </a:lnSpc>
              <a:buFontTx/>
              <a:buChar char="•"/>
            </a:pPr>
            <a:r>
              <a:rPr lang="en-US" sz="900" dirty="0" err="1" smtClean="0"/>
              <a:t>TTMAPPF</a:t>
            </a:r>
            <a:r>
              <a:rPr lang="en-US" sz="900" dirty="0" smtClean="0"/>
              <a:t> – Number of  translation type mapping translations performed.</a:t>
            </a:r>
          </a:p>
        </p:txBody>
      </p:sp>
      <p:sp>
        <p:nvSpPr>
          <p:cNvPr id="31334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7"/>
          <p:cNvSpPr>
            <a:spLocks noGrp="1" noChangeArrowheads="1"/>
          </p:cNvSpPr>
          <p:nvPr>
            <p:ph type="sldNum" sz="quarter" idx="5"/>
          </p:nvPr>
        </p:nvSpPr>
        <p:spPr>
          <a:noFill/>
        </p:spPr>
        <p:txBody>
          <a:bodyPr/>
          <a:lstStyle/>
          <a:p>
            <a:fld id="{CADC618F-5E4B-40BF-BACD-8D6B4EBC0AD8}" type="slidenum">
              <a:rPr lang="en-US">
                <a:latin typeface="Arial" charset="0"/>
              </a:rPr>
              <a:pPr/>
              <a:t>113</a:t>
            </a:fld>
            <a:endParaRPr lang="en-US">
              <a:latin typeface="Arial" charset="0"/>
            </a:endParaRPr>
          </a:p>
        </p:txBody>
      </p:sp>
      <p:sp>
        <p:nvSpPr>
          <p:cNvPr id="314371"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7"/>
          <p:cNvSpPr>
            <a:spLocks noGrp="1" noChangeArrowheads="1"/>
          </p:cNvSpPr>
          <p:nvPr>
            <p:ph type="sldNum" sz="quarter" idx="5"/>
          </p:nvPr>
        </p:nvSpPr>
        <p:spPr>
          <a:noFill/>
        </p:spPr>
        <p:txBody>
          <a:bodyPr/>
          <a:lstStyle/>
          <a:p>
            <a:fld id="{0DC4CB86-E136-447D-BD64-A0DAFE79098E}" type="slidenum">
              <a:rPr lang="en-US">
                <a:latin typeface="Arial" charset="0"/>
              </a:rPr>
              <a:pPr/>
              <a:t>114</a:t>
            </a:fld>
            <a:endParaRPr lang="en-US">
              <a:latin typeface="Arial" charset="0"/>
            </a:endParaRPr>
          </a:p>
        </p:txBody>
      </p:sp>
      <p:sp>
        <p:nvSpPr>
          <p:cNvPr id="315395"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1539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215687CE-54AA-4548-816B-0D7ABB314990}" type="slidenum">
              <a:rPr lang="en-US">
                <a:latin typeface="Arial" charset="0"/>
              </a:rPr>
              <a:pPr/>
              <a:t>115</a:t>
            </a:fld>
            <a:endParaRPr lang="en-US">
              <a:latin typeface="Arial" charset="0"/>
            </a:endParaRPr>
          </a:p>
        </p:txBody>
      </p:sp>
      <p:sp>
        <p:nvSpPr>
          <p:cNvPr id="316419" name="Rectangle 2"/>
          <p:cNvSpPr>
            <a:spLocks noGrp="1" noChangeArrowheads="1"/>
          </p:cNvSpPr>
          <p:nvPr>
            <p:ph type="body" idx="1"/>
          </p:nvPr>
        </p:nvSpPr>
        <p:spPr>
          <a:xfrm>
            <a:off x="699823" y="287440"/>
            <a:ext cx="5610754" cy="8312653"/>
          </a:xfrm>
          <a:noFill/>
          <a:ln/>
        </p:spPr>
        <p:txBody>
          <a:bodyPr/>
          <a:lstStyle/>
          <a:p>
            <a:pPr marL="220337" indent="-220337" eaLnBrk="1" hangingPunct="1"/>
            <a:r>
              <a:rPr lang="en-US" b="1" dirty="0" smtClean="0">
                <a:latin typeface="Arial" charset="0"/>
              </a:rPr>
              <a:t>Learning Activity 8</a:t>
            </a:r>
            <a:r>
              <a:rPr lang="en-US" dirty="0" smtClean="0">
                <a:latin typeface="Arial" charset="0"/>
              </a:rPr>
              <a:t> </a:t>
            </a:r>
          </a:p>
          <a:p>
            <a:pPr marL="220337" indent="-220337" eaLnBrk="1" hangingPunct="1"/>
            <a:r>
              <a:rPr lang="en-US" dirty="0" smtClean="0">
                <a:latin typeface="Arial" charset="0"/>
              </a:rPr>
              <a:t>Use the appropriate command and parameters to generate the following </a:t>
            </a:r>
          </a:p>
          <a:p>
            <a:pPr marL="220337" indent="-220337" eaLnBrk="1" hangingPunct="1"/>
            <a:r>
              <a:rPr lang="en-US" dirty="0" smtClean="0">
                <a:latin typeface="Arial" charset="0"/>
              </a:rPr>
              <a:t>On-Demand measurement Gateway reports. Record each command on the </a:t>
            </a:r>
          </a:p>
          <a:p>
            <a:pPr marL="220337" indent="-220337" eaLnBrk="1" hangingPunct="1"/>
            <a:r>
              <a:rPr lang="en-US" dirty="0" smtClean="0">
                <a:latin typeface="Arial" charset="0"/>
              </a:rPr>
              <a:t>lines below each report type.</a:t>
            </a:r>
          </a:p>
          <a:p>
            <a:pPr marL="220337" indent="-220337" eaLnBrk="1" hangingPunct="1">
              <a:buFontTx/>
              <a:buAutoNum type="arabicPeriod"/>
            </a:pPr>
            <a:r>
              <a:rPr lang="en-US" dirty="0" smtClean="0">
                <a:latin typeface="Arial" charset="0"/>
              </a:rPr>
              <a:t>Gateway report on the STP.</a:t>
            </a:r>
          </a:p>
          <a:p>
            <a:pPr marL="220337" indent="-220337" eaLnBrk="1" hangingPunct="1"/>
            <a:r>
              <a:rPr lang="en-US" dirty="0" smtClean="0">
                <a:latin typeface="Arial" charset="0"/>
              </a:rPr>
              <a:t>______________________________________________________________</a:t>
            </a:r>
          </a:p>
          <a:p>
            <a:pPr marL="220337" indent="-220337" eaLnBrk="1" hangingPunct="1">
              <a:buFontTx/>
              <a:buAutoNum type="arabicPeriod" startAt="2"/>
            </a:pPr>
            <a:r>
              <a:rPr lang="en-US" dirty="0" smtClean="0">
                <a:latin typeface="Arial" charset="0"/>
              </a:rPr>
              <a:t>Gateway report on a link set.</a:t>
            </a:r>
          </a:p>
          <a:p>
            <a:pPr marL="220337" indent="-220337" eaLnBrk="1" hangingPunct="1"/>
            <a:r>
              <a:rPr lang="en-US" dirty="0" smtClean="0">
                <a:latin typeface="Arial" charset="0"/>
              </a:rPr>
              <a:t>______________________________________________________________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7"/>
          <p:cNvSpPr>
            <a:spLocks noGrp="1" noChangeArrowheads="1"/>
          </p:cNvSpPr>
          <p:nvPr>
            <p:ph type="sldNum" sz="quarter" idx="5"/>
          </p:nvPr>
        </p:nvSpPr>
        <p:spPr>
          <a:noFill/>
        </p:spPr>
        <p:txBody>
          <a:bodyPr/>
          <a:lstStyle/>
          <a:p>
            <a:fld id="{B2864939-7BDC-4A9E-BAA4-07DA71C5B2DA}" type="slidenum">
              <a:rPr lang="en-US">
                <a:latin typeface="Arial" charset="0"/>
              </a:rPr>
              <a:pPr/>
              <a:t>116</a:t>
            </a:fld>
            <a:endParaRPr lang="en-US">
              <a:latin typeface="Arial" charset="0"/>
            </a:endParaRPr>
          </a:p>
        </p:txBody>
      </p:sp>
      <p:sp>
        <p:nvSpPr>
          <p:cNvPr id="317443"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7"/>
          <p:cNvSpPr>
            <a:spLocks noGrp="1" noChangeArrowheads="1"/>
          </p:cNvSpPr>
          <p:nvPr>
            <p:ph type="sldNum" sz="quarter" idx="5"/>
          </p:nvPr>
        </p:nvSpPr>
        <p:spPr>
          <a:noFill/>
        </p:spPr>
        <p:txBody>
          <a:bodyPr/>
          <a:lstStyle/>
          <a:p>
            <a:fld id="{041B5968-4AFB-4493-8BF7-58BF97421B00}" type="slidenum">
              <a:rPr lang="en-US">
                <a:latin typeface="Arial" charset="0"/>
              </a:rPr>
              <a:pPr/>
              <a:t>117</a:t>
            </a:fld>
            <a:endParaRPr lang="en-US">
              <a:latin typeface="Arial" charset="0"/>
            </a:endParaRPr>
          </a:p>
        </p:txBody>
      </p:sp>
      <p:sp>
        <p:nvSpPr>
          <p:cNvPr id="318467" name="Rectangle 2"/>
          <p:cNvSpPr>
            <a:spLocks noGrp="1" noChangeArrowheads="1"/>
          </p:cNvSpPr>
          <p:nvPr>
            <p:ph type="body" idx="1"/>
          </p:nvPr>
        </p:nvSpPr>
        <p:spPr>
          <a:xfrm>
            <a:off x="833702" y="375054"/>
            <a:ext cx="5496653" cy="7936064"/>
          </a:xfrm>
          <a:noFill/>
          <a:ln/>
        </p:spPr>
        <p:txBody>
          <a:bodyPr/>
          <a:lstStyle/>
          <a:p>
            <a:pPr marL="220337" indent="-220337" eaLnBrk="1" hangingPunct="1"/>
            <a:r>
              <a:rPr lang="en-US" b="1" dirty="0" smtClean="0">
                <a:latin typeface="Arial" charset="0"/>
              </a:rPr>
              <a:t>Module 5 Review</a:t>
            </a:r>
          </a:p>
          <a:p>
            <a:pPr marL="220337" indent="-220337" eaLnBrk="1" hangingPunct="1"/>
            <a:endParaRPr lang="en-US" sz="1400" dirty="0" smtClean="0"/>
          </a:p>
          <a:p>
            <a:pPr marL="220337" indent="-220337" eaLnBrk="1" hangingPunct="1">
              <a:buFontTx/>
              <a:buAutoNum type="arabicPeriod"/>
            </a:pPr>
            <a:r>
              <a:rPr lang="en-US" dirty="0" smtClean="0">
                <a:latin typeface="Arial" charset="0"/>
              </a:rPr>
              <a:t>List the </a:t>
            </a:r>
            <a:r>
              <a:rPr lang="en-US" dirty="0" err="1" smtClean="0">
                <a:latin typeface="Arial" charset="0"/>
              </a:rPr>
              <a:t>enttypes</a:t>
            </a:r>
            <a:r>
              <a:rPr lang="en-US" dirty="0" smtClean="0">
                <a:latin typeface="Arial" charset="0"/>
              </a:rPr>
              <a:t> available for the GTWY report.</a:t>
            </a:r>
          </a:p>
          <a:p>
            <a:pPr marL="661011" lvl="1" indent="-220337" eaLnBrk="1" hangingPunct="1">
              <a:buFontTx/>
              <a:buAutoNum type="arabicPeriod"/>
            </a:pPr>
            <a:r>
              <a:rPr lang="en-US" dirty="0" smtClean="0">
                <a:latin typeface="Arial" charset="0"/>
              </a:rPr>
              <a:t>_____________  2.  _______________  3.  ________________</a:t>
            </a:r>
          </a:p>
          <a:p>
            <a:pPr marL="661011" lvl="1" indent="-220337" eaLnBrk="1" hangingPunct="1">
              <a:buFontTx/>
              <a:buAutoNum type="arabicPeriod" startAt="4"/>
            </a:pPr>
            <a:r>
              <a:rPr lang="en-US" dirty="0" smtClean="0">
                <a:latin typeface="Arial" charset="0"/>
              </a:rPr>
              <a:t>_____________  5.  _______________  6.  ________________</a:t>
            </a:r>
          </a:p>
          <a:p>
            <a:pPr marL="661011" lvl="1" indent="-220337" eaLnBrk="1" hangingPunct="1">
              <a:buFontTx/>
              <a:buAutoNum type="arabicPeriod" startAt="4"/>
            </a:pPr>
            <a:endParaRPr lang="en-US" dirty="0" smtClean="0">
              <a:latin typeface="Arial" charset="0"/>
            </a:endParaRPr>
          </a:p>
          <a:p>
            <a:pPr marL="220337" indent="-220337" eaLnBrk="1" hangingPunct="1">
              <a:buFontTx/>
              <a:buAutoNum type="arabicPeriod"/>
            </a:pPr>
            <a:r>
              <a:rPr lang="en-US" dirty="0" smtClean="0">
                <a:latin typeface="Arial" charset="0"/>
              </a:rPr>
              <a:t>What are the accessible collection periods for the GTWY report?</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3"/>
            </a:pPr>
            <a:r>
              <a:rPr lang="en-US" dirty="0" smtClean="0">
                <a:latin typeface="Arial" charset="0"/>
              </a:rPr>
              <a:t>What is the retention period for the GTWY report?</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4"/>
            </a:pPr>
            <a:r>
              <a:rPr lang="en-US" dirty="0" smtClean="0">
                <a:latin typeface="Arial" charset="0"/>
              </a:rPr>
              <a:t>Describe the meaning of the event name “</a:t>
            </a:r>
            <a:r>
              <a:rPr lang="en-US" dirty="0" err="1" smtClean="0">
                <a:latin typeface="Arial" charset="0"/>
              </a:rPr>
              <a:t>MSUDSCRD</a:t>
            </a:r>
            <a:r>
              <a:rPr lang="en-US" dirty="0" smtClean="0">
                <a:latin typeface="Arial" charset="0"/>
              </a:rPr>
              <a:t>”.</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5"/>
            </a:pPr>
            <a:r>
              <a:rPr lang="en-US" dirty="0" smtClean="0">
                <a:latin typeface="Arial" charset="0"/>
              </a:rPr>
              <a:t>Describe the meaning of the event name “</a:t>
            </a:r>
            <a:r>
              <a:rPr lang="en-US" dirty="0" err="1" smtClean="0">
                <a:latin typeface="Arial" charset="0"/>
              </a:rPr>
              <a:t>MSURJOPC</a:t>
            </a:r>
            <a:r>
              <a:rPr lang="en-US" dirty="0" smtClean="0">
                <a:latin typeface="Arial" charset="0"/>
              </a:rPr>
              <a:t>”.</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6"/>
            </a:pPr>
            <a:r>
              <a:rPr lang="en-US" dirty="0" smtClean="0">
                <a:latin typeface="Arial" charset="0"/>
              </a:rPr>
              <a:t>Describe the meaning of the event name “</a:t>
            </a:r>
            <a:r>
              <a:rPr lang="en-US" dirty="0" err="1" smtClean="0">
                <a:latin typeface="Arial" charset="0"/>
              </a:rPr>
              <a:t>MSURJSIO</a:t>
            </a:r>
            <a:r>
              <a:rPr lang="en-US" dirty="0" smtClean="0">
                <a:latin typeface="Arial" charset="0"/>
              </a:rPr>
              <a:t>”.</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7"/>
            </a:pPr>
            <a:r>
              <a:rPr lang="en-US" dirty="0" smtClean="0">
                <a:latin typeface="Arial" charset="0"/>
              </a:rPr>
              <a:t>Describe the meaning of the event name “</a:t>
            </a:r>
            <a:r>
              <a:rPr lang="en-US" dirty="0" err="1" smtClean="0">
                <a:latin typeface="Arial" charset="0"/>
              </a:rPr>
              <a:t>MSURJCPA</a:t>
            </a:r>
            <a:r>
              <a:rPr lang="en-US" dirty="0" smtClean="0">
                <a:latin typeface="Arial" charset="0"/>
              </a:rPr>
              <a:t>”.</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8"/>
            </a:pPr>
            <a:r>
              <a:rPr lang="en-US" dirty="0" smtClean="0">
                <a:latin typeface="Arial" charset="0"/>
              </a:rPr>
              <a:t>Describe the meaning of the </a:t>
            </a:r>
            <a:r>
              <a:rPr lang="en-US" dirty="0" err="1" smtClean="0">
                <a:latin typeface="Arial" charset="0"/>
              </a:rPr>
              <a:t>enttype</a:t>
            </a:r>
            <a:r>
              <a:rPr lang="en-US" dirty="0" smtClean="0">
                <a:latin typeface="Arial" charset="0"/>
              </a:rPr>
              <a:t>  “</a:t>
            </a:r>
            <a:r>
              <a:rPr lang="en-US" dirty="0" err="1" smtClean="0">
                <a:latin typeface="Arial" charset="0"/>
              </a:rPr>
              <a:t>LSORIGINI</a:t>
            </a:r>
            <a:r>
              <a:rPr lang="en-US" dirty="0" smtClean="0">
                <a:latin typeface="Arial" charset="0"/>
              </a:rPr>
              <a:t>”.</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9"/>
            </a:pPr>
            <a:r>
              <a:rPr lang="en-US" dirty="0" smtClean="0">
                <a:latin typeface="Arial" charset="0"/>
              </a:rPr>
              <a:t>Describe the meaning of the event name “</a:t>
            </a:r>
            <a:r>
              <a:rPr lang="en-US" dirty="0" err="1" smtClean="0">
                <a:latin typeface="Arial" charset="0"/>
              </a:rPr>
              <a:t>GTTPFDIC</a:t>
            </a:r>
            <a:r>
              <a:rPr lang="en-US" dirty="0" smtClean="0">
                <a:latin typeface="Arial" charset="0"/>
              </a:rPr>
              <a:t>”.</a:t>
            </a:r>
          </a:p>
          <a:p>
            <a:pPr marL="220337" indent="-220337" eaLnBrk="1" hangingPunct="1"/>
            <a:r>
              <a:rPr lang="en-US" dirty="0" smtClean="0">
                <a:latin typeface="Arial" charset="0"/>
              </a:rPr>
              <a:t>_____________________________________________________________</a:t>
            </a:r>
          </a:p>
          <a:p>
            <a:pPr marL="220337" indent="-220337" eaLnBrk="1" hangingPunct="1"/>
            <a:endParaRPr lang="en-US" dirty="0" smtClean="0">
              <a:latin typeface="Arial" charset="0"/>
            </a:endParaRPr>
          </a:p>
          <a:p>
            <a:pPr marL="220337" indent="-220337" eaLnBrk="1" hangingPunct="1"/>
            <a:endParaRPr lang="en-US" dirty="0" smtClean="0">
              <a:latin typeface="Arial" charset="0"/>
            </a:endParaRPr>
          </a:p>
          <a:p>
            <a:pPr marL="220337" indent="-220337" eaLnBrk="1" hangingPunct="1"/>
            <a:endParaRPr lang="en-US" dirty="0" smtClean="0">
              <a:latin typeface="Arial" charset="0"/>
            </a:endParaRPr>
          </a:p>
          <a:p>
            <a:pPr marL="220337" indent="-220337" eaLnBrk="1" hangingPunct="1"/>
            <a:endParaRPr lang="en-US" dirty="0" smtClean="0">
              <a:latin typeface="Arial" charset="0"/>
            </a:endParaRPr>
          </a:p>
          <a:p>
            <a:pPr marL="220337" indent="-220337" eaLnBrk="1" hangingPunct="1"/>
            <a:endParaRPr lang="en-US" dirty="0" smtClean="0">
              <a:latin typeface="Arial" charset="0"/>
            </a:endParaRPr>
          </a:p>
          <a:p>
            <a:pPr marL="220337" indent="-220337" eaLnBrk="1" hangingPunct="1"/>
            <a:endParaRPr lang="en-US" dirty="0" smtClean="0">
              <a:latin typeface="Arial" charset="0"/>
            </a:endParaRPr>
          </a:p>
        </p:txBody>
      </p:sp>
      <p:sp>
        <p:nvSpPr>
          <p:cNvPr id="318468" name="Line 3"/>
          <p:cNvSpPr>
            <a:spLocks noChangeShapeType="1"/>
          </p:cNvSpPr>
          <p:nvPr/>
        </p:nvSpPr>
        <p:spPr bwMode="auto">
          <a:xfrm>
            <a:off x="909771" y="757793"/>
            <a:ext cx="5266928"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317C1A0D-CB2A-483B-AD83-D73A6AD04995}" type="slidenum">
              <a:rPr lang="en-US">
                <a:latin typeface="Arial" charset="0"/>
              </a:rPr>
              <a:pPr/>
              <a:t>118</a:t>
            </a:fld>
            <a:endParaRPr lang="en-US">
              <a:latin typeface="Arial" charset="0"/>
            </a:endParaRPr>
          </a:p>
        </p:txBody>
      </p:sp>
      <p:sp>
        <p:nvSpPr>
          <p:cNvPr id="319491" name="Rectangle 2"/>
          <p:cNvSpPr>
            <a:spLocks noChangeArrowheads="1"/>
          </p:cNvSpPr>
          <p:nvPr/>
        </p:nvSpPr>
        <p:spPr bwMode="auto">
          <a:xfrm>
            <a:off x="932591" y="304347"/>
            <a:ext cx="5148263" cy="8475587"/>
          </a:xfrm>
          <a:prstGeom prst="rect">
            <a:avLst/>
          </a:prstGeom>
          <a:noFill/>
          <a:ln w="9525">
            <a:noFill/>
            <a:miter lim="800000"/>
            <a:headEnd/>
            <a:tailEnd/>
          </a:ln>
        </p:spPr>
        <p:txBody>
          <a:bodyPr lIns="93754" tIns="46877" rIns="93754" bIns="46877"/>
          <a:lstStyle/>
          <a:p>
            <a:pPr marL="220337" indent="-220337" algn="ctr">
              <a:spcBef>
                <a:spcPct val="20000"/>
              </a:spcBef>
              <a:spcAft>
                <a:spcPct val="20000"/>
              </a:spcAft>
            </a:pPr>
            <a:r>
              <a:rPr lang="en-US" sz="1600" dirty="0"/>
              <a:t>Student Notes</a:t>
            </a:r>
          </a:p>
        </p:txBody>
      </p:sp>
      <p:sp>
        <p:nvSpPr>
          <p:cNvPr id="319492" name="Line 3"/>
          <p:cNvSpPr>
            <a:spLocks noChangeShapeType="1"/>
          </p:cNvSpPr>
          <p:nvPr/>
        </p:nvSpPr>
        <p:spPr bwMode="auto">
          <a:xfrm>
            <a:off x="915856" y="708605"/>
            <a:ext cx="5158912" cy="0"/>
          </a:xfrm>
          <a:prstGeom prst="line">
            <a:avLst/>
          </a:prstGeom>
          <a:noFill/>
          <a:ln w="9525">
            <a:solidFill>
              <a:schemeClr val="tx1"/>
            </a:solidFill>
            <a:round/>
            <a:headEnd/>
            <a:tailEnd/>
          </a:ln>
        </p:spPr>
        <p:txBody>
          <a:bodyPr lIns="88135" tIns="44068" rIns="88135" bIns="44068"/>
          <a:lstStyle/>
          <a:p>
            <a:endParaRPr lang="en-US"/>
          </a:p>
        </p:txBody>
      </p:sp>
      <p:sp>
        <p:nvSpPr>
          <p:cNvPr id="319493" name="Line 4"/>
          <p:cNvSpPr>
            <a:spLocks noChangeShapeType="1"/>
          </p:cNvSpPr>
          <p:nvPr/>
        </p:nvSpPr>
        <p:spPr bwMode="auto">
          <a:xfrm>
            <a:off x="903685" y="140644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494" name="Line 5"/>
          <p:cNvSpPr>
            <a:spLocks noChangeShapeType="1"/>
          </p:cNvSpPr>
          <p:nvPr/>
        </p:nvSpPr>
        <p:spPr bwMode="auto">
          <a:xfrm>
            <a:off x="903685" y="1918305"/>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495" name="Line 6"/>
          <p:cNvSpPr>
            <a:spLocks noChangeShapeType="1"/>
          </p:cNvSpPr>
          <p:nvPr/>
        </p:nvSpPr>
        <p:spPr bwMode="auto">
          <a:xfrm>
            <a:off x="903685" y="242862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496" name="Line 7"/>
          <p:cNvSpPr>
            <a:spLocks noChangeShapeType="1"/>
          </p:cNvSpPr>
          <p:nvPr/>
        </p:nvSpPr>
        <p:spPr bwMode="auto">
          <a:xfrm>
            <a:off x="903685" y="293894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497" name="Line 8"/>
          <p:cNvSpPr>
            <a:spLocks noChangeShapeType="1"/>
          </p:cNvSpPr>
          <p:nvPr/>
        </p:nvSpPr>
        <p:spPr bwMode="auto">
          <a:xfrm>
            <a:off x="903685" y="344925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498" name="Line 9"/>
          <p:cNvSpPr>
            <a:spLocks noChangeShapeType="1"/>
          </p:cNvSpPr>
          <p:nvPr/>
        </p:nvSpPr>
        <p:spPr bwMode="auto">
          <a:xfrm>
            <a:off x="903685" y="395804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499" name="Line 10"/>
          <p:cNvSpPr>
            <a:spLocks noChangeShapeType="1"/>
          </p:cNvSpPr>
          <p:nvPr/>
        </p:nvSpPr>
        <p:spPr bwMode="auto">
          <a:xfrm>
            <a:off x="903685" y="4469896"/>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0" name="Line 11"/>
          <p:cNvSpPr>
            <a:spLocks noChangeShapeType="1"/>
          </p:cNvSpPr>
          <p:nvPr/>
        </p:nvSpPr>
        <p:spPr bwMode="auto">
          <a:xfrm>
            <a:off x="903685" y="4980214"/>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1" name="Line 12"/>
          <p:cNvSpPr>
            <a:spLocks noChangeShapeType="1"/>
          </p:cNvSpPr>
          <p:nvPr/>
        </p:nvSpPr>
        <p:spPr bwMode="auto">
          <a:xfrm>
            <a:off x="903685" y="5492070"/>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2" name="Line 13"/>
          <p:cNvSpPr>
            <a:spLocks noChangeShapeType="1"/>
          </p:cNvSpPr>
          <p:nvPr/>
        </p:nvSpPr>
        <p:spPr bwMode="auto">
          <a:xfrm>
            <a:off x="903685" y="600238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3" name="Line 14"/>
          <p:cNvSpPr>
            <a:spLocks noChangeShapeType="1"/>
          </p:cNvSpPr>
          <p:nvPr/>
        </p:nvSpPr>
        <p:spPr bwMode="auto">
          <a:xfrm>
            <a:off x="903685" y="65142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4" name="Line 15"/>
          <p:cNvSpPr>
            <a:spLocks noChangeShapeType="1"/>
          </p:cNvSpPr>
          <p:nvPr/>
        </p:nvSpPr>
        <p:spPr bwMode="auto">
          <a:xfrm>
            <a:off x="903685" y="702456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5" name="Line 16"/>
          <p:cNvSpPr>
            <a:spLocks noChangeShapeType="1"/>
          </p:cNvSpPr>
          <p:nvPr/>
        </p:nvSpPr>
        <p:spPr bwMode="auto">
          <a:xfrm>
            <a:off x="903685" y="75333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6" name="Line 17"/>
          <p:cNvSpPr>
            <a:spLocks noChangeShapeType="1"/>
          </p:cNvSpPr>
          <p:nvPr/>
        </p:nvSpPr>
        <p:spPr bwMode="auto">
          <a:xfrm>
            <a:off x="903685" y="804366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7" name="Line 18"/>
          <p:cNvSpPr>
            <a:spLocks noChangeShapeType="1"/>
          </p:cNvSpPr>
          <p:nvPr/>
        </p:nvSpPr>
        <p:spPr bwMode="auto">
          <a:xfrm>
            <a:off x="903685" y="8555516"/>
            <a:ext cx="5157391"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7"/>
          <p:cNvSpPr>
            <a:spLocks noGrp="1" noChangeArrowheads="1"/>
          </p:cNvSpPr>
          <p:nvPr>
            <p:ph type="sldNum" sz="quarter" idx="5"/>
          </p:nvPr>
        </p:nvSpPr>
        <p:spPr>
          <a:noFill/>
        </p:spPr>
        <p:txBody>
          <a:bodyPr/>
          <a:lstStyle/>
          <a:p>
            <a:fld id="{495EA9E9-09C8-4100-85C3-CF180C7201D9}" type="slidenum">
              <a:rPr lang="en-US">
                <a:latin typeface="Arial" charset="0"/>
              </a:rPr>
              <a:pPr/>
              <a:t>119</a:t>
            </a:fld>
            <a:endParaRPr lang="en-US">
              <a:latin typeface="Arial" charset="0"/>
            </a:endParaRPr>
          </a:p>
        </p:txBody>
      </p:sp>
      <p:sp>
        <p:nvSpPr>
          <p:cNvPr id="320515"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F284BC27-833F-4446-9A67-B8EEFFE8A008}" type="slidenum">
              <a:rPr lang="en-US">
                <a:latin typeface="Arial" charset="0"/>
              </a:rPr>
              <a:pPr/>
              <a:t>12</a:t>
            </a:fld>
            <a:endParaRPr lang="en-US">
              <a:latin typeface="Arial" charset="0"/>
            </a:endParaRPr>
          </a:p>
        </p:txBody>
      </p:sp>
      <p:sp>
        <p:nvSpPr>
          <p:cNvPr id="207875" name="Rectangle 2"/>
          <p:cNvSpPr>
            <a:spLocks noGrp="1" noChangeArrowheads="1"/>
          </p:cNvSpPr>
          <p:nvPr>
            <p:ph type="body" idx="1"/>
          </p:nvPr>
        </p:nvSpPr>
        <p:spPr>
          <a:xfrm>
            <a:off x="734814" y="4731204"/>
            <a:ext cx="5452534" cy="3816628"/>
          </a:xfrm>
          <a:noFill/>
          <a:ln/>
        </p:spPr>
        <p:txBody>
          <a:bodyPr/>
          <a:lstStyle/>
          <a:p>
            <a:pPr eaLnBrk="1" hangingPunct="1"/>
            <a:r>
              <a:rPr lang="en-US" sz="1000" b="1" dirty="0" smtClean="0"/>
              <a:t>Measurement Collection Periods</a:t>
            </a:r>
          </a:p>
          <a:p>
            <a:pPr eaLnBrk="1" hangingPunct="1"/>
            <a:r>
              <a:rPr lang="en-US" sz="1000" dirty="0" smtClean="0"/>
              <a:t>Measurements are collected in various periods, ranging from 15 minutes (MP only), 30 minutes, hourly, and 24-hour periods. The periods vary by the report type.</a:t>
            </a:r>
          </a:p>
          <a:p>
            <a:pPr eaLnBrk="1" hangingPunct="1"/>
            <a:r>
              <a:rPr lang="en-US" sz="1000" dirty="0" smtClean="0"/>
              <a:t>The rept-</a:t>
            </a:r>
            <a:r>
              <a:rPr lang="en-US" sz="1000" dirty="0" err="1" smtClean="0"/>
              <a:t>meas</a:t>
            </a:r>
            <a:r>
              <a:rPr lang="en-US" sz="1000" dirty="0" smtClean="0"/>
              <a:t> command is used to specify a collection period when generating an on-demand report.</a:t>
            </a:r>
          </a:p>
          <a:p>
            <a:pPr eaLnBrk="1" hangingPunct="1"/>
            <a:r>
              <a:rPr lang="en-US" sz="1000" dirty="0" smtClean="0"/>
              <a:t>There are four accessible measurement collection periods:</a:t>
            </a:r>
          </a:p>
          <a:p>
            <a:pPr eaLnBrk="1" hangingPunct="1">
              <a:buFontTx/>
              <a:buChar char="•"/>
            </a:pPr>
            <a:r>
              <a:rPr lang="en-US" sz="1000" dirty="0" smtClean="0"/>
              <a:t>Last: Used to access the previous collection period</a:t>
            </a:r>
          </a:p>
          <a:p>
            <a:pPr eaLnBrk="1" hangingPunct="1">
              <a:buFontTx/>
              <a:buChar char="•"/>
            </a:pPr>
            <a:r>
              <a:rPr lang="en-US" sz="1000" dirty="0" smtClean="0"/>
              <a:t>Specific: Used to access one of the 48 half-hour collection intervals</a:t>
            </a:r>
          </a:p>
          <a:p>
            <a:pPr eaLnBrk="1" hangingPunct="1">
              <a:buFontTx/>
              <a:buChar char="•"/>
            </a:pPr>
            <a:r>
              <a:rPr lang="en-US" sz="1000" dirty="0" smtClean="0"/>
              <a:t>Active: Used to access measurements for the current collection interval</a:t>
            </a:r>
          </a:p>
          <a:p>
            <a:pPr eaLnBrk="1" hangingPunct="1">
              <a:buFontTx/>
              <a:buChar char="•"/>
            </a:pPr>
            <a:r>
              <a:rPr lang="en-US" sz="1000" dirty="0" smtClean="0"/>
              <a:t>All: Used to access measurement data from all collection intervals retained</a:t>
            </a:r>
          </a:p>
          <a:p>
            <a:pPr eaLnBrk="1" hangingPunct="1"/>
            <a:endParaRPr lang="en-US" sz="1000" dirty="0" smtClean="0"/>
          </a:p>
          <a:p>
            <a:pPr eaLnBrk="1" hangingPunct="1"/>
            <a:r>
              <a:rPr lang="en-US" sz="1000" dirty="0" smtClean="0"/>
              <a:t>The </a:t>
            </a:r>
            <a:r>
              <a:rPr lang="en-US" sz="1000" dirty="0" err="1" smtClean="0"/>
              <a:t>nzo</a:t>
            </a:r>
            <a:r>
              <a:rPr lang="en-US" sz="1000" dirty="0" smtClean="0"/>
              <a:t> value is not a collection period, but a parameter indicating if non zero only values will be displayed. In the </a:t>
            </a:r>
            <a:r>
              <a:rPr lang="en-US" sz="1000" dirty="0" err="1" smtClean="0"/>
              <a:t>AVL</a:t>
            </a:r>
            <a:r>
              <a:rPr lang="en-US" sz="1000" dirty="0" smtClean="0"/>
              <a:t>, </a:t>
            </a:r>
            <a:r>
              <a:rPr lang="en-US" sz="1000" dirty="0" err="1" smtClean="0"/>
              <a:t>ALVD</a:t>
            </a:r>
            <a:r>
              <a:rPr lang="en-US" sz="1000" dirty="0" smtClean="0"/>
              <a:t>, and </a:t>
            </a:r>
            <a:r>
              <a:rPr lang="en-US" sz="1000" dirty="0" err="1" smtClean="0"/>
              <a:t>AVLDTH</a:t>
            </a:r>
            <a:r>
              <a:rPr lang="en-US" sz="1000" dirty="0" smtClean="0"/>
              <a:t> reports, the default value is yes, which means if all report values are zero, the report will show no results.</a:t>
            </a:r>
          </a:p>
          <a:p>
            <a:pPr eaLnBrk="1" hangingPunct="1"/>
            <a:endParaRPr lang="en-US" sz="1000" dirty="0" smtClean="0"/>
          </a:p>
          <a:p>
            <a:pPr eaLnBrk="1" hangingPunct="1"/>
            <a:r>
              <a:rPr lang="en-US" sz="1000" dirty="0" smtClean="0"/>
              <a:t>NOTE: This information may also be found in Table 5-56 of the rept-</a:t>
            </a:r>
            <a:r>
              <a:rPr lang="en-US" sz="1000" dirty="0" err="1" smtClean="0"/>
              <a:t>meas</a:t>
            </a:r>
            <a:r>
              <a:rPr lang="en-US" sz="1000" dirty="0" smtClean="0"/>
              <a:t> command.</a:t>
            </a:r>
          </a:p>
          <a:p>
            <a:pPr eaLnBrk="1" hangingPunct="1"/>
            <a:endParaRPr lang="en-US" sz="1000" dirty="0" smtClean="0"/>
          </a:p>
        </p:txBody>
      </p:sp>
      <p:sp>
        <p:nvSpPr>
          <p:cNvPr id="20787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7"/>
          <p:cNvSpPr>
            <a:spLocks noGrp="1" noChangeArrowheads="1"/>
          </p:cNvSpPr>
          <p:nvPr>
            <p:ph type="sldNum" sz="quarter" idx="5"/>
          </p:nvPr>
        </p:nvSpPr>
        <p:spPr>
          <a:noFill/>
        </p:spPr>
        <p:txBody>
          <a:bodyPr/>
          <a:lstStyle/>
          <a:p>
            <a:fld id="{BC8D250D-A5E0-4765-BDAF-F3BD8732003D}" type="slidenum">
              <a:rPr lang="en-US">
                <a:latin typeface="Arial" charset="0"/>
              </a:rPr>
              <a:pPr/>
              <a:t>120</a:t>
            </a:fld>
            <a:endParaRPr lang="en-US">
              <a:latin typeface="Arial" charset="0"/>
            </a:endParaRPr>
          </a:p>
        </p:txBody>
      </p:sp>
      <p:sp>
        <p:nvSpPr>
          <p:cNvPr id="321539" name="Rectangle 2"/>
          <p:cNvSpPr>
            <a:spLocks noGrp="1" noChangeArrowheads="1"/>
          </p:cNvSpPr>
          <p:nvPr>
            <p:ph type="body" idx="1"/>
          </p:nvPr>
        </p:nvSpPr>
        <p:spPr>
          <a:xfrm>
            <a:off x="578115" y="4718907"/>
            <a:ext cx="5610754" cy="3830461"/>
          </a:xfrm>
          <a:noFill/>
          <a:ln/>
        </p:spPr>
        <p:txBody>
          <a:bodyPr/>
          <a:lstStyle/>
          <a:p>
            <a:pPr eaLnBrk="1" hangingPunct="1"/>
            <a:r>
              <a:rPr lang="en-US" sz="1000" dirty="0" smtClean="0"/>
              <a:t>We will discuss the Snapshot measurement reports by </a:t>
            </a:r>
            <a:r>
              <a:rPr lang="en-US" sz="1000" dirty="0" err="1" smtClean="0"/>
              <a:t>enttype</a:t>
            </a:r>
            <a:r>
              <a:rPr lang="en-US" sz="1000" dirty="0" smtClean="0"/>
              <a:t>; thereby, grouping multiple reports that give the same information over different reporting periods. </a:t>
            </a:r>
          </a:p>
          <a:p>
            <a:pPr eaLnBrk="1" hangingPunct="1"/>
            <a:endParaRPr lang="en-US" sz="1000" dirty="0" smtClean="0"/>
          </a:p>
          <a:p>
            <a:pPr eaLnBrk="1" hangingPunct="1"/>
            <a:endParaRPr lang="en-US" dirty="0" smtClean="0">
              <a:latin typeface="Arial" charset="0"/>
            </a:endParaRPr>
          </a:p>
        </p:txBody>
      </p:sp>
      <p:sp>
        <p:nvSpPr>
          <p:cNvPr id="32154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7"/>
          <p:cNvSpPr>
            <a:spLocks noGrp="1" noChangeArrowheads="1"/>
          </p:cNvSpPr>
          <p:nvPr>
            <p:ph type="sldNum" sz="quarter" idx="5"/>
          </p:nvPr>
        </p:nvSpPr>
        <p:spPr>
          <a:noFill/>
        </p:spPr>
        <p:txBody>
          <a:bodyPr/>
          <a:lstStyle/>
          <a:p>
            <a:fld id="{5CAD72A7-D927-41FB-9C8B-AB51D1C7087B}" type="slidenum">
              <a:rPr lang="en-US">
                <a:latin typeface="Arial" charset="0"/>
              </a:rPr>
              <a:pPr/>
              <a:t>121</a:t>
            </a:fld>
            <a:endParaRPr lang="en-US">
              <a:latin typeface="Arial" charset="0"/>
            </a:endParaRPr>
          </a:p>
        </p:txBody>
      </p:sp>
      <p:sp>
        <p:nvSpPr>
          <p:cNvPr id="322563"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2256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7"/>
          <p:cNvSpPr>
            <a:spLocks noGrp="1" noChangeArrowheads="1"/>
          </p:cNvSpPr>
          <p:nvPr>
            <p:ph type="sldNum" sz="quarter" idx="5"/>
          </p:nvPr>
        </p:nvSpPr>
        <p:spPr>
          <a:noFill/>
        </p:spPr>
        <p:txBody>
          <a:bodyPr/>
          <a:lstStyle/>
          <a:p>
            <a:fld id="{8927126D-94FE-45C5-8074-DD9FD468C44C}" type="slidenum">
              <a:rPr lang="en-US">
                <a:latin typeface="Arial" charset="0"/>
              </a:rPr>
              <a:pPr/>
              <a:t>122</a:t>
            </a:fld>
            <a:endParaRPr lang="en-US">
              <a:latin typeface="Arial" charset="0"/>
            </a:endParaRPr>
          </a:p>
        </p:txBody>
      </p:sp>
      <p:sp>
        <p:nvSpPr>
          <p:cNvPr id="323587" name="Rectangle 2"/>
          <p:cNvSpPr>
            <a:spLocks noGrp="1" noChangeArrowheads="1"/>
          </p:cNvSpPr>
          <p:nvPr>
            <p:ph type="body" idx="1"/>
          </p:nvPr>
        </p:nvSpPr>
        <p:spPr>
          <a:xfrm>
            <a:off x="734814" y="4731204"/>
            <a:ext cx="5452534" cy="3816628"/>
          </a:xfrm>
          <a:noFill/>
          <a:ln/>
        </p:spPr>
        <p:txBody>
          <a:bodyPr/>
          <a:lstStyle/>
          <a:p>
            <a:pPr eaLnBrk="1" hangingPunct="1"/>
            <a:r>
              <a:rPr lang="en-US" sz="1000" dirty="0" smtClean="0"/>
              <a:t>Record Base Measurements report various data related to the configuration or status of the EAGLE’s major configurable components.</a:t>
            </a:r>
          </a:p>
          <a:p>
            <a:pPr eaLnBrk="1" hangingPunct="1">
              <a:buFontTx/>
              <a:buChar char="•"/>
            </a:pPr>
            <a:r>
              <a:rPr lang="en-US" sz="1000" dirty="0" smtClean="0"/>
              <a:t>Entity types: STP, </a:t>
            </a:r>
            <a:r>
              <a:rPr lang="en-US" sz="1000" dirty="0" err="1" smtClean="0"/>
              <a:t>Lnkset</a:t>
            </a:r>
            <a:r>
              <a:rPr lang="en-US" sz="1000" dirty="0" smtClean="0"/>
              <a:t> and Link</a:t>
            </a:r>
          </a:p>
          <a:p>
            <a:pPr eaLnBrk="1" hangingPunct="1">
              <a:buFontTx/>
              <a:buChar char="•"/>
            </a:pPr>
            <a:r>
              <a:rPr lang="en-US" sz="1000" dirty="0" smtClean="0"/>
              <a:t>Accumulation interval: Snapshot</a:t>
            </a:r>
          </a:p>
          <a:p>
            <a:pPr eaLnBrk="1" hangingPunct="1">
              <a:buFontTx/>
              <a:buChar char="•"/>
            </a:pPr>
            <a:r>
              <a:rPr lang="en-US" sz="1000" dirty="0" smtClean="0"/>
              <a:t>STP retention period:  None</a:t>
            </a:r>
          </a:p>
          <a:p>
            <a:pPr eaLnBrk="1" hangingPunct="1">
              <a:buFontTx/>
              <a:buChar char="•"/>
            </a:pPr>
            <a:r>
              <a:rPr lang="en-US" sz="1000" dirty="0" smtClean="0"/>
              <a:t>Reporting modes: Scheduled-polled (SEAS only), On-Demand</a:t>
            </a:r>
          </a:p>
          <a:p>
            <a:pPr eaLnBrk="1" hangingPunct="1">
              <a:buFontTx/>
              <a:buChar char="•"/>
            </a:pPr>
            <a:r>
              <a:rPr lang="en-US" sz="1000" dirty="0" smtClean="0"/>
              <a:t>Accessible collection periods: Active</a:t>
            </a:r>
          </a:p>
          <a:p>
            <a:pPr eaLnBrk="1" hangingPunct="1"/>
            <a:endParaRPr lang="en-US" sz="1000" dirty="0" smtClean="0"/>
          </a:p>
          <a:p>
            <a:pPr eaLnBrk="1" hangingPunct="1"/>
            <a:endParaRPr lang="en-US" sz="1000" dirty="0" smtClean="0"/>
          </a:p>
          <a:p>
            <a:pPr eaLnBrk="1" hangingPunct="1"/>
            <a:r>
              <a:rPr lang="en-US" sz="1000" dirty="0" smtClean="0"/>
              <a:t>Default timer values are found in the chg-l3t command.</a:t>
            </a:r>
          </a:p>
          <a:p>
            <a:pPr eaLnBrk="1" hangingPunct="1"/>
            <a:r>
              <a:rPr lang="en-US" sz="1000" dirty="0" err="1" smtClean="0"/>
              <a:t>STLOOP</a:t>
            </a:r>
            <a:r>
              <a:rPr lang="en-US" sz="1000" dirty="0" smtClean="0"/>
              <a:t> parameter is in sec. in the report, and the chg-stpopts command lists it in milliseconds.</a:t>
            </a:r>
          </a:p>
        </p:txBody>
      </p:sp>
      <p:sp>
        <p:nvSpPr>
          <p:cNvPr id="32358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7"/>
          <p:cNvSpPr>
            <a:spLocks noGrp="1" noChangeArrowheads="1"/>
          </p:cNvSpPr>
          <p:nvPr>
            <p:ph type="sldNum" sz="quarter" idx="5"/>
          </p:nvPr>
        </p:nvSpPr>
        <p:spPr>
          <a:noFill/>
        </p:spPr>
        <p:txBody>
          <a:bodyPr/>
          <a:lstStyle/>
          <a:p>
            <a:fld id="{7C3A704D-A3C2-4CE8-AA7E-B71445A9857F}" type="slidenum">
              <a:rPr lang="en-US">
                <a:latin typeface="Arial" charset="0"/>
              </a:rPr>
              <a:pPr/>
              <a:t>123</a:t>
            </a:fld>
            <a:endParaRPr lang="en-US">
              <a:latin typeface="Arial" charset="0"/>
            </a:endParaRPr>
          </a:p>
        </p:txBody>
      </p:sp>
      <p:sp>
        <p:nvSpPr>
          <p:cNvPr id="324611"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Record Base Measurements report various data related to the configuration or status of linksets.</a:t>
            </a:r>
          </a:p>
          <a:p>
            <a:pPr eaLnBrk="1" hangingPunct="1">
              <a:buFontTx/>
              <a:buChar char="•"/>
            </a:pPr>
            <a:r>
              <a:rPr lang="en-US" sz="1000" dirty="0" smtClean="0"/>
              <a:t>Entity types: STP, </a:t>
            </a:r>
            <a:r>
              <a:rPr lang="en-US" sz="1000" dirty="0" err="1" smtClean="0"/>
              <a:t>Lnkset</a:t>
            </a:r>
            <a:r>
              <a:rPr lang="en-US" sz="1000" dirty="0" smtClean="0"/>
              <a:t> and Link</a:t>
            </a:r>
          </a:p>
          <a:p>
            <a:pPr eaLnBrk="1" hangingPunct="1">
              <a:buFontTx/>
              <a:buChar char="•"/>
            </a:pPr>
            <a:r>
              <a:rPr lang="en-US" sz="1000" dirty="0" smtClean="0"/>
              <a:t>Accumulation interval: Snapshot</a:t>
            </a:r>
          </a:p>
          <a:p>
            <a:pPr eaLnBrk="1" hangingPunct="1">
              <a:buFontTx/>
              <a:buChar char="•"/>
            </a:pPr>
            <a:r>
              <a:rPr lang="en-US" sz="1000" dirty="0" smtClean="0"/>
              <a:t>STP retention period:  None</a:t>
            </a:r>
          </a:p>
          <a:p>
            <a:pPr eaLnBrk="1" hangingPunct="1">
              <a:buFontTx/>
              <a:buChar char="•"/>
            </a:pPr>
            <a:r>
              <a:rPr lang="en-US" sz="1000" dirty="0" smtClean="0"/>
              <a:t>Reporting modes: Scheduled-polled (SEAS only), On-Demand</a:t>
            </a:r>
          </a:p>
          <a:p>
            <a:pPr eaLnBrk="1" hangingPunct="1">
              <a:buFontTx/>
              <a:buChar char="•"/>
            </a:pPr>
            <a:r>
              <a:rPr lang="en-US" sz="1000" dirty="0" smtClean="0"/>
              <a:t>Accessible collection periods: Active</a:t>
            </a:r>
          </a:p>
          <a:p>
            <a:pPr eaLnBrk="1" hangingPunct="1"/>
            <a:endParaRPr lang="en-US" sz="1000" dirty="0" smtClean="0"/>
          </a:p>
        </p:txBody>
      </p:sp>
      <p:sp>
        <p:nvSpPr>
          <p:cNvPr id="32461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7"/>
          <p:cNvSpPr>
            <a:spLocks noGrp="1" noChangeArrowheads="1"/>
          </p:cNvSpPr>
          <p:nvPr>
            <p:ph type="sldNum" sz="quarter" idx="5"/>
          </p:nvPr>
        </p:nvSpPr>
        <p:spPr>
          <a:noFill/>
        </p:spPr>
        <p:txBody>
          <a:bodyPr/>
          <a:lstStyle/>
          <a:p>
            <a:fld id="{673A4031-D500-4DDA-A376-809D7E79A8F0}" type="slidenum">
              <a:rPr lang="en-US">
                <a:latin typeface="Arial" charset="0"/>
              </a:rPr>
              <a:pPr/>
              <a:t>124</a:t>
            </a:fld>
            <a:endParaRPr lang="en-US">
              <a:latin typeface="Arial" charset="0"/>
            </a:endParaRPr>
          </a:p>
        </p:txBody>
      </p:sp>
      <p:sp>
        <p:nvSpPr>
          <p:cNvPr id="325635" name="Rectangle 2"/>
          <p:cNvSpPr>
            <a:spLocks noGrp="1" noChangeArrowheads="1"/>
          </p:cNvSpPr>
          <p:nvPr>
            <p:ph type="body" idx="1"/>
          </p:nvPr>
        </p:nvSpPr>
        <p:spPr>
          <a:xfrm>
            <a:off x="734814" y="4711222"/>
            <a:ext cx="5452534" cy="3836609"/>
          </a:xfrm>
          <a:noFill/>
          <a:ln/>
        </p:spPr>
        <p:txBody>
          <a:bodyPr/>
          <a:lstStyle/>
          <a:p>
            <a:pPr eaLnBrk="1" hangingPunct="1"/>
            <a:r>
              <a:rPr lang="en-US" sz="1000" dirty="0" smtClean="0"/>
              <a:t>Record Base Measurements report various data related to the configuration or status of signaling links.</a:t>
            </a:r>
          </a:p>
          <a:p>
            <a:pPr eaLnBrk="1" hangingPunct="1">
              <a:buFontTx/>
              <a:buChar char="•"/>
            </a:pPr>
            <a:r>
              <a:rPr lang="en-US" sz="1000" dirty="0" smtClean="0"/>
              <a:t>Entity types: STP, </a:t>
            </a:r>
            <a:r>
              <a:rPr lang="en-US" sz="1000" dirty="0" err="1" smtClean="0"/>
              <a:t>Lnkset</a:t>
            </a:r>
            <a:r>
              <a:rPr lang="en-US" sz="1000" dirty="0" smtClean="0"/>
              <a:t> and Link</a:t>
            </a:r>
          </a:p>
          <a:p>
            <a:pPr eaLnBrk="1" hangingPunct="1">
              <a:buFontTx/>
              <a:buChar char="•"/>
            </a:pPr>
            <a:r>
              <a:rPr lang="en-US" sz="1000" dirty="0" smtClean="0"/>
              <a:t>Accumulation interval: Snapshot</a:t>
            </a:r>
          </a:p>
          <a:p>
            <a:pPr eaLnBrk="1" hangingPunct="1">
              <a:buFontTx/>
              <a:buChar char="•"/>
            </a:pPr>
            <a:r>
              <a:rPr lang="en-US" sz="1000" dirty="0" smtClean="0"/>
              <a:t>STP retention period:  None</a:t>
            </a:r>
          </a:p>
          <a:p>
            <a:pPr eaLnBrk="1" hangingPunct="1">
              <a:buFontTx/>
              <a:buChar char="•"/>
            </a:pPr>
            <a:r>
              <a:rPr lang="en-US" sz="1000" dirty="0" smtClean="0"/>
              <a:t>Reporting modes: Scheduled-polled (SEAS only), On-Demand</a:t>
            </a:r>
          </a:p>
          <a:p>
            <a:pPr eaLnBrk="1" hangingPunct="1">
              <a:buFontTx/>
              <a:buChar char="•"/>
            </a:pPr>
            <a:r>
              <a:rPr lang="en-US" sz="1000" dirty="0" smtClean="0"/>
              <a:t>Accessible collection periods: Active</a:t>
            </a:r>
          </a:p>
          <a:p>
            <a:pPr eaLnBrk="1" hangingPunct="1"/>
            <a:endParaRPr lang="en-US" sz="1000" dirty="0" smtClean="0"/>
          </a:p>
          <a:p>
            <a:pPr eaLnBrk="1" hangingPunct="1"/>
            <a:r>
              <a:rPr lang="en-US" sz="1000" dirty="0" smtClean="0"/>
              <a:t>Timer-related information provided in the </a:t>
            </a:r>
            <a:r>
              <a:rPr lang="en-US" sz="1000" dirty="0" err="1" smtClean="0"/>
              <a:t>RBASE</a:t>
            </a:r>
            <a:r>
              <a:rPr lang="en-US" sz="1000" dirty="0" smtClean="0"/>
              <a:t> report may also be found using the rtrv-l2t, chg-l2t, and rtrv-l3t, chg-l3t commands for level 2 and level 3 timer settings.</a:t>
            </a:r>
          </a:p>
          <a:p>
            <a:pPr eaLnBrk="1" hangingPunct="1"/>
            <a:r>
              <a:rPr lang="en-US" sz="1000" dirty="0" smtClean="0"/>
              <a:t>The rtrv commands will show how level 2 and 3 timers are set, and the chg commands will show default timer settings for both ANSI &amp; ITU.</a:t>
            </a:r>
          </a:p>
          <a:p>
            <a:pPr eaLnBrk="1" hangingPunct="1"/>
            <a:endParaRPr lang="en-US" sz="1000" dirty="0" smtClean="0"/>
          </a:p>
        </p:txBody>
      </p:sp>
      <p:sp>
        <p:nvSpPr>
          <p:cNvPr id="32563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7"/>
          <p:cNvSpPr>
            <a:spLocks noGrp="1" noChangeArrowheads="1"/>
          </p:cNvSpPr>
          <p:nvPr>
            <p:ph type="sldNum" sz="quarter" idx="5"/>
          </p:nvPr>
        </p:nvSpPr>
        <p:spPr>
          <a:noFill/>
        </p:spPr>
        <p:txBody>
          <a:bodyPr/>
          <a:lstStyle/>
          <a:p>
            <a:fld id="{A5ED1BD9-8DC4-41A0-9795-25F701EE08DE}" type="slidenum">
              <a:rPr lang="en-US">
                <a:latin typeface="Arial" charset="0"/>
              </a:rPr>
              <a:pPr/>
              <a:t>125</a:t>
            </a:fld>
            <a:endParaRPr lang="en-US">
              <a:latin typeface="Arial" charset="0"/>
            </a:endParaRPr>
          </a:p>
        </p:txBody>
      </p:sp>
      <p:sp>
        <p:nvSpPr>
          <p:cNvPr id="326659"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Maintenance Status Indicators report a snapshot of the signaling link maintenance status indicators.</a:t>
            </a:r>
          </a:p>
          <a:p>
            <a:pPr eaLnBrk="1" hangingPunct="1">
              <a:buFontTx/>
              <a:buChar char="•"/>
            </a:pPr>
            <a:r>
              <a:rPr lang="en-US" sz="1000" dirty="0" smtClean="0"/>
              <a:t>Entity types: </a:t>
            </a:r>
            <a:r>
              <a:rPr lang="en-US" sz="1000" dirty="0" err="1" smtClean="0"/>
              <a:t>Lnkset</a:t>
            </a:r>
            <a:r>
              <a:rPr lang="en-US" sz="1000" dirty="0" smtClean="0"/>
              <a:t> and Link</a:t>
            </a:r>
          </a:p>
          <a:p>
            <a:pPr eaLnBrk="1" hangingPunct="1">
              <a:buFontTx/>
              <a:buChar char="•"/>
            </a:pPr>
            <a:r>
              <a:rPr lang="en-US" sz="1000" dirty="0" smtClean="0"/>
              <a:t>Accumulation interval: Snapshot</a:t>
            </a:r>
          </a:p>
          <a:p>
            <a:pPr eaLnBrk="1" hangingPunct="1">
              <a:buFontTx/>
              <a:buChar char="•"/>
            </a:pPr>
            <a:r>
              <a:rPr lang="en-US" sz="1000" dirty="0" smtClean="0"/>
              <a:t>STP retention period:  None</a:t>
            </a:r>
          </a:p>
          <a:p>
            <a:pPr eaLnBrk="1" hangingPunct="1">
              <a:buFontTx/>
              <a:buChar char="•"/>
            </a:pPr>
            <a:r>
              <a:rPr lang="en-US" sz="1000" dirty="0" smtClean="0"/>
              <a:t>Reporting modes: On-Demand (EAGLE/SEAS)</a:t>
            </a:r>
          </a:p>
          <a:p>
            <a:pPr eaLnBrk="1" hangingPunct="1">
              <a:buFontTx/>
              <a:buChar char="•"/>
            </a:pPr>
            <a:r>
              <a:rPr lang="en-US" sz="1000" dirty="0" smtClean="0"/>
              <a:t>Accessible collection periods: Active </a:t>
            </a:r>
          </a:p>
          <a:p>
            <a:pPr eaLnBrk="1" hangingPunct="1"/>
            <a:endParaRPr lang="en-US" sz="1000" dirty="0" smtClean="0"/>
          </a:p>
        </p:txBody>
      </p:sp>
      <p:sp>
        <p:nvSpPr>
          <p:cNvPr id="32666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7"/>
          <p:cNvSpPr>
            <a:spLocks noGrp="1" noChangeArrowheads="1"/>
          </p:cNvSpPr>
          <p:nvPr>
            <p:ph type="sldNum" sz="quarter" idx="5"/>
          </p:nvPr>
        </p:nvSpPr>
        <p:spPr>
          <a:noFill/>
        </p:spPr>
        <p:txBody>
          <a:bodyPr/>
          <a:lstStyle/>
          <a:p>
            <a:fld id="{7071DC53-D843-4D3A-81B4-9EB6F6115128}" type="slidenum">
              <a:rPr lang="en-US">
                <a:latin typeface="Arial" charset="0"/>
              </a:rPr>
              <a:pPr/>
              <a:t>126</a:t>
            </a:fld>
            <a:endParaRPr lang="en-US">
              <a:latin typeface="Arial" charset="0"/>
            </a:endParaRPr>
          </a:p>
        </p:txBody>
      </p:sp>
      <p:sp>
        <p:nvSpPr>
          <p:cNvPr id="327683"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Maintenance Status Indicators report a snapshot of the linkset maintenance status indicators</a:t>
            </a:r>
          </a:p>
          <a:p>
            <a:pPr eaLnBrk="1" hangingPunct="1">
              <a:buFontTx/>
              <a:buChar char="•"/>
            </a:pPr>
            <a:r>
              <a:rPr lang="en-US" sz="1000" dirty="0" smtClean="0"/>
              <a:t>Entity types: </a:t>
            </a:r>
            <a:r>
              <a:rPr lang="en-US" sz="1000" dirty="0" err="1" smtClean="0"/>
              <a:t>Lnkset</a:t>
            </a:r>
            <a:r>
              <a:rPr lang="en-US" sz="1000" dirty="0" smtClean="0"/>
              <a:t> and Link</a:t>
            </a:r>
          </a:p>
          <a:p>
            <a:pPr eaLnBrk="1" hangingPunct="1">
              <a:buFontTx/>
              <a:buChar char="•"/>
            </a:pPr>
            <a:r>
              <a:rPr lang="en-US" sz="1000" dirty="0" smtClean="0"/>
              <a:t>Accumulation interval: Snapshot</a:t>
            </a:r>
          </a:p>
          <a:p>
            <a:pPr eaLnBrk="1" hangingPunct="1">
              <a:buFontTx/>
              <a:buChar char="•"/>
            </a:pPr>
            <a:r>
              <a:rPr lang="en-US" sz="1000" dirty="0" smtClean="0"/>
              <a:t>STP retention period:  None</a:t>
            </a:r>
          </a:p>
          <a:p>
            <a:pPr eaLnBrk="1" hangingPunct="1">
              <a:buFontTx/>
              <a:buChar char="•"/>
            </a:pPr>
            <a:r>
              <a:rPr lang="en-US" sz="1000" dirty="0" smtClean="0"/>
              <a:t>Reporting modes: On-Demand (EAGLE/SEAS)</a:t>
            </a:r>
          </a:p>
          <a:p>
            <a:pPr eaLnBrk="1" hangingPunct="1">
              <a:buFontTx/>
              <a:buChar char="•"/>
            </a:pPr>
            <a:r>
              <a:rPr lang="en-US" sz="1000" dirty="0" smtClean="0"/>
              <a:t>Accessible collection periods: Active </a:t>
            </a:r>
          </a:p>
        </p:txBody>
      </p:sp>
      <p:sp>
        <p:nvSpPr>
          <p:cNvPr id="32768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7"/>
          <p:cNvSpPr>
            <a:spLocks noGrp="1" noChangeArrowheads="1"/>
          </p:cNvSpPr>
          <p:nvPr>
            <p:ph type="sldNum" sz="quarter" idx="5"/>
          </p:nvPr>
        </p:nvSpPr>
        <p:spPr>
          <a:noFill/>
        </p:spPr>
        <p:txBody>
          <a:bodyPr/>
          <a:lstStyle/>
          <a:p>
            <a:fld id="{EE5B565D-9A6E-4472-BA31-2B9A461853FE}" type="slidenum">
              <a:rPr lang="en-US">
                <a:latin typeface="Arial" charset="0"/>
              </a:rPr>
              <a:pPr/>
              <a:t>127</a:t>
            </a:fld>
            <a:endParaRPr lang="en-US">
              <a:latin typeface="Arial" charset="0"/>
            </a:endParaRPr>
          </a:p>
        </p:txBody>
      </p:sp>
      <p:sp>
        <p:nvSpPr>
          <p:cNvPr id="328707"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7"/>
          <p:cNvSpPr>
            <a:spLocks noGrp="1" noChangeArrowheads="1"/>
          </p:cNvSpPr>
          <p:nvPr>
            <p:ph type="sldNum" sz="quarter" idx="5"/>
          </p:nvPr>
        </p:nvSpPr>
        <p:spPr>
          <a:noFill/>
        </p:spPr>
        <p:txBody>
          <a:bodyPr/>
          <a:lstStyle/>
          <a:p>
            <a:fld id="{27A9F92D-502B-4A3C-9CE0-AAF25B55D53E}" type="slidenum">
              <a:rPr lang="en-US">
                <a:latin typeface="Arial" charset="0"/>
              </a:rPr>
              <a:pPr/>
              <a:t>128</a:t>
            </a:fld>
            <a:endParaRPr lang="en-US">
              <a:latin typeface="Arial" charset="0"/>
            </a:endParaRPr>
          </a:p>
        </p:txBody>
      </p:sp>
      <p:sp>
        <p:nvSpPr>
          <p:cNvPr id="329731"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2973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7"/>
          <p:cNvSpPr>
            <a:spLocks noGrp="1" noChangeArrowheads="1"/>
          </p:cNvSpPr>
          <p:nvPr>
            <p:ph type="sldNum" sz="quarter" idx="5"/>
          </p:nvPr>
        </p:nvSpPr>
        <p:spPr>
          <a:noFill/>
        </p:spPr>
        <p:txBody>
          <a:bodyPr/>
          <a:lstStyle/>
          <a:p>
            <a:fld id="{1AD5FACC-2FF0-4987-BAF8-41A4FDF9083E}" type="slidenum">
              <a:rPr lang="en-US">
                <a:latin typeface="Arial" charset="0"/>
              </a:rPr>
              <a:pPr/>
              <a:t>129</a:t>
            </a:fld>
            <a:endParaRPr lang="en-US">
              <a:latin typeface="Arial" charset="0"/>
            </a:endParaRPr>
          </a:p>
        </p:txBody>
      </p:sp>
      <p:sp>
        <p:nvSpPr>
          <p:cNvPr id="330755" name="Rectangle 2"/>
          <p:cNvSpPr>
            <a:spLocks noGrp="1" noChangeArrowheads="1"/>
          </p:cNvSpPr>
          <p:nvPr>
            <p:ph type="body" idx="1"/>
          </p:nvPr>
        </p:nvSpPr>
        <p:spPr>
          <a:xfrm>
            <a:off x="699823" y="287440"/>
            <a:ext cx="5610754" cy="8312653"/>
          </a:xfrm>
          <a:noFill/>
          <a:ln/>
        </p:spPr>
        <p:txBody>
          <a:bodyPr/>
          <a:lstStyle/>
          <a:p>
            <a:pPr marL="220337" indent="-220337" eaLnBrk="1" hangingPunct="1"/>
            <a:r>
              <a:rPr lang="en-US" b="1" dirty="0" smtClean="0">
                <a:latin typeface="Arial" charset="0"/>
              </a:rPr>
              <a:t>Learning Activity 9</a:t>
            </a:r>
          </a:p>
          <a:p>
            <a:pPr marL="220337" indent="-220337" eaLnBrk="1" hangingPunct="1"/>
            <a:r>
              <a:rPr lang="en-US" dirty="0" smtClean="0">
                <a:latin typeface="Arial" charset="0"/>
              </a:rPr>
              <a:t>Use the appropriate command and parameters to generate the following </a:t>
            </a:r>
          </a:p>
          <a:p>
            <a:pPr marL="220337" indent="-220337" eaLnBrk="1" hangingPunct="1"/>
            <a:r>
              <a:rPr lang="en-US" dirty="0" smtClean="0">
                <a:latin typeface="Arial" charset="0"/>
              </a:rPr>
              <a:t>On-Demand measurement snapshot reports. Enter the command rtrv-ls and</a:t>
            </a:r>
          </a:p>
          <a:p>
            <a:pPr marL="220337" indent="-220337" eaLnBrk="1" hangingPunct="1"/>
            <a:r>
              <a:rPr lang="en-US" dirty="0" smtClean="0">
                <a:latin typeface="Arial" charset="0"/>
              </a:rPr>
              <a:t> select a linkset name from the list of link sets to use in these On-Demand link</a:t>
            </a:r>
          </a:p>
          <a:p>
            <a:pPr marL="220337" indent="-220337" eaLnBrk="1" hangingPunct="1"/>
            <a:r>
              <a:rPr lang="en-US" dirty="0" smtClean="0">
                <a:latin typeface="Arial" charset="0"/>
              </a:rPr>
              <a:t> set commands. Record each command on the lines below each report type.</a:t>
            </a:r>
          </a:p>
          <a:p>
            <a:pPr marL="220337" indent="-220337" eaLnBrk="1" hangingPunct="1">
              <a:buFontTx/>
              <a:buAutoNum type="arabicPeriod"/>
            </a:pPr>
            <a:r>
              <a:rPr lang="en-US" dirty="0" smtClean="0">
                <a:latin typeface="Arial" charset="0"/>
              </a:rPr>
              <a:t>R-Base report on the STP.</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2"/>
            </a:pPr>
            <a:r>
              <a:rPr lang="en-US" dirty="0" smtClean="0">
                <a:latin typeface="Arial" charset="0"/>
              </a:rPr>
              <a:t>R-Base on a link set.</a:t>
            </a:r>
          </a:p>
          <a:p>
            <a:pPr marL="220337" indent="-220337" eaLnBrk="1" hangingPunct="1"/>
            <a:r>
              <a:rPr lang="en-US" dirty="0" smtClean="0">
                <a:latin typeface="Arial" charset="0"/>
              </a:rPr>
              <a:t>______________________________________________________________</a:t>
            </a:r>
          </a:p>
          <a:p>
            <a:pPr marL="220337" indent="-220337" eaLnBrk="1" hangingPunct="1">
              <a:buFontTx/>
              <a:buAutoNum type="arabicPeriod" startAt="3"/>
            </a:pPr>
            <a:r>
              <a:rPr lang="en-US" dirty="0" err="1" smtClean="0">
                <a:latin typeface="Arial" charset="0"/>
              </a:rPr>
              <a:t>MTCS</a:t>
            </a:r>
            <a:r>
              <a:rPr lang="en-US" dirty="0" smtClean="0">
                <a:latin typeface="Arial" charset="0"/>
              </a:rPr>
              <a:t> report on a link set.</a:t>
            </a:r>
          </a:p>
          <a:p>
            <a:pPr marL="220337" indent="-220337" eaLnBrk="1" hangingPunct="1"/>
            <a:r>
              <a:rPr lang="en-US" dirty="0" smtClean="0">
                <a:latin typeface="Arial" charset="0"/>
              </a:rPr>
              <a:t>______________________________________________________________</a:t>
            </a:r>
          </a:p>
          <a:p>
            <a:pPr marL="220337" indent="-220337" eaLnBrk="1" hangingPunct="1">
              <a:buFontTx/>
              <a:buAutoNum type="arabicPeriod" startAt="4"/>
            </a:pPr>
            <a:r>
              <a:rPr lang="en-US" dirty="0" err="1" smtClean="0">
                <a:latin typeface="Arial" charset="0"/>
              </a:rPr>
              <a:t>MTCS</a:t>
            </a:r>
            <a:r>
              <a:rPr lang="en-US" dirty="0" smtClean="0">
                <a:latin typeface="Arial" charset="0"/>
              </a:rPr>
              <a:t> report on a signaling link.</a:t>
            </a:r>
          </a:p>
          <a:p>
            <a:pPr marL="220337" indent="-220337" eaLnBrk="1" hangingPunct="1"/>
            <a:r>
              <a:rPr lang="en-US" dirty="0" smtClean="0">
                <a:latin typeface="Arial" charset="0"/>
              </a:rPr>
              <a:t>______________________________________________________________</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C80FD9D1-411C-4574-B954-4D94DE676E10}" type="slidenum">
              <a:rPr lang="en-US">
                <a:latin typeface="Arial" charset="0"/>
              </a:rPr>
              <a:pPr/>
              <a:t>13</a:t>
            </a:fld>
            <a:endParaRPr lang="en-US">
              <a:latin typeface="Arial" charset="0"/>
            </a:endParaRPr>
          </a:p>
        </p:txBody>
      </p:sp>
      <p:sp>
        <p:nvSpPr>
          <p:cNvPr id="208899"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Measurement reports are broken down into these groups:</a:t>
            </a:r>
          </a:p>
          <a:p>
            <a:pPr eaLnBrk="1" hangingPunct="1">
              <a:buFontTx/>
              <a:buChar char="•"/>
            </a:pPr>
            <a:r>
              <a:rPr lang="en-US" sz="1000" dirty="0" smtClean="0"/>
              <a:t>System information</a:t>
            </a:r>
          </a:p>
          <a:p>
            <a:pPr eaLnBrk="1" hangingPunct="1">
              <a:buFontTx/>
              <a:buChar char="•"/>
            </a:pPr>
            <a:r>
              <a:rPr lang="en-US" sz="1000" dirty="0" smtClean="0"/>
              <a:t>Report type</a:t>
            </a:r>
          </a:p>
          <a:p>
            <a:pPr eaLnBrk="1" hangingPunct="1">
              <a:buFontTx/>
              <a:buChar char="•"/>
            </a:pPr>
            <a:r>
              <a:rPr lang="en-US" sz="1000" dirty="0" smtClean="0"/>
              <a:t>Report collection interval</a:t>
            </a:r>
          </a:p>
          <a:p>
            <a:pPr eaLnBrk="1" hangingPunct="1">
              <a:buFontTx/>
              <a:buChar char="•"/>
            </a:pPr>
            <a:r>
              <a:rPr lang="en-US" sz="1000" dirty="0" smtClean="0"/>
              <a:t>Data collected</a:t>
            </a:r>
          </a:p>
        </p:txBody>
      </p:sp>
      <p:sp>
        <p:nvSpPr>
          <p:cNvPr id="20890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Rectangle 7"/>
          <p:cNvSpPr>
            <a:spLocks noGrp="1" noChangeArrowheads="1"/>
          </p:cNvSpPr>
          <p:nvPr>
            <p:ph type="sldNum" sz="quarter" idx="5"/>
          </p:nvPr>
        </p:nvSpPr>
        <p:spPr>
          <a:noFill/>
        </p:spPr>
        <p:txBody>
          <a:bodyPr/>
          <a:lstStyle/>
          <a:p>
            <a:fld id="{D211F6B9-41B9-4AAA-B9AB-BBD113DE8747}" type="slidenum">
              <a:rPr lang="en-US">
                <a:latin typeface="Arial" charset="0"/>
              </a:rPr>
              <a:pPr/>
              <a:t>130</a:t>
            </a:fld>
            <a:endParaRPr lang="en-US">
              <a:latin typeface="Arial" charset="0"/>
            </a:endParaRPr>
          </a:p>
        </p:txBody>
      </p:sp>
      <p:sp>
        <p:nvSpPr>
          <p:cNvPr id="331779" name="Rectangle 2"/>
          <p:cNvSpPr>
            <a:spLocks noGrp="1" noChangeArrowheads="1"/>
          </p:cNvSpPr>
          <p:nvPr>
            <p:ph type="body" idx="1"/>
          </p:nvPr>
        </p:nvSpPr>
        <p:spPr>
          <a:xfrm>
            <a:off x="578115" y="4728130"/>
            <a:ext cx="5610754" cy="3821238"/>
          </a:xfrm>
          <a:noFill/>
          <a:ln/>
        </p:spPr>
        <p:txBody>
          <a:bodyPr/>
          <a:lstStyle/>
          <a:p>
            <a:pPr eaLnBrk="1" hangingPunct="1"/>
            <a:endParaRPr lang="en-US" smtClean="0">
              <a:latin typeface="Arial" charset="0"/>
            </a:endParaRPr>
          </a:p>
        </p:txBody>
      </p:sp>
      <p:sp>
        <p:nvSpPr>
          <p:cNvPr id="33178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7"/>
          <p:cNvSpPr>
            <a:spLocks noGrp="1" noChangeArrowheads="1"/>
          </p:cNvSpPr>
          <p:nvPr>
            <p:ph type="sldNum" sz="quarter" idx="5"/>
          </p:nvPr>
        </p:nvSpPr>
        <p:spPr>
          <a:noFill/>
        </p:spPr>
        <p:txBody>
          <a:bodyPr/>
          <a:lstStyle/>
          <a:p>
            <a:fld id="{27965EC3-0B3B-49EB-89D8-E5B151E5D98A}" type="slidenum">
              <a:rPr lang="en-US">
                <a:latin typeface="Arial" charset="0"/>
              </a:rPr>
              <a:pPr/>
              <a:t>131</a:t>
            </a:fld>
            <a:endParaRPr lang="en-US">
              <a:latin typeface="Arial" charset="0"/>
            </a:endParaRPr>
          </a:p>
        </p:txBody>
      </p:sp>
      <p:sp>
        <p:nvSpPr>
          <p:cNvPr id="332803" name="Rectangle 2"/>
          <p:cNvSpPr>
            <a:spLocks noGrp="1" noChangeArrowheads="1"/>
          </p:cNvSpPr>
          <p:nvPr>
            <p:ph type="body" idx="1"/>
          </p:nvPr>
        </p:nvSpPr>
        <p:spPr>
          <a:xfrm>
            <a:off x="856524" y="316644"/>
            <a:ext cx="5454054" cy="8384898"/>
          </a:xfrm>
          <a:noFill/>
          <a:ln/>
        </p:spPr>
        <p:txBody>
          <a:bodyPr/>
          <a:lstStyle/>
          <a:p>
            <a:pPr marL="220337" indent="-220337" eaLnBrk="1" hangingPunct="1"/>
            <a:r>
              <a:rPr lang="en-US" b="1" dirty="0" smtClean="0">
                <a:latin typeface="Arial" charset="0"/>
              </a:rPr>
              <a:t>Module 6 Review</a:t>
            </a:r>
          </a:p>
          <a:p>
            <a:pPr marL="220337" indent="-220337" eaLnBrk="1" hangingPunct="1"/>
            <a:r>
              <a:rPr lang="en-US" dirty="0" smtClean="0">
                <a:latin typeface="Arial" charset="0"/>
              </a:rPr>
              <a:t> </a:t>
            </a:r>
          </a:p>
          <a:p>
            <a:pPr marL="220337" indent="-220337" eaLnBrk="1" hangingPunct="1"/>
            <a:endParaRPr lang="en-US" dirty="0" smtClean="0">
              <a:latin typeface="Arial" charset="0"/>
            </a:endParaRPr>
          </a:p>
          <a:p>
            <a:pPr marL="220337" indent="-220337" eaLnBrk="1" hangingPunct="1">
              <a:buFontTx/>
              <a:buAutoNum type="arabicPeriod"/>
            </a:pPr>
            <a:r>
              <a:rPr lang="en-US" dirty="0" smtClean="0">
                <a:latin typeface="Arial" charset="0"/>
              </a:rPr>
              <a:t>List the </a:t>
            </a:r>
            <a:r>
              <a:rPr lang="en-US" dirty="0" err="1" smtClean="0">
                <a:latin typeface="Arial" charset="0"/>
              </a:rPr>
              <a:t>enttypes</a:t>
            </a:r>
            <a:r>
              <a:rPr lang="en-US" dirty="0" smtClean="0">
                <a:latin typeface="Arial" charset="0"/>
              </a:rPr>
              <a:t> available for the </a:t>
            </a:r>
            <a:r>
              <a:rPr lang="en-US" dirty="0" err="1" smtClean="0">
                <a:latin typeface="Arial" charset="0"/>
              </a:rPr>
              <a:t>RBase</a:t>
            </a:r>
            <a:r>
              <a:rPr lang="en-US" dirty="0" smtClean="0">
                <a:latin typeface="Arial" charset="0"/>
              </a:rPr>
              <a:t> report.</a:t>
            </a:r>
          </a:p>
          <a:p>
            <a:pPr marL="661011" lvl="1" indent="-220337" eaLnBrk="1" hangingPunct="1">
              <a:buFontTx/>
              <a:buAutoNum type="arabicPeriod"/>
            </a:pPr>
            <a:r>
              <a:rPr lang="en-US" dirty="0" smtClean="0">
                <a:latin typeface="Arial" charset="0"/>
              </a:rPr>
              <a:t>_____________  2.  ______________  3.  _______________</a:t>
            </a:r>
          </a:p>
          <a:p>
            <a:pPr marL="220337" indent="-220337" eaLnBrk="1" hangingPunct="1">
              <a:buFontTx/>
              <a:buAutoNum type="arabicPeriod"/>
            </a:pPr>
            <a:r>
              <a:rPr lang="en-US" dirty="0" smtClean="0">
                <a:latin typeface="Arial" charset="0"/>
              </a:rPr>
              <a:t>List the </a:t>
            </a:r>
            <a:r>
              <a:rPr lang="en-US" dirty="0" err="1" smtClean="0">
                <a:latin typeface="Arial" charset="0"/>
              </a:rPr>
              <a:t>enttypes</a:t>
            </a:r>
            <a:r>
              <a:rPr lang="en-US" dirty="0" smtClean="0">
                <a:latin typeface="Arial" charset="0"/>
              </a:rPr>
              <a:t> available for the </a:t>
            </a:r>
            <a:r>
              <a:rPr lang="en-US" dirty="0" err="1" smtClean="0">
                <a:latin typeface="Arial" charset="0"/>
              </a:rPr>
              <a:t>MTCS</a:t>
            </a:r>
            <a:r>
              <a:rPr lang="en-US" dirty="0" smtClean="0">
                <a:latin typeface="Arial" charset="0"/>
              </a:rPr>
              <a:t> report.</a:t>
            </a:r>
          </a:p>
          <a:p>
            <a:pPr marL="661011" lvl="1" indent="-220337" eaLnBrk="1" hangingPunct="1">
              <a:buFontTx/>
              <a:buAutoNum type="arabicPeriod"/>
            </a:pPr>
            <a:r>
              <a:rPr lang="en-US" dirty="0" smtClean="0">
                <a:latin typeface="Arial" charset="0"/>
              </a:rPr>
              <a:t>_____________  2.  ______________</a:t>
            </a:r>
          </a:p>
          <a:p>
            <a:pPr marL="220337" indent="-220337" eaLnBrk="1" hangingPunct="1">
              <a:buFontTx/>
              <a:buAutoNum type="arabicPeriod"/>
            </a:pPr>
            <a:r>
              <a:rPr lang="en-US" dirty="0" smtClean="0">
                <a:latin typeface="Arial" charset="0"/>
              </a:rPr>
              <a:t>Where are the </a:t>
            </a:r>
            <a:r>
              <a:rPr lang="en-US" dirty="0" err="1" smtClean="0">
                <a:latin typeface="Arial" charset="0"/>
              </a:rPr>
              <a:t>RBase</a:t>
            </a:r>
            <a:r>
              <a:rPr lang="en-US" dirty="0" smtClean="0">
                <a:latin typeface="Arial" charset="0"/>
              </a:rPr>
              <a:t> default timer values found in the EAGLE Documentation?</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4"/>
            </a:pPr>
            <a:r>
              <a:rPr lang="en-US" dirty="0" smtClean="0">
                <a:latin typeface="Arial" charset="0"/>
              </a:rPr>
              <a:t>Describe the meaning of the event name “</a:t>
            </a:r>
            <a:r>
              <a:rPr lang="en-US" dirty="0" err="1" smtClean="0">
                <a:latin typeface="Arial" charset="0"/>
              </a:rPr>
              <a:t>LKMTCST</a:t>
            </a:r>
            <a:r>
              <a:rPr lang="en-US" dirty="0" smtClean="0">
                <a:latin typeface="Arial" charset="0"/>
              </a:rPr>
              <a:t>”.</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5"/>
            </a:pPr>
            <a:r>
              <a:rPr lang="en-US" dirty="0" smtClean="0">
                <a:latin typeface="Arial" charset="0"/>
              </a:rPr>
              <a:t>Describe the meaning of the event name “</a:t>
            </a:r>
            <a:r>
              <a:rPr lang="en-US" dirty="0" err="1" smtClean="0">
                <a:latin typeface="Arial" charset="0"/>
              </a:rPr>
              <a:t>OOSLINKS</a:t>
            </a:r>
            <a:r>
              <a:rPr lang="en-US" dirty="0" smtClean="0">
                <a:latin typeface="Arial" charset="0"/>
              </a:rPr>
              <a:t>”.</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6"/>
            </a:pPr>
            <a:r>
              <a:rPr lang="en-US" dirty="0" smtClean="0">
                <a:latin typeface="Arial" charset="0"/>
              </a:rPr>
              <a:t>Describe the meaning of the event name “</a:t>
            </a:r>
            <a:r>
              <a:rPr lang="en-US" dirty="0" err="1" smtClean="0">
                <a:latin typeface="Arial" charset="0"/>
              </a:rPr>
              <a:t>ACTLINKS</a:t>
            </a:r>
            <a:r>
              <a:rPr lang="en-US" dirty="0" smtClean="0">
                <a:latin typeface="Arial" charset="0"/>
              </a:rPr>
              <a:t>”.</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7"/>
            </a:pPr>
            <a:r>
              <a:rPr lang="en-US" dirty="0" smtClean="0">
                <a:latin typeface="Arial" charset="0"/>
              </a:rPr>
              <a:t>Describe the meaning of the event name “</a:t>
            </a:r>
            <a:r>
              <a:rPr lang="en-US" dirty="0" err="1" smtClean="0">
                <a:latin typeface="Arial" charset="0"/>
              </a:rPr>
              <a:t>UAVLINKS</a:t>
            </a:r>
            <a:r>
              <a:rPr lang="en-US" dirty="0" smtClean="0">
                <a:latin typeface="Arial" charset="0"/>
              </a:rPr>
              <a:t>”.</a:t>
            </a:r>
          </a:p>
          <a:p>
            <a:pPr marL="220337" indent="-220337" eaLnBrk="1" hangingPunct="1"/>
            <a:r>
              <a:rPr lang="en-US" dirty="0" smtClean="0">
                <a:latin typeface="Arial" charset="0"/>
              </a:rPr>
              <a:t>_____________________________________________________________</a:t>
            </a:r>
          </a:p>
        </p:txBody>
      </p:sp>
      <p:sp>
        <p:nvSpPr>
          <p:cNvPr id="332804" name="Line 3"/>
          <p:cNvSpPr>
            <a:spLocks noChangeShapeType="1"/>
          </p:cNvSpPr>
          <p:nvPr/>
        </p:nvSpPr>
        <p:spPr bwMode="auto">
          <a:xfrm>
            <a:off x="701344" y="770089"/>
            <a:ext cx="5607712"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7"/>
          <p:cNvSpPr>
            <a:spLocks noGrp="1" noChangeArrowheads="1"/>
          </p:cNvSpPr>
          <p:nvPr>
            <p:ph type="sldNum" sz="quarter" idx="5"/>
          </p:nvPr>
        </p:nvSpPr>
        <p:spPr>
          <a:noFill/>
        </p:spPr>
        <p:txBody>
          <a:bodyPr/>
          <a:lstStyle/>
          <a:p>
            <a:fld id="{C00C2F19-58BB-45E5-B2EE-FE66EE657C65}" type="slidenum">
              <a:rPr lang="en-US">
                <a:latin typeface="Arial" charset="0"/>
              </a:rPr>
              <a:pPr/>
              <a:t>132</a:t>
            </a:fld>
            <a:endParaRPr lang="en-US">
              <a:latin typeface="Arial" charset="0"/>
            </a:endParaRPr>
          </a:p>
        </p:txBody>
      </p:sp>
      <p:sp>
        <p:nvSpPr>
          <p:cNvPr id="333827" name="Rectangle 2"/>
          <p:cNvSpPr>
            <a:spLocks noChangeArrowheads="1"/>
          </p:cNvSpPr>
          <p:nvPr/>
        </p:nvSpPr>
        <p:spPr bwMode="auto">
          <a:xfrm>
            <a:off x="932591" y="304347"/>
            <a:ext cx="5148263" cy="8475587"/>
          </a:xfrm>
          <a:prstGeom prst="rect">
            <a:avLst/>
          </a:prstGeom>
          <a:noFill/>
          <a:ln w="9525">
            <a:noFill/>
            <a:miter lim="800000"/>
            <a:headEnd/>
            <a:tailEnd/>
          </a:ln>
        </p:spPr>
        <p:txBody>
          <a:bodyPr lIns="93754" tIns="46877" rIns="93754" bIns="46877"/>
          <a:lstStyle/>
          <a:p>
            <a:pPr marL="220337" indent="-220337" algn="ctr">
              <a:spcBef>
                <a:spcPct val="20000"/>
              </a:spcBef>
              <a:spcAft>
                <a:spcPct val="20000"/>
              </a:spcAft>
            </a:pPr>
            <a:r>
              <a:rPr lang="en-US" sz="1600" dirty="0"/>
              <a:t>Student Notes</a:t>
            </a:r>
          </a:p>
        </p:txBody>
      </p:sp>
      <p:sp>
        <p:nvSpPr>
          <p:cNvPr id="333828" name="Line 3"/>
          <p:cNvSpPr>
            <a:spLocks noChangeShapeType="1"/>
          </p:cNvSpPr>
          <p:nvPr/>
        </p:nvSpPr>
        <p:spPr bwMode="auto">
          <a:xfrm>
            <a:off x="915856" y="708605"/>
            <a:ext cx="5158912" cy="0"/>
          </a:xfrm>
          <a:prstGeom prst="line">
            <a:avLst/>
          </a:prstGeom>
          <a:noFill/>
          <a:ln w="9525">
            <a:solidFill>
              <a:schemeClr val="tx1"/>
            </a:solidFill>
            <a:round/>
            <a:headEnd/>
            <a:tailEnd/>
          </a:ln>
        </p:spPr>
        <p:txBody>
          <a:bodyPr lIns="88135" tIns="44068" rIns="88135" bIns="44068"/>
          <a:lstStyle/>
          <a:p>
            <a:endParaRPr lang="en-US"/>
          </a:p>
        </p:txBody>
      </p:sp>
      <p:sp>
        <p:nvSpPr>
          <p:cNvPr id="333829" name="Line 4"/>
          <p:cNvSpPr>
            <a:spLocks noChangeShapeType="1"/>
          </p:cNvSpPr>
          <p:nvPr/>
        </p:nvSpPr>
        <p:spPr bwMode="auto">
          <a:xfrm>
            <a:off x="903685" y="140644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30" name="Line 5"/>
          <p:cNvSpPr>
            <a:spLocks noChangeShapeType="1"/>
          </p:cNvSpPr>
          <p:nvPr/>
        </p:nvSpPr>
        <p:spPr bwMode="auto">
          <a:xfrm>
            <a:off x="903685" y="1918305"/>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31" name="Line 6"/>
          <p:cNvSpPr>
            <a:spLocks noChangeShapeType="1"/>
          </p:cNvSpPr>
          <p:nvPr/>
        </p:nvSpPr>
        <p:spPr bwMode="auto">
          <a:xfrm>
            <a:off x="903685" y="242862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32" name="Line 7"/>
          <p:cNvSpPr>
            <a:spLocks noChangeShapeType="1"/>
          </p:cNvSpPr>
          <p:nvPr/>
        </p:nvSpPr>
        <p:spPr bwMode="auto">
          <a:xfrm>
            <a:off x="903685" y="293894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33" name="Line 8"/>
          <p:cNvSpPr>
            <a:spLocks noChangeShapeType="1"/>
          </p:cNvSpPr>
          <p:nvPr/>
        </p:nvSpPr>
        <p:spPr bwMode="auto">
          <a:xfrm>
            <a:off x="903685" y="344925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34" name="Line 9"/>
          <p:cNvSpPr>
            <a:spLocks noChangeShapeType="1"/>
          </p:cNvSpPr>
          <p:nvPr/>
        </p:nvSpPr>
        <p:spPr bwMode="auto">
          <a:xfrm>
            <a:off x="903685" y="395804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35" name="Line 10"/>
          <p:cNvSpPr>
            <a:spLocks noChangeShapeType="1"/>
          </p:cNvSpPr>
          <p:nvPr/>
        </p:nvSpPr>
        <p:spPr bwMode="auto">
          <a:xfrm>
            <a:off x="903685" y="4469896"/>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36" name="Line 11"/>
          <p:cNvSpPr>
            <a:spLocks noChangeShapeType="1"/>
          </p:cNvSpPr>
          <p:nvPr/>
        </p:nvSpPr>
        <p:spPr bwMode="auto">
          <a:xfrm>
            <a:off x="903685" y="4980214"/>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37" name="Line 12"/>
          <p:cNvSpPr>
            <a:spLocks noChangeShapeType="1"/>
          </p:cNvSpPr>
          <p:nvPr/>
        </p:nvSpPr>
        <p:spPr bwMode="auto">
          <a:xfrm>
            <a:off x="903685" y="5492070"/>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38" name="Line 13"/>
          <p:cNvSpPr>
            <a:spLocks noChangeShapeType="1"/>
          </p:cNvSpPr>
          <p:nvPr/>
        </p:nvSpPr>
        <p:spPr bwMode="auto">
          <a:xfrm>
            <a:off x="903685" y="600238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39" name="Line 14"/>
          <p:cNvSpPr>
            <a:spLocks noChangeShapeType="1"/>
          </p:cNvSpPr>
          <p:nvPr/>
        </p:nvSpPr>
        <p:spPr bwMode="auto">
          <a:xfrm>
            <a:off x="903685" y="65142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40" name="Line 15"/>
          <p:cNvSpPr>
            <a:spLocks noChangeShapeType="1"/>
          </p:cNvSpPr>
          <p:nvPr/>
        </p:nvSpPr>
        <p:spPr bwMode="auto">
          <a:xfrm>
            <a:off x="903685" y="702456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41" name="Line 16"/>
          <p:cNvSpPr>
            <a:spLocks noChangeShapeType="1"/>
          </p:cNvSpPr>
          <p:nvPr/>
        </p:nvSpPr>
        <p:spPr bwMode="auto">
          <a:xfrm>
            <a:off x="903685" y="75333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42" name="Line 17"/>
          <p:cNvSpPr>
            <a:spLocks noChangeShapeType="1"/>
          </p:cNvSpPr>
          <p:nvPr/>
        </p:nvSpPr>
        <p:spPr bwMode="auto">
          <a:xfrm>
            <a:off x="903685" y="804366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33843" name="Line 18"/>
          <p:cNvSpPr>
            <a:spLocks noChangeShapeType="1"/>
          </p:cNvSpPr>
          <p:nvPr/>
        </p:nvSpPr>
        <p:spPr bwMode="auto">
          <a:xfrm>
            <a:off x="903685" y="8555516"/>
            <a:ext cx="5157391"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7"/>
          <p:cNvSpPr>
            <a:spLocks noGrp="1" noChangeArrowheads="1"/>
          </p:cNvSpPr>
          <p:nvPr>
            <p:ph type="sldNum" sz="quarter" idx="5"/>
          </p:nvPr>
        </p:nvSpPr>
        <p:spPr>
          <a:noFill/>
        </p:spPr>
        <p:txBody>
          <a:bodyPr/>
          <a:lstStyle/>
          <a:p>
            <a:fld id="{7C37A44A-152A-4B64-83EA-B26A2B063F17}" type="slidenum">
              <a:rPr lang="en-US">
                <a:latin typeface="Arial" charset="0"/>
              </a:rPr>
              <a:pPr/>
              <a:t>133</a:t>
            </a:fld>
            <a:endParaRPr lang="en-US">
              <a:latin typeface="Arial" charset="0"/>
            </a:endParaRPr>
          </a:p>
        </p:txBody>
      </p:sp>
      <p:sp>
        <p:nvSpPr>
          <p:cNvPr id="334851"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7"/>
          <p:cNvSpPr>
            <a:spLocks noGrp="1" noChangeArrowheads="1"/>
          </p:cNvSpPr>
          <p:nvPr>
            <p:ph type="sldNum" sz="quarter" idx="5"/>
          </p:nvPr>
        </p:nvSpPr>
        <p:spPr>
          <a:noFill/>
        </p:spPr>
        <p:txBody>
          <a:bodyPr/>
          <a:lstStyle/>
          <a:p>
            <a:fld id="{141F1DC9-2FB5-4237-AD46-BB08B113A2E2}" type="slidenum">
              <a:rPr lang="en-US">
                <a:latin typeface="Arial" charset="0"/>
              </a:rPr>
              <a:pPr/>
              <a:t>134</a:t>
            </a:fld>
            <a:endParaRPr lang="en-US">
              <a:latin typeface="Arial" charset="0"/>
            </a:endParaRPr>
          </a:p>
        </p:txBody>
      </p:sp>
      <p:sp>
        <p:nvSpPr>
          <p:cNvPr id="335875" name="Rectangle 2"/>
          <p:cNvSpPr>
            <a:spLocks noGrp="1" noChangeArrowheads="1"/>
          </p:cNvSpPr>
          <p:nvPr>
            <p:ph type="body" idx="1"/>
          </p:nvPr>
        </p:nvSpPr>
        <p:spPr>
          <a:xfrm>
            <a:off x="578115" y="4718907"/>
            <a:ext cx="5610754" cy="3830461"/>
          </a:xfrm>
          <a:noFill/>
          <a:ln/>
        </p:spPr>
        <p:txBody>
          <a:bodyPr/>
          <a:lstStyle/>
          <a:p>
            <a:pPr eaLnBrk="1" hangingPunct="1"/>
            <a:r>
              <a:rPr lang="en-US" sz="1000" dirty="0" smtClean="0"/>
              <a:t>EAGLE 5 STP software prior to Release 38 does not support IP based measurements.</a:t>
            </a:r>
          </a:p>
          <a:p>
            <a:pPr eaLnBrk="1" hangingPunct="1"/>
            <a:r>
              <a:rPr lang="en-US" sz="1000" dirty="0" smtClean="0"/>
              <a:t>The following EAGLE STP Manuals will be used as reference for this section of the course.</a:t>
            </a:r>
          </a:p>
          <a:p>
            <a:pPr lvl="1" eaLnBrk="1" hangingPunct="1">
              <a:buFontTx/>
              <a:buChar char="•"/>
            </a:pPr>
            <a:r>
              <a:rPr lang="en-US" sz="1000" dirty="0" smtClean="0"/>
              <a:t>Commands</a:t>
            </a:r>
          </a:p>
          <a:p>
            <a:pPr lvl="1" eaLnBrk="1" hangingPunct="1">
              <a:buFontTx/>
              <a:buChar char="•"/>
            </a:pPr>
            <a:r>
              <a:rPr lang="en-US" sz="1000" dirty="0" smtClean="0"/>
              <a:t>Maintenance</a:t>
            </a:r>
          </a:p>
          <a:p>
            <a:pPr eaLnBrk="1" hangingPunct="1"/>
            <a:endParaRPr lang="en-US" sz="1000" dirty="0" smtClean="0"/>
          </a:p>
          <a:p>
            <a:pPr eaLnBrk="1" hangingPunct="1"/>
            <a:endParaRPr lang="en-US" dirty="0" smtClean="0">
              <a:latin typeface="Arial" charset="0"/>
            </a:endParaRPr>
          </a:p>
          <a:p>
            <a:pPr eaLnBrk="1" hangingPunct="1"/>
            <a:endParaRPr lang="en-US" dirty="0" smtClean="0">
              <a:latin typeface="Arial" charset="0"/>
            </a:endParaRPr>
          </a:p>
        </p:txBody>
      </p:sp>
      <p:sp>
        <p:nvSpPr>
          <p:cNvPr id="33587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7"/>
          <p:cNvSpPr>
            <a:spLocks noGrp="1" noChangeArrowheads="1"/>
          </p:cNvSpPr>
          <p:nvPr>
            <p:ph type="sldNum" sz="quarter" idx="5"/>
          </p:nvPr>
        </p:nvSpPr>
        <p:spPr>
          <a:noFill/>
        </p:spPr>
        <p:txBody>
          <a:bodyPr/>
          <a:lstStyle/>
          <a:p>
            <a:fld id="{3F0E9807-E811-4EE2-887A-C9F3829397FA}" type="slidenum">
              <a:rPr lang="en-US">
                <a:latin typeface="Arial" charset="0"/>
              </a:rPr>
              <a:pPr/>
              <a:t>135</a:t>
            </a:fld>
            <a:endParaRPr lang="en-US">
              <a:latin typeface="Arial" charset="0"/>
            </a:endParaRPr>
          </a:p>
        </p:txBody>
      </p:sp>
      <p:sp>
        <p:nvSpPr>
          <p:cNvPr id="336899" name="Rectangle 2"/>
          <p:cNvSpPr>
            <a:spLocks noGrp="1" noChangeArrowheads="1"/>
          </p:cNvSpPr>
          <p:nvPr>
            <p:ph type="body" idx="1"/>
          </p:nvPr>
        </p:nvSpPr>
        <p:spPr>
          <a:xfrm>
            <a:off x="578115" y="4718907"/>
            <a:ext cx="5610754" cy="3830461"/>
          </a:xfrm>
          <a:noFill/>
          <a:ln/>
        </p:spPr>
        <p:txBody>
          <a:bodyPr/>
          <a:lstStyle/>
          <a:p>
            <a:pPr eaLnBrk="1" hangingPunct="1">
              <a:buFontTx/>
              <a:buChar char="•"/>
            </a:pPr>
            <a:r>
              <a:rPr lang="en-US" sz="1000" dirty="0" smtClean="0"/>
              <a:t>Entity types: Link, </a:t>
            </a:r>
            <a:r>
              <a:rPr lang="en-US" sz="1000" dirty="0" err="1" smtClean="0"/>
              <a:t>Lnkset</a:t>
            </a:r>
            <a:r>
              <a:rPr lang="en-US" sz="1000" dirty="0" smtClean="0"/>
              <a:t>, </a:t>
            </a:r>
            <a:r>
              <a:rPr lang="en-US" sz="1000" dirty="0" err="1" smtClean="0"/>
              <a:t>SCTPASOC</a:t>
            </a:r>
            <a:r>
              <a:rPr lang="en-US" sz="1000" dirty="0" smtClean="0"/>
              <a:t>, </a:t>
            </a:r>
            <a:r>
              <a:rPr lang="en-US" sz="1000" dirty="0" err="1" smtClean="0"/>
              <a:t>SCTPCARD</a:t>
            </a:r>
            <a:r>
              <a:rPr lang="en-US" sz="1000" dirty="0" smtClean="0"/>
              <a:t>, UA</a:t>
            </a:r>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 Active</a:t>
            </a:r>
          </a:p>
        </p:txBody>
      </p:sp>
      <p:sp>
        <p:nvSpPr>
          <p:cNvPr id="33690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7"/>
          <p:cNvSpPr>
            <a:spLocks noGrp="1" noChangeArrowheads="1"/>
          </p:cNvSpPr>
          <p:nvPr>
            <p:ph type="sldNum" sz="quarter" idx="5"/>
          </p:nvPr>
        </p:nvSpPr>
        <p:spPr>
          <a:noFill/>
        </p:spPr>
        <p:txBody>
          <a:bodyPr/>
          <a:lstStyle/>
          <a:p>
            <a:fld id="{A5732D63-8108-4DF3-B23D-BD9FF754DB51}" type="slidenum">
              <a:rPr lang="en-US">
                <a:latin typeface="Arial" charset="0"/>
              </a:rPr>
              <a:pPr/>
              <a:t>136</a:t>
            </a:fld>
            <a:endParaRPr lang="en-US">
              <a:latin typeface="Arial" charset="0"/>
            </a:endParaRPr>
          </a:p>
        </p:txBody>
      </p:sp>
      <p:sp>
        <p:nvSpPr>
          <p:cNvPr id="337923" name="Rectangle 2"/>
          <p:cNvSpPr>
            <a:spLocks noGrp="1" noChangeArrowheads="1"/>
          </p:cNvSpPr>
          <p:nvPr>
            <p:ph type="body" idx="1"/>
          </p:nvPr>
        </p:nvSpPr>
        <p:spPr>
          <a:xfrm>
            <a:off x="578115" y="4708147"/>
            <a:ext cx="5610754" cy="3841221"/>
          </a:xfrm>
          <a:noFill/>
          <a:ln/>
        </p:spPr>
        <p:txBody>
          <a:bodyPr/>
          <a:lstStyle/>
          <a:p>
            <a:pPr eaLnBrk="1" hangingPunct="1">
              <a:buFontTx/>
              <a:buChar char="•"/>
            </a:pPr>
            <a:r>
              <a:rPr lang="en-US" sz="1000" dirty="0" smtClean="0"/>
              <a:t>Entity types: Link, </a:t>
            </a:r>
            <a:r>
              <a:rPr lang="en-US" sz="1000" dirty="0" err="1" smtClean="0"/>
              <a:t>Lnkset</a:t>
            </a:r>
            <a:r>
              <a:rPr lang="en-US" sz="1000" dirty="0" smtClean="0"/>
              <a:t>, </a:t>
            </a:r>
            <a:r>
              <a:rPr lang="en-US" sz="1000" dirty="0" err="1" smtClean="0"/>
              <a:t>SCTPASOC</a:t>
            </a:r>
            <a:r>
              <a:rPr lang="en-US" sz="1000" dirty="0" smtClean="0"/>
              <a:t>, </a:t>
            </a:r>
            <a:r>
              <a:rPr lang="en-US" sz="1000" dirty="0" err="1" smtClean="0"/>
              <a:t>SCTPCARD</a:t>
            </a:r>
            <a:r>
              <a:rPr lang="en-US" sz="1000" dirty="0" smtClean="0"/>
              <a:t>, UA</a:t>
            </a:r>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 Active</a:t>
            </a:r>
          </a:p>
        </p:txBody>
      </p:sp>
      <p:sp>
        <p:nvSpPr>
          <p:cNvPr id="33792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7"/>
          <p:cNvSpPr>
            <a:spLocks noGrp="1" noChangeArrowheads="1"/>
          </p:cNvSpPr>
          <p:nvPr>
            <p:ph type="sldNum" sz="quarter" idx="5"/>
          </p:nvPr>
        </p:nvSpPr>
        <p:spPr>
          <a:noFill/>
        </p:spPr>
        <p:txBody>
          <a:bodyPr/>
          <a:lstStyle/>
          <a:p>
            <a:fld id="{EB40A29D-3A07-4326-B9A1-C417657AD1A1}" type="slidenum">
              <a:rPr lang="en-US">
                <a:latin typeface="Arial" charset="0"/>
              </a:rPr>
              <a:pPr/>
              <a:t>137</a:t>
            </a:fld>
            <a:endParaRPr lang="en-US">
              <a:latin typeface="Arial" charset="0"/>
            </a:endParaRPr>
          </a:p>
        </p:txBody>
      </p:sp>
      <p:sp>
        <p:nvSpPr>
          <p:cNvPr id="338947" name="Rectangle 2"/>
          <p:cNvSpPr>
            <a:spLocks noGrp="1" noChangeArrowheads="1"/>
          </p:cNvSpPr>
          <p:nvPr>
            <p:ph type="body" idx="1"/>
          </p:nvPr>
        </p:nvSpPr>
        <p:spPr>
          <a:xfrm>
            <a:off x="578115" y="4718907"/>
            <a:ext cx="5610754" cy="3830461"/>
          </a:xfrm>
          <a:noFill/>
          <a:ln/>
        </p:spPr>
        <p:txBody>
          <a:bodyPr/>
          <a:lstStyle/>
          <a:p>
            <a:pPr eaLnBrk="1" hangingPunct="1">
              <a:buFontTx/>
              <a:buChar char="•"/>
            </a:pPr>
            <a:r>
              <a:rPr lang="en-US" sz="1000" dirty="0" smtClean="0"/>
              <a:t>Entity types: Link, </a:t>
            </a:r>
            <a:r>
              <a:rPr lang="en-US" sz="1000" dirty="0" err="1" smtClean="0"/>
              <a:t>Lnkset</a:t>
            </a:r>
            <a:r>
              <a:rPr lang="en-US" sz="1000" dirty="0" smtClean="0"/>
              <a:t>, </a:t>
            </a:r>
            <a:r>
              <a:rPr lang="en-US" sz="1000" dirty="0" err="1" smtClean="0"/>
              <a:t>SCTPASOC</a:t>
            </a:r>
            <a:r>
              <a:rPr lang="en-US" sz="1000" dirty="0" smtClean="0"/>
              <a:t>, </a:t>
            </a:r>
            <a:r>
              <a:rPr lang="en-US" sz="1000" dirty="0" err="1" smtClean="0"/>
              <a:t>SCTPCARD</a:t>
            </a:r>
            <a:r>
              <a:rPr lang="en-US" sz="1000" dirty="0" smtClean="0"/>
              <a:t>, UA</a:t>
            </a:r>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 Active</a:t>
            </a:r>
          </a:p>
        </p:txBody>
      </p:sp>
      <p:sp>
        <p:nvSpPr>
          <p:cNvPr id="33894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7"/>
          <p:cNvSpPr>
            <a:spLocks noGrp="1" noChangeArrowheads="1"/>
          </p:cNvSpPr>
          <p:nvPr>
            <p:ph type="sldNum" sz="quarter" idx="5"/>
          </p:nvPr>
        </p:nvSpPr>
        <p:spPr>
          <a:noFill/>
        </p:spPr>
        <p:txBody>
          <a:bodyPr/>
          <a:lstStyle/>
          <a:p>
            <a:fld id="{3A7D095B-2F07-4942-979D-47343F5D0AD2}" type="slidenum">
              <a:rPr lang="en-US">
                <a:latin typeface="Arial" charset="0"/>
              </a:rPr>
              <a:pPr/>
              <a:t>138</a:t>
            </a:fld>
            <a:endParaRPr lang="en-US">
              <a:latin typeface="Arial" charset="0"/>
            </a:endParaRPr>
          </a:p>
        </p:txBody>
      </p:sp>
      <p:sp>
        <p:nvSpPr>
          <p:cNvPr id="339971" name="Rectangle 2"/>
          <p:cNvSpPr>
            <a:spLocks noGrp="1" noChangeArrowheads="1"/>
          </p:cNvSpPr>
          <p:nvPr>
            <p:ph type="body" idx="1"/>
          </p:nvPr>
        </p:nvSpPr>
        <p:spPr>
          <a:xfrm>
            <a:off x="578115" y="4718907"/>
            <a:ext cx="5610754" cy="3830461"/>
          </a:xfrm>
          <a:noFill/>
          <a:ln/>
        </p:spPr>
        <p:txBody>
          <a:bodyPr/>
          <a:lstStyle/>
          <a:p>
            <a:pPr eaLnBrk="1" hangingPunct="1">
              <a:buFontTx/>
              <a:buChar char="•"/>
            </a:pPr>
            <a:r>
              <a:rPr lang="en-US" sz="1000" dirty="0" smtClean="0"/>
              <a:t>Entity types: Link, </a:t>
            </a:r>
            <a:r>
              <a:rPr lang="en-US" sz="1000" dirty="0" err="1" smtClean="0"/>
              <a:t>Lnkset</a:t>
            </a:r>
            <a:r>
              <a:rPr lang="en-US" sz="1000" dirty="0" smtClean="0"/>
              <a:t>, </a:t>
            </a:r>
            <a:r>
              <a:rPr lang="en-US" sz="1000" dirty="0" err="1" smtClean="0"/>
              <a:t>SCTPASOC</a:t>
            </a:r>
            <a:r>
              <a:rPr lang="en-US" sz="1000" dirty="0" smtClean="0"/>
              <a:t>, </a:t>
            </a:r>
            <a:r>
              <a:rPr lang="en-US" sz="1000" dirty="0" err="1" smtClean="0"/>
              <a:t>SCTPCARD</a:t>
            </a:r>
            <a:r>
              <a:rPr lang="en-US" sz="1000" dirty="0" smtClean="0"/>
              <a:t>, UA</a:t>
            </a:r>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 Active</a:t>
            </a:r>
          </a:p>
        </p:txBody>
      </p:sp>
      <p:sp>
        <p:nvSpPr>
          <p:cNvPr id="33997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7"/>
          <p:cNvSpPr>
            <a:spLocks noGrp="1" noChangeArrowheads="1"/>
          </p:cNvSpPr>
          <p:nvPr>
            <p:ph type="sldNum" sz="quarter" idx="5"/>
          </p:nvPr>
        </p:nvSpPr>
        <p:spPr>
          <a:noFill/>
        </p:spPr>
        <p:txBody>
          <a:bodyPr/>
          <a:lstStyle/>
          <a:p>
            <a:fld id="{A9E64107-C1A0-4B56-9172-F2FD8C36DF00}" type="slidenum">
              <a:rPr lang="en-US">
                <a:latin typeface="Arial" charset="0"/>
              </a:rPr>
              <a:pPr/>
              <a:t>139</a:t>
            </a:fld>
            <a:endParaRPr lang="en-US">
              <a:latin typeface="Arial" charset="0"/>
            </a:endParaRPr>
          </a:p>
        </p:txBody>
      </p:sp>
      <p:sp>
        <p:nvSpPr>
          <p:cNvPr id="340995" name="Rectangle 2"/>
          <p:cNvSpPr>
            <a:spLocks noGrp="1" noChangeArrowheads="1"/>
          </p:cNvSpPr>
          <p:nvPr>
            <p:ph type="body" idx="1"/>
          </p:nvPr>
        </p:nvSpPr>
        <p:spPr>
          <a:xfrm>
            <a:off x="578115" y="4708147"/>
            <a:ext cx="5610754" cy="3841221"/>
          </a:xfrm>
          <a:noFill/>
          <a:ln/>
        </p:spPr>
        <p:txBody>
          <a:bodyPr/>
          <a:lstStyle/>
          <a:p>
            <a:pPr eaLnBrk="1" hangingPunct="1">
              <a:buFontTx/>
              <a:buChar char="•"/>
            </a:pPr>
            <a:r>
              <a:rPr lang="en-US" sz="1000" dirty="0" smtClean="0"/>
              <a:t>Entity types: Link, </a:t>
            </a:r>
            <a:r>
              <a:rPr lang="en-US" sz="1000" dirty="0" err="1" smtClean="0"/>
              <a:t>Lnkset</a:t>
            </a:r>
            <a:r>
              <a:rPr lang="en-US" sz="1000" dirty="0" smtClean="0"/>
              <a:t>, </a:t>
            </a:r>
            <a:r>
              <a:rPr lang="en-US" sz="1000" dirty="0" err="1" smtClean="0"/>
              <a:t>SCTPASOC</a:t>
            </a:r>
            <a:r>
              <a:rPr lang="en-US" sz="1000" dirty="0" smtClean="0"/>
              <a:t>, </a:t>
            </a:r>
            <a:r>
              <a:rPr lang="en-US" sz="1000" dirty="0" err="1" smtClean="0"/>
              <a:t>SCTPCARD</a:t>
            </a:r>
            <a:r>
              <a:rPr lang="en-US" sz="1000" dirty="0" smtClean="0"/>
              <a:t>, UA</a:t>
            </a:r>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 Active</a:t>
            </a:r>
          </a:p>
        </p:txBody>
      </p:sp>
      <p:sp>
        <p:nvSpPr>
          <p:cNvPr id="34099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412EB1A4-B49B-4DAD-B0CB-342A75976E8A}" type="slidenum">
              <a:rPr lang="en-US">
                <a:latin typeface="Arial" charset="0"/>
              </a:rPr>
              <a:pPr/>
              <a:t>14</a:t>
            </a:fld>
            <a:endParaRPr lang="en-US">
              <a:latin typeface="Arial" charset="0"/>
            </a:endParaRPr>
          </a:p>
        </p:txBody>
      </p:sp>
      <p:sp>
        <p:nvSpPr>
          <p:cNvPr id="209923" name="Rectangle 2"/>
          <p:cNvSpPr>
            <a:spLocks noGrp="1" noChangeArrowheads="1"/>
          </p:cNvSpPr>
          <p:nvPr>
            <p:ph type="body" idx="1"/>
          </p:nvPr>
        </p:nvSpPr>
        <p:spPr>
          <a:xfrm>
            <a:off x="734814" y="4731204"/>
            <a:ext cx="5452534" cy="3816628"/>
          </a:xfrm>
          <a:noFill/>
          <a:ln/>
        </p:spPr>
        <p:txBody>
          <a:bodyPr/>
          <a:lstStyle/>
          <a:p>
            <a:pPr eaLnBrk="1" hangingPunct="1"/>
            <a:r>
              <a:rPr lang="en-US" sz="1000" dirty="0" smtClean="0"/>
              <a:t>The measurement documentation layout is found in the measurements section of the EAGLE Maintenance Manual.</a:t>
            </a:r>
          </a:p>
          <a:p>
            <a:pPr eaLnBrk="1" hangingPunct="1"/>
            <a:r>
              <a:rPr lang="en-US" sz="1000" dirty="0" smtClean="0"/>
              <a:t>Each measurement report is broken down into three sections:</a:t>
            </a:r>
          </a:p>
          <a:p>
            <a:pPr lvl="1" eaLnBrk="1" hangingPunct="1">
              <a:buFontTx/>
              <a:buChar char="•"/>
            </a:pPr>
            <a:r>
              <a:rPr lang="en-US" sz="1000" dirty="0" smtClean="0"/>
              <a:t>Event name – the acronym used in the report</a:t>
            </a:r>
          </a:p>
          <a:p>
            <a:pPr lvl="1" eaLnBrk="1" hangingPunct="1">
              <a:buFontTx/>
              <a:buChar char="•"/>
            </a:pPr>
            <a:r>
              <a:rPr lang="en-US" sz="1000" dirty="0" smtClean="0"/>
              <a:t>Description –description of the acronym and information provided</a:t>
            </a:r>
          </a:p>
          <a:p>
            <a:pPr lvl="1" eaLnBrk="1" hangingPunct="1">
              <a:buFontTx/>
              <a:buChar char="•"/>
            </a:pPr>
            <a:r>
              <a:rPr lang="en-US" sz="1000" dirty="0" smtClean="0"/>
              <a:t>Unit – the unit of measure for the event name, i.e.. Peg counts, seconds, milliseconds, or octets</a:t>
            </a:r>
          </a:p>
        </p:txBody>
      </p:sp>
      <p:sp>
        <p:nvSpPr>
          <p:cNvPr id="20992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7"/>
          <p:cNvSpPr>
            <a:spLocks noGrp="1" noChangeArrowheads="1"/>
          </p:cNvSpPr>
          <p:nvPr>
            <p:ph type="sldNum" sz="quarter" idx="5"/>
          </p:nvPr>
        </p:nvSpPr>
        <p:spPr>
          <a:noFill/>
        </p:spPr>
        <p:txBody>
          <a:bodyPr/>
          <a:lstStyle/>
          <a:p>
            <a:fld id="{B924D302-DCEA-4685-BC27-E1D594311626}" type="slidenum">
              <a:rPr lang="en-US">
                <a:latin typeface="Arial" charset="0"/>
              </a:rPr>
              <a:pPr/>
              <a:t>140</a:t>
            </a:fld>
            <a:endParaRPr lang="en-US">
              <a:latin typeface="Arial" charset="0"/>
            </a:endParaRPr>
          </a:p>
        </p:txBody>
      </p:sp>
      <p:sp>
        <p:nvSpPr>
          <p:cNvPr id="342019" name="Rectangle 2"/>
          <p:cNvSpPr>
            <a:spLocks noGrp="1" noChangeArrowheads="1"/>
          </p:cNvSpPr>
          <p:nvPr>
            <p:ph type="body" idx="1"/>
          </p:nvPr>
        </p:nvSpPr>
        <p:spPr>
          <a:xfrm>
            <a:off x="578115" y="4718907"/>
            <a:ext cx="5610754" cy="3830461"/>
          </a:xfrm>
          <a:noFill/>
          <a:ln/>
        </p:spPr>
        <p:txBody>
          <a:bodyPr/>
          <a:lstStyle/>
          <a:p>
            <a:pPr eaLnBrk="1" hangingPunct="1">
              <a:buFontTx/>
              <a:buChar char="•"/>
            </a:pPr>
            <a:r>
              <a:rPr lang="en-US" sz="1000" dirty="0" smtClean="0"/>
              <a:t>Entity types: Link, </a:t>
            </a:r>
            <a:r>
              <a:rPr lang="en-US" sz="1000" dirty="0" err="1" smtClean="0"/>
              <a:t>Lnkset</a:t>
            </a:r>
            <a:r>
              <a:rPr lang="en-US" sz="1000" dirty="0" smtClean="0"/>
              <a:t>, </a:t>
            </a:r>
            <a:r>
              <a:rPr lang="en-US" sz="1000" dirty="0" err="1" smtClean="0"/>
              <a:t>SCTPASOC</a:t>
            </a:r>
            <a:r>
              <a:rPr lang="en-US" sz="1000" dirty="0" smtClean="0"/>
              <a:t>, </a:t>
            </a:r>
            <a:r>
              <a:rPr lang="en-US" sz="1000" dirty="0" err="1" smtClean="0"/>
              <a:t>SCTPCARD</a:t>
            </a:r>
            <a:r>
              <a:rPr lang="en-US" sz="1000" dirty="0" smtClean="0"/>
              <a:t>, UA</a:t>
            </a:r>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 Active</a:t>
            </a:r>
          </a:p>
        </p:txBody>
      </p:sp>
      <p:sp>
        <p:nvSpPr>
          <p:cNvPr id="34202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p:spPr>
        <p:txBody>
          <a:bodyPr/>
          <a:lstStyle/>
          <a:p>
            <a:fld id="{FD7EC49E-FE01-4ECD-ADC5-CBCAE47681EC}" type="slidenum">
              <a:rPr lang="en-US">
                <a:latin typeface="Arial" charset="0"/>
              </a:rPr>
              <a:pPr/>
              <a:t>141</a:t>
            </a:fld>
            <a:endParaRPr lang="en-US">
              <a:latin typeface="Arial" charset="0"/>
            </a:endParaRPr>
          </a:p>
        </p:txBody>
      </p:sp>
      <p:sp>
        <p:nvSpPr>
          <p:cNvPr id="343043" name="Rectangle 2"/>
          <p:cNvSpPr>
            <a:spLocks noGrp="1" noChangeArrowheads="1"/>
          </p:cNvSpPr>
          <p:nvPr>
            <p:ph type="body" idx="1"/>
          </p:nvPr>
        </p:nvSpPr>
        <p:spPr>
          <a:xfrm>
            <a:off x="578115" y="4708147"/>
            <a:ext cx="5610754" cy="3841221"/>
          </a:xfrm>
          <a:noFill/>
          <a:ln/>
        </p:spPr>
        <p:txBody>
          <a:bodyPr/>
          <a:lstStyle/>
          <a:p>
            <a:pPr eaLnBrk="1" hangingPunct="1">
              <a:buFontTx/>
              <a:buChar char="•"/>
            </a:pPr>
            <a:r>
              <a:rPr lang="en-US" sz="1000" dirty="0" smtClean="0"/>
              <a:t>Entity types: Link, </a:t>
            </a:r>
            <a:r>
              <a:rPr lang="en-US" sz="1000" dirty="0" err="1" smtClean="0"/>
              <a:t>Lnkset</a:t>
            </a:r>
            <a:r>
              <a:rPr lang="en-US" sz="1000" dirty="0" smtClean="0"/>
              <a:t>, </a:t>
            </a:r>
            <a:r>
              <a:rPr lang="en-US" sz="1000" dirty="0" err="1" smtClean="0"/>
              <a:t>SCTPASOC</a:t>
            </a:r>
            <a:r>
              <a:rPr lang="en-US" sz="1000" dirty="0" smtClean="0"/>
              <a:t>, </a:t>
            </a:r>
            <a:r>
              <a:rPr lang="en-US" sz="1000" dirty="0" err="1" smtClean="0"/>
              <a:t>SCTPCARD</a:t>
            </a:r>
            <a:r>
              <a:rPr lang="en-US" sz="1000" dirty="0" smtClean="0"/>
              <a:t>, UA</a:t>
            </a:r>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 Active</a:t>
            </a:r>
          </a:p>
        </p:txBody>
      </p:sp>
      <p:sp>
        <p:nvSpPr>
          <p:cNvPr id="34304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7"/>
          <p:cNvSpPr>
            <a:spLocks noGrp="1" noChangeArrowheads="1"/>
          </p:cNvSpPr>
          <p:nvPr>
            <p:ph type="sldNum" sz="quarter" idx="5"/>
          </p:nvPr>
        </p:nvSpPr>
        <p:spPr>
          <a:noFill/>
        </p:spPr>
        <p:txBody>
          <a:bodyPr/>
          <a:lstStyle/>
          <a:p>
            <a:fld id="{FE1D950C-B9FE-46CC-A8B8-4E9CD6B2D234}" type="slidenum">
              <a:rPr lang="en-US">
                <a:latin typeface="Arial" charset="0"/>
              </a:rPr>
              <a:pPr/>
              <a:t>142</a:t>
            </a:fld>
            <a:endParaRPr lang="en-US">
              <a:latin typeface="Arial" charset="0"/>
            </a:endParaRPr>
          </a:p>
        </p:txBody>
      </p:sp>
      <p:sp>
        <p:nvSpPr>
          <p:cNvPr id="344067" name="Rectangle 2"/>
          <p:cNvSpPr>
            <a:spLocks noGrp="1" noChangeArrowheads="1"/>
          </p:cNvSpPr>
          <p:nvPr>
            <p:ph type="body" idx="1"/>
          </p:nvPr>
        </p:nvSpPr>
        <p:spPr>
          <a:xfrm>
            <a:off x="578115" y="4486805"/>
            <a:ext cx="5610754" cy="4062563"/>
          </a:xfrm>
          <a:noFill/>
          <a:ln/>
        </p:spPr>
        <p:txBody>
          <a:bodyPr/>
          <a:lstStyle/>
          <a:p>
            <a:pPr eaLnBrk="1" hangingPunct="1"/>
            <a:endParaRPr lang="en-US" smtClean="0">
              <a:latin typeface="Arial" charset="0"/>
            </a:endParaRPr>
          </a:p>
        </p:txBody>
      </p:sp>
      <p:sp>
        <p:nvSpPr>
          <p:cNvPr id="34406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7"/>
          <p:cNvSpPr>
            <a:spLocks noGrp="1" noChangeArrowheads="1"/>
          </p:cNvSpPr>
          <p:nvPr>
            <p:ph type="sldNum" sz="quarter" idx="5"/>
          </p:nvPr>
        </p:nvSpPr>
        <p:spPr>
          <a:noFill/>
        </p:spPr>
        <p:txBody>
          <a:bodyPr/>
          <a:lstStyle/>
          <a:p>
            <a:fld id="{953479E3-E3D7-4227-A209-163BDF5EC2A3}" type="slidenum">
              <a:rPr lang="en-US">
                <a:latin typeface="Arial" charset="0"/>
              </a:rPr>
              <a:pPr/>
              <a:t>143</a:t>
            </a:fld>
            <a:endParaRPr lang="en-US">
              <a:latin typeface="Arial" charset="0"/>
            </a:endParaRPr>
          </a:p>
        </p:txBody>
      </p:sp>
      <p:sp>
        <p:nvSpPr>
          <p:cNvPr id="345091" name="Rectangle 2"/>
          <p:cNvSpPr>
            <a:spLocks noGrp="1" noChangeArrowheads="1"/>
          </p:cNvSpPr>
          <p:nvPr>
            <p:ph type="body" idx="1"/>
          </p:nvPr>
        </p:nvSpPr>
        <p:spPr>
          <a:xfrm>
            <a:off x="699823" y="296662"/>
            <a:ext cx="5610754" cy="342774"/>
          </a:xfrm>
          <a:noFill/>
          <a:ln/>
        </p:spPr>
        <p:txBody>
          <a:bodyPr/>
          <a:lstStyle/>
          <a:p>
            <a:pPr eaLnBrk="1" hangingPunct="1"/>
            <a:r>
              <a:rPr lang="en-US" b="1" smtClean="0">
                <a:latin typeface="Arial" charset="0"/>
              </a:rPr>
              <a:t>IP-Based Event Names Defined</a:t>
            </a:r>
          </a:p>
        </p:txBody>
      </p:sp>
      <p:graphicFrame>
        <p:nvGraphicFramePr>
          <p:cNvPr id="1718275" name="Group 3"/>
          <p:cNvGraphicFramePr>
            <a:graphicFrameLocks noGrp="1"/>
          </p:cNvGraphicFramePr>
          <p:nvPr/>
        </p:nvGraphicFramePr>
        <p:xfrm>
          <a:off x="220599" y="756255"/>
          <a:ext cx="6555514" cy="4551363"/>
        </p:xfrm>
        <a:graphic>
          <a:graphicData uri="http://schemas.openxmlformats.org/drawingml/2006/table">
            <a:tbl>
              <a:tblPr/>
              <a:tblGrid>
                <a:gridCol w="1297715"/>
                <a:gridCol w="5257800"/>
              </a:tblGrid>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scpktrer</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SCTP packets received with checksum errors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scoctrcv</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SCTP packet octets received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scoctsnt</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SCTP packet octets sent</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scpktrcv</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SCTP packets received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scpktsnt</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SCTP packets sent</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uaaspmrx</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ASPM messages received from the ASP</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uaaspmtx</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ASPM messages sent to the ASP</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uaaspnac</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The number of times the ASP transitioned out of the ASP-active state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uaaspnat</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The duration that the ASP was not in the ASP-active state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uacngcnt</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The number of times an AS-ASSOC experienced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uacngtim</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The duration that an AS-ASSOC experienced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uamgmtrx</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MGMT messages sent to the ASP</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uamgmttx</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MGMT messages received from the ASP</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uassnmrx</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SSNM messages received from the ASP</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uassnmtx</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SSNM messages sent to the ASP</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unasctpk</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Un-associated (out of the blue) SCTP packets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7"/>
          <p:cNvSpPr>
            <a:spLocks noGrp="1" noChangeArrowheads="1"/>
          </p:cNvSpPr>
          <p:nvPr>
            <p:ph type="sldNum" sz="quarter" idx="5"/>
          </p:nvPr>
        </p:nvSpPr>
        <p:spPr>
          <a:noFill/>
        </p:spPr>
        <p:txBody>
          <a:bodyPr/>
          <a:lstStyle/>
          <a:p>
            <a:fld id="{00597D7B-E357-4029-8D78-9F47C86A3927}" type="slidenum">
              <a:rPr lang="en-US">
                <a:latin typeface="Arial" charset="0"/>
              </a:rPr>
              <a:pPr/>
              <a:t>144</a:t>
            </a:fld>
            <a:endParaRPr lang="en-US">
              <a:latin typeface="Arial" charset="0"/>
            </a:endParaRPr>
          </a:p>
        </p:txBody>
      </p:sp>
      <p:sp>
        <p:nvSpPr>
          <p:cNvPr id="346115"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7"/>
          <p:cNvSpPr>
            <a:spLocks noGrp="1" noChangeArrowheads="1"/>
          </p:cNvSpPr>
          <p:nvPr>
            <p:ph type="sldNum" sz="quarter" idx="5"/>
          </p:nvPr>
        </p:nvSpPr>
        <p:spPr>
          <a:noFill/>
        </p:spPr>
        <p:txBody>
          <a:bodyPr/>
          <a:lstStyle/>
          <a:p>
            <a:fld id="{CD002EE8-9137-4426-A4ED-9F3578FD49BF}" type="slidenum">
              <a:rPr lang="en-US">
                <a:latin typeface="Arial" charset="0"/>
              </a:rPr>
              <a:pPr/>
              <a:t>145</a:t>
            </a:fld>
            <a:endParaRPr lang="en-US">
              <a:latin typeface="Arial" charset="0"/>
            </a:endParaRPr>
          </a:p>
        </p:txBody>
      </p:sp>
      <p:sp>
        <p:nvSpPr>
          <p:cNvPr id="347139"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4714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7"/>
          <p:cNvSpPr>
            <a:spLocks noGrp="1" noChangeArrowheads="1"/>
          </p:cNvSpPr>
          <p:nvPr>
            <p:ph type="sldNum" sz="quarter" idx="5"/>
          </p:nvPr>
        </p:nvSpPr>
        <p:spPr>
          <a:noFill/>
        </p:spPr>
        <p:txBody>
          <a:bodyPr/>
          <a:lstStyle/>
          <a:p>
            <a:fld id="{D2779FEB-9D09-4F0D-A364-046D3EFF5F90}" type="slidenum">
              <a:rPr lang="en-US">
                <a:latin typeface="Arial" charset="0"/>
              </a:rPr>
              <a:pPr/>
              <a:t>146</a:t>
            </a:fld>
            <a:endParaRPr lang="en-US">
              <a:latin typeface="Arial" charset="0"/>
            </a:endParaRPr>
          </a:p>
        </p:txBody>
      </p:sp>
      <p:sp>
        <p:nvSpPr>
          <p:cNvPr id="348163" name="Rectangle 2"/>
          <p:cNvSpPr>
            <a:spLocks noGrp="1" noChangeArrowheads="1"/>
          </p:cNvSpPr>
          <p:nvPr>
            <p:ph type="body" idx="1"/>
          </p:nvPr>
        </p:nvSpPr>
        <p:spPr>
          <a:xfrm>
            <a:off x="699823" y="296662"/>
            <a:ext cx="5610754" cy="8303431"/>
          </a:xfrm>
          <a:noFill/>
          <a:ln/>
        </p:spPr>
        <p:txBody>
          <a:bodyPr/>
          <a:lstStyle/>
          <a:p>
            <a:pPr marL="220337" indent="-220337" eaLnBrk="1" hangingPunct="1"/>
            <a:r>
              <a:rPr lang="en-US" b="1" dirty="0" smtClean="0">
                <a:latin typeface="Arial" charset="0"/>
              </a:rPr>
              <a:t>Learning Activity 10</a:t>
            </a:r>
            <a:endParaRPr lang="en-US" dirty="0" smtClean="0">
              <a:latin typeface="Arial" charset="0"/>
            </a:endParaRPr>
          </a:p>
          <a:p>
            <a:pPr marL="220337" indent="-220337" eaLnBrk="1" hangingPunct="1"/>
            <a:r>
              <a:rPr lang="en-US" dirty="0" smtClean="0">
                <a:latin typeface="Arial" charset="0"/>
              </a:rPr>
              <a:t>Use the appropriate command and parameters to generate the following </a:t>
            </a:r>
          </a:p>
          <a:p>
            <a:pPr marL="220337" indent="-220337" eaLnBrk="1" hangingPunct="1"/>
            <a:r>
              <a:rPr lang="en-US" dirty="0" smtClean="0">
                <a:latin typeface="Arial" charset="0"/>
              </a:rPr>
              <a:t>On-Demand measurement link set reports. Record each command on the</a:t>
            </a:r>
          </a:p>
          <a:p>
            <a:pPr marL="220337" indent="-220337" eaLnBrk="1" hangingPunct="1"/>
            <a:r>
              <a:rPr lang="en-US" dirty="0" smtClean="0">
                <a:latin typeface="Arial" charset="0"/>
              </a:rPr>
              <a:t>lines below each report type. If a system running these features is not</a:t>
            </a:r>
          </a:p>
          <a:p>
            <a:pPr marL="220337" indent="-220337" eaLnBrk="1" hangingPunct="1"/>
            <a:r>
              <a:rPr lang="en-US" dirty="0" smtClean="0">
                <a:latin typeface="Arial" charset="0"/>
              </a:rPr>
              <a:t>available, simply write the command as it would be entered into the EAGLE</a:t>
            </a:r>
          </a:p>
          <a:p>
            <a:pPr marL="220337" indent="-220337" eaLnBrk="1" hangingPunct="1"/>
            <a:r>
              <a:rPr lang="en-US" dirty="0" smtClean="0">
                <a:latin typeface="Arial" charset="0"/>
              </a:rPr>
              <a:t>terminal.</a:t>
            </a:r>
          </a:p>
          <a:p>
            <a:pPr marL="220337" indent="-220337" eaLnBrk="1" hangingPunct="1">
              <a:buFontTx/>
              <a:buAutoNum type="arabicPeriod"/>
            </a:pPr>
            <a:r>
              <a:rPr lang="en-US" dirty="0" smtClean="0">
                <a:latin typeface="Arial" charset="0"/>
              </a:rPr>
              <a:t>Component report on SCTP Associations.</a:t>
            </a:r>
          </a:p>
          <a:p>
            <a:pPr marL="220337" indent="-220337" eaLnBrk="1" hangingPunct="1"/>
            <a:r>
              <a:rPr lang="en-US" dirty="0" smtClean="0">
                <a:latin typeface="Arial" charset="0"/>
              </a:rPr>
              <a:t>______________________________________________________________</a:t>
            </a:r>
          </a:p>
          <a:p>
            <a:pPr marL="220337" indent="-220337" eaLnBrk="1" hangingPunct="1">
              <a:buFontTx/>
              <a:buAutoNum type="arabicPeriod" startAt="2"/>
            </a:pPr>
            <a:r>
              <a:rPr lang="en-US" dirty="0" smtClean="0">
                <a:latin typeface="Arial" charset="0"/>
              </a:rPr>
              <a:t>Component report on an SCTP Card.</a:t>
            </a:r>
          </a:p>
          <a:p>
            <a:pPr marL="220337" indent="-220337" eaLnBrk="1" hangingPunct="1"/>
            <a:r>
              <a:rPr lang="en-US" dirty="0" smtClean="0">
                <a:latin typeface="Arial" charset="0"/>
              </a:rPr>
              <a:t>______________________________________________________________</a:t>
            </a:r>
          </a:p>
          <a:p>
            <a:pPr marL="220337" indent="-220337" eaLnBrk="1" hangingPunct="1">
              <a:buFontTx/>
              <a:buAutoNum type="arabicPeriod" startAt="3"/>
            </a:pPr>
            <a:r>
              <a:rPr lang="en-US" dirty="0" smtClean="0">
                <a:latin typeface="Arial" charset="0"/>
              </a:rPr>
              <a:t>Component report on UA layer measurements.</a:t>
            </a:r>
          </a:p>
          <a:p>
            <a:pPr marL="220337" indent="-220337" eaLnBrk="1" hangingPunct="1"/>
            <a:r>
              <a:rPr lang="en-US" dirty="0" smtClean="0">
                <a:latin typeface="Arial" charset="0"/>
              </a:rPr>
              <a:t>______________________________________________________________</a:t>
            </a:r>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7"/>
          <p:cNvSpPr>
            <a:spLocks noGrp="1" noChangeArrowheads="1"/>
          </p:cNvSpPr>
          <p:nvPr>
            <p:ph type="sldNum" sz="quarter" idx="5"/>
          </p:nvPr>
        </p:nvSpPr>
        <p:spPr>
          <a:noFill/>
        </p:spPr>
        <p:txBody>
          <a:bodyPr/>
          <a:lstStyle/>
          <a:p>
            <a:fld id="{9DE7179D-6E29-4C4E-9389-F2172B5F7757}" type="slidenum">
              <a:rPr lang="en-US">
                <a:latin typeface="Arial" charset="0"/>
              </a:rPr>
              <a:pPr/>
              <a:t>147</a:t>
            </a:fld>
            <a:endParaRPr lang="en-US">
              <a:latin typeface="Arial" charset="0"/>
            </a:endParaRPr>
          </a:p>
        </p:txBody>
      </p:sp>
      <p:sp>
        <p:nvSpPr>
          <p:cNvPr id="349187" name="Rectangle 2"/>
          <p:cNvSpPr>
            <a:spLocks noGrp="1" noChangeArrowheads="1"/>
          </p:cNvSpPr>
          <p:nvPr>
            <p:ph type="body" idx="1"/>
          </p:nvPr>
        </p:nvSpPr>
        <p:spPr>
          <a:xfrm>
            <a:off x="578115" y="4728130"/>
            <a:ext cx="5610754" cy="3821238"/>
          </a:xfrm>
          <a:noFill/>
          <a:ln/>
        </p:spPr>
        <p:txBody>
          <a:bodyPr/>
          <a:lstStyle/>
          <a:p>
            <a:pPr eaLnBrk="1" hangingPunct="1"/>
            <a:endParaRPr lang="en-US" smtClean="0">
              <a:latin typeface="Arial" charset="0"/>
            </a:endParaRPr>
          </a:p>
        </p:txBody>
      </p:sp>
      <p:sp>
        <p:nvSpPr>
          <p:cNvPr id="34918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7"/>
          <p:cNvSpPr>
            <a:spLocks noGrp="1" noChangeArrowheads="1"/>
          </p:cNvSpPr>
          <p:nvPr>
            <p:ph type="sldNum" sz="quarter" idx="5"/>
          </p:nvPr>
        </p:nvSpPr>
        <p:spPr>
          <a:noFill/>
        </p:spPr>
        <p:txBody>
          <a:bodyPr/>
          <a:lstStyle/>
          <a:p>
            <a:fld id="{22038ED7-F678-43F6-8782-B43F02A23E2D}" type="slidenum">
              <a:rPr lang="en-US">
                <a:latin typeface="Arial" charset="0"/>
              </a:rPr>
              <a:pPr/>
              <a:t>148</a:t>
            </a:fld>
            <a:endParaRPr lang="en-US">
              <a:latin typeface="Arial" charset="0"/>
            </a:endParaRPr>
          </a:p>
        </p:txBody>
      </p:sp>
      <p:sp>
        <p:nvSpPr>
          <p:cNvPr id="350211" name="Rectangle 2"/>
          <p:cNvSpPr>
            <a:spLocks noGrp="1" noChangeArrowheads="1"/>
          </p:cNvSpPr>
          <p:nvPr>
            <p:ph type="body" idx="1"/>
          </p:nvPr>
        </p:nvSpPr>
        <p:spPr>
          <a:xfrm>
            <a:off x="934113" y="304346"/>
            <a:ext cx="5145219" cy="8474051"/>
          </a:xfrm>
          <a:noFill/>
          <a:ln/>
        </p:spPr>
        <p:txBody>
          <a:bodyPr/>
          <a:lstStyle/>
          <a:p>
            <a:pPr marL="220337" indent="-220337" eaLnBrk="1" hangingPunct="1">
              <a:spcBef>
                <a:spcPct val="0"/>
              </a:spcBef>
              <a:spcAft>
                <a:spcPts val="964"/>
              </a:spcAft>
            </a:pPr>
            <a:r>
              <a:rPr lang="en-US" b="1" dirty="0" smtClean="0">
                <a:latin typeface="Arial" charset="0"/>
              </a:rPr>
              <a:t>Module 7 Review</a:t>
            </a:r>
          </a:p>
          <a:p>
            <a:pPr marL="220337" indent="-220337" eaLnBrk="1" hangingPunct="1">
              <a:spcBef>
                <a:spcPct val="0"/>
              </a:spcBef>
              <a:spcAft>
                <a:spcPts val="964"/>
              </a:spcAft>
            </a:pPr>
            <a:endParaRPr lang="en-US" b="1" dirty="0" smtClean="0">
              <a:latin typeface="Arial" charset="0"/>
            </a:endParaRPr>
          </a:p>
          <a:p>
            <a:pPr marL="220337" indent="-220337">
              <a:spcBef>
                <a:spcPct val="50000"/>
              </a:spcBef>
              <a:buClr>
                <a:schemeClr val="tx2"/>
              </a:buClr>
              <a:buFontTx/>
              <a:buAutoNum type="arabicPeriod"/>
            </a:pPr>
            <a:r>
              <a:rPr lang="en-US" dirty="0" smtClean="0">
                <a:latin typeface="Arial" charset="0"/>
              </a:rPr>
              <a:t>List the </a:t>
            </a:r>
            <a:r>
              <a:rPr lang="en-US" dirty="0" err="1" smtClean="0">
                <a:latin typeface="Arial" charset="0"/>
              </a:rPr>
              <a:t>enttypes</a:t>
            </a:r>
            <a:r>
              <a:rPr lang="en-US" dirty="0" smtClean="0">
                <a:latin typeface="Arial" charset="0"/>
              </a:rPr>
              <a:t> available for IP based reports.</a:t>
            </a:r>
          </a:p>
          <a:p>
            <a:pPr marL="661011" lvl="1" indent="-220337">
              <a:spcBef>
                <a:spcPct val="50000"/>
              </a:spcBef>
              <a:buClr>
                <a:schemeClr val="tx2"/>
              </a:buClr>
            </a:pPr>
            <a:r>
              <a:rPr lang="en-US" dirty="0" smtClean="0">
                <a:latin typeface="Arial" charset="0"/>
              </a:rPr>
              <a:t>1.________________  2.  ________________  </a:t>
            </a:r>
          </a:p>
          <a:p>
            <a:pPr marL="661011" lvl="1" indent="-220337">
              <a:spcBef>
                <a:spcPct val="50000"/>
              </a:spcBef>
              <a:buClr>
                <a:schemeClr val="tx2"/>
              </a:buClr>
            </a:pPr>
            <a:r>
              <a:rPr lang="en-US" dirty="0" smtClean="0">
                <a:latin typeface="Arial" charset="0"/>
              </a:rPr>
              <a:t>3.  _______________</a:t>
            </a:r>
          </a:p>
          <a:p>
            <a:pPr marL="220337" indent="-220337">
              <a:spcBef>
                <a:spcPct val="50000"/>
              </a:spcBef>
              <a:buClr>
                <a:schemeClr val="tx2"/>
              </a:buClr>
              <a:buFontTx/>
              <a:buAutoNum type="arabicPeriod"/>
            </a:pPr>
            <a:r>
              <a:rPr lang="en-US" dirty="0" smtClean="0">
                <a:latin typeface="Arial" charset="0"/>
              </a:rPr>
              <a:t>Describe the meaning of the event name “</a:t>
            </a:r>
            <a:r>
              <a:rPr lang="en-US" dirty="0" err="1" smtClean="0">
                <a:latin typeface="Arial" charset="0"/>
              </a:rPr>
              <a:t>scoctrcv</a:t>
            </a:r>
            <a:r>
              <a:rPr lang="en-US" dirty="0" smtClean="0">
                <a:latin typeface="Arial" charset="0"/>
              </a:rPr>
              <a:t>”.</a:t>
            </a:r>
          </a:p>
          <a:p>
            <a:pPr marL="220337" indent="-220337">
              <a:spcBef>
                <a:spcPct val="50000"/>
              </a:spcBef>
              <a:buClr>
                <a:schemeClr val="tx2"/>
              </a:buClr>
            </a:pPr>
            <a:r>
              <a:rPr lang="en-US" dirty="0" smtClean="0">
                <a:latin typeface="Arial" charset="0"/>
              </a:rPr>
              <a:t>_________________________________________________________</a:t>
            </a:r>
          </a:p>
          <a:p>
            <a:pPr marL="220337" indent="-220337">
              <a:spcBef>
                <a:spcPct val="50000"/>
              </a:spcBef>
              <a:buClr>
                <a:schemeClr val="tx2"/>
              </a:buClr>
              <a:buFontTx/>
              <a:buAutoNum type="arabicPeriod" startAt="3"/>
            </a:pPr>
            <a:r>
              <a:rPr lang="en-US" dirty="0" smtClean="0">
                <a:latin typeface="Arial" charset="0"/>
              </a:rPr>
              <a:t>Describe the meaning of the event name “</a:t>
            </a:r>
            <a:r>
              <a:rPr lang="en-US" dirty="0" err="1" smtClean="0">
                <a:latin typeface="Arial" charset="0"/>
              </a:rPr>
              <a:t>scpktsnt</a:t>
            </a:r>
            <a:r>
              <a:rPr lang="en-US" dirty="0" smtClean="0">
                <a:latin typeface="Arial" charset="0"/>
              </a:rPr>
              <a:t>”.</a:t>
            </a:r>
          </a:p>
          <a:p>
            <a:pPr marL="220337" indent="-220337">
              <a:spcBef>
                <a:spcPct val="50000"/>
              </a:spcBef>
              <a:buClr>
                <a:schemeClr val="tx2"/>
              </a:buClr>
            </a:pPr>
            <a:r>
              <a:rPr lang="en-US" dirty="0" smtClean="0">
                <a:latin typeface="Arial" charset="0"/>
              </a:rPr>
              <a:t>_________________________________________________________</a:t>
            </a:r>
          </a:p>
          <a:p>
            <a:pPr marL="220337" indent="-220337">
              <a:spcBef>
                <a:spcPct val="50000"/>
              </a:spcBef>
              <a:buClr>
                <a:schemeClr val="tx2"/>
              </a:buClr>
              <a:buFontTx/>
              <a:buAutoNum type="arabicPeriod" startAt="4"/>
            </a:pPr>
            <a:r>
              <a:rPr lang="en-US" dirty="0" smtClean="0">
                <a:latin typeface="Arial" charset="0"/>
              </a:rPr>
              <a:t>Describe the meaning of the event name “</a:t>
            </a:r>
            <a:r>
              <a:rPr lang="en-US" dirty="0" err="1" smtClean="0">
                <a:latin typeface="Arial" charset="0"/>
              </a:rPr>
              <a:t>rtxchnks</a:t>
            </a:r>
            <a:r>
              <a:rPr lang="en-US" dirty="0" smtClean="0">
                <a:latin typeface="Arial" charset="0"/>
              </a:rPr>
              <a:t>”.</a:t>
            </a:r>
          </a:p>
          <a:p>
            <a:pPr marL="220337" indent="-220337">
              <a:spcBef>
                <a:spcPct val="50000"/>
              </a:spcBef>
              <a:buClr>
                <a:schemeClr val="tx2"/>
              </a:buClr>
            </a:pPr>
            <a:r>
              <a:rPr lang="en-US" dirty="0" smtClean="0">
                <a:latin typeface="Arial" charset="0"/>
              </a:rPr>
              <a:t>_________________________________________________________</a:t>
            </a:r>
          </a:p>
          <a:p>
            <a:pPr marL="220337" indent="-220337">
              <a:spcBef>
                <a:spcPct val="50000"/>
              </a:spcBef>
              <a:buClr>
                <a:schemeClr val="tx2"/>
              </a:buClr>
              <a:buFontTx/>
              <a:buAutoNum type="arabicPeriod" startAt="5"/>
            </a:pPr>
            <a:r>
              <a:rPr lang="en-US" dirty="0" smtClean="0">
                <a:latin typeface="Arial" charset="0"/>
              </a:rPr>
              <a:t>Describe the meaning of the event name “</a:t>
            </a:r>
            <a:r>
              <a:rPr lang="en-US" dirty="0" err="1" smtClean="0">
                <a:latin typeface="Arial" charset="0"/>
              </a:rPr>
              <a:t>rxdatams</a:t>
            </a:r>
            <a:r>
              <a:rPr lang="en-US" dirty="0" smtClean="0">
                <a:latin typeface="Arial" charset="0"/>
              </a:rPr>
              <a:t>”.</a:t>
            </a:r>
          </a:p>
          <a:p>
            <a:pPr marL="220337" indent="-220337">
              <a:spcBef>
                <a:spcPct val="50000"/>
              </a:spcBef>
              <a:buClr>
                <a:schemeClr val="tx2"/>
              </a:buClr>
            </a:pPr>
            <a:r>
              <a:rPr lang="en-US" dirty="0" smtClean="0">
                <a:latin typeface="Arial" charset="0"/>
              </a:rPr>
              <a:t>_________________________________________________________</a:t>
            </a:r>
          </a:p>
          <a:p>
            <a:pPr marL="220337" indent="-220337">
              <a:spcBef>
                <a:spcPct val="50000"/>
              </a:spcBef>
              <a:buClr>
                <a:schemeClr val="tx2"/>
              </a:buClr>
              <a:buFontTx/>
              <a:buAutoNum type="arabicPeriod" startAt="6"/>
            </a:pPr>
            <a:r>
              <a:rPr lang="en-US" dirty="0" smtClean="0">
                <a:latin typeface="Arial" charset="0"/>
              </a:rPr>
              <a:t>Describe the meaning of the event name “</a:t>
            </a:r>
            <a:r>
              <a:rPr lang="en-US" dirty="0" err="1" smtClean="0">
                <a:latin typeface="Arial" charset="0"/>
              </a:rPr>
              <a:t>uacngcnt</a:t>
            </a:r>
            <a:r>
              <a:rPr lang="en-US" dirty="0" smtClean="0">
                <a:latin typeface="Arial" charset="0"/>
              </a:rPr>
              <a:t>”.</a:t>
            </a:r>
          </a:p>
          <a:p>
            <a:pPr marL="220337" indent="-220337">
              <a:spcBef>
                <a:spcPct val="50000"/>
              </a:spcBef>
              <a:buClr>
                <a:schemeClr val="tx2"/>
              </a:buClr>
            </a:pPr>
            <a:r>
              <a:rPr lang="en-US" dirty="0" smtClean="0">
                <a:latin typeface="Arial" charset="0"/>
              </a:rPr>
              <a:t>_________________________________________________________</a:t>
            </a:r>
          </a:p>
          <a:p>
            <a:pPr marL="220337" indent="-220337">
              <a:spcBef>
                <a:spcPct val="50000"/>
              </a:spcBef>
              <a:buClr>
                <a:schemeClr val="tx2"/>
              </a:buClr>
              <a:buFontTx/>
              <a:buAutoNum type="arabicPeriod" startAt="7"/>
            </a:pPr>
            <a:r>
              <a:rPr lang="en-US" dirty="0" smtClean="0">
                <a:latin typeface="Arial" charset="0"/>
              </a:rPr>
              <a:t>Describe the meaning of the event name “</a:t>
            </a:r>
            <a:r>
              <a:rPr lang="en-US" dirty="0" err="1" smtClean="0">
                <a:latin typeface="Arial" charset="0"/>
              </a:rPr>
              <a:t>uamgmtrx</a:t>
            </a:r>
            <a:r>
              <a:rPr lang="en-US" dirty="0" smtClean="0">
                <a:latin typeface="Arial" charset="0"/>
              </a:rPr>
              <a:t>”.</a:t>
            </a:r>
          </a:p>
          <a:p>
            <a:pPr marL="220337" indent="-220337">
              <a:spcBef>
                <a:spcPct val="50000"/>
              </a:spcBef>
              <a:buClr>
                <a:schemeClr val="tx2"/>
              </a:buClr>
            </a:pPr>
            <a:r>
              <a:rPr lang="en-US" dirty="0" smtClean="0">
                <a:latin typeface="Arial" charset="0"/>
              </a:rPr>
              <a:t>_________________________________________________________</a:t>
            </a:r>
          </a:p>
          <a:p>
            <a:pPr marL="220337" indent="-220337">
              <a:spcBef>
                <a:spcPct val="50000"/>
              </a:spcBef>
              <a:buClr>
                <a:schemeClr val="tx2"/>
              </a:buClr>
              <a:buFontTx/>
              <a:buAutoNum type="arabicPeriod" startAt="8"/>
            </a:pPr>
            <a:r>
              <a:rPr lang="en-US" dirty="0" smtClean="0">
                <a:latin typeface="Arial" charset="0"/>
              </a:rPr>
              <a:t>Describe the meaning of the event name “</a:t>
            </a:r>
            <a:r>
              <a:rPr lang="en-US" dirty="0" err="1" smtClean="0">
                <a:latin typeface="Arial" charset="0"/>
              </a:rPr>
              <a:t>uanmoctt</a:t>
            </a:r>
            <a:r>
              <a:rPr lang="en-US" dirty="0" smtClean="0">
                <a:latin typeface="Arial" charset="0"/>
              </a:rPr>
              <a:t>”.</a:t>
            </a:r>
          </a:p>
          <a:p>
            <a:pPr marL="220337" indent="-220337">
              <a:spcBef>
                <a:spcPct val="50000"/>
              </a:spcBef>
              <a:buClr>
                <a:schemeClr val="tx2"/>
              </a:buClr>
            </a:pPr>
            <a:r>
              <a:rPr lang="en-US" dirty="0" smtClean="0">
                <a:latin typeface="Arial" charset="0"/>
              </a:rPr>
              <a:t>_________________________________________________________</a:t>
            </a:r>
          </a:p>
          <a:p>
            <a:pPr marL="220337" indent="-220337">
              <a:spcBef>
                <a:spcPct val="50000"/>
              </a:spcBef>
              <a:buClr>
                <a:schemeClr val="tx2"/>
              </a:buClr>
            </a:pPr>
            <a:endParaRPr lang="en-US" dirty="0" smtClean="0">
              <a:latin typeface="Arial" charset="0"/>
            </a:endParaRPr>
          </a:p>
          <a:p>
            <a:pPr marL="220337" indent="-220337">
              <a:spcBef>
                <a:spcPct val="50000"/>
              </a:spcBef>
              <a:buClr>
                <a:schemeClr val="tx2"/>
              </a:buClr>
            </a:pPr>
            <a:endParaRPr lang="en-US" dirty="0" smtClean="0">
              <a:latin typeface="Arial" charset="0"/>
            </a:endParaRPr>
          </a:p>
        </p:txBody>
      </p:sp>
      <p:sp>
        <p:nvSpPr>
          <p:cNvPr id="350212" name="Line 3"/>
          <p:cNvSpPr>
            <a:spLocks noChangeShapeType="1"/>
          </p:cNvSpPr>
          <p:nvPr/>
        </p:nvSpPr>
        <p:spPr bwMode="auto">
          <a:xfrm>
            <a:off x="917377" y="763941"/>
            <a:ext cx="5269971"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7"/>
          <p:cNvSpPr>
            <a:spLocks noGrp="1" noChangeArrowheads="1"/>
          </p:cNvSpPr>
          <p:nvPr>
            <p:ph type="sldNum" sz="quarter" idx="5"/>
          </p:nvPr>
        </p:nvSpPr>
        <p:spPr>
          <a:noFill/>
        </p:spPr>
        <p:txBody>
          <a:bodyPr/>
          <a:lstStyle/>
          <a:p>
            <a:fld id="{0EFC3519-7C0C-43FE-9310-B757C10987A9}" type="slidenum">
              <a:rPr lang="en-US">
                <a:latin typeface="Arial" charset="0"/>
              </a:rPr>
              <a:pPr/>
              <a:t>149</a:t>
            </a:fld>
            <a:endParaRPr lang="en-US">
              <a:latin typeface="Arial" charset="0"/>
            </a:endParaRPr>
          </a:p>
        </p:txBody>
      </p:sp>
      <p:sp>
        <p:nvSpPr>
          <p:cNvPr id="351235"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7A11339C-A704-471A-B1C2-1D3E153CE900}" type="slidenum">
              <a:rPr lang="en-US">
                <a:latin typeface="Arial" charset="0"/>
              </a:rPr>
              <a:pPr/>
              <a:t>15</a:t>
            </a:fld>
            <a:endParaRPr lang="en-US">
              <a:latin typeface="Arial" charset="0"/>
            </a:endParaRPr>
          </a:p>
        </p:txBody>
      </p:sp>
      <p:sp>
        <p:nvSpPr>
          <p:cNvPr id="210947" name="Rectangle 2"/>
          <p:cNvSpPr>
            <a:spLocks noGrp="1" noChangeArrowheads="1"/>
          </p:cNvSpPr>
          <p:nvPr>
            <p:ph type="body" idx="1"/>
          </p:nvPr>
        </p:nvSpPr>
        <p:spPr>
          <a:xfrm>
            <a:off x="734814" y="4711222"/>
            <a:ext cx="5452534" cy="3836609"/>
          </a:xfrm>
          <a:noFill/>
          <a:ln/>
        </p:spPr>
        <p:txBody>
          <a:bodyPr/>
          <a:lstStyle/>
          <a:p>
            <a:pPr eaLnBrk="1" hangingPunct="1"/>
            <a:r>
              <a:rPr lang="en-US" sz="1000" dirty="0" smtClean="0"/>
              <a:t>The Measurement platform may be used on any system regardless of signaling link capacity. However, it must be used on those systems with more than 1200 signaling links.</a:t>
            </a:r>
          </a:p>
        </p:txBody>
      </p:sp>
      <p:sp>
        <p:nvSpPr>
          <p:cNvPr id="21094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7"/>
          <p:cNvSpPr>
            <a:spLocks noGrp="1" noChangeArrowheads="1"/>
          </p:cNvSpPr>
          <p:nvPr>
            <p:ph type="sldNum" sz="quarter" idx="5"/>
          </p:nvPr>
        </p:nvSpPr>
        <p:spPr>
          <a:noFill/>
        </p:spPr>
        <p:txBody>
          <a:bodyPr/>
          <a:lstStyle/>
          <a:p>
            <a:fld id="{922F41EF-BE41-4830-BFC7-C23FA5568A2F}" type="slidenum">
              <a:rPr lang="en-US">
                <a:latin typeface="Arial" charset="0"/>
              </a:rPr>
              <a:pPr/>
              <a:t>150</a:t>
            </a:fld>
            <a:endParaRPr lang="en-US">
              <a:latin typeface="Arial" charset="0"/>
            </a:endParaRPr>
          </a:p>
        </p:txBody>
      </p:sp>
      <p:sp>
        <p:nvSpPr>
          <p:cNvPr id="352259" name="Rectangle 2"/>
          <p:cNvSpPr>
            <a:spLocks noGrp="1" noChangeArrowheads="1"/>
          </p:cNvSpPr>
          <p:nvPr>
            <p:ph type="body" idx="1"/>
          </p:nvPr>
        </p:nvSpPr>
        <p:spPr>
          <a:xfrm>
            <a:off x="578115" y="4718907"/>
            <a:ext cx="5610754" cy="3830461"/>
          </a:xfrm>
          <a:noFill/>
          <a:ln/>
        </p:spPr>
        <p:txBody>
          <a:bodyPr/>
          <a:lstStyle/>
          <a:p>
            <a:pPr eaLnBrk="1" hangingPunct="1"/>
            <a:r>
              <a:rPr lang="en-US" sz="1000" dirty="0" smtClean="0"/>
              <a:t>The following EAGLE STP Manuals will be used as reference for this section of the course.</a:t>
            </a:r>
          </a:p>
          <a:p>
            <a:pPr lvl="1" eaLnBrk="1" hangingPunct="1">
              <a:buFontTx/>
              <a:buChar char="•"/>
            </a:pPr>
            <a:r>
              <a:rPr lang="en-US" sz="1000" dirty="0" smtClean="0"/>
              <a:t>Commands</a:t>
            </a:r>
          </a:p>
          <a:p>
            <a:pPr lvl="1" eaLnBrk="1" hangingPunct="1">
              <a:buFontTx/>
              <a:buChar char="•"/>
            </a:pPr>
            <a:r>
              <a:rPr lang="en-US" sz="1000" dirty="0" smtClean="0"/>
              <a:t>Maintenance</a:t>
            </a:r>
          </a:p>
          <a:p>
            <a:pPr eaLnBrk="1" hangingPunct="1"/>
            <a:endParaRPr lang="en-US" sz="1000" dirty="0" smtClean="0"/>
          </a:p>
          <a:p>
            <a:pPr eaLnBrk="1" hangingPunct="1"/>
            <a:endParaRPr lang="en-US" dirty="0" smtClean="0">
              <a:latin typeface="Arial" charset="0"/>
            </a:endParaRPr>
          </a:p>
          <a:p>
            <a:pPr eaLnBrk="1" hangingPunct="1"/>
            <a:endParaRPr lang="en-US" dirty="0" smtClean="0">
              <a:latin typeface="Arial" charset="0"/>
            </a:endParaRPr>
          </a:p>
        </p:txBody>
      </p:sp>
      <p:sp>
        <p:nvSpPr>
          <p:cNvPr id="35226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7"/>
          <p:cNvSpPr>
            <a:spLocks noGrp="1" noChangeArrowheads="1"/>
          </p:cNvSpPr>
          <p:nvPr>
            <p:ph type="sldNum" sz="quarter" idx="5"/>
          </p:nvPr>
        </p:nvSpPr>
        <p:spPr>
          <a:noFill/>
        </p:spPr>
        <p:txBody>
          <a:bodyPr/>
          <a:lstStyle/>
          <a:p>
            <a:fld id="{8A1103E9-7954-480F-AA57-A12EBD2DF0C0}" type="slidenum">
              <a:rPr lang="en-US">
                <a:latin typeface="Arial" charset="0"/>
              </a:rPr>
              <a:pPr/>
              <a:t>151</a:t>
            </a:fld>
            <a:endParaRPr lang="en-US">
              <a:latin typeface="Arial" charset="0"/>
            </a:endParaRPr>
          </a:p>
        </p:txBody>
      </p:sp>
      <p:sp>
        <p:nvSpPr>
          <p:cNvPr id="353283"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The reports for these features are too large to be displayed as normal reports. Therefore, they are generated to .CSV files in the file transfer area of the EAGLE and must be retrieved with the “get” command described in section 1. The .CSV files will automatically be merged into an Excel spreadsheet, and the following reports are displayed in a similar excel spreadsheet example.</a:t>
            </a:r>
          </a:p>
          <a:p>
            <a:pPr eaLnBrk="1" hangingPunct="1"/>
            <a:endParaRPr lang="en-US" sz="1000" dirty="0" smtClean="0"/>
          </a:p>
        </p:txBody>
      </p:sp>
      <p:sp>
        <p:nvSpPr>
          <p:cNvPr id="35328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7"/>
          <p:cNvSpPr>
            <a:spLocks noGrp="1" noChangeArrowheads="1"/>
          </p:cNvSpPr>
          <p:nvPr>
            <p:ph type="sldNum" sz="quarter" idx="5"/>
          </p:nvPr>
        </p:nvSpPr>
        <p:spPr>
          <a:noFill/>
        </p:spPr>
        <p:txBody>
          <a:bodyPr/>
          <a:lstStyle/>
          <a:p>
            <a:fld id="{F9305A98-0603-4FB9-B190-6EE23D4D3749}" type="slidenum">
              <a:rPr lang="en-US">
                <a:latin typeface="Arial" charset="0"/>
              </a:rPr>
              <a:pPr/>
              <a:t>152</a:t>
            </a:fld>
            <a:endParaRPr lang="en-US">
              <a:latin typeface="Arial" charset="0"/>
            </a:endParaRPr>
          </a:p>
        </p:txBody>
      </p:sp>
      <p:sp>
        <p:nvSpPr>
          <p:cNvPr id="354307"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5430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7"/>
          <p:cNvSpPr>
            <a:spLocks noGrp="1" noChangeArrowheads="1"/>
          </p:cNvSpPr>
          <p:nvPr>
            <p:ph type="sldNum" sz="quarter" idx="5"/>
          </p:nvPr>
        </p:nvSpPr>
        <p:spPr>
          <a:noFill/>
        </p:spPr>
        <p:txBody>
          <a:bodyPr/>
          <a:lstStyle/>
          <a:p>
            <a:fld id="{CB4C51DC-ECA7-4C04-A008-2C2D15664282}" type="slidenum">
              <a:rPr lang="en-US">
                <a:latin typeface="Arial" charset="0"/>
              </a:rPr>
              <a:pPr/>
              <a:t>153</a:t>
            </a:fld>
            <a:endParaRPr lang="en-US">
              <a:latin typeface="Arial" charset="0"/>
            </a:endParaRPr>
          </a:p>
        </p:txBody>
      </p:sp>
      <p:sp>
        <p:nvSpPr>
          <p:cNvPr id="355331"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5533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7"/>
          <p:cNvSpPr>
            <a:spLocks noGrp="1" noChangeArrowheads="1"/>
          </p:cNvSpPr>
          <p:nvPr>
            <p:ph type="sldNum" sz="quarter" idx="5"/>
          </p:nvPr>
        </p:nvSpPr>
        <p:spPr>
          <a:noFill/>
        </p:spPr>
        <p:txBody>
          <a:bodyPr/>
          <a:lstStyle/>
          <a:p>
            <a:fld id="{1D8604F7-6EBC-470D-8507-1B0CAE8EC910}" type="slidenum">
              <a:rPr lang="en-US">
                <a:latin typeface="Arial" charset="0"/>
              </a:rPr>
              <a:pPr/>
              <a:t>154</a:t>
            </a:fld>
            <a:endParaRPr lang="en-US">
              <a:latin typeface="Arial" charset="0"/>
            </a:endParaRPr>
          </a:p>
        </p:txBody>
      </p:sp>
      <p:sp>
        <p:nvSpPr>
          <p:cNvPr id="356355"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5635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p:spPr>
        <p:txBody>
          <a:bodyPr/>
          <a:lstStyle/>
          <a:p>
            <a:fld id="{B9BC0776-6CF6-4CBE-A5C3-B4E41AC99730}" type="slidenum">
              <a:rPr lang="en-US">
                <a:latin typeface="Arial" charset="0"/>
              </a:rPr>
              <a:pPr/>
              <a:t>155</a:t>
            </a:fld>
            <a:endParaRPr lang="en-US">
              <a:latin typeface="Arial" charset="0"/>
            </a:endParaRPr>
          </a:p>
        </p:txBody>
      </p:sp>
      <p:sp>
        <p:nvSpPr>
          <p:cNvPr id="357379"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5738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7"/>
          <p:cNvSpPr>
            <a:spLocks noGrp="1" noChangeArrowheads="1"/>
          </p:cNvSpPr>
          <p:nvPr>
            <p:ph type="sldNum" sz="quarter" idx="5"/>
          </p:nvPr>
        </p:nvSpPr>
        <p:spPr>
          <a:noFill/>
        </p:spPr>
        <p:txBody>
          <a:bodyPr/>
          <a:lstStyle/>
          <a:p>
            <a:fld id="{247D5E68-26C7-4245-8C51-BEA311294F6B}" type="slidenum">
              <a:rPr lang="en-US">
                <a:latin typeface="Arial" charset="0"/>
              </a:rPr>
              <a:pPr/>
              <a:t>156</a:t>
            </a:fld>
            <a:endParaRPr lang="en-US">
              <a:latin typeface="Arial" charset="0"/>
            </a:endParaRPr>
          </a:p>
        </p:txBody>
      </p:sp>
      <p:sp>
        <p:nvSpPr>
          <p:cNvPr id="358403"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5840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7"/>
          <p:cNvSpPr>
            <a:spLocks noGrp="1" noChangeArrowheads="1"/>
          </p:cNvSpPr>
          <p:nvPr>
            <p:ph type="sldNum" sz="quarter" idx="5"/>
          </p:nvPr>
        </p:nvSpPr>
        <p:spPr>
          <a:noFill/>
        </p:spPr>
        <p:txBody>
          <a:bodyPr/>
          <a:lstStyle/>
          <a:p>
            <a:fld id="{02F64585-91F6-4E33-8B5F-6D3CAF9C6646}" type="slidenum">
              <a:rPr lang="en-US">
                <a:latin typeface="Arial" charset="0"/>
              </a:rPr>
              <a:pPr/>
              <a:t>157</a:t>
            </a:fld>
            <a:endParaRPr lang="en-US">
              <a:latin typeface="Arial" charset="0"/>
            </a:endParaRPr>
          </a:p>
        </p:txBody>
      </p:sp>
      <p:sp>
        <p:nvSpPr>
          <p:cNvPr id="359427"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5942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p:spPr>
        <p:txBody>
          <a:bodyPr/>
          <a:lstStyle/>
          <a:p>
            <a:fld id="{1884AAFA-CD8F-4729-9434-4B3C991F532A}" type="slidenum">
              <a:rPr lang="en-US">
                <a:latin typeface="Arial" charset="0"/>
              </a:rPr>
              <a:pPr/>
              <a:t>158</a:t>
            </a:fld>
            <a:endParaRPr lang="en-US">
              <a:latin typeface="Arial" charset="0"/>
            </a:endParaRPr>
          </a:p>
        </p:txBody>
      </p:sp>
      <p:sp>
        <p:nvSpPr>
          <p:cNvPr id="360451"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6045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7"/>
          <p:cNvSpPr>
            <a:spLocks noGrp="1" noChangeArrowheads="1"/>
          </p:cNvSpPr>
          <p:nvPr>
            <p:ph type="sldNum" sz="quarter" idx="5"/>
          </p:nvPr>
        </p:nvSpPr>
        <p:spPr>
          <a:noFill/>
        </p:spPr>
        <p:txBody>
          <a:bodyPr/>
          <a:lstStyle/>
          <a:p>
            <a:fld id="{0775CFAD-D390-4FAB-8292-5DA223E8CA70}" type="slidenum">
              <a:rPr lang="en-US">
                <a:latin typeface="Arial" charset="0"/>
              </a:rPr>
              <a:pPr/>
              <a:t>159</a:t>
            </a:fld>
            <a:endParaRPr lang="en-US">
              <a:latin typeface="Arial" charset="0"/>
            </a:endParaRPr>
          </a:p>
        </p:txBody>
      </p:sp>
      <p:sp>
        <p:nvSpPr>
          <p:cNvPr id="361475"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6147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EF46B137-802E-45FC-838C-B5CC73CE4723}" type="slidenum">
              <a:rPr lang="en-US">
                <a:latin typeface="Arial" charset="0"/>
              </a:rPr>
              <a:pPr/>
              <a:t>16</a:t>
            </a:fld>
            <a:endParaRPr lang="en-US">
              <a:latin typeface="Arial" charset="0"/>
            </a:endParaRPr>
          </a:p>
        </p:txBody>
      </p:sp>
      <p:sp>
        <p:nvSpPr>
          <p:cNvPr id="211971"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The slide above depicts the Maintenance and Administration Subsystem (MAS) of the EAGLE 5 STP.</a:t>
            </a:r>
          </a:p>
          <a:p>
            <a:pPr eaLnBrk="1" hangingPunct="1"/>
            <a:r>
              <a:rPr lang="en-US" sz="1000" dirty="0" smtClean="0"/>
              <a:t>In the MAS, there are two </a:t>
            </a:r>
            <a:r>
              <a:rPr lang="en-US" sz="1000" smtClean="0"/>
              <a:t>MAS </a:t>
            </a:r>
            <a:r>
              <a:rPr lang="en-US" sz="1000" smtClean="0"/>
              <a:t>processors</a:t>
            </a:r>
            <a:r>
              <a:rPr lang="en-US" sz="1000" dirty="0" smtClean="0"/>
              <a:t>: MASP-A and MASP-B.</a:t>
            </a:r>
          </a:p>
          <a:p>
            <a:pPr eaLnBrk="1" hangingPunct="1"/>
            <a:r>
              <a:rPr lang="en-US" sz="1000" dirty="0" smtClean="0"/>
              <a:t>In each MASP, there is a card called the E5-MASP.</a:t>
            </a:r>
          </a:p>
          <a:p>
            <a:pPr eaLnBrk="1" hangingPunct="1"/>
            <a:r>
              <a:rPr lang="en-US" sz="1000" dirty="0" smtClean="0"/>
              <a:t>One of the MAS processors is always in active mode.</a:t>
            </a:r>
          </a:p>
          <a:p>
            <a:pPr eaLnBrk="1" hangingPunct="1"/>
            <a:r>
              <a:rPr lang="en-US" sz="1000" dirty="0" smtClean="0"/>
              <a:t>The E5-MCAP of the active MAS processor is responsible for measurement collection:</a:t>
            </a:r>
          </a:p>
          <a:p>
            <a:pPr eaLnBrk="1" hangingPunct="1">
              <a:buFontTx/>
              <a:buChar char="•"/>
            </a:pPr>
            <a:r>
              <a:rPr lang="en-US" sz="1000" dirty="0" smtClean="0"/>
              <a:t>Every 5 minutes, the active E5-MCAP polls all link interface cards for measurement data.</a:t>
            </a:r>
          </a:p>
          <a:p>
            <a:pPr eaLnBrk="1" hangingPunct="1">
              <a:buFontTx/>
              <a:buChar char="•"/>
            </a:pPr>
            <a:r>
              <a:rPr lang="en-US" sz="1000" dirty="0" smtClean="0"/>
              <a:t>Every 30 minutes, the active E5-MCAP polls all application cards, LIM, Service Modules, DCM, E5-ENET cards for measurement data.</a:t>
            </a:r>
          </a:p>
          <a:p>
            <a:pPr eaLnBrk="1" hangingPunct="1">
              <a:buFontTx/>
              <a:buChar char="•"/>
            </a:pPr>
            <a:r>
              <a:rPr lang="en-US" sz="1000" dirty="0" smtClean="0"/>
              <a:t>Every hour, the active E5-MCAP polls each Service Module for Measurement data for LNP, INAP, G-Port, and G-Flex measurement data.</a:t>
            </a:r>
          </a:p>
          <a:p>
            <a:pPr eaLnBrk="1" hangingPunct="1"/>
            <a:endParaRPr lang="en-US" sz="1000" dirty="0" smtClean="0"/>
          </a:p>
        </p:txBody>
      </p:sp>
      <p:sp>
        <p:nvSpPr>
          <p:cNvPr id="21197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7"/>
          <p:cNvSpPr>
            <a:spLocks noGrp="1" noChangeArrowheads="1"/>
          </p:cNvSpPr>
          <p:nvPr>
            <p:ph type="sldNum" sz="quarter" idx="5"/>
          </p:nvPr>
        </p:nvSpPr>
        <p:spPr>
          <a:noFill/>
        </p:spPr>
        <p:txBody>
          <a:bodyPr/>
          <a:lstStyle/>
          <a:p>
            <a:fld id="{19F5298B-0E15-4B56-B09B-C5FAC1190A0B}" type="slidenum">
              <a:rPr lang="en-US">
                <a:latin typeface="Arial" charset="0"/>
              </a:rPr>
              <a:pPr/>
              <a:t>160</a:t>
            </a:fld>
            <a:endParaRPr lang="en-US">
              <a:latin typeface="Arial" charset="0"/>
            </a:endParaRPr>
          </a:p>
        </p:txBody>
      </p:sp>
      <p:sp>
        <p:nvSpPr>
          <p:cNvPr id="362499"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6250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7"/>
          <p:cNvSpPr>
            <a:spLocks noGrp="1" noChangeArrowheads="1"/>
          </p:cNvSpPr>
          <p:nvPr>
            <p:ph type="sldNum" sz="quarter" idx="5"/>
          </p:nvPr>
        </p:nvSpPr>
        <p:spPr>
          <a:noFill/>
        </p:spPr>
        <p:txBody>
          <a:bodyPr/>
          <a:lstStyle/>
          <a:p>
            <a:fld id="{0AB99DAD-F716-425A-A3FF-70369B28DE74}" type="slidenum">
              <a:rPr lang="en-US">
                <a:latin typeface="Arial" charset="0"/>
              </a:rPr>
              <a:pPr/>
              <a:t>161</a:t>
            </a:fld>
            <a:endParaRPr lang="en-US">
              <a:latin typeface="Arial" charset="0"/>
            </a:endParaRPr>
          </a:p>
        </p:txBody>
      </p:sp>
      <p:sp>
        <p:nvSpPr>
          <p:cNvPr id="363523"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6352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7"/>
          <p:cNvSpPr>
            <a:spLocks noGrp="1" noChangeArrowheads="1"/>
          </p:cNvSpPr>
          <p:nvPr>
            <p:ph type="sldNum" sz="quarter" idx="5"/>
          </p:nvPr>
        </p:nvSpPr>
        <p:spPr>
          <a:noFill/>
        </p:spPr>
        <p:txBody>
          <a:bodyPr/>
          <a:lstStyle/>
          <a:p>
            <a:fld id="{1CA77F90-AA73-4B0A-872D-36F3C16C2E93}" type="slidenum">
              <a:rPr lang="en-US">
                <a:latin typeface="Arial" charset="0"/>
              </a:rPr>
              <a:pPr/>
              <a:t>162</a:t>
            </a:fld>
            <a:endParaRPr lang="en-US">
              <a:latin typeface="Arial" charset="0"/>
            </a:endParaRPr>
          </a:p>
        </p:txBody>
      </p:sp>
      <p:sp>
        <p:nvSpPr>
          <p:cNvPr id="364547"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6454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7"/>
          <p:cNvSpPr>
            <a:spLocks noGrp="1" noChangeArrowheads="1"/>
          </p:cNvSpPr>
          <p:nvPr>
            <p:ph type="sldNum" sz="quarter" idx="5"/>
          </p:nvPr>
        </p:nvSpPr>
        <p:spPr>
          <a:noFill/>
        </p:spPr>
        <p:txBody>
          <a:bodyPr/>
          <a:lstStyle/>
          <a:p>
            <a:fld id="{215D44B4-F949-4129-A926-5242C8FD55AD}" type="slidenum">
              <a:rPr lang="en-US">
                <a:latin typeface="Arial" charset="0"/>
              </a:rPr>
              <a:pPr/>
              <a:t>163</a:t>
            </a:fld>
            <a:endParaRPr lang="en-US">
              <a:latin typeface="Arial" charset="0"/>
            </a:endParaRPr>
          </a:p>
        </p:txBody>
      </p:sp>
      <p:sp>
        <p:nvSpPr>
          <p:cNvPr id="365571" name="Rectangle 2"/>
          <p:cNvSpPr>
            <a:spLocks noChangeArrowheads="1"/>
          </p:cNvSpPr>
          <p:nvPr/>
        </p:nvSpPr>
        <p:spPr bwMode="auto">
          <a:xfrm>
            <a:off x="932591" y="304347"/>
            <a:ext cx="5148263" cy="8475587"/>
          </a:xfrm>
          <a:prstGeom prst="rect">
            <a:avLst/>
          </a:prstGeom>
          <a:noFill/>
          <a:ln w="9525">
            <a:noFill/>
            <a:miter lim="800000"/>
            <a:headEnd/>
            <a:tailEnd/>
          </a:ln>
        </p:spPr>
        <p:txBody>
          <a:bodyPr lIns="93754" tIns="46877" rIns="93754" bIns="46877"/>
          <a:lstStyle/>
          <a:p>
            <a:pPr marL="220337" indent="-220337" algn="ctr">
              <a:spcBef>
                <a:spcPct val="20000"/>
              </a:spcBef>
              <a:spcAft>
                <a:spcPct val="20000"/>
              </a:spcAft>
            </a:pPr>
            <a:r>
              <a:rPr lang="en-US" sz="1600" dirty="0"/>
              <a:t>Student Notes</a:t>
            </a:r>
          </a:p>
        </p:txBody>
      </p:sp>
      <p:sp>
        <p:nvSpPr>
          <p:cNvPr id="365572" name="Line 3"/>
          <p:cNvSpPr>
            <a:spLocks noChangeShapeType="1"/>
          </p:cNvSpPr>
          <p:nvPr/>
        </p:nvSpPr>
        <p:spPr bwMode="auto">
          <a:xfrm>
            <a:off x="915856" y="708605"/>
            <a:ext cx="5158912" cy="0"/>
          </a:xfrm>
          <a:prstGeom prst="line">
            <a:avLst/>
          </a:prstGeom>
          <a:noFill/>
          <a:ln w="9525">
            <a:solidFill>
              <a:schemeClr val="tx1"/>
            </a:solidFill>
            <a:round/>
            <a:headEnd/>
            <a:tailEnd/>
          </a:ln>
        </p:spPr>
        <p:txBody>
          <a:bodyPr lIns="88135" tIns="44068" rIns="88135" bIns="44068"/>
          <a:lstStyle/>
          <a:p>
            <a:endParaRPr lang="en-US"/>
          </a:p>
        </p:txBody>
      </p:sp>
      <p:sp>
        <p:nvSpPr>
          <p:cNvPr id="365573" name="Line 4"/>
          <p:cNvSpPr>
            <a:spLocks noChangeShapeType="1"/>
          </p:cNvSpPr>
          <p:nvPr/>
        </p:nvSpPr>
        <p:spPr bwMode="auto">
          <a:xfrm>
            <a:off x="903685" y="140644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74" name="Line 5"/>
          <p:cNvSpPr>
            <a:spLocks noChangeShapeType="1"/>
          </p:cNvSpPr>
          <p:nvPr/>
        </p:nvSpPr>
        <p:spPr bwMode="auto">
          <a:xfrm>
            <a:off x="903685" y="1918305"/>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75" name="Line 6"/>
          <p:cNvSpPr>
            <a:spLocks noChangeShapeType="1"/>
          </p:cNvSpPr>
          <p:nvPr/>
        </p:nvSpPr>
        <p:spPr bwMode="auto">
          <a:xfrm>
            <a:off x="903685" y="242862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76" name="Line 7"/>
          <p:cNvSpPr>
            <a:spLocks noChangeShapeType="1"/>
          </p:cNvSpPr>
          <p:nvPr/>
        </p:nvSpPr>
        <p:spPr bwMode="auto">
          <a:xfrm>
            <a:off x="903685" y="293894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77" name="Line 8"/>
          <p:cNvSpPr>
            <a:spLocks noChangeShapeType="1"/>
          </p:cNvSpPr>
          <p:nvPr/>
        </p:nvSpPr>
        <p:spPr bwMode="auto">
          <a:xfrm>
            <a:off x="903685" y="344925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78" name="Line 9"/>
          <p:cNvSpPr>
            <a:spLocks noChangeShapeType="1"/>
          </p:cNvSpPr>
          <p:nvPr/>
        </p:nvSpPr>
        <p:spPr bwMode="auto">
          <a:xfrm>
            <a:off x="903685" y="395804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79" name="Line 10"/>
          <p:cNvSpPr>
            <a:spLocks noChangeShapeType="1"/>
          </p:cNvSpPr>
          <p:nvPr/>
        </p:nvSpPr>
        <p:spPr bwMode="auto">
          <a:xfrm>
            <a:off x="903685" y="4469896"/>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80" name="Line 11"/>
          <p:cNvSpPr>
            <a:spLocks noChangeShapeType="1"/>
          </p:cNvSpPr>
          <p:nvPr/>
        </p:nvSpPr>
        <p:spPr bwMode="auto">
          <a:xfrm>
            <a:off x="903685" y="4980214"/>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81" name="Line 12"/>
          <p:cNvSpPr>
            <a:spLocks noChangeShapeType="1"/>
          </p:cNvSpPr>
          <p:nvPr/>
        </p:nvSpPr>
        <p:spPr bwMode="auto">
          <a:xfrm>
            <a:off x="903685" y="5492070"/>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82" name="Line 13"/>
          <p:cNvSpPr>
            <a:spLocks noChangeShapeType="1"/>
          </p:cNvSpPr>
          <p:nvPr/>
        </p:nvSpPr>
        <p:spPr bwMode="auto">
          <a:xfrm>
            <a:off x="903685" y="600238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83" name="Line 14"/>
          <p:cNvSpPr>
            <a:spLocks noChangeShapeType="1"/>
          </p:cNvSpPr>
          <p:nvPr/>
        </p:nvSpPr>
        <p:spPr bwMode="auto">
          <a:xfrm>
            <a:off x="903685" y="65142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84" name="Line 15"/>
          <p:cNvSpPr>
            <a:spLocks noChangeShapeType="1"/>
          </p:cNvSpPr>
          <p:nvPr/>
        </p:nvSpPr>
        <p:spPr bwMode="auto">
          <a:xfrm>
            <a:off x="903685" y="702456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85" name="Line 16"/>
          <p:cNvSpPr>
            <a:spLocks noChangeShapeType="1"/>
          </p:cNvSpPr>
          <p:nvPr/>
        </p:nvSpPr>
        <p:spPr bwMode="auto">
          <a:xfrm>
            <a:off x="903685" y="75333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86" name="Line 17"/>
          <p:cNvSpPr>
            <a:spLocks noChangeShapeType="1"/>
          </p:cNvSpPr>
          <p:nvPr/>
        </p:nvSpPr>
        <p:spPr bwMode="auto">
          <a:xfrm>
            <a:off x="903685" y="804366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65587" name="Line 18"/>
          <p:cNvSpPr>
            <a:spLocks noChangeShapeType="1"/>
          </p:cNvSpPr>
          <p:nvPr/>
        </p:nvSpPr>
        <p:spPr bwMode="auto">
          <a:xfrm>
            <a:off x="903685" y="8555516"/>
            <a:ext cx="5157391"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7"/>
          <p:cNvSpPr>
            <a:spLocks noGrp="1" noChangeArrowheads="1"/>
          </p:cNvSpPr>
          <p:nvPr>
            <p:ph type="sldNum" sz="quarter" idx="5"/>
          </p:nvPr>
        </p:nvSpPr>
        <p:spPr>
          <a:noFill/>
        </p:spPr>
        <p:txBody>
          <a:bodyPr/>
          <a:lstStyle/>
          <a:p>
            <a:fld id="{FFC9E634-D05B-4C9C-9AC0-D88F6A562B3F}" type="slidenum">
              <a:rPr lang="en-US">
                <a:latin typeface="Arial" charset="0"/>
              </a:rPr>
              <a:pPr/>
              <a:t>164</a:t>
            </a:fld>
            <a:endParaRPr lang="en-US">
              <a:latin typeface="Arial" charset="0"/>
            </a:endParaRPr>
          </a:p>
        </p:txBody>
      </p:sp>
      <p:sp>
        <p:nvSpPr>
          <p:cNvPr id="366595" name="Rectangle 2"/>
          <p:cNvSpPr>
            <a:spLocks noGrp="1" noChangeArrowheads="1"/>
          </p:cNvSpPr>
          <p:nvPr>
            <p:ph type="body" idx="1"/>
          </p:nvPr>
        </p:nvSpPr>
        <p:spPr>
          <a:xfrm>
            <a:off x="578115" y="4769632"/>
            <a:ext cx="5610754" cy="3779736"/>
          </a:xfrm>
          <a:noFill/>
          <a:ln/>
        </p:spPr>
        <p:txBody>
          <a:bodyPr/>
          <a:lstStyle/>
          <a:p>
            <a:pPr eaLnBrk="1" hangingPunct="1"/>
            <a:endParaRPr lang="en-US" smtClean="0">
              <a:latin typeface="Arial" charset="0"/>
            </a:endParaRPr>
          </a:p>
        </p:txBody>
      </p:sp>
      <p:sp>
        <p:nvSpPr>
          <p:cNvPr id="36659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7"/>
          <p:cNvSpPr>
            <a:spLocks noGrp="1" noChangeArrowheads="1"/>
          </p:cNvSpPr>
          <p:nvPr>
            <p:ph type="sldNum" sz="quarter" idx="5"/>
          </p:nvPr>
        </p:nvSpPr>
        <p:spPr>
          <a:noFill/>
        </p:spPr>
        <p:txBody>
          <a:bodyPr/>
          <a:lstStyle/>
          <a:p>
            <a:fld id="{23FF0E73-4576-40F7-B146-B0C2AD070A25}" type="slidenum">
              <a:rPr lang="en-US">
                <a:latin typeface="Arial" charset="0"/>
              </a:rPr>
              <a:pPr/>
              <a:t>165</a:t>
            </a:fld>
            <a:endParaRPr lang="en-US">
              <a:latin typeface="Arial" charset="0"/>
            </a:endParaRPr>
          </a:p>
        </p:txBody>
      </p:sp>
      <p:sp>
        <p:nvSpPr>
          <p:cNvPr id="367619" name="Rectangle 2"/>
          <p:cNvSpPr>
            <a:spLocks noGrp="1" noChangeArrowheads="1"/>
          </p:cNvSpPr>
          <p:nvPr>
            <p:ph type="body" idx="1"/>
          </p:nvPr>
        </p:nvSpPr>
        <p:spPr>
          <a:xfrm>
            <a:off x="699823" y="296662"/>
            <a:ext cx="5610754" cy="342774"/>
          </a:xfrm>
          <a:noFill/>
          <a:ln/>
        </p:spPr>
        <p:txBody>
          <a:bodyPr/>
          <a:lstStyle/>
          <a:p>
            <a:pPr eaLnBrk="1" hangingPunct="1"/>
            <a:r>
              <a:rPr lang="en-US" b="1" smtClean="0">
                <a:latin typeface="Arial" charset="0"/>
              </a:rPr>
              <a:t>LNP Report Event Names Defined</a:t>
            </a:r>
          </a:p>
        </p:txBody>
      </p:sp>
      <p:graphicFrame>
        <p:nvGraphicFramePr>
          <p:cNvPr id="1763331" name="Group 3"/>
          <p:cNvGraphicFramePr>
            <a:graphicFrameLocks noGrp="1"/>
          </p:cNvGraphicFramePr>
          <p:nvPr/>
        </p:nvGraphicFramePr>
        <p:xfrm>
          <a:off x="208427" y="768552"/>
          <a:ext cx="6555514" cy="3523040"/>
        </p:xfrm>
        <a:graphic>
          <a:graphicData uri="http://schemas.openxmlformats.org/drawingml/2006/table">
            <a:tbl>
              <a:tblPr/>
              <a:tblGrid>
                <a:gridCol w="1180571"/>
                <a:gridCol w="5374944"/>
              </a:tblGrid>
              <a:tr h="379665">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lnpqrcv</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queries received by the LNP query service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202">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lnpsrep</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successful replies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lnpqdsc</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invalid queries that are discarded because no reply can be generated since the LRN or NPA-NXXX is not found in the database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665">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lnpqtcpe</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error replies with TCAP error codes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isvmgtrqnp</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Number of interswitch voice messages (ISVM) Global Title Translations received for ported TNs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isvmgtrqnp</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Number of interswitch voice messages (ISVM) Global Title Translations received for non-ported TNs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wsmscgtrqp</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Number of wireless short message service center (WSMSC) Global Title Translations received for ported TNs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wsmscgtrqnp</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Number of wireless short message service center (WSMSC) Global Title Translations received for non-ported TNs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7"/>
          <p:cNvSpPr>
            <a:spLocks noGrp="1" noChangeArrowheads="1"/>
          </p:cNvSpPr>
          <p:nvPr>
            <p:ph type="sldNum" sz="quarter" idx="5"/>
          </p:nvPr>
        </p:nvSpPr>
        <p:spPr>
          <a:noFill/>
        </p:spPr>
        <p:txBody>
          <a:bodyPr/>
          <a:lstStyle/>
          <a:p>
            <a:fld id="{CA4DEDC8-33DB-4EBE-BA6A-A43B9ECFB1ED}" type="slidenum">
              <a:rPr lang="en-US">
                <a:latin typeface="Arial" charset="0"/>
              </a:rPr>
              <a:pPr/>
              <a:t>166</a:t>
            </a:fld>
            <a:endParaRPr lang="en-US">
              <a:latin typeface="Arial" charset="0"/>
            </a:endParaRPr>
          </a:p>
        </p:txBody>
      </p:sp>
      <p:sp>
        <p:nvSpPr>
          <p:cNvPr id="368643"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6864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7"/>
          <p:cNvSpPr>
            <a:spLocks noGrp="1" noChangeArrowheads="1"/>
          </p:cNvSpPr>
          <p:nvPr>
            <p:ph type="sldNum" sz="quarter" idx="5"/>
          </p:nvPr>
        </p:nvSpPr>
        <p:spPr>
          <a:noFill/>
        </p:spPr>
        <p:txBody>
          <a:bodyPr/>
          <a:lstStyle/>
          <a:p>
            <a:fld id="{1D6FA834-D135-4BE7-8D73-CE6A31AD739B}" type="slidenum">
              <a:rPr lang="en-US">
                <a:latin typeface="Arial" charset="0"/>
              </a:rPr>
              <a:pPr/>
              <a:t>167</a:t>
            </a:fld>
            <a:endParaRPr lang="en-US">
              <a:latin typeface="Arial" charset="0"/>
            </a:endParaRPr>
          </a:p>
        </p:txBody>
      </p:sp>
      <p:sp>
        <p:nvSpPr>
          <p:cNvPr id="369667"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6966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7"/>
          <p:cNvSpPr>
            <a:spLocks noGrp="1" noChangeArrowheads="1"/>
          </p:cNvSpPr>
          <p:nvPr>
            <p:ph type="sldNum" sz="quarter" idx="5"/>
          </p:nvPr>
        </p:nvSpPr>
        <p:spPr>
          <a:noFill/>
        </p:spPr>
        <p:txBody>
          <a:bodyPr/>
          <a:lstStyle/>
          <a:p>
            <a:fld id="{8339F444-0B41-4E87-A70C-0151B1F82D23}" type="slidenum">
              <a:rPr lang="en-US">
                <a:latin typeface="Arial" charset="0"/>
              </a:rPr>
              <a:pPr/>
              <a:t>168</a:t>
            </a:fld>
            <a:endParaRPr lang="en-US">
              <a:latin typeface="Arial" charset="0"/>
            </a:endParaRPr>
          </a:p>
        </p:txBody>
      </p:sp>
      <p:sp>
        <p:nvSpPr>
          <p:cNvPr id="370691"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7069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Rectangle 7"/>
          <p:cNvSpPr>
            <a:spLocks noGrp="1" noChangeArrowheads="1"/>
          </p:cNvSpPr>
          <p:nvPr>
            <p:ph type="sldNum" sz="quarter" idx="5"/>
          </p:nvPr>
        </p:nvSpPr>
        <p:spPr>
          <a:noFill/>
        </p:spPr>
        <p:txBody>
          <a:bodyPr/>
          <a:lstStyle/>
          <a:p>
            <a:fld id="{9D5C9A5B-392F-4364-BD96-8142E9DFF26A}" type="slidenum">
              <a:rPr lang="en-US">
                <a:latin typeface="Arial" charset="0"/>
              </a:rPr>
              <a:pPr/>
              <a:t>169</a:t>
            </a:fld>
            <a:endParaRPr lang="en-US">
              <a:latin typeface="Arial" charset="0"/>
            </a:endParaRPr>
          </a:p>
        </p:txBody>
      </p:sp>
      <p:sp>
        <p:nvSpPr>
          <p:cNvPr id="371715"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7171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54CF3CDC-CDBB-44B1-965E-8655A7669438}" type="slidenum">
              <a:rPr lang="en-US">
                <a:latin typeface="Arial" charset="0"/>
              </a:rPr>
              <a:pPr/>
              <a:t>17</a:t>
            </a:fld>
            <a:endParaRPr lang="en-US">
              <a:latin typeface="Arial" charset="0"/>
            </a:endParaRPr>
          </a:p>
        </p:txBody>
      </p:sp>
      <p:sp>
        <p:nvSpPr>
          <p:cNvPr id="212995"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When the active E5-MASP receives Measurement data from the application cards, the data is sent to the E5-TDM portion of the E5-MASP card via the PCI express bus.</a:t>
            </a:r>
          </a:p>
          <a:p>
            <a:pPr eaLnBrk="1" hangingPunct="1"/>
            <a:r>
              <a:rPr lang="en-US" sz="1000" dirty="0" smtClean="0"/>
              <a:t>The E5-TDM stores the Measurement data in the Measurement partition of the hard drive.</a:t>
            </a:r>
          </a:p>
          <a:p>
            <a:pPr eaLnBrk="1" hangingPunct="1"/>
            <a:r>
              <a:rPr lang="en-US" sz="1000" dirty="0" smtClean="0"/>
              <a:t>The active MASP E5-TDM also sends the data to the standby MASP E5-TDM for storage in the measurement partition via the IMT bus.</a:t>
            </a:r>
          </a:p>
          <a:p>
            <a:pPr eaLnBrk="1" hangingPunct="1"/>
            <a:r>
              <a:rPr lang="en-US" sz="1000" dirty="0" smtClean="0"/>
              <a:t>When measurement information is requested or automatically generated, it is retrieved from the active MASP E5-TDM. </a:t>
            </a:r>
          </a:p>
          <a:p>
            <a:pPr eaLnBrk="1" hangingPunct="1"/>
            <a:r>
              <a:rPr lang="en-US" sz="1000" dirty="0" smtClean="0"/>
              <a:t>The measurement information is distributed via various measurement report types.</a:t>
            </a:r>
          </a:p>
          <a:p>
            <a:pPr eaLnBrk="1" hangingPunct="1"/>
            <a:endParaRPr lang="en-US" sz="1000" dirty="0" smtClean="0"/>
          </a:p>
        </p:txBody>
      </p:sp>
      <p:sp>
        <p:nvSpPr>
          <p:cNvPr id="21299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Rectangle 7"/>
          <p:cNvSpPr>
            <a:spLocks noGrp="1" noChangeArrowheads="1"/>
          </p:cNvSpPr>
          <p:nvPr>
            <p:ph type="sldNum" sz="quarter" idx="5"/>
          </p:nvPr>
        </p:nvSpPr>
        <p:spPr>
          <a:noFill/>
        </p:spPr>
        <p:txBody>
          <a:bodyPr/>
          <a:lstStyle/>
          <a:p>
            <a:fld id="{80FD8ECE-842E-4C11-8CD7-F8BCD5A30CAD}" type="slidenum">
              <a:rPr lang="en-US">
                <a:latin typeface="Arial" charset="0"/>
              </a:rPr>
              <a:pPr/>
              <a:t>170</a:t>
            </a:fld>
            <a:endParaRPr lang="en-US">
              <a:latin typeface="Arial" charset="0"/>
            </a:endParaRPr>
          </a:p>
        </p:txBody>
      </p:sp>
      <p:sp>
        <p:nvSpPr>
          <p:cNvPr id="372739"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7274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7"/>
          <p:cNvSpPr>
            <a:spLocks noGrp="1" noChangeArrowheads="1"/>
          </p:cNvSpPr>
          <p:nvPr>
            <p:ph type="sldNum" sz="quarter" idx="5"/>
          </p:nvPr>
        </p:nvSpPr>
        <p:spPr>
          <a:noFill/>
        </p:spPr>
        <p:txBody>
          <a:bodyPr/>
          <a:lstStyle/>
          <a:p>
            <a:fld id="{FA5B2AF0-023F-433F-AFBB-4BDB6AF3EE51}" type="slidenum">
              <a:rPr lang="en-US">
                <a:latin typeface="Arial" charset="0"/>
              </a:rPr>
              <a:pPr/>
              <a:t>171</a:t>
            </a:fld>
            <a:endParaRPr lang="en-US">
              <a:latin typeface="Arial" charset="0"/>
            </a:endParaRPr>
          </a:p>
        </p:txBody>
      </p:sp>
      <p:sp>
        <p:nvSpPr>
          <p:cNvPr id="373763" name="Rectangle 2"/>
          <p:cNvSpPr>
            <a:spLocks noChangeArrowheads="1"/>
          </p:cNvSpPr>
          <p:nvPr/>
        </p:nvSpPr>
        <p:spPr bwMode="auto">
          <a:xfrm>
            <a:off x="932591" y="304347"/>
            <a:ext cx="5148263" cy="8475587"/>
          </a:xfrm>
          <a:prstGeom prst="rect">
            <a:avLst/>
          </a:prstGeom>
          <a:noFill/>
          <a:ln w="9525">
            <a:noFill/>
            <a:miter lim="800000"/>
            <a:headEnd/>
            <a:tailEnd/>
          </a:ln>
        </p:spPr>
        <p:txBody>
          <a:bodyPr lIns="93754" tIns="46877" rIns="93754" bIns="46877"/>
          <a:lstStyle/>
          <a:p>
            <a:pPr marL="220337" indent="-220337" algn="ctr">
              <a:spcBef>
                <a:spcPct val="20000"/>
              </a:spcBef>
              <a:spcAft>
                <a:spcPct val="20000"/>
              </a:spcAft>
            </a:pPr>
            <a:r>
              <a:rPr lang="en-US" sz="1600" dirty="0"/>
              <a:t>Student Notes</a:t>
            </a:r>
          </a:p>
        </p:txBody>
      </p:sp>
      <p:sp>
        <p:nvSpPr>
          <p:cNvPr id="373764" name="Line 3"/>
          <p:cNvSpPr>
            <a:spLocks noChangeShapeType="1"/>
          </p:cNvSpPr>
          <p:nvPr/>
        </p:nvSpPr>
        <p:spPr bwMode="auto">
          <a:xfrm>
            <a:off x="915856" y="708605"/>
            <a:ext cx="5158912" cy="0"/>
          </a:xfrm>
          <a:prstGeom prst="line">
            <a:avLst/>
          </a:prstGeom>
          <a:noFill/>
          <a:ln w="9525">
            <a:solidFill>
              <a:schemeClr val="tx1"/>
            </a:solidFill>
            <a:round/>
            <a:headEnd/>
            <a:tailEnd/>
          </a:ln>
        </p:spPr>
        <p:txBody>
          <a:bodyPr lIns="88135" tIns="44068" rIns="88135" bIns="44068"/>
          <a:lstStyle/>
          <a:p>
            <a:endParaRPr lang="en-US"/>
          </a:p>
        </p:txBody>
      </p:sp>
      <p:sp>
        <p:nvSpPr>
          <p:cNvPr id="373765" name="Line 4"/>
          <p:cNvSpPr>
            <a:spLocks noChangeShapeType="1"/>
          </p:cNvSpPr>
          <p:nvPr/>
        </p:nvSpPr>
        <p:spPr bwMode="auto">
          <a:xfrm>
            <a:off x="903685" y="140644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66" name="Line 5"/>
          <p:cNvSpPr>
            <a:spLocks noChangeShapeType="1"/>
          </p:cNvSpPr>
          <p:nvPr/>
        </p:nvSpPr>
        <p:spPr bwMode="auto">
          <a:xfrm>
            <a:off x="903685" y="1918305"/>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67" name="Line 6"/>
          <p:cNvSpPr>
            <a:spLocks noChangeShapeType="1"/>
          </p:cNvSpPr>
          <p:nvPr/>
        </p:nvSpPr>
        <p:spPr bwMode="auto">
          <a:xfrm>
            <a:off x="903685" y="242862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68" name="Line 7"/>
          <p:cNvSpPr>
            <a:spLocks noChangeShapeType="1"/>
          </p:cNvSpPr>
          <p:nvPr/>
        </p:nvSpPr>
        <p:spPr bwMode="auto">
          <a:xfrm>
            <a:off x="903685" y="293894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69" name="Line 8"/>
          <p:cNvSpPr>
            <a:spLocks noChangeShapeType="1"/>
          </p:cNvSpPr>
          <p:nvPr/>
        </p:nvSpPr>
        <p:spPr bwMode="auto">
          <a:xfrm>
            <a:off x="903685" y="344925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70" name="Line 9"/>
          <p:cNvSpPr>
            <a:spLocks noChangeShapeType="1"/>
          </p:cNvSpPr>
          <p:nvPr/>
        </p:nvSpPr>
        <p:spPr bwMode="auto">
          <a:xfrm>
            <a:off x="903685" y="395804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71" name="Line 10"/>
          <p:cNvSpPr>
            <a:spLocks noChangeShapeType="1"/>
          </p:cNvSpPr>
          <p:nvPr/>
        </p:nvSpPr>
        <p:spPr bwMode="auto">
          <a:xfrm>
            <a:off x="903685" y="4469896"/>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72" name="Line 11"/>
          <p:cNvSpPr>
            <a:spLocks noChangeShapeType="1"/>
          </p:cNvSpPr>
          <p:nvPr/>
        </p:nvSpPr>
        <p:spPr bwMode="auto">
          <a:xfrm>
            <a:off x="903685" y="4980214"/>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73" name="Line 12"/>
          <p:cNvSpPr>
            <a:spLocks noChangeShapeType="1"/>
          </p:cNvSpPr>
          <p:nvPr/>
        </p:nvSpPr>
        <p:spPr bwMode="auto">
          <a:xfrm>
            <a:off x="903685" y="5492070"/>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74" name="Line 13"/>
          <p:cNvSpPr>
            <a:spLocks noChangeShapeType="1"/>
          </p:cNvSpPr>
          <p:nvPr/>
        </p:nvSpPr>
        <p:spPr bwMode="auto">
          <a:xfrm>
            <a:off x="903685" y="600238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75" name="Line 14"/>
          <p:cNvSpPr>
            <a:spLocks noChangeShapeType="1"/>
          </p:cNvSpPr>
          <p:nvPr/>
        </p:nvSpPr>
        <p:spPr bwMode="auto">
          <a:xfrm>
            <a:off x="903685" y="65142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76" name="Line 15"/>
          <p:cNvSpPr>
            <a:spLocks noChangeShapeType="1"/>
          </p:cNvSpPr>
          <p:nvPr/>
        </p:nvSpPr>
        <p:spPr bwMode="auto">
          <a:xfrm>
            <a:off x="903685" y="702456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77" name="Line 16"/>
          <p:cNvSpPr>
            <a:spLocks noChangeShapeType="1"/>
          </p:cNvSpPr>
          <p:nvPr/>
        </p:nvSpPr>
        <p:spPr bwMode="auto">
          <a:xfrm>
            <a:off x="903685" y="75333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78" name="Line 17"/>
          <p:cNvSpPr>
            <a:spLocks noChangeShapeType="1"/>
          </p:cNvSpPr>
          <p:nvPr/>
        </p:nvSpPr>
        <p:spPr bwMode="auto">
          <a:xfrm>
            <a:off x="903685" y="804366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3779" name="Line 18"/>
          <p:cNvSpPr>
            <a:spLocks noChangeShapeType="1"/>
          </p:cNvSpPr>
          <p:nvPr/>
        </p:nvSpPr>
        <p:spPr bwMode="auto">
          <a:xfrm>
            <a:off x="903685" y="8555516"/>
            <a:ext cx="5157391"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7"/>
          <p:cNvSpPr>
            <a:spLocks noGrp="1" noChangeArrowheads="1"/>
          </p:cNvSpPr>
          <p:nvPr>
            <p:ph type="sldNum" sz="quarter" idx="5"/>
          </p:nvPr>
        </p:nvSpPr>
        <p:spPr>
          <a:noFill/>
        </p:spPr>
        <p:txBody>
          <a:bodyPr/>
          <a:lstStyle/>
          <a:p>
            <a:fld id="{14132E7B-C4F8-414A-86EE-1F842D7BDB2E}" type="slidenum">
              <a:rPr lang="en-US">
                <a:latin typeface="Arial" charset="0"/>
              </a:rPr>
              <a:pPr/>
              <a:t>172</a:t>
            </a:fld>
            <a:endParaRPr lang="en-US">
              <a:latin typeface="Arial" charset="0"/>
            </a:endParaRPr>
          </a:p>
        </p:txBody>
      </p:sp>
      <p:sp>
        <p:nvSpPr>
          <p:cNvPr id="374787" name="Rectangle 2"/>
          <p:cNvSpPr>
            <a:spLocks noGrp="1" noChangeArrowheads="1"/>
          </p:cNvSpPr>
          <p:nvPr>
            <p:ph type="body" idx="1"/>
          </p:nvPr>
        </p:nvSpPr>
        <p:spPr>
          <a:xfrm>
            <a:off x="578115" y="4745039"/>
            <a:ext cx="5610754" cy="3804330"/>
          </a:xfrm>
          <a:noFill/>
          <a:ln/>
        </p:spPr>
        <p:txBody>
          <a:bodyPr/>
          <a:lstStyle/>
          <a:p>
            <a:pPr eaLnBrk="1" hangingPunct="1"/>
            <a:endParaRPr lang="en-US" smtClean="0">
              <a:latin typeface="Arial" charset="0"/>
            </a:endParaRPr>
          </a:p>
        </p:txBody>
      </p:sp>
      <p:sp>
        <p:nvSpPr>
          <p:cNvPr id="37478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7"/>
          <p:cNvSpPr>
            <a:spLocks noGrp="1" noChangeArrowheads="1"/>
          </p:cNvSpPr>
          <p:nvPr>
            <p:ph type="sldNum" sz="quarter" idx="5"/>
          </p:nvPr>
        </p:nvSpPr>
        <p:spPr>
          <a:noFill/>
        </p:spPr>
        <p:txBody>
          <a:bodyPr/>
          <a:lstStyle/>
          <a:p>
            <a:fld id="{BC1DCC92-E0F1-4209-9C1E-D38C0192C6AB}" type="slidenum">
              <a:rPr lang="en-US">
                <a:latin typeface="Arial" charset="0"/>
              </a:rPr>
              <a:pPr/>
              <a:t>173</a:t>
            </a:fld>
            <a:endParaRPr lang="en-US">
              <a:latin typeface="Arial" charset="0"/>
            </a:endParaRPr>
          </a:p>
        </p:txBody>
      </p:sp>
      <p:sp>
        <p:nvSpPr>
          <p:cNvPr id="375811" name="Rectangle 2"/>
          <p:cNvSpPr>
            <a:spLocks noGrp="1" noChangeArrowheads="1"/>
          </p:cNvSpPr>
          <p:nvPr>
            <p:ph type="body" idx="1"/>
          </p:nvPr>
        </p:nvSpPr>
        <p:spPr>
          <a:xfrm>
            <a:off x="699823" y="296662"/>
            <a:ext cx="5610754" cy="342774"/>
          </a:xfrm>
          <a:noFill/>
          <a:ln/>
        </p:spPr>
        <p:txBody>
          <a:bodyPr/>
          <a:lstStyle/>
          <a:p>
            <a:pPr eaLnBrk="1" hangingPunct="1"/>
            <a:r>
              <a:rPr lang="en-US" b="1" smtClean="0">
                <a:latin typeface="Arial" charset="0"/>
              </a:rPr>
              <a:t>INAP Report Event Names Defined</a:t>
            </a:r>
          </a:p>
        </p:txBody>
      </p:sp>
      <p:graphicFrame>
        <p:nvGraphicFramePr>
          <p:cNvPr id="1779715" name="Group 3"/>
          <p:cNvGraphicFramePr>
            <a:graphicFrameLocks noGrp="1"/>
          </p:cNvGraphicFramePr>
          <p:nvPr/>
        </p:nvGraphicFramePr>
        <p:xfrm>
          <a:off x="220599" y="742422"/>
          <a:ext cx="6555514" cy="3904242"/>
        </p:xfrm>
        <a:graphic>
          <a:graphicData uri="http://schemas.openxmlformats.org/drawingml/2006/table">
            <a:tbl>
              <a:tblPr/>
              <a:tblGrid>
                <a:gridCol w="1128845"/>
                <a:gridCol w="5426670"/>
              </a:tblGrid>
              <a:tr h="304347">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apsmsrcv</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Number of SMS request messages received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347">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apsmsrel</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Number of SMS request messages relayed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347">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lnpqrcv</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queries received by INPQS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lnpqdsc</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invalid queries that are discarded as no reply can be generated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gpsrrcv</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call-related send routing information (SRI) messages received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gpsfgtt</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call-related send routing information (SRI) messages that fell through to GTT</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gpsrrep</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call related send routing information (SRI) messages that received G-Port service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gpsrerr</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call related messages that cause an error response message send routing information (SRI) negative acknowledgment</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347">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Is41lrmrcv</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IS-41 location request messages received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4347">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is41lrerr</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IS-41 location request error response messages sent</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7"/>
          <p:cNvSpPr>
            <a:spLocks noGrp="1" noChangeArrowheads="1"/>
          </p:cNvSpPr>
          <p:nvPr>
            <p:ph type="sldNum" sz="quarter" idx="5"/>
          </p:nvPr>
        </p:nvSpPr>
        <p:spPr>
          <a:noFill/>
        </p:spPr>
        <p:txBody>
          <a:bodyPr/>
          <a:lstStyle/>
          <a:p>
            <a:fld id="{B5C80655-59F1-48EA-A404-DC39ED996EDB}" type="slidenum">
              <a:rPr lang="en-US">
                <a:latin typeface="Arial" charset="0"/>
              </a:rPr>
              <a:pPr/>
              <a:t>174</a:t>
            </a:fld>
            <a:endParaRPr lang="en-US">
              <a:latin typeface="Arial" charset="0"/>
            </a:endParaRPr>
          </a:p>
        </p:txBody>
      </p:sp>
      <p:sp>
        <p:nvSpPr>
          <p:cNvPr id="376835"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7683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7"/>
          <p:cNvSpPr>
            <a:spLocks noGrp="1" noChangeArrowheads="1"/>
          </p:cNvSpPr>
          <p:nvPr>
            <p:ph type="sldNum" sz="quarter" idx="5"/>
          </p:nvPr>
        </p:nvSpPr>
        <p:spPr>
          <a:noFill/>
        </p:spPr>
        <p:txBody>
          <a:bodyPr/>
          <a:lstStyle/>
          <a:p>
            <a:fld id="{BB372560-4CD5-49A7-8F31-F72011524510}" type="slidenum">
              <a:rPr lang="en-US">
                <a:latin typeface="Arial" charset="0"/>
              </a:rPr>
              <a:pPr/>
              <a:t>175</a:t>
            </a:fld>
            <a:endParaRPr lang="en-US">
              <a:latin typeface="Arial" charset="0"/>
            </a:endParaRPr>
          </a:p>
        </p:txBody>
      </p:sp>
      <p:sp>
        <p:nvSpPr>
          <p:cNvPr id="377859" name="Rectangle 2"/>
          <p:cNvSpPr>
            <a:spLocks noChangeArrowheads="1"/>
          </p:cNvSpPr>
          <p:nvPr/>
        </p:nvSpPr>
        <p:spPr bwMode="auto">
          <a:xfrm>
            <a:off x="932591" y="304347"/>
            <a:ext cx="5148263" cy="8475587"/>
          </a:xfrm>
          <a:prstGeom prst="rect">
            <a:avLst/>
          </a:prstGeom>
          <a:noFill/>
          <a:ln w="9525">
            <a:noFill/>
            <a:miter lim="800000"/>
            <a:headEnd/>
            <a:tailEnd/>
          </a:ln>
        </p:spPr>
        <p:txBody>
          <a:bodyPr lIns="93754" tIns="46877" rIns="93754" bIns="46877"/>
          <a:lstStyle/>
          <a:p>
            <a:pPr marL="220337" indent="-220337" algn="ctr">
              <a:spcBef>
                <a:spcPct val="20000"/>
              </a:spcBef>
              <a:spcAft>
                <a:spcPct val="20000"/>
              </a:spcAft>
            </a:pPr>
            <a:r>
              <a:rPr lang="en-US" sz="1600" dirty="0"/>
              <a:t>Student Notes</a:t>
            </a:r>
          </a:p>
        </p:txBody>
      </p:sp>
      <p:sp>
        <p:nvSpPr>
          <p:cNvPr id="377860" name="Line 3"/>
          <p:cNvSpPr>
            <a:spLocks noChangeShapeType="1"/>
          </p:cNvSpPr>
          <p:nvPr/>
        </p:nvSpPr>
        <p:spPr bwMode="auto">
          <a:xfrm>
            <a:off x="915856" y="708605"/>
            <a:ext cx="5158912" cy="0"/>
          </a:xfrm>
          <a:prstGeom prst="line">
            <a:avLst/>
          </a:prstGeom>
          <a:noFill/>
          <a:ln w="9525">
            <a:solidFill>
              <a:schemeClr val="tx1"/>
            </a:solidFill>
            <a:round/>
            <a:headEnd/>
            <a:tailEnd/>
          </a:ln>
        </p:spPr>
        <p:txBody>
          <a:bodyPr lIns="88135" tIns="44068" rIns="88135" bIns="44068"/>
          <a:lstStyle/>
          <a:p>
            <a:endParaRPr lang="en-US"/>
          </a:p>
        </p:txBody>
      </p:sp>
      <p:sp>
        <p:nvSpPr>
          <p:cNvPr id="377861" name="Line 4"/>
          <p:cNvSpPr>
            <a:spLocks noChangeShapeType="1"/>
          </p:cNvSpPr>
          <p:nvPr/>
        </p:nvSpPr>
        <p:spPr bwMode="auto">
          <a:xfrm>
            <a:off x="903685" y="140644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62" name="Line 5"/>
          <p:cNvSpPr>
            <a:spLocks noChangeShapeType="1"/>
          </p:cNvSpPr>
          <p:nvPr/>
        </p:nvSpPr>
        <p:spPr bwMode="auto">
          <a:xfrm>
            <a:off x="903685" y="1918305"/>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63" name="Line 6"/>
          <p:cNvSpPr>
            <a:spLocks noChangeShapeType="1"/>
          </p:cNvSpPr>
          <p:nvPr/>
        </p:nvSpPr>
        <p:spPr bwMode="auto">
          <a:xfrm>
            <a:off x="903685" y="242862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64" name="Line 7"/>
          <p:cNvSpPr>
            <a:spLocks noChangeShapeType="1"/>
          </p:cNvSpPr>
          <p:nvPr/>
        </p:nvSpPr>
        <p:spPr bwMode="auto">
          <a:xfrm>
            <a:off x="903685" y="293894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65" name="Line 8"/>
          <p:cNvSpPr>
            <a:spLocks noChangeShapeType="1"/>
          </p:cNvSpPr>
          <p:nvPr/>
        </p:nvSpPr>
        <p:spPr bwMode="auto">
          <a:xfrm>
            <a:off x="903685" y="344925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66" name="Line 9"/>
          <p:cNvSpPr>
            <a:spLocks noChangeShapeType="1"/>
          </p:cNvSpPr>
          <p:nvPr/>
        </p:nvSpPr>
        <p:spPr bwMode="auto">
          <a:xfrm>
            <a:off x="903685" y="395804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67" name="Line 10"/>
          <p:cNvSpPr>
            <a:spLocks noChangeShapeType="1"/>
          </p:cNvSpPr>
          <p:nvPr/>
        </p:nvSpPr>
        <p:spPr bwMode="auto">
          <a:xfrm>
            <a:off x="903685" y="4469896"/>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68" name="Line 11"/>
          <p:cNvSpPr>
            <a:spLocks noChangeShapeType="1"/>
          </p:cNvSpPr>
          <p:nvPr/>
        </p:nvSpPr>
        <p:spPr bwMode="auto">
          <a:xfrm>
            <a:off x="903685" y="4980214"/>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69" name="Line 12"/>
          <p:cNvSpPr>
            <a:spLocks noChangeShapeType="1"/>
          </p:cNvSpPr>
          <p:nvPr/>
        </p:nvSpPr>
        <p:spPr bwMode="auto">
          <a:xfrm>
            <a:off x="903685" y="5492070"/>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70" name="Line 13"/>
          <p:cNvSpPr>
            <a:spLocks noChangeShapeType="1"/>
          </p:cNvSpPr>
          <p:nvPr/>
        </p:nvSpPr>
        <p:spPr bwMode="auto">
          <a:xfrm>
            <a:off x="903685" y="600238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71" name="Line 14"/>
          <p:cNvSpPr>
            <a:spLocks noChangeShapeType="1"/>
          </p:cNvSpPr>
          <p:nvPr/>
        </p:nvSpPr>
        <p:spPr bwMode="auto">
          <a:xfrm>
            <a:off x="903685" y="65142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72" name="Line 15"/>
          <p:cNvSpPr>
            <a:spLocks noChangeShapeType="1"/>
          </p:cNvSpPr>
          <p:nvPr/>
        </p:nvSpPr>
        <p:spPr bwMode="auto">
          <a:xfrm>
            <a:off x="903685" y="702456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73" name="Line 16"/>
          <p:cNvSpPr>
            <a:spLocks noChangeShapeType="1"/>
          </p:cNvSpPr>
          <p:nvPr/>
        </p:nvSpPr>
        <p:spPr bwMode="auto">
          <a:xfrm>
            <a:off x="903685" y="75333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74" name="Line 17"/>
          <p:cNvSpPr>
            <a:spLocks noChangeShapeType="1"/>
          </p:cNvSpPr>
          <p:nvPr/>
        </p:nvSpPr>
        <p:spPr bwMode="auto">
          <a:xfrm>
            <a:off x="903685" y="804366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77875" name="Line 18"/>
          <p:cNvSpPr>
            <a:spLocks noChangeShapeType="1"/>
          </p:cNvSpPr>
          <p:nvPr/>
        </p:nvSpPr>
        <p:spPr bwMode="auto">
          <a:xfrm>
            <a:off x="903685" y="8555516"/>
            <a:ext cx="5157391"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p:spPr>
        <p:txBody>
          <a:bodyPr/>
          <a:lstStyle/>
          <a:p>
            <a:fld id="{5AE6C86D-FC36-4446-B9D9-95CDD3AE715F}" type="slidenum">
              <a:rPr lang="en-US">
                <a:latin typeface="Arial" charset="0"/>
              </a:rPr>
              <a:pPr/>
              <a:t>176</a:t>
            </a:fld>
            <a:endParaRPr lang="en-US">
              <a:latin typeface="Arial" charset="0"/>
            </a:endParaRPr>
          </a:p>
        </p:txBody>
      </p:sp>
      <p:sp>
        <p:nvSpPr>
          <p:cNvPr id="378883"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7888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7"/>
          <p:cNvSpPr>
            <a:spLocks noGrp="1" noChangeArrowheads="1"/>
          </p:cNvSpPr>
          <p:nvPr>
            <p:ph type="sldNum" sz="quarter" idx="5"/>
          </p:nvPr>
        </p:nvSpPr>
        <p:spPr>
          <a:noFill/>
        </p:spPr>
        <p:txBody>
          <a:bodyPr/>
          <a:lstStyle/>
          <a:p>
            <a:fld id="{19BAC0F1-E394-47FB-B363-16C11059CB0E}" type="slidenum">
              <a:rPr lang="en-US">
                <a:latin typeface="Arial" charset="0"/>
              </a:rPr>
              <a:pPr/>
              <a:t>177</a:t>
            </a:fld>
            <a:endParaRPr lang="en-US">
              <a:latin typeface="Arial" charset="0"/>
            </a:endParaRPr>
          </a:p>
        </p:txBody>
      </p:sp>
      <p:sp>
        <p:nvSpPr>
          <p:cNvPr id="379907"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7990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7"/>
          <p:cNvSpPr>
            <a:spLocks noGrp="1" noChangeArrowheads="1"/>
          </p:cNvSpPr>
          <p:nvPr>
            <p:ph type="sldNum" sz="quarter" idx="5"/>
          </p:nvPr>
        </p:nvSpPr>
        <p:spPr>
          <a:noFill/>
        </p:spPr>
        <p:txBody>
          <a:bodyPr/>
          <a:lstStyle/>
          <a:p>
            <a:fld id="{FCBE408B-F0F9-45DD-8AB2-AB1344E42B22}" type="slidenum">
              <a:rPr lang="en-US">
                <a:latin typeface="Arial" charset="0"/>
              </a:rPr>
              <a:pPr/>
              <a:t>178</a:t>
            </a:fld>
            <a:endParaRPr lang="en-US">
              <a:latin typeface="Arial" charset="0"/>
            </a:endParaRPr>
          </a:p>
        </p:txBody>
      </p:sp>
      <p:sp>
        <p:nvSpPr>
          <p:cNvPr id="380931" name="Rectangle 2"/>
          <p:cNvSpPr>
            <a:spLocks noGrp="1" noChangeArrowheads="1"/>
          </p:cNvSpPr>
          <p:nvPr>
            <p:ph type="body" idx="1"/>
          </p:nvPr>
        </p:nvSpPr>
        <p:spPr>
          <a:xfrm>
            <a:off x="699823" y="296662"/>
            <a:ext cx="5610754" cy="342774"/>
          </a:xfrm>
          <a:noFill/>
          <a:ln/>
        </p:spPr>
        <p:txBody>
          <a:bodyPr/>
          <a:lstStyle/>
          <a:p>
            <a:pPr eaLnBrk="1" hangingPunct="1"/>
            <a:r>
              <a:rPr lang="en-US" b="1" smtClean="0">
                <a:latin typeface="Arial" charset="0"/>
              </a:rPr>
              <a:t>MAPSCRN Report Event Names Defined</a:t>
            </a:r>
          </a:p>
        </p:txBody>
      </p:sp>
      <p:graphicFrame>
        <p:nvGraphicFramePr>
          <p:cNvPr id="1789955" name="Group 3"/>
          <p:cNvGraphicFramePr>
            <a:graphicFrameLocks noGrp="1"/>
          </p:cNvGraphicFramePr>
          <p:nvPr/>
        </p:nvGraphicFramePr>
        <p:xfrm>
          <a:off x="234289" y="779312"/>
          <a:ext cx="6529652" cy="1803022"/>
        </p:xfrm>
        <a:graphic>
          <a:graphicData uri="http://schemas.openxmlformats.org/drawingml/2006/table">
            <a:tbl>
              <a:tblPr/>
              <a:tblGrid>
                <a:gridCol w="1259681"/>
                <a:gridCol w="5269971"/>
              </a:tblGrid>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mscrnpass</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messages that passed MAP screening</a:t>
                      </a:r>
                    </a:p>
                    <a:p>
                      <a:pPr marL="0" marR="0" lvl="0" indent="0" algn="l" defTabSz="954088"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endParaRP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979">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mscrnrjne</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messages rejected by MAP screening</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mscrnrffp</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messages rejected by MAP screening due to forbidden parameters in the message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mscrnrjop</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messages that were rejected as the MAP Opcode was not found in the MAP Opcode table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7"/>
          <p:cNvSpPr>
            <a:spLocks noGrp="1" noChangeArrowheads="1"/>
          </p:cNvSpPr>
          <p:nvPr>
            <p:ph type="sldNum" sz="quarter" idx="5"/>
          </p:nvPr>
        </p:nvSpPr>
        <p:spPr>
          <a:noFill/>
        </p:spPr>
        <p:txBody>
          <a:bodyPr/>
          <a:lstStyle/>
          <a:p>
            <a:fld id="{5AE6C86D-FC36-4446-B9D9-95CDD3AE715F}" type="slidenum">
              <a:rPr lang="en-US">
                <a:latin typeface="Arial" charset="0"/>
              </a:rPr>
              <a:pPr/>
              <a:t>179</a:t>
            </a:fld>
            <a:endParaRPr lang="en-US">
              <a:latin typeface="Arial" charset="0"/>
            </a:endParaRPr>
          </a:p>
        </p:txBody>
      </p:sp>
      <p:sp>
        <p:nvSpPr>
          <p:cNvPr id="378883"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7888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2636E769-18AD-423B-8E6F-22BB2016DECD}" type="slidenum">
              <a:rPr lang="en-US">
                <a:latin typeface="Arial" charset="0"/>
              </a:rPr>
              <a:pPr/>
              <a:t>18</a:t>
            </a:fld>
            <a:endParaRPr lang="en-US">
              <a:latin typeface="Arial" charset="0"/>
            </a:endParaRPr>
          </a:p>
        </p:txBody>
      </p:sp>
      <p:sp>
        <p:nvSpPr>
          <p:cNvPr id="214019" name="Rectangle 2"/>
          <p:cNvSpPr>
            <a:spLocks noGrp="1" noChangeArrowheads="1"/>
          </p:cNvSpPr>
          <p:nvPr>
            <p:ph type="body" idx="1"/>
          </p:nvPr>
        </p:nvSpPr>
        <p:spPr>
          <a:xfrm>
            <a:off x="734814" y="4740427"/>
            <a:ext cx="5452534" cy="3807405"/>
          </a:xfrm>
          <a:noFill/>
          <a:ln/>
        </p:spPr>
        <p:txBody>
          <a:bodyPr/>
          <a:lstStyle/>
          <a:p>
            <a:pPr eaLnBrk="1" hangingPunct="1"/>
            <a:endParaRPr lang="en-US" smtClean="0">
              <a:latin typeface="Arial" charset="0"/>
            </a:endParaRPr>
          </a:p>
        </p:txBody>
      </p:sp>
      <p:sp>
        <p:nvSpPr>
          <p:cNvPr id="21402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7"/>
          <p:cNvSpPr>
            <a:spLocks noGrp="1" noChangeArrowheads="1"/>
          </p:cNvSpPr>
          <p:nvPr>
            <p:ph type="sldNum" sz="quarter" idx="5"/>
          </p:nvPr>
        </p:nvSpPr>
        <p:spPr>
          <a:noFill/>
        </p:spPr>
        <p:txBody>
          <a:bodyPr/>
          <a:lstStyle/>
          <a:p>
            <a:fld id="{C7163114-0AE3-4DF4-A00B-F89915C44F46}" type="slidenum">
              <a:rPr lang="en-US">
                <a:latin typeface="Arial" charset="0"/>
              </a:rPr>
              <a:pPr/>
              <a:t>180</a:t>
            </a:fld>
            <a:endParaRPr lang="en-US">
              <a:latin typeface="Arial" charset="0"/>
            </a:endParaRPr>
          </a:p>
        </p:txBody>
      </p:sp>
      <p:sp>
        <p:nvSpPr>
          <p:cNvPr id="381955"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Rectangle 7"/>
          <p:cNvSpPr>
            <a:spLocks noGrp="1" noChangeArrowheads="1"/>
          </p:cNvSpPr>
          <p:nvPr>
            <p:ph type="sldNum" sz="quarter" idx="5"/>
          </p:nvPr>
        </p:nvSpPr>
        <p:spPr>
          <a:noFill/>
        </p:spPr>
        <p:txBody>
          <a:bodyPr/>
          <a:lstStyle/>
          <a:p>
            <a:fld id="{2550E46B-B7DB-42C3-876A-5F9E999802FB}" type="slidenum">
              <a:rPr lang="en-US">
                <a:latin typeface="Arial" charset="0"/>
              </a:rPr>
              <a:pPr/>
              <a:t>181</a:t>
            </a:fld>
            <a:endParaRPr lang="en-US">
              <a:latin typeface="Arial" charset="0"/>
            </a:endParaRPr>
          </a:p>
        </p:txBody>
      </p:sp>
      <p:sp>
        <p:nvSpPr>
          <p:cNvPr id="382979"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38298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7"/>
          <p:cNvSpPr>
            <a:spLocks noGrp="1" noChangeArrowheads="1"/>
          </p:cNvSpPr>
          <p:nvPr>
            <p:ph type="sldNum" sz="quarter" idx="5"/>
          </p:nvPr>
        </p:nvSpPr>
        <p:spPr>
          <a:noFill/>
        </p:spPr>
        <p:txBody>
          <a:bodyPr/>
          <a:lstStyle/>
          <a:p>
            <a:fld id="{2CE435BD-6431-4A45-90C1-95A6CA02D3AF}" type="slidenum">
              <a:rPr lang="en-US">
                <a:latin typeface="Arial" charset="0"/>
              </a:rPr>
              <a:pPr/>
              <a:t>182</a:t>
            </a:fld>
            <a:endParaRPr lang="en-US">
              <a:latin typeface="Arial" charset="0"/>
            </a:endParaRPr>
          </a:p>
        </p:txBody>
      </p:sp>
      <p:sp>
        <p:nvSpPr>
          <p:cNvPr id="384003" name="Rectangle 2"/>
          <p:cNvSpPr>
            <a:spLocks noGrp="1" noChangeArrowheads="1"/>
          </p:cNvSpPr>
          <p:nvPr>
            <p:ph type="body" idx="1"/>
          </p:nvPr>
        </p:nvSpPr>
        <p:spPr>
          <a:xfrm>
            <a:off x="699823" y="296662"/>
            <a:ext cx="5610754" cy="8303431"/>
          </a:xfrm>
          <a:noFill/>
          <a:ln/>
        </p:spPr>
        <p:txBody>
          <a:bodyPr/>
          <a:lstStyle/>
          <a:p>
            <a:pPr marL="220337" indent="-220337" eaLnBrk="1" hangingPunct="1"/>
            <a:r>
              <a:rPr lang="en-US" b="1" dirty="0" smtClean="0">
                <a:latin typeface="Arial" charset="0"/>
              </a:rPr>
              <a:t>Learning Activity 11</a:t>
            </a:r>
            <a:endParaRPr lang="en-US" dirty="0" smtClean="0">
              <a:latin typeface="Arial" charset="0"/>
            </a:endParaRPr>
          </a:p>
          <a:p>
            <a:pPr marL="220337" indent="-220337" eaLnBrk="1" hangingPunct="1"/>
            <a:r>
              <a:rPr lang="en-US" dirty="0" smtClean="0">
                <a:latin typeface="Arial" charset="0"/>
              </a:rPr>
              <a:t>Use the appropriate command and parameters to generate the following </a:t>
            </a:r>
          </a:p>
          <a:p>
            <a:pPr marL="220337" indent="-220337" eaLnBrk="1" hangingPunct="1"/>
            <a:r>
              <a:rPr lang="en-US" dirty="0" smtClean="0">
                <a:latin typeface="Arial" charset="0"/>
              </a:rPr>
              <a:t>On-Demand measurement link set reports. Record each command on the lines below each report type. If a system running these features is not available, simply write the command as it would be entered into the EAGLE terminal.</a:t>
            </a:r>
          </a:p>
          <a:p>
            <a:pPr marL="220337" indent="-220337" eaLnBrk="1" hangingPunct="1">
              <a:buFontTx/>
              <a:buAutoNum type="arabicPeriod"/>
            </a:pPr>
            <a:r>
              <a:rPr lang="en-US" dirty="0" smtClean="0">
                <a:latin typeface="Arial" charset="0"/>
              </a:rPr>
              <a:t>Maintenance Hourly report on the NP system.</a:t>
            </a:r>
          </a:p>
          <a:p>
            <a:pPr marL="220337" indent="-220337" eaLnBrk="1" hangingPunct="1"/>
            <a:r>
              <a:rPr lang="en-US" dirty="0" smtClean="0">
                <a:latin typeface="Arial" charset="0"/>
              </a:rPr>
              <a:t>______________________________________________________________</a:t>
            </a:r>
          </a:p>
          <a:p>
            <a:pPr marL="220337" indent="-220337" eaLnBrk="1" hangingPunct="1">
              <a:buFontTx/>
              <a:buAutoNum type="arabicPeriod" startAt="2"/>
            </a:pPr>
            <a:r>
              <a:rPr lang="en-US" dirty="0" smtClean="0">
                <a:latin typeface="Arial" charset="0"/>
              </a:rPr>
              <a:t>Maintenance Daily report on the NP system.</a:t>
            </a:r>
          </a:p>
          <a:p>
            <a:pPr marL="220337" indent="-220337" eaLnBrk="1" hangingPunct="1"/>
            <a:r>
              <a:rPr lang="en-US" dirty="0" smtClean="0">
                <a:latin typeface="Arial" charset="0"/>
              </a:rPr>
              <a:t>______________________________________________________________</a:t>
            </a:r>
          </a:p>
          <a:p>
            <a:pPr marL="220337" indent="-220337" eaLnBrk="1" hangingPunct="1">
              <a:buFontTx/>
              <a:buAutoNum type="arabicPeriod" startAt="3"/>
            </a:pPr>
            <a:r>
              <a:rPr lang="en-US" dirty="0" smtClean="0">
                <a:latin typeface="Arial" charset="0"/>
              </a:rPr>
              <a:t>Maintenance Daily report on the map screening.</a:t>
            </a:r>
          </a:p>
          <a:p>
            <a:pPr marL="220337" indent="-220337" eaLnBrk="1" hangingPunct="1"/>
            <a:r>
              <a:rPr lang="en-US" dirty="0" smtClean="0">
                <a:latin typeface="Arial" charset="0"/>
              </a:rPr>
              <a:t>______________________________________________________________</a:t>
            </a:r>
          </a:p>
          <a:p>
            <a:pPr marL="220337" indent="-220337" eaLnBrk="1" hangingPunct="1">
              <a:buFontTx/>
              <a:buAutoNum type="arabicPeriod" startAt="4"/>
            </a:pPr>
            <a:r>
              <a:rPr lang="en-US" dirty="0" smtClean="0">
                <a:latin typeface="Arial" charset="0"/>
              </a:rPr>
              <a:t>Maintenance Daily report on map screening.</a:t>
            </a:r>
          </a:p>
          <a:p>
            <a:pPr marL="220337" indent="-220337" eaLnBrk="1" hangingPunct="1"/>
            <a:r>
              <a:rPr lang="en-US" dirty="0" smtClean="0">
                <a:latin typeface="Arial" charset="0"/>
              </a:rPr>
              <a:t>______________________________________________________________ </a:t>
            </a:r>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7"/>
          <p:cNvSpPr>
            <a:spLocks noGrp="1" noChangeArrowheads="1"/>
          </p:cNvSpPr>
          <p:nvPr>
            <p:ph type="sldNum" sz="quarter" idx="5"/>
          </p:nvPr>
        </p:nvSpPr>
        <p:spPr>
          <a:noFill/>
        </p:spPr>
        <p:txBody>
          <a:bodyPr/>
          <a:lstStyle/>
          <a:p>
            <a:fld id="{8259E9D4-E58C-4FDF-B820-68686F20A63B}" type="slidenum">
              <a:rPr lang="en-US">
                <a:latin typeface="Arial" charset="0"/>
              </a:rPr>
              <a:pPr/>
              <a:t>183</a:t>
            </a:fld>
            <a:endParaRPr lang="en-US">
              <a:latin typeface="Arial" charset="0"/>
            </a:endParaRPr>
          </a:p>
        </p:txBody>
      </p:sp>
      <p:sp>
        <p:nvSpPr>
          <p:cNvPr id="385027" name="Rectangle 2"/>
          <p:cNvSpPr>
            <a:spLocks noGrp="1" noChangeArrowheads="1"/>
          </p:cNvSpPr>
          <p:nvPr>
            <p:ph type="body" idx="1"/>
          </p:nvPr>
        </p:nvSpPr>
        <p:spPr>
          <a:xfrm>
            <a:off x="578115" y="4728130"/>
            <a:ext cx="5610754" cy="3821238"/>
          </a:xfrm>
          <a:noFill/>
          <a:ln/>
        </p:spPr>
        <p:txBody>
          <a:bodyPr/>
          <a:lstStyle/>
          <a:p>
            <a:pPr eaLnBrk="1" hangingPunct="1"/>
            <a:endParaRPr lang="en-US" smtClean="0">
              <a:latin typeface="Arial" charset="0"/>
            </a:endParaRPr>
          </a:p>
        </p:txBody>
      </p:sp>
      <p:sp>
        <p:nvSpPr>
          <p:cNvPr id="38502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7"/>
          <p:cNvSpPr>
            <a:spLocks noGrp="1" noChangeArrowheads="1"/>
          </p:cNvSpPr>
          <p:nvPr>
            <p:ph type="sldNum" sz="quarter" idx="5"/>
          </p:nvPr>
        </p:nvSpPr>
        <p:spPr>
          <a:noFill/>
        </p:spPr>
        <p:txBody>
          <a:bodyPr/>
          <a:lstStyle/>
          <a:p>
            <a:fld id="{EC469197-6587-4448-BBC0-BA69BA357E9A}" type="slidenum">
              <a:rPr lang="en-US">
                <a:latin typeface="Arial" charset="0"/>
              </a:rPr>
              <a:pPr/>
              <a:t>184</a:t>
            </a:fld>
            <a:endParaRPr lang="en-US">
              <a:latin typeface="Arial" charset="0"/>
            </a:endParaRPr>
          </a:p>
        </p:txBody>
      </p:sp>
      <p:sp>
        <p:nvSpPr>
          <p:cNvPr id="386051" name="Rectangle 2"/>
          <p:cNvSpPr>
            <a:spLocks noGrp="1" noChangeArrowheads="1"/>
          </p:cNvSpPr>
          <p:nvPr>
            <p:ph type="body" idx="1"/>
          </p:nvPr>
        </p:nvSpPr>
        <p:spPr>
          <a:xfrm>
            <a:off x="934113" y="304346"/>
            <a:ext cx="5145219" cy="8474051"/>
          </a:xfrm>
          <a:noFill/>
          <a:ln/>
        </p:spPr>
        <p:txBody>
          <a:bodyPr/>
          <a:lstStyle/>
          <a:p>
            <a:pPr marL="220337" indent="-220337" eaLnBrk="1" hangingPunct="1">
              <a:spcBef>
                <a:spcPct val="0"/>
              </a:spcBef>
              <a:spcAft>
                <a:spcPts val="964"/>
              </a:spcAft>
            </a:pPr>
            <a:r>
              <a:rPr lang="en-US" b="1" dirty="0" smtClean="0">
                <a:latin typeface="Arial" charset="0"/>
              </a:rPr>
              <a:t>Module 8 Review</a:t>
            </a:r>
          </a:p>
          <a:p>
            <a:pPr marL="220337" indent="-220337" eaLnBrk="1" hangingPunct="1">
              <a:spcBef>
                <a:spcPct val="0"/>
              </a:spcBef>
              <a:spcAft>
                <a:spcPts val="964"/>
              </a:spcAft>
            </a:pPr>
            <a:endParaRPr lang="en-US" b="1" dirty="0" smtClean="0">
              <a:latin typeface="Arial" charset="0"/>
            </a:endParaRPr>
          </a:p>
          <a:p>
            <a:pPr marL="220337" indent="-220337">
              <a:spcBef>
                <a:spcPct val="50000"/>
              </a:spcBef>
              <a:buClr>
                <a:schemeClr val="tx2"/>
              </a:buClr>
              <a:buFontTx/>
              <a:buAutoNum type="arabicPeriod"/>
            </a:pPr>
            <a:r>
              <a:rPr lang="en-US" dirty="0" smtClean="0">
                <a:latin typeface="Arial" charset="0"/>
              </a:rPr>
              <a:t>List the </a:t>
            </a:r>
            <a:r>
              <a:rPr lang="en-US" dirty="0" err="1" smtClean="0">
                <a:latin typeface="Arial" charset="0"/>
              </a:rPr>
              <a:t>enttypes</a:t>
            </a:r>
            <a:r>
              <a:rPr lang="en-US" dirty="0" smtClean="0">
                <a:latin typeface="Arial" charset="0"/>
              </a:rPr>
              <a:t> available for the </a:t>
            </a:r>
            <a:r>
              <a:rPr lang="en-US" dirty="0" err="1" smtClean="0">
                <a:latin typeface="Arial" charset="0"/>
              </a:rPr>
              <a:t>MTCH</a:t>
            </a:r>
            <a:r>
              <a:rPr lang="en-US" dirty="0" smtClean="0">
                <a:latin typeface="Arial" charset="0"/>
              </a:rPr>
              <a:t> report.</a:t>
            </a:r>
          </a:p>
          <a:p>
            <a:pPr marL="661011" lvl="1" indent="-220337">
              <a:spcBef>
                <a:spcPct val="50000"/>
              </a:spcBef>
              <a:buClr>
                <a:schemeClr val="tx2"/>
              </a:buClr>
            </a:pPr>
            <a:r>
              <a:rPr lang="en-US" dirty="0" smtClean="0">
                <a:latin typeface="Arial" charset="0"/>
              </a:rPr>
              <a:t>1.________________  2.  ________________  </a:t>
            </a:r>
          </a:p>
          <a:p>
            <a:pPr marL="661011" lvl="1" indent="-220337">
              <a:spcBef>
                <a:spcPct val="50000"/>
              </a:spcBef>
              <a:buClr>
                <a:schemeClr val="tx2"/>
              </a:buClr>
            </a:pPr>
            <a:r>
              <a:rPr lang="en-US" dirty="0" smtClean="0">
                <a:latin typeface="Arial" charset="0"/>
              </a:rPr>
              <a:t>3.  _______________  4.  ________________</a:t>
            </a:r>
          </a:p>
          <a:p>
            <a:pPr marL="220337" indent="-220337">
              <a:spcBef>
                <a:spcPct val="50000"/>
              </a:spcBef>
              <a:buClr>
                <a:schemeClr val="tx2"/>
              </a:buClr>
              <a:buFontTx/>
              <a:buAutoNum type="arabicPeriod"/>
            </a:pPr>
            <a:r>
              <a:rPr lang="en-US" dirty="0" smtClean="0">
                <a:latin typeface="Arial" charset="0"/>
              </a:rPr>
              <a:t>Describe the meaning of the event name “</a:t>
            </a:r>
            <a:r>
              <a:rPr lang="en-US" dirty="0" err="1" smtClean="0">
                <a:latin typeface="Arial" charset="0"/>
              </a:rPr>
              <a:t>lnpqrcv</a:t>
            </a:r>
            <a:r>
              <a:rPr lang="en-US" dirty="0" smtClean="0">
                <a:latin typeface="Arial" charset="0"/>
              </a:rPr>
              <a:t>”.</a:t>
            </a:r>
          </a:p>
          <a:p>
            <a:pPr marL="220337" indent="-220337">
              <a:spcBef>
                <a:spcPct val="50000"/>
              </a:spcBef>
              <a:buClr>
                <a:schemeClr val="tx2"/>
              </a:buClr>
            </a:pPr>
            <a:r>
              <a:rPr lang="en-US" dirty="0" smtClean="0">
                <a:latin typeface="Arial" charset="0"/>
              </a:rPr>
              <a:t>_________________________________________________________</a:t>
            </a:r>
          </a:p>
          <a:p>
            <a:pPr marL="220337" indent="-220337">
              <a:spcBef>
                <a:spcPct val="50000"/>
              </a:spcBef>
              <a:buClr>
                <a:schemeClr val="tx2"/>
              </a:buClr>
              <a:buFontTx/>
              <a:buAutoNum type="arabicPeriod" startAt="3"/>
            </a:pPr>
            <a:r>
              <a:rPr lang="en-US" dirty="0" smtClean="0">
                <a:latin typeface="Arial" charset="0"/>
              </a:rPr>
              <a:t>Describe the meaning of the event name “</a:t>
            </a:r>
            <a:r>
              <a:rPr lang="en-US" dirty="0" err="1" smtClean="0">
                <a:latin typeface="Arial" charset="0"/>
              </a:rPr>
              <a:t>lnpsrep</a:t>
            </a:r>
            <a:r>
              <a:rPr lang="en-US" dirty="0" smtClean="0">
                <a:latin typeface="Arial" charset="0"/>
              </a:rPr>
              <a:t>”.</a:t>
            </a:r>
          </a:p>
          <a:p>
            <a:pPr marL="220337" indent="-220337">
              <a:spcBef>
                <a:spcPct val="50000"/>
              </a:spcBef>
              <a:buClr>
                <a:schemeClr val="tx2"/>
              </a:buClr>
            </a:pPr>
            <a:r>
              <a:rPr lang="en-US" dirty="0" smtClean="0">
                <a:latin typeface="Arial" charset="0"/>
              </a:rPr>
              <a:t>_________________________________________________________</a:t>
            </a:r>
          </a:p>
          <a:p>
            <a:pPr marL="220337" indent="-220337">
              <a:spcBef>
                <a:spcPct val="50000"/>
              </a:spcBef>
              <a:buClr>
                <a:schemeClr val="tx2"/>
              </a:buClr>
              <a:buFontTx/>
              <a:buAutoNum type="arabicPeriod" startAt="4"/>
            </a:pPr>
            <a:r>
              <a:rPr lang="en-US" dirty="0" smtClean="0">
                <a:latin typeface="Arial" charset="0"/>
              </a:rPr>
              <a:t>Describe the meaning of the event name “</a:t>
            </a:r>
            <a:r>
              <a:rPr lang="en-US" dirty="0" err="1" smtClean="0">
                <a:latin typeface="Arial" charset="0"/>
              </a:rPr>
              <a:t>isvmgtrqp</a:t>
            </a:r>
            <a:r>
              <a:rPr lang="en-US" dirty="0" smtClean="0">
                <a:latin typeface="Arial" charset="0"/>
              </a:rPr>
              <a:t>”.</a:t>
            </a:r>
          </a:p>
          <a:p>
            <a:pPr marL="220337" indent="-220337">
              <a:spcBef>
                <a:spcPct val="50000"/>
              </a:spcBef>
              <a:buClr>
                <a:schemeClr val="tx2"/>
              </a:buClr>
            </a:pPr>
            <a:r>
              <a:rPr lang="en-US" dirty="0" smtClean="0">
                <a:latin typeface="Arial" charset="0"/>
              </a:rPr>
              <a:t>_________________________________________________________</a:t>
            </a:r>
          </a:p>
          <a:p>
            <a:pPr marL="220337" indent="-220337">
              <a:spcBef>
                <a:spcPct val="50000"/>
              </a:spcBef>
              <a:buClr>
                <a:schemeClr val="tx2"/>
              </a:buClr>
              <a:buFontTx/>
              <a:buAutoNum type="arabicPeriod" startAt="5"/>
            </a:pPr>
            <a:r>
              <a:rPr lang="en-US" dirty="0" smtClean="0">
                <a:latin typeface="Arial" charset="0"/>
              </a:rPr>
              <a:t>Describe the meaning of the event name “</a:t>
            </a:r>
            <a:r>
              <a:rPr lang="en-US" dirty="0" err="1" smtClean="0">
                <a:latin typeface="Arial" charset="0"/>
              </a:rPr>
              <a:t>wsmscgtrqp</a:t>
            </a:r>
            <a:r>
              <a:rPr lang="en-US" dirty="0" smtClean="0">
                <a:latin typeface="Arial" charset="0"/>
              </a:rPr>
              <a:t>”.</a:t>
            </a:r>
          </a:p>
          <a:p>
            <a:pPr marL="220337" indent="-220337">
              <a:spcBef>
                <a:spcPct val="50000"/>
              </a:spcBef>
              <a:buClr>
                <a:schemeClr val="tx2"/>
              </a:buClr>
            </a:pPr>
            <a:r>
              <a:rPr lang="en-US" dirty="0" smtClean="0">
                <a:latin typeface="Arial" charset="0"/>
              </a:rPr>
              <a:t>_________________________________________________________</a:t>
            </a:r>
          </a:p>
          <a:p>
            <a:pPr marL="220337" indent="-220337">
              <a:spcBef>
                <a:spcPct val="50000"/>
              </a:spcBef>
              <a:buClr>
                <a:schemeClr val="tx2"/>
              </a:buClr>
            </a:pPr>
            <a:endParaRPr lang="en-US" dirty="0" smtClean="0">
              <a:latin typeface="Arial" charset="0"/>
            </a:endParaRPr>
          </a:p>
          <a:p>
            <a:pPr marL="220337" indent="-220337">
              <a:spcBef>
                <a:spcPct val="50000"/>
              </a:spcBef>
              <a:buClr>
                <a:schemeClr val="tx2"/>
              </a:buClr>
            </a:pPr>
            <a:endParaRPr lang="en-US" dirty="0" smtClean="0">
              <a:latin typeface="Arial" charset="0"/>
            </a:endParaRPr>
          </a:p>
        </p:txBody>
      </p:sp>
      <p:sp>
        <p:nvSpPr>
          <p:cNvPr id="386052" name="Line 3"/>
          <p:cNvSpPr>
            <a:spLocks noChangeShapeType="1"/>
          </p:cNvSpPr>
          <p:nvPr/>
        </p:nvSpPr>
        <p:spPr bwMode="auto">
          <a:xfrm>
            <a:off x="917377" y="763941"/>
            <a:ext cx="5269971"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7"/>
          <p:cNvSpPr>
            <a:spLocks noGrp="1" noChangeArrowheads="1"/>
          </p:cNvSpPr>
          <p:nvPr>
            <p:ph type="sldNum" sz="quarter" idx="5"/>
          </p:nvPr>
        </p:nvSpPr>
        <p:spPr>
          <a:noFill/>
        </p:spPr>
        <p:txBody>
          <a:bodyPr/>
          <a:lstStyle/>
          <a:p>
            <a:fld id="{44090A5C-F830-44DD-AF5D-A8D30C7C184F}" type="slidenum">
              <a:rPr lang="en-US">
                <a:latin typeface="Arial" charset="0"/>
              </a:rPr>
              <a:pPr/>
              <a:t>185</a:t>
            </a:fld>
            <a:endParaRPr lang="en-US">
              <a:latin typeface="Arial" charset="0"/>
            </a:endParaRPr>
          </a:p>
        </p:txBody>
      </p:sp>
      <p:sp>
        <p:nvSpPr>
          <p:cNvPr id="388099" name="Rectangle 2"/>
          <p:cNvSpPr>
            <a:spLocks noGrp="1" noChangeArrowheads="1"/>
          </p:cNvSpPr>
          <p:nvPr>
            <p:ph type="body" idx="1"/>
          </p:nvPr>
        </p:nvSpPr>
        <p:spPr>
          <a:xfrm>
            <a:off x="578115" y="4486805"/>
            <a:ext cx="5610754" cy="4062563"/>
          </a:xfrm>
          <a:noFill/>
          <a:ln/>
        </p:spPr>
        <p:txBody>
          <a:bodyPr/>
          <a:lstStyle/>
          <a:p>
            <a:pPr eaLnBrk="1" hangingPunct="1"/>
            <a:r>
              <a:rPr lang="en-US" smtClean="0">
                <a:latin typeface="Arial" charset="0"/>
              </a:rPr>
              <a:t> </a:t>
            </a:r>
          </a:p>
        </p:txBody>
      </p:sp>
      <p:sp>
        <p:nvSpPr>
          <p:cNvPr id="38810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8D0072DC-2ABF-460A-8B57-0E1A2886B6B7}" type="slidenum">
              <a:rPr lang="en-US">
                <a:latin typeface="Arial" charset="0"/>
              </a:rPr>
              <a:pPr/>
              <a:t>19</a:t>
            </a:fld>
            <a:endParaRPr lang="en-US">
              <a:latin typeface="Arial" charset="0"/>
            </a:endParaRPr>
          </a:p>
        </p:txBody>
      </p:sp>
      <p:sp>
        <p:nvSpPr>
          <p:cNvPr id="215043" name="Rectangle 2"/>
          <p:cNvSpPr>
            <a:spLocks noGrp="1" noChangeArrowheads="1"/>
          </p:cNvSpPr>
          <p:nvPr>
            <p:ph type="body" idx="1"/>
          </p:nvPr>
        </p:nvSpPr>
        <p:spPr>
          <a:xfrm>
            <a:off x="734814" y="4721981"/>
            <a:ext cx="5452534" cy="3825850"/>
          </a:xfrm>
          <a:noFill/>
          <a:ln/>
        </p:spPr>
        <p:txBody>
          <a:bodyPr/>
          <a:lstStyle/>
          <a:p>
            <a:pPr eaLnBrk="1" hangingPunct="1"/>
            <a:endParaRPr lang="en-US" smtClean="0">
              <a:latin typeface="Arial" charset="0"/>
            </a:endParaRPr>
          </a:p>
        </p:txBody>
      </p:sp>
      <p:sp>
        <p:nvSpPr>
          <p:cNvPr id="21504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C31065B7-2D45-4EC7-AA8F-59615B68B848}" type="slidenum">
              <a:rPr lang="en-US">
                <a:latin typeface="Arial" charset="0"/>
              </a:rPr>
              <a:pPr/>
              <a:t>2</a:t>
            </a:fld>
            <a:endParaRPr lang="en-US">
              <a:latin typeface="Arial" charset="0"/>
            </a:endParaRPr>
          </a:p>
        </p:txBody>
      </p:sp>
      <p:sp>
        <p:nvSpPr>
          <p:cNvPr id="197635" name="Rectangle 2"/>
          <p:cNvSpPr>
            <a:spLocks noGrp="1" noChangeArrowheads="1"/>
          </p:cNvSpPr>
          <p:nvPr>
            <p:ph type="body" idx="1"/>
          </p:nvPr>
        </p:nvSpPr>
        <p:spPr>
          <a:xfrm>
            <a:off x="578115" y="304346"/>
            <a:ext cx="6185826" cy="8245022"/>
          </a:xfrm>
          <a:noFill/>
          <a:ln/>
        </p:spPr>
        <p:txBody>
          <a:bodyPr/>
          <a:lstStyle/>
          <a:p>
            <a:pPr algn="ctr" defTabSz="936432" eaLnBrk="1" hangingPunct="1">
              <a:tabLst>
                <a:tab pos="5508424" algn="r"/>
                <a:tab pos="5563509" algn="l"/>
              </a:tabLst>
            </a:pPr>
            <a:r>
              <a:rPr lang="en-US" b="1" dirty="0" smtClean="0">
                <a:latin typeface="Arial" charset="0"/>
              </a:rPr>
              <a:t>Table of Contents</a:t>
            </a:r>
          </a:p>
          <a:p>
            <a:pPr defTabSz="936432" eaLnBrk="1" hangingPunct="1">
              <a:tabLst>
                <a:tab pos="5508424" algn="r"/>
                <a:tab pos="5563509" algn="l"/>
              </a:tabLst>
            </a:pPr>
            <a:endParaRPr lang="en-US" dirty="0" smtClean="0">
              <a:latin typeface="Arial" charset="0"/>
            </a:endParaRPr>
          </a:p>
          <a:p>
            <a:pPr defTabSz="936432" eaLnBrk="1" hangingPunct="1">
              <a:tabLst>
                <a:tab pos="5508424" algn="r"/>
                <a:tab pos="5563509" algn="l"/>
              </a:tabLst>
            </a:pPr>
            <a:r>
              <a:rPr lang="en-US" dirty="0" smtClean="0">
                <a:latin typeface="Arial" charset="0"/>
              </a:rPr>
              <a:t>Module 1       Obtaining EAGLE 5 STP Measurements..............................................	7		</a:t>
            </a:r>
          </a:p>
          <a:p>
            <a:pPr defTabSz="936432" eaLnBrk="1" hangingPunct="1">
              <a:tabLst>
                <a:tab pos="5508424" algn="r"/>
                <a:tab pos="5563509" algn="l"/>
              </a:tabLst>
            </a:pPr>
            <a:endParaRPr lang="en-US" dirty="0" smtClean="0">
              <a:latin typeface="Arial" charset="0"/>
            </a:endParaRPr>
          </a:p>
          <a:p>
            <a:pPr defTabSz="936432" eaLnBrk="1" hangingPunct="1">
              <a:tabLst>
                <a:tab pos="5508424" algn="r"/>
                <a:tab pos="5563509" algn="l"/>
              </a:tabLst>
            </a:pPr>
            <a:r>
              <a:rPr lang="en-US" dirty="0" smtClean="0">
                <a:latin typeface="Arial" charset="0"/>
              </a:rPr>
              <a:t>Module 2       Analyzing EAGLE 5 STP Reports………………………………………..	43</a:t>
            </a:r>
          </a:p>
          <a:p>
            <a:pPr defTabSz="936432" eaLnBrk="1" hangingPunct="1">
              <a:tabLst>
                <a:tab pos="5508424" algn="r"/>
                <a:tab pos="5563509" algn="l"/>
              </a:tabLst>
            </a:pPr>
            <a:endParaRPr lang="en-US" dirty="0" smtClean="0">
              <a:latin typeface="Arial" charset="0"/>
            </a:endParaRPr>
          </a:p>
          <a:p>
            <a:pPr defTabSz="936432" eaLnBrk="1" hangingPunct="1">
              <a:tabLst>
                <a:tab pos="5508424" algn="r"/>
                <a:tab pos="5563509" algn="l"/>
              </a:tabLst>
            </a:pPr>
            <a:r>
              <a:rPr lang="en-US" dirty="0" smtClean="0">
                <a:latin typeface="Arial" charset="0"/>
              </a:rPr>
              <a:t>Module 3       Analyzing Signaling Link Reports………………………………………..	59</a:t>
            </a:r>
          </a:p>
          <a:p>
            <a:pPr defTabSz="936432" eaLnBrk="1" hangingPunct="1">
              <a:tabLst>
                <a:tab pos="5508424" algn="r"/>
                <a:tab pos="5563509" algn="l"/>
              </a:tabLst>
            </a:pPr>
            <a:endParaRPr lang="en-US" dirty="0" smtClean="0">
              <a:latin typeface="Arial" charset="0"/>
            </a:endParaRPr>
          </a:p>
          <a:p>
            <a:pPr defTabSz="936432" eaLnBrk="1" hangingPunct="1">
              <a:tabLst>
                <a:tab pos="5508424" algn="r"/>
                <a:tab pos="5563509" algn="l"/>
              </a:tabLst>
            </a:pPr>
            <a:r>
              <a:rPr lang="en-US" dirty="0" smtClean="0">
                <a:latin typeface="Arial" charset="0"/>
              </a:rPr>
              <a:t>Module 4       Analyzing Linkset Reports………………………………………………..	89</a:t>
            </a:r>
          </a:p>
          <a:p>
            <a:pPr defTabSz="936432" eaLnBrk="1" hangingPunct="1">
              <a:tabLst>
                <a:tab pos="5508424" algn="r"/>
                <a:tab pos="5563509" algn="l"/>
              </a:tabLst>
            </a:pPr>
            <a:endParaRPr lang="en-US" dirty="0" smtClean="0">
              <a:latin typeface="Arial" charset="0"/>
            </a:endParaRPr>
          </a:p>
          <a:p>
            <a:pPr defTabSz="936432" eaLnBrk="1" hangingPunct="1">
              <a:tabLst>
                <a:tab pos="5508424" algn="r"/>
                <a:tab pos="5563509" algn="l"/>
              </a:tabLst>
            </a:pPr>
            <a:r>
              <a:rPr lang="en-US" dirty="0" smtClean="0">
                <a:latin typeface="Arial" charset="0"/>
              </a:rPr>
              <a:t>Module 5       Analyzing Gateway Reports…………………………………………….	103</a:t>
            </a:r>
          </a:p>
          <a:p>
            <a:pPr defTabSz="936432" eaLnBrk="1" hangingPunct="1">
              <a:tabLst>
                <a:tab pos="5508424" algn="r"/>
                <a:tab pos="5563509" algn="l"/>
              </a:tabLst>
            </a:pPr>
            <a:endParaRPr lang="en-US" dirty="0" smtClean="0">
              <a:latin typeface="Arial" charset="0"/>
            </a:endParaRPr>
          </a:p>
          <a:p>
            <a:pPr defTabSz="936432" eaLnBrk="1" hangingPunct="1">
              <a:tabLst>
                <a:tab pos="5508424" algn="r"/>
                <a:tab pos="5563509" algn="l"/>
              </a:tabLst>
            </a:pPr>
            <a:r>
              <a:rPr lang="en-US" dirty="0" smtClean="0">
                <a:latin typeface="Arial" charset="0"/>
              </a:rPr>
              <a:t>Module 6       Analyzing Snapshot Reports……………………………………………	119</a:t>
            </a:r>
          </a:p>
          <a:p>
            <a:pPr defTabSz="936432" eaLnBrk="1" hangingPunct="1">
              <a:tabLst>
                <a:tab pos="5508424" algn="r"/>
                <a:tab pos="5563509" algn="l"/>
              </a:tabLst>
            </a:pPr>
            <a:endParaRPr lang="en-US" dirty="0" smtClean="0">
              <a:latin typeface="Arial" charset="0"/>
            </a:endParaRPr>
          </a:p>
          <a:p>
            <a:pPr defTabSz="936432" eaLnBrk="1" hangingPunct="1">
              <a:tabLst>
                <a:tab pos="5508424" algn="r"/>
                <a:tab pos="5563509" algn="l"/>
              </a:tabLst>
            </a:pPr>
            <a:r>
              <a:rPr lang="en-US" dirty="0" smtClean="0">
                <a:latin typeface="Arial" charset="0"/>
              </a:rPr>
              <a:t>Module 7       Analyzing IP Based Reports…………………………………………….	133</a:t>
            </a:r>
          </a:p>
          <a:p>
            <a:pPr defTabSz="936432" eaLnBrk="1" hangingPunct="1">
              <a:tabLst>
                <a:tab pos="5508424" algn="r"/>
                <a:tab pos="5563509" algn="l"/>
              </a:tabLst>
            </a:pPr>
            <a:endParaRPr lang="en-US" dirty="0" smtClean="0">
              <a:latin typeface="Arial" charset="0"/>
            </a:endParaRPr>
          </a:p>
          <a:p>
            <a:pPr defTabSz="936432" eaLnBrk="1" hangingPunct="1">
              <a:tabLst>
                <a:tab pos="5508424" algn="r"/>
                <a:tab pos="5563509" algn="l"/>
              </a:tabLst>
            </a:pPr>
            <a:r>
              <a:rPr lang="en-US" dirty="0" smtClean="0">
                <a:latin typeface="Arial" charset="0"/>
              </a:rPr>
              <a:t>Module 8       Analyzing Specific Feature Reports……………………………………	149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ACDFE797-35F3-478E-AB3D-786BF4164608}" type="slidenum">
              <a:rPr lang="en-US">
                <a:latin typeface="Arial" charset="0"/>
              </a:rPr>
              <a:pPr/>
              <a:t>20</a:t>
            </a:fld>
            <a:endParaRPr lang="en-US">
              <a:latin typeface="Arial" charset="0"/>
            </a:endParaRPr>
          </a:p>
        </p:txBody>
      </p:sp>
      <p:sp>
        <p:nvSpPr>
          <p:cNvPr id="216067" name="Rectangle 2"/>
          <p:cNvSpPr>
            <a:spLocks noGrp="1" noChangeArrowheads="1"/>
          </p:cNvSpPr>
          <p:nvPr>
            <p:ph type="body" idx="1"/>
          </p:nvPr>
        </p:nvSpPr>
        <p:spPr>
          <a:xfrm>
            <a:off x="578115" y="4728130"/>
            <a:ext cx="5610754" cy="3821238"/>
          </a:xfrm>
          <a:noFill/>
          <a:ln/>
        </p:spPr>
        <p:txBody>
          <a:bodyPr/>
          <a:lstStyle/>
          <a:p>
            <a:pPr eaLnBrk="1" hangingPunct="1"/>
            <a:endParaRPr lang="en-US" smtClean="0">
              <a:latin typeface="Arial" charset="0"/>
            </a:endParaRPr>
          </a:p>
        </p:txBody>
      </p:sp>
      <p:sp>
        <p:nvSpPr>
          <p:cNvPr id="21606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86CD0B46-198E-4FA8-8D8C-8CA0E3DD049B}" type="slidenum">
              <a:rPr lang="en-US">
                <a:latin typeface="Arial" charset="0"/>
              </a:rPr>
              <a:pPr/>
              <a:t>21</a:t>
            </a:fld>
            <a:endParaRPr lang="en-US">
              <a:latin typeface="Arial" charset="0"/>
            </a:endParaRPr>
          </a:p>
        </p:txBody>
      </p:sp>
      <p:sp>
        <p:nvSpPr>
          <p:cNvPr id="217091"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err="1" smtClean="0"/>
              <a:t>GTWYLSFLTR</a:t>
            </a:r>
            <a:r>
              <a:rPr lang="en-US" sz="1000" dirty="0" smtClean="0"/>
              <a:t> </a:t>
            </a:r>
          </a:p>
          <a:p>
            <a:pPr eaLnBrk="1" hangingPunct="1"/>
            <a:r>
              <a:rPr lang="en-US" sz="1000" dirty="0" smtClean="0"/>
              <a:t>= both (default) – only gateway linksets are included in the report to the terminal and SEAS. Gateway Screening (GWS) is normally only performed on gateway linksets. The GTWY report deals with GWS statistics and, therefore, is not typically necessary on non-gateway linksets. </a:t>
            </a:r>
          </a:p>
          <a:p>
            <a:pPr eaLnBrk="1" hangingPunct="1"/>
            <a:r>
              <a:rPr lang="en-US" sz="1000" dirty="0" smtClean="0"/>
              <a:t>= stp  -  only gateway linksets are included in the report to the terminal. All defined linksets are included in the report to SEAS.</a:t>
            </a:r>
          </a:p>
          <a:p>
            <a:pPr eaLnBrk="1" hangingPunct="1"/>
            <a:r>
              <a:rPr lang="en-US" sz="1000" dirty="0" smtClean="0"/>
              <a:t>= seas - all defined linksets are included in the report to the terminal only. Only gateway linksets are included in the report to SEAS.</a:t>
            </a:r>
          </a:p>
          <a:p>
            <a:pPr eaLnBrk="1" hangingPunct="1"/>
            <a:r>
              <a:rPr lang="en-US" sz="1000" dirty="0" smtClean="0"/>
              <a:t>= none - all defined linksets are included in the report to the terminal and SEAS.</a:t>
            </a:r>
          </a:p>
          <a:p>
            <a:pPr eaLnBrk="1" hangingPunct="1"/>
            <a:endParaRPr lang="en-US" sz="1000" dirty="0" smtClean="0"/>
          </a:p>
        </p:txBody>
      </p:sp>
      <p:sp>
        <p:nvSpPr>
          <p:cNvPr id="21709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67D5B08E-B2C5-41DB-8C87-A9608DCF98D9}" type="slidenum">
              <a:rPr lang="en-US">
                <a:latin typeface="Arial" charset="0"/>
              </a:rPr>
              <a:pPr/>
              <a:t>22</a:t>
            </a:fld>
            <a:endParaRPr lang="en-US">
              <a:latin typeface="Arial" charset="0"/>
            </a:endParaRPr>
          </a:p>
        </p:txBody>
      </p:sp>
      <p:sp>
        <p:nvSpPr>
          <p:cNvPr id="218115" name="Rectangle 2"/>
          <p:cNvSpPr>
            <a:spLocks noGrp="1" noChangeArrowheads="1"/>
          </p:cNvSpPr>
          <p:nvPr>
            <p:ph type="body" idx="1"/>
          </p:nvPr>
        </p:nvSpPr>
        <p:spPr>
          <a:xfrm>
            <a:off x="527911" y="4646663"/>
            <a:ext cx="5899812" cy="2951239"/>
          </a:xfrm>
          <a:noFill/>
          <a:ln/>
        </p:spPr>
        <p:txBody>
          <a:bodyPr/>
          <a:lstStyle/>
          <a:p>
            <a:pPr eaLnBrk="1" hangingPunct="1"/>
            <a:r>
              <a:rPr lang="en-US" sz="1000" dirty="0" smtClean="0"/>
              <a:t>The EAGLE STP has a Measurements Platform (MP) feature that provides dedicated processors for collecting and reporting measurement data.</a:t>
            </a:r>
          </a:p>
          <a:p>
            <a:pPr eaLnBrk="1" hangingPunct="1"/>
            <a:r>
              <a:rPr lang="en-US" sz="1000" dirty="0" smtClean="0"/>
              <a:t>The Measurement Platform (MP) is required for an EAGLE 5 STP with more than 1200 links. </a:t>
            </a:r>
          </a:p>
          <a:p>
            <a:pPr eaLnBrk="1" hangingPunct="1"/>
            <a:r>
              <a:rPr lang="en-US" sz="1000" dirty="0" smtClean="0"/>
              <a:t>The MP is enabled using the command – chg-</a:t>
            </a:r>
            <a:r>
              <a:rPr lang="en-US" sz="1000" dirty="0" err="1" smtClean="0"/>
              <a:t>feat:measplat</a:t>
            </a:r>
            <a:r>
              <a:rPr lang="en-US" sz="1000" dirty="0" smtClean="0"/>
              <a:t>=on.</a:t>
            </a:r>
          </a:p>
          <a:p>
            <a:pPr eaLnBrk="1" hangingPunct="1"/>
            <a:r>
              <a:rPr lang="en-US" sz="1000" dirty="0" smtClean="0"/>
              <a:t>MCPM Cards and the FTP server must be configured after feature activation.</a:t>
            </a:r>
          </a:p>
          <a:p>
            <a:pPr eaLnBrk="1" hangingPunct="1"/>
            <a:r>
              <a:rPr lang="en-US" sz="1000" dirty="0" smtClean="0"/>
              <a:t>Measurements are activated using the chg-</a:t>
            </a:r>
            <a:r>
              <a:rPr lang="en-US" sz="1000" dirty="0" err="1" smtClean="0"/>
              <a:t>meas</a:t>
            </a:r>
            <a:r>
              <a:rPr lang="en-US" sz="1000" dirty="0" smtClean="0"/>
              <a:t>-opts command.</a:t>
            </a:r>
          </a:p>
          <a:p>
            <a:pPr eaLnBrk="1" hangingPunct="1"/>
            <a:r>
              <a:rPr lang="en-US" sz="1000" dirty="0" smtClean="0"/>
              <a:t>Scheduled measurement reports are automatically generated, stored on the MCPM cards and transferred to the customer’s FTP server via the FTP interface.</a:t>
            </a:r>
          </a:p>
          <a:p>
            <a:pPr eaLnBrk="1" hangingPunct="1"/>
            <a:r>
              <a:rPr lang="en-US" sz="1000" dirty="0" smtClean="0"/>
              <a:t>The Measurements Platform incorporates multiple Measurement Collection &amp; Polling Modules (MCPM) with IP communications link between the EAGLE 5 STP and the customer network.</a:t>
            </a:r>
          </a:p>
          <a:p>
            <a:pPr eaLnBrk="1" hangingPunct="1"/>
            <a:r>
              <a:rPr lang="en-US" sz="1000" dirty="0" smtClean="0"/>
              <a:t>The MCPM is a EDSM-2G, p/n 870-2372-03 downloaded with MCP software.</a:t>
            </a:r>
          </a:p>
          <a:p>
            <a:pPr eaLnBrk="1" hangingPunct="1"/>
            <a:r>
              <a:rPr lang="en-US" sz="1000" dirty="0" smtClean="0"/>
              <a:t>The MCPM cards operate in a primary/</a:t>
            </a:r>
            <a:r>
              <a:rPr lang="en-US" sz="1000" dirty="0" err="1" smtClean="0"/>
              <a:t>secondariy</a:t>
            </a:r>
            <a:r>
              <a:rPr lang="en-US" sz="1000" dirty="0" smtClean="0"/>
              <a:t> configuration.</a:t>
            </a:r>
          </a:p>
          <a:p>
            <a:pPr eaLnBrk="1" hangingPunct="1"/>
            <a:r>
              <a:rPr lang="en-US" sz="1000" dirty="0" smtClean="0"/>
              <a:t>             The primary MCPM performs all collection and reporting functions.</a:t>
            </a:r>
          </a:p>
          <a:p>
            <a:pPr lvl="1" eaLnBrk="1" hangingPunct="1"/>
            <a:r>
              <a:rPr lang="en-US" sz="1000" dirty="0" smtClean="0"/>
              <a:t>The secondary MCPM cards act as backups for the primary.</a:t>
            </a:r>
          </a:p>
          <a:p>
            <a:pPr eaLnBrk="1" hangingPunct="1"/>
            <a:r>
              <a:rPr lang="en-US" sz="1000" dirty="0" smtClean="0"/>
              <a:t>The primary MCPM card is responsible for measurement collection.</a:t>
            </a:r>
          </a:p>
          <a:p>
            <a:pPr lvl="1" eaLnBrk="1" hangingPunct="1"/>
            <a:r>
              <a:rPr lang="en-US" sz="1000" dirty="0" smtClean="0"/>
              <a:t>Every 5 minutes, the active MCPM polls all LIM cards for measurement data.</a:t>
            </a:r>
          </a:p>
          <a:p>
            <a:pPr lvl="1" eaLnBrk="1" hangingPunct="1"/>
            <a:r>
              <a:rPr lang="en-US" sz="1000" dirty="0" smtClean="0"/>
              <a:t>Every 30 minutes, the active MCPM polls all application cards, LIM, Service Modules, DCM, E5-ENET cards for measurement data.</a:t>
            </a:r>
          </a:p>
          <a:p>
            <a:pPr lvl="1" eaLnBrk="1" hangingPunct="1"/>
            <a:r>
              <a:rPr lang="en-US" sz="1000" dirty="0" smtClean="0"/>
              <a:t>Every hour, the active MCPM polls each Service Module for measurement data for LNP, INAP, G-Port, and G-Flex measurement data.</a:t>
            </a:r>
          </a:p>
          <a:p>
            <a:pPr eaLnBrk="1" hangingPunct="1"/>
            <a:r>
              <a:rPr lang="en-US" sz="1000" dirty="0" smtClean="0"/>
              <a:t>Optional feature - 15 minute measurements</a:t>
            </a:r>
          </a:p>
          <a:p>
            <a:pPr lvl="1" eaLnBrk="1" hangingPunct="1"/>
            <a:r>
              <a:rPr lang="en-US" sz="1000" dirty="0" smtClean="0"/>
              <a:t>Controlled by feature access key using the enable-ctrl-feat command</a:t>
            </a:r>
          </a:p>
        </p:txBody>
      </p:sp>
      <p:sp>
        <p:nvSpPr>
          <p:cNvPr id="21811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964E4C4D-DC6F-40FA-8375-03B656536FAD}" type="slidenum">
              <a:rPr lang="en-US">
                <a:latin typeface="Arial" charset="0"/>
              </a:rPr>
              <a:pPr/>
              <a:t>23</a:t>
            </a:fld>
            <a:endParaRPr lang="en-US">
              <a:latin typeface="Arial" charset="0"/>
            </a:endParaRPr>
          </a:p>
        </p:txBody>
      </p:sp>
      <p:sp>
        <p:nvSpPr>
          <p:cNvPr id="219139" name="Rectangle 2"/>
          <p:cNvSpPr>
            <a:spLocks noGrp="1" noChangeArrowheads="1"/>
          </p:cNvSpPr>
          <p:nvPr>
            <p:ph type="body" idx="1"/>
          </p:nvPr>
        </p:nvSpPr>
        <p:spPr>
          <a:xfrm>
            <a:off x="833703" y="4646664"/>
            <a:ext cx="5451012" cy="4021062"/>
          </a:xfrm>
          <a:noFill/>
          <a:ln/>
        </p:spPr>
        <p:txBody>
          <a:bodyPr/>
          <a:lstStyle/>
          <a:p>
            <a:pPr eaLnBrk="1" hangingPunct="1"/>
            <a:r>
              <a:rPr lang="en-US" sz="1000" dirty="0" smtClean="0"/>
              <a:t>The Measurement Platform (MP) hardware assumes the EAGLE MAS card collection duties and stores the collected data in MCPM 2GB RAM.</a:t>
            </a:r>
          </a:p>
          <a:p>
            <a:pPr eaLnBrk="1" hangingPunct="1"/>
            <a:r>
              <a:rPr lang="en-US" sz="1000" dirty="0" smtClean="0"/>
              <a:t>The interface to the customer’s network supports the FTP transfer of measurement reports to an FTP server.</a:t>
            </a:r>
          </a:p>
          <a:p>
            <a:pPr eaLnBrk="1" hangingPunct="1"/>
            <a:r>
              <a:rPr lang="en-US" sz="1000" dirty="0" smtClean="0"/>
              <a:t>The FTP server allows the customer to store measurements longer than the typical 24-hour period of the EAGLE STP.</a:t>
            </a:r>
          </a:p>
          <a:p>
            <a:pPr lvl="1" eaLnBrk="1" hangingPunct="1"/>
            <a:endParaRPr lang="en-US" sz="1000" dirty="0" smtClean="0"/>
          </a:p>
          <a:p>
            <a:pPr lvl="1" eaLnBrk="1" hangingPunct="1"/>
            <a:endParaRPr lang="en-US" dirty="0" smtClean="0">
              <a:latin typeface="Arial" charset="0"/>
            </a:endParaRPr>
          </a:p>
        </p:txBody>
      </p:sp>
      <p:sp>
        <p:nvSpPr>
          <p:cNvPr id="21914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CD88D6F1-9378-4537-A72F-3147248E707F}" type="slidenum">
              <a:rPr lang="en-US">
                <a:latin typeface="Arial" charset="0"/>
              </a:rPr>
              <a:pPr/>
              <a:t>24</a:t>
            </a:fld>
            <a:endParaRPr lang="en-US">
              <a:latin typeface="Arial" charset="0"/>
            </a:endParaRPr>
          </a:p>
        </p:txBody>
      </p:sp>
      <p:sp>
        <p:nvSpPr>
          <p:cNvPr id="220163" name="Rectangle 2"/>
          <p:cNvSpPr>
            <a:spLocks noGrp="1" noChangeArrowheads="1"/>
          </p:cNvSpPr>
          <p:nvPr>
            <p:ph type="body" idx="1"/>
          </p:nvPr>
        </p:nvSpPr>
        <p:spPr>
          <a:xfrm>
            <a:off x="734814" y="4731204"/>
            <a:ext cx="5452534" cy="3816628"/>
          </a:xfrm>
          <a:noFill/>
          <a:ln/>
        </p:spPr>
        <p:txBody>
          <a:bodyPr/>
          <a:lstStyle/>
          <a:p>
            <a:pPr eaLnBrk="1" hangingPunct="1"/>
            <a:r>
              <a:rPr lang="en-US" smtClean="0">
                <a:latin typeface="Arial" charset="0"/>
              </a:rPr>
              <a:t>The rept-ftp-meas command will not display any report information on the terminal where the command is entered.</a:t>
            </a:r>
          </a:p>
          <a:p>
            <a:pPr eaLnBrk="1" hangingPunct="1"/>
            <a:r>
              <a:rPr lang="en-US" smtClean="0">
                <a:latin typeface="Arial" charset="0"/>
              </a:rPr>
              <a:t>The chg-mtc-measopts command does not replace the chg-measopts command. It is only an enhancement to the chg-measopts command for  ATI NP and V-Flex reports.</a:t>
            </a:r>
          </a:p>
        </p:txBody>
      </p:sp>
      <p:sp>
        <p:nvSpPr>
          <p:cNvPr id="22016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4AC151EA-C68E-412D-96BA-5797081708E5}" type="slidenum">
              <a:rPr lang="en-US">
                <a:latin typeface="Arial" charset="0"/>
              </a:rPr>
              <a:pPr/>
              <a:t>25</a:t>
            </a:fld>
            <a:endParaRPr lang="en-US">
              <a:latin typeface="Arial" charset="0"/>
            </a:endParaRPr>
          </a:p>
        </p:txBody>
      </p:sp>
      <p:sp>
        <p:nvSpPr>
          <p:cNvPr id="221187" name="Rectangle 2"/>
          <p:cNvSpPr>
            <a:spLocks noGrp="1" noChangeArrowheads="1"/>
          </p:cNvSpPr>
          <p:nvPr>
            <p:ph type="body" idx="1"/>
          </p:nvPr>
        </p:nvSpPr>
        <p:spPr>
          <a:xfrm>
            <a:off x="616149" y="4625144"/>
            <a:ext cx="5980443" cy="4188606"/>
          </a:xfrm>
          <a:noFill/>
          <a:ln/>
        </p:spPr>
        <p:txBody>
          <a:bodyPr/>
          <a:lstStyle/>
          <a:p>
            <a:pPr eaLnBrk="1" hangingPunct="1"/>
            <a:endParaRPr lang="en-US" smtClean="0">
              <a:latin typeface="Arial" charset="0"/>
            </a:endParaRPr>
          </a:p>
        </p:txBody>
      </p:sp>
      <p:sp>
        <p:nvSpPr>
          <p:cNvPr id="221188" name="Rectangle 3"/>
          <p:cNvSpPr>
            <a:spLocks noGrp="1" noRot="1" noChangeAspect="1" noChangeArrowheads="1" noTextEdit="1"/>
          </p:cNvSpPr>
          <p:nvPr>
            <p:ph type="sldImg"/>
          </p:nvPr>
        </p:nvSpPr>
        <p:spPr>
          <a:xfrm>
            <a:off x="657225" y="163513"/>
            <a:ext cx="5838825" cy="4379912"/>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FCDA9215-5B53-4B6E-818C-B5D899049920}" type="slidenum">
              <a:rPr lang="en-US">
                <a:latin typeface="Arial" charset="0"/>
              </a:rPr>
              <a:pPr/>
              <a:t>26</a:t>
            </a:fld>
            <a:endParaRPr lang="en-US">
              <a:latin typeface="Arial" charset="0"/>
            </a:endParaRPr>
          </a:p>
        </p:txBody>
      </p:sp>
      <p:sp>
        <p:nvSpPr>
          <p:cNvPr id="222211"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Prior to entering the rtrv-</a:t>
            </a:r>
            <a:r>
              <a:rPr lang="en-US" sz="1000" dirty="0" err="1" smtClean="0"/>
              <a:t>measopts</a:t>
            </a:r>
            <a:r>
              <a:rPr lang="en-US" sz="1000" dirty="0" smtClean="0"/>
              <a:t> command, the measurement platform must be activated with the following command:</a:t>
            </a:r>
          </a:p>
          <a:p>
            <a:pPr eaLnBrk="1" hangingPunct="1">
              <a:buFontTx/>
              <a:buChar char="•"/>
            </a:pPr>
            <a:r>
              <a:rPr lang="en-US" sz="1000" dirty="0" smtClean="0"/>
              <a:t>chg-</a:t>
            </a:r>
            <a:r>
              <a:rPr lang="en-US" sz="1000" dirty="0" err="1" smtClean="0"/>
              <a:t>feat:measplat</a:t>
            </a:r>
            <a:r>
              <a:rPr lang="en-US" sz="1000" dirty="0" smtClean="0"/>
              <a:t>=on</a:t>
            </a:r>
          </a:p>
          <a:p>
            <a:pPr eaLnBrk="1" hangingPunct="1"/>
            <a:r>
              <a:rPr lang="en-US" sz="1000" i="1" dirty="0" smtClean="0"/>
              <a:t>The feature cannot be turned off after it has been turned on.</a:t>
            </a:r>
          </a:p>
          <a:p>
            <a:pPr eaLnBrk="1" hangingPunct="1"/>
            <a:r>
              <a:rPr lang="en-US" sz="1000" dirty="0" smtClean="0"/>
              <a:t>Use the command, rtrv-</a:t>
            </a:r>
            <a:r>
              <a:rPr lang="en-US" sz="1000" dirty="0" err="1" smtClean="0"/>
              <a:t>measopts</a:t>
            </a:r>
            <a:r>
              <a:rPr lang="en-US" sz="1000" dirty="0" smtClean="0"/>
              <a:t>, to determine the current settings for measurement reporting functions, either on or off.</a:t>
            </a:r>
          </a:p>
          <a:p>
            <a:pPr eaLnBrk="1" hangingPunct="1"/>
            <a:endParaRPr lang="en-US" sz="1000" dirty="0" smtClean="0"/>
          </a:p>
        </p:txBody>
      </p:sp>
      <p:sp>
        <p:nvSpPr>
          <p:cNvPr id="22221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69B8C0AF-9BEC-4754-8847-DCA1C0D456A8}" type="slidenum">
              <a:rPr lang="en-US">
                <a:latin typeface="Arial" charset="0"/>
              </a:rPr>
              <a:pPr/>
              <a:t>27</a:t>
            </a:fld>
            <a:endParaRPr lang="en-US">
              <a:latin typeface="Arial" charset="0"/>
            </a:endParaRPr>
          </a:p>
        </p:txBody>
      </p:sp>
      <p:sp>
        <p:nvSpPr>
          <p:cNvPr id="223235" name="Rectangle 2"/>
          <p:cNvSpPr>
            <a:spLocks noGrp="1" noChangeArrowheads="1"/>
          </p:cNvSpPr>
          <p:nvPr>
            <p:ph type="body" idx="1"/>
          </p:nvPr>
        </p:nvSpPr>
        <p:spPr>
          <a:xfrm>
            <a:off x="734814" y="4740427"/>
            <a:ext cx="5452534" cy="3807405"/>
          </a:xfrm>
          <a:noFill/>
          <a:ln/>
        </p:spPr>
        <p:txBody>
          <a:bodyPr/>
          <a:lstStyle/>
          <a:p>
            <a:pPr eaLnBrk="1" hangingPunct="1"/>
            <a:r>
              <a:rPr lang="en-US" sz="1000" dirty="0" smtClean="0"/>
              <a:t>Use the chg-</a:t>
            </a:r>
            <a:r>
              <a:rPr lang="en-US" sz="1000" dirty="0" err="1" smtClean="0"/>
              <a:t>measopts</a:t>
            </a:r>
            <a:r>
              <a:rPr lang="en-US" sz="1000" dirty="0" smtClean="0"/>
              <a:t> command to turn the measurement reporting functions on or off.</a:t>
            </a:r>
          </a:p>
          <a:p>
            <a:pPr eaLnBrk="1" hangingPunct="1"/>
            <a:r>
              <a:rPr lang="en-US" sz="1000" dirty="0" smtClean="0"/>
              <a:t>The “all=on” parameter of the chg-</a:t>
            </a:r>
            <a:r>
              <a:rPr lang="en-US" sz="1000" dirty="0" err="1" smtClean="0"/>
              <a:t>measopts</a:t>
            </a:r>
            <a:r>
              <a:rPr lang="en-US" sz="1000" dirty="0" smtClean="0"/>
              <a:t> command will turn on all reporting functions of the measurement platform.</a:t>
            </a:r>
          </a:p>
          <a:p>
            <a:pPr eaLnBrk="1" hangingPunct="1"/>
            <a:r>
              <a:rPr lang="en-US" sz="1000" dirty="0" smtClean="0"/>
              <a:t>The “collect15min=on” parameter of the chg-</a:t>
            </a:r>
            <a:r>
              <a:rPr lang="en-US" sz="1000" dirty="0" err="1" smtClean="0"/>
              <a:t>measopts</a:t>
            </a:r>
            <a:r>
              <a:rPr lang="en-US" sz="1000" dirty="0" smtClean="0"/>
              <a:t> command will change 30 minute collection periods to 15 minute periods for scheduled reports.</a:t>
            </a:r>
          </a:p>
        </p:txBody>
      </p:sp>
      <p:sp>
        <p:nvSpPr>
          <p:cNvPr id="22323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p>
            <a:fld id="{ED99EE46-7F12-4880-8126-78CB1F265FBB}" type="slidenum">
              <a:rPr lang="en-US">
                <a:latin typeface="Arial" charset="0"/>
              </a:rPr>
              <a:pPr/>
              <a:t>28</a:t>
            </a:fld>
            <a:endParaRPr lang="en-US">
              <a:latin typeface="Arial" charset="0"/>
            </a:endParaRPr>
          </a:p>
        </p:txBody>
      </p:sp>
      <p:sp>
        <p:nvSpPr>
          <p:cNvPr id="224259" name="Rectangle 2"/>
          <p:cNvSpPr>
            <a:spLocks noGrp="1" noChangeArrowheads="1"/>
          </p:cNvSpPr>
          <p:nvPr>
            <p:ph type="body" idx="1"/>
          </p:nvPr>
        </p:nvSpPr>
        <p:spPr>
          <a:xfrm>
            <a:off x="734814" y="4740427"/>
            <a:ext cx="5452534" cy="3807405"/>
          </a:xfrm>
          <a:noFill/>
          <a:ln/>
        </p:spPr>
        <p:txBody>
          <a:bodyPr/>
          <a:lstStyle/>
          <a:p>
            <a:pPr eaLnBrk="1" hangingPunct="1"/>
            <a:r>
              <a:rPr lang="en-US" sz="1000" dirty="0" smtClean="0"/>
              <a:t>The card with the letter “P” to the right of it card location is the primary MCPM card.</a:t>
            </a:r>
          </a:p>
          <a:p>
            <a:pPr eaLnBrk="1" hangingPunct="1"/>
            <a:r>
              <a:rPr lang="en-US" sz="1000" dirty="0" smtClean="0"/>
              <a:t>Prior to performing a rept-stat-</a:t>
            </a:r>
            <a:r>
              <a:rPr lang="en-US" sz="1000" dirty="0" err="1" smtClean="0"/>
              <a:t>meas</a:t>
            </a:r>
            <a:r>
              <a:rPr lang="en-US" sz="1000" dirty="0" smtClean="0"/>
              <a:t> command, MCPM cards must be entered into the EAGLE database, along with FTP server configuration. </a:t>
            </a:r>
          </a:p>
          <a:p>
            <a:pPr eaLnBrk="1" hangingPunct="1"/>
            <a:r>
              <a:rPr lang="en-US" sz="1000" dirty="0" smtClean="0"/>
              <a:t>Ping commands can be used to ensure that the MCPM cards can send information to the FTP server.</a:t>
            </a:r>
          </a:p>
          <a:p>
            <a:pPr eaLnBrk="1" hangingPunct="1"/>
            <a:r>
              <a:rPr lang="en-US" sz="1000" dirty="0" smtClean="0"/>
              <a:t>An example of a Ping command is “pass:loc=MCPM </a:t>
            </a:r>
            <a:r>
              <a:rPr lang="en-US" sz="1000" dirty="0" err="1" smtClean="0"/>
              <a:t>card:cmd</a:t>
            </a:r>
            <a:r>
              <a:rPr lang="en-US" sz="1000" dirty="0" smtClean="0"/>
              <a:t>=“ping </a:t>
            </a:r>
            <a:r>
              <a:rPr lang="en-US" sz="1000" dirty="0" err="1" smtClean="0"/>
              <a:t>xxx.xxx.xxx.xxx</a:t>
            </a:r>
            <a:r>
              <a:rPr lang="en-US" sz="1000" dirty="0" smtClean="0"/>
              <a:t>”(FTP server ipaddr).</a:t>
            </a:r>
          </a:p>
        </p:txBody>
      </p:sp>
      <p:sp>
        <p:nvSpPr>
          <p:cNvPr id="22426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a:spLocks noGrp="1" noChangeArrowheads="1"/>
          </p:cNvSpPr>
          <p:nvPr>
            <p:ph type="sldNum" sz="quarter" idx="5"/>
          </p:nvPr>
        </p:nvSpPr>
        <p:spPr>
          <a:noFill/>
        </p:spPr>
        <p:txBody>
          <a:bodyPr/>
          <a:lstStyle/>
          <a:p>
            <a:fld id="{7D199294-FF78-4EB4-9ACF-999CB4A86B54}" type="slidenum">
              <a:rPr lang="en-US">
                <a:latin typeface="Arial" charset="0"/>
              </a:rPr>
              <a:pPr/>
              <a:t>29</a:t>
            </a:fld>
            <a:endParaRPr lang="en-US">
              <a:latin typeface="Arial" charset="0"/>
            </a:endParaRPr>
          </a:p>
        </p:txBody>
      </p:sp>
      <p:sp>
        <p:nvSpPr>
          <p:cNvPr id="225283" name="Rectangle 2"/>
          <p:cNvSpPr>
            <a:spLocks noGrp="1" noChangeArrowheads="1"/>
          </p:cNvSpPr>
          <p:nvPr>
            <p:ph type="body" idx="1"/>
          </p:nvPr>
        </p:nvSpPr>
        <p:spPr>
          <a:xfrm>
            <a:off x="734814" y="4711222"/>
            <a:ext cx="5452534" cy="3836609"/>
          </a:xfrm>
          <a:noFill/>
          <a:ln/>
        </p:spPr>
        <p:txBody>
          <a:bodyPr/>
          <a:lstStyle/>
          <a:p>
            <a:pPr eaLnBrk="1" hangingPunct="1"/>
            <a:r>
              <a:rPr lang="en-US" sz="1000" dirty="0" smtClean="0"/>
              <a:t>When entering the rept-ftp-</a:t>
            </a:r>
            <a:r>
              <a:rPr lang="en-US" sz="1000" dirty="0" err="1" smtClean="0"/>
              <a:t>meas</a:t>
            </a:r>
            <a:r>
              <a:rPr lang="en-US" sz="1000" dirty="0" smtClean="0"/>
              <a:t> command, existing FTP file server reports are overwritten by subsequent requests that produce the identical file name.</a:t>
            </a:r>
          </a:p>
          <a:p>
            <a:pPr eaLnBrk="1" hangingPunct="1"/>
            <a:r>
              <a:rPr lang="en-US" sz="1000" dirty="0" smtClean="0"/>
              <a:t>Do not confuse this command with the rept-</a:t>
            </a:r>
            <a:r>
              <a:rPr lang="en-US" sz="1000" dirty="0" err="1" smtClean="0"/>
              <a:t>meas</a:t>
            </a:r>
            <a:r>
              <a:rPr lang="en-US" sz="1000" dirty="0" smtClean="0"/>
              <a:t> command, which is used to display measurement data on your terminal.</a:t>
            </a:r>
          </a:p>
        </p:txBody>
      </p:sp>
      <p:sp>
        <p:nvSpPr>
          <p:cNvPr id="22528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B565F928-559B-429F-ADF4-F67A9FFC1B57}" type="slidenum">
              <a:rPr lang="en-US">
                <a:latin typeface="Arial" charset="0"/>
              </a:rPr>
              <a:pPr/>
              <a:t>3</a:t>
            </a:fld>
            <a:endParaRPr lang="en-US">
              <a:latin typeface="Arial" charset="0"/>
            </a:endParaRPr>
          </a:p>
        </p:txBody>
      </p:sp>
      <p:sp>
        <p:nvSpPr>
          <p:cNvPr id="198659" name="Rectangle 2"/>
          <p:cNvSpPr>
            <a:spLocks noGrp="1" noChangeArrowheads="1"/>
          </p:cNvSpPr>
          <p:nvPr>
            <p:ph type="body" idx="1"/>
          </p:nvPr>
        </p:nvSpPr>
        <p:spPr>
          <a:xfrm>
            <a:off x="578115" y="4486805"/>
            <a:ext cx="5610754" cy="4062563"/>
          </a:xfrm>
          <a:noFill/>
          <a:ln/>
        </p:spPr>
        <p:txBody>
          <a:bodyPr/>
          <a:lstStyle/>
          <a:p>
            <a:pPr eaLnBrk="1" hangingPunct="1"/>
            <a:endParaRPr lang="en-US" sz="1000" dirty="0" smtClean="0"/>
          </a:p>
          <a:p>
            <a:pPr eaLnBrk="1" hangingPunct="1"/>
            <a:endParaRPr lang="en-US" sz="1000" dirty="0" smtClean="0"/>
          </a:p>
        </p:txBody>
      </p:sp>
      <p:sp>
        <p:nvSpPr>
          <p:cNvPr id="198660" name="Rectangle 3"/>
          <p:cNvSpPr>
            <a:spLocks noGrp="1" noRot="1" noChangeAspect="1" noChangeArrowheads="1" noTextEdit="1"/>
          </p:cNvSpPr>
          <p:nvPr>
            <p:ph type="sldImg"/>
          </p:nvPr>
        </p:nvSpPr>
        <p:spPr>
          <a:xfrm>
            <a:off x="520700" y="157163"/>
            <a:ext cx="5664200" cy="4248150"/>
          </a:xfr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E65AFD9F-3116-4362-9E8D-422EDFF1362D}" type="slidenum">
              <a:rPr lang="en-US">
                <a:latin typeface="Arial" charset="0"/>
              </a:rPr>
              <a:pPr/>
              <a:t>30</a:t>
            </a:fld>
            <a:endParaRPr lang="en-US">
              <a:latin typeface="Arial" charset="0"/>
            </a:endParaRPr>
          </a:p>
        </p:txBody>
      </p:sp>
      <p:sp>
        <p:nvSpPr>
          <p:cNvPr id="227331"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The Measurements Platform System Header Field Name and Description information is located in the Maintenance Manual, measurements section.</a:t>
            </a:r>
          </a:p>
          <a:p>
            <a:pPr eaLnBrk="1" hangingPunct="1"/>
            <a:r>
              <a:rPr lang="en-US" sz="1000" dirty="0" smtClean="0"/>
              <a:t>Examples of Output Filenames would look like the example above.</a:t>
            </a:r>
          </a:p>
          <a:p>
            <a:pPr eaLnBrk="1" hangingPunct="1"/>
            <a:r>
              <a:rPr lang="en-US" sz="1000" dirty="0" smtClean="0"/>
              <a:t>Reports are .CSV format and will automatically be merged into an Excel spreadsheet.</a:t>
            </a:r>
          </a:p>
          <a:p>
            <a:pPr lvl="1" eaLnBrk="1" hangingPunct="1"/>
            <a:endParaRPr lang="en-US" sz="1000" dirty="0" smtClean="0"/>
          </a:p>
          <a:p>
            <a:pPr eaLnBrk="1" hangingPunct="1"/>
            <a:endParaRPr lang="en-US" sz="1000" dirty="0" smtClean="0"/>
          </a:p>
        </p:txBody>
      </p:sp>
      <p:sp>
        <p:nvSpPr>
          <p:cNvPr id="22733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p>
            <a:fld id="{95F311B5-9105-404B-806B-DFE7435D413E}" type="slidenum">
              <a:rPr lang="en-US">
                <a:latin typeface="Arial" charset="0"/>
              </a:rPr>
              <a:pPr/>
              <a:t>31</a:t>
            </a:fld>
            <a:endParaRPr lang="en-US">
              <a:latin typeface="Arial" charset="0"/>
            </a:endParaRPr>
          </a:p>
        </p:txBody>
      </p:sp>
      <p:sp>
        <p:nvSpPr>
          <p:cNvPr id="228355" name="Rectangle 2"/>
          <p:cNvSpPr>
            <a:spLocks noGrp="1" noChangeArrowheads="1"/>
          </p:cNvSpPr>
          <p:nvPr>
            <p:ph type="body" idx="1"/>
          </p:nvPr>
        </p:nvSpPr>
        <p:spPr>
          <a:xfrm>
            <a:off x="734814" y="4711222"/>
            <a:ext cx="5452534" cy="3836609"/>
          </a:xfrm>
          <a:noFill/>
          <a:ln/>
        </p:spPr>
        <p:txBody>
          <a:bodyPr/>
          <a:lstStyle/>
          <a:p>
            <a:pPr eaLnBrk="1" hangingPunct="1"/>
            <a:r>
              <a:rPr lang="en-US" sz="1000" dirty="0" smtClean="0"/>
              <a:t>It is not recommended to have measurements reporting on a terminal being used to monitor the network.</a:t>
            </a:r>
          </a:p>
        </p:txBody>
      </p:sp>
      <p:sp>
        <p:nvSpPr>
          <p:cNvPr id="22835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p:spPr>
        <p:txBody>
          <a:bodyPr/>
          <a:lstStyle/>
          <a:p>
            <a:fld id="{C7A0C279-1188-4533-A4F1-047BC01954DF}" type="slidenum">
              <a:rPr lang="en-US">
                <a:latin typeface="Arial" charset="0"/>
              </a:rPr>
              <a:pPr/>
              <a:t>32</a:t>
            </a:fld>
            <a:endParaRPr lang="en-US">
              <a:latin typeface="Arial" charset="0"/>
            </a:endParaRPr>
          </a:p>
        </p:txBody>
      </p:sp>
      <p:sp>
        <p:nvSpPr>
          <p:cNvPr id="229379" name="Rectangle 2"/>
          <p:cNvSpPr>
            <a:spLocks noGrp="1" noChangeArrowheads="1"/>
          </p:cNvSpPr>
          <p:nvPr>
            <p:ph type="body" idx="1"/>
          </p:nvPr>
        </p:nvSpPr>
        <p:spPr>
          <a:xfrm>
            <a:off x="734814" y="4711222"/>
            <a:ext cx="5452534" cy="3836609"/>
          </a:xfrm>
          <a:noFill/>
          <a:ln/>
        </p:spPr>
        <p:txBody>
          <a:bodyPr/>
          <a:lstStyle/>
          <a:p>
            <a:pPr eaLnBrk="1" hangingPunct="1">
              <a:lnSpc>
                <a:spcPct val="90000"/>
              </a:lnSpc>
            </a:pPr>
            <a:r>
              <a:rPr lang="en-US" sz="1000" dirty="0" smtClean="0"/>
              <a:t>Using the ProComm Plus communications program, go to the menu bar and select “Data”, then “Kermit Command”, then “Get File”. A “Kermit Get Command” window will pop up, where the file name will be entered and click “OK”. </a:t>
            </a:r>
          </a:p>
          <a:p>
            <a:pPr eaLnBrk="1" hangingPunct="1">
              <a:lnSpc>
                <a:spcPct val="90000"/>
              </a:lnSpc>
            </a:pPr>
            <a:r>
              <a:rPr lang="en-US" sz="1000" dirty="0" smtClean="0"/>
              <a:t>The “get” command file name must match exactly the file name shown by the </a:t>
            </a:r>
            <a:r>
              <a:rPr lang="en-US" sz="1000" dirty="0" err="1" smtClean="0"/>
              <a:t>disp</a:t>
            </a:r>
            <a:r>
              <a:rPr lang="en-US" sz="1000" dirty="0" smtClean="0"/>
              <a:t>-</a:t>
            </a:r>
            <a:r>
              <a:rPr lang="en-US" sz="1000" dirty="0" err="1" smtClean="0"/>
              <a:t>fta</a:t>
            </a:r>
            <a:r>
              <a:rPr lang="en-US" sz="1000" dirty="0" smtClean="0"/>
              <a:t>-dir command.</a:t>
            </a:r>
          </a:p>
          <a:p>
            <a:pPr eaLnBrk="1" hangingPunct="1">
              <a:lnSpc>
                <a:spcPct val="90000"/>
              </a:lnSpc>
            </a:pPr>
            <a:r>
              <a:rPr lang="en-US" sz="1000" dirty="0" smtClean="0"/>
              <a:t>For example:</a:t>
            </a:r>
          </a:p>
          <a:p>
            <a:pPr eaLnBrk="1" hangingPunct="1">
              <a:lnSpc>
                <a:spcPct val="90000"/>
              </a:lnSpc>
            </a:pPr>
            <a:r>
              <a:rPr lang="en-US" sz="1000" dirty="0" smtClean="0"/>
              <a:t>mday_inp.csv</a:t>
            </a:r>
          </a:p>
          <a:p>
            <a:pPr eaLnBrk="1" hangingPunct="1">
              <a:lnSpc>
                <a:spcPct val="90000"/>
              </a:lnSpc>
            </a:pPr>
            <a:r>
              <a:rPr lang="en-US" sz="1000" dirty="0" smtClean="0"/>
              <a:t>mday_mapscrn.csv</a:t>
            </a:r>
          </a:p>
          <a:p>
            <a:pPr eaLnBrk="1" hangingPunct="1">
              <a:lnSpc>
                <a:spcPct val="90000"/>
              </a:lnSpc>
            </a:pPr>
            <a:r>
              <a:rPr lang="en-US" sz="1000" dirty="0" smtClean="0"/>
              <a:t>Return to the menu bar and select “Data” then “Kermit Command”, then finish.</a:t>
            </a:r>
          </a:p>
          <a:p>
            <a:pPr eaLnBrk="1" hangingPunct="1">
              <a:lnSpc>
                <a:spcPct val="90000"/>
              </a:lnSpc>
            </a:pPr>
            <a:r>
              <a:rPr lang="en-US" sz="1000" dirty="0" smtClean="0"/>
              <a:t>Run a spreadsheet program, and open each of the collected files to view the INP or </a:t>
            </a:r>
            <a:r>
              <a:rPr lang="en-US" sz="1000" dirty="0" err="1" smtClean="0"/>
              <a:t>Mapscrn</a:t>
            </a:r>
            <a:r>
              <a:rPr lang="en-US" sz="1000" dirty="0" smtClean="0"/>
              <a:t> measurement data. These files will be located in the download folder of </a:t>
            </a:r>
            <a:r>
              <a:rPr lang="en-US" sz="1000" dirty="0" err="1" smtClean="0"/>
              <a:t>Procomm</a:t>
            </a:r>
            <a:r>
              <a:rPr lang="en-US" sz="1000" dirty="0" smtClean="0"/>
              <a:t> Plus.</a:t>
            </a:r>
          </a:p>
          <a:p>
            <a:pPr eaLnBrk="1" hangingPunct="1">
              <a:lnSpc>
                <a:spcPct val="90000"/>
              </a:lnSpc>
            </a:pPr>
            <a:r>
              <a:rPr lang="en-US" sz="1000" dirty="0" smtClean="0"/>
              <a:t>After all files are successfully transferred and confirmed, enter the following command to remove the files from the FTA:</a:t>
            </a:r>
          </a:p>
          <a:p>
            <a:pPr eaLnBrk="1" hangingPunct="1">
              <a:lnSpc>
                <a:spcPct val="90000"/>
              </a:lnSpc>
            </a:pPr>
            <a:r>
              <a:rPr lang="en-US" sz="1000" dirty="0" smtClean="0"/>
              <a:t>dlt-</a:t>
            </a:r>
            <a:r>
              <a:rPr lang="en-US" sz="1000" dirty="0" err="1" smtClean="0"/>
              <a:t>fta:loc</a:t>
            </a:r>
            <a:r>
              <a:rPr lang="en-US" sz="1000" dirty="0" smtClean="0"/>
              <a:t>=</a:t>
            </a:r>
            <a:r>
              <a:rPr lang="en-US" sz="1000" dirty="0" err="1" smtClean="0"/>
              <a:t>xxxx:all</a:t>
            </a:r>
            <a:r>
              <a:rPr lang="en-US" sz="1000" dirty="0" smtClean="0"/>
              <a:t>=yes</a:t>
            </a:r>
          </a:p>
          <a:p>
            <a:pPr eaLnBrk="1" hangingPunct="1">
              <a:lnSpc>
                <a:spcPct val="90000"/>
              </a:lnSpc>
            </a:pPr>
            <a:r>
              <a:rPr lang="en-US" sz="1000" dirty="0" smtClean="0"/>
              <a:t>Examples of OAM output files will be seen in </a:t>
            </a:r>
            <a:r>
              <a:rPr lang="en-US" sz="1000" dirty="0" err="1" smtClean="0"/>
              <a:t>MTCH</a:t>
            </a:r>
            <a:r>
              <a:rPr lang="en-US" sz="1000" dirty="0" smtClean="0"/>
              <a:t> measurement information.</a:t>
            </a:r>
          </a:p>
          <a:p>
            <a:pPr eaLnBrk="1" hangingPunct="1">
              <a:lnSpc>
                <a:spcPct val="90000"/>
              </a:lnSpc>
            </a:pPr>
            <a:endParaRPr lang="en-US" sz="1000" dirty="0" smtClean="0"/>
          </a:p>
        </p:txBody>
      </p:sp>
      <p:sp>
        <p:nvSpPr>
          <p:cNvPr id="22938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p>
            <a:fld id="{A05E8E03-DF22-4476-8D8F-D73BB570B822}" type="slidenum">
              <a:rPr lang="en-US">
                <a:latin typeface="Arial" charset="0"/>
              </a:rPr>
              <a:pPr/>
              <a:t>33</a:t>
            </a:fld>
            <a:endParaRPr lang="en-US">
              <a:latin typeface="Arial" charset="0"/>
            </a:endParaRPr>
          </a:p>
        </p:txBody>
      </p:sp>
      <p:sp>
        <p:nvSpPr>
          <p:cNvPr id="230403" name="Rectangle 2"/>
          <p:cNvSpPr>
            <a:spLocks noChangeArrowheads="1"/>
          </p:cNvSpPr>
          <p:nvPr/>
        </p:nvSpPr>
        <p:spPr bwMode="auto">
          <a:xfrm>
            <a:off x="932591" y="304347"/>
            <a:ext cx="5148263" cy="8475587"/>
          </a:xfrm>
          <a:prstGeom prst="rect">
            <a:avLst/>
          </a:prstGeom>
          <a:noFill/>
          <a:ln w="9525">
            <a:noFill/>
            <a:miter lim="800000"/>
            <a:headEnd/>
            <a:tailEnd/>
          </a:ln>
        </p:spPr>
        <p:txBody>
          <a:bodyPr lIns="93754" tIns="46877" rIns="93754" bIns="46877"/>
          <a:lstStyle/>
          <a:p>
            <a:pPr marL="220337" indent="-220337" algn="ctr">
              <a:spcBef>
                <a:spcPct val="20000"/>
              </a:spcBef>
              <a:spcAft>
                <a:spcPct val="20000"/>
              </a:spcAft>
            </a:pPr>
            <a:r>
              <a:rPr lang="en-US" sz="1600" dirty="0"/>
              <a:t>Student Notes</a:t>
            </a:r>
          </a:p>
        </p:txBody>
      </p:sp>
      <p:sp>
        <p:nvSpPr>
          <p:cNvPr id="230404" name="Line 3"/>
          <p:cNvSpPr>
            <a:spLocks noChangeShapeType="1"/>
          </p:cNvSpPr>
          <p:nvPr/>
        </p:nvSpPr>
        <p:spPr bwMode="auto">
          <a:xfrm>
            <a:off x="915856" y="708605"/>
            <a:ext cx="5158912" cy="0"/>
          </a:xfrm>
          <a:prstGeom prst="line">
            <a:avLst/>
          </a:prstGeom>
          <a:noFill/>
          <a:ln w="9525">
            <a:solidFill>
              <a:schemeClr val="tx1"/>
            </a:solidFill>
            <a:round/>
            <a:headEnd/>
            <a:tailEnd/>
          </a:ln>
        </p:spPr>
        <p:txBody>
          <a:bodyPr lIns="88135" tIns="44068" rIns="88135" bIns="44068"/>
          <a:lstStyle/>
          <a:p>
            <a:endParaRPr lang="en-US"/>
          </a:p>
        </p:txBody>
      </p:sp>
      <p:sp>
        <p:nvSpPr>
          <p:cNvPr id="230405" name="Line 4"/>
          <p:cNvSpPr>
            <a:spLocks noChangeShapeType="1"/>
          </p:cNvSpPr>
          <p:nvPr/>
        </p:nvSpPr>
        <p:spPr bwMode="auto">
          <a:xfrm>
            <a:off x="903685" y="140644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06" name="Line 5"/>
          <p:cNvSpPr>
            <a:spLocks noChangeShapeType="1"/>
          </p:cNvSpPr>
          <p:nvPr/>
        </p:nvSpPr>
        <p:spPr bwMode="auto">
          <a:xfrm>
            <a:off x="903685" y="1918305"/>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07" name="Line 6"/>
          <p:cNvSpPr>
            <a:spLocks noChangeShapeType="1"/>
          </p:cNvSpPr>
          <p:nvPr/>
        </p:nvSpPr>
        <p:spPr bwMode="auto">
          <a:xfrm>
            <a:off x="903685" y="242862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08" name="Line 7"/>
          <p:cNvSpPr>
            <a:spLocks noChangeShapeType="1"/>
          </p:cNvSpPr>
          <p:nvPr/>
        </p:nvSpPr>
        <p:spPr bwMode="auto">
          <a:xfrm>
            <a:off x="903685" y="293894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09" name="Line 8"/>
          <p:cNvSpPr>
            <a:spLocks noChangeShapeType="1"/>
          </p:cNvSpPr>
          <p:nvPr/>
        </p:nvSpPr>
        <p:spPr bwMode="auto">
          <a:xfrm>
            <a:off x="903685" y="344925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10" name="Line 9"/>
          <p:cNvSpPr>
            <a:spLocks noChangeShapeType="1"/>
          </p:cNvSpPr>
          <p:nvPr/>
        </p:nvSpPr>
        <p:spPr bwMode="auto">
          <a:xfrm>
            <a:off x="903685" y="395804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11" name="Line 10"/>
          <p:cNvSpPr>
            <a:spLocks noChangeShapeType="1"/>
          </p:cNvSpPr>
          <p:nvPr/>
        </p:nvSpPr>
        <p:spPr bwMode="auto">
          <a:xfrm>
            <a:off x="903685" y="4469896"/>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12" name="Line 11"/>
          <p:cNvSpPr>
            <a:spLocks noChangeShapeType="1"/>
          </p:cNvSpPr>
          <p:nvPr/>
        </p:nvSpPr>
        <p:spPr bwMode="auto">
          <a:xfrm>
            <a:off x="903685" y="4980214"/>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13" name="Line 12"/>
          <p:cNvSpPr>
            <a:spLocks noChangeShapeType="1"/>
          </p:cNvSpPr>
          <p:nvPr/>
        </p:nvSpPr>
        <p:spPr bwMode="auto">
          <a:xfrm>
            <a:off x="903685" y="5492070"/>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14" name="Line 13"/>
          <p:cNvSpPr>
            <a:spLocks noChangeShapeType="1"/>
          </p:cNvSpPr>
          <p:nvPr/>
        </p:nvSpPr>
        <p:spPr bwMode="auto">
          <a:xfrm>
            <a:off x="903685" y="600238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15" name="Line 14"/>
          <p:cNvSpPr>
            <a:spLocks noChangeShapeType="1"/>
          </p:cNvSpPr>
          <p:nvPr/>
        </p:nvSpPr>
        <p:spPr bwMode="auto">
          <a:xfrm>
            <a:off x="903685" y="65142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16" name="Line 15"/>
          <p:cNvSpPr>
            <a:spLocks noChangeShapeType="1"/>
          </p:cNvSpPr>
          <p:nvPr/>
        </p:nvSpPr>
        <p:spPr bwMode="auto">
          <a:xfrm>
            <a:off x="903685" y="702456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17" name="Line 16"/>
          <p:cNvSpPr>
            <a:spLocks noChangeShapeType="1"/>
          </p:cNvSpPr>
          <p:nvPr/>
        </p:nvSpPr>
        <p:spPr bwMode="auto">
          <a:xfrm>
            <a:off x="903685" y="75333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18" name="Line 17"/>
          <p:cNvSpPr>
            <a:spLocks noChangeShapeType="1"/>
          </p:cNvSpPr>
          <p:nvPr/>
        </p:nvSpPr>
        <p:spPr bwMode="auto">
          <a:xfrm>
            <a:off x="903685" y="804366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30419" name="Line 18"/>
          <p:cNvSpPr>
            <a:spLocks noChangeShapeType="1"/>
          </p:cNvSpPr>
          <p:nvPr/>
        </p:nvSpPr>
        <p:spPr bwMode="auto">
          <a:xfrm>
            <a:off x="903685" y="8555516"/>
            <a:ext cx="5157391"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p:spPr>
        <p:txBody>
          <a:bodyPr/>
          <a:lstStyle/>
          <a:p>
            <a:fld id="{FFCD705B-5096-4D8E-9B82-94D2F4D2EFB2}" type="slidenum">
              <a:rPr lang="en-US">
                <a:latin typeface="Arial" charset="0"/>
              </a:rPr>
              <a:pPr/>
              <a:t>34</a:t>
            </a:fld>
            <a:endParaRPr lang="en-US">
              <a:latin typeface="Arial" charset="0"/>
            </a:endParaRPr>
          </a:p>
        </p:txBody>
      </p:sp>
      <p:sp>
        <p:nvSpPr>
          <p:cNvPr id="231427"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EACC988F-D42B-4A8A-B4E2-7ED2CFD363CF}" type="slidenum">
              <a:rPr lang="en-US">
                <a:latin typeface="Arial" charset="0"/>
              </a:rPr>
              <a:pPr/>
              <a:t>35</a:t>
            </a:fld>
            <a:endParaRPr lang="en-US">
              <a:latin typeface="Arial" charset="0"/>
            </a:endParaRPr>
          </a:p>
        </p:txBody>
      </p:sp>
      <p:sp>
        <p:nvSpPr>
          <p:cNvPr id="232451" name="Rectangle 2"/>
          <p:cNvSpPr>
            <a:spLocks noGrp="1" noChangeArrowheads="1"/>
          </p:cNvSpPr>
          <p:nvPr>
            <p:ph type="body" idx="1"/>
          </p:nvPr>
        </p:nvSpPr>
        <p:spPr>
          <a:xfrm>
            <a:off x="578115" y="4728130"/>
            <a:ext cx="5610754" cy="3821238"/>
          </a:xfrm>
          <a:noFill/>
          <a:ln/>
        </p:spPr>
        <p:txBody>
          <a:bodyPr/>
          <a:lstStyle/>
          <a:p>
            <a:pPr eaLnBrk="1" hangingPunct="1"/>
            <a:endParaRPr lang="en-US" smtClean="0">
              <a:latin typeface="Arial" charset="0"/>
            </a:endParaRPr>
          </a:p>
        </p:txBody>
      </p:sp>
      <p:sp>
        <p:nvSpPr>
          <p:cNvPr id="23245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66937890-1A04-4CC1-B3CE-F08C4227E581}" type="slidenum">
              <a:rPr lang="en-US">
                <a:latin typeface="Arial" charset="0"/>
              </a:rPr>
              <a:pPr/>
              <a:t>36</a:t>
            </a:fld>
            <a:endParaRPr lang="en-US">
              <a:latin typeface="Arial" charset="0"/>
            </a:endParaRPr>
          </a:p>
        </p:txBody>
      </p:sp>
      <p:sp>
        <p:nvSpPr>
          <p:cNvPr id="233475" name="Rectangle 2"/>
          <p:cNvSpPr>
            <a:spLocks noGrp="1" noChangeArrowheads="1"/>
          </p:cNvSpPr>
          <p:nvPr>
            <p:ph type="body" idx="1"/>
          </p:nvPr>
        </p:nvSpPr>
        <p:spPr>
          <a:xfrm>
            <a:off x="699823" y="276680"/>
            <a:ext cx="5610754" cy="8323414"/>
          </a:xfrm>
          <a:noFill/>
          <a:ln/>
        </p:spPr>
        <p:txBody>
          <a:bodyPr/>
          <a:lstStyle/>
          <a:p>
            <a:pPr marL="220337" indent="-220337" eaLnBrk="1" hangingPunct="1"/>
            <a:r>
              <a:rPr lang="en-US" b="1" dirty="0" smtClean="0">
                <a:latin typeface="Arial" charset="0"/>
              </a:rPr>
              <a:t>Learning Activity 1</a:t>
            </a:r>
            <a:endParaRPr lang="en-US" dirty="0" smtClean="0">
              <a:latin typeface="Arial" charset="0"/>
            </a:endParaRPr>
          </a:p>
          <a:p>
            <a:pPr marL="220337" indent="-220337" eaLnBrk="1" hangingPunct="1">
              <a:buFontTx/>
              <a:buAutoNum type="arabicPeriod"/>
            </a:pPr>
            <a:r>
              <a:rPr lang="en-US" dirty="0" smtClean="0">
                <a:latin typeface="Arial" charset="0"/>
              </a:rPr>
              <a:t>At an EAGLE terminal, log on to the STP and enter the necessary command to determine the status of the EAGLE measurements. Record the command entered on the line below.</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2"/>
            </a:pPr>
            <a:r>
              <a:rPr lang="en-US" dirty="0" smtClean="0">
                <a:latin typeface="Arial" charset="0"/>
              </a:rPr>
              <a:t>Enter the command to turn measurement collection on. Record the successful command on the line below.</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3"/>
            </a:pPr>
            <a:r>
              <a:rPr lang="en-US" dirty="0" smtClean="0">
                <a:latin typeface="Arial" charset="0"/>
              </a:rPr>
              <a:t>Enter the command necessary to turn all of the following measurement reports on:</a:t>
            </a:r>
          </a:p>
          <a:p>
            <a:pPr marL="661011" lvl="1" indent="-220337" eaLnBrk="1" hangingPunct="1">
              <a:buFontTx/>
              <a:buChar char="•"/>
            </a:pPr>
            <a:r>
              <a:rPr lang="en-US" dirty="0" err="1" smtClean="0">
                <a:latin typeface="Arial" charset="0"/>
              </a:rPr>
              <a:t>SYSTOT</a:t>
            </a:r>
            <a:r>
              <a:rPr lang="en-US" dirty="0" smtClean="0">
                <a:latin typeface="Arial" charset="0"/>
              </a:rPr>
              <a:t>-STP</a:t>
            </a:r>
          </a:p>
          <a:p>
            <a:pPr marL="661011" lvl="1" indent="-220337" eaLnBrk="1" hangingPunct="1">
              <a:buFontTx/>
              <a:buChar char="•"/>
            </a:pPr>
            <a:r>
              <a:rPr lang="en-US" dirty="0" err="1" smtClean="0">
                <a:latin typeface="Arial" charset="0"/>
              </a:rPr>
              <a:t>SYSTOT</a:t>
            </a:r>
            <a:r>
              <a:rPr lang="en-US" dirty="0" smtClean="0">
                <a:latin typeface="Arial" charset="0"/>
              </a:rPr>
              <a:t>-TT</a:t>
            </a:r>
          </a:p>
          <a:p>
            <a:pPr marL="661011" lvl="1" indent="-220337" eaLnBrk="1" hangingPunct="1">
              <a:buFontTx/>
              <a:buChar char="•"/>
            </a:pPr>
            <a:r>
              <a:rPr lang="en-US" dirty="0" smtClean="0">
                <a:latin typeface="Arial" charset="0"/>
              </a:rPr>
              <a:t>COMP-LINK</a:t>
            </a:r>
          </a:p>
          <a:p>
            <a:pPr marL="661011" lvl="1" indent="-220337" eaLnBrk="1" hangingPunct="1">
              <a:buFontTx/>
              <a:buChar char="•"/>
            </a:pPr>
            <a:r>
              <a:rPr lang="en-US" dirty="0" smtClean="0">
                <a:latin typeface="Arial" charset="0"/>
              </a:rPr>
              <a:t>COMP-</a:t>
            </a:r>
            <a:r>
              <a:rPr lang="en-US" dirty="0" err="1" smtClean="0">
                <a:latin typeface="Arial" charset="0"/>
              </a:rPr>
              <a:t>LNKSET</a:t>
            </a:r>
            <a:endParaRPr lang="en-US" dirty="0" smtClean="0">
              <a:latin typeface="Arial" charset="0"/>
            </a:endParaRPr>
          </a:p>
          <a:p>
            <a:pPr marL="661011" lvl="1" indent="-220337" eaLnBrk="1" hangingPunct="1">
              <a:buFontTx/>
              <a:buChar char="•"/>
            </a:pPr>
            <a:r>
              <a:rPr lang="en-US" dirty="0" smtClean="0">
                <a:latin typeface="Arial" charset="0"/>
              </a:rPr>
              <a:t>GTWY-STP</a:t>
            </a:r>
          </a:p>
          <a:p>
            <a:pPr marL="661011" lvl="1" indent="-220337" eaLnBrk="1" hangingPunct="1">
              <a:buFontTx/>
              <a:buChar char="•"/>
            </a:pPr>
            <a:r>
              <a:rPr lang="en-US" dirty="0" smtClean="0">
                <a:latin typeface="Arial" charset="0"/>
              </a:rPr>
              <a:t>GTWY-</a:t>
            </a:r>
            <a:r>
              <a:rPr lang="en-US" dirty="0" err="1" smtClean="0">
                <a:latin typeface="Arial" charset="0"/>
              </a:rPr>
              <a:t>LNKSET</a:t>
            </a:r>
            <a:endParaRPr lang="en-US" dirty="0" smtClean="0">
              <a:latin typeface="Arial" charset="0"/>
            </a:endParaRPr>
          </a:p>
          <a:p>
            <a:pPr marL="220337" indent="-220337" eaLnBrk="1" hangingPunct="1"/>
            <a:r>
              <a:rPr lang="en-US" dirty="0" smtClean="0">
                <a:latin typeface="Arial" charset="0"/>
              </a:rPr>
              <a:t>Record the successful command entered on the line below.</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4"/>
            </a:pPr>
            <a:r>
              <a:rPr lang="en-US" dirty="0" smtClean="0">
                <a:latin typeface="Arial" charset="0"/>
              </a:rPr>
              <a:t>Enter the command necessary to see if step 3 was successful in turning on all the measurement reports types.</a:t>
            </a:r>
          </a:p>
          <a:p>
            <a:pPr marL="220337" indent="-220337" eaLnBrk="1" hangingPunct="1"/>
            <a:r>
              <a:rPr lang="en-US" dirty="0" smtClean="0">
                <a:latin typeface="Arial" charset="0"/>
              </a:rPr>
              <a:t>Record the command entered on the line below.</a:t>
            </a:r>
          </a:p>
          <a:p>
            <a:pPr marL="220337" indent="-220337" eaLnBrk="1" hangingPunct="1"/>
            <a:r>
              <a:rPr lang="en-US" dirty="0" smtClean="0">
                <a:latin typeface="Arial" charset="0"/>
              </a:rPr>
              <a:t>_______________________________________________________________  </a:t>
            </a:r>
          </a:p>
          <a:p>
            <a:pPr marL="220337" indent="-220337" eaLnBrk="1" hangingPunct="1"/>
            <a:endParaRPr lang="en-US" dirty="0" smtClean="0"/>
          </a:p>
          <a:p>
            <a:pPr marL="226451" indent="-226451" eaLnBrk="1" hangingPunct="1">
              <a:buFont typeface="+mj-lt"/>
              <a:buAutoNum type="arabicPeriod" startAt="5"/>
            </a:pPr>
            <a:r>
              <a:rPr lang="en-US" dirty="0" smtClean="0"/>
              <a:t>Type the command, </a:t>
            </a:r>
            <a:r>
              <a:rPr lang="en-US" b="1" dirty="0" smtClean="0"/>
              <a:t>chg-</a:t>
            </a:r>
            <a:r>
              <a:rPr lang="en-US" b="1" dirty="0" err="1" smtClean="0"/>
              <a:t>trm:traf</a:t>
            </a:r>
            <a:r>
              <a:rPr lang="en-US" b="1" dirty="0" smtClean="0"/>
              <a:t>=yes:trm</a:t>
            </a:r>
            <a:r>
              <a:rPr lang="en-US" dirty="0" smtClean="0"/>
              <a:t>=(terminal being used) [enter]</a:t>
            </a:r>
          </a:p>
          <a:p>
            <a:pPr marL="220337" indent="-220337" eaLnBrk="1" hangingPunct="1">
              <a:buFontTx/>
              <a:buAutoNum type="arabicPeriod" startAt="5"/>
            </a:pPr>
            <a:endParaRPr lang="en-US" dirty="0" smtClean="0"/>
          </a:p>
          <a:p>
            <a:pPr marL="220337" indent="-220337" eaLnBrk="1" hangingPunct="1">
              <a:buFontTx/>
              <a:buAutoNum type="arabicPeriod" startAt="5"/>
            </a:pPr>
            <a:r>
              <a:rPr lang="en-US" dirty="0" smtClean="0"/>
              <a:t>When the next scheduled reports are extracted from the EAGLE, they will be displayed on the terminal.</a:t>
            </a:r>
            <a:endParaRPr lang="en-US" b="1" dirty="0" smtClean="0"/>
          </a:p>
          <a:p>
            <a:pPr marL="220337" indent="-220337" eaLnBrk="1" hangingPunct="1"/>
            <a:endParaRPr lang="en-US" b="1" dirty="0" smtClean="0"/>
          </a:p>
          <a:p>
            <a:pPr marL="220337" indent="-220337" eaLnBrk="1" hangingPunct="1"/>
            <a:endParaRPr lang="en-US" dirty="0" smtClean="0">
              <a:latin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a:spLocks noGrp="1" noChangeArrowheads="1"/>
          </p:cNvSpPr>
          <p:nvPr>
            <p:ph type="sldNum" sz="quarter" idx="5"/>
          </p:nvPr>
        </p:nvSpPr>
        <p:spPr>
          <a:noFill/>
        </p:spPr>
        <p:txBody>
          <a:bodyPr/>
          <a:lstStyle/>
          <a:p>
            <a:fld id="{873B57C2-4E98-4AEA-8BE7-DA0DDB50B35A}" type="slidenum">
              <a:rPr lang="en-US">
                <a:latin typeface="Arial" charset="0"/>
              </a:rPr>
              <a:pPr/>
              <a:t>37</a:t>
            </a:fld>
            <a:endParaRPr lang="en-US">
              <a:latin typeface="Arial" charset="0"/>
            </a:endParaRPr>
          </a:p>
        </p:txBody>
      </p:sp>
      <p:sp>
        <p:nvSpPr>
          <p:cNvPr id="237571"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5123E90F-E955-4C33-B88D-A1E0661EFBDC}" type="slidenum">
              <a:rPr lang="en-US">
                <a:latin typeface="Arial" charset="0"/>
              </a:rPr>
              <a:pPr/>
              <a:t>38</a:t>
            </a:fld>
            <a:endParaRPr lang="en-US">
              <a:latin typeface="Arial" charset="0"/>
            </a:endParaRPr>
          </a:p>
        </p:txBody>
      </p:sp>
      <p:sp>
        <p:nvSpPr>
          <p:cNvPr id="238595" name="Rectangle 2"/>
          <p:cNvSpPr>
            <a:spLocks noGrp="1" noChangeArrowheads="1"/>
          </p:cNvSpPr>
          <p:nvPr>
            <p:ph type="body" idx="1"/>
          </p:nvPr>
        </p:nvSpPr>
        <p:spPr>
          <a:xfrm>
            <a:off x="578115" y="4728130"/>
            <a:ext cx="5610754" cy="3821238"/>
          </a:xfrm>
          <a:noFill/>
          <a:ln/>
        </p:spPr>
        <p:txBody>
          <a:bodyPr/>
          <a:lstStyle/>
          <a:p>
            <a:pPr eaLnBrk="1" hangingPunct="1"/>
            <a:endParaRPr lang="en-US" smtClean="0">
              <a:latin typeface="Arial" charset="0"/>
            </a:endParaRPr>
          </a:p>
        </p:txBody>
      </p:sp>
      <p:sp>
        <p:nvSpPr>
          <p:cNvPr id="23859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80BCF1B4-22FE-4564-8BD3-0CE4AEB94DFC}" type="slidenum">
              <a:rPr lang="en-US">
                <a:latin typeface="Arial" charset="0"/>
              </a:rPr>
              <a:pPr/>
              <a:t>39</a:t>
            </a:fld>
            <a:endParaRPr lang="en-US">
              <a:latin typeface="Arial" charset="0"/>
            </a:endParaRPr>
          </a:p>
        </p:txBody>
      </p:sp>
      <p:sp>
        <p:nvSpPr>
          <p:cNvPr id="239619" name="Rectangle 2"/>
          <p:cNvSpPr>
            <a:spLocks noGrp="1" noChangeArrowheads="1"/>
          </p:cNvSpPr>
          <p:nvPr>
            <p:ph type="body" idx="1"/>
          </p:nvPr>
        </p:nvSpPr>
        <p:spPr>
          <a:xfrm>
            <a:off x="699823" y="287440"/>
            <a:ext cx="5610754" cy="8312653"/>
          </a:xfrm>
          <a:noFill/>
          <a:ln/>
        </p:spPr>
        <p:txBody>
          <a:bodyPr/>
          <a:lstStyle/>
          <a:p>
            <a:pPr marL="220337" indent="-220337" eaLnBrk="1" hangingPunct="1"/>
            <a:r>
              <a:rPr lang="en-US" b="1" dirty="0" smtClean="0">
                <a:latin typeface="Arial" charset="0"/>
              </a:rPr>
              <a:t>Learning Activity 2</a:t>
            </a:r>
            <a:endParaRPr lang="en-US" b="1" dirty="0" smtClean="0"/>
          </a:p>
          <a:p>
            <a:pPr marL="220337" indent="-220337" eaLnBrk="1" hangingPunct="1"/>
            <a:endParaRPr lang="en-US" dirty="0" smtClean="0">
              <a:latin typeface="Arial" charset="0"/>
            </a:endParaRPr>
          </a:p>
          <a:p>
            <a:pPr marL="220337" indent="-220337" eaLnBrk="1" hangingPunct="1"/>
            <a:r>
              <a:rPr lang="en-US" dirty="0" smtClean="0">
                <a:latin typeface="Arial" charset="0"/>
              </a:rPr>
              <a:t>Using the following information to configure the measurement platform:</a:t>
            </a:r>
          </a:p>
          <a:p>
            <a:pPr eaLnBrk="1" hangingPunct="1"/>
            <a:r>
              <a:rPr lang="en-US" dirty="0" smtClean="0"/>
              <a:t>Scheduled reports are automatically generated and transferred to the customer’s FTP server via the IP interface after the following configuration is performed:</a:t>
            </a:r>
          </a:p>
          <a:p>
            <a:pPr lvl="1" eaLnBrk="1" hangingPunct="1"/>
            <a:r>
              <a:rPr lang="en-US" dirty="0" smtClean="0"/>
              <a:t>chg-</a:t>
            </a:r>
            <a:r>
              <a:rPr lang="en-US" dirty="0" err="1" smtClean="0"/>
              <a:t>feat:measplat</a:t>
            </a:r>
            <a:r>
              <a:rPr lang="en-US" dirty="0" smtClean="0"/>
              <a:t>=on</a:t>
            </a:r>
          </a:p>
          <a:p>
            <a:pPr lvl="1" eaLnBrk="1" hangingPunct="1"/>
            <a:r>
              <a:rPr lang="en-US" dirty="0" smtClean="0"/>
              <a:t>ent-card:type=</a:t>
            </a:r>
            <a:r>
              <a:rPr lang="en-US" dirty="0" err="1" smtClean="0"/>
              <a:t>mcpm:appl</a:t>
            </a:r>
            <a:r>
              <a:rPr lang="en-US" dirty="0" smtClean="0"/>
              <a:t>=</a:t>
            </a:r>
            <a:r>
              <a:rPr lang="en-US" dirty="0" err="1" smtClean="0"/>
              <a:t>mcp:loc</a:t>
            </a:r>
            <a:r>
              <a:rPr lang="en-US" dirty="0" smtClean="0"/>
              <a:t>=1104 ( MCPM card location)</a:t>
            </a:r>
          </a:p>
          <a:p>
            <a:pPr lvl="1" eaLnBrk="1" hangingPunct="1"/>
            <a:r>
              <a:rPr lang="en-US" dirty="0" smtClean="0"/>
              <a:t>ent-card:type=</a:t>
            </a:r>
            <a:r>
              <a:rPr lang="en-US" dirty="0" err="1" smtClean="0"/>
              <a:t>mcpm:appl</a:t>
            </a:r>
            <a:r>
              <a:rPr lang="en-US" dirty="0" smtClean="0"/>
              <a:t>=</a:t>
            </a:r>
            <a:r>
              <a:rPr lang="en-US" dirty="0" err="1" smtClean="0"/>
              <a:t>mcp:loc</a:t>
            </a:r>
            <a:r>
              <a:rPr lang="en-US" dirty="0" smtClean="0"/>
              <a:t>=1106 ( MCPM card location)</a:t>
            </a:r>
          </a:p>
          <a:p>
            <a:pPr lvl="1" eaLnBrk="1" hangingPunct="1"/>
            <a:r>
              <a:rPr lang="en-US" dirty="0" smtClean="0"/>
              <a:t>chg-ip-</a:t>
            </a:r>
            <a:r>
              <a:rPr lang="en-US" dirty="0" err="1" smtClean="0"/>
              <a:t>lnk:loc</a:t>
            </a:r>
            <a:r>
              <a:rPr lang="en-US" dirty="0" smtClean="0"/>
              <a:t>=1104:port=a:ipaddr=192.168.57.13:submask=255.255.255.0</a:t>
            </a:r>
          </a:p>
          <a:p>
            <a:pPr lvl="1" eaLnBrk="1" hangingPunct="1"/>
            <a:r>
              <a:rPr lang="en-US" dirty="0" smtClean="0"/>
              <a:t>chg-ip-</a:t>
            </a:r>
            <a:r>
              <a:rPr lang="en-US" dirty="0" err="1" smtClean="0"/>
              <a:t>lnk:loc</a:t>
            </a:r>
            <a:r>
              <a:rPr lang="en-US" dirty="0" smtClean="0"/>
              <a:t>=1106:port=a:ipaddr=192.168.57.14:submask=255.255.255.0</a:t>
            </a:r>
          </a:p>
          <a:p>
            <a:pPr lvl="1" eaLnBrk="1" hangingPunct="1"/>
            <a:r>
              <a:rPr lang="en-US" dirty="0" smtClean="0"/>
              <a:t>ent-ip-host:host=mcpm1104:ipaddr=192.168.57.13</a:t>
            </a:r>
          </a:p>
          <a:p>
            <a:pPr lvl="1" eaLnBrk="1" hangingPunct="1"/>
            <a:r>
              <a:rPr lang="en-US" dirty="0" smtClean="0"/>
              <a:t>ent-ip-host:host=mcpm1106:ipaddr=192.168.57.14</a:t>
            </a:r>
          </a:p>
          <a:p>
            <a:pPr lvl="1" eaLnBrk="1" hangingPunct="1"/>
            <a:r>
              <a:rPr lang="en-US" dirty="0" smtClean="0"/>
              <a:t>chg-ip-card:loc=1104:srchordr=local</a:t>
            </a:r>
          </a:p>
          <a:p>
            <a:pPr lvl="1" eaLnBrk="1" hangingPunct="1"/>
            <a:r>
              <a:rPr lang="en-US" dirty="0" smtClean="0"/>
              <a:t>chg-ip-card:loc=1106:srchordr=local</a:t>
            </a:r>
          </a:p>
          <a:p>
            <a:pPr lvl="1" eaLnBrk="1" hangingPunct="1"/>
            <a:r>
              <a:rPr lang="en-US" dirty="0" smtClean="0"/>
              <a:t>alw-card:loc=1104</a:t>
            </a:r>
          </a:p>
          <a:p>
            <a:pPr lvl="1" eaLnBrk="1" hangingPunct="1"/>
            <a:r>
              <a:rPr lang="en-US" dirty="0" smtClean="0"/>
              <a:t>alw-card:loc=1106</a:t>
            </a:r>
          </a:p>
          <a:p>
            <a:pPr lvl="1" eaLnBrk="1" hangingPunct="1"/>
            <a:r>
              <a:rPr lang="en-US" dirty="0" smtClean="0"/>
              <a:t>ent-ftp-</a:t>
            </a:r>
            <a:r>
              <a:rPr lang="en-US" dirty="0" err="1" smtClean="0"/>
              <a:t>serv:app</a:t>
            </a:r>
            <a:r>
              <a:rPr lang="en-US" dirty="0" smtClean="0"/>
              <a:t>=</a:t>
            </a:r>
            <a:r>
              <a:rPr lang="en-US" dirty="0" err="1" smtClean="0"/>
              <a:t>meas:ipaddr</a:t>
            </a:r>
            <a:r>
              <a:rPr lang="en-US" dirty="0" smtClean="0"/>
              <a:t>=192.168.57.15:login=</a:t>
            </a:r>
            <a:r>
              <a:rPr lang="en-US" dirty="0" err="1" smtClean="0"/>
              <a:t>Training:prio</a:t>
            </a:r>
            <a:r>
              <a:rPr lang="en-US" dirty="0" smtClean="0"/>
              <a:t>=1:path=“/”</a:t>
            </a:r>
          </a:p>
          <a:p>
            <a:pPr lvl="1" eaLnBrk="1" hangingPunct="1"/>
            <a:r>
              <a:rPr lang="en-US" dirty="0" smtClean="0"/>
              <a:t>at password prompt enter Training</a:t>
            </a:r>
          </a:p>
          <a:p>
            <a:pPr lvl="1" eaLnBrk="1" hangingPunct="1"/>
            <a:r>
              <a:rPr lang="en-US" dirty="0" smtClean="0"/>
              <a:t>rept-stat-</a:t>
            </a:r>
            <a:r>
              <a:rPr lang="en-US" dirty="0" err="1" smtClean="0"/>
              <a:t>meas</a:t>
            </a:r>
            <a:r>
              <a:rPr lang="en-US" dirty="0" smtClean="0"/>
              <a:t>: Wait for the cards to go PST=IS-</a:t>
            </a:r>
            <a:r>
              <a:rPr lang="en-US" dirty="0" err="1" smtClean="0"/>
              <a:t>ANR</a:t>
            </a:r>
            <a:r>
              <a:rPr lang="en-US" dirty="0" smtClean="0"/>
              <a:t>, SST=restrict. AST=0 – 100%, </a:t>
            </a:r>
            <a:r>
              <a:rPr lang="en-US" dirty="0" err="1" smtClean="0"/>
              <a:t>meas</a:t>
            </a:r>
            <a:r>
              <a:rPr lang="en-US" dirty="0" smtClean="0"/>
              <a:t> SS=OOS-MT-</a:t>
            </a:r>
            <a:r>
              <a:rPr lang="en-US" dirty="0" err="1" smtClean="0"/>
              <a:t>DSBLD</a:t>
            </a:r>
            <a:r>
              <a:rPr lang="en-US" dirty="0" smtClean="0"/>
              <a:t> (this may take a few minutes for cards to load)</a:t>
            </a:r>
          </a:p>
          <a:p>
            <a:pPr lvl="1" eaLnBrk="1" hangingPunct="1"/>
            <a:r>
              <a:rPr lang="en-US" dirty="0" smtClean="0"/>
              <a:t>chg-</a:t>
            </a:r>
            <a:r>
              <a:rPr lang="en-US" dirty="0" err="1" smtClean="0"/>
              <a:t>measopts:platformenable</a:t>
            </a:r>
            <a:r>
              <a:rPr lang="en-US" dirty="0" smtClean="0"/>
              <a:t>=</a:t>
            </a:r>
            <a:r>
              <a:rPr lang="en-US" dirty="0" err="1" smtClean="0"/>
              <a:t>on:all</a:t>
            </a:r>
            <a:r>
              <a:rPr lang="en-US" dirty="0" smtClean="0"/>
              <a:t>=on</a:t>
            </a:r>
          </a:p>
          <a:p>
            <a:pPr lvl="1" eaLnBrk="1" hangingPunct="1"/>
            <a:r>
              <a:rPr lang="en-US" dirty="0" smtClean="0"/>
              <a:t>rept-stat-</a:t>
            </a:r>
            <a:r>
              <a:rPr lang="en-US" dirty="0" err="1" smtClean="0"/>
              <a:t>meas</a:t>
            </a:r>
            <a:r>
              <a:rPr lang="en-US" dirty="0" smtClean="0"/>
              <a:t>: when card goes to PST=IS-NR, SST=active, </a:t>
            </a:r>
            <a:r>
              <a:rPr lang="en-US" dirty="0" err="1" smtClean="0"/>
              <a:t>meas</a:t>
            </a:r>
            <a:r>
              <a:rPr lang="en-US" dirty="0" smtClean="0"/>
              <a:t> SS=active, the measurement platform is now fully functional.  </a:t>
            </a:r>
          </a:p>
          <a:p>
            <a:pPr lvl="1" eaLnBrk="1" hangingPunct="1"/>
            <a:r>
              <a:rPr lang="en-US" i="1" dirty="0" smtClean="0"/>
              <a:t>NOTE: IP addresses, submask values, login, passwords and paths are for examples only.</a:t>
            </a:r>
          </a:p>
          <a:p>
            <a:pPr marL="220337" indent="-220337" eaLnBrk="1" hangingPunct="1">
              <a:buFontTx/>
              <a:buAutoNum type="arabicPeriod"/>
            </a:pPr>
            <a:endParaRPr lang="en-US" dirty="0" smtClean="0">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2FF290F3-F72E-4678-9550-2CE37CF5B914}" type="slidenum">
              <a:rPr lang="en-US">
                <a:latin typeface="Arial" charset="0"/>
              </a:rPr>
              <a:pPr/>
              <a:t>4</a:t>
            </a:fld>
            <a:endParaRPr lang="en-US">
              <a:latin typeface="Arial" charset="0"/>
            </a:endParaRPr>
          </a:p>
        </p:txBody>
      </p:sp>
      <p:sp>
        <p:nvSpPr>
          <p:cNvPr id="199683" name="Rectangle 2"/>
          <p:cNvSpPr>
            <a:spLocks noGrp="1" noChangeArrowheads="1"/>
          </p:cNvSpPr>
          <p:nvPr>
            <p:ph type="body" idx="1"/>
          </p:nvPr>
        </p:nvSpPr>
        <p:spPr>
          <a:xfrm>
            <a:off x="578115" y="4718907"/>
            <a:ext cx="5610754" cy="3830461"/>
          </a:xfrm>
          <a:noFill/>
          <a:ln/>
        </p:spPr>
        <p:txBody>
          <a:bodyPr/>
          <a:lstStyle/>
          <a:p>
            <a:pPr eaLnBrk="1" hangingPunct="1"/>
            <a:r>
              <a:rPr lang="en-US" sz="1000" dirty="0" smtClean="0"/>
              <a:t>Software copies of the listed EAGLE STP user manuals will be available for use during classroom and laboratory activities.  Your instructor will direct you to the appropriate manual.  Remember – the software version might differ from the one you have on your site, so always use your site software as the “official” source of information when using your site system.</a:t>
            </a:r>
          </a:p>
          <a:p>
            <a:pPr eaLnBrk="1" hangingPunct="1"/>
            <a:r>
              <a:rPr lang="en-US" sz="1000" dirty="0" smtClean="0"/>
              <a:t>At the end of each day, you will complete a Daily Progress Review form.  This form will give you an opportunity to evaluate your learning progress and request additional information on topics covered during that day of training. Please include your name on the form so your question or concern can be addressed.</a:t>
            </a:r>
          </a:p>
          <a:p>
            <a:pPr eaLnBrk="1" hangingPunct="1"/>
            <a:endParaRPr lang="en-US" sz="1000" dirty="0" smtClean="0"/>
          </a:p>
        </p:txBody>
      </p:sp>
      <p:sp>
        <p:nvSpPr>
          <p:cNvPr id="19968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E08281D1-8AB7-465E-8DCF-F98826FDE96E}" type="slidenum">
              <a:rPr lang="en-US">
                <a:latin typeface="Arial" charset="0"/>
              </a:rPr>
              <a:pPr/>
              <a:t>40</a:t>
            </a:fld>
            <a:endParaRPr lang="en-US">
              <a:latin typeface="Arial" charset="0"/>
            </a:endParaRPr>
          </a:p>
        </p:txBody>
      </p:sp>
      <p:sp>
        <p:nvSpPr>
          <p:cNvPr id="240643" name="Rectangle 2"/>
          <p:cNvSpPr>
            <a:spLocks noGrp="1" noChangeArrowheads="1"/>
          </p:cNvSpPr>
          <p:nvPr>
            <p:ph type="body" idx="1"/>
          </p:nvPr>
        </p:nvSpPr>
        <p:spPr>
          <a:xfrm>
            <a:off x="578115" y="4728130"/>
            <a:ext cx="5610754" cy="3821238"/>
          </a:xfrm>
          <a:noFill/>
          <a:ln/>
        </p:spPr>
        <p:txBody>
          <a:bodyPr/>
          <a:lstStyle/>
          <a:p>
            <a:pPr eaLnBrk="1" hangingPunct="1"/>
            <a:endParaRPr lang="en-US" smtClean="0">
              <a:latin typeface="Arial" charset="0"/>
            </a:endParaRPr>
          </a:p>
        </p:txBody>
      </p:sp>
      <p:sp>
        <p:nvSpPr>
          <p:cNvPr id="24064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032B109A-9030-408C-830F-4D3552339543}" type="slidenum">
              <a:rPr lang="en-US">
                <a:latin typeface="Arial" charset="0"/>
              </a:rPr>
              <a:pPr/>
              <a:t>41</a:t>
            </a:fld>
            <a:endParaRPr lang="en-US">
              <a:latin typeface="Arial" charset="0"/>
            </a:endParaRPr>
          </a:p>
        </p:txBody>
      </p:sp>
      <p:sp>
        <p:nvSpPr>
          <p:cNvPr id="241667" name="Rectangle 2"/>
          <p:cNvSpPr>
            <a:spLocks noGrp="1" noChangeArrowheads="1"/>
          </p:cNvSpPr>
          <p:nvPr>
            <p:ph type="body" idx="1"/>
          </p:nvPr>
        </p:nvSpPr>
        <p:spPr>
          <a:xfrm>
            <a:off x="932591" y="302811"/>
            <a:ext cx="5149783" cy="8475587"/>
          </a:xfrm>
          <a:noFill/>
          <a:ln/>
        </p:spPr>
        <p:txBody>
          <a:bodyPr/>
          <a:lstStyle/>
          <a:p>
            <a:pPr marL="220337" indent="-220337" eaLnBrk="1" hangingPunct="1">
              <a:spcBef>
                <a:spcPct val="20000"/>
              </a:spcBef>
              <a:spcAft>
                <a:spcPct val="20000"/>
              </a:spcAft>
            </a:pPr>
            <a:r>
              <a:rPr lang="en-US" b="1" dirty="0" smtClean="0">
                <a:latin typeface="Arial" charset="0"/>
              </a:rPr>
              <a:t>Module 1 Review</a:t>
            </a:r>
          </a:p>
          <a:p>
            <a:pPr marL="220337" indent="-220337" eaLnBrk="1" hangingPunct="1">
              <a:spcBef>
                <a:spcPct val="20000"/>
              </a:spcBef>
              <a:spcAft>
                <a:spcPct val="20000"/>
              </a:spcAft>
            </a:pPr>
            <a:endParaRPr lang="en-US" sz="1400" b="1" dirty="0" smtClean="0"/>
          </a:p>
          <a:p>
            <a:pPr marL="220337" indent="-220337" eaLnBrk="1" hangingPunct="1">
              <a:spcBef>
                <a:spcPct val="20000"/>
              </a:spcBef>
              <a:spcAft>
                <a:spcPct val="20000"/>
              </a:spcAft>
            </a:pPr>
            <a:r>
              <a:rPr lang="en-US" dirty="0" smtClean="0">
                <a:latin typeface="Arial" charset="0"/>
              </a:rPr>
              <a:t>1. Which MAS card performs measurement collection?</a:t>
            </a:r>
          </a:p>
          <a:p>
            <a:pPr marL="220337" indent="-220337">
              <a:spcBef>
                <a:spcPct val="50000"/>
              </a:spcBef>
              <a:buClr>
                <a:schemeClr val="tx2"/>
              </a:buClr>
            </a:pPr>
            <a:r>
              <a:rPr lang="en-US" dirty="0" smtClean="0">
                <a:latin typeface="Arial" charset="0"/>
              </a:rPr>
              <a:t>_________________________________________________________</a:t>
            </a:r>
          </a:p>
          <a:p>
            <a:pPr marL="220337" indent="-220337">
              <a:spcBef>
                <a:spcPct val="50000"/>
              </a:spcBef>
              <a:buClr>
                <a:schemeClr val="tx2"/>
              </a:buClr>
              <a:buFontTx/>
              <a:buAutoNum type="arabicPeriod" startAt="2"/>
            </a:pPr>
            <a:r>
              <a:rPr lang="en-US" dirty="0" smtClean="0">
                <a:latin typeface="Arial" charset="0"/>
              </a:rPr>
              <a:t>Which measurement category is the </a:t>
            </a:r>
            <a:r>
              <a:rPr lang="en-US" dirty="0" err="1" smtClean="0">
                <a:latin typeface="Arial" charset="0"/>
              </a:rPr>
              <a:t>AVL</a:t>
            </a:r>
            <a:r>
              <a:rPr lang="en-US" dirty="0" smtClean="0">
                <a:latin typeface="Arial" charset="0"/>
              </a:rPr>
              <a:t> report found?</a:t>
            </a:r>
          </a:p>
          <a:p>
            <a:pPr marL="220337" indent="-220337">
              <a:spcBef>
                <a:spcPct val="50000"/>
              </a:spcBef>
              <a:buClr>
                <a:schemeClr val="tx2"/>
              </a:buClr>
            </a:pPr>
            <a:r>
              <a:rPr lang="en-US" dirty="0" smtClean="0">
                <a:latin typeface="Arial" charset="0"/>
              </a:rPr>
              <a:t>_________________________________________________________</a:t>
            </a:r>
          </a:p>
          <a:p>
            <a:pPr marL="220337" indent="-220337">
              <a:spcBef>
                <a:spcPct val="50000"/>
              </a:spcBef>
              <a:buClr>
                <a:schemeClr val="tx2"/>
              </a:buClr>
              <a:buFontTx/>
              <a:buAutoNum type="arabicPeriod" startAt="3"/>
            </a:pPr>
            <a:r>
              <a:rPr lang="en-US" dirty="0" smtClean="0">
                <a:latin typeface="Arial" charset="0"/>
              </a:rPr>
              <a:t>Which </a:t>
            </a:r>
            <a:r>
              <a:rPr lang="en-US" dirty="0" err="1" smtClean="0">
                <a:latin typeface="Arial" charset="0"/>
              </a:rPr>
              <a:t>enttypes</a:t>
            </a:r>
            <a:r>
              <a:rPr lang="en-US" dirty="0" smtClean="0">
                <a:latin typeface="Arial" charset="0"/>
              </a:rPr>
              <a:t> are compatible with report type </a:t>
            </a:r>
            <a:r>
              <a:rPr lang="en-US" dirty="0" err="1" smtClean="0">
                <a:latin typeface="Arial" charset="0"/>
              </a:rPr>
              <a:t>SYSTOT</a:t>
            </a:r>
            <a:r>
              <a:rPr lang="en-US" dirty="0" smtClean="0">
                <a:latin typeface="Arial" charset="0"/>
              </a:rPr>
              <a:t>?</a:t>
            </a:r>
          </a:p>
          <a:p>
            <a:pPr marL="220337" indent="-220337">
              <a:spcBef>
                <a:spcPct val="50000"/>
              </a:spcBef>
              <a:buClr>
                <a:schemeClr val="tx2"/>
              </a:buClr>
            </a:pPr>
            <a:r>
              <a:rPr lang="en-US" dirty="0" smtClean="0">
                <a:latin typeface="Arial" charset="0"/>
              </a:rPr>
              <a:t>______________________________________________________</a:t>
            </a:r>
          </a:p>
          <a:p>
            <a:pPr marL="220337" indent="-220337">
              <a:spcBef>
                <a:spcPct val="50000"/>
              </a:spcBef>
              <a:buClr>
                <a:schemeClr val="tx2"/>
              </a:buClr>
              <a:buFontTx/>
              <a:buAutoNum type="arabicPeriod" startAt="4"/>
            </a:pPr>
            <a:r>
              <a:rPr lang="en-US" dirty="0" smtClean="0">
                <a:latin typeface="Arial" charset="0"/>
              </a:rPr>
              <a:t>What are the four measurement collection periods?</a:t>
            </a:r>
          </a:p>
          <a:p>
            <a:pPr marL="220337" indent="-220337">
              <a:spcBef>
                <a:spcPct val="50000"/>
              </a:spcBef>
              <a:buClr>
                <a:schemeClr val="tx2"/>
              </a:buClr>
            </a:pPr>
            <a:r>
              <a:rPr lang="en-US" dirty="0" smtClean="0">
                <a:latin typeface="Arial" charset="0"/>
              </a:rPr>
              <a:t>______________________________________________________</a:t>
            </a:r>
          </a:p>
          <a:p>
            <a:pPr marL="220337" indent="-220337">
              <a:spcBef>
                <a:spcPct val="50000"/>
              </a:spcBef>
              <a:buClr>
                <a:schemeClr val="tx2"/>
              </a:buClr>
              <a:buFontTx/>
              <a:buAutoNum type="arabicPeriod" startAt="5"/>
            </a:pPr>
            <a:r>
              <a:rPr lang="en-US" dirty="0" smtClean="0">
                <a:latin typeface="Arial" charset="0"/>
              </a:rPr>
              <a:t>What are the four OAM measurement administrative commands?</a:t>
            </a:r>
          </a:p>
          <a:p>
            <a:pPr marL="220337" indent="-220337">
              <a:spcBef>
                <a:spcPct val="50000"/>
              </a:spcBef>
              <a:buClr>
                <a:schemeClr val="tx2"/>
              </a:buClr>
            </a:pPr>
            <a:r>
              <a:rPr lang="en-US" dirty="0" smtClean="0">
                <a:latin typeface="Arial" charset="0"/>
              </a:rPr>
              <a:t>______________________________________________________</a:t>
            </a:r>
          </a:p>
          <a:p>
            <a:pPr marL="220337" indent="-220337">
              <a:spcBef>
                <a:spcPct val="50000"/>
              </a:spcBef>
              <a:buClr>
                <a:schemeClr val="tx2"/>
              </a:buClr>
              <a:buFontTx/>
              <a:buAutoNum type="arabicPeriod" startAt="6"/>
            </a:pPr>
            <a:r>
              <a:rPr lang="en-US" dirty="0" smtClean="0">
                <a:latin typeface="Arial" charset="0"/>
              </a:rPr>
              <a:t>What are the five MP measurement administrative commands?</a:t>
            </a:r>
          </a:p>
          <a:p>
            <a:pPr marL="220337" indent="-220337">
              <a:spcBef>
                <a:spcPct val="50000"/>
              </a:spcBef>
              <a:buClr>
                <a:schemeClr val="tx2"/>
              </a:buClr>
            </a:pPr>
            <a:r>
              <a:rPr lang="en-US" dirty="0" smtClean="0">
                <a:latin typeface="Arial" charset="0"/>
              </a:rPr>
              <a:t>______________________________________________________</a:t>
            </a:r>
          </a:p>
          <a:p>
            <a:pPr marL="220337" indent="-220337">
              <a:spcBef>
                <a:spcPct val="50000"/>
              </a:spcBef>
              <a:buClr>
                <a:schemeClr val="tx2"/>
              </a:buClr>
              <a:buFontTx/>
              <a:buAutoNum type="arabicPeriod" startAt="7"/>
            </a:pPr>
            <a:r>
              <a:rPr lang="en-US" dirty="0" smtClean="0">
                <a:latin typeface="Arial" charset="0"/>
              </a:rPr>
              <a:t>Which type of card (s) are polled for the 5 minute Network Management report?</a:t>
            </a:r>
          </a:p>
          <a:p>
            <a:pPr marL="220337" indent="-220337">
              <a:spcBef>
                <a:spcPct val="50000"/>
              </a:spcBef>
              <a:buClr>
                <a:schemeClr val="tx2"/>
              </a:buClr>
            </a:pPr>
            <a:r>
              <a:rPr lang="en-US" dirty="0" smtClean="0">
                <a:latin typeface="Arial" charset="0"/>
              </a:rPr>
              <a:t>______________________________________________________</a:t>
            </a:r>
          </a:p>
          <a:p>
            <a:pPr marL="220337" indent="-220337">
              <a:spcBef>
                <a:spcPct val="50000"/>
              </a:spcBef>
              <a:buClr>
                <a:schemeClr val="tx2"/>
              </a:buClr>
              <a:buFontTx/>
              <a:buAutoNum type="arabicPeriod" startAt="8"/>
            </a:pPr>
            <a:r>
              <a:rPr lang="en-US" dirty="0" smtClean="0">
                <a:latin typeface="Arial" charset="0"/>
              </a:rPr>
              <a:t>What parameter must be added to the chg-trm command to have measurements displayed on a terminal or printed on a printer?</a:t>
            </a:r>
          </a:p>
          <a:p>
            <a:pPr marL="220337" indent="-220337">
              <a:spcBef>
                <a:spcPct val="50000"/>
              </a:spcBef>
              <a:buClr>
                <a:schemeClr val="tx2"/>
              </a:buClr>
            </a:pPr>
            <a:r>
              <a:rPr lang="en-US" dirty="0" smtClean="0">
                <a:latin typeface="Arial" charset="0"/>
              </a:rPr>
              <a:t>______________________________________________________</a:t>
            </a:r>
          </a:p>
          <a:p>
            <a:pPr marL="220337" indent="-220337">
              <a:spcBef>
                <a:spcPct val="50000"/>
              </a:spcBef>
              <a:buClr>
                <a:schemeClr val="tx2"/>
              </a:buClr>
              <a:buFontTx/>
              <a:buAutoNum type="arabicPeriod" startAt="9"/>
            </a:pPr>
            <a:r>
              <a:rPr lang="en-US" dirty="0" smtClean="0">
                <a:latin typeface="Arial" charset="0"/>
              </a:rPr>
              <a:t>What non-MAS card can be used to perform measurements?</a:t>
            </a:r>
          </a:p>
          <a:p>
            <a:pPr marL="220337" indent="-220337">
              <a:spcBef>
                <a:spcPct val="50000"/>
              </a:spcBef>
              <a:buClr>
                <a:schemeClr val="tx2"/>
              </a:buClr>
            </a:pPr>
            <a:r>
              <a:rPr lang="en-US" dirty="0" smtClean="0">
                <a:latin typeface="Arial" charset="0"/>
              </a:rPr>
              <a:t>______________________________________________________</a:t>
            </a:r>
          </a:p>
          <a:p>
            <a:pPr marL="220337" indent="-220337">
              <a:spcBef>
                <a:spcPct val="50000"/>
              </a:spcBef>
              <a:buClr>
                <a:schemeClr val="tx2"/>
              </a:buClr>
            </a:pPr>
            <a:endParaRPr lang="en-US" dirty="0" smtClean="0">
              <a:latin typeface="Arial" charset="0"/>
            </a:endParaRPr>
          </a:p>
        </p:txBody>
      </p:sp>
      <p:sp>
        <p:nvSpPr>
          <p:cNvPr id="241668" name="Line 3"/>
          <p:cNvSpPr>
            <a:spLocks noChangeShapeType="1"/>
          </p:cNvSpPr>
          <p:nvPr/>
        </p:nvSpPr>
        <p:spPr bwMode="auto">
          <a:xfrm>
            <a:off x="915856" y="765478"/>
            <a:ext cx="5269971"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7"/>
          <p:cNvSpPr>
            <a:spLocks noGrp="1" noChangeArrowheads="1"/>
          </p:cNvSpPr>
          <p:nvPr>
            <p:ph type="sldNum" sz="quarter" idx="5"/>
          </p:nvPr>
        </p:nvSpPr>
        <p:spPr>
          <a:noFill/>
        </p:spPr>
        <p:txBody>
          <a:bodyPr/>
          <a:lstStyle/>
          <a:p>
            <a:fld id="{53743BF0-F31A-40EC-B6A5-E00988BBAFA2}" type="slidenum">
              <a:rPr lang="en-US">
                <a:latin typeface="Arial" charset="0"/>
              </a:rPr>
              <a:pPr/>
              <a:t>42</a:t>
            </a:fld>
            <a:endParaRPr lang="en-US">
              <a:latin typeface="Arial" charset="0"/>
            </a:endParaRPr>
          </a:p>
        </p:txBody>
      </p:sp>
      <p:sp>
        <p:nvSpPr>
          <p:cNvPr id="242691" name="Rectangle 2"/>
          <p:cNvSpPr>
            <a:spLocks noChangeArrowheads="1"/>
          </p:cNvSpPr>
          <p:nvPr/>
        </p:nvSpPr>
        <p:spPr bwMode="auto">
          <a:xfrm>
            <a:off x="932591" y="304347"/>
            <a:ext cx="5148263" cy="8475587"/>
          </a:xfrm>
          <a:prstGeom prst="rect">
            <a:avLst/>
          </a:prstGeom>
          <a:noFill/>
          <a:ln w="9525">
            <a:noFill/>
            <a:miter lim="800000"/>
            <a:headEnd/>
            <a:tailEnd/>
          </a:ln>
        </p:spPr>
        <p:txBody>
          <a:bodyPr lIns="93754" tIns="46877" rIns="93754" bIns="46877"/>
          <a:lstStyle/>
          <a:p>
            <a:pPr marL="220337" indent="-220337" algn="ctr">
              <a:spcBef>
                <a:spcPct val="20000"/>
              </a:spcBef>
              <a:spcAft>
                <a:spcPct val="20000"/>
              </a:spcAft>
            </a:pPr>
            <a:r>
              <a:rPr lang="en-US" sz="1600" dirty="0"/>
              <a:t>Student Notes</a:t>
            </a:r>
          </a:p>
        </p:txBody>
      </p:sp>
      <p:sp>
        <p:nvSpPr>
          <p:cNvPr id="242692" name="Line 3"/>
          <p:cNvSpPr>
            <a:spLocks noChangeShapeType="1"/>
          </p:cNvSpPr>
          <p:nvPr/>
        </p:nvSpPr>
        <p:spPr bwMode="auto">
          <a:xfrm>
            <a:off x="915856" y="708605"/>
            <a:ext cx="5158912" cy="0"/>
          </a:xfrm>
          <a:prstGeom prst="line">
            <a:avLst/>
          </a:prstGeom>
          <a:noFill/>
          <a:ln w="9525">
            <a:solidFill>
              <a:schemeClr val="tx1"/>
            </a:solidFill>
            <a:round/>
            <a:headEnd/>
            <a:tailEnd/>
          </a:ln>
        </p:spPr>
        <p:txBody>
          <a:bodyPr lIns="88135" tIns="44068" rIns="88135" bIns="44068"/>
          <a:lstStyle/>
          <a:p>
            <a:endParaRPr lang="en-US"/>
          </a:p>
        </p:txBody>
      </p:sp>
      <p:sp>
        <p:nvSpPr>
          <p:cNvPr id="242693" name="Line 4"/>
          <p:cNvSpPr>
            <a:spLocks noChangeShapeType="1"/>
          </p:cNvSpPr>
          <p:nvPr/>
        </p:nvSpPr>
        <p:spPr bwMode="auto">
          <a:xfrm>
            <a:off x="903685" y="140644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694" name="Line 5"/>
          <p:cNvSpPr>
            <a:spLocks noChangeShapeType="1"/>
          </p:cNvSpPr>
          <p:nvPr/>
        </p:nvSpPr>
        <p:spPr bwMode="auto">
          <a:xfrm>
            <a:off x="903685" y="1918305"/>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695" name="Line 6"/>
          <p:cNvSpPr>
            <a:spLocks noChangeShapeType="1"/>
          </p:cNvSpPr>
          <p:nvPr/>
        </p:nvSpPr>
        <p:spPr bwMode="auto">
          <a:xfrm>
            <a:off x="903685" y="242862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696" name="Line 7"/>
          <p:cNvSpPr>
            <a:spLocks noChangeShapeType="1"/>
          </p:cNvSpPr>
          <p:nvPr/>
        </p:nvSpPr>
        <p:spPr bwMode="auto">
          <a:xfrm>
            <a:off x="903685" y="293894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697" name="Line 8"/>
          <p:cNvSpPr>
            <a:spLocks noChangeShapeType="1"/>
          </p:cNvSpPr>
          <p:nvPr/>
        </p:nvSpPr>
        <p:spPr bwMode="auto">
          <a:xfrm>
            <a:off x="903685" y="344925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698" name="Line 9"/>
          <p:cNvSpPr>
            <a:spLocks noChangeShapeType="1"/>
          </p:cNvSpPr>
          <p:nvPr/>
        </p:nvSpPr>
        <p:spPr bwMode="auto">
          <a:xfrm>
            <a:off x="903685" y="395804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699" name="Line 10"/>
          <p:cNvSpPr>
            <a:spLocks noChangeShapeType="1"/>
          </p:cNvSpPr>
          <p:nvPr/>
        </p:nvSpPr>
        <p:spPr bwMode="auto">
          <a:xfrm>
            <a:off x="903685" y="4469896"/>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700" name="Line 11"/>
          <p:cNvSpPr>
            <a:spLocks noChangeShapeType="1"/>
          </p:cNvSpPr>
          <p:nvPr/>
        </p:nvSpPr>
        <p:spPr bwMode="auto">
          <a:xfrm>
            <a:off x="903685" y="4980214"/>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701" name="Line 12"/>
          <p:cNvSpPr>
            <a:spLocks noChangeShapeType="1"/>
          </p:cNvSpPr>
          <p:nvPr/>
        </p:nvSpPr>
        <p:spPr bwMode="auto">
          <a:xfrm>
            <a:off x="903685" y="5492070"/>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702" name="Line 13"/>
          <p:cNvSpPr>
            <a:spLocks noChangeShapeType="1"/>
          </p:cNvSpPr>
          <p:nvPr/>
        </p:nvSpPr>
        <p:spPr bwMode="auto">
          <a:xfrm>
            <a:off x="903685" y="600238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703" name="Line 14"/>
          <p:cNvSpPr>
            <a:spLocks noChangeShapeType="1"/>
          </p:cNvSpPr>
          <p:nvPr/>
        </p:nvSpPr>
        <p:spPr bwMode="auto">
          <a:xfrm>
            <a:off x="903685" y="65142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704" name="Line 15"/>
          <p:cNvSpPr>
            <a:spLocks noChangeShapeType="1"/>
          </p:cNvSpPr>
          <p:nvPr/>
        </p:nvSpPr>
        <p:spPr bwMode="auto">
          <a:xfrm>
            <a:off x="903685" y="702456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705" name="Line 16"/>
          <p:cNvSpPr>
            <a:spLocks noChangeShapeType="1"/>
          </p:cNvSpPr>
          <p:nvPr/>
        </p:nvSpPr>
        <p:spPr bwMode="auto">
          <a:xfrm>
            <a:off x="903685" y="75333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706" name="Line 17"/>
          <p:cNvSpPr>
            <a:spLocks noChangeShapeType="1"/>
          </p:cNvSpPr>
          <p:nvPr/>
        </p:nvSpPr>
        <p:spPr bwMode="auto">
          <a:xfrm>
            <a:off x="903685" y="804366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42707" name="Line 18"/>
          <p:cNvSpPr>
            <a:spLocks noChangeShapeType="1"/>
          </p:cNvSpPr>
          <p:nvPr/>
        </p:nvSpPr>
        <p:spPr bwMode="auto">
          <a:xfrm>
            <a:off x="903685" y="8555516"/>
            <a:ext cx="5157391"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p:cNvSpPr>
            <a:spLocks noGrp="1" noChangeArrowheads="1"/>
          </p:cNvSpPr>
          <p:nvPr>
            <p:ph type="sldNum" sz="quarter" idx="5"/>
          </p:nvPr>
        </p:nvSpPr>
        <p:spPr>
          <a:noFill/>
        </p:spPr>
        <p:txBody>
          <a:bodyPr/>
          <a:lstStyle/>
          <a:p>
            <a:fld id="{9066DBFD-DE0E-40AB-8C52-BBE53498AAF4}" type="slidenum">
              <a:rPr lang="en-US">
                <a:latin typeface="Arial" charset="0"/>
              </a:rPr>
              <a:pPr/>
              <a:t>43</a:t>
            </a:fld>
            <a:endParaRPr lang="en-US">
              <a:latin typeface="Arial" charset="0"/>
            </a:endParaRPr>
          </a:p>
        </p:txBody>
      </p:sp>
      <p:sp>
        <p:nvSpPr>
          <p:cNvPr id="243715" name="Rectangle 2"/>
          <p:cNvSpPr>
            <a:spLocks noGrp="1" noRot="1" noChangeAspect="1" noChangeArrowheads="1" noTextEdit="1"/>
          </p:cNvSpPr>
          <p:nvPr>
            <p:ph type="sldImg"/>
          </p:nvPr>
        </p:nvSpPr>
        <p:spPr>
          <a:xfrm>
            <a:off x="579438" y="157163"/>
            <a:ext cx="5851525" cy="4389437"/>
          </a:xfrm>
          <a:ln/>
        </p:spPr>
      </p:sp>
      <p:sp>
        <p:nvSpPr>
          <p:cNvPr id="243716" name="Rectangle 3"/>
          <p:cNvSpPr>
            <a:spLocks noGrp="1" noChangeArrowheads="1"/>
          </p:cNvSpPr>
          <p:nvPr>
            <p:ph type="body" idx="1"/>
          </p:nvPr>
        </p:nvSpPr>
        <p:spPr>
          <a:xfrm>
            <a:off x="623756" y="4575957"/>
            <a:ext cx="5788753" cy="4563659"/>
          </a:xfrm>
          <a:noFill/>
          <a:ln/>
        </p:spPr>
        <p:txBody>
          <a:bodyPr/>
          <a:lstStyle/>
          <a:p>
            <a:pPr lvl="3" eaLnBrk="1" hangingPunct="1"/>
            <a:endParaRPr lang="en-US" smtClean="0">
              <a:latin typeface="Arial" charset="0"/>
            </a:endParaRPr>
          </a:p>
          <a:p>
            <a:pPr lvl="3" eaLnBrk="1" hangingPunct="1"/>
            <a:endParaRPr lang="en-US" smtClean="0">
              <a:latin typeface="Arial" charset="0"/>
            </a:endParaRPr>
          </a:p>
          <a:p>
            <a:pPr lvl="3" eaLnBrk="1" hangingPunct="1"/>
            <a:endParaRPr lang="en-US" smtClean="0">
              <a:latin typeface="Arial" charset="0"/>
            </a:endParaRPr>
          </a:p>
          <a:p>
            <a:pPr lvl="3" eaLnBrk="1" hangingPunct="1"/>
            <a:endParaRPr lang="en-US" smtClean="0">
              <a:latin typeface="Arial" charset="0"/>
            </a:endParaRPr>
          </a:p>
          <a:p>
            <a:pPr lvl="3" eaLnBrk="1" hangingPunct="1"/>
            <a:endParaRPr lang="en-US" smtClean="0">
              <a:latin typeface="Arial" charset="0"/>
            </a:endParaRPr>
          </a:p>
          <a:p>
            <a:pPr lvl="3" eaLnBrk="1" hangingPunct="1"/>
            <a:endParaRPr lang="en-US" smtClean="0">
              <a:latin typeface="Arial" charset="0"/>
            </a:endParaRPr>
          </a:p>
          <a:p>
            <a:pPr lvl="3" eaLnBrk="1" hangingPunct="1"/>
            <a:endParaRPr lang="en-US" smtClean="0">
              <a:latin typeface="Arial" charset="0"/>
            </a:endParaRPr>
          </a:p>
          <a:p>
            <a:pPr lvl="3" eaLnBrk="1" hangingPunct="1"/>
            <a:endParaRPr lang="en-US" smtClean="0">
              <a:latin typeface="Arial" charset="0"/>
            </a:endParaRPr>
          </a:p>
          <a:p>
            <a:pPr eaLnBrk="1" hangingPunct="1"/>
            <a:endParaRPr lang="en-US" smtClean="0">
              <a:latin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p:cNvSpPr>
            <a:spLocks noGrp="1" noChangeArrowheads="1"/>
          </p:cNvSpPr>
          <p:nvPr>
            <p:ph type="sldNum" sz="quarter" idx="5"/>
          </p:nvPr>
        </p:nvSpPr>
        <p:spPr>
          <a:noFill/>
        </p:spPr>
        <p:txBody>
          <a:bodyPr/>
          <a:lstStyle/>
          <a:p>
            <a:fld id="{1A9C1C93-B7D2-4A89-AC52-9D945066DD72}" type="slidenum">
              <a:rPr lang="en-US">
                <a:latin typeface="Arial" charset="0"/>
              </a:rPr>
              <a:pPr/>
              <a:t>44</a:t>
            </a:fld>
            <a:endParaRPr lang="en-US">
              <a:latin typeface="Arial" charset="0"/>
            </a:endParaRPr>
          </a:p>
        </p:txBody>
      </p:sp>
      <p:sp>
        <p:nvSpPr>
          <p:cNvPr id="244739" name="Rectangle 2"/>
          <p:cNvSpPr>
            <a:spLocks noGrp="1" noChangeArrowheads="1"/>
          </p:cNvSpPr>
          <p:nvPr>
            <p:ph type="body" idx="1"/>
          </p:nvPr>
        </p:nvSpPr>
        <p:spPr>
          <a:xfrm>
            <a:off x="734814" y="4740427"/>
            <a:ext cx="5452534" cy="3807405"/>
          </a:xfrm>
          <a:noFill/>
          <a:ln/>
        </p:spPr>
        <p:txBody>
          <a:bodyPr/>
          <a:lstStyle/>
          <a:p>
            <a:pPr eaLnBrk="1" hangingPunct="1"/>
            <a:r>
              <a:rPr lang="en-US" sz="1000" dirty="0" smtClean="0"/>
              <a:t>We will discuss the STP measurement reports by </a:t>
            </a:r>
            <a:r>
              <a:rPr lang="en-US" sz="1000" dirty="0" err="1" smtClean="0"/>
              <a:t>enttype</a:t>
            </a:r>
            <a:r>
              <a:rPr lang="en-US" sz="1000" dirty="0" smtClean="0"/>
              <a:t>; thereby, grouping several reports that give the same information over different reporting periods. </a:t>
            </a:r>
          </a:p>
        </p:txBody>
      </p:sp>
      <p:sp>
        <p:nvSpPr>
          <p:cNvPr id="24474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A13CF706-0612-467A-B943-DB52F68DC9EF}" type="slidenum">
              <a:rPr lang="en-US">
                <a:latin typeface="Arial" charset="0"/>
              </a:rPr>
              <a:pPr/>
              <a:t>45</a:t>
            </a:fld>
            <a:endParaRPr lang="en-US">
              <a:latin typeface="Arial" charset="0"/>
            </a:endParaRPr>
          </a:p>
        </p:txBody>
      </p:sp>
      <p:sp>
        <p:nvSpPr>
          <p:cNvPr id="245763" name="Rectangle 2"/>
          <p:cNvSpPr>
            <a:spLocks noGrp="1" noChangeArrowheads="1"/>
          </p:cNvSpPr>
          <p:nvPr>
            <p:ph type="body" idx="1"/>
          </p:nvPr>
        </p:nvSpPr>
        <p:spPr>
          <a:xfrm>
            <a:off x="734814" y="4731204"/>
            <a:ext cx="5452534" cy="3816628"/>
          </a:xfrm>
          <a:noFill/>
          <a:ln/>
        </p:spPr>
        <p:txBody>
          <a:bodyPr/>
          <a:lstStyle/>
          <a:p>
            <a:pPr eaLnBrk="1" hangingPunct="1"/>
            <a:endParaRPr lang="en-US" smtClean="0">
              <a:latin typeface="Arial" charset="0"/>
            </a:endParaRPr>
          </a:p>
        </p:txBody>
      </p:sp>
      <p:sp>
        <p:nvSpPr>
          <p:cNvPr id="24576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242E8086-F3B6-4ABE-9B9B-B28B742EFEBE}" type="slidenum">
              <a:rPr lang="en-US">
                <a:latin typeface="Arial" charset="0"/>
              </a:rPr>
              <a:pPr/>
              <a:t>46</a:t>
            </a:fld>
            <a:endParaRPr lang="en-US">
              <a:latin typeface="Arial" charset="0"/>
            </a:endParaRPr>
          </a:p>
        </p:txBody>
      </p:sp>
      <p:sp>
        <p:nvSpPr>
          <p:cNvPr id="246787"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Network Management Measurements provide measurement data on STP traffic, GTT, and MTP Network Management.</a:t>
            </a:r>
          </a:p>
          <a:p>
            <a:pPr eaLnBrk="1" hangingPunct="1">
              <a:buFontTx/>
              <a:buChar char="•"/>
            </a:pPr>
            <a:r>
              <a:rPr lang="en-US" sz="1000" dirty="0" smtClean="0"/>
              <a:t>Entity types: STP </a:t>
            </a:r>
          </a:p>
          <a:p>
            <a:pPr eaLnBrk="1" hangingPunct="1">
              <a:buFontTx/>
              <a:buChar char="•"/>
            </a:pPr>
            <a:r>
              <a:rPr lang="en-US" sz="1000" dirty="0" smtClean="0"/>
              <a:t>Accumulation interval: 5 minutes</a:t>
            </a:r>
          </a:p>
          <a:p>
            <a:pPr eaLnBrk="1" hangingPunct="1">
              <a:buFontTx/>
              <a:buChar char="•"/>
            </a:pPr>
            <a:r>
              <a:rPr lang="en-US" sz="1000" dirty="0" smtClean="0"/>
              <a:t>STP retention period:  5 minutes</a:t>
            </a:r>
          </a:p>
          <a:p>
            <a:pPr eaLnBrk="1" hangingPunct="1">
              <a:buFontTx/>
              <a:buChar char="•"/>
            </a:pPr>
            <a:r>
              <a:rPr lang="en-US" sz="1000" dirty="0" smtClean="0"/>
              <a:t>Reporting modes: Scheduled, On-Demand, SEAS Autonomous</a:t>
            </a:r>
          </a:p>
          <a:p>
            <a:pPr eaLnBrk="1" hangingPunct="1">
              <a:buFontTx/>
              <a:buChar char="•"/>
            </a:pPr>
            <a:r>
              <a:rPr lang="en-US" sz="1000" dirty="0" smtClean="0"/>
              <a:t>Accessible collection periods: Last (STP, </a:t>
            </a:r>
            <a:r>
              <a:rPr lang="en-US" sz="1000" dirty="0" err="1" smtClean="0"/>
              <a:t>Lnkset</a:t>
            </a:r>
            <a:r>
              <a:rPr lang="en-US" sz="1000" dirty="0" smtClean="0"/>
              <a:t>, and Link) Active (</a:t>
            </a:r>
            <a:r>
              <a:rPr lang="en-US" sz="1000" dirty="0" err="1" smtClean="0"/>
              <a:t>Lnkset</a:t>
            </a:r>
            <a:r>
              <a:rPr lang="en-US" sz="1000" dirty="0" smtClean="0"/>
              <a:t> and Link)</a:t>
            </a:r>
          </a:p>
          <a:p>
            <a:pPr eaLnBrk="1" hangingPunct="1"/>
            <a:endParaRPr lang="en-US" sz="1000" dirty="0" smtClean="0"/>
          </a:p>
          <a:p>
            <a:pPr eaLnBrk="1" hangingPunct="1"/>
            <a:r>
              <a:rPr lang="en-US" sz="1000" dirty="0" smtClean="0"/>
              <a:t>This report is useful when working on a problem, and it appears to have been cleared. </a:t>
            </a:r>
          </a:p>
          <a:p>
            <a:pPr eaLnBrk="1" hangingPunct="1"/>
            <a:r>
              <a:rPr lang="en-US" sz="1000" dirty="0" smtClean="0"/>
              <a:t>Generate this 5 minute report to see if fields with bad values are now reporting zero as they should.</a:t>
            </a:r>
          </a:p>
          <a:p>
            <a:pPr eaLnBrk="1" hangingPunct="1"/>
            <a:r>
              <a:rPr lang="en-US" sz="1000" dirty="0" smtClean="0"/>
              <a:t>The only reports that should not be zero are </a:t>
            </a:r>
            <a:r>
              <a:rPr lang="en-US" sz="1000" dirty="0" err="1" smtClean="0"/>
              <a:t>ORIGMSUS</a:t>
            </a:r>
            <a:r>
              <a:rPr lang="en-US" sz="1000" dirty="0" smtClean="0"/>
              <a:t>, </a:t>
            </a:r>
            <a:r>
              <a:rPr lang="en-US" sz="1000" dirty="0" err="1" smtClean="0"/>
              <a:t>TRMDMSUS</a:t>
            </a:r>
            <a:r>
              <a:rPr lang="en-US" sz="1000" dirty="0" smtClean="0"/>
              <a:t>, </a:t>
            </a:r>
            <a:r>
              <a:rPr lang="en-US" sz="1000" dirty="0" err="1" smtClean="0"/>
              <a:t>THRSWMSU</a:t>
            </a:r>
            <a:r>
              <a:rPr lang="en-US" sz="1000" dirty="0" smtClean="0"/>
              <a:t>, </a:t>
            </a:r>
            <a:r>
              <a:rPr lang="en-US" sz="1000" dirty="0" err="1" smtClean="0"/>
              <a:t>ORMSUOCT</a:t>
            </a:r>
            <a:r>
              <a:rPr lang="en-US" sz="1000" dirty="0" smtClean="0"/>
              <a:t>, </a:t>
            </a:r>
            <a:r>
              <a:rPr lang="en-US" sz="1000" dirty="0" err="1" smtClean="0"/>
              <a:t>TRMSUOCT</a:t>
            </a:r>
            <a:r>
              <a:rPr lang="en-US" sz="1000" dirty="0" smtClean="0"/>
              <a:t>, </a:t>
            </a:r>
            <a:r>
              <a:rPr lang="en-US" sz="1000" dirty="0" err="1" smtClean="0"/>
              <a:t>TSMSUOCT</a:t>
            </a:r>
            <a:r>
              <a:rPr lang="en-US" sz="1000" dirty="0" smtClean="0"/>
              <a:t> and </a:t>
            </a:r>
            <a:r>
              <a:rPr lang="en-US" sz="1000" dirty="0" err="1" smtClean="0"/>
              <a:t>GTTPERFD</a:t>
            </a:r>
            <a:r>
              <a:rPr lang="en-US" sz="1000" dirty="0" smtClean="0"/>
              <a:t>.</a:t>
            </a:r>
          </a:p>
          <a:p>
            <a:pPr eaLnBrk="1" hangingPunct="1"/>
            <a:endParaRPr lang="en-US" sz="1000" dirty="0" smtClean="0"/>
          </a:p>
          <a:p>
            <a:pPr eaLnBrk="1" hangingPunct="1"/>
            <a:endParaRPr lang="en-US" sz="1000" dirty="0" smtClean="0"/>
          </a:p>
        </p:txBody>
      </p:sp>
      <p:sp>
        <p:nvSpPr>
          <p:cNvPr id="24678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789B2AB6-9702-4ABD-8989-27E911229910}" type="slidenum">
              <a:rPr lang="en-US">
                <a:latin typeface="Arial" charset="0"/>
              </a:rPr>
              <a:pPr/>
              <a:t>47</a:t>
            </a:fld>
            <a:endParaRPr lang="en-US">
              <a:latin typeface="Arial" charset="0"/>
            </a:endParaRPr>
          </a:p>
        </p:txBody>
      </p:sp>
      <p:sp>
        <p:nvSpPr>
          <p:cNvPr id="247811" name="Rectangle 2"/>
          <p:cNvSpPr>
            <a:spLocks noGrp="1" noChangeArrowheads="1"/>
          </p:cNvSpPr>
          <p:nvPr>
            <p:ph type="body" idx="1"/>
          </p:nvPr>
        </p:nvSpPr>
        <p:spPr>
          <a:xfrm>
            <a:off x="734814" y="4740427"/>
            <a:ext cx="5452534" cy="3807405"/>
          </a:xfrm>
          <a:noFill/>
          <a:ln/>
        </p:spPr>
        <p:txBody>
          <a:bodyPr/>
          <a:lstStyle/>
          <a:p>
            <a:pPr eaLnBrk="1" hangingPunct="1"/>
            <a:r>
              <a:rPr lang="en-US" sz="1000" dirty="0" smtClean="0"/>
              <a:t>Entering a rept-ftp-</a:t>
            </a:r>
            <a:r>
              <a:rPr lang="en-US" sz="1000" dirty="0" err="1" smtClean="0"/>
              <a:t>meas</a:t>
            </a:r>
            <a:r>
              <a:rPr lang="en-US" sz="1000" dirty="0" smtClean="0"/>
              <a:t> command will not display any data on an EAGLE terminal. Instead, it will send measurement data to the ftp server. If the data is already in the ftp server, it will be overwritten. The MP report file format will not look like the OAM slides in this section. </a:t>
            </a:r>
          </a:p>
          <a:p>
            <a:pPr eaLnBrk="1" hangingPunct="1"/>
            <a:endParaRPr lang="en-US" sz="1000" dirty="0" smtClean="0"/>
          </a:p>
          <a:p>
            <a:pPr eaLnBrk="1" hangingPunct="1"/>
            <a:r>
              <a:rPr lang="en-US" sz="1000" dirty="0" smtClean="0"/>
              <a:t>System Total Measurements are used to monitor overall performance of the STP.</a:t>
            </a:r>
          </a:p>
          <a:p>
            <a:pPr eaLnBrk="1" hangingPunct="1">
              <a:buFontTx/>
              <a:buChar char="•"/>
            </a:pPr>
            <a:r>
              <a:rPr lang="en-US" sz="1000" dirty="0" smtClean="0"/>
              <a:t>Entity types: STP</a:t>
            </a:r>
          </a:p>
          <a:p>
            <a:pPr eaLnBrk="1" hangingPunct="1">
              <a:buFontTx/>
              <a:buChar char="•"/>
            </a:pPr>
            <a:r>
              <a:rPr lang="en-US" sz="1000" dirty="0" smtClean="0"/>
              <a:t>Accumulation interval: Every 30 minutes</a:t>
            </a:r>
          </a:p>
          <a:p>
            <a:pPr eaLnBrk="1" hangingPunct="1">
              <a:buFontTx/>
              <a:buChar char="•"/>
            </a:pPr>
            <a:r>
              <a:rPr lang="en-US" sz="1000" dirty="0" smtClean="0"/>
              <a:t>Optional MP Accumulation interval: Every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a:t>
            </a:r>
          </a:p>
          <a:p>
            <a:pPr eaLnBrk="1" hangingPunct="1"/>
            <a:endParaRPr lang="en-US" dirty="0" smtClean="0">
              <a:latin typeface="Arial" charset="0"/>
            </a:endParaRPr>
          </a:p>
          <a:p>
            <a:pPr eaLnBrk="1" hangingPunct="1"/>
            <a:r>
              <a:rPr lang="en-US" sz="1000" dirty="0" smtClean="0">
                <a:cs typeface="Times New Roman" pitchFamily="18" charset="0"/>
              </a:rPr>
              <a:t>The retention period of 24 hours begins after the accumulation interval ends. e.g. If a report was collected between the period of 2:00 – 2:30 AM today, it would still be available until 2:29 AM tomorrow when it is overwritten, using circular buffer concept. </a:t>
            </a:r>
          </a:p>
          <a:p>
            <a:pPr eaLnBrk="1" hangingPunct="1"/>
            <a:r>
              <a:rPr lang="en-US" sz="1000" dirty="0" smtClean="0">
                <a:cs typeface="Times New Roman" pitchFamily="18" charset="0"/>
              </a:rPr>
              <a:t>The optional accumulation interval of 15 minutes requires adding  “period=specific” and the  quarter hour “</a:t>
            </a:r>
            <a:r>
              <a:rPr lang="en-US" sz="1000" dirty="0" err="1" smtClean="0">
                <a:cs typeface="Times New Roman" pitchFamily="18" charset="0"/>
              </a:rPr>
              <a:t>qh</a:t>
            </a:r>
            <a:r>
              <a:rPr lang="en-US" sz="1000" dirty="0" smtClean="0">
                <a:cs typeface="Times New Roman" pitchFamily="18" charset="0"/>
              </a:rPr>
              <a:t>” parameter for a 15 minute period of time.</a:t>
            </a:r>
          </a:p>
          <a:p>
            <a:pPr eaLnBrk="1" hangingPunct="1"/>
            <a:r>
              <a:rPr lang="en-US" sz="1000" dirty="0" smtClean="0">
                <a:cs typeface="Times New Roman" pitchFamily="18" charset="0"/>
              </a:rPr>
              <a:t>The “</a:t>
            </a:r>
            <a:r>
              <a:rPr lang="en-US" sz="1000" dirty="0" err="1" smtClean="0">
                <a:cs typeface="Times New Roman" pitchFamily="18" charset="0"/>
              </a:rPr>
              <a:t>hh</a:t>
            </a:r>
            <a:r>
              <a:rPr lang="en-US" sz="1000" dirty="0" smtClean="0">
                <a:cs typeface="Times New Roman" pitchFamily="18" charset="0"/>
              </a:rPr>
              <a:t>” parameter for a specific period of time may also be with the rept-</a:t>
            </a:r>
            <a:r>
              <a:rPr lang="en-US" sz="1000" dirty="0" err="1" smtClean="0">
                <a:cs typeface="Times New Roman" pitchFamily="18" charset="0"/>
              </a:rPr>
              <a:t>meas</a:t>
            </a:r>
            <a:r>
              <a:rPr lang="en-US" sz="1000" dirty="0" smtClean="0">
                <a:cs typeface="Times New Roman" pitchFamily="18" charset="0"/>
              </a:rPr>
              <a:t> command for a non-current on-demand 30 minute measurement report.</a:t>
            </a:r>
          </a:p>
          <a:p>
            <a:pPr eaLnBrk="1" hangingPunct="1"/>
            <a:r>
              <a:rPr lang="en-US" sz="1000" dirty="0" smtClean="0">
                <a:cs typeface="Times New Roman" pitchFamily="18" charset="0"/>
              </a:rPr>
              <a:t>This applies to all reports, although this note will not be found on other reports.</a:t>
            </a:r>
          </a:p>
          <a:p>
            <a:pPr eaLnBrk="1" hangingPunct="1"/>
            <a:endParaRPr lang="en-US" sz="1000" dirty="0" smtClean="0"/>
          </a:p>
          <a:p>
            <a:pPr eaLnBrk="1" hangingPunct="1"/>
            <a:endParaRPr lang="en-US" sz="1000" dirty="0" smtClean="0"/>
          </a:p>
        </p:txBody>
      </p:sp>
      <p:sp>
        <p:nvSpPr>
          <p:cNvPr id="24781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8C98D33A-EED5-4212-AA35-A2D9C46769C3}" type="slidenum">
              <a:rPr lang="en-US">
                <a:latin typeface="Arial" charset="0"/>
              </a:rPr>
              <a:pPr/>
              <a:t>48</a:t>
            </a:fld>
            <a:endParaRPr lang="en-US">
              <a:latin typeface="Arial" charset="0"/>
            </a:endParaRPr>
          </a:p>
        </p:txBody>
      </p:sp>
      <p:sp>
        <p:nvSpPr>
          <p:cNvPr id="248835" name="Rectangle 2"/>
          <p:cNvSpPr>
            <a:spLocks noGrp="1" noChangeArrowheads="1"/>
          </p:cNvSpPr>
          <p:nvPr>
            <p:ph type="body" idx="1"/>
          </p:nvPr>
        </p:nvSpPr>
        <p:spPr>
          <a:xfrm>
            <a:off x="578115" y="4718907"/>
            <a:ext cx="5610754" cy="3830461"/>
          </a:xfrm>
          <a:noFill/>
          <a:ln/>
        </p:spPr>
        <p:txBody>
          <a:bodyPr/>
          <a:lstStyle/>
          <a:p>
            <a:pPr eaLnBrk="1" hangingPunct="1"/>
            <a:endParaRPr lang="en-US" smtClean="0">
              <a:latin typeface="Arial" charset="0"/>
            </a:endParaRPr>
          </a:p>
        </p:txBody>
      </p:sp>
      <p:sp>
        <p:nvSpPr>
          <p:cNvPr id="24883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p:cNvSpPr>
            <a:spLocks noGrp="1" noChangeArrowheads="1"/>
          </p:cNvSpPr>
          <p:nvPr>
            <p:ph type="sldNum" sz="quarter" idx="5"/>
          </p:nvPr>
        </p:nvSpPr>
        <p:spPr>
          <a:noFill/>
        </p:spPr>
        <p:txBody>
          <a:bodyPr/>
          <a:lstStyle/>
          <a:p>
            <a:fld id="{C5651520-ACA3-4912-B108-93D5E75EEBC0}" type="slidenum">
              <a:rPr lang="en-US">
                <a:latin typeface="Arial" charset="0"/>
              </a:rPr>
              <a:pPr/>
              <a:t>49</a:t>
            </a:fld>
            <a:endParaRPr lang="en-US">
              <a:latin typeface="Arial" charset="0"/>
            </a:endParaRPr>
          </a:p>
        </p:txBody>
      </p:sp>
      <p:sp>
        <p:nvSpPr>
          <p:cNvPr id="249859" name="Rectangle 2"/>
          <p:cNvSpPr>
            <a:spLocks noGrp="1" noChangeArrowheads="1"/>
          </p:cNvSpPr>
          <p:nvPr>
            <p:ph type="body" idx="1"/>
          </p:nvPr>
        </p:nvSpPr>
        <p:spPr>
          <a:xfrm>
            <a:off x="578115" y="4718907"/>
            <a:ext cx="5610754" cy="3830461"/>
          </a:xfrm>
          <a:noFill/>
          <a:ln/>
        </p:spPr>
        <p:txBody>
          <a:bodyPr/>
          <a:lstStyle/>
          <a:p>
            <a:pPr eaLnBrk="1" hangingPunct="1"/>
            <a:endParaRPr lang="en-US" smtClean="0">
              <a:latin typeface="Arial" charset="0"/>
            </a:endParaRPr>
          </a:p>
        </p:txBody>
      </p:sp>
      <p:sp>
        <p:nvSpPr>
          <p:cNvPr id="24986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09832628-EBA8-4D69-B31A-BE8B62D80354}" type="slidenum">
              <a:rPr lang="en-US">
                <a:latin typeface="Arial" charset="0"/>
              </a:rPr>
              <a:pPr/>
              <a:t>5</a:t>
            </a:fld>
            <a:endParaRPr lang="en-US">
              <a:latin typeface="Arial" charset="0"/>
            </a:endParaRPr>
          </a:p>
        </p:txBody>
      </p:sp>
      <p:sp>
        <p:nvSpPr>
          <p:cNvPr id="200707" name="Rectangle 2"/>
          <p:cNvSpPr>
            <a:spLocks noGrp="1" noRot="1" noChangeAspect="1" noChangeArrowheads="1" noTextEdit="1"/>
          </p:cNvSpPr>
          <p:nvPr>
            <p:ph type="sldImg"/>
          </p:nvPr>
        </p:nvSpPr>
        <p:spPr>
          <a:xfrm>
            <a:off x="579438" y="157163"/>
            <a:ext cx="5851525" cy="4389437"/>
          </a:xfrm>
          <a:ln/>
        </p:spPr>
      </p:sp>
      <p:sp>
        <p:nvSpPr>
          <p:cNvPr id="200708" name="Rectangle 3"/>
          <p:cNvSpPr>
            <a:spLocks noGrp="1" noChangeArrowheads="1"/>
          </p:cNvSpPr>
          <p:nvPr>
            <p:ph type="body" idx="1"/>
          </p:nvPr>
        </p:nvSpPr>
        <p:spPr>
          <a:xfrm>
            <a:off x="623756" y="4575957"/>
            <a:ext cx="5788753" cy="4563659"/>
          </a:xfrm>
          <a:noFill/>
          <a:ln/>
        </p:spPr>
        <p:txBody>
          <a:bodyPr/>
          <a:lstStyle/>
          <a:p>
            <a:pPr lvl="2" eaLnBrk="1" hangingPunct="1"/>
            <a:endParaRPr lang="en-US" smtClean="0">
              <a:latin typeface="Arial"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p:cNvSpPr>
            <a:spLocks noGrp="1" noChangeArrowheads="1"/>
          </p:cNvSpPr>
          <p:nvPr>
            <p:ph type="sldNum" sz="quarter" idx="5"/>
          </p:nvPr>
        </p:nvSpPr>
        <p:spPr>
          <a:noFill/>
        </p:spPr>
        <p:txBody>
          <a:bodyPr/>
          <a:lstStyle/>
          <a:p>
            <a:fld id="{EA1F673F-885F-4C6E-8A17-A44837ED04FA}" type="slidenum">
              <a:rPr lang="en-US">
                <a:latin typeface="Arial" charset="0"/>
              </a:rPr>
              <a:pPr/>
              <a:t>50</a:t>
            </a:fld>
            <a:endParaRPr lang="en-US">
              <a:latin typeface="Arial" charset="0"/>
            </a:endParaRPr>
          </a:p>
        </p:txBody>
      </p:sp>
      <p:sp>
        <p:nvSpPr>
          <p:cNvPr id="250883" name="Rectangle 2"/>
          <p:cNvSpPr>
            <a:spLocks noGrp="1" noChangeArrowheads="1"/>
          </p:cNvSpPr>
          <p:nvPr>
            <p:ph type="body" idx="1"/>
          </p:nvPr>
        </p:nvSpPr>
        <p:spPr>
          <a:xfrm>
            <a:off x="734814" y="4711222"/>
            <a:ext cx="5452534" cy="3836609"/>
          </a:xfrm>
          <a:noFill/>
          <a:ln/>
        </p:spPr>
        <p:txBody>
          <a:bodyPr/>
          <a:lstStyle/>
          <a:p>
            <a:pPr eaLnBrk="1" hangingPunct="1"/>
            <a:r>
              <a:rPr lang="en-US" sz="1000" dirty="0" smtClean="0"/>
              <a:t>Day-to-Hour Maintenance Measurements provide the current value of various maintenance measurements accumulating during the day.</a:t>
            </a:r>
          </a:p>
          <a:p>
            <a:pPr eaLnBrk="1" hangingPunct="1">
              <a:buFontTx/>
              <a:buChar char="•"/>
            </a:pPr>
            <a:r>
              <a:rPr lang="en-US" sz="1000" dirty="0" smtClean="0"/>
              <a:t>Entity types: STP</a:t>
            </a:r>
          </a:p>
          <a:p>
            <a:pPr eaLnBrk="1" hangingPunct="1">
              <a:buFontTx/>
              <a:buChar char="•"/>
            </a:pPr>
            <a:r>
              <a:rPr lang="en-US" sz="1000" dirty="0" smtClean="0"/>
              <a:t>Accumulation interval: Cumulative daily to the last full hour</a:t>
            </a:r>
          </a:p>
          <a:p>
            <a:pPr eaLnBrk="1" hangingPunct="1">
              <a:buFontTx/>
              <a:buChar char="•"/>
            </a:pPr>
            <a:r>
              <a:rPr lang="en-US" sz="1000" dirty="0" smtClean="0"/>
              <a:t>STP retention period:  1 hour</a:t>
            </a:r>
          </a:p>
          <a:p>
            <a:pPr eaLnBrk="1" hangingPunct="1">
              <a:buFontTx/>
              <a:buChar char="•"/>
            </a:pPr>
            <a:r>
              <a:rPr lang="en-US" sz="1000" dirty="0" smtClean="0"/>
              <a:t>Reporting modes: On-Demand</a:t>
            </a:r>
          </a:p>
          <a:p>
            <a:pPr eaLnBrk="1" hangingPunct="1">
              <a:buFontTx/>
              <a:buChar char="•"/>
            </a:pPr>
            <a:r>
              <a:rPr lang="en-US" sz="1000" dirty="0" smtClean="0"/>
              <a:t>Accessible collection periods: Last</a:t>
            </a:r>
          </a:p>
          <a:p>
            <a:pPr eaLnBrk="1" hangingPunct="1"/>
            <a:endParaRPr lang="en-US" sz="1000" dirty="0" smtClean="0"/>
          </a:p>
          <a:p>
            <a:pPr eaLnBrk="1" hangingPunct="1"/>
            <a:r>
              <a:rPr lang="en-US" sz="1000" dirty="0" smtClean="0"/>
              <a:t>Daily counts are useful if you scan them daily or a couple of times a week. If you notice non-zero registers other than </a:t>
            </a:r>
            <a:r>
              <a:rPr lang="en-US" sz="1000" dirty="0" err="1" smtClean="0"/>
              <a:t>ORIGMSUS</a:t>
            </a:r>
            <a:r>
              <a:rPr lang="en-US" sz="1000" dirty="0" smtClean="0"/>
              <a:t>, </a:t>
            </a:r>
            <a:r>
              <a:rPr lang="en-US" sz="1000" dirty="0" err="1" smtClean="0"/>
              <a:t>ORMSUOCT</a:t>
            </a:r>
            <a:r>
              <a:rPr lang="en-US" sz="1000" dirty="0" smtClean="0"/>
              <a:t>, </a:t>
            </a:r>
            <a:r>
              <a:rPr lang="en-US" sz="1000" dirty="0" err="1" smtClean="0"/>
              <a:t>TRMDMSUS</a:t>
            </a:r>
            <a:r>
              <a:rPr lang="en-US" sz="1000" dirty="0" smtClean="0"/>
              <a:t>, </a:t>
            </a:r>
            <a:r>
              <a:rPr lang="en-US" sz="1000" dirty="0" err="1" smtClean="0"/>
              <a:t>TRMUOCT</a:t>
            </a:r>
            <a:r>
              <a:rPr lang="en-US" sz="1000" dirty="0" smtClean="0"/>
              <a:t>, </a:t>
            </a:r>
            <a:r>
              <a:rPr lang="en-US" sz="1000" dirty="0" err="1" smtClean="0"/>
              <a:t>THRSWMSU</a:t>
            </a:r>
            <a:r>
              <a:rPr lang="en-US" sz="1000" dirty="0" smtClean="0"/>
              <a:t> and </a:t>
            </a:r>
            <a:r>
              <a:rPr lang="en-US" sz="1000" dirty="0" err="1" smtClean="0"/>
              <a:t>TSMSUOCT</a:t>
            </a:r>
            <a:r>
              <a:rPr lang="en-US" sz="1000" dirty="0" smtClean="0"/>
              <a:t>, you should look at NM for a 5 minute report on these values.</a:t>
            </a:r>
          </a:p>
          <a:p>
            <a:pPr eaLnBrk="1" hangingPunct="1"/>
            <a:endParaRPr lang="en-US" sz="1000" dirty="0" smtClean="0"/>
          </a:p>
          <a:p>
            <a:pPr eaLnBrk="1" hangingPunct="1"/>
            <a:endParaRPr lang="en-US" sz="1000" dirty="0" smtClean="0"/>
          </a:p>
        </p:txBody>
      </p:sp>
      <p:sp>
        <p:nvSpPr>
          <p:cNvPr id="25088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CFBE1FF8-7BC8-4419-8667-56F521A426E8}" type="slidenum">
              <a:rPr lang="en-US">
                <a:latin typeface="Arial" charset="0"/>
              </a:rPr>
              <a:pPr/>
              <a:t>51</a:t>
            </a:fld>
            <a:endParaRPr lang="en-US">
              <a:latin typeface="Arial" charset="0"/>
            </a:endParaRPr>
          </a:p>
        </p:txBody>
      </p:sp>
      <p:sp>
        <p:nvSpPr>
          <p:cNvPr id="251907"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Daily Maintenance Measurements provide measurements useful in determining STP performance based on traffic.</a:t>
            </a:r>
          </a:p>
          <a:p>
            <a:pPr eaLnBrk="1" hangingPunct="1">
              <a:buFontTx/>
              <a:buChar char="•"/>
            </a:pPr>
            <a:r>
              <a:rPr lang="en-US" sz="1000" dirty="0" smtClean="0"/>
              <a:t>Entity types: STP</a:t>
            </a:r>
          </a:p>
          <a:p>
            <a:pPr eaLnBrk="1" hangingPunct="1">
              <a:buFontTx/>
              <a:buChar char="•"/>
            </a:pPr>
            <a:r>
              <a:rPr lang="en-US" sz="1000" dirty="0" smtClean="0"/>
              <a:t>Accumulation interval: 24 hours</a:t>
            </a:r>
          </a:p>
          <a:p>
            <a:pPr eaLnBrk="1" hangingPunct="1">
              <a:buFontTx/>
              <a:buChar char="•"/>
            </a:pPr>
            <a:r>
              <a:rPr lang="en-US" sz="1000" dirty="0" smtClean="0"/>
              <a:t>STP retention period:  24 hours (7 days for lnp and </a:t>
            </a:r>
            <a:r>
              <a:rPr lang="en-US" sz="1000" dirty="0" err="1" smtClean="0"/>
              <a:t>mapscrn</a:t>
            </a:r>
            <a:r>
              <a:rPr lang="en-US" sz="1000" dirty="0" smtClean="0"/>
              <a:t>)</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 (for </a:t>
            </a:r>
            <a:r>
              <a:rPr lang="en-US" sz="1000" dirty="0" err="1" smtClean="0"/>
              <a:t>enttype</a:t>
            </a:r>
            <a:r>
              <a:rPr lang="en-US" sz="1000" dirty="0" smtClean="0"/>
              <a:t>=lnp)</a:t>
            </a:r>
          </a:p>
        </p:txBody>
      </p:sp>
      <p:sp>
        <p:nvSpPr>
          <p:cNvPr id="25190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29F042E4-1264-4373-9DB8-18BCF0C4414D}" type="slidenum">
              <a:rPr lang="en-US">
                <a:latin typeface="Arial" charset="0"/>
              </a:rPr>
              <a:pPr/>
              <a:t>52</a:t>
            </a:fld>
            <a:endParaRPr lang="en-US">
              <a:latin typeface="Arial" charset="0"/>
            </a:endParaRPr>
          </a:p>
        </p:txBody>
      </p:sp>
      <p:sp>
        <p:nvSpPr>
          <p:cNvPr id="252931" name="Rectangle 2"/>
          <p:cNvSpPr>
            <a:spLocks noGrp="1" noChangeArrowheads="1"/>
          </p:cNvSpPr>
          <p:nvPr>
            <p:ph type="body" idx="1"/>
          </p:nvPr>
        </p:nvSpPr>
        <p:spPr>
          <a:xfrm>
            <a:off x="778933" y="4660497"/>
            <a:ext cx="5452534" cy="4010303"/>
          </a:xfrm>
          <a:noFill/>
          <a:ln/>
        </p:spPr>
        <p:txBody>
          <a:bodyPr/>
          <a:lstStyle/>
          <a:p>
            <a:pPr eaLnBrk="1" hangingPunct="1"/>
            <a:endParaRPr lang="en-US" smtClean="0">
              <a:latin typeface="Arial" charset="0"/>
            </a:endParaRPr>
          </a:p>
        </p:txBody>
      </p:sp>
      <p:sp>
        <p:nvSpPr>
          <p:cNvPr id="25293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7"/>
          <p:cNvSpPr>
            <a:spLocks noGrp="1" noChangeArrowheads="1"/>
          </p:cNvSpPr>
          <p:nvPr>
            <p:ph type="sldNum" sz="quarter" idx="5"/>
          </p:nvPr>
        </p:nvSpPr>
        <p:spPr>
          <a:noFill/>
        </p:spPr>
        <p:txBody>
          <a:bodyPr/>
          <a:lstStyle/>
          <a:p>
            <a:fld id="{B8E03464-0EFD-44E1-9027-26800B736F84}" type="slidenum">
              <a:rPr lang="en-US">
                <a:latin typeface="Arial" charset="0"/>
              </a:rPr>
              <a:pPr/>
              <a:t>53</a:t>
            </a:fld>
            <a:endParaRPr lang="en-US">
              <a:latin typeface="Arial" charset="0"/>
            </a:endParaRPr>
          </a:p>
        </p:txBody>
      </p:sp>
      <p:graphicFrame>
        <p:nvGraphicFramePr>
          <p:cNvPr id="1536002" name="Group 2"/>
          <p:cNvGraphicFramePr>
            <a:graphicFrameLocks noGrp="1"/>
          </p:cNvGraphicFramePr>
          <p:nvPr/>
        </p:nvGraphicFramePr>
        <p:xfrm>
          <a:off x="246459" y="768552"/>
          <a:ext cx="6529651" cy="4677168"/>
        </p:xfrm>
        <a:graphic>
          <a:graphicData uri="http://schemas.openxmlformats.org/drawingml/2006/table">
            <a:tbl>
              <a:tblPr/>
              <a:tblGrid>
                <a:gridCol w="1064947"/>
                <a:gridCol w="5464704"/>
              </a:tblGrid>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ormsuoct</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outgoing MSU octets carrying the STP point code as the OPC</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trmsuoct</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incoming MSU octets carrying the STP point code as the DPC</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tsmsuoct</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MSU octets not carrying the STP point code as the OPC, or DPC</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msinvdpc</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MSUs with invalid destination point code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msinvsio</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MSUs with invalid service information octet information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msinvsif</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MSUs with invalid signaling information field information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msinvslc</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MSUs with invalid signaling link code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msudscard</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MSUs discarded for any reason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nmgwsdsabl</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Number of times GWS was automatically disabled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gttperfd</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Global Title Translations performed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gttun0ns</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Global Title Translations unable to perform due to a translation type that is not supported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gttun1nt</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Global Title Translations unable to perform due to no translation found for the translation type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3996" name="Text Box 43"/>
          <p:cNvSpPr txBox="1">
            <a:spLocks noChangeArrowheads="1"/>
          </p:cNvSpPr>
          <p:nvPr/>
        </p:nvSpPr>
        <p:spPr bwMode="auto">
          <a:xfrm>
            <a:off x="661790" y="355073"/>
            <a:ext cx="5635095" cy="588555"/>
          </a:xfrm>
          <a:prstGeom prst="rect">
            <a:avLst/>
          </a:prstGeom>
          <a:noFill/>
          <a:ln w="9525">
            <a:noFill/>
            <a:miter lim="800000"/>
            <a:headEnd/>
            <a:tailEnd/>
          </a:ln>
        </p:spPr>
        <p:txBody>
          <a:bodyPr lIns="92163" tIns="46082" rIns="92163" bIns="46082">
            <a:spAutoFit/>
          </a:bodyPr>
          <a:lstStyle/>
          <a:p>
            <a:pPr defTabSz="919602">
              <a:spcBef>
                <a:spcPct val="30000"/>
              </a:spcBef>
            </a:pPr>
            <a:r>
              <a:rPr lang="en-US" sz="1300" b="1" dirty="0"/>
              <a:t>STP Report Event Names Defined</a:t>
            </a:r>
          </a:p>
          <a:p>
            <a:pPr defTabSz="919602">
              <a:spcBef>
                <a:spcPct val="50000"/>
              </a:spcBef>
            </a:pPr>
            <a:endParaRPr lang="en-US" sz="130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47D10BFF-30C2-4747-8EC0-0D7CD3E2BCE6}" type="slidenum">
              <a:rPr lang="en-US">
                <a:latin typeface="Arial" charset="0"/>
              </a:rPr>
              <a:pPr/>
              <a:t>54</a:t>
            </a:fld>
            <a:endParaRPr lang="en-US">
              <a:latin typeface="Arial" charset="0"/>
            </a:endParaRPr>
          </a:p>
        </p:txBody>
      </p:sp>
      <p:sp>
        <p:nvSpPr>
          <p:cNvPr id="254979"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p:cNvSpPr>
            <a:spLocks noGrp="1" noChangeArrowheads="1"/>
          </p:cNvSpPr>
          <p:nvPr>
            <p:ph type="sldNum" sz="quarter" idx="5"/>
          </p:nvPr>
        </p:nvSpPr>
        <p:spPr>
          <a:noFill/>
        </p:spPr>
        <p:txBody>
          <a:bodyPr/>
          <a:lstStyle/>
          <a:p>
            <a:fld id="{3E00CC51-4583-4DA6-9387-343DF741361D}" type="slidenum">
              <a:rPr lang="en-US">
                <a:latin typeface="Arial" charset="0"/>
              </a:rPr>
              <a:pPr/>
              <a:t>55</a:t>
            </a:fld>
            <a:endParaRPr lang="en-US">
              <a:latin typeface="Arial" charset="0"/>
            </a:endParaRPr>
          </a:p>
        </p:txBody>
      </p:sp>
      <p:sp>
        <p:nvSpPr>
          <p:cNvPr id="256003"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25600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5A394D97-788F-44A0-A1EC-CBFB239B2756}" type="slidenum">
              <a:rPr lang="en-US">
                <a:latin typeface="Arial" charset="0"/>
              </a:rPr>
              <a:pPr/>
              <a:t>56</a:t>
            </a:fld>
            <a:endParaRPr lang="en-US">
              <a:latin typeface="Arial" charset="0"/>
            </a:endParaRPr>
          </a:p>
        </p:txBody>
      </p:sp>
      <p:sp>
        <p:nvSpPr>
          <p:cNvPr id="257027" name="Rectangle 2"/>
          <p:cNvSpPr>
            <a:spLocks noGrp="1" noChangeArrowheads="1"/>
          </p:cNvSpPr>
          <p:nvPr>
            <p:ph type="body" idx="1"/>
          </p:nvPr>
        </p:nvSpPr>
        <p:spPr>
          <a:xfrm>
            <a:off x="538561" y="267456"/>
            <a:ext cx="5962187" cy="8332637"/>
          </a:xfrm>
          <a:noFill/>
          <a:ln/>
        </p:spPr>
        <p:txBody>
          <a:bodyPr/>
          <a:lstStyle/>
          <a:p>
            <a:pPr marL="220337" indent="-220337" eaLnBrk="1" hangingPunct="1"/>
            <a:r>
              <a:rPr lang="en-US" b="1" dirty="0" smtClean="0">
                <a:latin typeface="Arial" charset="0"/>
              </a:rPr>
              <a:t>Learning Activity 3</a:t>
            </a:r>
            <a:endParaRPr lang="en-US" dirty="0" smtClean="0">
              <a:latin typeface="Arial" charset="0"/>
            </a:endParaRPr>
          </a:p>
          <a:p>
            <a:pPr marL="220337" indent="-220337" eaLnBrk="1" hangingPunct="1"/>
            <a:r>
              <a:rPr lang="en-US" dirty="0" smtClean="0">
                <a:latin typeface="Arial" charset="0"/>
              </a:rPr>
              <a:t>Use the appropriate command and parameters to generate the following On-Demand measurement reports. Record each command on the line below each report type.</a:t>
            </a:r>
          </a:p>
          <a:p>
            <a:pPr marL="220337" indent="-220337" eaLnBrk="1" hangingPunct="1">
              <a:buFontTx/>
              <a:buAutoNum type="arabicPeriod"/>
            </a:pPr>
            <a:r>
              <a:rPr lang="en-US" dirty="0" smtClean="0">
                <a:latin typeface="Arial" charset="0"/>
              </a:rPr>
              <a:t>System Total report for the STP.</a:t>
            </a:r>
          </a:p>
          <a:p>
            <a:pPr marL="220337" indent="-220337" eaLnBrk="1" hangingPunct="1"/>
            <a:r>
              <a:rPr lang="en-US" dirty="0" smtClean="0">
                <a:latin typeface="Arial" charset="0"/>
              </a:rPr>
              <a:t>    ______________________________________________________________</a:t>
            </a:r>
          </a:p>
          <a:p>
            <a:pPr marL="220337" indent="-220337" eaLnBrk="1" hangingPunct="1">
              <a:buFontTx/>
              <a:buAutoNum type="arabicPeriod" startAt="2"/>
            </a:pPr>
            <a:r>
              <a:rPr lang="en-US" dirty="0" smtClean="0">
                <a:latin typeface="Arial" charset="0"/>
              </a:rPr>
              <a:t>System Total report for the Translation Type of 254.</a:t>
            </a:r>
          </a:p>
          <a:p>
            <a:pPr marL="220337" indent="-220337" eaLnBrk="1" hangingPunct="1"/>
            <a:r>
              <a:rPr lang="en-US" dirty="0" smtClean="0">
                <a:latin typeface="Arial" charset="0"/>
              </a:rPr>
              <a:t>    ______________________________________________________________</a:t>
            </a:r>
          </a:p>
          <a:p>
            <a:pPr marL="220337" indent="-220337" eaLnBrk="1" hangingPunct="1">
              <a:buFontTx/>
              <a:buAutoNum type="arabicPeriod" startAt="3"/>
            </a:pPr>
            <a:r>
              <a:rPr lang="en-US" dirty="0" smtClean="0">
                <a:latin typeface="Arial" charset="0"/>
              </a:rPr>
              <a:t>System Total report for the STP for the period between 11:00 A.M. &amp; 11:30 A.M.</a:t>
            </a:r>
          </a:p>
          <a:p>
            <a:pPr marL="220337" indent="-220337" eaLnBrk="1" hangingPunct="1"/>
            <a:r>
              <a:rPr lang="en-US" dirty="0" smtClean="0">
                <a:latin typeface="Arial" charset="0"/>
              </a:rPr>
              <a:t>     ______________________________________________________________</a:t>
            </a:r>
          </a:p>
          <a:p>
            <a:pPr marL="220337" indent="-220337" eaLnBrk="1" hangingPunct="1">
              <a:buFontTx/>
              <a:buAutoNum type="arabicPeriod" startAt="4"/>
            </a:pPr>
            <a:r>
              <a:rPr lang="en-US" dirty="0" smtClean="0">
                <a:latin typeface="Arial" charset="0"/>
              </a:rPr>
              <a:t>Network Management report for the STP.</a:t>
            </a:r>
          </a:p>
          <a:p>
            <a:pPr marL="220337" indent="-220337" eaLnBrk="1" hangingPunct="1"/>
            <a:r>
              <a:rPr lang="en-US" dirty="0" smtClean="0">
                <a:latin typeface="Arial" charset="0"/>
              </a:rPr>
              <a:t>    _______________________________________________________________</a:t>
            </a:r>
          </a:p>
          <a:p>
            <a:pPr marL="220337" indent="-220337" eaLnBrk="1" hangingPunct="1">
              <a:buFontTx/>
              <a:buAutoNum type="arabicPeriod" startAt="5"/>
            </a:pPr>
            <a:r>
              <a:rPr lang="en-US" dirty="0" smtClean="0">
                <a:latin typeface="Arial" charset="0"/>
              </a:rPr>
              <a:t>Maintenance Day-to-Hour report for the STP.         ______________________________________________________________</a:t>
            </a:r>
          </a:p>
          <a:p>
            <a:pPr marL="220337" indent="-220337" eaLnBrk="1" hangingPunct="1">
              <a:buFontTx/>
              <a:buAutoNum type="arabicPeriod" startAt="6"/>
            </a:pPr>
            <a:r>
              <a:rPr lang="en-US" dirty="0" smtClean="0">
                <a:latin typeface="Arial" charset="0"/>
              </a:rPr>
              <a:t>List the measurement reports and event name that can provide the total number of critical, major and minor alarms.</a:t>
            </a:r>
          </a:p>
          <a:p>
            <a:pPr marL="220337" indent="-220337" eaLnBrk="1" hangingPunct="1"/>
            <a:r>
              <a:rPr lang="en-US" dirty="0" smtClean="0">
                <a:latin typeface="Arial" charset="0"/>
              </a:rPr>
              <a:t>     ______________________________________________________________</a:t>
            </a:r>
          </a:p>
          <a:p>
            <a:pPr marL="220337" indent="-220337" eaLnBrk="1" hangingPunct="1">
              <a:buFontTx/>
              <a:buAutoNum type="arabicPeriod" startAt="7"/>
            </a:pPr>
            <a:r>
              <a:rPr lang="en-US" dirty="0" smtClean="0">
                <a:latin typeface="Arial" charset="0"/>
              </a:rPr>
              <a:t>List the measurement report that provides a 5 minute report for the STP.</a:t>
            </a:r>
          </a:p>
          <a:p>
            <a:pPr marL="220337" indent="-220337" eaLnBrk="1" hangingPunct="1"/>
            <a:r>
              <a:rPr lang="en-US" dirty="0" smtClean="0">
                <a:latin typeface="Arial" charset="0"/>
              </a:rPr>
              <a:t>     ______________________________________________________________</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44CB7104-FAD9-4C09-B53A-F6BA64BCA7B9}" type="slidenum">
              <a:rPr lang="en-US">
                <a:latin typeface="Arial" charset="0"/>
              </a:rPr>
              <a:pPr/>
              <a:t>57</a:t>
            </a:fld>
            <a:endParaRPr lang="en-US">
              <a:latin typeface="Arial" charset="0"/>
            </a:endParaRPr>
          </a:p>
        </p:txBody>
      </p:sp>
      <p:sp>
        <p:nvSpPr>
          <p:cNvPr id="258051" name="Rectangle 2"/>
          <p:cNvSpPr>
            <a:spLocks noGrp="1" noChangeArrowheads="1"/>
          </p:cNvSpPr>
          <p:nvPr>
            <p:ph type="body" idx="1"/>
          </p:nvPr>
        </p:nvSpPr>
        <p:spPr>
          <a:xfrm>
            <a:off x="578115" y="4700461"/>
            <a:ext cx="5610754" cy="3848907"/>
          </a:xfrm>
          <a:noFill/>
          <a:ln/>
        </p:spPr>
        <p:txBody>
          <a:bodyPr/>
          <a:lstStyle/>
          <a:p>
            <a:pPr eaLnBrk="1" hangingPunct="1"/>
            <a:endParaRPr lang="en-US" smtClean="0">
              <a:latin typeface="Arial" charset="0"/>
            </a:endParaRPr>
          </a:p>
        </p:txBody>
      </p:sp>
      <p:sp>
        <p:nvSpPr>
          <p:cNvPr id="25805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C3B8DE2C-8738-4A11-B652-CB3841B19845}" type="slidenum">
              <a:rPr lang="en-US">
                <a:latin typeface="Arial" charset="0"/>
              </a:rPr>
              <a:pPr/>
              <a:t>58</a:t>
            </a:fld>
            <a:endParaRPr lang="en-US">
              <a:latin typeface="Arial" charset="0"/>
            </a:endParaRPr>
          </a:p>
        </p:txBody>
      </p:sp>
      <p:sp>
        <p:nvSpPr>
          <p:cNvPr id="259075" name="Rectangle 2"/>
          <p:cNvSpPr>
            <a:spLocks noGrp="1" noChangeArrowheads="1"/>
          </p:cNvSpPr>
          <p:nvPr>
            <p:ph type="body" idx="1"/>
          </p:nvPr>
        </p:nvSpPr>
        <p:spPr>
          <a:xfrm>
            <a:off x="856523" y="290513"/>
            <a:ext cx="5664001" cy="8308042"/>
          </a:xfrm>
          <a:noFill/>
          <a:ln/>
        </p:spPr>
        <p:txBody>
          <a:bodyPr/>
          <a:lstStyle/>
          <a:p>
            <a:pPr marL="220337" indent="-220337" eaLnBrk="1" hangingPunct="1"/>
            <a:r>
              <a:rPr lang="en-US" b="1" dirty="0" smtClean="0">
                <a:latin typeface="Arial" charset="0"/>
              </a:rPr>
              <a:t>Module 2 Review</a:t>
            </a:r>
          </a:p>
          <a:p>
            <a:pPr marL="220337" indent="-220337" eaLnBrk="1" hangingPunct="1">
              <a:buFontTx/>
              <a:buAutoNum type="arabicPeriod"/>
            </a:pPr>
            <a:endParaRPr lang="en-US" dirty="0" smtClean="0">
              <a:latin typeface="Arial" charset="0"/>
            </a:endParaRPr>
          </a:p>
          <a:p>
            <a:pPr marL="220337" indent="-220337" eaLnBrk="1" hangingPunct="1">
              <a:buFontTx/>
              <a:buAutoNum type="arabicPeriod"/>
            </a:pPr>
            <a:r>
              <a:rPr lang="en-US" dirty="0" smtClean="0">
                <a:latin typeface="Arial" charset="0"/>
              </a:rPr>
              <a:t>List three measurement reports used in determining STP measurements.</a:t>
            </a:r>
          </a:p>
          <a:p>
            <a:pPr marL="220337" indent="-220337" eaLnBrk="1" hangingPunct="1">
              <a:buFontTx/>
              <a:buAutoNum type="arabicPeriod"/>
            </a:pPr>
            <a:endParaRPr lang="en-US" dirty="0" smtClean="0">
              <a:latin typeface="Arial" charset="0"/>
            </a:endParaRPr>
          </a:p>
          <a:p>
            <a:pPr marL="661011" lvl="1" indent="-220337" eaLnBrk="1" hangingPunct="1"/>
            <a:r>
              <a:rPr lang="en-US" dirty="0" smtClean="0">
                <a:latin typeface="Arial" charset="0"/>
              </a:rPr>
              <a:t>1. ______________ 2._______________ 3. _________________</a:t>
            </a:r>
          </a:p>
          <a:p>
            <a:pPr marL="1101685" lvl="2" indent="-220337" eaLnBrk="1" hangingPunct="1">
              <a:buFontTx/>
              <a:buAutoNum type="arabicPeriod"/>
            </a:pPr>
            <a:endParaRPr lang="en-US" dirty="0" smtClean="0">
              <a:latin typeface="Arial" charset="0"/>
            </a:endParaRPr>
          </a:p>
          <a:p>
            <a:pPr marL="220337" indent="-220337" eaLnBrk="1" hangingPunct="1">
              <a:buFontTx/>
              <a:buAutoNum type="arabicPeriod"/>
            </a:pPr>
            <a:r>
              <a:rPr lang="en-US" dirty="0" smtClean="0">
                <a:latin typeface="Arial" charset="0"/>
              </a:rPr>
              <a:t>Describe the meaning of the event name of “</a:t>
            </a:r>
            <a:r>
              <a:rPr lang="en-US" dirty="0" err="1" smtClean="0">
                <a:latin typeface="Arial" charset="0"/>
              </a:rPr>
              <a:t>ormsuoct</a:t>
            </a:r>
            <a:r>
              <a:rPr lang="en-US" dirty="0" smtClean="0">
                <a:latin typeface="Arial" charset="0"/>
              </a:rPr>
              <a:t>” and the types of MSUs making up these octets.</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3"/>
            </a:pPr>
            <a:r>
              <a:rPr lang="en-US" dirty="0" smtClean="0">
                <a:latin typeface="Arial" charset="0"/>
              </a:rPr>
              <a:t>Describe the meaning of the event name “</a:t>
            </a:r>
            <a:r>
              <a:rPr lang="en-US" dirty="0" err="1" smtClean="0">
                <a:latin typeface="Arial" charset="0"/>
              </a:rPr>
              <a:t>trmsuoct</a:t>
            </a:r>
            <a:r>
              <a:rPr lang="en-US" dirty="0" smtClean="0">
                <a:latin typeface="Arial" charset="0"/>
              </a:rPr>
              <a:t>” and the types of MSUs making up these octets.</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4"/>
            </a:pPr>
            <a:r>
              <a:rPr lang="en-US" dirty="0" smtClean="0">
                <a:latin typeface="Arial" charset="0"/>
              </a:rPr>
              <a:t>Describe the meaning of the event name “</a:t>
            </a:r>
            <a:r>
              <a:rPr lang="en-US" dirty="0" err="1" smtClean="0">
                <a:latin typeface="Arial" charset="0"/>
              </a:rPr>
              <a:t>tsmsuoct</a:t>
            </a:r>
            <a:r>
              <a:rPr lang="en-US" dirty="0" smtClean="0">
                <a:latin typeface="Arial" charset="0"/>
              </a:rPr>
              <a:t>” and the types of MSUs making up these octets.</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5"/>
            </a:pPr>
            <a:r>
              <a:rPr lang="en-US" dirty="0" smtClean="0">
                <a:latin typeface="Arial" charset="0"/>
              </a:rPr>
              <a:t>Describe the meaning of the event name “</a:t>
            </a:r>
            <a:r>
              <a:rPr lang="en-US" dirty="0" err="1" smtClean="0">
                <a:latin typeface="Arial" charset="0"/>
              </a:rPr>
              <a:t>gttperfd</a:t>
            </a:r>
            <a:r>
              <a:rPr lang="en-US" dirty="0" smtClean="0">
                <a:latin typeface="Arial" charset="0"/>
              </a:rPr>
              <a:t>”.</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6"/>
            </a:pPr>
            <a:r>
              <a:rPr lang="en-US" dirty="0" smtClean="0">
                <a:latin typeface="Arial" charset="0"/>
              </a:rPr>
              <a:t>Describe the meaning of the event name “</a:t>
            </a:r>
            <a:r>
              <a:rPr lang="en-US" dirty="0" err="1" smtClean="0">
                <a:latin typeface="Arial" charset="0"/>
              </a:rPr>
              <a:t>msudscrd</a:t>
            </a:r>
            <a:r>
              <a:rPr lang="en-US" dirty="0" smtClean="0">
                <a:latin typeface="Arial" charset="0"/>
              </a:rPr>
              <a:t>”.</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7"/>
            </a:pPr>
            <a:r>
              <a:rPr lang="en-US" dirty="0" smtClean="0">
                <a:latin typeface="Arial" charset="0"/>
              </a:rPr>
              <a:t>Describe the meaning of the event name “</a:t>
            </a:r>
            <a:r>
              <a:rPr lang="en-US" dirty="0" err="1" smtClean="0">
                <a:latin typeface="Arial" charset="0"/>
              </a:rPr>
              <a:t>msinvsio</a:t>
            </a:r>
            <a:r>
              <a:rPr lang="en-US" dirty="0" smtClean="0">
                <a:latin typeface="Arial" charset="0"/>
              </a:rPr>
              <a:t>”.</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8"/>
            </a:pPr>
            <a:r>
              <a:rPr lang="en-US" dirty="0" smtClean="0">
                <a:latin typeface="Arial" charset="0"/>
              </a:rPr>
              <a:t>Describe the meaning of the event name “</a:t>
            </a:r>
            <a:r>
              <a:rPr lang="en-US" dirty="0" err="1" smtClean="0">
                <a:latin typeface="Arial" charset="0"/>
              </a:rPr>
              <a:t>msinvdpc</a:t>
            </a:r>
            <a:r>
              <a:rPr lang="en-US" dirty="0" smtClean="0">
                <a:latin typeface="Arial" charset="0"/>
              </a:rPr>
              <a:t>”.</a:t>
            </a:r>
          </a:p>
          <a:p>
            <a:pPr marL="220337" indent="-220337" eaLnBrk="1" hangingPunct="1"/>
            <a:r>
              <a:rPr lang="en-US" dirty="0" smtClean="0">
                <a:latin typeface="Arial" charset="0"/>
              </a:rPr>
              <a:t>_______________________________________________________________</a:t>
            </a:r>
          </a:p>
          <a:p>
            <a:pPr marL="220337" indent="-220337" eaLnBrk="1" hangingPunct="1"/>
            <a:endParaRPr lang="en-US" dirty="0" smtClean="0">
              <a:latin typeface="Arial" charset="0"/>
            </a:endParaRPr>
          </a:p>
          <a:p>
            <a:pPr marL="220337" indent="-220337" eaLnBrk="1" hangingPunct="1"/>
            <a:endParaRPr lang="en-US" dirty="0" smtClean="0">
              <a:latin typeface="Arial" charset="0"/>
            </a:endParaRPr>
          </a:p>
          <a:p>
            <a:pPr marL="220337" indent="-220337" eaLnBrk="1" hangingPunct="1"/>
            <a:endParaRPr lang="en-US" dirty="0" smtClean="0">
              <a:latin typeface="Arial" charset="0"/>
            </a:endParaRPr>
          </a:p>
        </p:txBody>
      </p:sp>
      <p:sp>
        <p:nvSpPr>
          <p:cNvPr id="259076" name="Line 3"/>
          <p:cNvSpPr>
            <a:spLocks noChangeShapeType="1"/>
          </p:cNvSpPr>
          <p:nvPr/>
        </p:nvSpPr>
        <p:spPr bwMode="auto">
          <a:xfrm>
            <a:off x="802906" y="571687"/>
            <a:ext cx="5495132"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5BC96786-4C3B-4253-BD5D-EE5BBB540F95}" type="slidenum">
              <a:rPr lang="en-US">
                <a:latin typeface="Arial" charset="0"/>
              </a:rPr>
              <a:pPr/>
              <a:t>59</a:t>
            </a:fld>
            <a:endParaRPr lang="en-US">
              <a:latin typeface="Arial" charset="0"/>
            </a:endParaRPr>
          </a:p>
        </p:txBody>
      </p:sp>
      <p:sp>
        <p:nvSpPr>
          <p:cNvPr id="260099" name="Rectangle 2"/>
          <p:cNvSpPr>
            <a:spLocks noGrp="1" noChangeArrowheads="1"/>
          </p:cNvSpPr>
          <p:nvPr>
            <p:ph type="body" idx="1"/>
          </p:nvPr>
        </p:nvSpPr>
        <p:spPr>
          <a:xfrm>
            <a:off x="578115" y="4737353"/>
            <a:ext cx="5610754" cy="3812016"/>
          </a:xfrm>
          <a:noFill/>
          <a:ln/>
        </p:spPr>
        <p:txBody>
          <a:bodyPr/>
          <a:lstStyle/>
          <a:p>
            <a:pPr eaLnBrk="1" hangingPunct="1"/>
            <a:endParaRPr lang="en-US" smtClean="0">
              <a:latin typeface="Arial" charset="0"/>
            </a:endParaRPr>
          </a:p>
        </p:txBody>
      </p:sp>
      <p:sp>
        <p:nvSpPr>
          <p:cNvPr id="26010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1535B047-09B6-411E-8C6A-962DAB8CF647}" type="slidenum">
              <a:rPr lang="en-US">
                <a:latin typeface="Arial" charset="0"/>
              </a:rPr>
              <a:pPr/>
              <a:t>6</a:t>
            </a:fld>
            <a:endParaRPr lang="en-US">
              <a:latin typeface="Arial" charset="0"/>
            </a:endParaRPr>
          </a:p>
        </p:txBody>
      </p:sp>
      <p:sp>
        <p:nvSpPr>
          <p:cNvPr id="201731" name="Rectangle 2"/>
          <p:cNvSpPr>
            <a:spLocks noChangeArrowheads="1"/>
          </p:cNvSpPr>
          <p:nvPr/>
        </p:nvSpPr>
        <p:spPr bwMode="auto">
          <a:xfrm>
            <a:off x="932591" y="304347"/>
            <a:ext cx="5148263" cy="8475587"/>
          </a:xfrm>
          <a:prstGeom prst="rect">
            <a:avLst/>
          </a:prstGeom>
          <a:noFill/>
          <a:ln w="9525">
            <a:noFill/>
            <a:miter lim="800000"/>
            <a:headEnd/>
            <a:tailEnd/>
          </a:ln>
        </p:spPr>
        <p:txBody>
          <a:bodyPr lIns="93754" tIns="46877" rIns="93754" bIns="46877"/>
          <a:lstStyle/>
          <a:p>
            <a:pPr marL="220337" indent="-220337" algn="ctr">
              <a:spcBef>
                <a:spcPct val="20000"/>
              </a:spcBef>
              <a:spcAft>
                <a:spcPct val="20000"/>
              </a:spcAft>
            </a:pPr>
            <a:r>
              <a:rPr lang="en-US" sz="1600" dirty="0"/>
              <a:t>Student Notes</a:t>
            </a:r>
          </a:p>
        </p:txBody>
      </p:sp>
      <p:sp>
        <p:nvSpPr>
          <p:cNvPr id="201732" name="Line 3"/>
          <p:cNvSpPr>
            <a:spLocks noChangeShapeType="1"/>
          </p:cNvSpPr>
          <p:nvPr/>
        </p:nvSpPr>
        <p:spPr bwMode="auto">
          <a:xfrm>
            <a:off x="915856" y="708605"/>
            <a:ext cx="5158912" cy="0"/>
          </a:xfrm>
          <a:prstGeom prst="line">
            <a:avLst/>
          </a:prstGeom>
          <a:noFill/>
          <a:ln w="9525">
            <a:solidFill>
              <a:schemeClr val="tx1"/>
            </a:solidFill>
            <a:round/>
            <a:headEnd/>
            <a:tailEnd/>
          </a:ln>
        </p:spPr>
        <p:txBody>
          <a:bodyPr lIns="88135" tIns="44068" rIns="88135" bIns="44068"/>
          <a:lstStyle/>
          <a:p>
            <a:endParaRPr lang="en-US"/>
          </a:p>
        </p:txBody>
      </p:sp>
      <p:sp>
        <p:nvSpPr>
          <p:cNvPr id="201733" name="Line 4"/>
          <p:cNvSpPr>
            <a:spLocks noChangeShapeType="1"/>
          </p:cNvSpPr>
          <p:nvPr/>
        </p:nvSpPr>
        <p:spPr bwMode="auto">
          <a:xfrm>
            <a:off x="903685" y="140644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34" name="Line 5"/>
          <p:cNvSpPr>
            <a:spLocks noChangeShapeType="1"/>
          </p:cNvSpPr>
          <p:nvPr/>
        </p:nvSpPr>
        <p:spPr bwMode="auto">
          <a:xfrm>
            <a:off x="903685" y="1918305"/>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35" name="Line 6"/>
          <p:cNvSpPr>
            <a:spLocks noChangeShapeType="1"/>
          </p:cNvSpPr>
          <p:nvPr/>
        </p:nvSpPr>
        <p:spPr bwMode="auto">
          <a:xfrm>
            <a:off x="903685" y="242862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36" name="Line 7"/>
          <p:cNvSpPr>
            <a:spLocks noChangeShapeType="1"/>
          </p:cNvSpPr>
          <p:nvPr/>
        </p:nvSpPr>
        <p:spPr bwMode="auto">
          <a:xfrm>
            <a:off x="903685" y="293894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37" name="Line 8"/>
          <p:cNvSpPr>
            <a:spLocks noChangeShapeType="1"/>
          </p:cNvSpPr>
          <p:nvPr/>
        </p:nvSpPr>
        <p:spPr bwMode="auto">
          <a:xfrm>
            <a:off x="903685" y="344925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38" name="Line 9"/>
          <p:cNvSpPr>
            <a:spLocks noChangeShapeType="1"/>
          </p:cNvSpPr>
          <p:nvPr/>
        </p:nvSpPr>
        <p:spPr bwMode="auto">
          <a:xfrm>
            <a:off x="903685" y="395804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39" name="Line 10"/>
          <p:cNvSpPr>
            <a:spLocks noChangeShapeType="1"/>
          </p:cNvSpPr>
          <p:nvPr/>
        </p:nvSpPr>
        <p:spPr bwMode="auto">
          <a:xfrm>
            <a:off x="903685" y="4469896"/>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40" name="Line 11"/>
          <p:cNvSpPr>
            <a:spLocks noChangeShapeType="1"/>
          </p:cNvSpPr>
          <p:nvPr/>
        </p:nvSpPr>
        <p:spPr bwMode="auto">
          <a:xfrm>
            <a:off x="903685" y="4980214"/>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41" name="Line 12"/>
          <p:cNvSpPr>
            <a:spLocks noChangeShapeType="1"/>
          </p:cNvSpPr>
          <p:nvPr/>
        </p:nvSpPr>
        <p:spPr bwMode="auto">
          <a:xfrm>
            <a:off x="903685" y="5492070"/>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42" name="Line 13"/>
          <p:cNvSpPr>
            <a:spLocks noChangeShapeType="1"/>
          </p:cNvSpPr>
          <p:nvPr/>
        </p:nvSpPr>
        <p:spPr bwMode="auto">
          <a:xfrm>
            <a:off x="903685" y="600238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43" name="Line 14"/>
          <p:cNvSpPr>
            <a:spLocks noChangeShapeType="1"/>
          </p:cNvSpPr>
          <p:nvPr/>
        </p:nvSpPr>
        <p:spPr bwMode="auto">
          <a:xfrm>
            <a:off x="903685" y="65142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44" name="Line 15"/>
          <p:cNvSpPr>
            <a:spLocks noChangeShapeType="1"/>
          </p:cNvSpPr>
          <p:nvPr/>
        </p:nvSpPr>
        <p:spPr bwMode="auto">
          <a:xfrm>
            <a:off x="903685" y="702456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45" name="Line 16"/>
          <p:cNvSpPr>
            <a:spLocks noChangeShapeType="1"/>
          </p:cNvSpPr>
          <p:nvPr/>
        </p:nvSpPr>
        <p:spPr bwMode="auto">
          <a:xfrm>
            <a:off x="903685" y="75333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46" name="Line 17"/>
          <p:cNvSpPr>
            <a:spLocks noChangeShapeType="1"/>
          </p:cNvSpPr>
          <p:nvPr/>
        </p:nvSpPr>
        <p:spPr bwMode="auto">
          <a:xfrm>
            <a:off x="903685" y="804366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201747" name="Line 18"/>
          <p:cNvSpPr>
            <a:spLocks noChangeShapeType="1"/>
          </p:cNvSpPr>
          <p:nvPr/>
        </p:nvSpPr>
        <p:spPr bwMode="auto">
          <a:xfrm>
            <a:off x="903685" y="8555516"/>
            <a:ext cx="5157391"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CE4EE942-D2E9-4757-99C3-00AD1C7A1C39}" type="slidenum">
              <a:rPr lang="en-US">
                <a:latin typeface="Arial" charset="0"/>
              </a:rPr>
              <a:pPr/>
              <a:t>60</a:t>
            </a:fld>
            <a:endParaRPr lang="en-US">
              <a:latin typeface="Arial" charset="0"/>
            </a:endParaRPr>
          </a:p>
        </p:txBody>
      </p:sp>
      <p:sp>
        <p:nvSpPr>
          <p:cNvPr id="261123" name="Rectangle 2"/>
          <p:cNvSpPr>
            <a:spLocks noGrp="1" noChangeArrowheads="1"/>
          </p:cNvSpPr>
          <p:nvPr>
            <p:ph type="body" idx="1"/>
          </p:nvPr>
        </p:nvSpPr>
        <p:spPr>
          <a:xfrm>
            <a:off x="578115" y="4718907"/>
            <a:ext cx="5610754" cy="3830461"/>
          </a:xfrm>
          <a:noFill/>
          <a:ln/>
        </p:spPr>
        <p:txBody>
          <a:bodyPr/>
          <a:lstStyle/>
          <a:p>
            <a:pPr lvl="2" eaLnBrk="1" hangingPunct="1"/>
            <a:endParaRPr lang="en-US" smtClean="0">
              <a:latin typeface="Arial" charset="0"/>
            </a:endParaRPr>
          </a:p>
        </p:txBody>
      </p:sp>
      <p:sp>
        <p:nvSpPr>
          <p:cNvPr id="26112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9367D20F-D2A0-4454-970A-2FD9D2AE7695}" type="slidenum">
              <a:rPr lang="en-US">
                <a:latin typeface="Arial" charset="0"/>
              </a:rPr>
              <a:pPr/>
              <a:t>61</a:t>
            </a:fld>
            <a:endParaRPr lang="en-US">
              <a:latin typeface="Arial" charset="0"/>
            </a:endParaRPr>
          </a:p>
        </p:txBody>
      </p:sp>
      <p:sp>
        <p:nvSpPr>
          <p:cNvPr id="262147" name="Rectangle 2"/>
          <p:cNvSpPr>
            <a:spLocks noGrp="1" noChangeArrowheads="1"/>
          </p:cNvSpPr>
          <p:nvPr>
            <p:ph type="body" idx="1"/>
          </p:nvPr>
        </p:nvSpPr>
        <p:spPr>
          <a:xfrm>
            <a:off x="734814" y="4720445"/>
            <a:ext cx="5452534" cy="3827387"/>
          </a:xfrm>
          <a:noFill/>
          <a:ln/>
        </p:spPr>
        <p:txBody>
          <a:bodyPr/>
          <a:lstStyle/>
          <a:p>
            <a:pPr eaLnBrk="1" hangingPunct="1"/>
            <a:endParaRPr lang="en-US" smtClean="0">
              <a:latin typeface="Arial" charset="0"/>
            </a:endParaRPr>
          </a:p>
        </p:txBody>
      </p:sp>
      <p:sp>
        <p:nvSpPr>
          <p:cNvPr id="26214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2B2EAC33-6DFF-4942-B9A4-4BE8E23270A0}" type="slidenum">
              <a:rPr lang="en-US">
                <a:latin typeface="Arial" charset="0"/>
              </a:rPr>
              <a:pPr/>
              <a:t>62</a:t>
            </a:fld>
            <a:endParaRPr lang="en-US">
              <a:latin typeface="Arial" charset="0"/>
            </a:endParaRPr>
          </a:p>
        </p:txBody>
      </p:sp>
      <p:sp>
        <p:nvSpPr>
          <p:cNvPr id="263171" name="Rectangle 2"/>
          <p:cNvSpPr>
            <a:spLocks noGrp="1" noChangeArrowheads="1"/>
          </p:cNvSpPr>
          <p:nvPr>
            <p:ph type="body" idx="1"/>
          </p:nvPr>
        </p:nvSpPr>
        <p:spPr>
          <a:xfrm>
            <a:off x="734814" y="4731204"/>
            <a:ext cx="5452534" cy="3816628"/>
          </a:xfrm>
          <a:noFill/>
          <a:ln/>
        </p:spPr>
        <p:txBody>
          <a:bodyPr/>
          <a:lstStyle/>
          <a:p>
            <a:pPr eaLnBrk="1" hangingPunct="1">
              <a:buFontTx/>
              <a:buChar char="•"/>
            </a:pPr>
            <a:r>
              <a:rPr lang="en-US" sz="1000" dirty="0" smtClean="0"/>
              <a:t>Entity types: STP, </a:t>
            </a:r>
            <a:r>
              <a:rPr lang="en-US" sz="1000" dirty="0" err="1" smtClean="0"/>
              <a:t>Lnkset</a:t>
            </a:r>
            <a:r>
              <a:rPr lang="en-US" sz="1000" dirty="0" smtClean="0"/>
              <a:t> and Link</a:t>
            </a:r>
          </a:p>
          <a:p>
            <a:pPr eaLnBrk="1" hangingPunct="1">
              <a:buFontTx/>
              <a:buChar char="•"/>
            </a:pPr>
            <a:r>
              <a:rPr lang="en-US" sz="1000" dirty="0" smtClean="0"/>
              <a:t>Accumulation interval: 5 minutes</a:t>
            </a:r>
          </a:p>
          <a:p>
            <a:pPr eaLnBrk="1" hangingPunct="1">
              <a:buFontTx/>
              <a:buChar char="•"/>
            </a:pPr>
            <a:r>
              <a:rPr lang="en-US" sz="1000" dirty="0" smtClean="0"/>
              <a:t>STP retention period:  5 minutes</a:t>
            </a:r>
          </a:p>
          <a:p>
            <a:pPr eaLnBrk="1" hangingPunct="1">
              <a:buFontTx/>
              <a:buChar char="•"/>
            </a:pPr>
            <a:r>
              <a:rPr lang="en-US" sz="1000" dirty="0" smtClean="0"/>
              <a:t>Reporting modes: On-Demand, SEAS Autonomous</a:t>
            </a:r>
          </a:p>
          <a:p>
            <a:pPr eaLnBrk="1" hangingPunct="1">
              <a:buFontTx/>
              <a:buChar char="•"/>
            </a:pPr>
            <a:r>
              <a:rPr lang="en-US" sz="1000" dirty="0" smtClean="0"/>
              <a:t>Accessible collection periods: Last (STP, </a:t>
            </a:r>
            <a:r>
              <a:rPr lang="en-US" sz="1000" dirty="0" err="1" smtClean="0"/>
              <a:t>Lnkset</a:t>
            </a:r>
            <a:r>
              <a:rPr lang="en-US" sz="1000" dirty="0" smtClean="0"/>
              <a:t>, and Link) Active (</a:t>
            </a:r>
            <a:r>
              <a:rPr lang="en-US" sz="1000" dirty="0" err="1" smtClean="0"/>
              <a:t>Lnkset</a:t>
            </a:r>
            <a:r>
              <a:rPr lang="en-US" sz="1000" dirty="0" smtClean="0"/>
              <a:t> and Link)</a:t>
            </a:r>
          </a:p>
          <a:p>
            <a:pPr eaLnBrk="1" hangingPunct="1"/>
            <a:endParaRPr lang="en-US" sz="1000" dirty="0" smtClean="0"/>
          </a:p>
        </p:txBody>
      </p:sp>
      <p:sp>
        <p:nvSpPr>
          <p:cNvPr id="26317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67BDFABA-30C0-4DA9-AC80-942FA4C7305A}" type="slidenum">
              <a:rPr lang="en-US">
                <a:latin typeface="Arial" charset="0"/>
              </a:rPr>
              <a:pPr/>
              <a:t>63</a:t>
            </a:fld>
            <a:endParaRPr lang="en-US">
              <a:latin typeface="Arial" charset="0"/>
            </a:endParaRPr>
          </a:p>
        </p:txBody>
      </p:sp>
      <p:sp>
        <p:nvSpPr>
          <p:cNvPr id="264195" name="Rectangle 2"/>
          <p:cNvSpPr>
            <a:spLocks noGrp="1" noChangeArrowheads="1"/>
          </p:cNvSpPr>
          <p:nvPr>
            <p:ph type="body" idx="1"/>
          </p:nvPr>
        </p:nvSpPr>
        <p:spPr>
          <a:xfrm>
            <a:off x="734814" y="4721981"/>
            <a:ext cx="5452534" cy="3825850"/>
          </a:xfrm>
          <a:noFill/>
          <a:ln/>
        </p:spPr>
        <p:txBody>
          <a:bodyPr/>
          <a:lstStyle/>
          <a:p>
            <a:pPr eaLnBrk="1" hangingPunct="1">
              <a:buFontTx/>
              <a:buChar char="•"/>
            </a:pPr>
            <a:r>
              <a:rPr lang="en-US" sz="1000" dirty="0" smtClean="0"/>
              <a:t>Entity types: Link, </a:t>
            </a:r>
            <a:r>
              <a:rPr lang="en-US" sz="1000" dirty="0" err="1" smtClean="0"/>
              <a:t>Lnkset</a:t>
            </a:r>
            <a:r>
              <a:rPr lang="en-US" sz="1000" dirty="0" smtClean="0"/>
              <a:t>, </a:t>
            </a:r>
            <a:r>
              <a:rPr lang="en-US" sz="1000" dirty="0" err="1" smtClean="0"/>
              <a:t>SCTPASOC</a:t>
            </a:r>
            <a:r>
              <a:rPr lang="en-US" sz="1000" dirty="0" smtClean="0"/>
              <a:t>, </a:t>
            </a:r>
            <a:r>
              <a:rPr lang="en-US" sz="1000" dirty="0" err="1" smtClean="0"/>
              <a:t>SCTPCARD</a:t>
            </a:r>
            <a:r>
              <a:rPr lang="en-US" sz="1000" dirty="0" smtClean="0"/>
              <a:t> and UA</a:t>
            </a:r>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 Active</a:t>
            </a:r>
          </a:p>
          <a:p>
            <a:pPr eaLnBrk="1" hangingPunct="1"/>
            <a:r>
              <a:rPr lang="en-US" sz="1000" dirty="0" smtClean="0"/>
              <a:t>Table 4-7 located in the Measurements section of the Maintenance Manual indicates the relationship between Event Names and registers for MTP2 Class, </a:t>
            </a:r>
            <a:r>
              <a:rPr lang="en-US" sz="1000" dirty="0" err="1" smtClean="0"/>
              <a:t>SAAL</a:t>
            </a:r>
            <a:r>
              <a:rPr lang="en-US" sz="1000" dirty="0" smtClean="0"/>
              <a:t> Class, </a:t>
            </a:r>
            <a:r>
              <a:rPr lang="en-US" sz="1000" dirty="0" err="1" smtClean="0"/>
              <a:t>IPVL</a:t>
            </a:r>
            <a:r>
              <a:rPr lang="en-US" sz="1000" dirty="0" smtClean="0"/>
              <a:t>/</a:t>
            </a:r>
            <a:r>
              <a:rPr lang="en-US" sz="1000" dirty="0" err="1" smtClean="0"/>
              <a:t>IPVLGW</a:t>
            </a:r>
            <a:r>
              <a:rPr lang="en-US" sz="1000" dirty="0" smtClean="0"/>
              <a:t> Class, and </a:t>
            </a:r>
            <a:r>
              <a:rPr lang="en-US" sz="1000" dirty="0" err="1" smtClean="0"/>
              <a:t>IPVHSL</a:t>
            </a:r>
            <a:r>
              <a:rPr lang="en-US" sz="1000" dirty="0" smtClean="0"/>
              <a:t> Class measurements.</a:t>
            </a:r>
          </a:p>
          <a:p>
            <a:pPr eaLnBrk="1" hangingPunct="1"/>
            <a:endParaRPr lang="en-US" sz="1000" dirty="0" smtClean="0"/>
          </a:p>
        </p:txBody>
      </p:sp>
      <p:sp>
        <p:nvSpPr>
          <p:cNvPr id="26419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A80ED94D-243D-401F-BFFB-5572A0C948DD}" type="slidenum">
              <a:rPr lang="en-US">
                <a:latin typeface="Arial" charset="0"/>
              </a:rPr>
              <a:pPr/>
              <a:t>64</a:t>
            </a:fld>
            <a:endParaRPr lang="en-US">
              <a:latin typeface="Arial" charset="0"/>
            </a:endParaRPr>
          </a:p>
        </p:txBody>
      </p:sp>
      <p:sp>
        <p:nvSpPr>
          <p:cNvPr id="265219"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To find the signaling link occupancy percentage, divide the amount of MSU octets transmitted and received per 30 minute period by maximum 14,400,000 octets per 30 minutes multiplied by 100.</a:t>
            </a:r>
          </a:p>
          <a:p>
            <a:pPr eaLnBrk="1" hangingPunct="1"/>
            <a:endParaRPr lang="en-US" sz="1000" dirty="0" smtClean="0"/>
          </a:p>
          <a:p>
            <a:pPr eaLnBrk="1" hangingPunct="1"/>
            <a:r>
              <a:rPr lang="en-US" sz="1000" dirty="0" smtClean="0"/>
              <a:t>Maximum Octets per 30 Minutes:  64,000bps X 60 sec. X 30 min. </a:t>
            </a:r>
            <a:r>
              <a:rPr lang="en-US" sz="1000" dirty="0" smtClean="0">
                <a:sym typeface="Symbol" pitchFamily="18" charset="2"/>
              </a:rPr>
              <a:t></a:t>
            </a:r>
            <a:r>
              <a:rPr lang="en-US" sz="1000" dirty="0" smtClean="0"/>
              <a:t> 8 bits per octet = 14,400,000</a:t>
            </a:r>
          </a:p>
          <a:p>
            <a:pPr eaLnBrk="1" hangingPunct="1"/>
            <a:endParaRPr lang="en-US" sz="1000" dirty="0" smtClean="0"/>
          </a:p>
          <a:p>
            <a:pPr eaLnBrk="1" hangingPunct="1"/>
            <a:r>
              <a:rPr lang="en-US" sz="1000" dirty="0" smtClean="0"/>
              <a:t>To find the 24-hour signaling link occupancy percentage, divide the amount of MSU octets transmitted per 24-hour period (determined by the Daily Maintenance measurement report) by maximum 691,200,000 octets per 24-hour period multiplied by 100.</a:t>
            </a:r>
          </a:p>
          <a:p>
            <a:pPr eaLnBrk="1" hangingPunct="1"/>
            <a:endParaRPr lang="en-US" sz="1000" dirty="0" smtClean="0"/>
          </a:p>
          <a:p>
            <a:pPr eaLnBrk="1" hangingPunct="1"/>
            <a:r>
              <a:rPr lang="en-US" sz="1000" dirty="0" smtClean="0"/>
              <a:t>Maximum Octets per 24-hour period: 64,000bps X 60 sec. X60 min. X 24 hrs. </a:t>
            </a:r>
            <a:r>
              <a:rPr lang="en-US" sz="1000" dirty="0" smtClean="0">
                <a:sym typeface="Symbol" pitchFamily="18" charset="2"/>
              </a:rPr>
              <a:t> 8 bits per octet = 691,200,000.</a:t>
            </a:r>
            <a:endParaRPr lang="en-US" sz="1000" dirty="0" smtClean="0"/>
          </a:p>
          <a:p>
            <a:pPr eaLnBrk="1" hangingPunct="1"/>
            <a:endParaRPr lang="en-US" sz="1000" dirty="0" smtClean="0"/>
          </a:p>
          <a:p>
            <a:pPr eaLnBrk="1" hangingPunct="1"/>
            <a:r>
              <a:rPr lang="en-US" sz="1000" dirty="0" smtClean="0"/>
              <a:t>Signaling Link Occupancy Calculations are typically calculated only on the transmit buffer of a signaling link.</a:t>
            </a:r>
          </a:p>
          <a:p>
            <a:pPr eaLnBrk="1" hangingPunct="1"/>
            <a:endParaRPr lang="en-US" sz="1000" dirty="0" smtClean="0"/>
          </a:p>
          <a:p>
            <a:pPr eaLnBrk="1" hangingPunct="1"/>
            <a:endParaRPr lang="en-US" dirty="0" smtClean="0">
              <a:latin typeface="Arial" charset="0"/>
            </a:endParaRPr>
          </a:p>
          <a:p>
            <a:pPr eaLnBrk="1" hangingPunct="1"/>
            <a:endParaRPr lang="en-US" dirty="0" smtClean="0">
              <a:latin typeface="Arial" charset="0"/>
            </a:endParaRPr>
          </a:p>
          <a:p>
            <a:pPr eaLnBrk="1" hangingPunct="1"/>
            <a:endParaRPr lang="en-US" dirty="0" smtClean="0">
              <a:latin typeface="Arial" charset="0"/>
            </a:endParaRPr>
          </a:p>
        </p:txBody>
      </p:sp>
      <p:sp>
        <p:nvSpPr>
          <p:cNvPr id="26522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FBA1939A-2550-48C7-8474-3A663981622D}" type="slidenum">
              <a:rPr lang="en-US">
                <a:latin typeface="Arial" charset="0"/>
              </a:rPr>
              <a:pPr/>
              <a:t>65</a:t>
            </a:fld>
            <a:endParaRPr lang="en-US">
              <a:latin typeface="Arial" charset="0"/>
            </a:endParaRPr>
          </a:p>
        </p:txBody>
      </p:sp>
      <p:sp>
        <p:nvSpPr>
          <p:cNvPr id="266243" name="Rectangle 2"/>
          <p:cNvSpPr>
            <a:spLocks noGrp="1" noChangeArrowheads="1"/>
          </p:cNvSpPr>
          <p:nvPr>
            <p:ph type="body" idx="1"/>
          </p:nvPr>
        </p:nvSpPr>
        <p:spPr>
          <a:xfrm>
            <a:off x="734814" y="4749650"/>
            <a:ext cx="5452534" cy="3798182"/>
          </a:xfrm>
          <a:noFill/>
          <a:ln/>
        </p:spPr>
        <p:txBody>
          <a:bodyPr/>
          <a:lstStyle/>
          <a:p>
            <a:pPr eaLnBrk="1" hangingPunct="1"/>
            <a:r>
              <a:rPr lang="en-US" sz="1000" dirty="0" smtClean="0"/>
              <a:t>To find the signaling link occupancy percentage, divide the amount of MSU octets transmitted and received per 30 minute period by maximum 14,400,000 octets per 30 minutes multiplied by 100.</a:t>
            </a:r>
          </a:p>
          <a:p>
            <a:pPr eaLnBrk="1" hangingPunct="1"/>
            <a:endParaRPr lang="en-US" sz="1000" dirty="0" smtClean="0"/>
          </a:p>
          <a:p>
            <a:pPr eaLnBrk="1" hangingPunct="1"/>
            <a:r>
              <a:rPr lang="en-US" sz="1000" dirty="0" smtClean="0"/>
              <a:t>Maximum Octets per 30 Minutes:  64,000bps X 60 sec. X 30 min. </a:t>
            </a:r>
            <a:r>
              <a:rPr lang="en-US" sz="1000" dirty="0" smtClean="0">
                <a:sym typeface="Symbol" pitchFamily="18" charset="2"/>
              </a:rPr>
              <a:t></a:t>
            </a:r>
            <a:r>
              <a:rPr lang="en-US" sz="1000" dirty="0" smtClean="0"/>
              <a:t> 8 bits per octet = 14,400,000</a:t>
            </a:r>
          </a:p>
          <a:p>
            <a:pPr eaLnBrk="1" hangingPunct="1"/>
            <a:endParaRPr lang="en-US" sz="1000" dirty="0" smtClean="0"/>
          </a:p>
          <a:p>
            <a:pPr eaLnBrk="1" hangingPunct="1"/>
            <a:r>
              <a:rPr lang="en-US" sz="1000" dirty="0" smtClean="0"/>
              <a:t>To find the 24-hour signaling link occupancy percentage, divide the amount of MSU octets transmitted per 24-hour period (determined by the Daily Maintenance measurement report) by maximum 691,200,000 octets per 24-hour period multiplied by 100.</a:t>
            </a:r>
          </a:p>
          <a:p>
            <a:pPr eaLnBrk="1" hangingPunct="1"/>
            <a:endParaRPr lang="en-US" sz="1000" dirty="0" smtClean="0"/>
          </a:p>
          <a:p>
            <a:pPr eaLnBrk="1" hangingPunct="1"/>
            <a:r>
              <a:rPr lang="en-US" sz="1000" dirty="0" smtClean="0"/>
              <a:t>Maximum Octets per 24-hour period: 64,000bps X 60 sec. X60 min. X 24 hrs. </a:t>
            </a:r>
            <a:r>
              <a:rPr lang="en-US" sz="1000" dirty="0" smtClean="0">
                <a:sym typeface="Symbol" pitchFamily="18" charset="2"/>
              </a:rPr>
              <a:t> 8 bits per octet = 691,200,000.</a:t>
            </a:r>
            <a:endParaRPr lang="en-US" sz="1000" dirty="0" smtClean="0"/>
          </a:p>
          <a:p>
            <a:pPr eaLnBrk="1" hangingPunct="1"/>
            <a:endParaRPr lang="en-US" sz="1000" dirty="0" smtClean="0"/>
          </a:p>
          <a:p>
            <a:pPr eaLnBrk="1" hangingPunct="1"/>
            <a:r>
              <a:rPr lang="en-US" sz="1000" dirty="0" smtClean="0"/>
              <a:t>Signaling Link Occupancy Calculations are typically calculated only on the transmit buffer of a signaling link.</a:t>
            </a:r>
          </a:p>
          <a:p>
            <a:pPr eaLnBrk="1" hangingPunct="1"/>
            <a:endParaRPr lang="en-US" sz="1000" dirty="0" smtClean="0"/>
          </a:p>
          <a:p>
            <a:pPr eaLnBrk="1" hangingPunct="1"/>
            <a:endParaRPr lang="en-US" sz="1000" dirty="0" smtClean="0"/>
          </a:p>
          <a:p>
            <a:pPr eaLnBrk="1" hangingPunct="1"/>
            <a:endParaRPr lang="en-US" dirty="0" smtClean="0">
              <a:latin typeface="Arial" charset="0"/>
            </a:endParaRPr>
          </a:p>
        </p:txBody>
      </p:sp>
      <p:sp>
        <p:nvSpPr>
          <p:cNvPr id="26624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384D83D9-518E-4AA6-8D54-911F3DC494FA}" type="slidenum">
              <a:rPr lang="en-US">
                <a:latin typeface="Arial" charset="0"/>
              </a:rPr>
              <a:pPr/>
              <a:t>66</a:t>
            </a:fld>
            <a:endParaRPr lang="en-US">
              <a:latin typeface="Arial" charset="0"/>
            </a:endParaRPr>
          </a:p>
        </p:txBody>
      </p:sp>
      <p:sp>
        <p:nvSpPr>
          <p:cNvPr id="267267"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To find the signaling link occupancy percentage, divide the amount of ATM cells transmitted or received per 30 minute period by maximum 6,519600 cells per 30 minutes multiplied by 100.</a:t>
            </a:r>
          </a:p>
          <a:p>
            <a:pPr eaLnBrk="1" hangingPunct="1"/>
            <a:endParaRPr lang="en-US" sz="1000" dirty="0" smtClean="0"/>
          </a:p>
          <a:p>
            <a:pPr eaLnBrk="1" hangingPunct="1"/>
            <a:r>
              <a:rPr lang="en-US" sz="1000" dirty="0" smtClean="0"/>
              <a:t> 3622 cells/sec X 60 sec. X 30 min. = 6,519600</a:t>
            </a:r>
          </a:p>
          <a:p>
            <a:pPr eaLnBrk="1" hangingPunct="1"/>
            <a:endParaRPr lang="en-US" sz="1000" dirty="0" smtClean="0"/>
          </a:p>
          <a:p>
            <a:pPr eaLnBrk="1" hangingPunct="1"/>
            <a:r>
              <a:rPr lang="en-US" sz="1000" dirty="0" smtClean="0"/>
              <a:t>ATM link occupancy is viewed in the number of ATM cells required for data transmit out of the total number of cells possible. Each MSU is padded to a 48-byte boundary before being broken into cells, and each cell contains a 5-byte header (total cell size of 53 bytes). There is a reasonable amount of T1 bandwidth lost to ATM overhead. The average MSU size plays a significant role in the overhead calculations.</a:t>
            </a:r>
          </a:p>
          <a:p>
            <a:pPr eaLnBrk="1" hangingPunct="1"/>
            <a:endParaRPr lang="en-US" sz="1000" dirty="0" smtClean="0"/>
          </a:p>
          <a:p>
            <a:pPr eaLnBrk="1" hangingPunct="1"/>
            <a:endParaRPr lang="en-US" dirty="0" smtClean="0">
              <a:latin typeface="Arial" charset="0"/>
            </a:endParaRPr>
          </a:p>
          <a:p>
            <a:pPr eaLnBrk="1" hangingPunct="1"/>
            <a:endParaRPr lang="en-US" dirty="0" smtClean="0">
              <a:latin typeface="Arial" charset="0"/>
            </a:endParaRPr>
          </a:p>
          <a:p>
            <a:pPr eaLnBrk="1" hangingPunct="1"/>
            <a:endParaRPr lang="en-US" dirty="0" smtClean="0">
              <a:latin typeface="Arial" charset="0"/>
            </a:endParaRPr>
          </a:p>
        </p:txBody>
      </p:sp>
      <p:sp>
        <p:nvSpPr>
          <p:cNvPr id="26726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81F46EA5-0D78-4757-A2DB-D7D33B3BF7CD}" type="slidenum">
              <a:rPr lang="en-US">
                <a:latin typeface="Arial" charset="0"/>
              </a:rPr>
              <a:pPr/>
              <a:t>67</a:t>
            </a:fld>
            <a:endParaRPr lang="en-US">
              <a:latin typeface="Arial" charset="0"/>
            </a:endParaRPr>
          </a:p>
        </p:txBody>
      </p:sp>
      <p:sp>
        <p:nvSpPr>
          <p:cNvPr id="268291" name="Rectangle 2"/>
          <p:cNvSpPr>
            <a:spLocks noGrp="1" noChangeArrowheads="1"/>
          </p:cNvSpPr>
          <p:nvPr>
            <p:ph type="body" idx="1"/>
          </p:nvPr>
        </p:nvSpPr>
        <p:spPr>
          <a:xfrm>
            <a:off x="734814" y="4721981"/>
            <a:ext cx="5452534" cy="3825850"/>
          </a:xfrm>
          <a:noFill/>
          <a:ln/>
        </p:spPr>
        <p:txBody>
          <a:bodyPr/>
          <a:lstStyle/>
          <a:p>
            <a:pPr eaLnBrk="1" hangingPunct="1"/>
            <a:r>
              <a:rPr lang="en-US" sz="1000" dirty="0" smtClean="0"/>
              <a:t>To find the signaling link occupancy percentage, divide the amount of ATM cells transmitted or received per 30 minute period by maximum 8,150,400 cells per 30 minutes multiplied by 100.</a:t>
            </a:r>
          </a:p>
          <a:p>
            <a:pPr eaLnBrk="1" hangingPunct="1"/>
            <a:r>
              <a:rPr lang="en-US" sz="1000" dirty="0" smtClean="0"/>
              <a:t> 4528 cells/sec X 60 sec. X 30 min. =8,150,400</a:t>
            </a:r>
          </a:p>
          <a:p>
            <a:pPr eaLnBrk="1" hangingPunct="1"/>
            <a:endParaRPr lang="en-US" sz="1000" dirty="0" smtClean="0"/>
          </a:p>
          <a:p>
            <a:pPr eaLnBrk="1" hangingPunct="1"/>
            <a:r>
              <a:rPr lang="en-US" sz="1000" dirty="0" smtClean="0"/>
              <a:t>The card capacities for the example above are as follows:</a:t>
            </a:r>
          </a:p>
          <a:p>
            <a:pPr eaLnBrk="1" hangingPunct="1"/>
            <a:r>
              <a:rPr lang="en-US" sz="1000" dirty="0" smtClean="0"/>
              <a:t>E1-ATM card capacity @2,192,000 cells = 60.88%</a:t>
            </a:r>
          </a:p>
          <a:p>
            <a:pPr eaLnBrk="1" hangingPunct="1"/>
            <a:r>
              <a:rPr lang="en-US" sz="1000" dirty="0" smtClean="0"/>
              <a:t>E5-ATM card capacity @2,192,00 cells = 27.06%</a:t>
            </a:r>
          </a:p>
          <a:p>
            <a:pPr eaLnBrk="1" hangingPunct="1"/>
            <a:endParaRPr lang="en-US" sz="1000" dirty="0" smtClean="0"/>
          </a:p>
          <a:p>
            <a:pPr eaLnBrk="1" hangingPunct="1"/>
            <a:r>
              <a:rPr lang="en-US" sz="1000" dirty="0" smtClean="0"/>
              <a:t>ATM link occupancy is viewed in the number of ATM cells required for data transmit out of the total number of cells possible. Each MSU is padded to a 48-byte boundary before being broken into cells, and each cell contains a 5-byte header (total cell size of 53 bytes). There is a reasonable amount of E1 bandwidth lost to ATM overhead. The average MSU size plays a significant role in the overhead calculations.</a:t>
            </a:r>
          </a:p>
          <a:p>
            <a:pPr eaLnBrk="1" hangingPunct="1"/>
            <a:endParaRPr lang="en-US" dirty="0" smtClean="0">
              <a:latin typeface="Arial" charset="0"/>
            </a:endParaRPr>
          </a:p>
          <a:p>
            <a:pPr eaLnBrk="1" hangingPunct="1"/>
            <a:endParaRPr lang="en-US" dirty="0" smtClean="0">
              <a:latin typeface="Arial" charset="0"/>
            </a:endParaRPr>
          </a:p>
          <a:p>
            <a:pPr eaLnBrk="1" hangingPunct="1"/>
            <a:endParaRPr lang="en-US" dirty="0" smtClean="0">
              <a:latin typeface="Arial" charset="0"/>
            </a:endParaRPr>
          </a:p>
        </p:txBody>
      </p:sp>
      <p:sp>
        <p:nvSpPr>
          <p:cNvPr id="26829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B983E1E8-7ACC-4569-87A5-3E064B22579B}" type="slidenum">
              <a:rPr lang="en-US">
                <a:latin typeface="Arial" charset="0"/>
              </a:rPr>
              <a:pPr/>
              <a:t>68</a:t>
            </a:fld>
            <a:endParaRPr lang="en-US">
              <a:latin typeface="Arial" charset="0"/>
            </a:endParaRPr>
          </a:p>
        </p:txBody>
      </p:sp>
      <p:sp>
        <p:nvSpPr>
          <p:cNvPr id="269315" name="Rectangle 2"/>
          <p:cNvSpPr>
            <a:spLocks noGrp="1" noChangeArrowheads="1"/>
          </p:cNvSpPr>
          <p:nvPr>
            <p:ph type="body" idx="1"/>
          </p:nvPr>
        </p:nvSpPr>
        <p:spPr>
          <a:xfrm>
            <a:off x="734814" y="4749650"/>
            <a:ext cx="5452534" cy="3798182"/>
          </a:xfrm>
          <a:noFill/>
          <a:ln/>
        </p:spPr>
        <p:txBody>
          <a:bodyPr/>
          <a:lstStyle/>
          <a:p>
            <a:pPr eaLnBrk="1" hangingPunct="1"/>
            <a:r>
              <a:rPr lang="en-US" sz="1000" dirty="0" smtClean="0"/>
              <a:t>To find the signaling link occupancy percentage, divide the amount of MSUs transmitted and received per 30 minute period by maximum 3,600,000 MSUs per 30 minutes multiplied by 100.</a:t>
            </a:r>
          </a:p>
          <a:p>
            <a:pPr eaLnBrk="1" hangingPunct="1"/>
            <a:endParaRPr lang="en-US" sz="1000" dirty="0" smtClean="0"/>
          </a:p>
          <a:p>
            <a:pPr eaLnBrk="1" hangingPunct="1"/>
            <a:r>
              <a:rPr lang="en-US" sz="1000" dirty="0" smtClean="0"/>
              <a:t>Maximum MSUs per 30 Minutes:  2000TPS X 60 sec. X 30 min. = 3,600,000 MSUs</a:t>
            </a:r>
          </a:p>
          <a:p>
            <a:pPr eaLnBrk="1" hangingPunct="1"/>
            <a:endParaRPr lang="en-US" sz="1000" dirty="0" smtClean="0"/>
          </a:p>
          <a:p>
            <a:pPr eaLnBrk="1" hangingPunct="1"/>
            <a:r>
              <a:rPr lang="en-US" sz="1000" dirty="0" smtClean="0"/>
              <a:t>To find the 24-hour signaling link occupancy percentage, divide the amount of MSUs transmitted per 24 hour period (determined by the Daily Maintenance measurement report) by maximum 172,800,000 MSUs per 24 hour period multiplied by 100.</a:t>
            </a:r>
          </a:p>
          <a:p>
            <a:pPr eaLnBrk="1" hangingPunct="1"/>
            <a:endParaRPr lang="en-US" sz="1000" dirty="0" smtClean="0"/>
          </a:p>
          <a:p>
            <a:pPr eaLnBrk="1" hangingPunct="1"/>
            <a:r>
              <a:rPr lang="en-US" sz="1000" dirty="0" smtClean="0"/>
              <a:t>Maximum MSUs per 24 hour period: 2000 X 60 sec. X60 min. X 24 hrs. </a:t>
            </a:r>
            <a:r>
              <a:rPr lang="en-US" sz="1000" dirty="0" smtClean="0">
                <a:sym typeface="Symbol" pitchFamily="18" charset="2"/>
              </a:rPr>
              <a:t>= 172,800,000 MSUs</a:t>
            </a:r>
            <a:endParaRPr lang="en-US" sz="1000" dirty="0" smtClean="0"/>
          </a:p>
          <a:p>
            <a:pPr eaLnBrk="1" hangingPunct="1"/>
            <a:endParaRPr lang="en-US" sz="1000" dirty="0" smtClean="0"/>
          </a:p>
          <a:p>
            <a:pPr eaLnBrk="1" hangingPunct="1"/>
            <a:r>
              <a:rPr lang="en-US" sz="1000" dirty="0" smtClean="0"/>
              <a:t>Signaling Link Occupancy Calculations are typically calculated only on the transmit buffer of a signaling link. They may also be calculated on the higher of the two buffers transmit, or receive.</a:t>
            </a:r>
          </a:p>
          <a:p>
            <a:pPr eaLnBrk="1" hangingPunct="1"/>
            <a:endParaRPr lang="en-US" sz="1000" dirty="0" smtClean="0"/>
          </a:p>
          <a:p>
            <a:pPr eaLnBrk="1" hangingPunct="1"/>
            <a:r>
              <a:rPr lang="en-US" sz="1000" dirty="0" smtClean="0"/>
              <a:t>IP signaling link occupancy is calculated on MSUs (TPS) per second. You can monitor this using the rept-stat-iptps command for IPLIM link sets and signaling links for IPGW.</a:t>
            </a:r>
          </a:p>
          <a:p>
            <a:pPr eaLnBrk="1" hangingPunct="1"/>
            <a:endParaRPr lang="en-US" sz="1000" dirty="0" smtClean="0"/>
          </a:p>
          <a:p>
            <a:pPr eaLnBrk="1" hangingPunct="1"/>
            <a:endParaRPr lang="en-US" dirty="0" smtClean="0">
              <a:latin typeface="Arial" charset="0"/>
            </a:endParaRPr>
          </a:p>
          <a:p>
            <a:pPr eaLnBrk="1" hangingPunct="1"/>
            <a:endParaRPr lang="en-US" dirty="0" smtClean="0">
              <a:latin typeface="Arial" charset="0"/>
            </a:endParaRPr>
          </a:p>
          <a:p>
            <a:pPr eaLnBrk="1" hangingPunct="1"/>
            <a:endParaRPr lang="en-US" dirty="0" smtClean="0">
              <a:latin typeface="Arial" charset="0"/>
            </a:endParaRPr>
          </a:p>
        </p:txBody>
      </p:sp>
      <p:sp>
        <p:nvSpPr>
          <p:cNvPr id="26931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A4741E09-645F-43E2-82FA-FC5F1E5E9D12}" type="slidenum">
              <a:rPr lang="en-US">
                <a:latin typeface="Arial" charset="0"/>
              </a:rPr>
              <a:pPr/>
              <a:t>69</a:t>
            </a:fld>
            <a:endParaRPr lang="en-US">
              <a:latin typeface="Arial" charset="0"/>
            </a:endParaRPr>
          </a:p>
        </p:txBody>
      </p:sp>
      <p:sp>
        <p:nvSpPr>
          <p:cNvPr id="270339" name="Rectangle 2"/>
          <p:cNvSpPr>
            <a:spLocks noGrp="1" noChangeArrowheads="1"/>
          </p:cNvSpPr>
          <p:nvPr>
            <p:ph type="body" idx="1"/>
          </p:nvPr>
        </p:nvSpPr>
        <p:spPr>
          <a:xfrm>
            <a:off x="734814" y="4749650"/>
            <a:ext cx="5452534" cy="3798182"/>
          </a:xfrm>
          <a:noFill/>
          <a:ln/>
        </p:spPr>
        <p:txBody>
          <a:bodyPr/>
          <a:lstStyle/>
          <a:p>
            <a:pPr eaLnBrk="1" hangingPunct="1"/>
            <a:r>
              <a:rPr lang="en-US" sz="1000" dirty="0" smtClean="0"/>
              <a:t>To find the signaling link occupancy percentage, divide the amount of MSUs transmitted and received per 30 minute period by maximum 9,000,000 MSUs per 30 minutes multiplied by 100.</a:t>
            </a:r>
          </a:p>
          <a:p>
            <a:pPr eaLnBrk="1" hangingPunct="1"/>
            <a:endParaRPr lang="en-US" sz="1000" dirty="0" smtClean="0"/>
          </a:p>
          <a:p>
            <a:pPr eaLnBrk="1" hangingPunct="1"/>
            <a:r>
              <a:rPr lang="en-US" sz="1000" dirty="0" smtClean="0"/>
              <a:t>Maximum MSUs per 30 Minutes:  5000TPS X 60 sec. X 30 min. = 9,000,000 MSUs</a:t>
            </a:r>
          </a:p>
          <a:p>
            <a:pPr eaLnBrk="1" hangingPunct="1"/>
            <a:endParaRPr lang="en-US" sz="1000" dirty="0" smtClean="0"/>
          </a:p>
          <a:p>
            <a:pPr eaLnBrk="1" hangingPunct="1"/>
            <a:r>
              <a:rPr lang="en-US" sz="1000" dirty="0" smtClean="0"/>
              <a:t>To find the 24-hour signaling link occupancy percentage, divide the amount of MSUs transmitted per 24 hour period (determined by the Daily Maintenance measurement report) by maximum 432,000,000 MSUs per 24 hour period multiplied by 100.</a:t>
            </a:r>
          </a:p>
          <a:p>
            <a:pPr eaLnBrk="1" hangingPunct="1"/>
            <a:endParaRPr lang="en-US" sz="1000" dirty="0" smtClean="0"/>
          </a:p>
          <a:p>
            <a:pPr eaLnBrk="1" hangingPunct="1"/>
            <a:r>
              <a:rPr lang="en-US" sz="1000" dirty="0" smtClean="0"/>
              <a:t>Maximum MSUs per 24 hour period: 5000 X 60 sec. X60 min. X 24 hrs. </a:t>
            </a:r>
            <a:r>
              <a:rPr lang="en-US" sz="1000" dirty="0" smtClean="0">
                <a:sym typeface="Symbol" pitchFamily="18" charset="2"/>
              </a:rPr>
              <a:t>= 432,000,000 MSUs</a:t>
            </a:r>
            <a:endParaRPr lang="en-US" sz="1000" dirty="0" smtClean="0"/>
          </a:p>
          <a:p>
            <a:pPr eaLnBrk="1" hangingPunct="1"/>
            <a:endParaRPr lang="en-US" sz="1000" dirty="0" smtClean="0"/>
          </a:p>
          <a:p>
            <a:pPr eaLnBrk="1" hangingPunct="1"/>
            <a:r>
              <a:rPr lang="en-US" sz="1000" dirty="0" smtClean="0"/>
              <a:t>Signaling Link Occupancy Calculations are typically calculated only on the transmit buffer of a signaling link. They may also be calculated on the higher of the two buffers transmit, or receive.</a:t>
            </a:r>
          </a:p>
          <a:p>
            <a:pPr eaLnBrk="1" hangingPunct="1"/>
            <a:endParaRPr lang="en-US" sz="1000" dirty="0" smtClean="0"/>
          </a:p>
          <a:p>
            <a:pPr eaLnBrk="1" hangingPunct="1"/>
            <a:r>
              <a:rPr lang="en-US" sz="1000" dirty="0" smtClean="0"/>
              <a:t>IP signaling link occupancy is calculated on MSUs (TPS) per second. You can monitor this using the rept-stat-iptps command for IPLIM link sets and signaling links for IPGW.</a:t>
            </a:r>
          </a:p>
          <a:p>
            <a:pPr eaLnBrk="1" hangingPunct="1"/>
            <a:endParaRPr lang="en-US" sz="1000" dirty="0" smtClean="0"/>
          </a:p>
          <a:p>
            <a:pPr eaLnBrk="1" hangingPunct="1"/>
            <a:endParaRPr lang="en-US" dirty="0" smtClean="0">
              <a:latin typeface="Arial" charset="0"/>
            </a:endParaRPr>
          </a:p>
          <a:p>
            <a:pPr eaLnBrk="1" hangingPunct="1"/>
            <a:endParaRPr lang="en-US" dirty="0" smtClean="0">
              <a:latin typeface="Arial" charset="0"/>
            </a:endParaRPr>
          </a:p>
          <a:p>
            <a:pPr eaLnBrk="1" hangingPunct="1"/>
            <a:endParaRPr lang="en-US" dirty="0" smtClean="0">
              <a:latin typeface="Arial" charset="0"/>
            </a:endParaRPr>
          </a:p>
        </p:txBody>
      </p:sp>
      <p:sp>
        <p:nvSpPr>
          <p:cNvPr id="27034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A5E24E6D-9146-48B3-A097-B93F358F9FD8}" type="slidenum">
              <a:rPr lang="en-US">
                <a:latin typeface="Arial" charset="0"/>
              </a:rPr>
              <a:pPr/>
              <a:t>7</a:t>
            </a:fld>
            <a:endParaRPr lang="en-US">
              <a:latin typeface="Arial" charset="0"/>
            </a:endParaRPr>
          </a:p>
        </p:txBody>
      </p:sp>
      <p:sp>
        <p:nvSpPr>
          <p:cNvPr id="202755" name="Rectangle 2"/>
          <p:cNvSpPr>
            <a:spLocks noGrp="1" noRot="1" noChangeAspect="1" noChangeArrowheads="1" noTextEdit="1"/>
          </p:cNvSpPr>
          <p:nvPr>
            <p:ph type="sldImg"/>
          </p:nvPr>
        </p:nvSpPr>
        <p:spPr>
          <a:xfrm>
            <a:off x="579438" y="157163"/>
            <a:ext cx="5851525" cy="4389437"/>
          </a:xfrm>
          <a:ln/>
        </p:spPr>
      </p:sp>
      <p:sp>
        <p:nvSpPr>
          <p:cNvPr id="202756" name="Rectangle 3"/>
          <p:cNvSpPr>
            <a:spLocks noGrp="1" noChangeArrowheads="1"/>
          </p:cNvSpPr>
          <p:nvPr>
            <p:ph type="body" idx="1"/>
          </p:nvPr>
        </p:nvSpPr>
        <p:spPr>
          <a:xfrm>
            <a:off x="623756" y="4575957"/>
            <a:ext cx="5788753" cy="4563659"/>
          </a:xfrm>
          <a:noFill/>
          <a:ln/>
        </p:spPr>
        <p:txBody>
          <a:bodyPr/>
          <a:lstStyle/>
          <a:p>
            <a:pPr lvl="3" eaLnBrk="1" hangingPunct="1"/>
            <a:endParaRPr lang="en-US" smtClean="0">
              <a:latin typeface="Arial" charset="0"/>
            </a:endParaRPr>
          </a:p>
          <a:p>
            <a:pPr lvl="3" eaLnBrk="1" hangingPunct="1"/>
            <a:endParaRPr lang="en-US" smtClean="0">
              <a:latin typeface="Arial" charset="0"/>
            </a:endParaRPr>
          </a:p>
          <a:p>
            <a:pPr lvl="3" eaLnBrk="1" hangingPunct="1"/>
            <a:endParaRPr lang="en-US" smtClean="0">
              <a:latin typeface="Arial" charset="0"/>
            </a:endParaRPr>
          </a:p>
          <a:p>
            <a:pPr lvl="3" eaLnBrk="1" hangingPunct="1"/>
            <a:endParaRPr lang="en-US" smtClean="0">
              <a:latin typeface="Arial" charset="0"/>
            </a:endParaRPr>
          </a:p>
          <a:p>
            <a:pPr lvl="3" eaLnBrk="1" hangingPunct="1"/>
            <a:endParaRPr lang="en-US" smtClean="0">
              <a:latin typeface="Arial" charset="0"/>
            </a:endParaRPr>
          </a:p>
          <a:p>
            <a:pPr lvl="3" eaLnBrk="1" hangingPunct="1"/>
            <a:endParaRPr lang="en-US" smtClean="0">
              <a:latin typeface="Arial" charset="0"/>
            </a:endParaRPr>
          </a:p>
          <a:p>
            <a:pPr lvl="3" eaLnBrk="1" hangingPunct="1"/>
            <a:endParaRPr lang="en-US" smtClean="0">
              <a:latin typeface="Arial" charset="0"/>
            </a:endParaRPr>
          </a:p>
          <a:p>
            <a:pPr lvl="3" eaLnBrk="1" hangingPunct="1"/>
            <a:endParaRPr lang="en-US" smtClean="0">
              <a:latin typeface="Arial" charset="0"/>
            </a:endParaRPr>
          </a:p>
          <a:p>
            <a:pPr eaLnBrk="1" hangingPunct="1"/>
            <a:endParaRPr lang="en-US" smtClean="0">
              <a:latin typeface="Arial"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849071EB-4D05-492E-8775-A48FBE8AE42A}" type="slidenum">
              <a:rPr lang="en-US">
                <a:latin typeface="Arial" charset="0"/>
              </a:rPr>
              <a:pPr/>
              <a:t>70</a:t>
            </a:fld>
            <a:endParaRPr lang="en-US">
              <a:latin typeface="Arial" charset="0"/>
            </a:endParaRPr>
          </a:p>
        </p:txBody>
      </p:sp>
      <p:sp>
        <p:nvSpPr>
          <p:cNvPr id="271363" name="Rectangle 2"/>
          <p:cNvSpPr>
            <a:spLocks noGrp="1" noChangeArrowheads="1"/>
          </p:cNvSpPr>
          <p:nvPr>
            <p:ph type="body" idx="1"/>
          </p:nvPr>
        </p:nvSpPr>
        <p:spPr>
          <a:xfrm>
            <a:off x="734814" y="4749650"/>
            <a:ext cx="5452534" cy="3798182"/>
          </a:xfrm>
          <a:noFill/>
          <a:ln/>
        </p:spPr>
        <p:txBody>
          <a:bodyPr/>
          <a:lstStyle/>
          <a:p>
            <a:pPr eaLnBrk="1" hangingPunct="1">
              <a:buFontTx/>
              <a:buChar char="•"/>
            </a:pPr>
            <a:r>
              <a:rPr lang="en-US" sz="1000" dirty="0" smtClean="0"/>
              <a:t>Entity types: Link, STPLAN</a:t>
            </a:r>
          </a:p>
          <a:p>
            <a:pPr eaLnBrk="1" hangingPunct="1">
              <a:buFontTx/>
              <a:buChar char="•"/>
            </a:pPr>
            <a:r>
              <a:rPr lang="en-US" sz="1000" dirty="0" smtClean="0"/>
              <a:t>Accumulation interval: 30 minutes</a:t>
            </a:r>
          </a:p>
          <a:p>
            <a:pPr eaLnBrk="1" hangingPunct="1">
              <a:buFontTx/>
              <a:buChar char="•"/>
            </a:pPr>
            <a:r>
              <a:rPr lang="en-US" sz="1000" dirty="0" smtClean="0"/>
              <a:t>STP retention period:  24 hours</a:t>
            </a:r>
          </a:p>
          <a:p>
            <a:pPr eaLnBrk="1" hangingPunct="1">
              <a:buFontTx/>
              <a:buChar char="•"/>
            </a:pPr>
            <a:r>
              <a:rPr lang="en-US" sz="1000" dirty="0" smtClean="0"/>
              <a:t>Reporting modes: On-Demand, scheduled (MP)</a:t>
            </a:r>
          </a:p>
          <a:p>
            <a:pPr eaLnBrk="1" hangingPunct="1">
              <a:buFontTx/>
              <a:buChar char="•"/>
            </a:pPr>
            <a:r>
              <a:rPr lang="en-US" sz="1000" dirty="0" smtClean="0"/>
              <a:t>Accessible collection periods: Last, active (OAM), specific or all</a:t>
            </a:r>
          </a:p>
          <a:p>
            <a:pPr eaLnBrk="1" hangingPunct="1"/>
            <a:r>
              <a:rPr lang="en-US" sz="1000" dirty="0" smtClean="0"/>
              <a:t>This is the only report with all four accessible collection periods available.</a:t>
            </a:r>
          </a:p>
          <a:p>
            <a:pPr eaLnBrk="1" hangingPunct="1"/>
            <a:r>
              <a:rPr lang="en-US" sz="1000" dirty="0" smtClean="0"/>
              <a:t>NZO=yes is the default for the </a:t>
            </a:r>
            <a:r>
              <a:rPr lang="en-US" sz="1000" dirty="0" err="1" smtClean="0"/>
              <a:t>avl</a:t>
            </a:r>
            <a:r>
              <a:rPr lang="en-US" sz="1000" dirty="0" smtClean="0"/>
              <a:t> report - info is in the rept-</a:t>
            </a:r>
            <a:r>
              <a:rPr lang="en-US" sz="1000" dirty="0" err="1" smtClean="0"/>
              <a:t>meas</a:t>
            </a:r>
            <a:r>
              <a:rPr lang="en-US" sz="1000" dirty="0" smtClean="0"/>
              <a:t> command under the NZO parameter.</a:t>
            </a:r>
          </a:p>
          <a:p>
            <a:pPr eaLnBrk="1" hangingPunct="1"/>
            <a:r>
              <a:rPr lang="en-US" sz="1000" dirty="0" smtClean="0"/>
              <a:t>If you want to see report events with the “0” values, you must enter nz0=no in the rept-</a:t>
            </a:r>
            <a:r>
              <a:rPr lang="en-US" sz="1000" dirty="0" err="1" smtClean="0"/>
              <a:t>meas</a:t>
            </a:r>
            <a:r>
              <a:rPr lang="en-US" sz="1000" dirty="0" smtClean="0"/>
              <a:t> command.</a:t>
            </a:r>
          </a:p>
          <a:p>
            <a:pPr eaLnBrk="1" hangingPunct="1"/>
            <a:endParaRPr lang="en-US" sz="1000" dirty="0" smtClean="0"/>
          </a:p>
          <a:p>
            <a:pPr eaLnBrk="1" hangingPunct="1"/>
            <a:endParaRPr lang="en-US" dirty="0" smtClean="0">
              <a:latin typeface="Arial" charset="0"/>
            </a:endParaRPr>
          </a:p>
          <a:p>
            <a:pPr eaLnBrk="1" hangingPunct="1"/>
            <a:endParaRPr lang="en-US" dirty="0" smtClean="0">
              <a:latin typeface="Arial" charset="0"/>
            </a:endParaRPr>
          </a:p>
          <a:p>
            <a:pPr eaLnBrk="1" hangingPunct="1"/>
            <a:endParaRPr lang="en-US" dirty="0" smtClean="0">
              <a:latin typeface="Arial" charset="0"/>
            </a:endParaRPr>
          </a:p>
          <a:p>
            <a:pPr eaLnBrk="1" hangingPunct="1"/>
            <a:endParaRPr lang="en-US" dirty="0" smtClean="0">
              <a:latin typeface="Arial" charset="0"/>
            </a:endParaRPr>
          </a:p>
          <a:p>
            <a:pPr eaLnBrk="1" hangingPunct="1"/>
            <a:endParaRPr lang="en-US" dirty="0" smtClean="0">
              <a:latin typeface="Arial" charset="0"/>
            </a:endParaRPr>
          </a:p>
        </p:txBody>
      </p:sp>
      <p:sp>
        <p:nvSpPr>
          <p:cNvPr id="27136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0851EE5E-7950-466C-A409-C32B0BCBF0DC}" type="slidenum">
              <a:rPr lang="en-US">
                <a:latin typeface="Arial" charset="0"/>
              </a:rPr>
              <a:pPr/>
              <a:t>71</a:t>
            </a:fld>
            <a:endParaRPr lang="en-US">
              <a:latin typeface="Arial" charset="0"/>
            </a:endParaRPr>
          </a:p>
        </p:txBody>
      </p:sp>
      <p:sp>
        <p:nvSpPr>
          <p:cNvPr id="272387" name="Rectangle 2"/>
          <p:cNvSpPr>
            <a:spLocks noGrp="1" noChangeArrowheads="1"/>
          </p:cNvSpPr>
          <p:nvPr>
            <p:ph type="body" idx="1"/>
          </p:nvPr>
        </p:nvSpPr>
        <p:spPr>
          <a:xfrm>
            <a:off x="734814" y="4749650"/>
            <a:ext cx="5452534" cy="3798182"/>
          </a:xfrm>
          <a:noFill/>
          <a:ln/>
        </p:spPr>
        <p:txBody>
          <a:bodyPr/>
          <a:lstStyle/>
          <a:p>
            <a:pPr eaLnBrk="1" hangingPunct="1">
              <a:buFontTx/>
              <a:buChar char="•"/>
            </a:pPr>
            <a:r>
              <a:rPr lang="en-US" sz="1000" dirty="0" smtClean="0"/>
              <a:t>Entity types: Link</a:t>
            </a:r>
          </a:p>
          <a:p>
            <a:pPr eaLnBrk="1" hangingPunct="1">
              <a:buFontTx/>
              <a:buChar char="•"/>
            </a:pPr>
            <a:r>
              <a:rPr lang="en-US" sz="1000" dirty="0" smtClean="0"/>
              <a:t>Accumulation interval: Daily total to the last full hour</a:t>
            </a:r>
          </a:p>
          <a:p>
            <a:pPr eaLnBrk="1" hangingPunct="1">
              <a:buFontTx/>
              <a:buChar char="•"/>
            </a:pPr>
            <a:r>
              <a:rPr lang="en-US" sz="1000" dirty="0" smtClean="0"/>
              <a:t>STP retention period:  1 hour</a:t>
            </a:r>
          </a:p>
          <a:p>
            <a:pPr eaLnBrk="1" hangingPunct="1">
              <a:buFontTx/>
              <a:buChar char="•"/>
            </a:pPr>
            <a:r>
              <a:rPr lang="en-US" sz="1000" dirty="0" smtClean="0"/>
              <a:t>Reporting modes: On-Demand</a:t>
            </a:r>
          </a:p>
          <a:p>
            <a:pPr eaLnBrk="1" hangingPunct="1">
              <a:buFontTx/>
              <a:buChar char="•"/>
            </a:pPr>
            <a:r>
              <a:rPr lang="en-US" sz="1000" dirty="0" smtClean="0"/>
              <a:t>Accessible collection periods: Last</a:t>
            </a:r>
          </a:p>
          <a:p>
            <a:pPr eaLnBrk="1" hangingPunct="1"/>
            <a:endParaRPr lang="en-US" dirty="0" smtClean="0">
              <a:latin typeface="Arial" charset="0"/>
            </a:endParaRPr>
          </a:p>
          <a:p>
            <a:pPr eaLnBrk="1" hangingPunct="1"/>
            <a:endParaRPr lang="en-US" dirty="0" smtClean="0">
              <a:latin typeface="Arial" charset="0"/>
            </a:endParaRPr>
          </a:p>
        </p:txBody>
      </p:sp>
      <p:sp>
        <p:nvSpPr>
          <p:cNvPr id="27238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FFB24BB5-63C8-4DA1-BD4F-85A7DFD086FE}" type="slidenum">
              <a:rPr lang="en-US">
                <a:latin typeface="Arial" charset="0"/>
              </a:rPr>
              <a:pPr/>
              <a:t>72</a:t>
            </a:fld>
            <a:endParaRPr lang="en-US">
              <a:latin typeface="Arial" charset="0"/>
            </a:endParaRPr>
          </a:p>
        </p:txBody>
      </p:sp>
      <p:sp>
        <p:nvSpPr>
          <p:cNvPr id="273411" name="Rectangle 2"/>
          <p:cNvSpPr>
            <a:spLocks noGrp="1" noChangeArrowheads="1"/>
          </p:cNvSpPr>
          <p:nvPr>
            <p:ph type="body" idx="1"/>
          </p:nvPr>
        </p:nvSpPr>
        <p:spPr>
          <a:xfrm>
            <a:off x="734814" y="4740427"/>
            <a:ext cx="5452534" cy="3807405"/>
          </a:xfrm>
          <a:noFill/>
          <a:ln/>
        </p:spPr>
        <p:txBody>
          <a:bodyPr/>
          <a:lstStyle/>
          <a:p>
            <a:pPr eaLnBrk="1" hangingPunct="1">
              <a:buFontTx/>
              <a:buChar char="•"/>
            </a:pPr>
            <a:r>
              <a:rPr lang="en-US" sz="1000" dirty="0" smtClean="0"/>
              <a:t>Entity types: STP, Link, </a:t>
            </a:r>
            <a:r>
              <a:rPr lang="en-US" sz="1000" dirty="0" err="1" smtClean="0"/>
              <a:t>Lnkset</a:t>
            </a:r>
            <a:r>
              <a:rPr lang="en-US" sz="1000" dirty="0" smtClean="0"/>
              <a:t>, STPLAN, </a:t>
            </a:r>
            <a:r>
              <a:rPr lang="en-US" sz="1000" dirty="0" err="1" smtClean="0"/>
              <a:t>SCTPASOC</a:t>
            </a:r>
            <a:r>
              <a:rPr lang="en-US" sz="1000" dirty="0" smtClean="0"/>
              <a:t>, </a:t>
            </a:r>
            <a:r>
              <a:rPr lang="en-US" sz="1000" dirty="0" err="1" smtClean="0"/>
              <a:t>SCTPCARD</a:t>
            </a:r>
            <a:r>
              <a:rPr lang="en-US" sz="1000" dirty="0" smtClean="0"/>
              <a:t> and UA</a:t>
            </a:r>
          </a:p>
          <a:p>
            <a:pPr eaLnBrk="1" hangingPunct="1">
              <a:buFontTx/>
              <a:buChar char="•"/>
            </a:pPr>
            <a:r>
              <a:rPr lang="en-US" sz="1000" dirty="0" smtClean="0"/>
              <a:t>Accumulation interval: Cumulative daily to the last full hour</a:t>
            </a:r>
          </a:p>
          <a:p>
            <a:pPr eaLnBrk="1" hangingPunct="1">
              <a:buFontTx/>
              <a:buChar char="•"/>
            </a:pPr>
            <a:r>
              <a:rPr lang="en-US" sz="1000" dirty="0" smtClean="0"/>
              <a:t>STP retention period:  1 hour</a:t>
            </a:r>
          </a:p>
          <a:p>
            <a:pPr eaLnBrk="1" hangingPunct="1">
              <a:buFontTx/>
              <a:buChar char="•"/>
            </a:pPr>
            <a:r>
              <a:rPr lang="en-US" sz="1000" dirty="0" smtClean="0"/>
              <a:t>Reporting modes: On-Demand</a:t>
            </a:r>
          </a:p>
          <a:p>
            <a:pPr eaLnBrk="1" hangingPunct="1">
              <a:buFontTx/>
              <a:buChar char="•"/>
            </a:pPr>
            <a:r>
              <a:rPr lang="en-US" sz="1000" dirty="0" smtClean="0"/>
              <a:t>Accessible collection periods: Last</a:t>
            </a:r>
          </a:p>
          <a:p>
            <a:pPr eaLnBrk="1" hangingPunct="1"/>
            <a:endParaRPr lang="en-US" sz="1000" dirty="0" smtClean="0"/>
          </a:p>
        </p:txBody>
      </p:sp>
      <p:sp>
        <p:nvSpPr>
          <p:cNvPr id="27341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35D31023-673A-443D-83F8-82658B3F94ED}" type="slidenum">
              <a:rPr lang="en-US">
                <a:latin typeface="Arial" charset="0"/>
              </a:rPr>
              <a:pPr/>
              <a:t>73</a:t>
            </a:fld>
            <a:endParaRPr lang="en-US">
              <a:latin typeface="Arial" charset="0"/>
            </a:endParaRPr>
          </a:p>
        </p:txBody>
      </p:sp>
      <p:sp>
        <p:nvSpPr>
          <p:cNvPr id="274435" name="Rectangle 2"/>
          <p:cNvSpPr>
            <a:spLocks noGrp="1" noChangeArrowheads="1"/>
          </p:cNvSpPr>
          <p:nvPr>
            <p:ph type="body" idx="1"/>
          </p:nvPr>
        </p:nvSpPr>
        <p:spPr>
          <a:xfrm>
            <a:off x="734814" y="4740427"/>
            <a:ext cx="5452534" cy="3807405"/>
          </a:xfrm>
          <a:noFill/>
          <a:ln/>
        </p:spPr>
        <p:txBody>
          <a:bodyPr/>
          <a:lstStyle/>
          <a:p>
            <a:pPr eaLnBrk="1" hangingPunct="1">
              <a:buFontTx/>
              <a:buChar char="•"/>
            </a:pPr>
            <a:r>
              <a:rPr lang="en-US" sz="1000" dirty="0" smtClean="0"/>
              <a:t>Entity types: Link</a:t>
            </a:r>
          </a:p>
          <a:p>
            <a:pPr eaLnBrk="1" hangingPunct="1">
              <a:buFontTx/>
              <a:buChar char="•"/>
            </a:pPr>
            <a:r>
              <a:rPr lang="en-US" sz="1000" dirty="0" smtClean="0"/>
              <a:t>Accumulation interval: 24 hours</a:t>
            </a:r>
          </a:p>
          <a:p>
            <a:pPr eaLnBrk="1" hangingPunct="1">
              <a:buFontTx/>
              <a:buChar char="•"/>
            </a:pPr>
            <a:r>
              <a:rPr lang="en-US" sz="1000" dirty="0" smtClean="0"/>
              <a:t>STP retention period:  24 hours</a:t>
            </a:r>
          </a:p>
          <a:p>
            <a:pPr eaLnBrk="1" hangingPunct="1">
              <a:buFontTx/>
              <a:buChar char="•"/>
            </a:pPr>
            <a:r>
              <a:rPr lang="en-US" sz="1000" dirty="0" smtClean="0"/>
              <a:t>Reporting modes: On-demand, scheduled (MP only)</a:t>
            </a:r>
          </a:p>
          <a:p>
            <a:pPr eaLnBrk="1" hangingPunct="1">
              <a:buFontTx/>
              <a:buChar char="•"/>
            </a:pPr>
            <a:r>
              <a:rPr lang="en-US" sz="1000" dirty="0" smtClean="0"/>
              <a:t>Accessible collection periods: Last</a:t>
            </a:r>
          </a:p>
          <a:p>
            <a:pPr eaLnBrk="1" hangingPunct="1"/>
            <a:endParaRPr lang="en-US" sz="1000" dirty="0" smtClean="0"/>
          </a:p>
          <a:p>
            <a:pPr eaLnBrk="1" hangingPunct="1"/>
            <a:r>
              <a:rPr lang="en-US" sz="1000" dirty="0" smtClean="0"/>
              <a:t>NZO=yes is the default for the </a:t>
            </a:r>
            <a:r>
              <a:rPr lang="en-US" sz="1000" dirty="0" err="1" smtClean="0"/>
              <a:t>avld</a:t>
            </a:r>
            <a:r>
              <a:rPr lang="en-US" sz="1000" dirty="0" smtClean="0"/>
              <a:t> report – and only non-zero event names will be displayed</a:t>
            </a:r>
          </a:p>
          <a:p>
            <a:pPr eaLnBrk="1" hangingPunct="1"/>
            <a:r>
              <a:rPr lang="en-US" sz="1000" dirty="0" smtClean="0"/>
              <a:t>If you want to see report events with the “0” values, you must enter the parameter,  “nz0=no” in the   rept-</a:t>
            </a:r>
            <a:r>
              <a:rPr lang="en-US" sz="1000" dirty="0" err="1" smtClean="0"/>
              <a:t>meas</a:t>
            </a:r>
            <a:r>
              <a:rPr lang="en-US" sz="1000" dirty="0" smtClean="0"/>
              <a:t> command, as seen in the example on this slide.</a:t>
            </a:r>
          </a:p>
          <a:p>
            <a:pPr eaLnBrk="1" hangingPunct="1"/>
            <a:endParaRPr lang="en-US" sz="1000" dirty="0" smtClean="0"/>
          </a:p>
          <a:p>
            <a:pPr eaLnBrk="1" hangingPunct="1"/>
            <a:endParaRPr lang="en-US" sz="1000" dirty="0" smtClean="0"/>
          </a:p>
          <a:p>
            <a:pPr eaLnBrk="1" hangingPunct="1"/>
            <a:endParaRPr lang="en-US" dirty="0" smtClean="0">
              <a:latin typeface="Arial" charset="0"/>
            </a:endParaRPr>
          </a:p>
          <a:p>
            <a:pPr eaLnBrk="1" hangingPunct="1"/>
            <a:endParaRPr lang="en-US" dirty="0" smtClean="0">
              <a:latin typeface="Arial" charset="0"/>
            </a:endParaRPr>
          </a:p>
        </p:txBody>
      </p:sp>
      <p:sp>
        <p:nvSpPr>
          <p:cNvPr id="27443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7"/>
          <p:cNvSpPr>
            <a:spLocks noGrp="1" noChangeArrowheads="1"/>
          </p:cNvSpPr>
          <p:nvPr>
            <p:ph type="sldNum" sz="quarter" idx="5"/>
          </p:nvPr>
        </p:nvSpPr>
        <p:spPr>
          <a:noFill/>
        </p:spPr>
        <p:txBody>
          <a:bodyPr/>
          <a:lstStyle/>
          <a:p>
            <a:fld id="{E1E9AE5F-F6CC-4464-8C43-647DEE230652}" type="slidenum">
              <a:rPr lang="en-US">
                <a:latin typeface="Arial" charset="0"/>
              </a:rPr>
              <a:pPr/>
              <a:t>74</a:t>
            </a:fld>
            <a:endParaRPr lang="en-US">
              <a:latin typeface="Arial" charset="0"/>
            </a:endParaRPr>
          </a:p>
        </p:txBody>
      </p:sp>
      <p:sp>
        <p:nvSpPr>
          <p:cNvPr id="275459" name="Rectangle 2"/>
          <p:cNvSpPr>
            <a:spLocks noGrp="1" noChangeArrowheads="1"/>
          </p:cNvSpPr>
          <p:nvPr>
            <p:ph type="body" idx="1"/>
          </p:nvPr>
        </p:nvSpPr>
        <p:spPr>
          <a:xfrm>
            <a:off x="734814" y="4731204"/>
            <a:ext cx="5452534" cy="3816628"/>
          </a:xfrm>
          <a:noFill/>
          <a:ln/>
        </p:spPr>
        <p:txBody>
          <a:bodyPr/>
          <a:lstStyle/>
          <a:p>
            <a:pPr eaLnBrk="1" hangingPunct="1">
              <a:buFontTx/>
              <a:buChar char="•"/>
            </a:pPr>
            <a:r>
              <a:rPr lang="en-US" sz="1000" dirty="0" smtClean="0"/>
              <a:t>Entity types: STP, Link, </a:t>
            </a:r>
            <a:r>
              <a:rPr lang="en-US" sz="1000" dirty="0" err="1" smtClean="0"/>
              <a:t>Lnkset</a:t>
            </a:r>
            <a:r>
              <a:rPr lang="en-US" sz="1000" dirty="0" smtClean="0"/>
              <a:t>, STPLAN, LNP, NP, EIR, </a:t>
            </a:r>
            <a:r>
              <a:rPr lang="en-US" sz="1000" dirty="0" err="1" smtClean="0"/>
              <a:t>MAPSCRN</a:t>
            </a:r>
            <a:r>
              <a:rPr lang="en-US" sz="1000" dirty="0" smtClean="0"/>
              <a:t>, </a:t>
            </a:r>
            <a:r>
              <a:rPr lang="en-US" sz="1000" dirty="0" err="1" smtClean="0"/>
              <a:t>SCTPASOC</a:t>
            </a:r>
            <a:r>
              <a:rPr lang="en-US" sz="1000" dirty="0" smtClean="0"/>
              <a:t>, </a:t>
            </a:r>
            <a:r>
              <a:rPr lang="en-US" sz="1000" dirty="0" err="1" smtClean="0"/>
              <a:t>SCTPCARD</a:t>
            </a:r>
            <a:r>
              <a:rPr lang="en-US" sz="1000" dirty="0" smtClean="0"/>
              <a:t>, UA</a:t>
            </a:r>
          </a:p>
          <a:p>
            <a:pPr eaLnBrk="1" hangingPunct="1">
              <a:buFontTx/>
              <a:buChar char="•"/>
            </a:pPr>
            <a:r>
              <a:rPr lang="en-US" sz="1000" dirty="0" smtClean="0"/>
              <a:t>Accumulation interval: 24 hours</a:t>
            </a:r>
          </a:p>
          <a:p>
            <a:pPr eaLnBrk="1" hangingPunct="1">
              <a:buFontTx/>
              <a:buChar char="•"/>
            </a:pPr>
            <a:r>
              <a:rPr lang="en-US" sz="1000" dirty="0" smtClean="0"/>
              <a:t>STP retention period:  24 hours (7 days for lnp and </a:t>
            </a:r>
            <a:r>
              <a:rPr lang="en-US" sz="1000" dirty="0" err="1" smtClean="0"/>
              <a:t>mapscrn</a:t>
            </a:r>
            <a:r>
              <a:rPr lang="en-US" sz="1000" dirty="0" smtClean="0"/>
              <a:t>)</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 (for </a:t>
            </a:r>
            <a:r>
              <a:rPr lang="en-US" sz="1000" dirty="0" err="1" smtClean="0"/>
              <a:t>enttype</a:t>
            </a:r>
            <a:r>
              <a:rPr lang="en-US" sz="1000" dirty="0" smtClean="0"/>
              <a:t>=lnp)</a:t>
            </a:r>
          </a:p>
          <a:p>
            <a:pPr eaLnBrk="1" hangingPunct="1"/>
            <a:r>
              <a:rPr lang="en-US" sz="1000" dirty="0" smtClean="0"/>
              <a:t>MSULOST1, 2 , 3, 4, 5 &amp; </a:t>
            </a:r>
            <a:r>
              <a:rPr lang="en-US" sz="1000" dirty="0" err="1" smtClean="0"/>
              <a:t>MSUDSCRD</a:t>
            </a:r>
            <a:r>
              <a:rPr lang="en-US" sz="1000" dirty="0" smtClean="0"/>
              <a:t> should always be Zero.</a:t>
            </a:r>
          </a:p>
          <a:p>
            <a:pPr eaLnBrk="1" hangingPunct="1"/>
            <a:endParaRPr lang="en-US" sz="1000" dirty="0" smtClean="0"/>
          </a:p>
        </p:txBody>
      </p:sp>
      <p:sp>
        <p:nvSpPr>
          <p:cNvPr id="27546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7"/>
          <p:cNvSpPr>
            <a:spLocks noGrp="1" noChangeArrowheads="1"/>
          </p:cNvSpPr>
          <p:nvPr>
            <p:ph type="sldNum" sz="quarter" idx="5"/>
          </p:nvPr>
        </p:nvSpPr>
        <p:spPr>
          <a:noFill/>
        </p:spPr>
        <p:txBody>
          <a:bodyPr/>
          <a:lstStyle/>
          <a:p>
            <a:fld id="{2662E1FA-F384-471B-BEC0-4B98677FB935}" type="slidenum">
              <a:rPr lang="en-US">
                <a:latin typeface="Arial" charset="0"/>
              </a:rPr>
              <a:pPr/>
              <a:t>75</a:t>
            </a:fld>
            <a:endParaRPr lang="en-US">
              <a:latin typeface="Arial" charset="0"/>
            </a:endParaRPr>
          </a:p>
        </p:txBody>
      </p:sp>
      <p:sp>
        <p:nvSpPr>
          <p:cNvPr id="276483" name="Rectangle 2"/>
          <p:cNvSpPr>
            <a:spLocks noGrp="1" noChangeArrowheads="1"/>
          </p:cNvSpPr>
          <p:nvPr>
            <p:ph type="body" idx="1"/>
          </p:nvPr>
        </p:nvSpPr>
        <p:spPr>
          <a:xfrm>
            <a:off x="734814" y="4731204"/>
            <a:ext cx="5452534" cy="3816628"/>
          </a:xfrm>
          <a:noFill/>
          <a:ln/>
        </p:spPr>
        <p:txBody>
          <a:bodyPr/>
          <a:lstStyle/>
          <a:p>
            <a:pPr eaLnBrk="1" hangingPunct="1"/>
            <a:endParaRPr lang="en-US" smtClean="0">
              <a:latin typeface="Arial" charset="0"/>
            </a:endParaRPr>
          </a:p>
        </p:txBody>
      </p:sp>
      <p:sp>
        <p:nvSpPr>
          <p:cNvPr id="27648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7"/>
          <p:cNvSpPr>
            <a:spLocks noGrp="1" noChangeArrowheads="1"/>
          </p:cNvSpPr>
          <p:nvPr>
            <p:ph type="sldNum" sz="quarter" idx="5"/>
          </p:nvPr>
        </p:nvSpPr>
        <p:spPr>
          <a:noFill/>
        </p:spPr>
        <p:txBody>
          <a:bodyPr/>
          <a:lstStyle/>
          <a:p>
            <a:fld id="{17D01974-BD14-411F-942C-FBF5BD3E8617}" type="slidenum">
              <a:rPr lang="en-US">
                <a:latin typeface="Arial" charset="0"/>
              </a:rPr>
              <a:pPr/>
              <a:t>76</a:t>
            </a:fld>
            <a:endParaRPr lang="en-US">
              <a:latin typeface="Arial" charset="0"/>
            </a:endParaRPr>
          </a:p>
        </p:txBody>
      </p:sp>
      <p:sp>
        <p:nvSpPr>
          <p:cNvPr id="277507" name="Rectangle 2"/>
          <p:cNvSpPr>
            <a:spLocks noGrp="1" noChangeArrowheads="1"/>
          </p:cNvSpPr>
          <p:nvPr>
            <p:ph type="body" idx="1"/>
          </p:nvPr>
        </p:nvSpPr>
        <p:spPr>
          <a:xfrm>
            <a:off x="699823" y="296662"/>
            <a:ext cx="5610754" cy="318180"/>
          </a:xfrm>
          <a:noFill/>
          <a:ln/>
        </p:spPr>
        <p:txBody>
          <a:bodyPr/>
          <a:lstStyle/>
          <a:p>
            <a:pPr eaLnBrk="1" hangingPunct="1"/>
            <a:r>
              <a:rPr lang="en-US" b="1" smtClean="0">
                <a:latin typeface="Arial" charset="0"/>
              </a:rPr>
              <a:t>Signaling Link Report Event Names Defined</a:t>
            </a:r>
          </a:p>
        </p:txBody>
      </p:sp>
      <p:graphicFrame>
        <p:nvGraphicFramePr>
          <p:cNvPr id="1583107" name="Group 3"/>
          <p:cNvGraphicFramePr>
            <a:graphicFrameLocks noGrp="1"/>
          </p:cNvGraphicFramePr>
          <p:nvPr/>
        </p:nvGraphicFramePr>
        <p:xfrm>
          <a:off x="260152" y="793145"/>
          <a:ext cx="6503788" cy="7366081"/>
        </p:xfrm>
        <a:graphic>
          <a:graphicData uri="http://schemas.openxmlformats.org/drawingml/2006/table">
            <a:tbl>
              <a:tblPr/>
              <a:tblGrid>
                <a:gridCol w="1363133"/>
                <a:gridCol w="5140655"/>
              </a:tblGrid>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drlnkunv</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Duration of link unavailable time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drdclflr</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Duration of declared link failures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durlkotg</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Duration of link outage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lnkavalt</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Link available time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drbsylnk</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Duration of time link was busy</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drlkinhb</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Duration of time link was inhibited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drfepro</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Duration of time link was in far-end processor outage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drlclpro</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Duration of time link was in near-end processor outage</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eccnglv1</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Period of time link was in level 1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eccnglv2</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Period of time link was in level 2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eccnglv3</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Period of time link was in level 3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farmginh</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Period of time link was in far-end management inhibit</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msudisc0</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priority 0 messages discarded due to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msudisc1</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priority 1 messages discarded due to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msudisc2</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priority 2 messages discarded due to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msudisc3</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priority 3 messages discarded due to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msurgtt</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MSUs requiring global title translations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nmgwsdsabl</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Number of time gateway screening was disabled due to a processor overload </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nearmgin</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Times a link was unavailable to MTP level 3 because it was locally inhibited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tdcnglv1</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time a signaling link was in level 1 congestion</a:t>
                      </a:r>
                    </a:p>
                    <a:p>
                      <a:pPr marL="0" marR="0" lvl="0" indent="0" algn="l" defTabSz="954088"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endParaRP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tdcnglv2</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time a signaling link was in level 2 congestion</a:t>
                      </a:r>
                    </a:p>
                    <a:p>
                      <a:pPr marL="0" marR="0" lvl="0" indent="0" algn="l" defTabSz="954088"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endParaRP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817">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tdcnglv3</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time a signaling link was in level 3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fld id="{D563C862-53B3-4A74-9132-6FCB3DEF349C}" type="slidenum">
              <a:rPr lang="en-US">
                <a:latin typeface="Arial" charset="0"/>
              </a:rPr>
              <a:pPr/>
              <a:t>77</a:t>
            </a:fld>
            <a:endParaRPr lang="en-US">
              <a:latin typeface="Arial" charset="0"/>
            </a:endParaRPr>
          </a:p>
        </p:txBody>
      </p:sp>
      <p:graphicFrame>
        <p:nvGraphicFramePr>
          <p:cNvPr id="1585154" name="Group 2"/>
          <p:cNvGraphicFramePr>
            <a:graphicFrameLocks noGrp="1"/>
          </p:cNvGraphicFramePr>
          <p:nvPr/>
        </p:nvGraphicFramePr>
        <p:xfrm>
          <a:off x="234289" y="1228146"/>
          <a:ext cx="6529653" cy="5575184"/>
        </p:xfrm>
        <a:graphic>
          <a:graphicData uri="http://schemas.openxmlformats.org/drawingml/2006/table">
            <a:tbl>
              <a:tblPr/>
              <a:tblGrid>
                <a:gridCol w="2175537"/>
                <a:gridCol w="2178579"/>
                <a:gridCol w="2175537"/>
              </a:tblGrid>
              <a:tr h="288861">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Congestion State</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Messages in Buffer</a:t>
                      </a:r>
                    </a:p>
                  </a:txBody>
                  <a:tcPr marL="91635" marR="91635" marT="46292" marB="46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STP Action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Onset Level 1</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80</a:t>
                      </a:r>
                    </a:p>
                  </a:txBody>
                  <a:tcPr marL="91635" marR="91635" marT="46292" marB="46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STP begins sending TFCs for Level 1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Abatement Level 1</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60</a:t>
                      </a:r>
                    </a:p>
                  </a:txBody>
                  <a:tcPr marL="91635" marR="91635" marT="46292" marB="46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STP will clear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Discard Level 1 messages</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99</a:t>
                      </a:r>
                    </a:p>
                  </a:txBody>
                  <a:tcPr marL="91635" marR="91635" marT="46292" marB="46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STP starts discarding Priority 1 messages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Onset Level 2</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101</a:t>
                      </a:r>
                    </a:p>
                  </a:txBody>
                  <a:tcPr marL="91635" marR="91635" marT="46292" marB="46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STP begins sending TFCs for level 2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1414">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Abatement Level 2</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81</a:t>
                      </a:r>
                    </a:p>
                  </a:txBody>
                  <a:tcPr marL="91635" marR="91635" marT="46292" marB="46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STP will downgrade congestion from level 2 to 1</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Discard Level 2 messages</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109</a:t>
                      </a:r>
                    </a:p>
                  </a:txBody>
                  <a:tcPr marL="91635" marR="91635" marT="46292" marB="46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STP starts discarding priority 1  and below</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Onset Level 3</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111</a:t>
                      </a:r>
                    </a:p>
                  </a:txBody>
                  <a:tcPr marL="91635" marR="91635" marT="46292" marB="46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STP begins sending TFCs for level 3 congestion</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1414">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Abatement Level 3</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101</a:t>
                      </a:r>
                    </a:p>
                  </a:txBody>
                  <a:tcPr marL="91635" marR="91635" marT="46292" marB="46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STP will downgrade congestion from level 3 to 2</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Discard Level 3 messages</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120</a:t>
                      </a:r>
                    </a:p>
                  </a:txBody>
                  <a:tcPr marL="91635" marR="91635" marT="46292" marB="46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STP starts discarding priority 2 and below</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Maximum Buffer Count</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128</a:t>
                      </a:r>
                    </a:p>
                  </a:txBody>
                  <a:tcPr marL="91635" marR="91635" marT="46292" marB="4629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STP discards all messages regardless of priority</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8581" name="Text Box 52"/>
          <p:cNvSpPr txBox="1">
            <a:spLocks noChangeArrowheads="1"/>
          </p:cNvSpPr>
          <p:nvPr/>
        </p:nvSpPr>
        <p:spPr bwMode="auto">
          <a:xfrm>
            <a:off x="675482" y="292050"/>
            <a:ext cx="5621405" cy="1045925"/>
          </a:xfrm>
          <a:prstGeom prst="rect">
            <a:avLst/>
          </a:prstGeom>
          <a:noFill/>
          <a:ln w="9525">
            <a:noFill/>
            <a:miter lim="800000"/>
            <a:headEnd/>
            <a:tailEnd/>
          </a:ln>
        </p:spPr>
        <p:txBody>
          <a:bodyPr lIns="92163" tIns="46082" rIns="92163" bIns="46082">
            <a:spAutoFit/>
          </a:bodyPr>
          <a:lstStyle/>
          <a:p>
            <a:pPr defTabSz="919602">
              <a:spcBef>
                <a:spcPct val="50000"/>
              </a:spcBef>
            </a:pPr>
            <a:r>
              <a:rPr lang="en-US" sz="1000" b="1" dirty="0"/>
              <a:t>Congestion Levels and MSU Discard </a:t>
            </a:r>
            <a:endParaRPr lang="en-US" sz="1000" dirty="0"/>
          </a:p>
          <a:p>
            <a:pPr defTabSz="919602">
              <a:spcBef>
                <a:spcPct val="30000"/>
              </a:spcBef>
            </a:pPr>
            <a:r>
              <a:rPr lang="en-US" sz="1000" dirty="0"/>
              <a:t>Signaling Link congestion is based on the number of messages in the Transmit Buffer, Retransmit Buffer and L3-&gt;L2 queues (headed for transmit) for the link. (high speed links are 7 times the value listed)</a:t>
            </a:r>
          </a:p>
          <a:p>
            <a:pPr defTabSz="919602">
              <a:spcBef>
                <a:spcPct val="50000"/>
              </a:spcBef>
            </a:pPr>
            <a:endParaRPr lang="en-US" sz="1300" b="1" dirty="0"/>
          </a:p>
        </p:txBody>
      </p:sp>
      <p:sp>
        <p:nvSpPr>
          <p:cNvPr id="278582" name="Text Box 53"/>
          <p:cNvSpPr txBox="1">
            <a:spLocks noChangeArrowheads="1"/>
          </p:cNvSpPr>
          <p:nvPr/>
        </p:nvSpPr>
        <p:spPr bwMode="auto">
          <a:xfrm>
            <a:off x="492920" y="6236029"/>
            <a:ext cx="6257330" cy="245529"/>
          </a:xfrm>
          <a:prstGeom prst="rect">
            <a:avLst/>
          </a:prstGeom>
          <a:noFill/>
          <a:ln w="9525">
            <a:noFill/>
            <a:miter lim="800000"/>
            <a:headEnd/>
            <a:tailEnd/>
          </a:ln>
        </p:spPr>
        <p:txBody>
          <a:bodyPr lIns="92163" tIns="46082" rIns="92163" bIns="46082">
            <a:spAutoFit/>
          </a:bodyPr>
          <a:lstStyle/>
          <a:p>
            <a:pPr defTabSz="919602">
              <a:spcBef>
                <a:spcPct val="50000"/>
              </a:spcBef>
            </a:pPr>
            <a:endParaRPr lang="en-US" sz="1000" dirty="0"/>
          </a:p>
        </p:txBody>
      </p:sp>
      <p:sp>
        <p:nvSpPr>
          <p:cNvPr id="278583" name="Text Box 54"/>
          <p:cNvSpPr txBox="1">
            <a:spLocks noChangeArrowheads="1"/>
          </p:cNvSpPr>
          <p:nvPr/>
        </p:nvSpPr>
        <p:spPr bwMode="auto">
          <a:xfrm>
            <a:off x="259469" y="6761947"/>
            <a:ext cx="6491461" cy="1617636"/>
          </a:xfrm>
          <a:prstGeom prst="rect">
            <a:avLst/>
          </a:prstGeom>
          <a:noFill/>
          <a:ln w="9525">
            <a:noFill/>
            <a:miter lim="800000"/>
            <a:headEnd/>
            <a:tailEnd/>
          </a:ln>
        </p:spPr>
        <p:txBody>
          <a:bodyPr wrap="square" lIns="92163" tIns="46082" rIns="92163" bIns="46082">
            <a:spAutoFit/>
          </a:bodyPr>
          <a:lstStyle/>
          <a:p>
            <a:pPr marL="460566" lvl="1" defTabSz="919602"/>
            <a:r>
              <a:rPr lang="en-US" sz="1000" b="1" dirty="0"/>
              <a:t>NOTES: </a:t>
            </a:r>
          </a:p>
          <a:p>
            <a:pPr marL="460566" lvl="1" defTabSz="919602"/>
            <a:r>
              <a:rPr lang="en-US" sz="1000" dirty="0"/>
              <a:t>TFC is a transfer control signaling network management message used to alert signaling points of various levels of congestion. The TFC will indicate a congestion status code with a priority level of 1, 2 or 3.  The messages with a  priority higher than the one indicated in the congestion status will be sent over the congested route. All others will be discarded.</a:t>
            </a:r>
          </a:p>
          <a:p>
            <a:pPr marL="460566" lvl="1" defTabSz="919602"/>
            <a:r>
              <a:rPr lang="en-US" sz="1000" dirty="0"/>
              <a:t>Discard is a straight comparison. For example, if there are more than 99 MSUs in the buffer, we are in discard level 1. If there are 99 MSUs or less, it is not in discard level 1.</a:t>
            </a:r>
          </a:p>
          <a:p>
            <a:pPr marL="460566" lvl="1" defTabSz="919602"/>
            <a:r>
              <a:rPr lang="en-US" sz="1000" dirty="0"/>
              <a:t>Abatement numbers apply to congestion levels only.</a:t>
            </a:r>
          </a:p>
          <a:p>
            <a:pPr marL="460566" lvl="1" defTabSz="919602"/>
            <a:r>
              <a:rPr lang="en-US" sz="1000" dirty="0"/>
              <a:t>The MSU column is the sum of messages in the Transmit buffer, retransmit buffer,</a:t>
            </a:r>
            <a:r>
              <a:rPr lang="en-US" sz="1000" i="1" dirty="0"/>
              <a:t> </a:t>
            </a:r>
            <a:r>
              <a:rPr lang="en-US" sz="1000" dirty="0"/>
              <a:t>and the L3&gt;L2 queue headed for transmit on the signaling link.</a:t>
            </a: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7"/>
          <p:cNvSpPr>
            <a:spLocks noGrp="1" noChangeArrowheads="1"/>
          </p:cNvSpPr>
          <p:nvPr>
            <p:ph type="sldNum" sz="quarter" idx="5"/>
          </p:nvPr>
        </p:nvSpPr>
        <p:spPr>
          <a:noFill/>
        </p:spPr>
        <p:txBody>
          <a:bodyPr/>
          <a:lstStyle/>
          <a:p>
            <a:fld id="{3B2458D1-27D1-4C01-9365-7E980DCC6A52}" type="slidenum">
              <a:rPr lang="en-US">
                <a:latin typeface="Arial" charset="0"/>
              </a:rPr>
              <a:pPr/>
              <a:t>78</a:t>
            </a:fld>
            <a:endParaRPr lang="en-US">
              <a:latin typeface="Arial" charset="0"/>
            </a:endParaRPr>
          </a:p>
        </p:txBody>
      </p:sp>
      <p:sp>
        <p:nvSpPr>
          <p:cNvPr id="279555"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7"/>
          <p:cNvSpPr>
            <a:spLocks noGrp="1" noChangeArrowheads="1"/>
          </p:cNvSpPr>
          <p:nvPr>
            <p:ph type="sldNum" sz="quarter" idx="5"/>
          </p:nvPr>
        </p:nvSpPr>
        <p:spPr>
          <a:noFill/>
        </p:spPr>
        <p:txBody>
          <a:bodyPr/>
          <a:lstStyle/>
          <a:p>
            <a:fld id="{25382B6E-2522-49B0-A1BA-F9715DBFE669}" type="slidenum">
              <a:rPr lang="en-US">
                <a:latin typeface="Arial" charset="0"/>
              </a:rPr>
              <a:pPr/>
              <a:t>79</a:t>
            </a:fld>
            <a:endParaRPr lang="en-US">
              <a:latin typeface="Arial" charset="0"/>
            </a:endParaRPr>
          </a:p>
        </p:txBody>
      </p:sp>
      <p:sp>
        <p:nvSpPr>
          <p:cNvPr id="280579" name="Rectangle 2"/>
          <p:cNvSpPr>
            <a:spLocks noGrp="1" noChangeArrowheads="1"/>
          </p:cNvSpPr>
          <p:nvPr>
            <p:ph type="body" idx="1"/>
          </p:nvPr>
        </p:nvSpPr>
        <p:spPr>
          <a:xfrm>
            <a:off x="734814" y="4572883"/>
            <a:ext cx="5452534" cy="3974949"/>
          </a:xfrm>
          <a:noFill/>
          <a:ln/>
        </p:spPr>
        <p:txBody>
          <a:bodyPr/>
          <a:lstStyle/>
          <a:p>
            <a:pPr eaLnBrk="1" hangingPunct="1"/>
            <a:endParaRPr lang="en-US" smtClean="0">
              <a:latin typeface="Arial" charset="0"/>
            </a:endParaRPr>
          </a:p>
        </p:txBody>
      </p:sp>
      <p:sp>
        <p:nvSpPr>
          <p:cNvPr id="28058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A0FB1A20-0DBB-49AC-8E8B-90633F6AA865}" type="slidenum">
              <a:rPr lang="en-US">
                <a:latin typeface="Arial" charset="0"/>
              </a:rPr>
              <a:pPr/>
              <a:t>8</a:t>
            </a:fld>
            <a:endParaRPr lang="en-US">
              <a:latin typeface="Arial" charset="0"/>
            </a:endParaRPr>
          </a:p>
        </p:txBody>
      </p:sp>
      <p:sp>
        <p:nvSpPr>
          <p:cNvPr id="203779"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Rectangle 7"/>
          <p:cNvSpPr>
            <a:spLocks noGrp="1" noChangeArrowheads="1"/>
          </p:cNvSpPr>
          <p:nvPr>
            <p:ph type="sldNum" sz="quarter" idx="5"/>
          </p:nvPr>
        </p:nvSpPr>
        <p:spPr>
          <a:noFill/>
        </p:spPr>
        <p:txBody>
          <a:bodyPr/>
          <a:lstStyle/>
          <a:p>
            <a:fld id="{A6D33B2F-3A39-4C7F-B9C8-D9D48D227F57}" type="slidenum">
              <a:rPr lang="en-US">
                <a:latin typeface="Arial" charset="0"/>
              </a:rPr>
              <a:pPr/>
              <a:t>80</a:t>
            </a:fld>
            <a:endParaRPr lang="en-US">
              <a:latin typeface="Arial" charset="0"/>
            </a:endParaRPr>
          </a:p>
        </p:txBody>
      </p:sp>
      <p:sp>
        <p:nvSpPr>
          <p:cNvPr id="281603" name="Rectangle 2"/>
          <p:cNvSpPr>
            <a:spLocks noGrp="1" noChangeArrowheads="1"/>
          </p:cNvSpPr>
          <p:nvPr>
            <p:ph type="body" idx="1"/>
          </p:nvPr>
        </p:nvSpPr>
        <p:spPr>
          <a:xfrm>
            <a:off x="699823" y="276680"/>
            <a:ext cx="5610754" cy="8323414"/>
          </a:xfrm>
          <a:noFill/>
          <a:ln/>
        </p:spPr>
        <p:txBody>
          <a:bodyPr/>
          <a:lstStyle/>
          <a:p>
            <a:pPr marL="220337" indent="-220337" eaLnBrk="1" hangingPunct="1"/>
            <a:r>
              <a:rPr lang="en-US" b="1" dirty="0" smtClean="0">
                <a:latin typeface="Arial" charset="0"/>
              </a:rPr>
              <a:t>Learning Activity 4</a:t>
            </a:r>
          </a:p>
          <a:p>
            <a:pPr marL="220337" indent="-220337" eaLnBrk="1" hangingPunct="1"/>
            <a:r>
              <a:rPr lang="en-US" dirty="0" smtClean="0">
                <a:latin typeface="Arial" charset="0"/>
              </a:rPr>
              <a:t>Use the appropriate command and parameters to generate the following </a:t>
            </a:r>
          </a:p>
          <a:p>
            <a:pPr marL="220337" indent="-220337" eaLnBrk="1" hangingPunct="1"/>
            <a:r>
              <a:rPr lang="en-US" dirty="0" smtClean="0">
                <a:latin typeface="Arial" charset="0"/>
              </a:rPr>
              <a:t>On-Demand measurement reports. Record each command on the lines below</a:t>
            </a:r>
          </a:p>
          <a:p>
            <a:pPr marL="220337" indent="-220337" eaLnBrk="1" hangingPunct="1"/>
            <a:r>
              <a:rPr lang="en-US" dirty="0" smtClean="0">
                <a:latin typeface="Arial" charset="0"/>
              </a:rPr>
              <a:t>each report type.</a:t>
            </a:r>
          </a:p>
          <a:p>
            <a:pPr marL="220337" indent="-220337" eaLnBrk="1" hangingPunct="1">
              <a:buFontTx/>
              <a:buAutoNum type="arabicPeriod"/>
            </a:pPr>
            <a:r>
              <a:rPr lang="en-US" dirty="0" smtClean="0">
                <a:latin typeface="Arial" charset="0"/>
              </a:rPr>
              <a:t>Component report for a signaling link on card 1201, link a.</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2"/>
            </a:pPr>
            <a:r>
              <a:rPr lang="en-US" dirty="0" smtClean="0">
                <a:latin typeface="Arial" charset="0"/>
              </a:rPr>
              <a:t>Component report for a signaling link on card 1203, link a between 2:00 and 2:30 PM.</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3"/>
            </a:pPr>
            <a:r>
              <a:rPr lang="en-US" dirty="0" smtClean="0">
                <a:latin typeface="Arial" charset="0"/>
              </a:rPr>
              <a:t>Network Management report for a signaling link on card 1203, link a during the active period.</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4"/>
            </a:pPr>
            <a:r>
              <a:rPr lang="en-US" dirty="0" smtClean="0">
                <a:latin typeface="Arial" charset="0"/>
              </a:rPr>
              <a:t>Availability report for a signaling link on card 1207, link b.</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5"/>
            </a:pPr>
            <a:r>
              <a:rPr lang="en-US" dirty="0" smtClean="0">
                <a:latin typeface="Arial" charset="0"/>
              </a:rPr>
              <a:t>Daily Availability report for a signaling link on card 1207, link b.</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6"/>
            </a:pPr>
            <a:r>
              <a:rPr lang="en-US" dirty="0" smtClean="0">
                <a:latin typeface="Arial" charset="0"/>
              </a:rPr>
              <a:t>Day-to-Hour Availability report for a signaling link on card 1207, link b.</a:t>
            </a:r>
          </a:p>
          <a:p>
            <a:pPr marL="220337" indent="-220337" eaLnBrk="1" hangingPunct="1"/>
            <a:r>
              <a:rPr lang="en-US" dirty="0" smtClean="0">
                <a:latin typeface="Arial" charset="0"/>
              </a:rPr>
              <a:t>_______________________________________________________________</a:t>
            </a:r>
          </a:p>
          <a:p>
            <a:pPr marL="220337" indent="-220337" eaLnBrk="1" hangingPunct="1">
              <a:buFontTx/>
              <a:buAutoNum type="arabicPeriod" startAt="7"/>
            </a:pPr>
            <a:r>
              <a:rPr lang="en-US" dirty="0" smtClean="0">
                <a:latin typeface="Arial" charset="0"/>
              </a:rPr>
              <a:t>Daily Maintenance report for a signaling link on card 1205, link a1.</a:t>
            </a:r>
          </a:p>
          <a:p>
            <a:pPr marL="220337" indent="-220337" eaLnBrk="1" hangingPunct="1"/>
            <a:r>
              <a:rPr lang="en-US" dirty="0" smtClean="0">
                <a:latin typeface="Arial" charset="0"/>
              </a:rPr>
              <a:t>_______________________________________________________________</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7"/>
          <p:cNvSpPr>
            <a:spLocks noGrp="1" noChangeArrowheads="1"/>
          </p:cNvSpPr>
          <p:nvPr>
            <p:ph type="sldNum" sz="quarter" idx="5"/>
          </p:nvPr>
        </p:nvSpPr>
        <p:spPr>
          <a:noFill/>
        </p:spPr>
        <p:txBody>
          <a:bodyPr/>
          <a:lstStyle/>
          <a:p>
            <a:fld id="{71FC9E7D-F216-45AD-BC94-B8F91E62E09B}" type="slidenum">
              <a:rPr lang="en-US">
                <a:latin typeface="Arial" charset="0"/>
              </a:rPr>
              <a:pPr/>
              <a:t>81</a:t>
            </a:fld>
            <a:endParaRPr lang="en-US">
              <a:latin typeface="Arial" charset="0"/>
            </a:endParaRPr>
          </a:p>
        </p:txBody>
      </p:sp>
      <p:sp>
        <p:nvSpPr>
          <p:cNvPr id="282627" name="Rectangle 2"/>
          <p:cNvSpPr>
            <a:spLocks noGrp="1" noChangeArrowheads="1"/>
          </p:cNvSpPr>
          <p:nvPr>
            <p:ph type="body" idx="1"/>
          </p:nvPr>
        </p:nvSpPr>
        <p:spPr>
          <a:xfrm>
            <a:off x="734814" y="4572883"/>
            <a:ext cx="5452534" cy="3974949"/>
          </a:xfrm>
          <a:noFill/>
          <a:ln/>
        </p:spPr>
        <p:txBody>
          <a:bodyPr/>
          <a:lstStyle/>
          <a:p>
            <a:pPr algn="ctr" eaLnBrk="1" hangingPunct="1"/>
            <a:endParaRPr lang="en-US" sz="1800" dirty="0" smtClean="0"/>
          </a:p>
        </p:txBody>
      </p:sp>
      <p:sp>
        <p:nvSpPr>
          <p:cNvPr id="28262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7"/>
          <p:cNvSpPr>
            <a:spLocks noGrp="1" noChangeArrowheads="1"/>
          </p:cNvSpPr>
          <p:nvPr>
            <p:ph type="sldNum" sz="quarter" idx="5"/>
          </p:nvPr>
        </p:nvSpPr>
        <p:spPr>
          <a:noFill/>
        </p:spPr>
        <p:txBody>
          <a:bodyPr/>
          <a:lstStyle/>
          <a:p>
            <a:fld id="{89316FFA-EC9C-48AD-9EE6-ED293A94C1D5}" type="slidenum">
              <a:rPr lang="en-US">
                <a:latin typeface="Arial" charset="0"/>
              </a:rPr>
              <a:pPr/>
              <a:t>82</a:t>
            </a:fld>
            <a:endParaRPr lang="en-US">
              <a:latin typeface="Arial" charset="0"/>
            </a:endParaRPr>
          </a:p>
        </p:txBody>
      </p:sp>
      <p:sp>
        <p:nvSpPr>
          <p:cNvPr id="283651" name="Rectangle 2"/>
          <p:cNvSpPr>
            <a:spLocks noGrp="1" noChangeArrowheads="1"/>
          </p:cNvSpPr>
          <p:nvPr>
            <p:ph type="body" idx="1"/>
          </p:nvPr>
        </p:nvSpPr>
        <p:spPr>
          <a:xfrm>
            <a:off x="699823" y="276680"/>
            <a:ext cx="5610754" cy="8323414"/>
          </a:xfrm>
          <a:noFill/>
          <a:ln/>
        </p:spPr>
        <p:txBody>
          <a:bodyPr/>
          <a:lstStyle/>
          <a:p>
            <a:pPr eaLnBrk="1" hangingPunct="1"/>
            <a:r>
              <a:rPr lang="en-US" b="1" dirty="0" smtClean="0">
                <a:latin typeface="Arial" charset="0"/>
              </a:rPr>
              <a:t>Learning Activity 5 - Assignment A</a:t>
            </a:r>
            <a:endParaRPr lang="en-US" dirty="0" smtClean="0">
              <a:latin typeface="Arial" charset="0"/>
            </a:endParaRPr>
          </a:p>
          <a:p>
            <a:pPr eaLnBrk="1" hangingPunct="1"/>
            <a:r>
              <a:rPr lang="en-US" dirty="0" smtClean="0">
                <a:latin typeface="Arial" charset="0"/>
              </a:rPr>
              <a:t>Examine the component measurement below. From the data in the report, determine the percent occupancy rate on the 56kbps signaling link in the report.</a:t>
            </a:r>
          </a:p>
          <a:p>
            <a:pPr eaLnBrk="1" hangingPunct="1"/>
            <a:r>
              <a:rPr lang="en-US" dirty="0" smtClean="0">
                <a:latin typeface="Arial" charset="0"/>
              </a:rPr>
              <a:t>Answer - _______________________________________________________________ </a:t>
            </a:r>
          </a:p>
        </p:txBody>
      </p:sp>
      <p:sp>
        <p:nvSpPr>
          <p:cNvPr id="283652" name="AutoShape 3"/>
          <p:cNvSpPr>
            <a:spLocks noChangeArrowheads="1"/>
          </p:cNvSpPr>
          <p:nvPr/>
        </p:nvSpPr>
        <p:spPr bwMode="auto">
          <a:xfrm>
            <a:off x="39556" y="1906009"/>
            <a:ext cx="6932811" cy="4211663"/>
          </a:xfrm>
          <a:prstGeom prst="flowChartAlternateProcess">
            <a:avLst/>
          </a:prstGeom>
          <a:solidFill>
            <a:srgbClr val="C0C0C0"/>
          </a:solidFill>
          <a:ln w="9525">
            <a:noFill/>
            <a:miter lim="800000"/>
            <a:headEnd/>
            <a:tailEnd/>
          </a:ln>
        </p:spPr>
        <p:txBody>
          <a:bodyPr lIns="92803" tIns="46402" rIns="92803" bIns="46402"/>
          <a:lstStyle/>
          <a:p>
            <a:pPr defTabSz="919602"/>
            <a:r>
              <a:rPr lang="en-US" sz="1500" dirty="0">
                <a:solidFill>
                  <a:srgbClr val="FFFFFF"/>
                </a:solidFill>
                <a:latin typeface="Courier New" pitchFamily="49" charset="0"/>
                <a:ea typeface="Batang" pitchFamily="18" charset="-127"/>
              </a:rPr>
              <a:t>    </a:t>
            </a:r>
            <a:r>
              <a:rPr lang="en-US" sz="1500" b="1" dirty="0">
                <a:solidFill>
                  <a:srgbClr val="000000"/>
                </a:solidFill>
                <a:latin typeface="Courier New" pitchFamily="49" charset="0"/>
                <a:ea typeface="Batang" pitchFamily="18" charset="-127"/>
              </a:rPr>
              <a:t>rlghnc0100W 01-03-03 11:50:33 EST </a:t>
            </a:r>
            <a:r>
              <a:rPr lang="en-US" sz="1500" b="1" dirty="0" err="1">
                <a:solidFill>
                  <a:srgbClr val="000000"/>
                </a:solidFill>
                <a:latin typeface="Courier New" pitchFamily="49" charset="0"/>
                <a:ea typeface="Batang" pitchFamily="18" charset="-127"/>
              </a:rPr>
              <a:t>Rel.x.x.x</a:t>
            </a:r>
            <a:endParaRPr lang="en-US" sz="1500" b="1" dirty="0">
              <a:solidFill>
                <a:srgbClr val="000000"/>
              </a:solidFill>
              <a:latin typeface="Courier New" pitchFamily="49" charset="0"/>
              <a:ea typeface="Batang" pitchFamily="18" charset="-127"/>
            </a:endParaRPr>
          </a:p>
          <a:p>
            <a:pPr defTabSz="919602"/>
            <a:r>
              <a:rPr lang="en-US" sz="1500" b="1" dirty="0">
                <a:solidFill>
                  <a:srgbClr val="000000"/>
                </a:solidFill>
                <a:latin typeface="Courier New" pitchFamily="49" charset="0"/>
                <a:ea typeface="Batang" pitchFamily="18" charset="-127"/>
              </a:rPr>
              <a:t>    TYPE OF REPORT: COMPONENT MEASUREMENTS ON LINK</a:t>
            </a:r>
          </a:p>
          <a:p>
            <a:pPr defTabSz="919602"/>
            <a:r>
              <a:rPr lang="en-US" sz="1500" b="1" dirty="0">
                <a:solidFill>
                  <a:srgbClr val="000000"/>
                </a:solidFill>
                <a:latin typeface="Courier New" pitchFamily="49" charset="0"/>
                <a:ea typeface="Batang" pitchFamily="18" charset="-127"/>
              </a:rPr>
              <a:t>    REPORT PERIOD: LAST</a:t>
            </a:r>
          </a:p>
          <a:p>
            <a:pPr defTabSz="919602"/>
            <a:r>
              <a:rPr lang="en-US" sz="1500" b="1" dirty="0">
                <a:solidFill>
                  <a:srgbClr val="000000"/>
                </a:solidFill>
                <a:latin typeface="Courier New" pitchFamily="49" charset="0"/>
                <a:ea typeface="Batang" pitchFamily="18" charset="-127"/>
              </a:rPr>
              <a:t>    REPORT INTERVAL:  07-06-23,  11:00:00 THROUGH 11:29:59</a:t>
            </a:r>
          </a:p>
          <a:p>
            <a:pPr defTabSz="919602"/>
            <a:endParaRPr lang="en-US" sz="1500" b="1" dirty="0">
              <a:solidFill>
                <a:srgbClr val="000000"/>
              </a:solidFill>
              <a:latin typeface="Courier New" pitchFamily="49" charset="0"/>
              <a:ea typeface="Batang" pitchFamily="18" charset="-127"/>
            </a:endParaRPr>
          </a:p>
          <a:p>
            <a:pPr defTabSz="919602"/>
            <a:r>
              <a:rPr lang="en-US" sz="1500" b="1" dirty="0">
                <a:solidFill>
                  <a:srgbClr val="000000"/>
                </a:solidFill>
                <a:latin typeface="Courier New" pitchFamily="49" charset="0"/>
                <a:ea typeface="Batang" pitchFamily="18" charset="-127"/>
              </a:rPr>
              <a:t>    LINK-COMP MEASUREMENTS: LOC: 1201, PORT A</a:t>
            </a:r>
          </a:p>
          <a:p>
            <a:pPr defTabSz="919602"/>
            <a:endParaRPr lang="en-US" sz="1500" b="1" dirty="0">
              <a:solidFill>
                <a:srgbClr val="000000"/>
              </a:solidFill>
              <a:latin typeface="Courier New" pitchFamily="49" charset="0"/>
              <a:ea typeface="Batang" pitchFamily="18" charset="-127"/>
            </a:endParaRPr>
          </a:p>
          <a:p>
            <a:pPr marL="460566" lvl="1" defTabSz="919602"/>
            <a:r>
              <a:rPr lang="en-US" sz="1500" b="1" dirty="0">
                <a:solidFill>
                  <a:srgbClr val="000000"/>
                </a:solidFill>
                <a:latin typeface="Courier New" pitchFamily="49" charset="0"/>
                <a:ea typeface="Batang" pitchFamily="18" charset="-127"/>
              </a:rPr>
              <a:t>These measurements are from 07-06-23, 11:00:00 through        11:29:59.</a:t>
            </a:r>
          </a:p>
          <a:p>
            <a:pPr defTabSz="919602"/>
            <a:r>
              <a:rPr lang="en-US" sz="1500" b="1" dirty="0">
                <a:solidFill>
                  <a:srgbClr val="000000"/>
                </a:solidFill>
                <a:latin typeface="Courier New" pitchFamily="49" charset="0"/>
                <a:ea typeface="Batang" pitchFamily="18" charset="-127"/>
              </a:rPr>
              <a:t> </a:t>
            </a:r>
          </a:p>
          <a:p>
            <a:pPr defTabSz="919602"/>
            <a:r>
              <a:rPr lang="en-US" sz="1500" b="1" dirty="0" err="1">
                <a:solidFill>
                  <a:srgbClr val="000000"/>
                </a:solidFill>
                <a:latin typeface="Courier New" pitchFamily="49" charset="0"/>
                <a:ea typeface="Batang" pitchFamily="18" charset="-127"/>
              </a:rPr>
              <a:t>MSUTRAN</a:t>
            </a:r>
            <a:r>
              <a:rPr lang="en-US" sz="1500" b="1" dirty="0">
                <a:solidFill>
                  <a:srgbClr val="000000"/>
                </a:solidFill>
                <a:latin typeface="Courier New" pitchFamily="49" charset="0"/>
                <a:ea typeface="Batang" pitchFamily="18" charset="-127"/>
              </a:rPr>
              <a:t>  =   765000,   </a:t>
            </a:r>
            <a:r>
              <a:rPr lang="en-US" sz="1500" b="1" dirty="0" err="1">
                <a:solidFill>
                  <a:srgbClr val="000000"/>
                </a:solidFill>
                <a:latin typeface="Courier New" pitchFamily="49" charset="0"/>
                <a:ea typeface="Batang" pitchFamily="18" charset="-127"/>
              </a:rPr>
              <a:t>MSURECVD</a:t>
            </a:r>
            <a:r>
              <a:rPr lang="en-US" sz="1500" b="1" dirty="0">
                <a:solidFill>
                  <a:srgbClr val="000000"/>
                </a:solidFill>
                <a:latin typeface="Courier New" pitchFamily="49" charset="0"/>
                <a:ea typeface="Batang" pitchFamily="18" charset="-127"/>
              </a:rPr>
              <a:t>   =  765000, </a:t>
            </a:r>
          </a:p>
          <a:p>
            <a:pPr defTabSz="919602"/>
            <a:r>
              <a:rPr lang="en-US" sz="1500" b="1" dirty="0" err="1">
                <a:solidFill>
                  <a:srgbClr val="000000"/>
                </a:solidFill>
                <a:latin typeface="Courier New" pitchFamily="49" charset="0"/>
                <a:ea typeface="Batang" pitchFamily="18" charset="-127"/>
              </a:rPr>
              <a:t>OCTTRAN</a:t>
            </a:r>
            <a:r>
              <a:rPr lang="en-US" sz="1500" b="1" dirty="0">
                <a:solidFill>
                  <a:srgbClr val="000000"/>
                </a:solidFill>
                <a:latin typeface="Courier New" pitchFamily="49" charset="0"/>
                <a:ea typeface="Batang" pitchFamily="18" charset="-127"/>
              </a:rPr>
              <a:t>  = 12240000,   </a:t>
            </a:r>
            <a:r>
              <a:rPr lang="en-US" sz="1500" b="1" dirty="0" err="1">
                <a:solidFill>
                  <a:srgbClr val="000000"/>
                </a:solidFill>
                <a:latin typeface="Courier New" pitchFamily="49" charset="0"/>
                <a:ea typeface="Batang" pitchFamily="18" charset="-127"/>
              </a:rPr>
              <a:t>OCTRECVD</a:t>
            </a:r>
            <a:r>
              <a:rPr lang="en-US" sz="1500" b="1" dirty="0">
                <a:solidFill>
                  <a:srgbClr val="000000"/>
                </a:solidFill>
                <a:latin typeface="Courier New" pitchFamily="49" charset="0"/>
                <a:ea typeface="Batang" pitchFamily="18" charset="-127"/>
              </a:rPr>
              <a:t>   = 9999999,              </a:t>
            </a:r>
            <a:r>
              <a:rPr lang="en-US" sz="1500" b="1" dirty="0" err="1">
                <a:solidFill>
                  <a:srgbClr val="000000"/>
                </a:solidFill>
                <a:latin typeface="Courier New" pitchFamily="49" charset="0"/>
                <a:ea typeface="Batang" pitchFamily="18" charset="-127"/>
              </a:rPr>
              <a:t>MSUSRGTT</a:t>
            </a:r>
            <a:r>
              <a:rPr lang="en-US" sz="1500" b="1" dirty="0">
                <a:solidFill>
                  <a:srgbClr val="000000"/>
                </a:solidFill>
                <a:latin typeface="Courier New" pitchFamily="49" charset="0"/>
                <a:ea typeface="Batang" pitchFamily="18" charset="-127"/>
              </a:rPr>
              <a:t> =   624980,   </a:t>
            </a:r>
            <a:r>
              <a:rPr lang="en-US" sz="1500" b="1" dirty="0" err="1">
                <a:solidFill>
                  <a:srgbClr val="000000"/>
                </a:solidFill>
                <a:latin typeface="Courier New" pitchFamily="49" charset="0"/>
                <a:ea typeface="Batang" pitchFamily="18" charset="-127"/>
              </a:rPr>
              <a:t>OCTRCGTT</a:t>
            </a:r>
            <a:r>
              <a:rPr lang="en-US" sz="1500" b="1" dirty="0">
                <a:solidFill>
                  <a:srgbClr val="000000"/>
                </a:solidFill>
                <a:latin typeface="Courier New" pitchFamily="49" charset="0"/>
                <a:ea typeface="Batang" pitchFamily="18" charset="-127"/>
              </a:rPr>
              <a:t>   = 7499760,</a:t>
            </a:r>
          </a:p>
          <a:p>
            <a:pPr defTabSz="919602"/>
            <a:r>
              <a:rPr lang="en-US" sz="1500" b="1" dirty="0" err="1">
                <a:solidFill>
                  <a:srgbClr val="000000"/>
                </a:solidFill>
                <a:latin typeface="Courier New" pitchFamily="49" charset="0"/>
                <a:ea typeface="Batang" pitchFamily="18" charset="-127"/>
              </a:rPr>
              <a:t>TDLSINAC</a:t>
            </a:r>
            <a:r>
              <a:rPr lang="en-US" sz="1500" b="1" dirty="0">
                <a:solidFill>
                  <a:srgbClr val="000000"/>
                </a:solidFill>
                <a:latin typeface="Courier New" pitchFamily="49" charset="0"/>
                <a:ea typeface="Batang" pitchFamily="18" charset="-127"/>
              </a:rPr>
              <a:t> =        0,   </a:t>
            </a:r>
            <a:r>
              <a:rPr lang="en-US" sz="1500" b="1" dirty="0" err="1">
                <a:solidFill>
                  <a:srgbClr val="000000"/>
                </a:solidFill>
                <a:latin typeface="Courier New" pitchFamily="49" charset="0"/>
                <a:ea typeface="Batang" pitchFamily="18" charset="-127"/>
              </a:rPr>
              <a:t>MSGWSDSLIM</a:t>
            </a:r>
            <a:r>
              <a:rPr lang="en-US" sz="1500" b="1" dirty="0">
                <a:solidFill>
                  <a:srgbClr val="000000"/>
                </a:solidFill>
                <a:latin typeface="Courier New" pitchFamily="49" charset="0"/>
                <a:ea typeface="Batang" pitchFamily="18" charset="-127"/>
              </a:rPr>
              <a:t> =       0,             </a:t>
            </a:r>
            <a:r>
              <a:rPr lang="en-US" sz="1500" b="1" dirty="0" err="1">
                <a:solidFill>
                  <a:srgbClr val="000000"/>
                </a:solidFill>
                <a:latin typeface="Courier New" pitchFamily="49" charset="0"/>
                <a:ea typeface="Batang" pitchFamily="18" charset="-127"/>
              </a:rPr>
              <a:t>ZTTMAPO</a:t>
            </a:r>
            <a:r>
              <a:rPr lang="en-US" sz="1500" b="1" dirty="0">
                <a:solidFill>
                  <a:srgbClr val="000000"/>
                </a:solidFill>
                <a:latin typeface="Courier New" pitchFamily="49" charset="0"/>
                <a:ea typeface="Batang" pitchFamily="18" charset="-127"/>
              </a:rPr>
              <a:t>  =        0,   </a:t>
            </a:r>
            <a:r>
              <a:rPr lang="en-US" sz="1500" b="1" dirty="0" err="1">
                <a:solidFill>
                  <a:srgbClr val="000000"/>
                </a:solidFill>
                <a:latin typeface="Courier New" pitchFamily="49" charset="0"/>
                <a:ea typeface="Batang" pitchFamily="18" charset="-127"/>
              </a:rPr>
              <a:t>ZTTMAPI</a:t>
            </a:r>
            <a:r>
              <a:rPr lang="en-US" sz="1500" b="1" dirty="0">
                <a:solidFill>
                  <a:srgbClr val="000000"/>
                </a:solidFill>
                <a:latin typeface="Courier New" pitchFamily="49" charset="0"/>
                <a:ea typeface="Batang" pitchFamily="18" charset="-127"/>
              </a:rPr>
              <a:t>    =       0, </a:t>
            </a:r>
          </a:p>
          <a:p>
            <a:pPr defTabSz="919602"/>
            <a:endParaRPr lang="en-US" sz="1500" b="1" dirty="0">
              <a:solidFill>
                <a:srgbClr val="000000"/>
              </a:solidFill>
              <a:latin typeface="Courier New" pitchFamily="49" charset="0"/>
              <a:ea typeface="Batang" pitchFamily="18" charset="-127"/>
            </a:endParaRPr>
          </a:p>
          <a:p>
            <a:pPr defTabSz="919602"/>
            <a:endParaRPr lang="en-US" sz="1500" b="1" dirty="0">
              <a:solidFill>
                <a:srgbClr val="000000"/>
              </a:solidFill>
              <a:latin typeface="Courier New" pitchFamily="49" charset="0"/>
              <a:ea typeface="Batang" pitchFamily="18" charset="-127"/>
            </a:endParaRPr>
          </a:p>
          <a:p>
            <a:pPr defTabSz="919602"/>
            <a:endParaRPr lang="en-US" sz="1500" b="1" dirty="0">
              <a:solidFill>
                <a:srgbClr val="000000"/>
              </a:solidFill>
              <a:latin typeface="Courier New" pitchFamily="49" charset="0"/>
              <a:ea typeface="Batang" pitchFamily="18" charset="-127"/>
            </a:endParaRPr>
          </a:p>
          <a:p>
            <a:pPr defTabSz="919602"/>
            <a:endParaRPr lang="en-US" sz="1500" b="1" dirty="0">
              <a:solidFill>
                <a:srgbClr val="000000"/>
              </a:solidFill>
              <a:latin typeface="Courier New" pitchFamily="49" charset="0"/>
              <a:ea typeface="Batang" pitchFamily="18" charset="-127"/>
            </a:endParaRPr>
          </a:p>
          <a:p>
            <a:pPr defTabSz="919602"/>
            <a:endParaRPr lang="en-US" sz="1500" b="1" dirty="0">
              <a:solidFill>
                <a:srgbClr val="000000"/>
              </a:solidFill>
              <a:latin typeface="Courier New" pitchFamily="49" charset="0"/>
              <a:ea typeface="Batang" pitchFamily="18" charset="-127"/>
            </a:endParaRPr>
          </a:p>
          <a:p>
            <a:pPr defTabSz="919602"/>
            <a:endParaRPr lang="en-US" sz="1500" b="1" dirty="0">
              <a:solidFill>
                <a:srgbClr val="000000"/>
              </a:solidFill>
              <a:latin typeface="Courier New" pitchFamily="49" charset="0"/>
              <a:ea typeface="Batang" pitchFamily="18" charset="-127"/>
            </a:endParaRPr>
          </a:p>
          <a:p>
            <a:pPr defTabSz="919602"/>
            <a:endParaRPr lang="en-US" sz="1500" b="1" dirty="0">
              <a:solidFill>
                <a:srgbClr val="000000"/>
              </a:solidFill>
              <a:latin typeface="Courier New" pitchFamily="49" charset="0"/>
              <a:ea typeface="Batang" pitchFamily="18" charset="-127"/>
            </a:endParaRPr>
          </a:p>
          <a:p>
            <a:pPr defTabSz="919602"/>
            <a:endParaRPr lang="en-US" sz="1700" dirty="0"/>
          </a:p>
        </p:txBody>
      </p:sp>
      <p:sp>
        <p:nvSpPr>
          <p:cNvPr id="1595396" name="Comment 4" hidden="1"/>
          <p:cNvSpPr>
            <a:spLocks noChangeArrowheads="1"/>
          </p:cNvSpPr>
          <p:nvPr/>
        </p:nvSpPr>
        <p:spPr bwMode="auto">
          <a:xfrm>
            <a:off x="308836" y="6525004"/>
            <a:ext cx="6459670" cy="680042"/>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lIns="92176" tIns="46088" rIns="92176" bIns="46088">
            <a:spAutoFit/>
          </a:bodyPr>
          <a:lstStyle/>
          <a:p>
            <a:pPr defTabSz="921131">
              <a:spcBef>
                <a:spcPct val="50000"/>
              </a:spcBef>
              <a:defRPr/>
            </a:pPr>
            <a:r>
              <a:rPr lang="en-US" sz="1300" dirty="0">
                <a:solidFill>
                  <a:srgbClr val="000000"/>
                </a:solidFill>
                <a:latin typeface="Arial" pitchFamily="34" charset="0"/>
              </a:rPr>
              <a:t>Learning Activity 6, Assignment A answer – 97.14%</a:t>
            </a:r>
          </a:p>
          <a:p>
            <a:pPr defTabSz="921131">
              <a:spcBef>
                <a:spcPct val="50000"/>
              </a:spcBef>
              <a:defRPr/>
            </a:pPr>
            <a:endParaRPr lang="en-US" sz="1700" dirty="0">
              <a:solidFill>
                <a:srgbClr val="000000"/>
              </a:solidFill>
              <a:latin typeface="Arial" pitchFamily="34"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7"/>
          <p:cNvSpPr>
            <a:spLocks noGrp="1" noChangeArrowheads="1"/>
          </p:cNvSpPr>
          <p:nvPr>
            <p:ph type="sldNum" sz="quarter" idx="5"/>
          </p:nvPr>
        </p:nvSpPr>
        <p:spPr>
          <a:noFill/>
        </p:spPr>
        <p:txBody>
          <a:bodyPr/>
          <a:lstStyle/>
          <a:p>
            <a:fld id="{C3D7E75E-0C33-4246-AF38-01A3C613D07D}" type="slidenum">
              <a:rPr lang="en-US">
                <a:latin typeface="Arial" charset="0"/>
              </a:rPr>
              <a:pPr/>
              <a:t>83</a:t>
            </a:fld>
            <a:endParaRPr lang="en-US">
              <a:latin typeface="Arial" charset="0"/>
            </a:endParaRPr>
          </a:p>
        </p:txBody>
      </p:sp>
      <p:sp>
        <p:nvSpPr>
          <p:cNvPr id="284675" name="Rectangle 2"/>
          <p:cNvSpPr>
            <a:spLocks noGrp="1" noChangeArrowheads="1"/>
          </p:cNvSpPr>
          <p:nvPr>
            <p:ph type="body" idx="1"/>
          </p:nvPr>
        </p:nvSpPr>
        <p:spPr>
          <a:xfrm>
            <a:off x="699823" y="276680"/>
            <a:ext cx="5610754" cy="8323414"/>
          </a:xfrm>
          <a:noFill/>
          <a:ln/>
        </p:spPr>
        <p:txBody>
          <a:bodyPr/>
          <a:lstStyle/>
          <a:p>
            <a:pPr eaLnBrk="1" hangingPunct="1"/>
            <a:r>
              <a:rPr lang="en-US" b="1" dirty="0" smtClean="0">
                <a:latin typeface="Arial" charset="0"/>
              </a:rPr>
              <a:t>Learning Activity 5 - Assignment B</a:t>
            </a:r>
          </a:p>
          <a:p>
            <a:pPr eaLnBrk="1" hangingPunct="1"/>
            <a:r>
              <a:rPr lang="en-US" dirty="0" smtClean="0">
                <a:latin typeface="Arial" charset="0"/>
              </a:rPr>
              <a:t>Examine the component measurement below. From the data in the report, determine the percent occupancy rate on the 64 kbps signaling link in the report.</a:t>
            </a:r>
          </a:p>
          <a:p>
            <a:pPr eaLnBrk="1" hangingPunct="1"/>
            <a:r>
              <a:rPr lang="en-US" dirty="0" smtClean="0">
                <a:latin typeface="Arial" charset="0"/>
              </a:rPr>
              <a:t>Answer - _______________________________________________________________</a:t>
            </a:r>
          </a:p>
        </p:txBody>
      </p:sp>
      <p:sp>
        <p:nvSpPr>
          <p:cNvPr id="284676" name="AutoShape 3"/>
          <p:cNvSpPr>
            <a:spLocks noChangeArrowheads="1"/>
          </p:cNvSpPr>
          <p:nvPr/>
        </p:nvSpPr>
        <p:spPr bwMode="auto">
          <a:xfrm>
            <a:off x="45641" y="1895249"/>
            <a:ext cx="6935854" cy="4210125"/>
          </a:xfrm>
          <a:prstGeom prst="flowChartAlternateProcess">
            <a:avLst/>
          </a:prstGeom>
          <a:solidFill>
            <a:srgbClr val="C0C0C0"/>
          </a:solidFill>
          <a:ln w="9525">
            <a:noFill/>
            <a:miter lim="800000"/>
            <a:headEnd/>
            <a:tailEnd/>
          </a:ln>
        </p:spPr>
        <p:txBody>
          <a:bodyPr lIns="92803" tIns="46402" rIns="92803" bIns="46402"/>
          <a:lstStyle/>
          <a:p>
            <a:pPr defTabSz="919602"/>
            <a:r>
              <a:rPr lang="en-US" sz="1500" dirty="0">
                <a:solidFill>
                  <a:srgbClr val="FFFFFF"/>
                </a:solidFill>
                <a:latin typeface="Courier New" pitchFamily="49" charset="0"/>
                <a:ea typeface="Batang" pitchFamily="18" charset="-127"/>
              </a:rPr>
              <a:t>    </a:t>
            </a:r>
            <a:r>
              <a:rPr lang="en-US" sz="1500" b="1" dirty="0">
                <a:solidFill>
                  <a:srgbClr val="000000"/>
                </a:solidFill>
                <a:latin typeface="Courier New" pitchFamily="49" charset="0"/>
                <a:ea typeface="Batang" pitchFamily="18" charset="-127"/>
              </a:rPr>
              <a:t>rlghnc0100W 07-06-23 11:50:33 EST Rel </a:t>
            </a:r>
            <a:r>
              <a:rPr lang="en-US" sz="1500" b="1" dirty="0" err="1">
                <a:solidFill>
                  <a:srgbClr val="000000"/>
                </a:solidFill>
                <a:latin typeface="Courier New" pitchFamily="49" charset="0"/>
                <a:ea typeface="Batang" pitchFamily="18" charset="-127"/>
              </a:rPr>
              <a:t>x.x.x</a:t>
            </a:r>
            <a:endParaRPr lang="en-US" sz="1500" b="1" dirty="0">
              <a:solidFill>
                <a:srgbClr val="000000"/>
              </a:solidFill>
              <a:latin typeface="Courier New" pitchFamily="49" charset="0"/>
              <a:ea typeface="Batang" pitchFamily="18" charset="-127"/>
            </a:endParaRPr>
          </a:p>
          <a:p>
            <a:pPr defTabSz="919602"/>
            <a:r>
              <a:rPr lang="en-US" sz="1500" b="1" dirty="0">
                <a:solidFill>
                  <a:srgbClr val="000000"/>
                </a:solidFill>
                <a:latin typeface="Courier New" pitchFamily="49" charset="0"/>
                <a:ea typeface="Batang" pitchFamily="18" charset="-127"/>
              </a:rPr>
              <a:t>    TYPE OF REPORT: COMPONENT MEASUREMENTS ON LINK</a:t>
            </a:r>
          </a:p>
          <a:p>
            <a:pPr defTabSz="919602"/>
            <a:r>
              <a:rPr lang="en-US" sz="1500" b="1" dirty="0">
                <a:solidFill>
                  <a:srgbClr val="000000"/>
                </a:solidFill>
                <a:latin typeface="Courier New" pitchFamily="49" charset="0"/>
                <a:ea typeface="Batang" pitchFamily="18" charset="-127"/>
              </a:rPr>
              <a:t>    REPORT PERIOD: LAST</a:t>
            </a:r>
          </a:p>
          <a:p>
            <a:pPr defTabSz="919602"/>
            <a:r>
              <a:rPr lang="en-US" sz="1500" b="1" dirty="0">
                <a:solidFill>
                  <a:srgbClr val="000000"/>
                </a:solidFill>
                <a:latin typeface="Courier New" pitchFamily="49" charset="0"/>
                <a:ea typeface="Batang" pitchFamily="18" charset="-127"/>
              </a:rPr>
              <a:t>    REPORT INTERVAL:  07-06-23,  11:00:00 THROUGH 11:29:59</a:t>
            </a:r>
          </a:p>
          <a:p>
            <a:pPr defTabSz="919602"/>
            <a:endParaRPr lang="en-US" sz="1500" b="1" dirty="0">
              <a:solidFill>
                <a:srgbClr val="000000"/>
              </a:solidFill>
              <a:latin typeface="Courier New" pitchFamily="49" charset="0"/>
              <a:ea typeface="Batang" pitchFamily="18" charset="-127"/>
            </a:endParaRPr>
          </a:p>
          <a:p>
            <a:pPr defTabSz="919602"/>
            <a:r>
              <a:rPr lang="en-US" sz="1500" b="1" dirty="0">
                <a:solidFill>
                  <a:srgbClr val="000000"/>
                </a:solidFill>
                <a:latin typeface="Courier New" pitchFamily="49" charset="0"/>
                <a:ea typeface="Batang" pitchFamily="18" charset="-127"/>
              </a:rPr>
              <a:t>    LINK-COMP MEASUREMENTS: LOC: 1203, PORT A</a:t>
            </a:r>
          </a:p>
          <a:p>
            <a:pPr defTabSz="919602"/>
            <a:endParaRPr lang="en-US" sz="1500" b="1" dirty="0">
              <a:solidFill>
                <a:srgbClr val="000000"/>
              </a:solidFill>
              <a:latin typeface="Courier New" pitchFamily="49" charset="0"/>
              <a:ea typeface="Batang" pitchFamily="18" charset="-127"/>
            </a:endParaRPr>
          </a:p>
          <a:p>
            <a:pPr marL="460566" lvl="1" defTabSz="919602"/>
            <a:r>
              <a:rPr lang="en-US" sz="1500" b="1" dirty="0">
                <a:solidFill>
                  <a:srgbClr val="000000"/>
                </a:solidFill>
                <a:latin typeface="Courier New" pitchFamily="49" charset="0"/>
                <a:ea typeface="Batang" pitchFamily="18" charset="-127"/>
              </a:rPr>
              <a:t>These measurements are from 07-06-23, 11:00:00 through        11:29:59.</a:t>
            </a:r>
          </a:p>
          <a:p>
            <a:pPr defTabSz="919602"/>
            <a:r>
              <a:rPr lang="en-US" sz="1500" b="1" dirty="0">
                <a:solidFill>
                  <a:srgbClr val="000000"/>
                </a:solidFill>
                <a:latin typeface="Courier New" pitchFamily="49" charset="0"/>
                <a:ea typeface="Batang" pitchFamily="18" charset="-127"/>
              </a:rPr>
              <a:t> </a:t>
            </a:r>
          </a:p>
          <a:p>
            <a:pPr defTabSz="919602"/>
            <a:r>
              <a:rPr lang="en-US" sz="1500" b="1" dirty="0" err="1">
                <a:solidFill>
                  <a:srgbClr val="000000"/>
                </a:solidFill>
                <a:latin typeface="Courier New" pitchFamily="49" charset="0"/>
                <a:ea typeface="Batang" pitchFamily="18" charset="-127"/>
              </a:rPr>
              <a:t>MSUTRAN</a:t>
            </a:r>
            <a:r>
              <a:rPr lang="en-US" sz="1500" b="1" dirty="0">
                <a:solidFill>
                  <a:srgbClr val="000000"/>
                </a:solidFill>
                <a:latin typeface="Courier New" pitchFamily="49" charset="0"/>
                <a:ea typeface="Batang" pitchFamily="18" charset="-127"/>
              </a:rPr>
              <a:t>  =   180000,   </a:t>
            </a:r>
            <a:r>
              <a:rPr lang="en-US" sz="1500" b="1" dirty="0" err="1">
                <a:solidFill>
                  <a:srgbClr val="000000"/>
                </a:solidFill>
                <a:latin typeface="Courier New" pitchFamily="49" charset="0"/>
                <a:ea typeface="Batang" pitchFamily="18" charset="-127"/>
              </a:rPr>
              <a:t>MSURECVD</a:t>
            </a:r>
            <a:r>
              <a:rPr lang="en-US" sz="1500" b="1" dirty="0">
                <a:solidFill>
                  <a:srgbClr val="000000"/>
                </a:solidFill>
                <a:latin typeface="Courier New" pitchFamily="49" charset="0"/>
                <a:ea typeface="Batang" pitchFamily="18" charset="-127"/>
              </a:rPr>
              <a:t>   =  180000, </a:t>
            </a:r>
          </a:p>
          <a:p>
            <a:pPr defTabSz="919602"/>
            <a:r>
              <a:rPr lang="en-US" sz="1500" b="1" dirty="0" err="1">
                <a:solidFill>
                  <a:srgbClr val="000000"/>
                </a:solidFill>
                <a:latin typeface="Courier New" pitchFamily="49" charset="0"/>
                <a:ea typeface="Batang" pitchFamily="18" charset="-127"/>
              </a:rPr>
              <a:t>OCTTRAN</a:t>
            </a:r>
            <a:r>
              <a:rPr lang="en-US" sz="1500" b="1" dirty="0">
                <a:solidFill>
                  <a:srgbClr val="000000"/>
                </a:solidFill>
                <a:latin typeface="Courier New" pitchFamily="49" charset="0"/>
                <a:ea typeface="Batang" pitchFamily="18" charset="-127"/>
              </a:rPr>
              <a:t>  =  4780000,   </a:t>
            </a:r>
            <a:r>
              <a:rPr lang="en-US" sz="1500" b="1" dirty="0" err="1">
                <a:solidFill>
                  <a:srgbClr val="000000"/>
                </a:solidFill>
                <a:latin typeface="Courier New" pitchFamily="49" charset="0"/>
                <a:ea typeface="Batang" pitchFamily="18" charset="-127"/>
              </a:rPr>
              <a:t>OCTRECVD</a:t>
            </a:r>
            <a:r>
              <a:rPr lang="en-US" sz="1500" b="1" dirty="0">
                <a:solidFill>
                  <a:srgbClr val="000000"/>
                </a:solidFill>
                <a:latin typeface="Courier New" pitchFamily="49" charset="0"/>
                <a:ea typeface="Batang" pitchFamily="18" charset="-127"/>
              </a:rPr>
              <a:t>   = 2590000,              </a:t>
            </a:r>
            <a:r>
              <a:rPr lang="en-US" sz="1500" b="1" dirty="0" err="1">
                <a:solidFill>
                  <a:srgbClr val="000000"/>
                </a:solidFill>
                <a:latin typeface="Courier New" pitchFamily="49" charset="0"/>
                <a:ea typeface="Batang" pitchFamily="18" charset="-127"/>
              </a:rPr>
              <a:t>MSUSRGTT</a:t>
            </a:r>
            <a:r>
              <a:rPr lang="en-US" sz="1500" b="1" dirty="0">
                <a:solidFill>
                  <a:srgbClr val="000000"/>
                </a:solidFill>
                <a:latin typeface="Courier New" pitchFamily="49" charset="0"/>
                <a:ea typeface="Batang" pitchFamily="18" charset="-127"/>
              </a:rPr>
              <a:t> =   103000,   </a:t>
            </a:r>
            <a:r>
              <a:rPr lang="en-US" sz="1500" b="1" dirty="0" err="1">
                <a:solidFill>
                  <a:srgbClr val="000000"/>
                </a:solidFill>
                <a:latin typeface="Courier New" pitchFamily="49" charset="0"/>
                <a:ea typeface="Batang" pitchFamily="18" charset="-127"/>
              </a:rPr>
              <a:t>OCTRCGTT</a:t>
            </a:r>
            <a:r>
              <a:rPr lang="en-US" sz="1500" b="1" dirty="0">
                <a:solidFill>
                  <a:srgbClr val="000000"/>
                </a:solidFill>
                <a:latin typeface="Courier New" pitchFamily="49" charset="0"/>
                <a:ea typeface="Batang" pitchFamily="18" charset="-127"/>
              </a:rPr>
              <a:t>   = 1236000,</a:t>
            </a:r>
          </a:p>
          <a:p>
            <a:pPr defTabSz="919602"/>
            <a:r>
              <a:rPr lang="en-US" sz="1500" b="1" dirty="0" err="1">
                <a:solidFill>
                  <a:srgbClr val="000000"/>
                </a:solidFill>
                <a:latin typeface="Courier New" pitchFamily="49" charset="0"/>
                <a:ea typeface="Batang" pitchFamily="18" charset="-127"/>
              </a:rPr>
              <a:t>TDLSINAC</a:t>
            </a:r>
            <a:r>
              <a:rPr lang="en-US" sz="1500" b="1" dirty="0">
                <a:solidFill>
                  <a:srgbClr val="000000"/>
                </a:solidFill>
                <a:latin typeface="Courier New" pitchFamily="49" charset="0"/>
                <a:ea typeface="Batang" pitchFamily="18" charset="-127"/>
              </a:rPr>
              <a:t> =        0,   </a:t>
            </a:r>
            <a:r>
              <a:rPr lang="en-US" sz="1500" b="1" dirty="0" err="1">
                <a:solidFill>
                  <a:srgbClr val="000000"/>
                </a:solidFill>
                <a:latin typeface="Courier New" pitchFamily="49" charset="0"/>
                <a:ea typeface="Batang" pitchFamily="18" charset="-127"/>
              </a:rPr>
              <a:t>MSGWSDSLIM</a:t>
            </a:r>
            <a:r>
              <a:rPr lang="en-US" sz="1500" b="1" dirty="0">
                <a:solidFill>
                  <a:srgbClr val="000000"/>
                </a:solidFill>
                <a:latin typeface="Courier New" pitchFamily="49" charset="0"/>
                <a:ea typeface="Batang" pitchFamily="18" charset="-127"/>
              </a:rPr>
              <a:t> =       0,             </a:t>
            </a:r>
            <a:r>
              <a:rPr lang="en-US" sz="1500" b="1" dirty="0" err="1">
                <a:solidFill>
                  <a:srgbClr val="000000"/>
                </a:solidFill>
                <a:latin typeface="Courier New" pitchFamily="49" charset="0"/>
                <a:ea typeface="Batang" pitchFamily="18" charset="-127"/>
              </a:rPr>
              <a:t>ZTTMAPO</a:t>
            </a:r>
            <a:r>
              <a:rPr lang="en-US" sz="1500" b="1" dirty="0">
                <a:solidFill>
                  <a:srgbClr val="000000"/>
                </a:solidFill>
                <a:latin typeface="Courier New" pitchFamily="49" charset="0"/>
                <a:ea typeface="Batang" pitchFamily="18" charset="-127"/>
              </a:rPr>
              <a:t>  =        0,   </a:t>
            </a:r>
            <a:r>
              <a:rPr lang="en-US" sz="1500" b="1" dirty="0" err="1">
                <a:solidFill>
                  <a:srgbClr val="000000"/>
                </a:solidFill>
                <a:latin typeface="Courier New" pitchFamily="49" charset="0"/>
                <a:ea typeface="Batang" pitchFamily="18" charset="-127"/>
              </a:rPr>
              <a:t>ZTTMAPI</a:t>
            </a:r>
            <a:r>
              <a:rPr lang="en-US" sz="1500" b="1" dirty="0">
                <a:solidFill>
                  <a:srgbClr val="000000"/>
                </a:solidFill>
                <a:latin typeface="Courier New" pitchFamily="49" charset="0"/>
                <a:ea typeface="Batang" pitchFamily="18" charset="-127"/>
              </a:rPr>
              <a:t>    =       0, </a:t>
            </a:r>
            <a:endParaRPr lang="en-US" sz="1700" dirty="0"/>
          </a:p>
        </p:txBody>
      </p:sp>
      <p:sp>
        <p:nvSpPr>
          <p:cNvPr id="1597444" name="Comment 4" hidden="1"/>
          <p:cNvSpPr>
            <a:spLocks noChangeArrowheads="1"/>
          </p:cNvSpPr>
          <p:nvPr/>
        </p:nvSpPr>
        <p:spPr bwMode="auto">
          <a:xfrm>
            <a:off x="441193" y="6800145"/>
            <a:ext cx="6176698" cy="588568"/>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lIns="92176" tIns="46088" rIns="92176" bIns="46088">
            <a:spAutoFit/>
          </a:bodyPr>
          <a:lstStyle/>
          <a:p>
            <a:pPr defTabSz="921131">
              <a:spcBef>
                <a:spcPct val="50000"/>
              </a:spcBef>
              <a:defRPr/>
            </a:pPr>
            <a:r>
              <a:rPr lang="en-US" sz="1300" dirty="0">
                <a:solidFill>
                  <a:srgbClr val="000000"/>
                </a:solidFill>
                <a:latin typeface="Arial" pitchFamily="34" charset="0"/>
              </a:rPr>
              <a:t>Learning Activity 6, Assignment B answer – 33.19%</a:t>
            </a:r>
          </a:p>
          <a:p>
            <a:pPr defTabSz="921131">
              <a:spcBef>
                <a:spcPct val="50000"/>
              </a:spcBef>
              <a:defRPr/>
            </a:pPr>
            <a:endParaRPr lang="en-US" sz="1300" dirty="0">
              <a:solidFill>
                <a:srgbClr val="000000"/>
              </a:solidFill>
              <a:latin typeface="Arial" pitchFamily="34" charset="0"/>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7"/>
          <p:cNvSpPr>
            <a:spLocks noGrp="1" noChangeArrowheads="1"/>
          </p:cNvSpPr>
          <p:nvPr>
            <p:ph type="sldNum" sz="quarter" idx="5"/>
          </p:nvPr>
        </p:nvSpPr>
        <p:spPr>
          <a:noFill/>
        </p:spPr>
        <p:txBody>
          <a:bodyPr/>
          <a:lstStyle/>
          <a:p>
            <a:fld id="{E2B0B62D-E49F-46BD-A147-B367516EB39A}" type="slidenum">
              <a:rPr lang="en-US">
                <a:latin typeface="Arial" charset="0"/>
              </a:rPr>
              <a:pPr/>
              <a:t>84</a:t>
            </a:fld>
            <a:endParaRPr lang="en-US">
              <a:latin typeface="Arial" charset="0"/>
            </a:endParaRPr>
          </a:p>
        </p:txBody>
      </p:sp>
      <p:sp>
        <p:nvSpPr>
          <p:cNvPr id="285699" name="Rectangle 2"/>
          <p:cNvSpPr>
            <a:spLocks noGrp="1" noChangeArrowheads="1"/>
          </p:cNvSpPr>
          <p:nvPr>
            <p:ph type="body" idx="1"/>
          </p:nvPr>
        </p:nvSpPr>
        <p:spPr>
          <a:xfrm>
            <a:off x="699823" y="258234"/>
            <a:ext cx="5610754" cy="8341859"/>
          </a:xfrm>
          <a:noFill/>
          <a:ln/>
        </p:spPr>
        <p:txBody>
          <a:bodyPr/>
          <a:lstStyle/>
          <a:p>
            <a:pPr eaLnBrk="1" hangingPunct="1"/>
            <a:r>
              <a:rPr lang="en-US" b="1" dirty="0" smtClean="0">
                <a:latin typeface="Arial" charset="0"/>
              </a:rPr>
              <a:t>Learning Activity 5</a:t>
            </a:r>
            <a:r>
              <a:rPr lang="en-US" dirty="0" smtClean="0">
                <a:latin typeface="Arial" charset="0"/>
              </a:rPr>
              <a:t> - </a:t>
            </a:r>
            <a:r>
              <a:rPr lang="en-US" b="1" dirty="0" smtClean="0">
                <a:latin typeface="Arial" charset="0"/>
              </a:rPr>
              <a:t>Assignment C</a:t>
            </a:r>
            <a:endParaRPr lang="en-US" dirty="0" smtClean="0">
              <a:latin typeface="Arial" charset="0"/>
            </a:endParaRPr>
          </a:p>
          <a:p>
            <a:pPr eaLnBrk="1" hangingPunct="1"/>
            <a:r>
              <a:rPr lang="en-US" dirty="0" smtClean="0">
                <a:latin typeface="Arial" charset="0"/>
              </a:rPr>
              <a:t>Examine the component measurement below. From the data in the report, determine the percent occupancy rate on the ATM signaling link in the report.</a:t>
            </a:r>
          </a:p>
          <a:p>
            <a:pPr eaLnBrk="1" hangingPunct="1"/>
            <a:r>
              <a:rPr lang="en-US" dirty="0" smtClean="0">
                <a:latin typeface="Arial" charset="0"/>
              </a:rPr>
              <a:t>Answer - _______________________________________________________________</a:t>
            </a:r>
          </a:p>
        </p:txBody>
      </p:sp>
      <p:sp>
        <p:nvSpPr>
          <p:cNvPr id="285700" name="AutoShape 3"/>
          <p:cNvSpPr>
            <a:spLocks noChangeArrowheads="1"/>
          </p:cNvSpPr>
          <p:nvPr/>
        </p:nvSpPr>
        <p:spPr bwMode="auto">
          <a:xfrm>
            <a:off x="28907" y="1899860"/>
            <a:ext cx="6935853" cy="4210126"/>
          </a:xfrm>
          <a:prstGeom prst="flowChartAlternateProcess">
            <a:avLst/>
          </a:prstGeom>
          <a:solidFill>
            <a:srgbClr val="C0C0C0"/>
          </a:solidFill>
          <a:ln w="9525">
            <a:noFill/>
            <a:miter lim="800000"/>
            <a:headEnd/>
            <a:tailEnd/>
          </a:ln>
        </p:spPr>
        <p:txBody>
          <a:bodyPr lIns="92803" tIns="46402" rIns="92803" bIns="46402"/>
          <a:lstStyle/>
          <a:p>
            <a:pPr defTabSz="919602"/>
            <a:r>
              <a:rPr lang="en-US" sz="1500" dirty="0">
                <a:solidFill>
                  <a:srgbClr val="FFFFFF"/>
                </a:solidFill>
                <a:latin typeface="Courier New" pitchFamily="49" charset="0"/>
                <a:ea typeface="Batang" pitchFamily="18" charset="-127"/>
              </a:rPr>
              <a:t>    </a:t>
            </a:r>
            <a:r>
              <a:rPr lang="en-US" sz="1500" b="1" dirty="0">
                <a:solidFill>
                  <a:srgbClr val="000000"/>
                </a:solidFill>
                <a:latin typeface="Courier New" pitchFamily="49" charset="0"/>
                <a:ea typeface="Batang" pitchFamily="18" charset="-127"/>
              </a:rPr>
              <a:t>rlghnc0100W 07-06-23 11:50:33 EST Rel </a:t>
            </a:r>
            <a:r>
              <a:rPr lang="en-US" sz="1500" b="1" dirty="0" err="1">
                <a:solidFill>
                  <a:srgbClr val="000000"/>
                </a:solidFill>
                <a:latin typeface="Courier New" pitchFamily="49" charset="0"/>
                <a:ea typeface="Batang" pitchFamily="18" charset="-127"/>
              </a:rPr>
              <a:t>x.x.x</a:t>
            </a:r>
            <a:endParaRPr lang="en-US" sz="1500" b="1" dirty="0">
              <a:solidFill>
                <a:srgbClr val="000000"/>
              </a:solidFill>
              <a:latin typeface="Courier New" pitchFamily="49" charset="0"/>
              <a:ea typeface="Batang" pitchFamily="18" charset="-127"/>
            </a:endParaRPr>
          </a:p>
          <a:p>
            <a:pPr defTabSz="919602"/>
            <a:r>
              <a:rPr lang="en-US" sz="1500" b="1" dirty="0">
                <a:solidFill>
                  <a:srgbClr val="000000"/>
                </a:solidFill>
                <a:latin typeface="Courier New" pitchFamily="49" charset="0"/>
                <a:ea typeface="Batang" pitchFamily="18" charset="-127"/>
              </a:rPr>
              <a:t>    TYPE OF REPORT: COMPONENT MEASUREMENTS ON LINK</a:t>
            </a:r>
          </a:p>
          <a:p>
            <a:pPr defTabSz="919602"/>
            <a:r>
              <a:rPr lang="en-US" sz="1500" b="1" dirty="0">
                <a:solidFill>
                  <a:srgbClr val="000000"/>
                </a:solidFill>
                <a:latin typeface="Courier New" pitchFamily="49" charset="0"/>
                <a:ea typeface="Batang" pitchFamily="18" charset="-127"/>
              </a:rPr>
              <a:t>    REPORT PERIOD: LAST</a:t>
            </a:r>
          </a:p>
          <a:p>
            <a:pPr defTabSz="919602"/>
            <a:r>
              <a:rPr lang="en-US" sz="1500" b="1" dirty="0">
                <a:solidFill>
                  <a:srgbClr val="000000"/>
                </a:solidFill>
                <a:latin typeface="Courier New" pitchFamily="49" charset="0"/>
                <a:ea typeface="Batang" pitchFamily="18" charset="-127"/>
              </a:rPr>
              <a:t>    REPORT INTERVAL:  07-06-23,  11:00:00 THROUGH 11:29:59</a:t>
            </a:r>
          </a:p>
          <a:p>
            <a:pPr defTabSz="919602"/>
            <a:endParaRPr lang="en-US" sz="1500" b="1" dirty="0">
              <a:solidFill>
                <a:srgbClr val="000000"/>
              </a:solidFill>
              <a:latin typeface="Courier New" pitchFamily="49" charset="0"/>
              <a:ea typeface="Batang" pitchFamily="18" charset="-127"/>
            </a:endParaRPr>
          </a:p>
          <a:p>
            <a:pPr defTabSz="919602"/>
            <a:r>
              <a:rPr lang="en-US" sz="1500" b="1" dirty="0">
                <a:solidFill>
                  <a:srgbClr val="000000"/>
                </a:solidFill>
                <a:latin typeface="Courier New" pitchFamily="49" charset="0"/>
                <a:ea typeface="Batang" pitchFamily="18" charset="-127"/>
              </a:rPr>
              <a:t>    LINK-COMP MEASUREMENTS: LOC: 1215, PORT A</a:t>
            </a:r>
          </a:p>
          <a:p>
            <a:pPr defTabSz="919602"/>
            <a:endParaRPr lang="en-US" sz="1500" b="1" dirty="0">
              <a:solidFill>
                <a:srgbClr val="000000"/>
              </a:solidFill>
              <a:latin typeface="Courier New" pitchFamily="49" charset="0"/>
              <a:ea typeface="Batang" pitchFamily="18" charset="-127"/>
            </a:endParaRPr>
          </a:p>
          <a:p>
            <a:pPr marL="460566" lvl="1" defTabSz="919602"/>
            <a:r>
              <a:rPr lang="en-US" sz="1500" b="1" dirty="0">
                <a:solidFill>
                  <a:srgbClr val="000000"/>
                </a:solidFill>
                <a:latin typeface="Courier New" pitchFamily="49" charset="0"/>
                <a:ea typeface="Batang" pitchFamily="18" charset="-127"/>
              </a:rPr>
              <a:t>These measurements are from 07-06-23, 11:00:00 through        11:29:59.</a:t>
            </a:r>
          </a:p>
          <a:p>
            <a:pPr defTabSz="919602"/>
            <a:r>
              <a:rPr lang="en-US" sz="1500" b="1" dirty="0">
                <a:solidFill>
                  <a:srgbClr val="000000"/>
                </a:solidFill>
                <a:latin typeface="Courier New" pitchFamily="49" charset="0"/>
                <a:ea typeface="Batang" pitchFamily="18" charset="-127"/>
              </a:rPr>
              <a:t> </a:t>
            </a:r>
          </a:p>
          <a:p>
            <a:pPr defTabSz="919602"/>
            <a:r>
              <a:rPr lang="en-US" sz="1500" b="1" dirty="0" err="1">
                <a:solidFill>
                  <a:srgbClr val="000000"/>
                </a:solidFill>
                <a:latin typeface="Courier New" pitchFamily="49" charset="0"/>
                <a:ea typeface="Batang" pitchFamily="18" charset="-127"/>
              </a:rPr>
              <a:t>MSUTRAN</a:t>
            </a:r>
            <a:r>
              <a:rPr lang="en-US" sz="1500" b="1" dirty="0">
                <a:solidFill>
                  <a:srgbClr val="000000"/>
                </a:solidFill>
                <a:latin typeface="Courier New" pitchFamily="49" charset="0"/>
                <a:ea typeface="Batang" pitchFamily="18" charset="-127"/>
              </a:rPr>
              <a:t>   =   320000,   </a:t>
            </a:r>
            <a:r>
              <a:rPr lang="en-US" sz="1500" b="1" dirty="0" err="1">
                <a:solidFill>
                  <a:srgbClr val="000000"/>
                </a:solidFill>
                <a:latin typeface="Courier New" pitchFamily="49" charset="0"/>
                <a:ea typeface="Batang" pitchFamily="18" charset="-127"/>
              </a:rPr>
              <a:t>MSURECVD</a:t>
            </a:r>
            <a:r>
              <a:rPr lang="en-US" sz="1500" b="1" dirty="0">
                <a:solidFill>
                  <a:srgbClr val="000000"/>
                </a:solidFill>
                <a:latin typeface="Courier New" pitchFamily="49" charset="0"/>
                <a:ea typeface="Batang" pitchFamily="18" charset="-127"/>
              </a:rPr>
              <a:t>   =  305000, </a:t>
            </a:r>
          </a:p>
          <a:p>
            <a:pPr defTabSz="919602"/>
            <a:r>
              <a:rPr lang="en-US" sz="1500" b="1" dirty="0" err="1">
                <a:solidFill>
                  <a:srgbClr val="000000"/>
                </a:solidFill>
                <a:latin typeface="Courier New" pitchFamily="49" charset="0"/>
                <a:ea typeface="Batang" pitchFamily="18" charset="-127"/>
              </a:rPr>
              <a:t>OCTTRAN</a:t>
            </a:r>
            <a:r>
              <a:rPr lang="en-US" sz="1500" b="1" dirty="0">
                <a:solidFill>
                  <a:srgbClr val="000000"/>
                </a:solidFill>
                <a:latin typeface="Courier New" pitchFamily="49" charset="0"/>
                <a:ea typeface="Batang" pitchFamily="18" charset="-127"/>
              </a:rPr>
              <a:t>   =  </a:t>
            </a:r>
            <a:r>
              <a:rPr lang="en-US" sz="1500" b="1" dirty="0" smtClean="0">
                <a:solidFill>
                  <a:srgbClr val="000000"/>
                </a:solidFill>
                <a:latin typeface="Courier New" pitchFamily="49" charset="0"/>
                <a:ea typeface="Batang" pitchFamily="18" charset="-127"/>
              </a:rPr>
              <a:t>1960000</a:t>
            </a:r>
            <a:r>
              <a:rPr lang="en-US" sz="1500" b="1" dirty="0">
                <a:solidFill>
                  <a:srgbClr val="000000"/>
                </a:solidFill>
                <a:latin typeface="Courier New" pitchFamily="49" charset="0"/>
                <a:ea typeface="Batang" pitchFamily="18" charset="-127"/>
              </a:rPr>
              <a:t>,   </a:t>
            </a:r>
            <a:r>
              <a:rPr lang="en-US" sz="1500" b="1" dirty="0" err="1">
                <a:solidFill>
                  <a:srgbClr val="000000"/>
                </a:solidFill>
                <a:latin typeface="Courier New" pitchFamily="49" charset="0"/>
                <a:ea typeface="Batang" pitchFamily="18" charset="-127"/>
              </a:rPr>
              <a:t>OCTRECVD</a:t>
            </a:r>
            <a:r>
              <a:rPr lang="en-US" sz="1500" b="1" dirty="0">
                <a:solidFill>
                  <a:srgbClr val="000000"/>
                </a:solidFill>
                <a:latin typeface="Courier New" pitchFamily="49" charset="0"/>
                <a:ea typeface="Batang" pitchFamily="18" charset="-127"/>
              </a:rPr>
              <a:t>   = 3890000,              </a:t>
            </a:r>
            <a:r>
              <a:rPr lang="en-US" sz="1500" b="1" dirty="0" err="1">
                <a:solidFill>
                  <a:srgbClr val="000000"/>
                </a:solidFill>
                <a:latin typeface="Courier New" pitchFamily="49" charset="0"/>
                <a:ea typeface="Batang" pitchFamily="18" charset="-127"/>
              </a:rPr>
              <a:t>MSUSRGTT</a:t>
            </a:r>
            <a:r>
              <a:rPr lang="en-US" sz="1500" b="1" dirty="0">
                <a:solidFill>
                  <a:srgbClr val="000000"/>
                </a:solidFill>
                <a:latin typeface="Courier New" pitchFamily="49" charset="0"/>
                <a:ea typeface="Batang" pitchFamily="18" charset="-127"/>
              </a:rPr>
              <a:t>  =   184000,   </a:t>
            </a:r>
            <a:r>
              <a:rPr lang="en-US" sz="1500" b="1" dirty="0" err="1">
                <a:solidFill>
                  <a:srgbClr val="000000"/>
                </a:solidFill>
                <a:latin typeface="Courier New" pitchFamily="49" charset="0"/>
                <a:ea typeface="Batang" pitchFamily="18" charset="-127"/>
              </a:rPr>
              <a:t>OCTRCGTT</a:t>
            </a:r>
            <a:r>
              <a:rPr lang="en-US" sz="1500" b="1" dirty="0">
                <a:solidFill>
                  <a:srgbClr val="000000"/>
                </a:solidFill>
                <a:latin typeface="Courier New" pitchFamily="49" charset="0"/>
                <a:ea typeface="Batang" pitchFamily="18" charset="-127"/>
              </a:rPr>
              <a:t>   = 2208000,</a:t>
            </a:r>
          </a:p>
          <a:p>
            <a:pPr defTabSz="919602"/>
            <a:r>
              <a:rPr lang="en-US" sz="1500" b="1" dirty="0" err="1">
                <a:solidFill>
                  <a:srgbClr val="000000"/>
                </a:solidFill>
                <a:latin typeface="Courier New" pitchFamily="49" charset="0"/>
                <a:ea typeface="Batang" pitchFamily="18" charset="-127"/>
              </a:rPr>
              <a:t>ATMNDCRCV</a:t>
            </a:r>
            <a:r>
              <a:rPr lang="en-US" sz="1500" b="1" dirty="0">
                <a:solidFill>
                  <a:srgbClr val="000000"/>
                </a:solidFill>
                <a:latin typeface="Courier New" pitchFamily="49" charset="0"/>
                <a:ea typeface="Batang" pitchFamily="18" charset="-127"/>
              </a:rPr>
              <a:t> =        0,   </a:t>
            </a:r>
            <a:r>
              <a:rPr lang="en-US" sz="1500" b="1" dirty="0" err="1">
                <a:solidFill>
                  <a:srgbClr val="000000"/>
                </a:solidFill>
                <a:latin typeface="Courier New" pitchFamily="49" charset="0"/>
                <a:ea typeface="Batang" pitchFamily="18" charset="-127"/>
              </a:rPr>
              <a:t>ATMNDCTRN</a:t>
            </a:r>
            <a:r>
              <a:rPr lang="en-US" sz="1500" b="1" dirty="0">
                <a:solidFill>
                  <a:srgbClr val="000000"/>
                </a:solidFill>
                <a:latin typeface="Courier New" pitchFamily="49" charset="0"/>
                <a:ea typeface="Batang" pitchFamily="18" charset="-127"/>
              </a:rPr>
              <a:t>  = 1876390,             </a:t>
            </a:r>
            <a:endParaRPr lang="en-US" sz="1700" dirty="0"/>
          </a:p>
        </p:txBody>
      </p:sp>
      <p:sp>
        <p:nvSpPr>
          <p:cNvPr id="1599492" name="Comment 4" hidden="1"/>
          <p:cNvSpPr>
            <a:spLocks noChangeArrowheads="1"/>
          </p:cNvSpPr>
          <p:nvPr/>
        </p:nvSpPr>
        <p:spPr bwMode="auto">
          <a:xfrm>
            <a:off x="467057" y="6795534"/>
            <a:ext cx="6197997" cy="977332"/>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lIns="92176" tIns="46088" rIns="92176" bIns="46088">
            <a:spAutoFit/>
          </a:bodyPr>
          <a:lstStyle/>
          <a:p>
            <a:pPr defTabSz="921131">
              <a:spcBef>
                <a:spcPct val="50000"/>
              </a:spcBef>
              <a:defRPr/>
            </a:pPr>
            <a:r>
              <a:rPr lang="en-US" sz="1300" dirty="0">
                <a:solidFill>
                  <a:srgbClr val="000000"/>
                </a:solidFill>
                <a:latin typeface="Arial" pitchFamily="34" charset="0"/>
              </a:rPr>
              <a:t>Learning Activity 6, Assignment C answer – 30.65%</a:t>
            </a:r>
          </a:p>
          <a:p>
            <a:pPr defTabSz="921131">
              <a:spcBef>
                <a:spcPct val="50000"/>
              </a:spcBef>
              <a:defRPr/>
            </a:pPr>
            <a:endParaRPr lang="en-US" sz="1300" dirty="0">
              <a:solidFill>
                <a:srgbClr val="000000"/>
              </a:solidFill>
              <a:latin typeface="Arial" pitchFamily="34" charset="0"/>
            </a:endParaRPr>
          </a:p>
          <a:p>
            <a:pPr defTabSz="921131">
              <a:spcBef>
                <a:spcPct val="50000"/>
              </a:spcBef>
              <a:defRPr/>
            </a:pPr>
            <a:endParaRPr lang="en-US" sz="1700" dirty="0">
              <a:solidFill>
                <a:srgbClr val="000000"/>
              </a:solidFill>
              <a:latin typeface="Arial" pitchFamily="34" charset="0"/>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7"/>
          <p:cNvSpPr>
            <a:spLocks noGrp="1" noChangeArrowheads="1"/>
          </p:cNvSpPr>
          <p:nvPr>
            <p:ph type="sldNum" sz="quarter" idx="5"/>
          </p:nvPr>
        </p:nvSpPr>
        <p:spPr>
          <a:noFill/>
        </p:spPr>
        <p:txBody>
          <a:bodyPr/>
          <a:lstStyle/>
          <a:p>
            <a:fld id="{3D742421-EFAC-481B-AEE4-FF6EFE518672}" type="slidenum">
              <a:rPr lang="en-US">
                <a:latin typeface="Arial" charset="0"/>
              </a:rPr>
              <a:pPr/>
              <a:t>85</a:t>
            </a:fld>
            <a:endParaRPr lang="en-US">
              <a:latin typeface="Arial" charset="0"/>
            </a:endParaRPr>
          </a:p>
        </p:txBody>
      </p:sp>
      <p:sp>
        <p:nvSpPr>
          <p:cNvPr id="286723" name="Rectangle 2"/>
          <p:cNvSpPr>
            <a:spLocks noGrp="1" noChangeArrowheads="1"/>
          </p:cNvSpPr>
          <p:nvPr>
            <p:ph type="body" idx="1"/>
          </p:nvPr>
        </p:nvSpPr>
        <p:spPr>
          <a:xfrm>
            <a:off x="699823" y="267456"/>
            <a:ext cx="5610754" cy="8332637"/>
          </a:xfrm>
          <a:noFill/>
          <a:ln/>
        </p:spPr>
        <p:txBody>
          <a:bodyPr/>
          <a:lstStyle/>
          <a:p>
            <a:pPr eaLnBrk="1" hangingPunct="1"/>
            <a:r>
              <a:rPr lang="en-US" b="1" dirty="0" smtClean="0">
                <a:latin typeface="Arial" charset="0"/>
              </a:rPr>
              <a:t>Learning Activity 5 -</a:t>
            </a:r>
            <a:r>
              <a:rPr lang="en-US" dirty="0" smtClean="0">
                <a:latin typeface="Arial" charset="0"/>
              </a:rPr>
              <a:t> </a:t>
            </a:r>
            <a:r>
              <a:rPr lang="en-US" b="1" dirty="0" smtClean="0">
                <a:latin typeface="Arial" charset="0"/>
              </a:rPr>
              <a:t>Assignment D</a:t>
            </a:r>
            <a:endParaRPr lang="en-US" dirty="0" smtClean="0">
              <a:latin typeface="Arial" charset="0"/>
            </a:endParaRPr>
          </a:p>
          <a:p>
            <a:pPr eaLnBrk="1" hangingPunct="1"/>
            <a:r>
              <a:rPr lang="en-US" dirty="0" smtClean="0">
                <a:latin typeface="Arial" charset="0"/>
              </a:rPr>
              <a:t>Examine the component measurement below. From the data in the report, determine the percent occupancy rate on the IP signaling link in the report.</a:t>
            </a:r>
          </a:p>
          <a:p>
            <a:pPr eaLnBrk="1" hangingPunct="1"/>
            <a:r>
              <a:rPr lang="en-US" dirty="0" smtClean="0">
                <a:latin typeface="Arial" charset="0"/>
              </a:rPr>
              <a:t>Answer - _______________________________________________________________</a:t>
            </a:r>
          </a:p>
        </p:txBody>
      </p:sp>
      <p:sp>
        <p:nvSpPr>
          <p:cNvPr id="286724" name="AutoShape 3"/>
          <p:cNvSpPr>
            <a:spLocks noChangeArrowheads="1"/>
          </p:cNvSpPr>
          <p:nvPr/>
        </p:nvSpPr>
        <p:spPr bwMode="auto">
          <a:xfrm>
            <a:off x="48684" y="1907546"/>
            <a:ext cx="6935854" cy="4211663"/>
          </a:xfrm>
          <a:prstGeom prst="flowChartAlternateProcess">
            <a:avLst/>
          </a:prstGeom>
          <a:solidFill>
            <a:srgbClr val="C0C0C0"/>
          </a:solidFill>
          <a:ln w="9525">
            <a:noFill/>
            <a:miter lim="800000"/>
            <a:headEnd/>
            <a:tailEnd/>
          </a:ln>
        </p:spPr>
        <p:txBody>
          <a:bodyPr lIns="92803" tIns="46402" rIns="92803" bIns="46402"/>
          <a:lstStyle/>
          <a:p>
            <a:pPr defTabSz="919602"/>
            <a:r>
              <a:rPr lang="en-US" sz="1500" dirty="0">
                <a:solidFill>
                  <a:srgbClr val="FFFFFF"/>
                </a:solidFill>
                <a:latin typeface="Courier New" pitchFamily="49" charset="0"/>
                <a:ea typeface="Batang" pitchFamily="18" charset="-127"/>
              </a:rPr>
              <a:t>    </a:t>
            </a:r>
            <a:r>
              <a:rPr lang="en-US" sz="1500" b="1" dirty="0">
                <a:solidFill>
                  <a:srgbClr val="000000"/>
                </a:solidFill>
                <a:latin typeface="Courier New" pitchFamily="49" charset="0"/>
                <a:ea typeface="Batang" pitchFamily="18" charset="-127"/>
              </a:rPr>
              <a:t>rlghnc0100W 07-06-23 11:50:33 EST Rel </a:t>
            </a:r>
            <a:r>
              <a:rPr lang="en-US" sz="1500" b="1" dirty="0" err="1">
                <a:solidFill>
                  <a:srgbClr val="000000"/>
                </a:solidFill>
                <a:latin typeface="Courier New" pitchFamily="49" charset="0"/>
                <a:ea typeface="Batang" pitchFamily="18" charset="-127"/>
              </a:rPr>
              <a:t>x.x.x</a:t>
            </a:r>
            <a:endParaRPr lang="en-US" sz="1500" b="1" dirty="0">
              <a:solidFill>
                <a:srgbClr val="000000"/>
              </a:solidFill>
              <a:latin typeface="Courier New" pitchFamily="49" charset="0"/>
              <a:ea typeface="Batang" pitchFamily="18" charset="-127"/>
            </a:endParaRPr>
          </a:p>
          <a:p>
            <a:pPr defTabSz="919602"/>
            <a:r>
              <a:rPr lang="en-US" sz="1500" b="1" dirty="0">
                <a:solidFill>
                  <a:srgbClr val="000000"/>
                </a:solidFill>
                <a:latin typeface="Courier New" pitchFamily="49" charset="0"/>
                <a:ea typeface="Batang" pitchFamily="18" charset="-127"/>
              </a:rPr>
              <a:t>    TYPE OF REPORT: COMPONENT MEASUREMENTS ON LINK</a:t>
            </a:r>
          </a:p>
          <a:p>
            <a:pPr defTabSz="919602"/>
            <a:r>
              <a:rPr lang="en-US" sz="1500" b="1" dirty="0">
                <a:solidFill>
                  <a:srgbClr val="000000"/>
                </a:solidFill>
                <a:latin typeface="Courier New" pitchFamily="49" charset="0"/>
                <a:ea typeface="Batang" pitchFamily="18" charset="-127"/>
              </a:rPr>
              <a:t>    REPORT PERIOD: LAST</a:t>
            </a:r>
          </a:p>
          <a:p>
            <a:pPr defTabSz="919602"/>
            <a:r>
              <a:rPr lang="en-US" sz="1500" b="1" dirty="0">
                <a:solidFill>
                  <a:srgbClr val="000000"/>
                </a:solidFill>
                <a:latin typeface="Courier New" pitchFamily="49" charset="0"/>
                <a:ea typeface="Batang" pitchFamily="18" charset="-127"/>
              </a:rPr>
              <a:t>    REPORT INTERVAL:  07-06-23,  11:00:00 THROUGH 11:29:59</a:t>
            </a:r>
          </a:p>
          <a:p>
            <a:pPr defTabSz="919602"/>
            <a:endParaRPr lang="en-US" sz="1500" b="1" dirty="0">
              <a:solidFill>
                <a:srgbClr val="000000"/>
              </a:solidFill>
              <a:latin typeface="Courier New" pitchFamily="49" charset="0"/>
              <a:ea typeface="Batang" pitchFamily="18" charset="-127"/>
            </a:endParaRPr>
          </a:p>
          <a:p>
            <a:pPr defTabSz="919602"/>
            <a:r>
              <a:rPr lang="en-US" sz="1500" b="1" dirty="0">
                <a:solidFill>
                  <a:srgbClr val="000000"/>
                </a:solidFill>
                <a:latin typeface="Courier New" pitchFamily="49" charset="0"/>
                <a:ea typeface="Batang" pitchFamily="18" charset="-127"/>
              </a:rPr>
              <a:t>    LINK-COMP MEASUREMENTS: LOC: 1101, PORT A</a:t>
            </a:r>
          </a:p>
          <a:p>
            <a:pPr defTabSz="919602"/>
            <a:endParaRPr lang="en-US" sz="1500" b="1" dirty="0">
              <a:solidFill>
                <a:srgbClr val="000000"/>
              </a:solidFill>
              <a:latin typeface="Courier New" pitchFamily="49" charset="0"/>
              <a:ea typeface="Batang" pitchFamily="18" charset="-127"/>
            </a:endParaRPr>
          </a:p>
          <a:p>
            <a:pPr marL="460566" lvl="1" defTabSz="919602"/>
            <a:r>
              <a:rPr lang="en-US" sz="1500" b="1" dirty="0">
                <a:solidFill>
                  <a:srgbClr val="000000"/>
                </a:solidFill>
                <a:latin typeface="Courier New" pitchFamily="49" charset="0"/>
                <a:ea typeface="Batang" pitchFamily="18" charset="-127"/>
              </a:rPr>
              <a:t>These measurements are from 07-06-23, 11:00:00 through        11:29:59.</a:t>
            </a:r>
          </a:p>
          <a:p>
            <a:pPr defTabSz="919602"/>
            <a:r>
              <a:rPr lang="en-US" sz="1500" b="1" dirty="0">
                <a:solidFill>
                  <a:srgbClr val="000000"/>
                </a:solidFill>
                <a:latin typeface="Courier New" pitchFamily="49" charset="0"/>
                <a:ea typeface="Batang" pitchFamily="18" charset="-127"/>
              </a:rPr>
              <a:t> </a:t>
            </a:r>
          </a:p>
          <a:p>
            <a:pPr defTabSz="919602"/>
            <a:r>
              <a:rPr lang="en-US" sz="1500" b="1" dirty="0" err="1">
                <a:solidFill>
                  <a:srgbClr val="000000"/>
                </a:solidFill>
                <a:latin typeface="Courier New" pitchFamily="49" charset="0"/>
                <a:ea typeface="Batang" pitchFamily="18" charset="-127"/>
              </a:rPr>
              <a:t>MSUTRAN</a:t>
            </a:r>
            <a:r>
              <a:rPr lang="en-US" sz="1500" b="1" dirty="0">
                <a:solidFill>
                  <a:srgbClr val="000000"/>
                </a:solidFill>
                <a:latin typeface="Courier New" pitchFamily="49" charset="0"/>
                <a:ea typeface="Batang" pitchFamily="18" charset="-127"/>
              </a:rPr>
              <a:t>  =   1227463,   </a:t>
            </a:r>
            <a:r>
              <a:rPr lang="en-US" sz="1500" b="1" dirty="0" err="1">
                <a:solidFill>
                  <a:srgbClr val="000000"/>
                </a:solidFill>
                <a:latin typeface="Courier New" pitchFamily="49" charset="0"/>
                <a:ea typeface="Batang" pitchFamily="18" charset="-127"/>
              </a:rPr>
              <a:t>MSURECVD</a:t>
            </a:r>
            <a:r>
              <a:rPr lang="en-US" sz="1500" b="1" dirty="0">
                <a:solidFill>
                  <a:srgbClr val="000000"/>
                </a:solidFill>
                <a:latin typeface="Courier New" pitchFamily="49" charset="0"/>
                <a:ea typeface="Batang" pitchFamily="18" charset="-127"/>
              </a:rPr>
              <a:t>   =  1218793 , </a:t>
            </a:r>
          </a:p>
          <a:p>
            <a:pPr defTabSz="919602"/>
            <a:r>
              <a:rPr lang="en-US" sz="1500" b="1" dirty="0" err="1">
                <a:solidFill>
                  <a:srgbClr val="000000"/>
                </a:solidFill>
                <a:latin typeface="Courier New" pitchFamily="49" charset="0"/>
                <a:ea typeface="Batang" pitchFamily="18" charset="-127"/>
              </a:rPr>
              <a:t>OCTTRAN</a:t>
            </a:r>
            <a:r>
              <a:rPr lang="en-US" sz="1500" b="1" dirty="0">
                <a:solidFill>
                  <a:srgbClr val="000000"/>
                </a:solidFill>
                <a:latin typeface="Courier New" pitchFamily="49" charset="0"/>
                <a:ea typeface="Batang" pitchFamily="18" charset="-127"/>
              </a:rPr>
              <a:t>  = 157115264,   </a:t>
            </a:r>
            <a:r>
              <a:rPr lang="en-US" sz="1500" b="1" dirty="0" err="1">
                <a:solidFill>
                  <a:srgbClr val="000000"/>
                </a:solidFill>
                <a:latin typeface="Courier New" pitchFamily="49" charset="0"/>
                <a:ea typeface="Batang" pitchFamily="18" charset="-127"/>
              </a:rPr>
              <a:t>OCTRECVD</a:t>
            </a:r>
            <a:r>
              <a:rPr lang="en-US" sz="1500" b="1" dirty="0">
                <a:solidFill>
                  <a:srgbClr val="000000"/>
                </a:solidFill>
                <a:latin typeface="Courier New" pitchFamily="49" charset="0"/>
                <a:ea typeface="Batang" pitchFamily="18" charset="-127"/>
              </a:rPr>
              <a:t>   =  156005504,              </a:t>
            </a:r>
            <a:r>
              <a:rPr lang="en-US" sz="1500" b="1" dirty="0" err="1">
                <a:solidFill>
                  <a:srgbClr val="000000"/>
                </a:solidFill>
                <a:latin typeface="Courier New" pitchFamily="49" charset="0"/>
                <a:ea typeface="Batang" pitchFamily="18" charset="-127"/>
              </a:rPr>
              <a:t>MSUSRGTT</a:t>
            </a:r>
            <a:r>
              <a:rPr lang="en-US" sz="1500" b="1" dirty="0">
                <a:solidFill>
                  <a:srgbClr val="000000"/>
                </a:solidFill>
                <a:latin typeface="Courier New" pitchFamily="49" charset="0"/>
                <a:ea typeface="Batang" pitchFamily="18" charset="-127"/>
              </a:rPr>
              <a:t> =   184000,   </a:t>
            </a:r>
            <a:r>
              <a:rPr lang="en-US" sz="1500" b="1" dirty="0" err="1">
                <a:solidFill>
                  <a:srgbClr val="000000"/>
                </a:solidFill>
                <a:latin typeface="Courier New" pitchFamily="49" charset="0"/>
                <a:ea typeface="Batang" pitchFamily="18" charset="-127"/>
              </a:rPr>
              <a:t>OCTRCGTT</a:t>
            </a:r>
            <a:r>
              <a:rPr lang="en-US" sz="1500" b="1" dirty="0">
                <a:solidFill>
                  <a:srgbClr val="000000"/>
                </a:solidFill>
                <a:latin typeface="Courier New" pitchFamily="49" charset="0"/>
                <a:ea typeface="Batang" pitchFamily="18" charset="-127"/>
              </a:rPr>
              <a:t>   =   2208000,</a:t>
            </a:r>
          </a:p>
          <a:p>
            <a:pPr defTabSz="919602"/>
            <a:r>
              <a:rPr lang="en-US" sz="1500" b="1" dirty="0" err="1">
                <a:solidFill>
                  <a:srgbClr val="000000"/>
                </a:solidFill>
                <a:latin typeface="Courier New" pitchFamily="49" charset="0"/>
                <a:ea typeface="Batang" pitchFamily="18" charset="-127"/>
              </a:rPr>
              <a:t>TDLSINAC</a:t>
            </a:r>
            <a:r>
              <a:rPr lang="en-US" sz="1500" b="1" dirty="0">
                <a:solidFill>
                  <a:srgbClr val="000000"/>
                </a:solidFill>
                <a:latin typeface="Courier New" pitchFamily="49" charset="0"/>
                <a:ea typeface="Batang" pitchFamily="18" charset="-127"/>
              </a:rPr>
              <a:t> =        0,   </a:t>
            </a:r>
            <a:r>
              <a:rPr lang="en-US" sz="1500" b="1" dirty="0" err="1">
                <a:solidFill>
                  <a:srgbClr val="000000"/>
                </a:solidFill>
                <a:latin typeface="Courier New" pitchFamily="49" charset="0"/>
                <a:ea typeface="Batang" pitchFamily="18" charset="-127"/>
              </a:rPr>
              <a:t>MSGWSDSLIM</a:t>
            </a:r>
            <a:r>
              <a:rPr lang="en-US" sz="1500" b="1" dirty="0">
                <a:solidFill>
                  <a:srgbClr val="000000"/>
                </a:solidFill>
                <a:latin typeface="Courier New" pitchFamily="49" charset="0"/>
                <a:ea typeface="Batang" pitchFamily="18" charset="-127"/>
              </a:rPr>
              <a:t> =       0,             </a:t>
            </a:r>
            <a:r>
              <a:rPr lang="en-US" sz="1500" b="1" dirty="0" err="1">
                <a:solidFill>
                  <a:srgbClr val="000000"/>
                </a:solidFill>
                <a:latin typeface="Courier New" pitchFamily="49" charset="0"/>
                <a:ea typeface="Batang" pitchFamily="18" charset="-127"/>
              </a:rPr>
              <a:t>ZTTMAPO</a:t>
            </a:r>
            <a:r>
              <a:rPr lang="en-US" sz="1500" b="1" dirty="0">
                <a:solidFill>
                  <a:srgbClr val="000000"/>
                </a:solidFill>
                <a:latin typeface="Courier New" pitchFamily="49" charset="0"/>
                <a:ea typeface="Batang" pitchFamily="18" charset="-127"/>
              </a:rPr>
              <a:t>  =        0,   </a:t>
            </a:r>
            <a:r>
              <a:rPr lang="en-US" sz="1500" b="1" dirty="0" err="1">
                <a:solidFill>
                  <a:srgbClr val="000000"/>
                </a:solidFill>
                <a:latin typeface="Courier New" pitchFamily="49" charset="0"/>
                <a:ea typeface="Batang" pitchFamily="18" charset="-127"/>
              </a:rPr>
              <a:t>ZTTMAPI</a:t>
            </a:r>
            <a:r>
              <a:rPr lang="en-US" sz="1500" b="1" dirty="0">
                <a:solidFill>
                  <a:srgbClr val="000000"/>
                </a:solidFill>
                <a:latin typeface="Courier New" pitchFamily="49" charset="0"/>
                <a:ea typeface="Batang" pitchFamily="18" charset="-127"/>
              </a:rPr>
              <a:t>    =       0, </a:t>
            </a:r>
            <a:endParaRPr lang="en-US" sz="1700" dirty="0"/>
          </a:p>
        </p:txBody>
      </p:sp>
      <p:sp>
        <p:nvSpPr>
          <p:cNvPr id="1601540" name="Comment 4" hidden="1"/>
          <p:cNvSpPr>
            <a:spLocks noChangeArrowheads="1"/>
          </p:cNvSpPr>
          <p:nvPr/>
        </p:nvSpPr>
        <p:spPr bwMode="auto">
          <a:xfrm>
            <a:off x="511175" y="6701770"/>
            <a:ext cx="6155399" cy="977332"/>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lIns="92176" tIns="46088" rIns="92176" bIns="46088">
            <a:spAutoFit/>
          </a:bodyPr>
          <a:lstStyle/>
          <a:p>
            <a:pPr defTabSz="921131">
              <a:spcBef>
                <a:spcPct val="50000"/>
              </a:spcBef>
              <a:defRPr/>
            </a:pPr>
            <a:r>
              <a:rPr lang="en-US" sz="1300" dirty="0">
                <a:solidFill>
                  <a:srgbClr val="000000"/>
                </a:solidFill>
                <a:latin typeface="Arial" pitchFamily="34" charset="0"/>
              </a:rPr>
              <a:t>Learning Activity 6, Assignment D answer – 34.096%</a:t>
            </a:r>
          </a:p>
          <a:p>
            <a:pPr defTabSz="921131">
              <a:spcBef>
                <a:spcPct val="50000"/>
              </a:spcBef>
              <a:defRPr/>
            </a:pPr>
            <a:endParaRPr lang="en-US" sz="1300" dirty="0">
              <a:solidFill>
                <a:srgbClr val="000000"/>
              </a:solidFill>
              <a:latin typeface="Arial" pitchFamily="34" charset="0"/>
            </a:endParaRPr>
          </a:p>
          <a:p>
            <a:pPr defTabSz="921131">
              <a:spcBef>
                <a:spcPct val="50000"/>
              </a:spcBef>
              <a:defRPr/>
            </a:pPr>
            <a:endParaRPr lang="en-US" sz="1700" dirty="0">
              <a:solidFill>
                <a:srgbClr val="000000"/>
              </a:solidFill>
              <a:latin typeface="Arial" pitchFamily="34"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7"/>
          <p:cNvSpPr>
            <a:spLocks noGrp="1" noChangeArrowheads="1"/>
          </p:cNvSpPr>
          <p:nvPr>
            <p:ph type="sldNum" sz="quarter" idx="5"/>
          </p:nvPr>
        </p:nvSpPr>
        <p:spPr>
          <a:noFill/>
        </p:spPr>
        <p:txBody>
          <a:bodyPr/>
          <a:lstStyle/>
          <a:p>
            <a:fld id="{01B286D6-84FA-4B32-93F8-F26EFF093CEB}" type="slidenum">
              <a:rPr lang="en-US">
                <a:latin typeface="Arial" charset="0"/>
              </a:rPr>
              <a:pPr/>
              <a:t>86</a:t>
            </a:fld>
            <a:endParaRPr lang="en-US">
              <a:latin typeface="Arial" charset="0"/>
            </a:endParaRPr>
          </a:p>
        </p:txBody>
      </p:sp>
      <p:sp>
        <p:nvSpPr>
          <p:cNvPr id="287747" name="Rectangle 2"/>
          <p:cNvSpPr>
            <a:spLocks noGrp="1" noChangeArrowheads="1"/>
          </p:cNvSpPr>
          <p:nvPr>
            <p:ph type="body" idx="1"/>
          </p:nvPr>
        </p:nvSpPr>
        <p:spPr>
          <a:xfrm>
            <a:off x="578115" y="4700461"/>
            <a:ext cx="5610754" cy="3848907"/>
          </a:xfrm>
          <a:noFill/>
          <a:ln/>
        </p:spPr>
        <p:txBody>
          <a:bodyPr/>
          <a:lstStyle/>
          <a:p>
            <a:pPr eaLnBrk="1" hangingPunct="1"/>
            <a:endParaRPr lang="en-US" smtClean="0">
              <a:latin typeface="Arial" charset="0"/>
            </a:endParaRPr>
          </a:p>
        </p:txBody>
      </p:sp>
      <p:sp>
        <p:nvSpPr>
          <p:cNvPr id="28774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p:spPr>
        <p:txBody>
          <a:bodyPr/>
          <a:lstStyle/>
          <a:p>
            <a:fld id="{F7DD2F12-3186-481C-9F18-D88DABE8E884}" type="slidenum">
              <a:rPr lang="en-US">
                <a:latin typeface="Arial" charset="0"/>
              </a:rPr>
              <a:pPr/>
              <a:t>87</a:t>
            </a:fld>
            <a:endParaRPr lang="en-US">
              <a:latin typeface="Arial" charset="0"/>
            </a:endParaRPr>
          </a:p>
        </p:txBody>
      </p:sp>
      <p:sp>
        <p:nvSpPr>
          <p:cNvPr id="288771" name="Rectangle 2"/>
          <p:cNvSpPr>
            <a:spLocks noGrp="1" noChangeArrowheads="1"/>
          </p:cNvSpPr>
          <p:nvPr>
            <p:ph type="body" idx="1"/>
          </p:nvPr>
        </p:nvSpPr>
        <p:spPr>
          <a:xfrm>
            <a:off x="833703" y="290514"/>
            <a:ext cx="5451012" cy="8326488"/>
          </a:xfrm>
          <a:noFill/>
          <a:ln/>
        </p:spPr>
        <p:txBody>
          <a:bodyPr/>
          <a:lstStyle/>
          <a:p>
            <a:pPr marL="220337" indent="-220337" eaLnBrk="1" hangingPunct="1"/>
            <a:r>
              <a:rPr lang="en-US" b="1" dirty="0" smtClean="0">
                <a:latin typeface="Arial" charset="0"/>
              </a:rPr>
              <a:t>Module 3 Review</a:t>
            </a:r>
          </a:p>
          <a:p>
            <a:pPr marL="220337" indent="-220337" eaLnBrk="1" hangingPunct="1"/>
            <a:endParaRPr lang="en-US" sz="1400" b="1" dirty="0" smtClean="0"/>
          </a:p>
          <a:p>
            <a:pPr marL="220337" indent="-220337" eaLnBrk="1" hangingPunct="1"/>
            <a:endParaRPr lang="en-US" dirty="0" smtClean="0">
              <a:latin typeface="Arial" charset="0"/>
            </a:endParaRPr>
          </a:p>
          <a:p>
            <a:pPr marL="220337" indent="-220337" eaLnBrk="1" hangingPunct="1">
              <a:buFontTx/>
              <a:buAutoNum type="arabicPeriod"/>
            </a:pPr>
            <a:r>
              <a:rPr lang="en-US" dirty="0" smtClean="0">
                <a:latin typeface="Arial" charset="0"/>
              </a:rPr>
              <a:t>List the measurement reports used in determining Signaling Link measurements.</a:t>
            </a:r>
          </a:p>
          <a:p>
            <a:pPr marL="661011" lvl="1" indent="-220337" eaLnBrk="1" hangingPunct="1"/>
            <a:r>
              <a:rPr lang="en-US" dirty="0" smtClean="0">
                <a:latin typeface="Arial" charset="0"/>
              </a:rPr>
              <a:t>1.____________________  2. ______________________   </a:t>
            </a:r>
          </a:p>
          <a:p>
            <a:pPr marL="661011" lvl="1" indent="-220337" eaLnBrk="1" hangingPunct="1"/>
            <a:r>
              <a:rPr lang="en-US" dirty="0" smtClean="0">
                <a:latin typeface="Arial" charset="0"/>
              </a:rPr>
              <a:t>3. ____________________  4.______________________  </a:t>
            </a:r>
          </a:p>
          <a:p>
            <a:pPr marL="661011" lvl="1" indent="-220337" eaLnBrk="1" hangingPunct="1"/>
            <a:r>
              <a:rPr lang="en-US" dirty="0" smtClean="0">
                <a:latin typeface="Arial" charset="0"/>
              </a:rPr>
              <a:t>5. ____________________  6.______________________</a:t>
            </a:r>
          </a:p>
          <a:p>
            <a:pPr marL="661011" lvl="1" indent="-220337" eaLnBrk="1" hangingPunct="1"/>
            <a:r>
              <a:rPr lang="en-US" dirty="0" smtClean="0">
                <a:latin typeface="Arial" charset="0"/>
              </a:rPr>
              <a:t>7. ____________________</a:t>
            </a:r>
          </a:p>
          <a:p>
            <a:pPr marL="661011" lvl="1" indent="-220337" eaLnBrk="1" hangingPunct="1"/>
            <a:endParaRPr lang="en-US" dirty="0" smtClean="0">
              <a:latin typeface="Arial" charset="0"/>
            </a:endParaRPr>
          </a:p>
          <a:p>
            <a:pPr marL="220337" indent="-220337" eaLnBrk="1" hangingPunct="1">
              <a:buFontTx/>
              <a:buAutoNum type="arabicPeriod"/>
            </a:pPr>
            <a:r>
              <a:rPr lang="en-US" dirty="0" smtClean="0">
                <a:latin typeface="Arial" charset="0"/>
              </a:rPr>
              <a:t>Describe the meaning of the event name “</a:t>
            </a:r>
            <a:r>
              <a:rPr lang="en-US" dirty="0" err="1" smtClean="0">
                <a:latin typeface="Arial" charset="0"/>
              </a:rPr>
              <a:t>drlnkunv</a:t>
            </a:r>
            <a:r>
              <a:rPr lang="en-US" dirty="0" smtClean="0">
                <a:latin typeface="Arial" charset="0"/>
              </a:rPr>
              <a:t>”.</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3"/>
            </a:pPr>
            <a:r>
              <a:rPr lang="en-US" dirty="0" smtClean="0">
                <a:latin typeface="Arial" charset="0"/>
              </a:rPr>
              <a:t>Describe the meaning of the event name “</a:t>
            </a:r>
            <a:r>
              <a:rPr lang="en-US" dirty="0" err="1" smtClean="0">
                <a:latin typeface="Arial" charset="0"/>
              </a:rPr>
              <a:t>lnkavalt</a:t>
            </a:r>
            <a:r>
              <a:rPr lang="en-US" dirty="0" smtClean="0">
                <a:latin typeface="Arial" charset="0"/>
              </a:rPr>
              <a:t>”.</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4"/>
            </a:pPr>
            <a:r>
              <a:rPr lang="en-US" dirty="0" smtClean="0">
                <a:latin typeface="Arial" charset="0"/>
              </a:rPr>
              <a:t>Describe the meaning of the event name “eccnglv1”.</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5"/>
            </a:pPr>
            <a:r>
              <a:rPr lang="en-US" dirty="0" smtClean="0">
                <a:latin typeface="Arial" charset="0"/>
              </a:rPr>
              <a:t>Describe the meaning of the event name “msudisc0”.</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6"/>
            </a:pPr>
            <a:r>
              <a:rPr lang="en-US" dirty="0" smtClean="0">
                <a:latin typeface="Arial" charset="0"/>
              </a:rPr>
              <a:t>Describe the meaning of the event name “tdcnglv1”.</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7"/>
            </a:pPr>
            <a:r>
              <a:rPr lang="en-US" dirty="0" smtClean="0">
                <a:latin typeface="Arial" charset="0"/>
              </a:rPr>
              <a:t>Which measurement report has all accessible collection periods available?</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8"/>
            </a:pPr>
            <a:r>
              <a:rPr lang="en-US" dirty="0" smtClean="0">
                <a:latin typeface="Arial" charset="0"/>
              </a:rPr>
              <a:t>What is the accumulation period for the </a:t>
            </a:r>
            <a:r>
              <a:rPr lang="en-US" dirty="0" err="1" smtClean="0">
                <a:latin typeface="Arial" charset="0"/>
              </a:rPr>
              <a:t>AVLD</a:t>
            </a:r>
            <a:r>
              <a:rPr lang="en-US" dirty="0" smtClean="0">
                <a:latin typeface="Arial" charset="0"/>
              </a:rPr>
              <a:t> report?</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9"/>
            </a:pPr>
            <a:r>
              <a:rPr lang="en-US" dirty="0" smtClean="0">
                <a:latin typeface="Arial" charset="0"/>
              </a:rPr>
              <a:t>What parameters must be used with rept-</a:t>
            </a:r>
            <a:r>
              <a:rPr lang="en-US" dirty="0" err="1" smtClean="0">
                <a:latin typeface="Arial" charset="0"/>
              </a:rPr>
              <a:t>meas:type</a:t>
            </a:r>
            <a:r>
              <a:rPr lang="en-US" dirty="0" smtClean="0">
                <a:latin typeface="Arial" charset="0"/>
              </a:rPr>
              <a:t>=</a:t>
            </a:r>
            <a:r>
              <a:rPr lang="en-US" dirty="0" err="1" smtClean="0">
                <a:latin typeface="Arial" charset="0"/>
              </a:rPr>
              <a:t>nm:enttype</a:t>
            </a:r>
            <a:r>
              <a:rPr lang="en-US" dirty="0" smtClean="0">
                <a:latin typeface="Arial" charset="0"/>
              </a:rPr>
              <a:t>=link?</a:t>
            </a:r>
          </a:p>
          <a:p>
            <a:pPr marL="220337" indent="-220337" eaLnBrk="1" hangingPunct="1"/>
            <a:r>
              <a:rPr lang="en-US" dirty="0" smtClean="0">
                <a:latin typeface="Arial" charset="0"/>
              </a:rPr>
              <a:t>_____________________________________________________________</a:t>
            </a:r>
          </a:p>
          <a:p>
            <a:pPr marL="220337" indent="-220337" eaLnBrk="1" hangingPunct="1">
              <a:buFontTx/>
              <a:buAutoNum type="arabicPeriod" startAt="10"/>
            </a:pPr>
            <a:r>
              <a:rPr lang="en-US" dirty="0" smtClean="0">
                <a:latin typeface="Arial" charset="0"/>
              </a:rPr>
              <a:t>What are the reporting modes of the COMP report?</a:t>
            </a:r>
          </a:p>
          <a:p>
            <a:pPr marL="220337" indent="-220337" eaLnBrk="1" hangingPunct="1"/>
            <a:r>
              <a:rPr lang="en-US" dirty="0" smtClean="0">
                <a:latin typeface="Arial" charset="0"/>
              </a:rPr>
              <a:t>_____________________________________________________________</a:t>
            </a:r>
          </a:p>
          <a:p>
            <a:pPr marL="661011" lvl="1" indent="-220337" eaLnBrk="1" hangingPunct="1"/>
            <a:endParaRPr lang="en-US" dirty="0" smtClean="0">
              <a:latin typeface="Arial" charset="0"/>
            </a:endParaRPr>
          </a:p>
        </p:txBody>
      </p:sp>
      <p:sp>
        <p:nvSpPr>
          <p:cNvPr id="288772" name="Line 3"/>
          <p:cNvSpPr>
            <a:spLocks noChangeShapeType="1"/>
          </p:cNvSpPr>
          <p:nvPr/>
        </p:nvSpPr>
        <p:spPr bwMode="auto">
          <a:xfrm flipV="1">
            <a:off x="756114" y="748569"/>
            <a:ext cx="5478396"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7"/>
          <p:cNvSpPr>
            <a:spLocks noGrp="1" noChangeArrowheads="1"/>
          </p:cNvSpPr>
          <p:nvPr>
            <p:ph type="sldNum" sz="quarter" idx="5"/>
          </p:nvPr>
        </p:nvSpPr>
        <p:spPr>
          <a:noFill/>
        </p:spPr>
        <p:txBody>
          <a:bodyPr/>
          <a:lstStyle/>
          <a:p>
            <a:fld id="{317C1A0D-CB2A-483B-AD83-D73A6AD04995}" type="slidenum">
              <a:rPr lang="en-US">
                <a:latin typeface="Arial" charset="0"/>
              </a:rPr>
              <a:pPr/>
              <a:t>88</a:t>
            </a:fld>
            <a:endParaRPr lang="en-US">
              <a:latin typeface="Arial" charset="0"/>
            </a:endParaRPr>
          </a:p>
        </p:txBody>
      </p:sp>
      <p:sp>
        <p:nvSpPr>
          <p:cNvPr id="319491" name="Rectangle 2"/>
          <p:cNvSpPr>
            <a:spLocks noChangeArrowheads="1"/>
          </p:cNvSpPr>
          <p:nvPr/>
        </p:nvSpPr>
        <p:spPr bwMode="auto">
          <a:xfrm>
            <a:off x="932591" y="304347"/>
            <a:ext cx="5148263" cy="8475587"/>
          </a:xfrm>
          <a:prstGeom prst="rect">
            <a:avLst/>
          </a:prstGeom>
          <a:noFill/>
          <a:ln w="9525">
            <a:noFill/>
            <a:miter lim="800000"/>
            <a:headEnd/>
            <a:tailEnd/>
          </a:ln>
        </p:spPr>
        <p:txBody>
          <a:bodyPr lIns="93754" tIns="46877" rIns="93754" bIns="46877"/>
          <a:lstStyle/>
          <a:p>
            <a:pPr marL="220337" indent="-220337" algn="ctr">
              <a:spcBef>
                <a:spcPct val="20000"/>
              </a:spcBef>
              <a:spcAft>
                <a:spcPct val="20000"/>
              </a:spcAft>
            </a:pPr>
            <a:r>
              <a:rPr lang="en-US" sz="1600" dirty="0"/>
              <a:t>Student Notes</a:t>
            </a:r>
          </a:p>
        </p:txBody>
      </p:sp>
      <p:sp>
        <p:nvSpPr>
          <p:cNvPr id="319492" name="Line 3"/>
          <p:cNvSpPr>
            <a:spLocks noChangeShapeType="1"/>
          </p:cNvSpPr>
          <p:nvPr/>
        </p:nvSpPr>
        <p:spPr bwMode="auto">
          <a:xfrm>
            <a:off x="915856" y="708605"/>
            <a:ext cx="5158912" cy="0"/>
          </a:xfrm>
          <a:prstGeom prst="line">
            <a:avLst/>
          </a:prstGeom>
          <a:noFill/>
          <a:ln w="9525">
            <a:solidFill>
              <a:schemeClr val="tx1"/>
            </a:solidFill>
            <a:round/>
            <a:headEnd/>
            <a:tailEnd/>
          </a:ln>
        </p:spPr>
        <p:txBody>
          <a:bodyPr lIns="88135" tIns="44068" rIns="88135" bIns="44068"/>
          <a:lstStyle/>
          <a:p>
            <a:endParaRPr lang="en-US"/>
          </a:p>
        </p:txBody>
      </p:sp>
      <p:sp>
        <p:nvSpPr>
          <p:cNvPr id="319493" name="Line 4"/>
          <p:cNvSpPr>
            <a:spLocks noChangeShapeType="1"/>
          </p:cNvSpPr>
          <p:nvPr/>
        </p:nvSpPr>
        <p:spPr bwMode="auto">
          <a:xfrm>
            <a:off x="903685" y="140644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494" name="Line 5"/>
          <p:cNvSpPr>
            <a:spLocks noChangeShapeType="1"/>
          </p:cNvSpPr>
          <p:nvPr/>
        </p:nvSpPr>
        <p:spPr bwMode="auto">
          <a:xfrm>
            <a:off x="903685" y="1918305"/>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495" name="Line 6"/>
          <p:cNvSpPr>
            <a:spLocks noChangeShapeType="1"/>
          </p:cNvSpPr>
          <p:nvPr/>
        </p:nvSpPr>
        <p:spPr bwMode="auto">
          <a:xfrm>
            <a:off x="903685" y="242862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496" name="Line 7"/>
          <p:cNvSpPr>
            <a:spLocks noChangeShapeType="1"/>
          </p:cNvSpPr>
          <p:nvPr/>
        </p:nvSpPr>
        <p:spPr bwMode="auto">
          <a:xfrm>
            <a:off x="903685" y="293894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497" name="Line 8"/>
          <p:cNvSpPr>
            <a:spLocks noChangeShapeType="1"/>
          </p:cNvSpPr>
          <p:nvPr/>
        </p:nvSpPr>
        <p:spPr bwMode="auto">
          <a:xfrm>
            <a:off x="903685" y="344925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498" name="Line 9"/>
          <p:cNvSpPr>
            <a:spLocks noChangeShapeType="1"/>
          </p:cNvSpPr>
          <p:nvPr/>
        </p:nvSpPr>
        <p:spPr bwMode="auto">
          <a:xfrm>
            <a:off x="903685" y="395804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499" name="Line 10"/>
          <p:cNvSpPr>
            <a:spLocks noChangeShapeType="1"/>
          </p:cNvSpPr>
          <p:nvPr/>
        </p:nvSpPr>
        <p:spPr bwMode="auto">
          <a:xfrm>
            <a:off x="903685" y="4469896"/>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0" name="Line 11"/>
          <p:cNvSpPr>
            <a:spLocks noChangeShapeType="1"/>
          </p:cNvSpPr>
          <p:nvPr/>
        </p:nvSpPr>
        <p:spPr bwMode="auto">
          <a:xfrm>
            <a:off x="903685" y="4980214"/>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1" name="Line 12"/>
          <p:cNvSpPr>
            <a:spLocks noChangeShapeType="1"/>
          </p:cNvSpPr>
          <p:nvPr/>
        </p:nvSpPr>
        <p:spPr bwMode="auto">
          <a:xfrm>
            <a:off x="903685" y="5492070"/>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2" name="Line 13"/>
          <p:cNvSpPr>
            <a:spLocks noChangeShapeType="1"/>
          </p:cNvSpPr>
          <p:nvPr/>
        </p:nvSpPr>
        <p:spPr bwMode="auto">
          <a:xfrm>
            <a:off x="903685" y="6002389"/>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3" name="Line 14"/>
          <p:cNvSpPr>
            <a:spLocks noChangeShapeType="1"/>
          </p:cNvSpPr>
          <p:nvPr/>
        </p:nvSpPr>
        <p:spPr bwMode="auto">
          <a:xfrm>
            <a:off x="903685" y="65142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4" name="Line 15"/>
          <p:cNvSpPr>
            <a:spLocks noChangeShapeType="1"/>
          </p:cNvSpPr>
          <p:nvPr/>
        </p:nvSpPr>
        <p:spPr bwMode="auto">
          <a:xfrm>
            <a:off x="903685" y="7024561"/>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5" name="Line 16"/>
          <p:cNvSpPr>
            <a:spLocks noChangeShapeType="1"/>
          </p:cNvSpPr>
          <p:nvPr/>
        </p:nvSpPr>
        <p:spPr bwMode="auto">
          <a:xfrm>
            <a:off x="903685" y="7533343"/>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6" name="Line 17"/>
          <p:cNvSpPr>
            <a:spLocks noChangeShapeType="1"/>
          </p:cNvSpPr>
          <p:nvPr/>
        </p:nvSpPr>
        <p:spPr bwMode="auto">
          <a:xfrm>
            <a:off x="903685" y="8043662"/>
            <a:ext cx="5157391" cy="0"/>
          </a:xfrm>
          <a:prstGeom prst="line">
            <a:avLst/>
          </a:prstGeom>
          <a:noFill/>
          <a:ln w="9525">
            <a:solidFill>
              <a:schemeClr val="tx1"/>
            </a:solidFill>
            <a:round/>
            <a:headEnd/>
            <a:tailEnd/>
          </a:ln>
        </p:spPr>
        <p:txBody>
          <a:bodyPr lIns="88135" tIns="44068" rIns="88135" bIns="44068"/>
          <a:lstStyle/>
          <a:p>
            <a:endParaRPr lang="en-US"/>
          </a:p>
        </p:txBody>
      </p:sp>
      <p:sp>
        <p:nvSpPr>
          <p:cNvPr id="319507" name="Line 18"/>
          <p:cNvSpPr>
            <a:spLocks noChangeShapeType="1"/>
          </p:cNvSpPr>
          <p:nvPr/>
        </p:nvSpPr>
        <p:spPr bwMode="auto">
          <a:xfrm>
            <a:off x="903685" y="8555516"/>
            <a:ext cx="5157391" cy="0"/>
          </a:xfrm>
          <a:prstGeom prst="line">
            <a:avLst/>
          </a:prstGeom>
          <a:noFill/>
          <a:ln w="9525">
            <a:solidFill>
              <a:schemeClr val="tx1"/>
            </a:solidFill>
            <a:round/>
            <a:headEnd/>
            <a:tailEnd/>
          </a:ln>
        </p:spPr>
        <p:txBody>
          <a:bodyPr lIns="88135" tIns="44068" rIns="88135" bIns="44068"/>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7"/>
          <p:cNvSpPr>
            <a:spLocks noGrp="1" noChangeArrowheads="1"/>
          </p:cNvSpPr>
          <p:nvPr>
            <p:ph type="sldNum" sz="quarter" idx="5"/>
          </p:nvPr>
        </p:nvSpPr>
        <p:spPr>
          <a:noFill/>
        </p:spPr>
        <p:txBody>
          <a:bodyPr/>
          <a:lstStyle/>
          <a:p>
            <a:fld id="{190D989C-1637-4062-86BB-77F1ECDA010C}" type="slidenum">
              <a:rPr lang="en-US">
                <a:latin typeface="Arial" charset="0"/>
              </a:rPr>
              <a:pPr/>
              <a:t>89</a:t>
            </a:fld>
            <a:endParaRPr lang="en-US">
              <a:latin typeface="Arial" charset="0"/>
            </a:endParaRPr>
          </a:p>
        </p:txBody>
      </p:sp>
      <p:sp>
        <p:nvSpPr>
          <p:cNvPr id="289795" name="Rectangle 2"/>
          <p:cNvSpPr>
            <a:spLocks noGrp="1" noChangeArrowheads="1"/>
          </p:cNvSpPr>
          <p:nvPr>
            <p:ph type="body" idx="1"/>
          </p:nvPr>
        </p:nvSpPr>
        <p:spPr>
          <a:xfrm>
            <a:off x="578115" y="4737353"/>
            <a:ext cx="5610754" cy="3812016"/>
          </a:xfrm>
          <a:noFill/>
          <a:ln/>
        </p:spPr>
        <p:txBody>
          <a:bodyPr/>
          <a:lstStyle/>
          <a:p>
            <a:pPr eaLnBrk="1" hangingPunct="1"/>
            <a:endParaRPr lang="en-US" smtClean="0">
              <a:latin typeface="Arial" charset="0"/>
            </a:endParaRPr>
          </a:p>
        </p:txBody>
      </p:sp>
      <p:sp>
        <p:nvSpPr>
          <p:cNvPr id="28979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755CCD9C-ADD6-4095-BD9A-5C627C94DA9F}" type="slidenum">
              <a:rPr lang="en-US">
                <a:latin typeface="Arial" charset="0"/>
              </a:rPr>
              <a:pPr/>
              <a:t>9</a:t>
            </a:fld>
            <a:endParaRPr lang="en-US">
              <a:latin typeface="Arial" charset="0"/>
            </a:endParaRPr>
          </a:p>
        </p:txBody>
      </p:sp>
      <p:sp>
        <p:nvSpPr>
          <p:cNvPr id="204803" name="Rectangle 2"/>
          <p:cNvSpPr>
            <a:spLocks noGrp="1" noChangeArrowheads="1"/>
          </p:cNvSpPr>
          <p:nvPr>
            <p:ph type="body" idx="1"/>
          </p:nvPr>
        </p:nvSpPr>
        <p:spPr>
          <a:xfrm>
            <a:off x="578115" y="4708147"/>
            <a:ext cx="5610754" cy="3841221"/>
          </a:xfrm>
          <a:noFill/>
          <a:ln/>
        </p:spPr>
        <p:txBody>
          <a:bodyPr/>
          <a:lstStyle/>
          <a:p>
            <a:pPr eaLnBrk="1" hangingPunct="1"/>
            <a:endParaRPr lang="en-US" sz="1000" dirty="0" smtClean="0"/>
          </a:p>
        </p:txBody>
      </p:sp>
      <p:sp>
        <p:nvSpPr>
          <p:cNvPr id="20480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Rectangle 7"/>
          <p:cNvSpPr>
            <a:spLocks noGrp="1" noChangeArrowheads="1"/>
          </p:cNvSpPr>
          <p:nvPr>
            <p:ph type="sldNum" sz="quarter" idx="5"/>
          </p:nvPr>
        </p:nvSpPr>
        <p:spPr>
          <a:noFill/>
        </p:spPr>
        <p:txBody>
          <a:bodyPr/>
          <a:lstStyle/>
          <a:p>
            <a:fld id="{E4603DFD-79D9-4801-BC71-E286CD948998}" type="slidenum">
              <a:rPr lang="en-US">
                <a:latin typeface="Arial" charset="0"/>
              </a:rPr>
              <a:pPr/>
              <a:t>90</a:t>
            </a:fld>
            <a:endParaRPr lang="en-US">
              <a:latin typeface="Arial" charset="0"/>
            </a:endParaRPr>
          </a:p>
        </p:txBody>
      </p:sp>
      <p:sp>
        <p:nvSpPr>
          <p:cNvPr id="290819" name="Rectangle 2"/>
          <p:cNvSpPr>
            <a:spLocks noGrp="1" noChangeArrowheads="1"/>
          </p:cNvSpPr>
          <p:nvPr>
            <p:ph type="body" idx="1"/>
          </p:nvPr>
        </p:nvSpPr>
        <p:spPr>
          <a:xfrm>
            <a:off x="578115" y="4728130"/>
            <a:ext cx="5610754" cy="3821238"/>
          </a:xfrm>
          <a:noFill/>
          <a:ln/>
        </p:spPr>
        <p:txBody>
          <a:bodyPr/>
          <a:lstStyle/>
          <a:p>
            <a:pPr eaLnBrk="1" hangingPunct="1"/>
            <a:r>
              <a:rPr lang="en-US" sz="1000" dirty="0" smtClean="0"/>
              <a:t>The EAGLE STP Commands Manual will be used as reference for this section of the course.</a:t>
            </a:r>
          </a:p>
          <a:p>
            <a:pPr eaLnBrk="1" hangingPunct="1"/>
            <a:endParaRPr lang="en-US" sz="1000" dirty="0" smtClean="0"/>
          </a:p>
          <a:p>
            <a:pPr eaLnBrk="1" hangingPunct="1"/>
            <a:endParaRPr lang="en-US" dirty="0" smtClean="0">
              <a:latin typeface="Arial" charset="0"/>
            </a:endParaRPr>
          </a:p>
        </p:txBody>
      </p:sp>
      <p:sp>
        <p:nvSpPr>
          <p:cNvPr id="29082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7"/>
          <p:cNvSpPr>
            <a:spLocks noGrp="1" noChangeArrowheads="1"/>
          </p:cNvSpPr>
          <p:nvPr>
            <p:ph type="sldNum" sz="quarter" idx="5"/>
          </p:nvPr>
        </p:nvSpPr>
        <p:spPr>
          <a:noFill/>
        </p:spPr>
        <p:txBody>
          <a:bodyPr/>
          <a:lstStyle/>
          <a:p>
            <a:fld id="{A988F720-EA63-4DE7-86D2-AC06FD45952C}" type="slidenum">
              <a:rPr lang="en-US">
                <a:latin typeface="Arial" charset="0"/>
              </a:rPr>
              <a:pPr/>
              <a:t>91</a:t>
            </a:fld>
            <a:endParaRPr lang="en-US">
              <a:latin typeface="Arial" charset="0"/>
            </a:endParaRPr>
          </a:p>
        </p:txBody>
      </p:sp>
      <p:sp>
        <p:nvSpPr>
          <p:cNvPr id="291843" name="Rectangle 2"/>
          <p:cNvSpPr>
            <a:spLocks noGrp="1" noChangeArrowheads="1"/>
          </p:cNvSpPr>
          <p:nvPr>
            <p:ph type="body" idx="1"/>
          </p:nvPr>
        </p:nvSpPr>
        <p:spPr>
          <a:xfrm>
            <a:off x="734814" y="4731204"/>
            <a:ext cx="5452534" cy="3816628"/>
          </a:xfrm>
          <a:noFill/>
          <a:ln/>
        </p:spPr>
        <p:txBody>
          <a:bodyPr/>
          <a:lstStyle/>
          <a:p>
            <a:pPr eaLnBrk="1" hangingPunct="1"/>
            <a:endParaRPr lang="en-US" smtClean="0">
              <a:latin typeface="Arial" charset="0"/>
            </a:endParaRPr>
          </a:p>
        </p:txBody>
      </p:sp>
      <p:sp>
        <p:nvSpPr>
          <p:cNvPr id="29184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7"/>
          <p:cNvSpPr>
            <a:spLocks noGrp="1" noChangeArrowheads="1"/>
          </p:cNvSpPr>
          <p:nvPr>
            <p:ph type="sldNum" sz="quarter" idx="5"/>
          </p:nvPr>
        </p:nvSpPr>
        <p:spPr>
          <a:noFill/>
        </p:spPr>
        <p:txBody>
          <a:bodyPr/>
          <a:lstStyle/>
          <a:p>
            <a:fld id="{6D71ECD4-387D-44A0-8E92-23F4CCAB35C4}" type="slidenum">
              <a:rPr lang="en-US">
                <a:latin typeface="Arial" charset="0"/>
              </a:rPr>
              <a:pPr/>
              <a:t>92</a:t>
            </a:fld>
            <a:endParaRPr lang="en-US">
              <a:latin typeface="Arial" charset="0"/>
            </a:endParaRPr>
          </a:p>
        </p:txBody>
      </p:sp>
      <p:sp>
        <p:nvSpPr>
          <p:cNvPr id="292867" name="Rectangle 2"/>
          <p:cNvSpPr>
            <a:spLocks noGrp="1" noChangeArrowheads="1"/>
          </p:cNvSpPr>
          <p:nvPr>
            <p:ph type="body" idx="1"/>
          </p:nvPr>
        </p:nvSpPr>
        <p:spPr>
          <a:xfrm>
            <a:off x="734814" y="4721981"/>
            <a:ext cx="5452534" cy="3825850"/>
          </a:xfrm>
          <a:noFill/>
          <a:ln/>
        </p:spPr>
        <p:txBody>
          <a:bodyPr/>
          <a:lstStyle/>
          <a:p>
            <a:pPr eaLnBrk="1" hangingPunct="1">
              <a:buFontTx/>
              <a:buChar char="•"/>
            </a:pPr>
            <a:r>
              <a:rPr lang="en-US" sz="1000" dirty="0" smtClean="0"/>
              <a:t>Entity types: STP, </a:t>
            </a:r>
            <a:r>
              <a:rPr lang="en-US" sz="1000" dirty="0" err="1" smtClean="0"/>
              <a:t>Lnkset</a:t>
            </a:r>
            <a:r>
              <a:rPr lang="en-US" sz="1000" dirty="0" smtClean="0"/>
              <a:t> and Link</a:t>
            </a:r>
          </a:p>
          <a:p>
            <a:pPr eaLnBrk="1" hangingPunct="1">
              <a:buFontTx/>
              <a:buChar char="•"/>
            </a:pPr>
            <a:r>
              <a:rPr lang="en-US" sz="1000" dirty="0" smtClean="0"/>
              <a:t>Accumulation interval: 5 minutes</a:t>
            </a:r>
          </a:p>
          <a:p>
            <a:pPr eaLnBrk="1" hangingPunct="1">
              <a:buFontTx/>
              <a:buChar char="•"/>
            </a:pPr>
            <a:r>
              <a:rPr lang="en-US" sz="1000" dirty="0" smtClean="0"/>
              <a:t>STP retention period:  5 minutes</a:t>
            </a:r>
          </a:p>
          <a:p>
            <a:pPr eaLnBrk="1" hangingPunct="1">
              <a:buFontTx/>
              <a:buChar char="•"/>
            </a:pPr>
            <a:r>
              <a:rPr lang="en-US" sz="1000" dirty="0" smtClean="0"/>
              <a:t>Reporting modes: On-Demand, SEAS Autonomous</a:t>
            </a:r>
          </a:p>
          <a:p>
            <a:pPr eaLnBrk="1" hangingPunct="1">
              <a:buFontTx/>
              <a:buChar char="•"/>
            </a:pPr>
            <a:r>
              <a:rPr lang="en-US" sz="1000" dirty="0" smtClean="0"/>
              <a:t>Accessible collection periods: Last (STP, </a:t>
            </a:r>
            <a:r>
              <a:rPr lang="en-US" sz="1000" dirty="0" err="1" smtClean="0"/>
              <a:t>Lnkset</a:t>
            </a:r>
            <a:r>
              <a:rPr lang="en-US" sz="1000" dirty="0" smtClean="0"/>
              <a:t>, and Link) Active (</a:t>
            </a:r>
            <a:r>
              <a:rPr lang="en-US" sz="1000" dirty="0" err="1" smtClean="0"/>
              <a:t>Lnkset</a:t>
            </a:r>
            <a:r>
              <a:rPr lang="en-US" sz="1000" dirty="0" smtClean="0"/>
              <a:t> and Link)</a:t>
            </a:r>
          </a:p>
          <a:p>
            <a:pPr eaLnBrk="1" hangingPunct="1"/>
            <a:endParaRPr lang="en-US" sz="1000" dirty="0" smtClean="0"/>
          </a:p>
        </p:txBody>
      </p:sp>
      <p:sp>
        <p:nvSpPr>
          <p:cNvPr id="292868"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7"/>
          <p:cNvSpPr>
            <a:spLocks noGrp="1" noChangeArrowheads="1"/>
          </p:cNvSpPr>
          <p:nvPr>
            <p:ph type="sldNum" sz="quarter" idx="5"/>
          </p:nvPr>
        </p:nvSpPr>
        <p:spPr>
          <a:noFill/>
        </p:spPr>
        <p:txBody>
          <a:bodyPr/>
          <a:lstStyle/>
          <a:p>
            <a:fld id="{B57AA6EE-C0D4-4AA8-B82F-0B0C16E1F6E4}" type="slidenum">
              <a:rPr lang="en-US">
                <a:latin typeface="Arial" charset="0"/>
              </a:rPr>
              <a:pPr/>
              <a:t>93</a:t>
            </a:fld>
            <a:endParaRPr lang="en-US">
              <a:latin typeface="Arial" charset="0"/>
            </a:endParaRPr>
          </a:p>
        </p:txBody>
      </p:sp>
      <p:sp>
        <p:nvSpPr>
          <p:cNvPr id="293891" name="Rectangle 2"/>
          <p:cNvSpPr>
            <a:spLocks noGrp="1" noChangeArrowheads="1"/>
          </p:cNvSpPr>
          <p:nvPr>
            <p:ph type="body" idx="1"/>
          </p:nvPr>
        </p:nvSpPr>
        <p:spPr>
          <a:xfrm>
            <a:off x="734814" y="4731204"/>
            <a:ext cx="5452534" cy="3816628"/>
          </a:xfrm>
          <a:noFill/>
          <a:ln/>
        </p:spPr>
        <p:txBody>
          <a:bodyPr/>
          <a:lstStyle/>
          <a:p>
            <a:pPr eaLnBrk="1" hangingPunct="1">
              <a:buFontTx/>
              <a:buChar char="•"/>
            </a:pPr>
            <a:r>
              <a:rPr lang="en-US" sz="1000" dirty="0" smtClean="0"/>
              <a:t>Entity types: Link, </a:t>
            </a:r>
            <a:r>
              <a:rPr lang="en-US" sz="1000" dirty="0" err="1" smtClean="0"/>
              <a:t>Lnkset</a:t>
            </a:r>
            <a:r>
              <a:rPr lang="en-US" sz="1000" dirty="0" smtClean="0"/>
              <a:t>, </a:t>
            </a:r>
            <a:r>
              <a:rPr lang="en-US" sz="1000" dirty="0" err="1" smtClean="0"/>
              <a:t>SCTPASOC</a:t>
            </a:r>
            <a:r>
              <a:rPr lang="en-US" sz="1000" dirty="0" smtClean="0"/>
              <a:t>, </a:t>
            </a:r>
            <a:r>
              <a:rPr lang="en-US" sz="1000" dirty="0" err="1" smtClean="0"/>
              <a:t>SCTPCARD</a:t>
            </a:r>
            <a:r>
              <a:rPr lang="en-US" sz="1000" dirty="0" smtClean="0"/>
              <a:t>, UA</a:t>
            </a:r>
          </a:p>
          <a:p>
            <a:pPr eaLnBrk="1" hangingPunct="1">
              <a:buFontTx/>
              <a:buChar char="•"/>
            </a:pPr>
            <a:r>
              <a:rPr lang="en-US" sz="1000" dirty="0" smtClean="0"/>
              <a:t>Accumulation interval: 30 minutes</a:t>
            </a:r>
          </a:p>
          <a:p>
            <a:pPr eaLnBrk="1" hangingPunct="1">
              <a:buFontTx/>
              <a:buChar char="•"/>
            </a:pPr>
            <a:r>
              <a:rPr lang="en-US" sz="1000" dirty="0" smtClean="0"/>
              <a:t>Optional MP Accumulation interval: 15 minutes</a:t>
            </a:r>
          </a:p>
          <a:p>
            <a:pPr eaLnBrk="1" hangingPunct="1">
              <a:buFontTx/>
              <a:buChar char="•"/>
            </a:pPr>
            <a:r>
              <a:rPr lang="en-US" sz="1000" dirty="0" smtClean="0"/>
              <a:t>STP retention period:  24 hours</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 Active</a:t>
            </a:r>
          </a:p>
          <a:p>
            <a:pPr eaLnBrk="1" hangingPunct="1"/>
            <a:endParaRPr lang="en-US" sz="1000" dirty="0" smtClean="0"/>
          </a:p>
          <a:p>
            <a:pPr eaLnBrk="1" hangingPunct="1"/>
            <a:endParaRPr lang="en-US" dirty="0" smtClean="0">
              <a:latin typeface="Arial" charset="0"/>
            </a:endParaRPr>
          </a:p>
          <a:p>
            <a:pPr eaLnBrk="1" hangingPunct="1"/>
            <a:endParaRPr lang="en-US" dirty="0" smtClean="0">
              <a:latin typeface="Arial" charset="0"/>
            </a:endParaRPr>
          </a:p>
        </p:txBody>
      </p:sp>
      <p:sp>
        <p:nvSpPr>
          <p:cNvPr id="293892"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7"/>
          <p:cNvSpPr>
            <a:spLocks noGrp="1" noChangeArrowheads="1"/>
          </p:cNvSpPr>
          <p:nvPr>
            <p:ph type="sldNum" sz="quarter" idx="5"/>
          </p:nvPr>
        </p:nvSpPr>
        <p:spPr>
          <a:noFill/>
        </p:spPr>
        <p:txBody>
          <a:bodyPr/>
          <a:lstStyle/>
          <a:p>
            <a:fld id="{BD28202D-E353-435B-BD40-D01D9DABC85E}" type="slidenum">
              <a:rPr lang="en-US">
                <a:latin typeface="Arial" charset="0"/>
              </a:rPr>
              <a:pPr/>
              <a:t>94</a:t>
            </a:fld>
            <a:endParaRPr lang="en-US">
              <a:latin typeface="Arial" charset="0"/>
            </a:endParaRPr>
          </a:p>
        </p:txBody>
      </p:sp>
      <p:sp>
        <p:nvSpPr>
          <p:cNvPr id="294915" name="Rectangle 2"/>
          <p:cNvSpPr>
            <a:spLocks noGrp="1" noChangeArrowheads="1"/>
          </p:cNvSpPr>
          <p:nvPr>
            <p:ph type="body" idx="1"/>
          </p:nvPr>
        </p:nvSpPr>
        <p:spPr>
          <a:xfrm>
            <a:off x="734814" y="4731204"/>
            <a:ext cx="5452534" cy="3816628"/>
          </a:xfrm>
          <a:noFill/>
          <a:ln/>
        </p:spPr>
        <p:txBody>
          <a:bodyPr/>
          <a:lstStyle/>
          <a:p>
            <a:pPr eaLnBrk="1" hangingPunct="1">
              <a:buFontTx/>
              <a:buChar char="•"/>
            </a:pPr>
            <a:r>
              <a:rPr lang="en-US" sz="1000" dirty="0" smtClean="0"/>
              <a:t>Entity types: STP, Link, Linkset, STPLAN, </a:t>
            </a:r>
            <a:r>
              <a:rPr lang="en-US" sz="1000" dirty="0" err="1" smtClean="0"/>
              <a:t>SCTPASOC</a:t>
            </a:r>
            <a:r>
              <a:rPr lang="en-US" sz="1000" dirty="0" smtClean="0"/>
              <a:t>, </a:t>
            </a:r>
            <a:r>
              <a:rPr lang="en-US" sz="1000" dirty="0" err="1" smtClean="0"/>
              <a:t>SCTPCARD</a:t>
            </a:r>
            <a:r>
              <a:rPr lang="en-US" sz="1000" dirty="0" smtClean="0"/>
              <a:t>, UA</a:t>
            </a:r>
          </a:p>
          <a:p>
            <a:pPr eaLnBrk="1" hangingPunct="1">
              <a:buFontTx/>
              <a:buChar char="•"/>
            </a:pPr>
            <a:r>
              <a:rPr lang="en-US" sz="1000" dirty="0" smtClean="0"/>
              <a:t>Accumulation interval: Cumulative daily to the last full hour</a:t>
            </a:r>
          </a:p>
          <a:p>
            <a:pPr eaLnBrk="1" hangingPunct="1">
              <a:buFontTx/>
              <a:buChar char="•"/>
            </a:pPr>
            <a:r>
              <a:rPr lang="en-US" sz="1000" dirty="0" smtClean="0"/>
              <a:t>STP retention period:  1 hour</a:t>
            </a:r>
          </a:p>
          <a:p>
            <a:pPr eaLnBrk="1" hangingPunct="1">
              <a:buFontTx/>
              <a:buChar char="•"/>
            </a:pPr>
            <a:r>
              <a:rPr lang="en-US" sz="1000" dirty="0" smtClean="0"/>
              <a:t>Reporting modes: On-Demand</a:t>
            </a:r>
          </a:p>
          <a:p>
            <a:pPr eaLnBrk="1" hangingPunct="1">
              <a:buFontTx/>
              <a:buChar char="•"/>
            </a:pPr>
            <a:r>
              <a:rPr lang="en-US" sz="1000" dirty="0" smtClean="0"/>
              <a:t>Accessible collection periods: Last</a:t>
            </a:r>
          </a:p>
          <a:p>
            <a:pPr eaLnBrk="1" hangingPunct="1"/>
            <a:endParaRPr lang="en-US" sz="1000" dirty="0" smtClean="0"/>
          </a:p>
        </p:txBody>
      </p:sp>
      <p:sp>
        <p:nvSpPr>
          <p:cNvPr id="29491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7"/>
          <p:cNvSpPr>
            <a:spLocks noGrp="1" noChangeArrowheads="1"/>
          </p:cNvSpPr>
          <p:nvPr>
            <p:ph type="sldNum" sz="quarter" idx="5"/>
          </p:nvPr>
        </p:nvSpPr>
        <p:spPr>
          <a:noFill/>
        </p:spPr>
        <p:txBody>
          <a:bodyPr/>
          <a:lstStyle/>
          <a:p>
            <a:fld id="{01E2D220-59E2-41AF-BE18-8F6379671E4B}" type="slidenum">
              <a:rPr lang="en-US">
                <a:latin typeface="Arial" charset="0"/>
              </a:rPr>
              <a:pPr/>
              <a:t>95</a:t>
            </a:fld>
            <a:endParaRPr lang="en-US">
              <a:latin typeface="Arial" charset="0"/>
            </a:endParaRPr>
          </a:p>
        </p:txBody>
      </p:sp>
      <p:sp>
        <p:nvSpPr>
          <p:cNvPr id="295939" name="Rectangle 2"/>
          <p:cNvSpPr>
            <a:spLocks noGrp="1" noChangeArrowheads="1"/>
          </p:cNvSpPr>
          <p:nvPr>
            <p:ph type="body" idx="1"/>
          </p:nvPr>
        </p:nvSpPr>
        <p:spPr>
          <a:xfrm>
            <a:off x="734814" y="4711222"/>
            <a:ext cx="5452534" cy="3836609"/>
          </a:xfrm>
          <a:noFill/>
          <a:ln/>
        </p:spPr>
        <p:txBody>
          <a:bodyPr/>
          <a:lstStyle/>
          <a:p>
            <a:pPr eaLnBrk="1" hangingPunct="1">
              <a:buFontTx/>
              <a:buChar char="•"/>
            </a:pPr>
            <a:r>
              <a:rPr lang="en-US" sz="1000" dirty="0" smtClean="0"/>
              <a:t>Entity types: STP, Link, Linkset, STPLAN, LNP, NP, EIR, </a:t>
            </a:r>
            <a:r>
              <a:rPr lang="en-US" sz="1000" dirty="0" err="1" smtClean="0"/>
              <a:t>MAPSCRN</a:t>
            </a:r>
            <a:r>
              <a:rPr lang="en-US" sz="1000" dirty="0" smtClean="0"/>
              <a:t>, </a:t>
            </a:r>
            <a:r>
              <a:rPr lang="en-US" sz="1000" dirty="0" err="1" smtClean="0"/>
              <a:t>SCTPASOC</a:t>
            </a:r>
            <a:r>
              <a:rPr lang="en-US" sz="1000" dirty="0" smtClean="0"/>
              <a:t>, </a:t>
            </a:r>
            <a:r>
              <a:rPr lang="en-US" sz="1000" dirty="0" err="1" smtClean="0"/>
              <a:t>SCTPCARD</a:t>
            </a:r>
            <a:r>
              <a:rPr lang="en-US" sz="1000" dirty="0" smtClean="0"/>
              <a:t>, UA</a:t>
            </a:r>
          </a:p>
          <a:p>
            <a:pPr eaLnBrk="1" hangingPunct="1">
              <a:buFontTx/>
              <a:buChar char="•"/>
            </a:pPr>
            <a:r>
              <a:rPr lang="en-US" sz="1000" dirty="0" smtClean="0"/>
              <a:t>Accumulation interval: 24 hours</a:t>
            </a:r>
          </a:p>
          <a:p>
            <a:pPr eaLnBrk="1" hangingPunct="1">
              <a:buFontTx/>
              <a:buChar char="•"/>
            </a:pPr>
            <a:r>
              <a:rPr lang="en-US" sz="1000" dirty="0" smtClean="0"/>
              <a:t>STP retention period:  24 hours (7 days for lnp and </a:t>
            </a:r>
            <a:r>
              <a:rPr lang="en-US" sz="1000" dirty="0" err="1" smtClean="0"/>
              <a:t>mapscrn</a:t>
            </a:r>
            <a:r>
              <a:rPr lang="en-US" sz="1000" dirty="0" smtClean="0"/>
              <a:t>)</a:t>
            </a:r>
          </a:p>
          <a:p>
            <a:pPr eaLnBrk="1" hangingPunct="1">
              <a:buFontTx/>
              <a:buChar char="•"/>
            </a:pPr>
            <a:r>
              <a:rPr lang="en-US" sz="1000" dirty="0" smtClean="0"/>
              <a:t>Reporting modes: Scheduled, On-Demand</a:t>
            </a:r>
          </a:p>
          <a:p>
            <a:pPr eaLnBrk="1" hangingPunct="1">
              <a:buFontTx/>
              <a:buChar char="•"/>
            </a:pPr>
            <a:r>
              <a:rPr lang="en-US" sz="1000" dirty="0" smtClean="0"/>
              <a:t>Accessible collection periods: Last, Specific (for </a:t>
            </a:r>
            <a:r>
              <a:rPr lang="en-US" sz="1000" dirty="0" err="1" smtClean="0"/>
              <a:t>enttype</a:t>
            </a:r>
            <a:r>
              <a:rPr lang="en-US" sz="1000" dirty="0" smtClean="0"/>
              <a:t>=lnp)</a:t>
            </a:r>
          </a:p>
          <a:p>
            <a:pPr eaLnBrk="1" hangingPunct="1"/>
            <a:endParaRPr lang="en-US" sz="1000" dirty="0" smtClean="0"/>
          </a:p>
        </p:txBody>
      </p:sp>
      <p:sp>
        <p:nvSpPr>
          <p:cNvPr id="295940"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Rectangle 7"/>
          <p:cNvSpPr>
            <a:spLocks noGrp="1" noChangeArrowheads="1"/>
          </p:cNvSpPr>
          <p:nvPr>
            <p:ph type="sldNum" sz="quarter" idx="5"/>
          </p:nvPr>
        </p:nvSpPr>
        <p:spPr>
          <a:noFill/>
        </p:spPr>
        <p:txBody>
          <a:bodyPr/>
          <a:lstStyle/>
          <a:p>
            <a:fld id="{603C65F4-881F-4997-8A93-2101D0FFF853}" type="slidenum">
              <a:rPr lang="en-US">
                <a:latin typeface="Arial" charset="0"/>
              </a:rPr>
              <a:pPr/>
              <a:t>96</a:t>
            </a:fld>
            <a:endParaRPr lang="en-US">
              <a:latin typeface="Arial" charset="0"/>
            </a:endParaRPr>
          </a:p>
        </p:txBody>
      </p:sp>
      <p:sp>
        <p:nvSpPr>
          <p:cNvPr id="296963" name="Rectangle 2"/>
          <p:cNvSpPr>
            <a:spLocks noGrp="1" noChangeArrowheads="1"/>
          </p:cNvSpPr>
          <p:nvPr>
            <p:ph type="body" idx="1"/>
          </p:nvPr>
        </p:nvSpPr>
        <p:spPr>
          <a:xfrm>
            <a:off x="578115" y="4695851"/>
            <a:ext cx="5610754" cy="3853517"/>
          </a:xfrm>
          <a:noFill/>
          <a:ln/>
        </p:spPr>
        <p:txBody>
          <a:bodyPr/>
          <a:lstStyle/>
          <a:p>
            <a:pPr eaLnBrk="1" hangingPunct="1"/>
            <a:r>
              <a:rPr lang="en-US" sz="1000" dirty="0" smtClean="0"/>
              <a:t>Note that these events are supplying data for all signaling links in a linkset. It is probably better to analyze the individual signaling link data.</a:t>
            </a:r>
          </a:p>
          <a:p>
            <a:pPr eaLnBrk="1" hangingPunct="1"/>
            <a:endParaRPr lang="en-US" sz="1000" dirty="0" smtClean="0"/>
          </a:p>
        </p:txBody>
      </p:sp>
      <p:sp>
        <p:nvSpPr>
          <p:cNvPr id="296964"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p:spPr>
        <p:txBody>
          <a:bodyPr/>
          <a:lstStyle/>
          <a:p>
            <a:fld id="{56ACE8D1-47D2-458D-BCD9-4DDD8766E369}" type="slidenum">
              <a:rPr lang="en-US">
                <a:latin typeface="Arial" charset="0"/>
              </a:rPr>
              <a:pPr/>
              <a:t>97</a:t>
            </a:fld>
            <a:endParaRPr lang="en-US">
              <a:latin typeface="Arial" charset="0"/>
            </a:endParaRPr>
          </a:p>
        </p:txBody>
      </p:sp>
      <p:graphicFrame>
        <p:nvGraphicFramePr>
          <p:cNvPr id="1624066" name="Group 2"/>
          <p:cNvGraphicFramePr>
            <a:graphicFrameLocks noGrp="1"/>
          </p:cNvGraphicFramePr>
          <p:nvPr/>
        </p:nvGraphicFramePr>
        <p:xfrm>
          <a:off x="208427" y="768552"/>
          <a:ext cx="6581378" cy="6256598"/>
        </p:xfrm>
        <a:graphic>
          <a:graphicData uri="http://schemas.openxmlformats.org/drawingml/2006/table">
            <a:tbl>
              <a:tblPr/>
              <a:tblGrid>
                <a:gridCol w="1480277"/>
                <a:gridCol w="5101101"/>
              </a:tblGrid>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dirty="0" err="1" smtClean="0">
                          <a:ln>
                            <a:noFill/>
                          </a:ln>
                          <a:solidFill>
                            <a:schemeClr val="tx1"/>
                          </a:solidFill>
                          <a:effectLst/>
                          <a:latin typeface="Arial" pitchFamily="34" charset="0"/>
                        </a:rPr>
                        <a:t>msgwsdslim</a:t>
                      </a:r>
                      <a:endParaRPr kumimoji="0" lang="en-US" sz="1300" b="0" i="0" u="none" strike="noStrike" cap="none" normalizeH="0" baseline="0" dirty="0" smtClean="0">
                        <a:ln>
                          <a:noFill/>
                        </a:ln>
                        <a:solidFill>
                          <a:schemeClr val="tx1"/>
                        </a:solidFill>
                        <a:effectLst/>
                        <a:latin typeface="Arial" pitchFamily="34" charset="0"/>
                      </a:endParaRP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MSUs lost due to Gateway Screening being Disabled on a LIM</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zttmap0</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The total number of translation type mapping performed on outgoing MSUs for the specified linkset</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1414">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zttmap1</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The total number of translation type mapping translations performed for incoming MSUs received on the specific linkset</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atmndcrcv</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Total incoming ATM cells on a high speed signaling link excluding idle/unassigned cells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atmndctrn</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dirty="0" smtClean="0">
                          <a:ln>
                            <a:noFill/>
                          </a:ln>
                          <a:solidFill>
                            <a:schemeClr val="tx1"/>
                          </a:solidFill>
                          <a:effectLst/>
                          <a:latin typeface="Arial" pitchFamily="34" charset="0"/>
                        </a:rPr>
                        <a:t>Total outgoing ATM cells on a high speed signaling link excluding idle/unassigned cells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msurecvd</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MSUs received, including those for which retransmission has been requested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msurgtt</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incoming MSUs requiring global title translations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msutran</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number of MSUs transmitted to the far-end, including retransmissions</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70244">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sdurecvd</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The number of SSCOP packets that were received. Service Specific Connection Oriented protocol  (SSCOP) preserves the order and flow control of ATM packets using sequence numbers and selective re-transmission. It does not check the contents of the ATM packet</a:t>
                      </a:r>
                    </a:p>
                    <a:p>
                      <a:pPr marL="0" marR="0" lvl="0" indent="0" algn="l" defTabSz="954088"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smtClean="0">
                        <a:ln>
                          <a:noFill/>
                        </a:ln>
                        <a:solidFill>
                          <a:schemeClr val="tx1"/>
                        </a:solidFill>
                        <a:effectLst/>
                        <a:latin typeface="Arial" pitchFamily="34" charset="0"/>
                      </a:endParaRP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sduretran</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The number of SSCOP packets that were re-transmitted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88861">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sdutran</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The number of SSCOP packets that were transmitted</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138">
                <a:tc>
                  <a:txBody>
                    <a:bodyPr/>
                    <a:lstStyle/>
                    <a:p>
                      <a:pPr marL="0" marR="0" lvl="0" indent="0" algn="l" defTabSz="954088"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tdlsinac</a:t>
                      </a:r>
                    </a:p>
                  </a:txBody>
                  <a:tcPr marL="91635" marR="91635" marT="46292" marB="4629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54088" rtl="0" eaLnBrk="1" fontAlgn="base" latinLnBrk="0" hangingPunct="1">
                        <a:lnSpc>
                          <a:spcPct val="100000"/>
                        </a:lnSpc>
                        <a:spcBef>
                          <a:spcPct val="30000"/>
                        </a:spcBef>
                        <a:spcAft>
                          <a:spcPct val="0"/>
                        </a:spcAft>
                        <a:buClrTx/>
                        <a:buSzTx/>
                        <a:buFontTx/>
                        <a:buNone/>
                        <a:tabLst/>
                      </a:pPr>
                      <a:r>
                        <a:rPr kumimoji="0" lang="en-US" sz="1300" b="0" i="0" u="none" strike="noStrike" cap="none" normalizeH="0" baseline="0" smtClean="0">
                          <a:ln>
                            <a:noFill/>
                          </a:ln>
                          <a:solidFill>
                            <a:schemeClr val="tx1"/>
                          </a:solidFill>
                          <a:effectLst/>
                          <a:latin typeface="Arial" pitchFamily="34" charset="0"/>
                        </a:rPr>
                        <a:t>Total time all links in the linkset were unavailable for MTP level 3 regardless if they were made unavailable manually or automatically</a:t>
                      </a:r>
                    </a:p>
                  </a:txBody>
                  <a:tcPr marL="91635" marR="91635" marT="46292" marB="4629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8028" name="Text Box 43"/>
          <p:cNvSpPr txBox="1">
            <a:spLocks noChangeArrowheads="1"/>
          </p:cNvSpPr>
          <p:nvPr/>
        </p:nvSpPr>
        <p:spPr bwMode="auto">
          <a:xfrm>
            <a:off x="675482" y="278218"/>
            <a:ext cx="5633575" cy="291265"/>
          </a:xfrm>
          <a:prstGeom prst="rect">
            <a:avLst/>
          </a:prstGeom>
          <a:noFill/>
          <a:ln w="9525">
            <a:noFill/>
            <a:miter lim="800000"/>
            <a:headEnd/>
            <a:tailEnd/>
          </a:ln>
        </p:spPr>
        <p:txBody>
          <a:bodyPr lIns="92163" tIns="46082" rIns="92163" bIns="46082">
            <a:spAutoFit/>
          </a:bodyPr>
          <a:lstStyle/>
          <a:p>
            <a:pPr defTabSz="919602">
              <a:spcBef>
                <a:spcPct val="50000"/>
              </a:spcBef>
            </a:pPr>
            <a:r>
              <a:rPr lang="en-US" sz="1300" b="1" dirty="0"/>
              <a:t>Linkset Report Event Names Defined</a:t>
            </a: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Rectangle 7"/>
          <p:cNvSpPr>
            <a:spLocks noGrp="1" noChangeArrowheads="1"/>
          </p:cNvSpPr>
          <p:nvPr>
            <p:ph type="sldNum" sz="quarter" idx="5"/>
          </p:nvPr>
        </p:nvSpPr>
        <p:spPr>
          <a:noFill/>
        </p:spPr>
        <p:txBody>
          <a:bodyPr/>
          <a:lstStyle/>
          <a:p>
            <a:fld id="{95FD3FB0-0020-4983-9233-C3A2FC43CC2D}" type="slidenum">
              <a:rPr lang="en-US">
                <a:latin typeface="Arial" charset="0"/>
              </a:rPr>
              <a:pPr/>
              <a:t>98</a:t>
            </a:fld>
            <a:endParaRPr lang="en-US">
              <a:latin typeface="Arial" charset="0"/>
            </a:endParaRPr>
          </a:p>
        </p:txBody>
      </p:sp>
      <p:sp>
        <p:nvSpPr>
          <p:cNvPr id="299011" name="Rectangle 2"/>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p:spPr>
        <p:txBody>
          <a:bodyPr/>
          <a:lstStyle/>
          <a:p>
            <a:fld id="{37666C9C-EC9A-411B-B075-1B55065630C1}" type="slidenum">
              <a:rPr lang="en-US">
                <a:latin typeface="Arial" charset="0"/>
              </a:rPr>
              <a:pPr/>
              <a:t>99</a:t>
            </a:fld>
            <a:endParaRPr lang="en-US">
              <a:latin typeface="Arial" charset="0"/>
            </a:endParaRPr>
          </a:p>
        </p:txBody>
      </p:sp>
      <p:sp>
        <p:nvSpPr>
          <p:cNvPr id="300035" name="Rectangle 2"/>
          <p:cNvSpPr>
            <a:spLocks noGrp="1" noChangeArrowheads="1"/>
          </p:cNvSpPr>
          <p:nvPr>
            <p:ph type="body" idx="1"/>
          </p:nvPr>
        </p:nvSpPr>
        <p:spPr>
          <a:xfrm>
            <a:off x="578115" y="4486805"/>
            <a:ext cx="5610754" cy="4062563"/>
          </a:xfrm>
          <a:noFill/>
          <a:ln/>
        </p:spPr>
        <p:txBody>
          <a:bodyPr/>
          <a:lstStyle/>
          <a:p>
            <a:pPr eaLnBrk="1" hangingPunct="1"/>
            <a:endParaRPr lang="en-US" smtClean="0">
              <a:latin typeface="Arial" charset="0"/>
            </a:endParaRPr>
          </a:p>
        </p:txBody>
      </p:sp>
      <p:sp>
        <p:nvSpPr>
          <p:cNvPr id="300036" name="Rectangle 3"/>
          <p:cNvSpPr>
            <a:spLocks noGrp="1" noRot="1" noChangeAspect="1" noChangeArrowheads="1" noTextEdit="1"/>
          </p:cNvSpPr>
          <p:nvPr>
            <p:ph type="sldImg"/>
          </p:nvPr>
        </p:nvSpPr>
        <p:spPr>
          <a:xfrm>
            <a:off x="579438" y="157163"/>
            <a:ext cx="5851525" cy="4389437"/>
          </a:xfr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pic>
        <p:nvPicPr>
          <p:cNvPr id="7" name="Picture 6" descr="bg-white.jpg"/>
          <p:cNvPicPr>
            <a:picLocks noChangeAspect="1"/>
          </p:cNvPicPr>
          <p:nvPr userDrawn="1"/>
        </p:nvPicPr>
        <p:blipFill>
          <a:blip r:embed="rId2" cstate="print"/>
          <a:stretch>
            <a:fillRect/>
          </a:stretch>
        </p:blipFill>
        <p:spPr>
          <a:xfrm>
            <a:off x="0" y="0"/>
            <a:ext cx="9144000" cy="6858000"/>
          </a:xfrm>
          <a:prstGeom prst="rect">
            <a:avLst/>
          </a:prstGeom>
        </p:spPr>
      </p:pic>
      <p:sp>
        <p:nvSpPr>
          <p:cNvPr id="3" name="Subtitle 2"/>
          <p:cNvSpPr>
            <a:spLocks noGrp="1"/>
          </p:cNvSpPr>
          <p:nvPr>
            <p:ph type="subTitle" idx="1"/>
          </p:nvPr>
        </p:nvSpPr>
        <p:spPr>
          <a:xfrm>
            <a:off x="381000" y="5504688"/>
            <a:ext cx="7772400" cy="515112"/>
          </a:xfrm>
          <a:prstGeom prst="rect">
            <a:avLst/>
          </a:prstGeom>
        </p:spPr>
        <p:txBody>
          <a:bodyPr vert="horz" lIns="91440" tIns="45720" rIns="91440" bIns="45720" rtlCol="0">
            <a:noAutofit/>
          </a:bodyPr>
          <a:lstStyle>
            <a:lvl1pPr marL="0" indent="0" algn="l" defTabSz="914400" rtl="0" eaLnBrk="1" latinLnBrk="0" hangingPunct="1">
              <a:spcBef>
                <a:spcPts val="792"/>
              </a:spcBef>
              <a:buClr>
                <a:srgbClr val="0079C1"/>
              </a:buClr>
              <a:buSzPct val="150000"/>
              <a:buFont typeface="Arial" pitchFamily="34" charset="0"/>
              <a:buNone/>
              <a:defRPr lang="en-US" sz="2400" b="1" kern="1200" baseline="0" dirty="0" smtClean="0">
                <a:solidFill>
                  <a:schemeClr val="tx1"/>
                </a:solidFill>
                <a:latin typeface="Arial" pitchFamily="34" charset="0"/>
                <a:ea typeface="+mn-ea"/>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8" name="Picture 7" descr="horiz_logo_blue_blk.png"/>
          <p:cNvPicPr>
            <a:picLocks noChangeAspect="1"/>
          </p:cNvPicPr>
          <p:nvPr userDrawn="1"/>
        </p:nvPicPr>
        <p:blipFill>
          <a:blip r:embed="rId3" cstate="print"/>
          <a:stretch>
            <a:fillRect/>
          </a:stretch>
        </p:blipFill>
        <p:spPr>
          <a:xfrm>
            <a:off x="457200" y="2286000"/>
            <a:ext cx="2093976" cy="445176"/>
          </a:xfrm>
          <a:prstGeom prst="rect">
            <a:avLst/>
          </a:prstGeom>
        </p:spPr>
      </p:pic>
      <p:pic>
        <p:nvPicPr>
          <p:cNvPr id="9" name="Picture 8" descr="bg.png"/>
          <p:cNvPicPr>
            <a:picLocks noChangeAspect="1"/>
          </p:cNvPicPr>
          <p:nvPr userDrawn="1"/>
        </p:nvPicPr>
        <p:blipFill>
          <a:blip r:embed="rId4" cstate="print"/>
          <a:stretch>
            <a:fillRect/>
          </a:stretch>
        </p:blipFill>
        <p:spPr>
          <a:xfrm>
            <a:off x="3783398" y="0"/>
            <a:ext cx="5221877" cy="5248656"/>
          </a:xfrm>
          <a:prstGeom prst="rect">
            <a:avLst/>
          </a:prstGeom>
        </p:spPr>
      </p:pic>
      <p:sp>
        <p:nvSpPr>
          <p:cNvPr id="2" name="Title 1"/>
          <p:cNvSpPr>
            <a:spLocks noGrp="1"/>
          </p:cNvSpPr>
          <p:nvPr>
            <p:ph type="ctrTitle"/>
          </p:nvPr>
        </p:nvSpPr>
        <p:spPr>
          <a:xfrm>
            <a:off x="381000" y="3733800"/>
            <a:ext cx="6016752" cy="969264"/>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lang="en-US" sz="2600" b="1" kern="1200" dirty="0" smtClean="0">
                <a:solidFill>
                  <a:schemeClr val="tx1"/>
                </a:solidFill>
                <a:latin typeface="Arial" pitchFamily="34" charset="0"/>
                <a:ea typeface="+mj-ea"/>
                <a:cs typeface="Arial" pitchFamily="34" charset="0"/>
              </a:defRPr>
            </a:lvl1pPr>
          </a:lstStyle>
          <a:p>
            <a:r>
              <a:rPr lang="en-US" dirty="0" smtClean="0"/>
              <a:t>Click to edit Master title style</a:t>
            </a:r>
            <a:endParaRPr lang="en-US" dirty="0"/>
          </a:p>
        </p:txBody>
      </p:sp>
      <p:pic>
        <p:nvPicPr>
          <p:cNvPr id="10" name="Picture 9" descr="front.png"/>
          <p:cNvPicPr>
            <a:picLocks noChangeAspect="1"/>
          </p:cNvPicPr>
          <p:nvPr userDrawn="1"/>
        </p:nvPicPr>
        <p:blipFill>
          <a:blip r:embed="rId5" cstate="print"/>
          <a:stretch>
            <a:fillRect/>
          </a:stretch>
        </p:blipFill>
        <p:spPr>
          <a:xfrm>
            <a:off x="0" y="3657600"/>
            <a:ext cx="2743200" cy="87783"/>
          </a:xfrm>
          <a:prstGeom prst="rect">
            <a:avLst/>
          </a:prstGeom>
        </p:spPr>
      </p:pic>
      <p:sp>
        <p:nvSpPr>
          <p:cNvPr id="13" name="TextBox 12"/>
          <p:cNvSpPr txBox="1"/>
          <p:nvPr userDrawn="1"/>
        </p:nvSpPr>
        <p:spPr>
          <a:xfrm>
            <a:off x="484632" y="6464808"/>
            <a:ext cx="5148072" cy="215444"/>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This document is for training purposes only, and Tekelec reserves the right to change any aspect of the products, features or</a:t>
            </a:r>
            <a:b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br>
            <a:r>
              <a:rPr kumimoji="0" lang="en-US" sz="700" b="0" i="0" u="none" strike="noStrike" kern="1200" cap="none" spc="0" normalizeH="0" baseline="0" noProof="0" dirty="0" smtClean="0">
                <a:ln>
                  <a:noFill/>
                </a:ln>
                <a:solidFill>
                  <a:sysClr val="windowText" lastClr="000000"/>
                </a:solidFill>
                <a:effectLst/>
                <a:uLnTx/>
                <a:uFillTx/>
                <a:latin typeface="Arial" pitchFamily="34" charset="0"/>
                <a:ea typeface="+mn-ea"/>
                <a:cs typeface="Arial" pitchFamily="34" charset="0"/>
              </a:rPr>
              <a:t>functionality described in this document without notice. Please contact Tekelec for additional information and updates.</a:t>
            </a:r>
          </a:p>
        </p:txBody>
      </p:sp>
      <p:sp>
        <p:nvSpPr>
          <p:cNvPr id="11" name="Footer Placeholder 4"/>
          <p:cNvSpPr>
            <a:spLocks noGrp="1"/>
          </p:cNvSpPr>
          <p:nvPr>
            <p:ph type="ftr" sz="quarter" idx="11"/>
          </p:nvPr>
        </p:nvSpPr>
        <p:spPr>
          <a:xfrm>
            <a:off x="6336792" y="6428232"/>
            <a:ext cx="2752344" cy="256032"/>
          </a:xfrm>
          <a:prstGeom prst="rect">
            <a:avLst/>
          </a:prstGeom>
        </p:spPr>
        <p:txBody>
          <a:bodyPr/>
          <a:lstStyle>
            <a:lvl1pPr algn="r">
              <a:defRPr sz="1100" b="1">
                <a:solidFill>
                  <a:srgbClr val="58595B"/>
                </a:solidFill>
              </a:defRPr>
            </a:lvl1pPr>
          </a:lstStyle>
          <a:p>
            <a:r>
              <a:rPr lang="en-US" smtClean="0"/>
              <a:t>#</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229600" cy="630936"/>
          </a:xfrm>
          <a:prstGeom prst="rect">
            <a:avLst/>
          </a:prstGeo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182880" y="762000"/>
            <a:ext cx="8732520" cy="5638800"/>
          </a:xfrm>
          <a:prstGeom prst="rect">
            <a:avLst/>
          </a:prstGeom>
        </p:spPr>
        <p:txBody>
          <a:bodyPr/>
          <a:lstStyle>
            <a:lvl1pPr>
              <a:spcBef>
                <a:spcPts val="600"/>
              </a:spcBef>
              <a:defRPr sz="2400"/>
            </a:lvl1pPr>
            <a:lvl2pPr>
              <a:spcBef>
                <a:spcPts val="600"/>
              </a:spcBef>
              <a:defRPr sz="2200"/>
            </a:lvl2pPr>
            <a:lvl3pPr>
              <a:spcBef>
                <a:spcPts val="600"/>
              </a:spcBef>
              <a:defRPr sz="2000"/>
            </a:lvl3pPr>
            <a:lvl4pPr>
              <a:spcBef>
                <a:spcPts val="600"/>
              </a:spcBef>
              <a:defRPr/>
            </a:lvl4pPr>
            <a:lvl5pPr>
              <a:spcBef>
                <a:spcPts val="600"/>
              </a:spcBef>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15"/>
          <p:cNvSpPr>
            <a:spLocks noChangeArrowheads="1"/>
          </p:cNvSpPr>
          <p:nvPr userDrawn="1"/>
        </p:nvSpPr>
        <p:spPr bwMode="auto">
          <a:xfrm>
            <a:off x="8789988" y="0"/>
            <a:ext cx="354012" cy="260350"/>
          </a:xfrm>
          <a:prstGeom prst="rect">
            <a:avLst/>
          </a:prstGeom>
          <a:noFill/>
          <a:ln w="9525">
            <a:noFill/>
            <a:miter lim="800000"/>
            <a:headEnd/>
            <a:tailEnd/>
          </a:ln>
          <a:effectLst/>
        </p:spPr>
        <p:txBody>
          <a:bodyPr wrap="none">
            <a:spAutoFit/>
          </a:bodyPr>
          <a:lstStyle/>
          <a:p>
            <a:pPr algn="r"/>
            <a:fld id="{774FD60B-BF39-4C4A-818F-3EC0FBF98F16}" type="slidenum">
              <a:rPr lang="en-US" sz="1100" b="1"/>
              <a:pPr algn="r"/>
              <a:t>‹#›</a:t>
            </a:fld>
            <a:endParaRPr lang="en-US" sz="1100" b="1"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229600" cy="630936"/>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800600"/>
          </a:xfrm>
          <a:prstGeom prst="rect">
            <a:avLst/>
          </a:prstGeom>
        </p:spPr>
        <p:txBody>
          <a:bodyPr>
            <a:normAutofit/>
          </a:bodyPr>
          <a:lstStyle>
            <a:lvl1pPr>
              <a:spcBef>
                <a:spcPts val="600"/>
              </a:spcBef>
              <a:defRPr sz="2200"/>
            </a:lvl1pPr>
            <a:lvl2pPr>
              <a:spcBef>
                <a:spcPts val="600"/>
              </a:spcBef>
              <a:defRPr sz="2000"/>
            </a:lvl2pPr>
            <a:lvl3pPr>
              <a:spcBef>
                <a:spcPts val="600"/>
              </a:spcBef>
              <a:defRPr sz="1800"/>
            </a:lvl3pPr>
            <a:lvl4pPr>
              <a:spcBef>
                <a:spcPts val="600"/>
              </a:spcBef>
              <a:defRPr sz="1600"/>
            </a:lvl4pPr>
            <a:lvl5pPr>
              <a:spcBef>
                <a:spcPts val="6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0"/>
            <a:ext cx="4038600" cy="4800600"/>
          </a:xfrm>
          <a:prstGeom prst="rect">
            <a:avLst/>
          </a:prstGeom>
        </p:spPr>
        <p:txBody>
          <a:bodyPr/>
          <a:lstStyle>
            <a:lvl1pPr>
              <a:spcBef>
                <a:spcPts val="600"/>
              </a:spcBef>
              <a:defRPr sz="2200"/>
            </a:lvl1pPr>
            <a:lvl2pPr>
              <a:spcBef>
                <a:spcPts val="600"/>
              </a:spcBef>
              <a:defRPr sz="2000"/>
            </a:lvl2pPr>
            <a:lvl3pPr>
              <a:spcBef>
                <a:spcPts val="600"/>
              </a:spcBef>
              <a:defRPr sz="1800"/>
            </a:lvl3pPr>
            <a:lvl4pPr>
              <a:spcBef>
                <a:spcPts val="600"/>
              </a:spcBef>
              <a:defRPr sz="1600"/>
            </a:lvl4pPr>
            <a:lvl5pPr>
              <a:spcBef>
                <a:spcPts val="600"/>
              </a:spcBef>
              <a:defRPr sz="14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Rectangle 15"/>
          <p:cNvSpPr>
            <a:spLocks noChangeArrowheads="1"/>
          </p:cNvSpPr>
          <p:nvPr userDrawn="1"/>
        </p:nvSpPr>
        <p:spPr bwMode="auto">
          <a:xfrm>
            <a:off x="8789988" y="0"/>
            <a:ext cx="354012" cy="260350"/>
          </a:xfrm>
          <a:prstGeom prst="rect">
            <a:avLst/>
          </a:prstGeom>
          <a:noFill/>
          <a:ln w="9525">
            <a:noFill/>
            <a:miter lim="800000"/>
            <a:headEnd/>
            <a:tailEnd/>
          </a:ln>
          <a:effectLst/>
        </p:spPr>
        <p:txBody>
          <a:bodyPr wrap="none">
            <a:spAutoFit/>
          </a:bodyPr>
          <a:lstStyle/>
          <a:p>
            <a:pPr algn="r"/>
            <a:fld id="{774FD60B-BF39-4C4A-818F-3EC0FBF98F16}" type="slidenum">
              <a:rPr lang="en-US" sz="1100" b="1"/>
              <a:pPr algn="r"/>
              <a:t>‹#›</a:t>
            </a:fld>
            <a:endParaRPr lang="en-US" sz="1100" b="1"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8229600" cy="630936"/>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371600"/>
            <a:ext cx="4040188" cy="8032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4"/>
            <a:ext cx="4040188" cy="4225925"/>
          </a:xfrm>
          <a:prstGeom prst="rect">
            <a:avLst/>
          </a:prstGeom>
        </p:spPr>
        <p:txBody>
          <a:bodyPr/>
          <a:lstStyle>
            <a:lvl1pPr>
              <a:spcBef>
                <a:spcPts val="600"/>
              </a:spcBef>
              <a:defRPr sz="2200"/>
            </a:lvl1pPr>
            <a:lvl2pPr>
              <a:spcBef>
                <a:spcPts val="600"/>
              </a:spcBef>
              <a:defRPr sz="2000"/>
            </a:lvl2pPr>
            <a:lvl3pPr>
              <a:spcBef>
                <a:spcPts val="600"/>
              </a:spcBef>
              <a:defRPr sz="1800"/>
            </a:lvl3pPr>
            <a:lvl4pPr>
              <a:spcBef>
                <a:spcPts val="600"/>
              </a:spcBef>
              <a:defRPr sz="1600"/>
            </a:lvl4pPr>
            <a:lvl5pPr>
              <a:spcBef>
                <a:spcPts val="600"/>
              </a:spcBef>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25" y="1371600"/>
            <a:ext cx="4041775" cy="80327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174874"/>
            <a:ext cx="4041775" cy="4225925"/>
          </a:xfrm>
          <a:prstGeom prst="rect">
            <a:avLst/>
          </a:prstGeom>
        </p:spPr>
        <p:txBody>
          <a:bodyPr/>
          <a:lstStyle>
            <a:lvl1pPr>
              <a:spcBef>
                <a:spcPts val="600"/>
              </a:spcBef>
              <a:defRPr sz="2200"/>
            </a:lvl1pPr>
            <a:lvl2pPr>
              <a:spcBef>
                <a:spcPts val="600"/>
              </a:spcBef>
              <a:defRPr sz="2000"/>
            </a:lvl2pPr>
            <a:lvl3pPr>
              <a:spcBef>
                <a:spcPts val="600"/>
              </a:spcBef>
              <a:defRPr sz="1800"/>
            </a:lvl3pPr>
            <a:lvl4pPr>
              <a:spcBef>
                <a:spcPts val="600"/>
              </a:spcBef>
              <a:defRPr sz="1600"/>
            </a:lvl4pPr>
            <a:lvl5pPr>
              <a:spcBef>
                <a:spcPts val="600"/>
              </a:spcBef>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Rectangle 15"/>
          <p:cNvSpPr>
            <a:spLocks noChangeArrowheads="1"/>
          </p:cNvSpPr>
          <p:nvPr userDrawn="1"/>
        </p:nvSpPr>
        <p:spPr bwMode="auto">
          <a:xfrm>
            <a:off x="8789988" y="0"/>
            <a:ext cx="354012" cy="260350"/>
          </a:xfrm>
          <a:prstGeom prst="rect">
            <a:avLst/>
          </a:prstGeom>
          <a:noFill/>
          <a:ln w="9525">
            <a:noFill/>
            <a:miter lim="800000"/>
            <a:headEnd/>
            <a:tailEnd/>
          </a:ln>
          <a:effectLst/>
        </p:spPr>
        <p:txBody>
          <a:bodyPr wrap="none">
            <a:spAutoFit/>
          </a:bodyPr>
          <a:lstStyle/>
          <a:p>
            <a:pPr algn="r"/>
            <a:fld id="{774FD60B-BF39-4C4A-818F-3EC0FBF98F16}" type="slidenum">
              <a:rPr lang="en-US" sz="1100" b="1"/>
              <a:pPr algn="r"/>
              <a:t>‹#›</a:t>
            </a:fld>
            <a:endParaRPr lang="en-US" sz="1100" b="1"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57213" y="0"/>
            <a:ext cx="8583612" cy="914400"/>
          </a:xfrm>
          <a:prstGeom prst="rect">
            <a:avLst/>
          </a:prstGeom>
        </p:spPr>
        <p:txBody>
          <a:bodyPr/>
          <a:lstStyle/>
          <a:p>
            <a:r>
              <a:rPr lang="en-US" smtClean="0"/>
              <a:t>Click to edit Master title style</a:t>
            </a:r>
            <a:endParaRPr lang="en-US"/>
          </a:p>
        </p:txBody>
      </p:sp>
      <p:sp>
        <p:nvSpPr>
          <p:cNvPr id="3" name="Table Placeholder 2"/>
          <p:cNvSpPr>
            <a:spLocks noGrp="1"/>
          </p:cNvSpPr>
          <p:nvPr>
            <p:ph type="tbl" idx="1"/>
          </p:nvPr>
        </p:nvSpPr>
        <p:spPr>
          <a:xfrm>
            <a:off x="557213" y="1114425"/>
            <a:ext cx="8455025" cy="5584825"/>
          </a:xfrm>
          <a:prstGeom prst="rect">
            <a:avLst/>
          </a:prstGeom>
        </p:spPr>
        <p:txBody>
          <a:bodyPr/>
          <a:lstStyle/>
          <a:p>
            <a:pPr lvl="0"/>
            <a:endParaRPr lang="en-US" noProof="0"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57213" y="0"/>
            <a:ext cx="8583612" cy="914400"/>
          </a:xfrm>
          <a:prstGeom prst="rect">
            <a:avLst/>
          </a:prstGeom>
        </p:spPr>
        <p:txBody>
          <a:bodyPr/>
          <a:lstStyle/>
          <a:p>
            <a:r>
              <a:rPr lang="en-US" smtClean="0"/>
              <a:t>Click to edit Master title style</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01" r:id="rId2"/>
    <p:sldLayoutId id="2147483703" r:id="rId3"/>
    <p:sldLayoutId id="2147483704" r:id="rId4"/>
    <p:sldLayoutId id="2147483712" r:id="rId5"/>
    <p:sldLayoutId id="2147483713" r:id="rId6"/>
  </p:sldLayoutIdLst>
  <p:hf hdr="0" dt="0"/>
  <p:txStyles>
    <p:titleStyle>
      <a:lvl1pPr algn="l" defTabSz="914400" rtl="0" eaLnBrk="1" latinLnBrk="0" hangingPunct="1">
        <a:spcBef>
          <a:spcPct val="0"/>
        </a:spcBef>
        <a:buNone/>
        <a:defRPr lang="en-US" sz="2600" b="1" kern="1200" dirty="0" smtClean="0">
          <a:solidFill>
            <a:schemeClr val="bg1"/>
          </a:solidFill>
          <a:latin typeface="Arial" pitchFamily="34" charset="0"/>
          <a:ea typeface="+mj-ea"/>
          <a:cs typeface="Arial" pitchFamily="34" charset="0"/>
        </a:defRPr>
      </a:lvl1pPr>
    </p:titleStyle>
    <p:bodyStyle>
      <a:lvl1pPr marL="233363" marR="0" indent="-233363" algn="l" defTabSz="914400" rtl="0" eaLnBrk="1" fontAlgn="auto" latinLnBrk="0" hangingPunct="1">
        <a:lnSpc>
          <a:spcPct val="100000"/>
        </a:lnSpc>
        <a:spcBef>
          <a:spcPts val="792"/>
        </a:spcBef>
        <a:spcAft>
          <a:spcPts val="0"/>
        </a:spcAft>
        <a:buClr>
          <a:srgbClr val="0079C1"/>
        </a:buClr>
        <a:buSzPct val="150000"/>
        <a:buFont typeface="Arial" pitchFamily="34" charset="0"/>
        <a:buChar char="›"/>
        <a:tabLst/>
        <a:defRPr sz="2400" kern="1200">
          <a:solidFill>
            <a:schemeClr val="tx1"/>
          </a:solidFill>
          <a:latin typeface="Arial" pitchFamily="34" charset="0"/>
          <a:ea typeface="+mn-ea"/>
          <a:cs typeface="Arial" pitchFamily="34" charset="0"/>
        </a:defRPr>
      </a:lvl1pPr>
      <a:lvl2pPr marL="573088" marR="0" indent="-231775" algn="l" defTabSz="914400" rtl="0" eaLnBrk="1" fontAlgn="auto" latinLnBrk="0" hangingPunct="1">
        <a:lnSpc>
          <a:spcPct val="100000"/>
        </a:lnSpc>
        <a:spcBef>
          <a:spcPts val="792"/>
        </a:spcBef>
        <a:spcAft>
          <a:spcPts val="0"/>
        </a:spcAft>
        <a:buClr>
          <a:srgbClr val="0079C1"/>
        </a:buClr>
        <a:buSzPct val="90000"/>
        <a:buFont typeface="Wingdings" pitchFamily="2" charset="2"/>
        <a:buChar char="§"/>
        <a:tabLst/>
        <a:defRPr lang="en-US" sz="2200" kern="1200" dirty="0" smtClean="0">
          <a:solidFill>
            <a:srgbClr val="0079C1"/>
          </a:solidFill>
          <a:latin typeface="Arial" pitchFamily="34" charset="0"/>
          <a:ea typeface="+mn-ea"/>
          <a:cs typeface="Arial" pitchFamily="34" charset="0"/>
        </a:defRPr>
      </a:lvl2pPr>
      <a:lvl3pPr marL="914400" marR="0" indent="-223838"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sz="2000" kern="1200">
          <a:solidFill>
            <a:schemeClr val="tx1"/>
          </a:solidFill>
          <a:latin typeface="+mn-lt"/>
          <a:ea typeface="+mn-ea"/>
          <a:cs typeface="+mn-cs"/>
        </a:defRPr>
      </a:lvl3pPr>
      <a:lvl4pPr marL="1255713" marR="0" indent="-225425"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sz="1800" kern="1200">
          <a:solidFill>
            <a:srgbClr val="0079C1"/>
          </a:solidFill>
          <a:latin typeface="+mn-lt"/>
          <a:ea typeface="+mn-ea"/>
          <a:cs typeface="+mn-cs"/>
        </a:defRPr>
      </a:lvl4pPr>
      <a:lvl5pPr marL="1487488" marR="0" indent="-231775" algn="l" defTabSz="914400" rtl="0" eaLnBrk="1" fontAlgn="auto" latinLnBrk="0" hangingPunct="1">
        <a:lnSpc>
          <a:spcPct val="100000"/>
        </a:lnSpc>
        <a:spcBef>
          <a:spcPts val="792"/>
        </a:spcBef>
        <a:spcAft>
          <a:spcPts val="0"/>
        </a:spcAft>
        <a:buClr>
          <a:srgbClr val="0079C1"/>
        </a:buClr>
        <a:buSzTx/>
        <a:buFont typeface="Arial" pitchFamily="34" charset="0"/>
        <a:buChar char="»"/>
        <a:tabLst/>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comments" Target="../comments/comment13.xml"/><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comments" Target="../comments/comment14.xml"/><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83.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NULL"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comments" Target="../comments/comment11.xml"/><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3" Type="http://schemas.openxmlformats.org/officeDocument/2006/relationships/comments" Target="../comments/comment12.xml"/><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2"/>
          <p:cNvSpPr>
            <a:spLocks noGrp="1" noChangeArrowheads="1"/>
          </p:cNvSpPr>
          <p:nvPr>
            <p:ph type="ctrTitle"/>
          </p:nvPr>
        </p:nvSpPr>
        <p:spPr>
          <a:xfrm>
            <a:off x="0" y="4001916"/>
            <a:ext cx="9144000" cy="1560684"/>
          </a:xfrm>
          <a:noFill/>
        </p:spPr>
        <p:txBody>
          <a:bodyPr lIns="82550" tIns="41275" rIns="82550" bIns="41275" anchor="ctr">
            <a:spAutoFit/>
          </a:bodyPr>
          <a:lstStyle/>
          <a:p>
            <a:pPr eaLnBrk="1" hangingPunct="1"/>
            <a:r>
              <a:rPr lang="en-US" sz="2400" dirty="0" smtClean="0"/>
              <a:t>     TK175</a:t>
            </a:r>
            <a:br>
              <a:rPr lang="en-US" sz="2400" dirty="0" smtClean="0"/>
            </a:br>
            <a:r>
              <a:rPr lang="en-US" sz="2400" dirty="0" smtClean="0"/>
              <a:t>     EAGLE Measurements   </a:t>
            </a:r>
            <a:br>
              <a:rPr lang="en-US" sz="2400" dirty="0" smtClean="0"/>
            </a:br>
            <a:r>
              <a:rPr lang="en-US" sz="2400" dirty="0" smtClean="0"/>
              <a:t>     for Network Management</a:t>
            </a:r>
            <a:br>
              <a:rPr lang="en-US" sz="2400" dirty="0" smtClean="0"/>
            </a:br>
            <a:r>
              <a:rPr lang="en-US" sz="2400" dirty="0"/>
              <a:t> </a:t>
            </a:r>
            <a:r>
              <a:rPr lang="en-US" sz="2400" dirty="0" smtClean="0"/>
              <a:t>    Release 42.0</a:t>
            </a:r>
          </a:p>
        </p:txBody>
      </p:sp>
      <p:sp>
        <p:nvSpPr>
          <p:cNvPr id="3" name="TextBox 2"/>
          <p:cNvSpPr txBox="1"/>
          <p:nvPr/>
        </p:nvSpPr>
        <p:spPr>
          <a:xfrm>
            <a:off x="7010400" y="6172200"/>
            <a:ext cx="1524000" cy="381000"/>
          </a:xfrm>
          <a:prstGeom prst="rect">
            <a:avLst/>
          </a:prstGeom>
          <a:noFill/>
        </p:spPr>
        <p:txBody>
          <a:bodyPr wrap="square" rtlCol="0">
            <a:spAutoFit/>
          </a:bodyPr>
          <a:lstStyle/>
          <a:p>
            <a:r>
              <a:rPr lang="en-US" dirty="0" smtClean="0"/>
              <a:t>Version 4</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33400" y="-19050"/>
            <a:ext cx="8582025" cy="914400"/>
          </a:xfrm>
        </p:spPr>
        <p:txBody>
          <a:bodyPr/>
          <a:lstStyle/>
          <a:p>
            <a:pPr eaLnBrk="1" hangingPunct="1"/>
            <a:r>
              <a:rPr lang="en-US" dirty="0" smtClean="0"/>
              <a:t>Measurement Categories and Report Types</a:t>
            </a:r>
          </a:p>
        </p:txBody>
      </p:sp>
      <p:sp>
        <p:nvSpPr>
          <p:cNvPr id="13315" name="Rectangle 3"/>
          <p:cNvSpPr>
            <a:spLocks noGrp="1" noChangeArrowheads="1"/>
          </p:cNvSpPr>
          <p:nvPr>
            <p:ph type="body" idx="1"/>
          </p:nvPr>
        </p:nvSpPr>
        <p:spPr>
          <a:xfrm>
            <a:off x="561975" y="704850"/>
            <a:ext cx="8459788" cy="5540375"/>
          </a:xfrm>
        </p:spPr>
        <p:txBody>
          <a:bodyPr/>
          <a:lstStyle/>
          <a:p>
            <a:pPr eaLnBrk="1" hangingPunct="1">
              <a:lnSpc>
                <a:spcPct val="80000"/>
              </a:lnSpc>
            </a:pPr>
            <a:r>
              <a:rPr lang="en-US" sz="2400" dirty="0" smtClean="0"/>
              <a:t>Traffic Engineering Reports</a:t>
            </a:r>
          </a:p>
          <a:p>
            <a:pPr lvl="1" eaLnBrk="1" hangingPunct="1">
              <a:lnSpc>
                <a:spcPct val="80000"/>
              </a:lnSpc>
            </a:pPr>
            <a:r>
              <a:rPr lang="en-US" sz="2000" dirty="0" smtClean="0"/>
              <a:t>STP Systems Totals (</a:t>
            </a:r>
            <a:r>
              <a:rPr lang="en-US" sz="2000" dirty="0" err="1" smtClean="0"/>
              <a:t>SYSTOT</a:t>
            </a:r>
            <a:r>
              <a:rPr lang="en-US" sz="2000" dirty="0" smtClean="0"/>
              <a:t>)</a:t>
            </a:r>
          </a:p>
          <a:p>
            <a:pPr lvl="1" eaLnBrk="1" hangingPunct="1">
              <a:lnSpc>
                <a:spcPct val="80000"/>
              </a:lnSpc>
            </a:pPr>
            <a:r>
              <a:rPr lang="en-US" sz="2000" dirty="0" smtClean="0"/>
              <a:t>Component Measurements (COMP)</a:t>
            </a:r>
          </a:p>
          <a:p>
            <a:pPr lvl="1" eaLnBrk="1" hangingPunct="1">
              <a:lnSpc>
                <a:spcPct val="80000"/>
              </a:lnSpc>
            </a:pPr>
            <a:r>
              <a:rPr lang="en-US" sz="2000" dirty="0" smtClean="0"/>
              <a:t>Network Management (NM)</a:t>
            </a:r>
          </a:p>
          <a:p>
            <a:pPr eaLnBrk="1" hangingPunct="1">
              <a:lnSpc>
                <a:spcPct val="80000"/>
              </a:lnSpc>
            </a:pPr>
            <a:r>
              <a:rPr lang="en-US" sz="2400" dirty="0" smtClean="0"/>
              <a:t>Error Tracking/Troubleshooting Reports</a:t>
            </a:r>
          </a:p>
          <a:p>
            <a:pPr lvl="1" eaLnBrk="1" hangingPunct="1">
              <a:lnSpc>
                <a:spcPct val="80000"/>
              </a:lnSpc>
            </a:pPr>
            <a:r>
              <a:rPr lang="en-US" sz="2000" dirty="0" smtClean="0"/>
              <a:t>Daily Availability (</a:t>
            </a:r>
            <a:r>
              <a:rPr lang="en-US" sz="2000" dirty="0" err="1" smtClean="0"/>
              <a:t>AVLD</a:t>
            </a:r>
            <a:r>
              <a:rPr lang="en-US" sz="2000" dirty="0" smtClean="0"/>
              <a:t>)</a:t>
            </a:r>
          </a:p>
          <a:p>
            <a:pPr lvl="1" eaLnBrk="1" hangingPunct="1">
              <a:lnSpc>
                <a:spcPct val="80000"/>
              </a:lnSpc>
            </a:pPr>
            <a:r>
              <a:rPr lang="en-US" sz="2000" dirty="0" smtClean="0"/>
              <a:t>Day-to-Hour Availability (</a:t>
            </a:r>
            <a:r>
              <a:rPr lang="en-US" sz="2000" dirty="0" err="1" smtClean="0"/>
              <a:t>AVLDTH</a:t>
            </a:r>
            <a:r>
              <a:rPr lang="en-US" sz="2000" dirty="0" smtClean="0"/>
              <a:t>)</a:t>
            </a:r>
          </a:p>
          <a:p>
            <a:pPr lvl="1" eaLnBrk="1" hangingPunct="1">
              <a:lnSpc>
                <a:spcPct val="80000"/>
              </a:lnSpc>
            </a:pPr>
            <a:r>
              <a:rPr lang="en-US" sz="2000" dirty="0" smtClean="0"/>
              <a:t>Availability (</a:t>
            </a:r>
            <a:r>
              <a:rPr lang="en-US" sz="2000" dirty="0" err="1" smtClean="0"/>
              <a:t>AVL</a:t>
            </a:r>
            <a:r>
              <a:rPr lang="en-US" sz="2000" dirty="0" smtClean="0"/>
              <a:t>)</a:t>
            </a:r>
          </a:p>
          <a:p>
            <a:pPr eaLnBrk="1" hangingPunct="1">
              <a:lnSpc>
                <a:spcPct val="80000"/>
              </a:lnSpc>
            </a:pPr>
            <a:r>
              <a:rPr lang="en-US" sz="2400" dirty="0" smtClean="0"/>
              <a:t>Daily Maintenance Reports</a:t>
            </a:r>
          </a:p>
          <a:p>
            <a:pPr lvl="1" eaLnBrk="1" hangingPunct="1">
              <a:lnSpc>
                <a:spcPct val="80000"/>
              </a:lnSpc>
            </a:pPr>
            <a:r>
              <a:rPr lang="en-US" sz="2000" dirty="0" smtClean="0"/>
              <a:t>Hourly Maintenance Measurements (</a:t>
            </a:r>
            <a:r>
              <a:rPr lang="en-US" sz="2000" dirty="0" err="1" smtClean="0"/>
              <a:t>MTCH</a:t>
            </a:r>
            <a:r>
              <a:rPr lang="en-US" sz="2000" dirty="0" smtClean="0"/>
              <a:t>)</a:t>
            </a:r>
          </a:p>
          <a:p>
            <a:pPr lvl="1" eaLnBrk="1" hangingPunct="1">
              <a:lnSpc>
                <a:spcPct val="80000"/>
              </a:lnSpc>
            </a:pPr>
            <a:r>
              <a:rPr lang="en-US" sz="2000" dirty="0" smtClean="0"/>
              <a:t>Daily Maintenance Measurements (</a:t>
            </a:r>
            <a:r>
              <a:rPr lang="en-US" sz="2000" dirty="0" err="1" smtClean="0"/>
              <a:t>MTCD</a:t>
            </a:r>
            <a:r>
              <a:rPr lang="en-US" sz="2000" dirty="0" smtClean="0"/>
              <a:t>)</a:t>
            </a:r>
          </a:p>
          <a:p>
            <a:pPr lvl="1" eaLnBrk="1" hangingPunct="1">
              <a:lnSpc>
                <a:spcPct val="80000"/>
              </a:lnSpc>
            </a:pPr>
            <a:r>
              <a:rPr lang="en-US" sz="2000" dirty="0" smtClean="0"/>
              <a:t>Day-to-Hour Maintenance Measurements (</a:t>
            </a:r>
            <a:r>
              <a:rPr lang="en-US" sz="2000" dirty="0" err="1" smtClean="0"/>
              <a:t>MTCDTH</a:t>
            </a:r>
            <a:r>
              <a:rPr lang="en-US" sz="2000" dirty="0" smtClean="0"/>
              <a:t>)</a:t>
            </a:r>
          </a:p>
          <a:p>
            <a:pPr eaLnBrk="1" hangingPunct="1">
              <a:lnSpc>
                <a:spcPct val="80000"/>
              </a:lnSpc>
            </a:pPr>
            <a:r>
              <a:rPr lang="en-US" sz="2400" dirty="0" smtClean="0"/>
              <a:t>Network Usage Reports</a:t>
            </a:r>
          </a:p>
          <a:p>
            <a:pPr lvl="1" eaLnBrk="1" hangingPunct="1">
              <a:lnSpc>
                <a:spcPct val="80000"/>
              </a:lnSpc>
            </a:pPr>
            <a:r>
              <a:rPr lang="en-US" sz="2000" dirty="0" smtClean="0"/>
              <a:t>Gateway (GTWY)</a:t>
            </a:r>
          </a:p>
          <a:p>
            <a:pPr lvl="1" eaLnBrk="1" hangingPunct="1">
              <a:lnSpc>
                <a:spcPct val="80000"/>
              </a:lnSpc>
            </a:pPr>
            <a:r>
              <a:rPr lang="en-US" sz="2000" dirty="0" smtClean="0"/>
              <a:t>Record Base (</a:t>
            </a:r>
            <a:r>
              <a:rPr lang="en-US" sz="2000" dirty="0" err="1" smtClean="0"/>
              <a:t>RBASE</a:t>
            </a:r>
            <a:r>
              <a:rPr lang="en-US" sz="2000" dirty="0" smtClean="0"/>
              <a:t>)</a:t>
            </a:r>
          </a:p>
          <a:p>
            <a:pPr eaLnBrk="1" hangingPunct="1">
              <a:lnSpc>
                <a:spcPct val="80000"/>
              </a:lnSpc>
            </a:pPr>
            <a:r>
              <a:rPr lang="en-US" sz="2400" dirty="0" smtClean="0"/>
              <a:t>Maintenance Status Reports</a:t>
            </a:r>
          </a:p>
          <a:p>
            <a:pPr lvl="1" eaLnBrk="1" hangingPunct="1">
              <a:lnSpc>
                <a:spcPct val="80000"/>
              </a:lnSpc>
            </a:pPr>
            <a:r>
              <a:rPr lang="en-US" sz="2000" dirty="0" smtClean="0"/>
              <a:t>Maintenance Status Indicators (</a:t>
            </a:r>
            <a:r>
              <a:rPr lang="en-US" sz="2000" dirty="0" err="1" smtClean="0"/>
              <a:t>MTCS</a:t>
            </a:r>
            <a:r>
              <a:rPr lang="en-US" sz="2000" dirty="0" smtClean="0"/>
              <a:t>)</a:t>
            </a:r>
          </a:p>
          <a:p>
            <a:pPr eaLnBrk="1" hangingPunct="1">
              <a:lnSpc>
                <a:spcPct val="80000"/>
              </a:lnSpc>
            </a:pPr>
            <a:endParaRPr lang="en-US" sz="1800"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533400" y="0"/>
            <a:ext cx="9144000" cy="914400"/>
          </a:xfrm>
        </p:spPr>
        <p:txBody>
          <a:bodyPr/>
          <a:lstStyle/>
          <a:p>
            <a:pPr eaLnBrk="1" hangingPunct="1"/>
            <a:r>
              <a:rPr lang="en-US" dirty="0" smtClean="0"/>
              <a:t>Learning Activity 6: Generating Link Set Reports</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descr="bs01891_"/>
          <p:cNvPicPr>
            <a:picLocks noChangeAspect="1" noChangeArrowheads="1"/>
          </p:cNvPicPr>
          <p:nvPr/>
        </p:nvPicPr>
        <p:blipFill>
          <a:blip r:embed="rId3" cstate="print"/>
          <a:srcRect/>
          <a:stretch>
            <a:fillRect/>
          </a:stretch>
        </p:blipFill>
        <p:spPr bwMode="auto">
          <a:xfrm>
            <a:off x="3524250" y="2809875"/>
            <a:ext cx="2097088" cy="2517775"/>
          </a:xfrm>
          <a:prstGeom prst="rect">
            <a:avLst/>
          </a:prstGeom>
          <a:noFill/>
          <a:ln w="9525">
            <a:noFill/>
            <a:miter lim="800000"/>
            <a:headEnd/>
            <a:tailEnd/>
          </a:ln>
        </p:spPr>
      </p:pic>
      <p:sp>
        <p:nvSpPr>
          <p:cNvPr id="108547" name="Rectangle 3"/>
          <p:cNvSpPr>
            <a:spLocks noChangeArrowheads="1"/>
          </p:cNvSpPr>
          <p:nvPr/>
        </p:nvSpPr>
        <p:spPr bwMode="auto">
          <a:xfrm>
            <a:off x="428625" y="995363"/>
            <a:ext cx="8715375" cy="946150"/>
          </a:xfrm>
          <a:prstGeom prst="rect">
            <a:avLst/>
          </a:prstGeom>
          <a:noFill/>
          <a:ln w="9525">
            <a:noFill/>
            <a:miter lim="800000"/>
            <a:headEnd/>
            <a:tailEnd/>
          </a:ln>
        </p:spPr>
        <p:txBody>
          <a:bodyPr>
            <a:spAutoFit/>
          </a:bodyPr>
          <a:lstStyle/>
          <a:p>
            <a:pPr>
              <a:buFontTx/>
              <a:buChar char="•"/>
            </a:pPr>
            <a:r>
              <a:rPr lang="en-US" sz="2800"/>
              <a:t>Answer the questions to the best of your ability.</a:t>
            </a:r>
          </a:p>
          <a:p>
            <a:pPr>
              <a:buFontTx/>
              <a:buChar char="•"/>
            </a:pPr>
            <a:r>
              <a:rPr lang="en-US" sz="2800"/>
              <a:t>We will review all answers as a group.</a:t>
            </a:r>
          </a:p>
        </p:txBody>
      </p:sp>
      <p:sp>
        <p:nvSpPr>
          <p:cNvPr id="108548" name="Rectangle 4"/>
          <p:cNvSpPr>
            <a:spLocks noChangeArrowheads="1"/>
          </p:cNvSpPr>
          <p:nvPr/>
        </p:nvSpPr>
        <p:spPr bwMode="auto">
          <a:xfrm>
            <a:off x="530225" y="0"/>
            <a:ext cx="8918575" cy="523220"/>
          </a:xfrm>
          <a:prstGeom prst="rect">
            <a:avLst/>
          </a:prstGeom>
          <a:noFill/>
          <a:ln w="9525">
            <a:noFill/>
            <a:miter lim="800000"/>
            <a:headEnd/>
            <a:tailEnd/>
          </a:ln>
        </p:spPr>
        <p:txBody>
          <a:bodyPr>
            <a:spAutoFit/>
          </a:bodyPr>
          <a:lstStyle/>
          <a:p>
            <a:r>
              <a:rPr lang="en-US" sz="2800" b="1" dirty="0" smtClean="0">
                <a:solidFill>
                  <a:schemeClr val="bg1"/>
                </a:solidFill>
              </a:rPr>
              <a:t>Check </a:t>
            </a:r>
            <a:r>
              <a:rPr lang="en-US" sz="2800" b="1" dirty="0">
                <a:solidFill>
                  <a:schemeClr val="bg1"/>
                </a:solidFill>
              </a:rPr>
              <a:t>Your Learning</a:t>
            </a:r>
          </a:p>
        </p:txBody>
      </p:sp>
      <p:sp>
        <p:nvSpPr>
          <p:cNvPr id="1631237" name="Comment 5" hidden="1"/>
          <p:cNvSpPr>
            <a:spLocks noChangeArrowheads="1"/>
          </p:cNvSpPr>
          <p:nvPr/>
        </p:nvSpPr>
        <p:spPr bwMode="auto">
          <a:xfrm>
            <a:off x="825500" y="2540000"/>
            <a:ext cx="7378700" cy="2201863"/>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Module 4 Review Question answers</a:t>
            </a:r>
          </a:p>
          <a:p>
            <a:pPr marL="342900" indent="-342900">
              <a:buFontTx/>
              <a:buAutoNum type="arabicPeriod"/>
              <a:defRPr/>
            </a:pPr>
            <a:r>
              <a:rPr lang="en-US" sz="1200">
                <a:latin typeface="Arial" pitchFamily="34" charset="0"/>
              </a:rPr>
              <a:t>NM, COMP, MTCD, MTCDTH</a:t>
            </a:r>
          </a:p>
          <a:p>
            <a:pPr marL="342900" indent="-342900">
              <a:buFontTx/>
              <a:buAutoNum type="arabicPeriod"/>
              <a:defRPr/>
            </a:pPr>
            <a:r>
              <a:rPr lang="en-US" sz="1200">
                <a:latin typeface="Arial" pitchFamily="34" charset="0"/>
              </a:rPr>
              <a:t>last, specific</a:t>
            </a:r>
          </a:p>
          <a:p>
            <a:pPr marL="342900" indent="-342900">
              <a:buFontTx/>
              <a:buAutoNum type="arabicPeriod"/>
              <a:defRPr/>
            </a:pPr>
            <a:r>
              <a:rPr lang="en-US" sz="1200">
                <a:latin typeface="Arial" pitchFamily="34" charset="0"/>
              </a:rPr>
              <a:t>on-demand</a:t>
            </a:r>
          </a:p>
          <a:p>
            <a:pPr marL="342900" indent="-342900">
              <a:buFontTx/>
              <a:buAutoNum type="arabicPeriod"/>
              <a:defRPr/>
            </a:pPr>
            <a:r>
              <a:rPr lang="en-US" sz="1200">
                <a:latin typeface="Arial" pitchFamily="34" charset="0"/>
              </a:rPr>
              <a:t>5 minutes</a:t>
            </a:r>
          </a:p>
          <a:p>
            <a:pPr marL="342900" indent="-342900">
              <a:buFontTx/>
              <a:buAutoNum type="arabicPeriod"/>
              <a:defRPr/>
            </a:pPr>
            <a:r>
              <a:rPr lang="en-US" sz="1200">
                <a:latin typeface="Arial" pitchFamily="34" charset="0"/>
              </a:rPr>
              <a:t>total incoming ATM cells on a high speed link excluding idle/unassigned cells</a:t>
            </a:r>
          </a:p>
          <a:p>
            <a:pPr marL="342900" indent="-342900">
              <a:buFontTx/>
              <a:buAutoNum type="arabicPeriod"/>
              <a:defRPr/>
            </a:pPr>
            <a:r>
              <a:rPr lang="en-US" sz="1200">
                <a:latin typeface="Arial" pitchFamily="34" charset="0"/>
              </a:rPr>
              <a:t>total outgoing ATM cells on a high speed link excluding idle/unassigned cells</a:t>
            </a:r>
          </a:p>
          <a:p>
            <a:pPr marL="342900" indent="-342900">
              <a:buFontTx/>
              <a:buAutoNum type="arabicPeriod"/>
              <a:defRPr/>
            </a:pPr>
            <a:r>
              <a:rPr lang="en-US" sz="1200">
                <a:latin typeface="Arial" pitchFamily="34" charset="0"/>
              </a:rPr>
              <a:t>total time all links in the linkset were unavailable for MTP level 3 regardless if they were made unavailable manually or automatically</a:t>
            </a:r>
          </a:p>
          <a:p>
            <a:pPr marL="342900" indent="-342900">
              <a:buFontTx/>
              <a:buAutoNum type="arabicPeriod"/>
              <a:defRPr/>
            </a:pPr>
            <a:r>
              <a:rPr lang="en-US" sz="1200">
                <a:latin typeface="Arial" pitchFamily="34" charset="0"/>
              </a:rPr>
              <a:t>MSUs lost due to Gateway Screening being disabled on a LIM </a:t>
            </a:r>
            <a:endParaRPr lang="en-US" sz="1200">
              <a:solidFill>
                <a:srgbClr val="000000"/>
              </a:solidFill>
              <a:latin typeface="Arial" pitchFamily="34" charset="0"/>
            </a:endParaRPr>
          </a:p>
          <a:p>
            <a:pPr marL="342900" indent="-342900">
              <a:spcBef>
                <a:spcPct val="50000"/>
              </a:spcBef>
              <a:defRPr/>
            </a:pPr>
            <a:endParaRPr lang="en-US" sz="12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533400" y="0"/>
            <a:ext cx="8229600" cy="630936"/>
          </a:xfrm>
        </p:spPr>
        <p:txBody>
          <a:bodyPr/>
          <a:lstStyle/>
          <a:p>
            <a:pPr eaLnBrk="1" hangingPunct="1"/>
            <a:r>
              <a:rPr lang="en-US" dirty="0" smtClean="0"/>
              <a:t>Blank Slide for Review Questions</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2"/>
          <p:cNvSpPr>
            <a:spLocks noGrp="1" noChangeArrowheads="1"/>
          </p:cNvSpPr>
          <p:nvPr>
            <p:ph type="ctrTitle"/>
          </p:nvPr>
        </p:nvSpPr>
        <p:spPr>
          <a:xfrm>
            <a:off x="0" y="5470525"/>
            <a:ext cx="9144000" cy="701675"/>
          </a:xfrm>
        </p:spPr>
        <p:txBody>
          <a:bodyPr>
            <a:normAutofit/>
          </a:bodyPr>
          <a:lstStyle/>
          <a:p>
            <a:pPr eaLnBrk="1" hangingPunct="1"/>
            <a:r>
              <a:rPr lang="en-US" sz="2400" dirty="0" smtClean="0"/>
              <a:t>    Analyzing Gateway Reports</a:t>
            </a:r>
          </a:p>
        </p:txBody>
      </p:sp>
      <p:sp>
        <p:nvSpPr>
          <p:cNvPr id="110596" name="Rectangle 3"/>
          <p:cNvSpPr>
            <a:spLocks noGrp="1" noChangeArrowheads="1"/>
          </p:cNvSpPr>
          <p:nvPr>
            <p:ph type="subTitle" idx="1"/>
          </p:nvPr>
        </p:nvSpPr>
        <p:spPr>
          <a:xfrm>
            <a:off x="342900" y="3695700"/>
            <a:ext cx="3200400" cy="647700"/>
          </a:xfrm>
        </p:spPr>
        <p:txBody>
          <a:bodyPr/>
          <a:lstStyle/>
          <a:p>
            <a:pPr eaLnBrk="1" hangingPunct="1"/>
            <a:r>
              <a:rPr lang="en-US" dirty="0" smtClean="0"/>
              <a:t>Module 5</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33400" y="0"/>
            <a:ext cx="8229600" cy="630936"/>
          </a:xfrm>
        </p:spPr>
        <p:txBody>
          <a:bodyPr/>
          <a:lstStyle/>
          <a:p>
            <a:pPr eaLnBrk="1" hangingPunct="1"/>
            <a:r>
              <a:rPr lang="en-US" dirty="0" smtClean="0"/>
              <a:t>Module 5 Objectives</a:t>
            </a:r>
          </a:p>
        </p:txBody>
      </p:sp>
      <p:sp>
        <p:nvSpPr>
          <p:cNvPr id="111619" name="Rectangle 3"/>
          <p:cNvSpPr>
            <a:spLocks noGrp="1" noChangeArrowheads="1"/>
          </p:cNvSpPr>
          <p:nvPr>
            <p:ph type="body" idx="1"/>
          </p:nvPr>
        </p:nvSpPr>
        <p:spPr>
          <a:xfrm>
            <a:off x="457200" y="1143000"/>
            <a:ext cx="8229600" cy="4525963"/>
          </a:xfrm>
        </p:spPr>
        <p:txBody>
          <a:bodyPr/>
          <a:lstStyle/>
          <a:p>
            <a:pPr marL="533400" indent="-533400" eaLnBrk="1" hangingPunct="1">
              <a:lnSpc>
                <a:spcPct val="90000"/>
              </a:lnSpc>
              <a:spcBef>
                <a:spcPts val="3600"/>
              </a:spcBef>
              <a:spcAft>
                <a:spcPts val="1500"/>
              </a:spcAft>
              <a:buFont typeface="Wingdings" pitchFamily="2" charset="2"/>
              <a:buNone/>
            </a:pPr>
            <a:r>
              <a:rPr lang="en-US" b="1" smtClean="0"/>
              <a:t>After this Module, you should be able to:</a:t>
            </a:r>
          </a:p>
          <a:p>
            <a:pPr marL="914400" lvl="1" indent="-457200" eaLnBrk="1" hangingPunct="1">
              <a:lnSpc>
                <a:spcPct val="90000"/>
              </a:lnSpc>
            </a:pPr>
            <a:r>
              <a:rPr lang="en-US" smtClean="0"/>
              <a:t>Provide instructions in analyzing Gateway measurement reports to determine the data in each report, and when they may be obtained. </a:t>
            </a:r>
          </a:p>
          <a:p>
            <a:pPr marL="914400" lvl="1" indent="-457200" eaLnBrk="1" hangingPunct="1">
              <a:lnSpc>
                <a:spcPct val="90000"/>
              </a:lnSpc>
            </a:pPr>
            <a:r>
              <a:rPr lang="en-US" smtClean="0"/>
              <a:t>Understand the different types of measurement reports and proper commands to obtain them.</a:t>
            </a:r>
          </a:p>
          <a:p>
            <a:pPr marL="914400" lvl="1" indent="-457200" eaLnBrk="1" hangingPunct="1">
              <a:lnSpc>
                <a:spcPct val="90000"/>
              </a:lnSpc>
            </a:pPr>
            <a:r>
              <a:rPr lang="en-US" smtClean="0"/>
              <a:t>Describe collection and retention periods for all reports.</a:t>
            </a:r>
          </a:p>
          <a:p>
            <a:pPr marL="914400" lvl="1" indent="-457200" eaLnBrk="1" hangingPunct="1">
              <a:lnSpc>
                <a:spcPct val="90000"/>
              </a:lnSpc>
            </a:pPr>
            <a:r>
              <a:rPr lang="en-US" smtClean="0"/>
              <a:t>Understand the reporting modes for each report.</a:t>
            </a:r>
          </a:p>
          <a:p>
            <a:pPr marL="914400" lvl="1" indent="-457200" eaLnBrk="1" hangingPunct="1">
              <a:lnSpc>
                <a:spcPct val="90000"/>
              </a:lnSpc>
            </a:pPr>
            <a:r>
              <a:rPr lang="en-US" smtClean="0"/>
              <a:t>Understand the event names for each report.</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533400" y="0"/>
            <a:ext cx="8229600" cy="630936"/>
          </a:xfrm>
        </p:spPr>
        <p:txBody>
          <a:bodyPr/>
          <a:lstStyle/>
          <a:p>
            <a:pPr eaLnBrk="1" hangingPunct="1"/>
            <a:r>
              <a:rPr lang="en-US" dirty="0" smtClean="0"/>
              <a:t>Analyzing Gateway Reports</a:t>
            </a:r>
          </a:p>
        </p:txBody>
      </p:sp>
      <p:sp>
        <p:nvSpPr>
          <p:cNvPr id="112643" name="Rectangle 3"/>
          <p:cNvSpPr>
            <a:spLocks noGrp="1" noChangeArrowheads="1"/>
          </p:cNvSpPr>
          <p:nvPr>
            <p:ph type="body" idx="1"/>
          </p:nvPr>
        </p:nvSpPr>
        <p:spPr/>
        <p:txBody>
          <a:bodyPr/>
          <a:lstStyle/>
          <a:p>
            <a:pPr eaLnBrk="1" hangingPunct="1">
              <a:buFont typeface="Wingdings" pitchFamily="2" charset="2"/>
              <a:buNone/>
            </a:pPr>
            <a:r>
              <a:rPr lang="en-US" smtClean="0"/>
              <a:t>	Multiple 30-minute reports provide information related to Gateway STPs and Gateway Screening, such as the following:</a:t>
            </a:r>
          </a:p>
          <a:p>
            <a:pPr lvl="1" eaLnBrk="1" hangingPunct="1"/>
            <a:r>
              <a:rPr lang="en-US" smtClean="0"/>
              <a:t>Gateway – STP </a:t>
            </a:r>
          </a:p>
          <a:p>
            <a:pPr lvl="1" eaLnBrk="1" hangingPunct="1"/>
            <a:r>
              <a:rPr lang="en-US" smtClean="0"/>
              <a:t>Gateway – ORIGNI</a:t>
            </a:r>
          </a:p>
          <a:p>
            <a:pPr lvl="1" eaLnBrk="1" hangingPunct="1"/>
            <a:r>
              <a:rPr lang="en-US" smtClean="0"/>
              <a:t>Gateway – ORIGNINC</a:t>
            </a:r>
          </a:p>
          <a:p>
            <a:pPr lvl="1" eaLnBrk="1" hangingPunct="1"/>
            <a:r>
              <a:rPr lang="en-US" smtClean="0"/>
              <a:t>Gateway – LNKSET</a:t>
            </a:r>
          </a:p>
          <a:p>
            <a:pPr lvl="1" eaLnBrk="1" hangingPunct="1"/>
            <a:r>
              <a:rPr lang="en-US" smtClean="0"/>
              <a:t>Gateway – LSDESTNI</a:t>
            </a:r>
          </a:p>
          <a:p>
            <a:pPr lvl="1" eaLnBrk="1" hangingPunct="1"/>
            <a:r>
              <a:rPr lang="en-US" smtClean="0"/>
              <a:t>Gateway - LSORIGINI</a:t>
            </a:r>
          </a:p>
          <a:p>
            <a:pPr eaLnBrk="1" hangingPunct="1"/>
            <a:endParaRPr lang="en-US" smtClean="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484188" y="0"/>
            <a:ext cx="8583612" cy="914400"/>
          </a:xfrm>
        </p:spPr>
        <p:txBody>
          <a:bodyPr/>
          <a:lstStyle/>
          <a:p>
            <a:pPr eaLnBrk="1" hangingPunct="1"/>
            <a:r>
              <a:rPr lang="en-US" dirty="0" smtClean="0"/>
              <a:t>Gateway Measurements</a:t>
            </a:r>
          </a:p>
        </p:txBody>
      </p:sp>
      <p:sp>
        <p:nvSpPr>
          <p:cNvPr id="113667" name="AutoShape 3"/>
          <p:cNvSpPr>
            <a:spLocks noChangeArrowheads="1"/>
          </p:cNvSpPr>
          <p:nvPr/>
        </p:nvSpPr>
        <p:spPr bwMode="auto">
          <a:xfrm>
            <a:off x="1344613" y="2173288"/>
            <a:ext cx="6453187" cy="3667760"/>
          </a:xfrm>
          <a:prstGeom prst="flowChartAlternateProcess">
            <a:avLst/>
          </a:prstGeom>
          <a:solidFill>
            <a:srgbClr val="66FF33"/>
          </a:solidFill>
          <a:ln w="9525">
            <a:noFill/>
            <a:miter lim="800000"/>
            <a:headEnd/>
            <a:tailEnd/>
          </a:ln>
        </p:spPr>
        <p:txBody>
          <a:bodyPr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rlghn0100W </a:t>
            </a:r>
            <a:r>
              <a:rPr lang="en-US" sz="1400" dirty="0" smtClean="0">
                <a:solidFill>
                  <a:srgbClr val="000000"/>
                </a:solidFill>
              </a:rPr>
              <a:t>11-02-23 </a:t>
            </a:r>
            <a:r>
              <a:rPr lang="en-US" sz="1400" dirty="0">
                <a:solidFill>
                  <a:srgbClr val="000000"/>
                </a:solidFill>
              </a:rPr>
              <a:t>12:05:16 EST Rel XX.X</a:t>
            </a:r>
          </a:p>
          <a:p>
            <a:pPr defTabSz="820738" eaLnBrk="0" hangingPunct="0"/>
            <a:r>
              <a:rPr lang="en-US" sz="1400" dirty="0">
                <a:solidFill>
                  <a:srgbClr val="000000"/>
                </a:solidFill>
              </a:rPr>
              <a:t>    TYPE OF REPORT: GATEWAY MEASUREMENTS ON STP</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11:30:00 THROUGH 11:59:59</a:t>
            </a:r>
          </a:p>
          <a:p>
            <a:pPr defTabSz="820738" eaLnBrk="0" hangingPunct="0"/>
            <a:endParaRPr lang="en-US" sz="1400" dirty="0">
              <a:solidFill>
                <a:srgbClr val="000000"/>
              </a:solidFill>
            </a:endParaRPr>
          </a:p>
          <a:p>
            <a:pPr defTabSz="820738" eaLnBrk="0" hangingPunct="0"/>
            <a:r>
              <a:rPr lang="en-US" sz="1400" dirty="0">
                <a:solidFill>
                  <a:srgbClr val="000000"/>
                </a:solidFill>
              </a:rPr>
              <a:t>    GTWY MEASUREMENTS:  STP</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11:30:00 through 11:59:59.</a:t>
            </a:r>
          </a:p>
          <a:p>
            <a:pPr defTabSz="820738" eaLnBrk="0" hangingPunct="0"/>
            <a:r>
              <a:rPr lang="en-US" sz="1400" dirty="0">
                <a:solidFill>
                  <a:srgbClr val="000000"/>
                </a:solidFill>
              </a:rPr>
              <a:t>    </a:t>
            </a:r>
            <a:r>
              <a:rPr lang="en-US" sz="1400" dirty="0" err="1">
                <a:solidFill>
                  <a:srgbClr val="000000"/>
                </a:solidFill>
              </a:rPr>
              <a:t>GTTPFDIC</a:t>
            </a:r>
            <a:r>
              <a:rPr lang="en-US" sz="1400" dirty="0">
                <a:solidFill>
                  <a:srgbClr val="000000"/>
                </a:solidFill>
              </a:rPr>
              <a:t>	= 38370923,	</a:t>
            </a:r>
            <a:r>
              <a:rPr lang="en-US" sz="1400" dirty="0" err="1">
                <a:solidFill>
                  <a:srgbClr val="000000"/>
                </a:solidFill>
              </a:rPr>
              <a:t>MSUDSCRD</a:t>
            </a:r>
            <a:r>
              <a:rPr lang="en-US" sz="1400" dirty="0">
                <a:solidFill>
                  <a:srgbClr val="000000"/>
                </a:solidFill>
              </a:rPr>
              <a:t>	= 1663640,</a:t>
            </a:r>
          </a:p>
          <a:p>
            <a:pPr defTabSz="820738" eaLnBrk="0" hangingPunct="0"/>
            <a:r>
              <a:rPr lang="en-US" sz="1400" dirty="0">
                <a:solidFill>
                  <a:srgbClr val="000000"/>
                </a:solidFill>
              </a:rPr>
              <a:t>    </a:t>
            </a:r>
            <a:r>
              <a:rPr lang="en-US" sz="1400" dirty="0" err="1">
                <a:solidFill>
                  <a:srgbClr val="000000"/>
                </a:solidFill>
              </a:rPr>
              <a:t>MSURJOPC</a:t>
            </a:r>
            <a:r>
              <a:rPr lang="en-US" sz="1400" dirty="0">
                <a:solidFill>
                  <a:srgbClr val="000000"/>
                </a:solidFill>
              </a:rPr>
              <a:t>	= 834034,		</a:t>
            </a:r>
            <a:r>
              <a:rPr lang="en-US" sz="1400" dirty="0" err="1">
                <a:solidFill>
                  <a:srgbClr val="000000"/>
                </a:solidFill>
              </a:rPr>
              <a:t>MSURJDPC</a:t>
            </a:r>
            <a:r>
              <a:rPr lang="en-US" sz="1400" dirty="0">
                <a:solidFill>
                  <a:srgbClr val="000000"/>
                </a:solidFill>
              </a:rPr>
              <a:t>	= 457021,</a:t>
            </a:r>
          </a:p>
          <a:p>
            <a:pPr defTabSz="820738" eaLnBrk="0" hangingPunct="0"/>
            <a:r>
              <a:rPr lang="en-US" sz="1400" dirty="0">
                <a:solidFill>
                  <a:srgbClr val="000000"/>
                </a:solidFill>
              </a:rPr>
              <a:t>    </a:t>
            </a:r>
            <a:r>
              <a:rPr lang="en-US" sz="1400" dirty="0" err="1">
                <a:solidFill>
                  <a:srgbClr val="000000"/>
                </a:solidFill>
              </a:rPr>
              <a:t>MSURJSIO</a:t>
            </a:r>
            <a:r>
              <a:rPr lang="en-US" sz="1400" dirty="0">
                <a:solidFill>
                  <a:srgbClr val="000000"/>
                </a:solidFill>
              </a:rPr>
              <a:t>	= 357039,		</a:t>
            </a:r>
            <a:r>
              <a:rPr lang="en-US" sz="1400" dirty="0" err="1">
                <a:solidFill>
                  <a:srgbClr val="000000"/>
                </a:solidFill>
              </a:rPr>
              <a:t>MSURJCPA</a:t>
            </a:r>
            <a:r>
              <a:rPr lang="en-US" sz="1400" dirty="0">
                <a:solidFill>
                  <a:srgbClr val="000000"/>
                </a:solidFill>
              </a:rPr>
              <a:t>	= 13674,</a:t>
            </a:r>
          </a:p>
          <a:p>
            <a:pPr defTabSz="820738" eaLnBrk="0" hangingPunct="0"/>
            <a:r>
              <a:rPr lang="en-US" sz="1400" dirty="0">
                <a:solidFill>
                  <a:srgbClr val="000000"/>
                </a:solidFill>
              </a:rPr>
              <a:t>    </a:t>
            </a:r>
            <a:r>
              <a:rPr lang="en-US" sz="1400" dirty="0" err="1">
                <a:solidFill>
                  <a:srgbClr val="000000"/>
                </a:solidFill>
              </a:rPr>
              <a:t>MSURJAPC</a:t>
            </a:r>
            <a:r>
              <a:rPr lang="en-US" sz="1400" dirty="0">
                <a:solidFill>
                  <a:srgbClr val="000000"/>
                </a:solidFill>
              </a:rPr>
              <a:t>	= 0,		</a:t>
            </a:r>
            <a:r>
              <a:rPr lang="en-US" sz="1400" dirty="0" err="1">
                <a:solidFill>
                  <a:srgbClr val="000000"/>
                </a:solidFill>
              </a:rPr>
              <a:t>MSURJPCS</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MSURJDST</a:t>
            </a:r>
            <a:r>
              <a:rPr lang="en-US" sz="1400" dirty="0">
                <a:solidFill>
                  <a:srgbClr val="000000"/>
                </a:solidFill>
              </a:rPr>
              <a:t>	= 0,		</a:t>
            </a:r>
            <a:r>
              <a:rPr lang="en-US" sz="1400" dirty="0" err="1">
                <a:solidFill>
                  <a:srgbClr val="000000"/>
                </a:solidFill>
              </a:rPr>
              <a:t>MSURJTT</a:t>
            </a:r>
            <a:r>
              <a:rPr lang="en-US" sz="1400" dirty="0">
                <a:solidFill>
                  <a:srgbClr val="000000"/>
                </a:solidFill>
              </a:rPr>
              <a:t>	= 997,</a:t>
            </a:r>
          </a:p>
          <a:p>
            <a:pPr defTabSz="820738" eaLnBrk="0" hangingPunct="0"/>
            <a:r>
              <a:rPr lang="en-US" sz="1400" dirty="0">
                <a:solidFill>
                  <a:srgbClr val="000000"/>
                </a:solidFill>
              </a:rPr>
              <a:t>    </a:t>
            </a:r>
            <a:r>
              <a:rPr lang="en-US" sz="1400" dirty="0" err="1">
                <a:solidFill>
                  <a:srgbClr val="000000"/>
                </a:solidFill>
              </a:rPr>
              <a:t>MSURJDSN</a:t>
            </a:r>
            <a:r>
              <a:rPr lang="en-US" sz="1400" dirty="0">
                <a:solidFill>
                  <a:srgbClr val="000000"/>
                </a:solidFill>
              </a:rPr>
              <a:t>	= 875,		</a:t>
            </a:r>
            <a:r>
              <a:rPr lang="en-US" sz="1400" dirty="0" err="1">
                <a:solidFill>
                  <a:srgbClr val="000000"/>
                </a:solidFill>
              </a:rPr>
              <a:t>MSURJTFC</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MSURJSRT</a:t>
            </a:r>
            <a:r>
              <a:rPr lang="en-US" sz="1400" dirty="0">
                <a:solidFill>
                  <a:srgbClr val="000000"/>
                </a:solidFill>
              </a:rPr>
              <a:t>	= 0,		</a:t>
            </a:r>
            <a:r>
              <a:rPr lang="en-US" sz="1400" dirty="0" err="1">
                <a:solidFill>
                  <a:srgbClr val="000000"/>
                </a:solidFill>
              </a:rPr>
              <a:t>TTMAPPF</a:t>
            </a:r>
            <a:r>
              <a:rPr lang="en-US" sz="1400" dirty="0">
                <a:solidFill>
                  <a:srgbClr val="000000"/>
                </a:solidFill>
              </a:rPr>
              <a:t>	= 0,</a:t>
            </a:r>
          </a:p>
        </p:txBody>
      </p:sp>
      <p:sp>
        <p:nvSpPr>
          <p:cNvPr id="113668" name="Text Box 4"/>
          <p:cNvSpPr txBox="1">
            <a:spLocks noChangeArrowheads="1"/>
          </p:cNvSpPr>
          <p:nvPr/>
        </p:nvSpPr>
        <p:spPr bwMode="auto">
          <a:xfrm>
            <a:off x="0" y="971550"/>
            <a:ext cx="9144000" cy="509588"/>
          </a:xfrm>
          <a:prstGeom prst="rect">
            <a:avLst/>
          </a:prstGeom>
          <a:noFill/>
          <a:ln w="12700" cap="sq">
            <a:noFill/>
            <a:miter lim="800000"/>
            <a:headEnd type="none" w="sm" len="sm"/>
            <a:tailEnd type="none" w="sm" len="sm"/>
          </a:ln>
        </p:spPr>
        <p:txBody>
          <a:bodyPr lIns="82058" tIns="41029" rIns="82058" bIns="41029">
            <a:spAutoFit/>
          </a:bodyPr>
          <a:lstStyle/>
          <a:p>
            <a:pPr algn="ctr" defTabSz="820738" eaLnBrk="0" hangingPunct="0"/>
            <a:r>
              <a:rPr lang="en-US" sz="2800"/>
              <a:t>rept-meas:type=gtwy:enttype=stp</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484188" y="0"/>
            <a:ext cx="8583612" cy="914400"/>
          </a:xfrm>
        </p:spPr>
        <p:txBody>
          <a:bodyPr/>
          <a:lstStyle/>
          <a:p>
            <a:pPr eaLnBrk="1" hangingPunct="1"/>
            <a:r>
              <a:rPr lang="en-US" dirty="0" smtClean="0"/>
              <a:t>Gateway Measurements</a:t>
            </a:r>
          </a:p>
        </p:txBody>
      </p:sp>
      <p:sp>
        <p:nvSpPr>
          <p:cNvPr id="114691" name="AutoShape 3"/>
          <p:cNvSpPr>
            <a:spLocks noChangeArrowheads="1"/>
          </p:cNvSpPr>
          <p:nvPr/>
        </p:nvSpPr>
        <p:spPr bwMode="auto">
          <a:xfrm>
            <a:off x="609600" y="2428875"/>
            <a:ext cx="7972425" cy="2475944"/>
          </a:xfrm>
          <a:prstGeom prst="flowChartAlternateProcess">
            <a:avLst/>
          </a:prstGeom>
          <a:solidFill>
            <a:srgbClr val="66FF33"/>
          </a:solidFill>
          <a:ln w="9525">
            <a:noFill/>
            <a:miter lim="800000"/>
            <a:headEnd/>
            <a:tailEnd/>
          </a:ln>
        </p:spPr>
        <p:txBody>
          <a:bodyPr wrap="square"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rlghn0100W </a:t>
            </a:r>
            <a:r>
              <a:rPr lang="en-US" sz="1400" dirty="0" smtClean="0">
                <a:solidFill>
                  <a:srgbClr val="000000"/>
                </a:solidFill>
              </a:rPr>
              <a:t>11-02-23 </a:t>
            </a:r>
            <a:r>
              <a:rPr lang="en-US" sz="1400" dirty="0">
                <a:solidFill>
                  <a:srgbClr val="000000"/>
                </a:solidFill>
              </a:rPr>
              <a:t>12:05:16 EST Rel XX.X</a:t>
            </a:r>
          </a:p>
          <a:p>
            <a:pPr defTabSz="820738" eaLnBrk="0" hangingPunct="0"/>
            <a:r>
              <a:rPr lang="en-US" sz="1400" dirty="0">
                <a:solidFill>
                  <a:srgbClr val="000000"/>
                </a:solidFill>
              </a:rPr>
              <a:t>    TYPE OF REPORT: GATEWAY MEASUREMENTS ON </a:t>
            </a:r>
            <a:r>
              <a:rPr lang="en-US" sz="1400" dirty="0" err="1">
                <a:solidFill>
                  <a:srgbClr val="000000"/>
                </a:solidFill>
              </a:rPr>
              <a:t>ORIGNI</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11:30:00 THROUGH 11:59:59</a:t>
            </a:r>
          </a:p>
          <a:p>
            <a:pPr defTabSz="820738" eaLnBrk="0" hangingPunct="0"/>
            <a:endParaRPr lang="en-US" sz="1400" dirty="0">
              <a:solidFill>
                <a:srgbClr val="000000"/>
              </a:solidFill>
            </a:endParaRPr>
          </a:p>
          <a:p>
            <a:pPr defTabSz="820738" eaLnBrk="0" hangingPunct="0"/>
            <a:r>
              <a:rPr lang="en-US" sz="1400" dirty="0">
                <a:solidFill>
                  <a:srgbClr val="000000"/>
                </a:solidFill>
              </a:rPr>
              <a:t>    GTWY MEASUREMENTS:  </a:t>
            </a:r>
            <a:r>
              <a:rPr lang="en-US" sz="1400" dirty="0" err="1">
                <a:solidFill>
                  <a:srgbClr val="000000"/>
                </a:solidFill>
              </a:rPr>
              <a:t>ORIGNI</a:t>
            </a:r>
            <a:r>
              <a:rPr lang="en-US" sz="1400" dirty="0">
                <a:solidFill>
                  <a:srgbClr val="000000"/>
                </a:solidFill>
              </a:rPr>
              <a:t>:     NI=200</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11:30:00 through 11:59:59.</a:t>
            </a:r>
          </a:p>
          <a:p>
            <a:pPr defTabSz="820738" eaLnBrk="0" hangingPunct="0"/>
            <a:r>
              <a:rPr lang="en-US" sz="1400" dirty="0">
                <a:solidFill>
                  <a:srgbClr val="000000"/>
                </a:solidFill>
              </a:rPr>
              <a:t>    </a:t>
            </a:r>
            <a:r>
              <a:rPr lang="en-US" sz="1400" dirty="0" err="1">
                <a:solidFill>
                  <a:srgbClr val="000000"/>
                </a:solidFill>
              </a:rPr>
              <a:t>GTTPFDPC</a:t>
            </a:r>
            <a:r>
              <a:rPr lang="en-US" sz="1400" dirty="0">
                <a:solidFill>
                  <a:srgbClr val="000000"/>
                </a:solidFill>
              </a:rPr>
              <a:t>	= 70923,	</a:t>
            </a:r>
            <a:r>
              <a:rPr lang="en-US" sz="1400" dirty="0" err="1">
                <a:solidFill>
                  <a:srgbClr val="000000"/>
                </a:solidFill>
              </a:rPr>
              <a:t>GTTUNTT</a:t>
            </a:r>
            <a:r>
              <a:rPr lang="en-US" sz="1400" dirty="0">
                <a:solidFill>
                  <a:srgbClr val="000000"/>
                </a:solidFill>
              </a:rPr>
              <a:t>	= 0,	</a:t>
            </a:r>
            <a:r>
              <a:rPr lang="en-US" sz="1400" dirty="0" err="1">
                <a:solidFill>
                  <a:srgbClr val="000000"/>
                </a:solidFill>
              </a:rPr>
              <a:t>GTTPFDIC</a:t>
            </a:r>
            <a:r>
              <a:rPr lang="en-US" sz="1400" dirty="0">
                <a:solidFill>
                  <a:srgbClr val="000000"/>
                </a:solidFill>
              </a:rPr>
              <a:t>	= 834034,</a:t>
            </a:r>
          </a:p>
          <a:p>
            <a:pPr defTabSz="820738" eaLnBrk="0" hangingPunct="0"/>
            <a:r>
              <a:rPr lang="en-US" sz="1400" dirty="0">
                <a:solidFill>
                  <a:srgbClr val="000000"/>
                </a:solidFill>
              </a:rPr>
              <a:t>    </a:t>
            </a:r>
            <a:r>
              <a:rPr lang="en-US" sz="1400" dirty="0" err="1">
                <a:solidFill>
                  <a:srgbClr val="000000"/>
                </a:solidFill>
              </a:rPr>
              <a:t>GTTUNADR</a:t>
            </a:r>
            <a:r>
              <a:rPr lang="en-US" sz="1400" dirty="0">
                <a:solidFill>
                  <a:srgbClr val="000000"/>
                </a:solidFill>
              </a:rPr>
              <a:t>	= 0, </a:t>
            </a:r>
          </a:p>
        </p:txBody>
      </p:sp>
      <p:sp>
        <p:nvSpPr>
          <p:cNvPr id="114692" name="Text Box 4"/>
          <p:cNvSpPr txBox="1">
            <a:spLocks noChangeArrowheads="1"/>
          </p:cNvSpPr>
          <p:nvPr/>
        </p:nvSpPr>
        <p:spPr bwMode="auto">
          <a:xfrm>
            <a:off x="762000" y="1008063"/>
            <a:ext cx="166688" cy="403225"/>
          </a:xfrm>
          <a:prstGeom prst="rect">
            <a:avLst/>
          </a:prstGeom>
          <a:noFill/>
          <a:ln w="12700" cap="sq">
            <a:noFill/>
            <a:miter lim="800000"/>
            <a:headEnd type="none" w="sm" len="sm"/>
            <a:tailEnd type="none" w="sm" len="sm"/>
          </a:ln>
        </p:spPr>
        <p:txBody>
          <a:bodyPr wrap="none" lIns="82058" tIns="41029" rIns="82058" bIns="41029">
            <a:spAutoFit/>
          </a:bodyPr>
          <a:lstStyle/>
          <a:p>
            <a:pPr defTabSz="820738" eaLnBrk="0" hangingPunct="0"/>
            <a:endParaRPr lang="en-US" sz="2200">
              <a:latin typeface="Times New Roman" pitchFamily="18" charset="0"/>
            </a:endParaRPr>
          </a:p>
        </p:txBody>
      </p:sp>
      <p:sp>
        <p:nvSpPr>
          <p:cNvPr id="114693" name="Rectangle 5"/>
          <p:cNvSpPr>
            <a:spLocks noChangeArrowheads="1"/>
          </p:cNvSpPr>
          <p:nvPr/>
        </p:nvSpPr>
        <p:spPr bwMode="auto">
          <a:xfrm>
            <a:off x="0" y="1000125"/>
            <a:ext cx="9144000" cy="509588"/>
          </a:xfrm>
          <a:prstGeom prst="rect">
            <a:avLst/>
          </a:prstGeom>
          <a:noFill/>
          <a:ln w="12700">
            <a:noFill/>
            <a:miter lim="800000"/>
            <a:headEnd type="none" w="sm" len="sm"/>
            <a:tailEnd type="none" w="sm" len="sm"/>
          </a:ln>
        </p:spPr>
        <p:txBody>
          <a:bodyPr lIns="82058" tIns="41029" rIns="82058" bIns="41029">
            <a:spAutoFit/>
          </a:bodyPr>
          <a:lstStyle/>
          <a:p>
            <a:pPr algn="ctr" defTabSz="820738" eaLnBrk="0" hangingPunct="0">
              <a:spcBef>
                <a:spcPct val="50000"/>
              </a:spcBef>
              <a:buClr>
                <a:schemeClr val="tx2"/>
              </a:buClr>
              <a:buSzPct val="60000"/>
              <a:buFont typeface="ZapfDingbats" pitchFamily="82" charset="2"/>
              <a:buNone/>
            </a:pPr>
            <a:r>
              <a:rPr lang="en-US" sz="2800"/>
              <a:t>rept-meas:type=gtwy:enttype=origni:ni=200</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a:xfrm>
            <a:off x="560388" y="0"/>
            <a:ext cx="8583612" cy="914400"/>
          </a:xfrm>
        </p:spPr>
        <p:txBody>
          <a:bodyPr/>
          <a:lstStyle/>
          <a:p>
            <a:pPr eaLnBrk="1" hangingPunct="1"/>
            <a:r>
              <a:rPr lang="en-US" dirty="0" smtClean="0"/>
              <a:t>Gateway Measurements</a:t>
            </a:r>
          </a:p>
        </p:txBody>
      </p:sp>
      <p:sp>
        <p:nvSpPr>
          <p:cNvPr id="115715" name="AutoShape 3"/>
          <p:cNvSpPr>
            <a:spLocks noChangeArrowheads="1"/>
          </p:cNvSpPr>
          <p:nvPr/>
        </p:nvSpPr>
        <p:spPr bwMode="auto">
          <a:xfrm>
            <a:off x="1552575" y="2286000"/>
            <a:ext cx="6019800" cy="2475944"/>
          </a:xfrm>
          <a:prstGeom prst="flowChartAlternateProcess">
            <a:avLst/>
          </a:prstGeom>
          <a:solidFill>
            <a:srgbClr val="66FF33"/>
          </a:solidFill>
          <a:ln w="9525">
            <a:noFill/>
            <a:miter lim="800000"/>
            <a:headEnd/>
            <a:tailEnd/>
          </a:ln>
        </p:spPr>
        <p:txBody>
          <a:bodyPr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rlghn0100W </a:t>
            </a:r>
            <a:r>
              <a:rPr lang="en-US" sz="1400" dirty="0" smtClean="0">
                <a:solidFill>
                  <a:srgbClr val="000000"/>
                </a:solidFill>
              </a:rPr>
              <a:t>11-02-23 </a:t>
            </a:r>
            <a:r>
              <a:rPr lang="en-US" sz="1400" dirty="0">
                <a:solidFill>
                  <a:srgbClr val="000000"/>
                </a:solidFill>
              </a:rPr>
              <a:t>12:05:16 EST Rel XX.X</a:t>
            </a:r>
          </a:p>
          <a:p>
            <a:pPr defTabSz="820738" eaLnBrk="0" hangingPunct="0"/>
            <a:r>
              <a:rPr lang="en-US" sz="1400" dirty="0">
                <a:solidFill>
                  <a:srgbClr val="000000"/>
                </a:solidFill>
              </a:rPr>
              <a:t>    TYPE OF REPORT: GATEWAY MEASUREMENTS ON </a:t>
            </a:r>
            <a:r>
              <a:rPr lang="en-US" sz="1400" dirty="0" err="1">
                <a:solidFill>
                  <a:srgbClr val="000000"/>
                </a:solidFill>
              </a:rPr>
              <a:t>ORIGNINC</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11:30:00 THROUGH 11:59:59</a:t>
            </a:r>
          </a:p>
          <a:p>
            <a:pPr defTabSz="820738" eaLnBrk="0" hangingPunct="0"/>
            <a:endParaRPr lang="en-US" sz="1400" dirty="0">
              <a:solidFill>
                <a:srgbClr val="000000"/>
              </a:solidFill>
            </a:endParaRPr>
          </a:p>
          <a:p>
            <a:pPr defTabSz="820738" eaLnBrk="0" hangingPunct="0"/>
            <a:r>
              <a:rPr lang="en-US" sz="1400" dirty="0">
                <a:solidFill>
                  <a:srgbClr val="000000"/>
                </a:solidFill>
              </a:rPr>
              <a:t>    GTWY MEASUREMENTS:  </a:t>
            </a:r>
            <a:r>
              <a:rPr lang="en-US" sz="1400" dirty="0" err="1">
                <a:solidFill>
                  <a:srgbClr val="000000"/>
                </a:solidFill>
              </a:rPr>
              <a:t>ORIGNINC</a:t>
            </a:r>
            <a:r>
              <a:rPr lang="en-US" sz="1400" dirty="0">
                <a:solidFill>
                  <a:srgbClr val="000000"/>
                </a:solidFill>
              </a:rPr>
              <a:t>:    NC=190 </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11:30:00 through 11:59:59.</a:t>
            </a:r>
          </a:p>
          <a:p>
            <a:pPr defTabSz="820738" eaLnBrk="0" hangingPunct="0"/>
            <a:r>
              <a:rPr lang="en-US" sz="1400" dirty="0">
                <a:solidFill>
                  <a:srgbClr val="000000"/>
                </a:solidFill>
              </a:rPr>
              <a:t>    </a:t>
            </a:r>
            <a:r>
              <a:rPr lang="en-US" sz="1400" dirty="0" err="1">
                <a:solidFill>
                  <a:srgbClr val="000000"/>
                </a:solidFill>
              </a:rPr>
              <a:t>GTTPFDPC</a:t>
            </a:r>
            <a:r>
              <a:rPr lang="en-US" sz="1400" dirty="0">
                <a:solidFill>
                  <a:srgbClr val="000000"/>
                </a:solidFill>
              </a:rPr>
              <a:t>	= 70923,	</a:t>
            </a:r>
            <a:r>
              <a:rPr lang="en-US" sz="1400" dirty="0" err="1">
                <a:solidFill>
                  <a:srgbClr val="000000"/>
                </a:solidFill>
              </a:rPr>
              <a:t>GTTUNTT</a:t>
            </a:r>
            <a:r>
              <a:rPr lang="en-US" sz="1400" dirty="0">
                <a:solidFill>
                  <a:srgbClr val="000000"/>
                </a:solidFill>
              </a:rPr>
              <a:t>	= 0,	</a:t>
            </a:r>
          </a:p>
          <a:p>
            <a:pPr defTabSz="820738" eaLnBrk="0" hangingPunct="0"/>
            <a:r>
              <a:rPr lang="en-US" sz="1400" dirty="0">
                <a:solidFill>
                  <a:srgbClr val="000000"/>
                </a:solidFill>
              </a:rPr>
              <a:t>    </a:t>
            </a:r>
            <a:r>
              <a:rPr lang="en-US" sz="1400" dirty="0" err="1">
                <a:solidFill>
                  <a:srgbClr val="000000"/>
                </a:solidFill>
              </a:rPr>
              <a:t>GTTPFDIC</a:t>
            </a:r>
            <a:r>
              <a:rPr lang="en-US" sz="1400" dirty="0">
                <a:solidFill>
                  <a:srgbClr val="000000"/>
                </a:solidFill>
              </a:rPr>
              <a:t>	= 834034, </a:t>
            </a:r>
            <a:r>
              <a:rPr lang="en-US" sz="1400" dirty="0" err="1">
                <a:solidFill>
                  <a:srgbClr val="000000"/>
                </a:solidFill>
              </a:rPr>
              <a:t>GTTUNADR</a:t>
            </a:r>
            <a:r>
              <a:rPr lang="en-US" sz="1400" dirty="0">
                <a:solidFill>
                  <a:srgbClr val="000000"/>
                </a:solidFill>
              </a:rPr>
              <a:t>	= 0,</a:t>
            </a:r>
          </a:p>
        </p:txBody>
      </p:sp>
      <p:sp>
        <p:nvSpPr>
          <p:cNvPr id="115716" name="Rectangle 4"/>
          <p:cNvSpPr>
            <a:spLocks noChangeArrowheads="1"/>
          </p:cNvSpPr>
          <p:nvPr/>
        </p:nvSpPr>
        <p:spPr bwMode="auto">
          <a:xfrm>
            <a:off x="0" y="1000125"/>
            <a:ext cx="9144000" cy="509588"/>
          </a:xfrm>
          <a:prstGeom prst="rect">
            <a:avLst/>
          </a:prstGeom>
          <a:noFill/>
          <a:ln w="12700">
            <a:noFill/>
            <a:miter lim="800000"/>
            <a:headEnd type="none" w="sm" len="sm"/>
            <a:tailEnd type="none" w="sm" len="sm"/>
          </a:ln>
        </p:spPr>
        <p:txBody>
          <a:bodyPr lIns="82058" tIns="41029" rIns="82058" bIns="41029">
            <a:spAutoFit/>
          </a:bodyPr>
          <a:lstStyle/>
          <a:p>
            <a:pPr defTabSz="820738" eaLnBrk="0" hangingPunct="0">
              <a:spcBef>
                <a:spcPct val="50000"/>
              </a:spcBef>
              <a:buClr>
                <a:schemeClr val="tx2"/>
              </a:buClr>
              <a:buSzPct val="60000"/>
              <a:buFont typeface="ZapfDingbats" pitchFamily="82" charset="2"/>
              <a:buNone/>
            </a:pPr>
            <a:r>
              <a:rPr lang="en-US" sz="2200" b="1">
                <a:latin typeface="Century Schoolbook" pitchFamily="18" charset="0"/>
              </a:rPr>
              <a:t>     </a:t>
            </a:r>
            <a:r>
              <a:rPr lang="en-US" sz="2800"/>
              <a:t>rept-meas:type=gtwy:enttype=origninc:ni=3:nc=190</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84188" y="0"/>
            <a:ext cx="8583612" cy="914400"/>
          </a:xfrm>
        </p:spPr>
        <p:txBody>
          <a:bodyPr/>
          <a:lstStyle/>
          <a:p>
            <a:pPr eaLnBrk="1" hangingPunct="1"/>
            <a:r>
              <a:rPr lang="en-US" dirty="0" smtClean="0"/>
              <a:t>Gateway Measurements</a:t>
            </a:r>
          </a:p>
        </p:txBody>
      </p:sp>
      <p:sp>
        <p:nvSpPr>
          <p:cNvPr id="116739" name="AutoShape 3"/>
          <p:cNvSpPr>
            <a:spLocks noChangeArrowheads="1"/>
          </p:cNvSpPr>
          <p:nvPr/>
        </p:nvSpPr>
        <p:spPr bwMode="auto">
          <a:xfrm>
            <a:off x="733425" y="2143125"/>
            <a:ext cx="7721600" cy="3429397"/>
          </a:xfrm>
          <a:prstGeom prst="flowChartAlternateProcess">
            <a:avLst/>
          </a:prstGeom>
          <a:solidFill>
            <a:srgbClr val="66FF33"/>
          </a:solidFill>
          <a:ln w="9525">
            <a:noFill/>
            <a:miter lim="800000"/>
            <a:headEnd/>
            <a:tailEnd/>
          </a:ln>
        </p:spPr>
        <p:txBody>
          <a:bodyPr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rlghn0100W </a:t>
            </a:r>
            <a:r>
              <a:rPr lang="en-US" sz="1400" dirty="0" smtClean="0">
                <a:solidFill>
                  <a:srgbClr val="000000"/>
                </a:solidFill>
              </a:rPr>
              <a:t>11-02-23 </a:t>
            </a:r>
            <a:r>
              <a:rPr lang="en-US" sz="1400" dirty="0">
                <a:solidFill>
                  <a:srgbClr val="000000"/>
                </a:solidFill>
              </a:rPr>
              <a:t>12:05:16 EST Rel XX.X</a:t>
            </a:r>
          </a:p>
          <a:p>
            <a:pPr defTabSz="820738" eaLnBrk="0" hangingPunct="0"/>
            <a:r>
              <a:rPr lang="en-US" sz="1400" dirty="0">
                <a:solidFill>
                  <a:srgbClr val="000000"/>
                </a:solidFill>
              </a:rPr>
              <a:t>    TYPE OF REPORT: GATEWAY MEASUREMENTS ON </a:t>
            </a:r>
            <a:r>
              <a:rPr lang="en-US" sz="1400" dirty="0" err="1">
                <a:solidFill>
                  <a:srgbClr val="000000"/>
                </a:solidFill>
              </a:rPr>
              <a:t>LNKSET</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11:30:00 THROUGH 11:59:59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LNKSET</a:t>
            </a:r>
            <a:r>
              <a:rPr lang="en-US" sz="1400" dirty="0">
                <a:solidFill>
                  <a:srgbClr val="000000"/>
                </a:solidFill>
              </a:rPr>
              <a:t> GTWY MEASUREMENTS:  </a:t>
            </a:r>
            <a:r>
              <a:rPr lang="en-US" sz="1400" dirty="0" err="1">
                <a:solidFill>
                  <a:srgbClr val="000000"/>
                </a:solidFill>
              </a:rPr>
              <a:t>LNKSET</a:t>
            </a:r>
            <a:r>
              <a:rPr lang="en-US" sz="1400" dirty="0">
                <a:solidFill>
                  <a:srgbClr val="000000"/>
                </a:solidFill>
              </a:rPr>
              <a:t>:   LS08</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11:30:00 through 11:59:59.</a:t>
            </a:r>
          </a:p>
          <a:p>
            <a:pPr defTabSz="820738" eaLnBrk="0" hangingPunct="0"/>
            <a:r>
              <a:rPr lang="en-US" sz="1400" dirty="0">
                <a:solidFill>
                  <a:srgbClr val="000000"/>
                </a:solidFill>
              </a:rPr>
              <a:t>    </a:t>
            </a:r>
            <a:r>
              <a:rPr lang="en-US" sz="1400" dirty="0" err="1">
                <a:solidFill>
                  <a:srgbClr val="000000"/>
                </a:solidFill>
              </a:rPr>
              <a:t>TFPTRAN</a:t>
            </a:r>
            <a:r>
              <a:rPr lang="en-US" sz="1400" dirty="0">
                <a:solidFill>
                  <a:srgbClr val="000000"/>
                </a:solidFill>
              </a:rPr>
              <a:t>	= 0,	</a:t>
            </a:r>
            <a:r>
              <a:rPr lang="en-US" sz="1400" dirty="0" err="1">
                <a:solidFill>
                  <a:srgbClr val="000000"/>
                </a:solidFill>
              </a:rPr>
              <a:t>TFPRECD</a:t>
            </a:r>
            <a:r>
              <a:rPr lang="en-US" sz="1400" dirty="0">
                <a:solidFill>
                  <a:srgbClr val="000000"/>
                </a:solidFill>
              </a:rPr>
              <a:t>	= 0,	</a:t>
            </a:r>
            <a:r>
              <a:rPr lang="en-US" sz="1400" dirty="0" err="1">
                <a:solidFill>
                  <a:srgbClr val="000000"/>
                </a:solidFill>
              </a:rPr>
              <a:t>TFRTRAN</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TFRRECD</a:t>
            </a:r>
            <a:r>
              <a:rPr lang="en-US" sz="1400" dirty="0">
                <a:solidFill>
                  <a:srgbClr val="000000"/>
                </a:solidFill>
              </a:rPr>
              <a:t>	= 0,	</a:t>
            </a:r>
            <a:r>
              <a:rPr lang="en-US" sz="1400" dirty="0" err="1">
                <a:solidFill>
                  <a:srgbClr val="000000"/>
                </a:solidFill>
              </a:rPr>
              <a:t>TFATRAN</a:t>
            </a:r>
            <a:r>
              <a:rPr lang="en-US" sz="1400" dirty="0">
                <a:solidFill>
                  <a:srgbClr val="000000"/>
                </a:solidFill>
              </a:rPr>
              <a:t>		= 0,	</a:t>
            </a:r>
            <a:r>
              <a:rPr lang="en-US" sz="1400" dirty="0" err="1">
                <a:solidFill>
                  <a:srgbClr val="000000"/>
                </a:solidFill>
              </a:rPr>
              <a:t>TFARECD</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SRSTTRAN</a:t>
            </a:r>
            <a:r>
              <a:rPr lang="en-US" sz="1400" dirty="0">
                <a:solidFill>
                  <a:srgbClr val="000000"/>
                </a:solidFill>
              </a:rPr>
              <a:t>	= 120,	</a:t>
            </a:r>
            <a:r>
              <a:rPr lang="en-US" sz="1400" dirty="0" err="1">
                <a:solidFill>
                  <a:srgbClr val="000000"/>
                </a:solidFill>
              </a:rPr>
              <a:t>SRSTRECD</a:t>
            </a:r>
            <a:r>
              <a:rPr lang="en-US" sz="1400" dirty="0">
                <a:solidFill>
                  <a:srgbClr val="000000"/>
                </a:solidFill>
              </a:rPr>
              <a:t>	= 120,	</a:t>
            </a:r>
            <a:r>
              <a:rPr lang="en-US" sz="1400" dirty="0" err="1">
                <a:solidFill>
                  <a:srgbClr val="000000"/>
                </a:solidFill>
              </a:rPr>
              <a:t>SRSCTRAN</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SRSCTRCD</a:t>
            </a:r>
            <a:r>
              <a:rPr lang="en-US" sz="1400" dirty="0">
                <a:solidFill>
                  <a:srgbClr val="000000"/>
                </a:solidFill>
              </a:rPr>
              <a:t>	= 0,	</a:t>
            </a:r>
            <a:r>
              <a:rPr lang="en-US" sz="1400" dirty="0" err="1">
                <a:solidFill>
                  <a:srgbClr val="000000"/>
                </a:solidFill>
              </a:rPr>
              <a:t>TSTMTRCD</a:t>
            </a:r>
            <a:r>
              <a:rPr lang="en-US" sz="1400" dirty="0">
                <a:solidFill>
                  <a:srgbClr val="000000"/>
                </a:solidFill>
              </a:rPr>
              <a:t>	= 120,	</a:t>
            </a:r>
            <a:r>
              <a:rPr lang="en-US" sz="1400" dirty="0" err="1">
                <a:solidFill>
                  <a:srgbClr val="000000"/>
                </a:solidFill>
              </a:rPr>
              <a:t>SSPTRAN</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SSPRECD</a:t>
            </a:r>
            <a:r>
              <a:rPr lang="en-US" sz="1400" dirty="0">
                <a:solidFill>
                  <a:srgbClr val="000000"/>
                </a:solidFill>
              </a:rPr>
              <a:t>	= 0,	</a:t>
            </a:r>
            <a:r>
              <a:rPr lang="en-US" sz="1400" dirty="0" err="1">
                <a:solidFill>
                  <a:srgbClr val="000000"/>
                </a:solidFill>
              </a:rPr>
              <a:t>SSATRAN</a:t>
            </a:r>
            <a:r>
              <a:rPr lang="en-US" sz="1400" dirty="0">
                <a:solidFill>
                  <a:srgbClr val="000000"/>
                </a:solidFill>
              </a:rPr>
              <a:t>	= 0,	</a:t>
            </a:r>
            <a:r>
              <a:rPr lang="en-US" sz="1400" dirty="0" err="1">
                <a:solidFill>
                  <a:srgbClr val="000000"/>
                </a:solidFill>
              </a:rPr>
              <a:t>SSARECD</a:t>
            </a:r>
            <a:r>
              <a:rPr lang="en-US" sz="1400" dirty="0">
                <a:solidFill>
                  <a:srgbClr val="000000"/>
                </a:solidFill>
              </a:rPr>
              <a:t>	= 120,</a:t>
            </a:r>
          </a:p>
          <a:p>
            <a:pPr defTabSz="820738" eaLnBrk="0" hangingPunct="0"/>
            <a:r>
              <a:rPr lang="en-US" sz="1400" dirty="0">
                <a:solidFill>
                  <a:srgbClr val="000000"/>
                </a:solidFill>
              </a:rPr>
              <a:t>    </a:t>
            </a:r>
            <a:r>
              <a:rPr lang="en-US" sz="1400" dirty="0" err="1">
                <a:solidFill>
                  <a:srgbClr val="000000"/>
                </a:solidFill>
              </a:rPr>
              <a:t>SSTTRAN</a:t>
            </a:r>
            <a:r>
              <a:rPr lang="en-US" sz="1400" dirty="0">
                <a:solidFill>
                  <a:srgbClr val="000000"/>
                </a:solidFill>
              </a:rPr>
              <a:t>	= 0,	</a:t>
            </a:r>
            <a:r>
              <a:rPr lang="en-US" sz="1400" dirty="0" err="1">
                <a:solidFill>
                  <a:srgbClr val="000000"/>
                </a:solidFill>
              </a:rPr>
              <a:t>SSTRECD</a:t>
            </a:r>
            <a:r>
              <a:rPr lang="en-US" sz="1400" dirty="0">
                <a:solidFill>
                  <a:srgbClr val="000000"/>
                </a:solidFill>
              </a:rPr>
              <a:t>	= 120,	</a:t>
            </a:r>
            <a:r>
              <a:rPr lang="en-US" sz="1400" dirty="0" err="1">
                <a:solidFill>
                  <a:srgbClr val="000000"/>
                </a:solidFill>
              </a:rPr>
              <a:t>SLTRECD</a:t>
            </a:r>
            <a:r>
              <a:rPr lang="en-US" sz="1400" dirty="0">
                <a:solidFill>
                  <a:srgbClr val="000000"/>
                </a:solidFill>
              </a:rPr>
              <a:t>	= 0,</a:t>
            </a:r>
          </a:p>
        </p:txBody>
      </p:sp>
      <p:sp>
        <p:nvSpPr>
          <p:cNvPr id="116740" name="Text Box 4"/>
          <p:cNvSpPr txBox="1">
            <a:spLocks noChangeArrowheads="1"/>
          </p:cNvSpPr>
          <p:nvPr/>
        </p:nvSpPr>
        <p:spPr bwMode="auto">
          <a:xfrm>
            <a:off x="0" y="990600"/>
            <a:ext cx="9144000" cy="509588"/>
          </a:xfrm>
          <a:prstGeom prst="rect">
            <a:avLst/>
          </a:prstGeom>
          <a:noFill/>
          <a:ln w="12700" cap="sq">
            <a:noFill/>
            <a:miter lim="800000"/>
            <a:headEnd type="none" w="sm" len="sm"/>
            <a:tailEnd type="none" w="sm" len="sm"/>
          </a:ln>
        </p:spPr>
        <p:txBody>
          <a:bodyPr lIns="82058" tIns="41029" rIns="82058" bIns="41029">
            <a:spAutoFit/>
          </a:bodyPr>
          <a:lstStyle/>
          <a:p>
            <a:pPr algn="ctr" defTabSz="820738" eaLnBrk="0" hangingPunct="0">
              <a:spcBef>
                <a:spcPct val="50000"/>
              </a:spcBef>
              <a:buClr>
                <a:schemeClr val="tx2"/>
              </a:buClr>
              <a:buSzPct val="60000"/>
              <a:buFont typeface="ZapfDingbats" pitchFamily="82" charset="2"/>
              <a:buNone/>
            </a:pPr>
            <a:r>
              <a:rPr lang="en-US" sz="2800"/>
              <a:t>rept-meas:type=gtwy:enttype=lnkset:lsn=ls08</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33400" y="-9525"/>
            <a:ext cx="8582025" cy="914400"/>
          </a:xfrm>
        </p:spPr>
        <p:txBody>
          <a:bodyPr/>
          <a:lstStyle/>
          <a:p>
            <a:pPr eaLnBrk="1" hangingPunct="1"/>
            <a:r>
              <a:rPr lang="en-US" dirty="0" smtClean="0"/>
              <a:t>Compatible Report and Entity Types</a:t>
            </a:r>
          </a:p>
        </p:txBody>
      </p:sp>
      <p:graphicFrame>
        <p:nvGraphicFramePr>
          <p:cNvPr id="1441027" name="Group 259"/>
          <p:cNvGraphicFramePr>
            <a:graphicFrameLocks noGrp="1"/>
          </p:cNvGraphicFramePr>
          <p:nvPr>
            <p:ph idx="1"/>
          </p:nvPr>
        </p:nvGraphicFramePr>
        <p:xfrm>
          <a:off x="171450" y="714375"/>
          <a:ext cx="8697913" cy="5814127"/>
        </p:xfrm>
        <a:graphic>
          <a:graphicData uri="http://schemas.openxmlformats.org/drawingml/2006/table">
            <a:tbl>
              <a:tblPr/>
              <a:tblGrid>
                <a:gridCol w="1149350"/>
                <a:gridCol w="695325"/>
                <a:gridCol w="641350"/>
                <a:gridCol w="619125"/>
                <a:gridCol w="715963"/>
                <a:gridCol w="584200"/>
                <a:gridCol w="582612"/>
                <a:gridCol w="455613"/>
                <a:gridCol w="647700"/>
                <a:gridCol w="655637"/>
                <a:gridCol w="709613"/>
                <a:gridCol w="592137"/>
                <a:gridCol w="649288"/>
              </a:tblGrid>
              <a:tr h="319088">
                <a:tc rowSpan="2">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cs typeface="Times New Roman" pitchFamily="18" charset="0"/>
                      </a:endParaRP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Times New Roman" pitchFamily="18" charset="0"/>
                        </a:rPr>
                        <a:t>ENTTYPES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12">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cs typeface="Times New Roman" pitchFamily="18" charset="0"/>
                        </a:rPr>
                        <a:t>REPORT TYPES (Type Parameter)</a:t>
                      </a:r>
                      <a:r>
                        <a:rPr kumimoji="0" lang="en-US" sz="1400" b="0" i="0" u="none" strike="noStrike" cap="none" normalizeH="0" baseline="0" smtClean="0">
                          <a:ln>
                            <a:noFill/>
                          </a:ln>
                          <a:solidFill>
                            <a:schemeClr val="tx1"/>
                          </a:solidFill>
                          <a:effectLst/>
                          <a:latin typeface="Arial" charset="0"/>
                        </a:rPr>
                        <a:t> </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57200">
                <a:tc vMerge="1">
                  <a:txBody>
                    <a:bodyPr/>
                    <a:lstStyle/>
                    <a:p>
                      <a:endParaRPr lang="en-US"/>
                    </a:p>
                  </a:txBody>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systot</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comp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mtcd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mtcdth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mtch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mtcs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nm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avl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avld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avldth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gtwy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rbase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stp</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link</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lnkset</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09563">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lnp</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tt</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stplan</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origni</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origninc</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lsdestni</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lsonismt</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1150">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lsorigni</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6863">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np</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mapscrn</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sctpasoc</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sctpcard</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368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charset="0"/>
                          <a:cs typeface="Times New Roman" pitchFamily="18" charset="0"/>
                        </a:rPr>
                        <a:t>ua</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dirty="0" smtClean="0">
                        <a:ln>
                          <a:noFill/>
                        </a:ln>
                        <a:solidFill>
                          <a:schemeClr val="tx1"/>
                        </a:solidFill>
                        <a:effectLst/>
                        <a:latin typeface="Arial"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484188" y="0"/>
            <a:ext cx="8583612" cy="914400"/>
          </a:xfrm>
        </p:spPr>
        <p:txBody>
          <a:bodyPr/>
          <a:lstStyle/>
          <a:p>
            <a:pPr eaLnBrk="1" hangingPunct="1"/>
            <a:r>
              <a:rPr lang="en-US" dirty="0" smtClean="0"/>
              <a:t>Gateway Measurements</a:t>
            </a:r>
          </a:p>
        </p:txBody>
      </p:sp>
      <p:sp>
        <p:nvSpPr>
          <p:cNvPr id="117763" name="AutoShape 3"/>
          <p:cNvSpPr>
            <a:spLocks noChangeArrowheads="1"/>
          </p:cNvSpPr>
          <p:nvPr/>
        </p:nvSpPr>
        <p:spPr bwMode="auto">
          <a:xfrm>
            <a:off x="723900" y="2505075"/>
            <a:ext cx="7658100" cy="2475944"/>
          </a:xfrm>
          <a:prstGeom prst="flowChartAlternateProcess">
            <a:avLst/>
          </a:prstGeom>
          <a:solidFill>
            <a:srgbClr val="66FF33"/>
          </a:solidFill>
          <a:ln w="9525">
            <a:noFill/>
            <a:miter lim="800000"/>
            <a:headEnd/>
            <a:tailEnd/>
          </a:ln>
        </p:spPr>
        <p:txBody>
          <a:bodyPr wrap="square"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rlghn0100W </a:t>
            </a:r>
            <a:r>
              <a:rPr lang="en-US" sz="1400" dirty="0" smtClean="0">
                <a:solidFill>
                  <a:srgbClr val="000000"/>
                </a:solidFill>
              </a:rPr>
              <a:t>11-02-23 </a:t>
            </a:r>
            <a:r>
              <a:rPr lang="en-US" sz="1400" dirty="0">
                <a:solidFill>
                  <a:srgbClr val="000000"/>
                </a:solidFill>
              </a:rPr>
              <a:t>12:05:16 EST Rel XX.X</a:t>
            </a:r>
          </a:p>
          <a:p>
            <a:pPr defTabSz="820738" eaLnBrk="0" hangingPunct="0"/>
            <a:r>
              <a:rPr lang="en-US" sz="1400" dirty="0">
                <a:solidFill>
                  <a:srgbClr val="000000"/>
                </a:solidFill>
              </a:rPr>
              <a:t>    TYPE OF REPORT: GATEWAY MEASUREMENTS ON </a:t>
            </a:r>
            <a:r>
              <a:rPr lang="en-US" sz="1400" dirty="0" err="1">
                <a:solidFill>
                  <a:srgbClr val="000000"/>
                </a:solidFill>
              </a:rPr>
              <a:t>LSDESTNI</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11:30:00 THROUGH 11:59:59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LSDESTNI</a:t>
            </a:r>
            <a:r>
              <a:rPr lang="en-US" sz="1400" dirty="0">
                <a:solidFill>
                  <a:srgbClr val="000000"/>
                </a:solidFill>
              </a:rPr>
              <a:t>   GTWY MEASUREMENTS:  LSN:   LS08   NI:  240</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11:30:00 through 11:59:59.</a:t>
            </a:r>
          </a:p>
          <a:p>
            <a:pPr defTabSz="820738" eaLnBrk="0" hangingPunct="0"/>
            <a:r>
              <a:rPr lang="en-US" sz="1400" dirty="0">
                <a:solidFill>
                  <a:srgbClr val="000000"/>
                </a:solidFill>
              </a:rPr>
              <a:t>    </a:t>
            </a:r>
            <a:r>
              <a:rPr lang="en-US" sz="1400" dirty="0" err="1">
                <a:solidFill>
                  <a:srgbClr val="000000"/>
                </a:solidFill>
              </a:rPr>
              <a:t>MSURCVNA</a:t>
            </a:r>
            <a:r>
              <a:rPr lang="en-US" sz="1400" dirty="0">
                <a:solidFill>
                  <a:srgbClr val="000000"/>
                </a:solidFill>
              </a:rPr>
              <a:t>	= 923,	</a:t>
            </a:r>
            <a:r>
              <a:rPr lang="en-US" sz="1400" dirty="0" err="1">
                <a:solidFill>
                  <a:srgbClr val="000000"/>
                </a:solidFill>
              </a:rPr>
              <a:t>OCTRCVNA</a:t>
            </a:r>
            <a:r>
              <a:rPr lang="en-US" sz="1400" dirty="0">
                <a:solidFill>
                  <a:srgbClr val="000000"/>
                </a:solidFill>
              </a:rPr>
              <a:t>	= 5433,	</a:t>
            </a:r>
            <a:r>
              <a:rPr lang="en-US" sz="1400" dirty="0" err="1">
                <a:solidFill>
                  <a:srgbClr val="000000"/>
                </a:solidFill>
              </a:rPr>
              <a:t>MSUTRNNA</a:t>
            </a:r>
            <a:r>
              <a:rPr lang="en-US" sz="1400" dirty="0">
                <a:solidFill>
                  <a:srgbClr val="000000"/>
                </a:solidFill>
              </a:rPr>
              <a:t>	 4034,</a:t>
            </a:r>
          </a:p>
          <a:p>
            <a:pPr defTabSz="820738" eaLnBrk="0" hangingPunct="0"/>
            <a:r>
              <a:rPr lang="en-US" sz="1400" dirty="0">
                <a:solidFill>
                  <a:srgbClr val="000000"/>
                </a:solidFill>
              </a:rPr>
              <a:t>    </a:t>
            </a:r>
            <a:r>
              <a:rPr lang="en-US" sz="1400" dirty="0" err="1">
                <a:solidFill>
                  <a:srgbClr val="000000"/>
                </a:solidFill>
              </a:rPr>
              <a:t>OCTTRNNA</a:t>
            </a:r>
            <a:r>
              <a:rPr lang="en-US" sz="1400" dirty="0">
                <a:solidFill>
                  <a:srgbClr val="000000"/>
                </a:solidFill>
              </a:rPr>
              <a:t>	= 220021,	</a:t>
            </a:r>
            <a:r>
              <a:rPr lang="en-US" sz="1400" dirty="0" err="1">
                <a:solidFill>
                  <a:srgbClr val="000000"/>
                </a:solidFill>
              </a:rPr>
              <a:t>TFCGTRAN</a:t>
            </a:r>
            <a:r>
              <a:rPr lang="en-US" sz="1400" dirty="0">
                <a:solidFill>
                  <a:srgbClr val="000000"/>
                </a:solidFill>
              </a:rPr>
              <a:t>	= 0, </a:t>
            </a:r>
          </a:p>
        </p:txBody>
      </p:sp>
      <p:sp>
        <p:nvSpPr>
          <p:cNvPr id="117764" name="Text Box 4"/>
          <p:cNvSpPr txBox="1">
            <a:spLocks noChangeArrowheads="1"/>
          </p:cNvSpPr>
          <p:nvPr/>
        </p:nvSpPr>
        <p:spPr bwMode="auto">
          <a:xfrm>
            <a:off x="0" y="1000125"/>
            <a:ext cx="9144000" cy="509588"/>
          </a:xfrm>
          <a:prstGeom prst="rect">
            <a:avLst/>
          </a:prstGeom>
          <a:noFill/>
          <a:ln w="12700" cap="sq">
            <a:noFill/>
            <a:miter lim="800000"/>
            <a:headEnd type="none" w="sm" len="sm"/>
            <a:tailEnd type="none" w="sm" len="sm"/>
          </a:ln>
        </p:spPr>
        <p:txBody>
          <a:bodyPr lIns="82058" tIns="41029" rIns="82058" bIns="41029">
            <a:spAutoFit/>
          </a:bodyPr>
          <a:lstStyle/>
          <a:p>
            <a:pPr defTabSz="820738" eaLnBrk="0" hangingPunct="0">
              <a:spcBef>
                <a:spcPct val="50000"/>
              </a:spcBef>
              <a:buClr>
                <a:schemeClr val="tx2"/>
              </a:buClr>
              <a:buSzPct val="60000"/>
              <a:buFont typeface="ZapfDingbats" pitchFamily="82" charset="2"/>
              <a:buNone/>
            </a:pPr>
            <a:r>
              <a:rPr lang="en-US" sz="2200" b="1">
                <a:latin typeface="Times New Roman" pitchFamily="18" charset="0"/>
              </a:rPr>
              <a:t>   </a:t>
            </a:r>
            <a:r>
              <a:rPr lang="en-US" sz="2800"/>
              <a:t>rept-meas:type=gtwy:enttype=lsdestni:lsn=ls08:ni=240</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84188" y="0"/>
            <a:ext cx="8583612" cy="914400"/>
          </a:xfrm>
        </p:spPr>
        <p:txBody>
          <a:bodyPr/>
          <a:lstStyle/>
          <a:p>
            <a:pPr eaLnBrk="1" hangingPunct="1"/>
            <a:r>
              <a:rPr lang="en-US" dirty="0" smtClean="0"/>
              <a:t>Gateway Measurements</a:t>
            </a:r>
          </a:p>
        </p:txBody>
      </p:sp>
      <p:sp>
        <p:nvSpPr>
          <p:cNvPr id="118787" name="AutoShape 3"/>
          <p:cNvSpPr>
            <a:spLocks noChangeArrowheads="1"/>
          </p:cNvSpPr>
          <p:nvPr/>
        </p:nvSpPr>
        <p:spPr bwMode="auto">
          <a:xfrm>
            <a:off x="787400" y="1981200"/>
            <a:ext cx="7594600" cy="3191034"/>
          </a:xfrm>
          <a:prstGeom prst="flowChartAlternateProcess">
            <a:avLst/>
          </a:prstGeom>
          <a:solidFill>
            <a:srgbClr val="66FF33"/>
          </a:solidFill>
          <a:ln w="9525">
            <a:noFill/>
            <a:miter lim="800000"/>
            <a:headEnd/>
            <a:tailEnd/>
          </a:ln>
        </p:spPr>
        <p:txBody>
          <a:bodyPr wrap="square"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rlghn0100W </a:t>
            </a:r>
            <a:r>
              <a:rPr lang="en-US" sz="1400" dirty="0" smtClean="0">
                <a:solidFill>
                  <a:srgbClr val="000000"/>
                </a:solidFill>
              </a:rPr>
              <a:t>11-02-23 </a:t>
            </a:r>
            <a:r>
              <a:rPr lang="en-US" sz="1400" dirty="0">
                <a:solidFill>
                  <a:srgbClr val="000000"/>
                </a:solidFill>
              </a:rPr>
              <a:t>12:05:16 EST Rel XX.X</a:t>
            </a:r>
          </a:p>
          <a:p>
            <a:pPr defTabSz="820738" eaLnBrk="0" hangingPunct="0"/>
            <a:r>
              <a:rPr lang="en-US" sz="1400" dirty="0">
                <a:solidFill>
                  <a:srgbClr val="000000"/>
                </a:solidFill>
              </a:rPr>
              <a:t>    TYPE OF REPORT: GATEWAY MEASUREMENTS ON </a:t>
            </a:r>
            <a:r>
              <a:rPr lang="en-US" sz="1400" dirty="0" err="1">
                <a:solidFill>
                  <a:srgbClr val="000000"/>
                </a:solidFill>
              </a:rPr>
              <a:t>LSORIGINI</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11:30:00 THROUGH 11:59:59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LSORIGINI</a:t>
            </a:r>
            <a:r>
              <a:rPr lang="en-US" sz="1400" dirty="0">
                <a:solidFill>
                  <a:srgbClr val="000000"/>
                </a:solidFill>
              </a:rPr>
              <a:t>   GTWY MEASUREMENTS:  NI=240</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11:30:00 through 11:59:59.</a:t>
            </a:r>
          </a:p>
          <a:p>
            <a:pPr defTabSz="820738" eaLnBrk="0" hangingPunct="0"/>
            <a:r>
              <a:rPr lang="en-US" sz="1400" dirty="0">
                <a:solidFill>
                  <a:srgbClr val="000000"/>
                </a:solidFill>
              </a:rPr>
              <a:t>    </a:t>
            </a:r>
            <a:r>
              <a:rPr lang="en-US" sz="1400" dirty="0" err="1">
                <a:solidFill>
                  <a:srgbClr val="000000"/>
                </a:solidFill>
              </a:rPr>
              <a:t>TFCGRECD</a:t>
            </a:r>
            <a:r>
              <a:rPr lang="en-US" sz="1400" dirty="0">
                <a:solidFill>
                  <a:srgbClr val="000000"/>
                </a:solidFill>
              </a:rPr>
              <a:t>	= 0,	</a:t>
            </a:r>
            <a:r>
              <a:rPr lang="en-US" sz="1400" dirty="0" err="1">
                <a:solidFill>
                  <a:srgbClr val="000000"/>
                </a:solidFill>
              </a:rPr>
              <a:t>MSURJOPC</a:t>
            </a:r>
            <a:r>
              <a:rPr lang="en-US" sz="1400" dirty="0">
                <a:solidFill>
                  <a:srgbClr val="000000"/>
                </a:solidFill>
              </a:rPr>
              <a:t>	= 0,	</a:t>
            </a:r>
            <a:r>
              <a:rPr lang="en-US" sz="1400" dirty="0" err="1">
                <a:solidFill>
                  <a:srgbClr val="000000"/>
                </a:solidFill>
              </a:rPr>
              <a:t>MSURJDPC</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MSURJCPA</a:t>
            </a:r>
            <a:r>
              <a:rPr lang="en-US" sz="1400" dirty="0">
                <a:solidFill>
                  <a:srgbClr val="000000"/>
                </a:solidFill>
              </a:rPr>
              <a:t>	= 0,	</a:t>
            </a:r>
            <a:r>
              <a:rPr lang="en-US" sz="1400" dirty="0" err="1">
                <a:solidFill>
                  <a:srgbClr val="000000"/>
                </a:solidFill>
              </a:rPr>
              <a:t>MSURJAPC</a:t>
            </a:r>
            <a:r>
              <a:rPr lang="en-US" sz="1400" dirty="0">
                <a:solidFill>
                  <a:srgbClr val="000000"/>
                </a:solidFill>
              </a:rPr>
              <a:t>	= 0,	</a:t>
            </a:r>
            <a:r>
              <a:rPr lang="en-US" sz="1400" dirty="0" err="1">
                <a:solidFill>
                  <a:srgbClr val="000000"/>
                </a:solidFill>
              </a:rPr>
              <a:t>MSURJPCS</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MSURJTFC</a:t>
            </a:r>
            <a:r>
              <a:rPr lang="en-US" sz="1400" dirty="0">
                <a:solidFill>
                  <a:srgbClr val="000000"/>
                </a:solidFill>
              </a:rPr>
              <a:t>	= 0,	</a:t>
            </a:r>
            <a:r>
              <a:rPr lang="en-US" sz="1400" dirty="0" err="1">
                <a:solidFill>
                  <a:srgbClr val="000000"/>
                </a:solidFill>
              </a:rPr>
              <a:t>MSURJSRT</a:t>
            </a:r>
            <a:r>
              <a:rPr lang="en-US" sz="1400" dirty="0">
                <a:solidFill>
                  <a:srgbClr val="000000"/>
                </a:solidFill>
              </a:rPr>
              <a:t>	= 0,	</a:t>
            </a:r>
            <a:r>
              <a:rPr lang="en-US" sz="1400" dirty="0" err="1">
                <a:solidFill>
                  <a:srgbClr val="000000"/>
                </a:solidFill>
              </a:rPr>
              <a:t>MSUDSCRD</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MSURJSIO</a:t>
            </a:r>
            <a:r>
              <a:rPr lang="en-US" sz="1400" dirty="0">
                <a:solidFill>
                  <a:srgbClr val="000000"/>
                </a:solidFill>
              </a:rPr>
              <a:t>	= 0,	</a:t>
            </a:r>
            <a:r>
              <a:rPr lang="en-US" sz="1400" dirty="0" err="1">
                <a:solidFill>
                  <a:srgbClr val="000000"/>
                </a:solidFill>
              </a:rPr>
              <a:t>MSURJDST</a:t>
            </a:r>
            <a:r>
              <a:rPr lang="en-US" sz="1400" dirty="0">
                <a:solidFill>
                  <a:srgbClr val="000000"/>
                </a:solidFill>
              </a:rPr>
              <a:t>	= 0,	</a:t>
            </a:r>
            <a:r>
              <a:rPr lang="en-US" sz="1400" dirty="0" err="1">
                <a:solidFill>
                  <a:srgbClr val="000000"/>
                </a:solidFill>
              </a:rPr>
              <a:t>MSURJTT</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MSURJDSN</a:t>
            </a:r>
            <a:r>
              <a:rPr lang="en-US" sz="1400" dirty="0">
                <a:solidFill>
                  <a:srgbClr val="000000"/>
                </a:solidFill>
              </a:rPr>
              <a:t>	= 0,</a:t>
            </a:r>
          </a:p>
        </p:txBody>
      </p:sp>
      <p:sp>
        <p:nvSpPr>
          <p:cNvPr id="118788" name="Text Box 4"/>
          <p:cNvSpPr txBox="1">
            <a:spLocks noChangeArrowheads="1"/>
          </p:cNvSpPr>
          <p:nvPr/>
        </p:nvSpPr>
        <p:spPr bwMode="auto">
          <a:xfrm>
            <a:off x="0" y="1000125"/>
            <a:ext cx="9144000" cy="509588"/>
          </a:xfrm>
          <a:prstGeom prst="rect">
            <a:avLst/>
          </a:prstGeom>
          <a:noFill/>
          <a:ln w="12700" cap="sq">
            <a:noFill/>
            <a:miter lim="800000"/>
            <a:headEnd type="none" w="sm" len="sm"/>
            <a:tailEnd type="none" w="sm" len="sm"/>
          </a:ln>
        </p:spPr>
        <p:txBody>
          <a:bodyPr lIns="82058" tIns="41029" rIns="82058" bIns="41029">
            <a:spAutoFit/>
          </a:bodyPr>
          <a:lstStyle/>
          <a:p>
            <a:pPr defTabSz="820738" eaLnBrk="0" hangingPunct="0">
              <a:spcBef>
                <a:spcPct val="50000"/>
              </a:spcBef>
              <a:buClr>
                <a:schemeClr val="tx2"/>
              </a:buClr>
              <a:buSzPct val="60000"/>
              <a:buFont typeface="ZapfDingbats" pitchFamily="82" charset="2"/>
              <a:buNone/>
            </a:pPr>
            <a:r>
              <a:rPr lang="en-US" sz="2200" b="1">
                <a:latin typeface="Times New Roman" pitchFamily="18" charset="0"/>
              </a:rPr>
              <a:t>   </a:t>
            </a:r>
            <a:r>
              <a:rPr lang="en-US" sz="2800"/>
              <a:t>rept-meas:type=gtwy:enttype=lsorigini:lsn=ls08:ni=240</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84188" y="0"/>
            <a:ext cx="8583612" cy="914400"/>
          </a:xfrm>
        </p:spPr>
        <p:txBody>
          <a:bodyPr/>
          <a:lstStyle/>
          <a:p>
            <a:pPr eaLnBrk="1" hangingPunct="1"/>
            <a:r>
              <a:rPr lang="en-US" dirty="0" smtClean="0"/>
              <a:t>Gateway Report Event Names to Watch</a:t>
            </a:r>
          </a:p>
        </p:txBody>
      </p:sp>
      <p:sp>
        <p:nvSpPr>
          <p:cNvPr id="119811" name="Line 3"/>
          <p:cNvSpPr>
            <a:spLocks noChangeShapeType="1"/>
          </p:cNvSpPr>
          <p:nvPr/>
        </p:nvSpPr>
        <p:spPr bwMode="auto">
          <a:xfrm flipH="1">
            <a:off x="1631950" y="2439988"/>
            <a:ext cx="2203450" cy="0"/>
          </a:xfrm>
          <a:prstGeom prst="line">
            <a:avLst/>
          </a:prstGeom>
          <a:noFill/>
          <a:ln w="7938">
            <a:solidFill>
              <a:srgbClr val="000000"/>
            </a:solidFill>
            <a:round/>
            <a:headEnd/>
            <a:tailEnd/>
          </a:ln>
        </p:spPr>
        <p:txBody>
          <a:bodyPr/>
          <a:lstStyle/>
          <a:p>
            <a:endParaRPr lang="en-US"/>
          </a:p>
        </p:txBody>
      </p:sp>
      <p:sp>
        <p:nvSpPr>
          <p:cNvPr id="119812" name="Line 4"/>
          <p:cNvSpPr>
            <a:spLocks noChangeShapeType="1"/>
          </p:cNvSpPr>
          <p:nvPr/>
        </p:nvSpPr>
        <p:spPr bwMode="auto">
          <a:xfrm flipH="1">
            <a:off x="1641475" y="4575175"/>
            <a:ext cx="2174875" cy="1588"/>
          </a:xfrm>
          <a:prstGeom prst="line">
            <a:avLst/>
          </a:prstGeom>
          <a:noFill/>
          <a:ln w="7938">
            <a:solidFill>
              <a:srgbClr val="000000"/>
            </a:solidFill>
            <a:round/>
            <a:headEnd/>
            <a:tailEnd/>
          </a:ln>
        </p:spPr>
        <p:txBody>
          <a:bodyPr/>
          <a:lstStyle/>
          <a:p>
            <a:endParaRPr lang="en-US"/>
          </a:p>
        </p:txBody>
      </p:sp>
      <p:sp>
        <p:nvSpPr>
          <p:cNvPr id="119813" name="Freeform 5"/>
          <p:cNvSpPr>
            <a:spLocks/>
          </p:cNvSpPr>
          <p:nvPr/>
        </p:nvSpPr>
        <p:spPr bwMode="auto">
          <a:xfrm>
            <a:off x="454025" y="1835150"/>
            <a:ext cx="1241425" cy="1039813"/>
          </a:xfrm>
          <a:custGeom>
            <a:avLst/>
            <a:gdLst>
              <a:gd name="T0" fmla="*/ 650 w 782"/>
              <a:gd name="T1" fmla="*/ 137 h 655"/>
              <a:gd name="T2" fmla="*/ 626 w 782"/>
              <a:gd name="T3" fmla="*/ 102 h 655"/>
              <a:gd name="T4" fmla="*/ 587 w 782"/>
              <a:gd name="T5" fmla="*/ 83 h 655"/>
              <a:gd name="T6" fmla="*/ 538 w 782"/>
              <a:gd name="T7" fmla="*/ 73 h 655"/>
              <a:gd name="T8" fmla="*/ 484 w 782"/>
              <a:gd name="T9" fmla="*/ 88 h 655"/>
              <a:gd name="T10" fmla="*/ 450 w 782"/>
              <a:gd name="T11" fmla="*/ 63 h 655"/>
              <a:gd name="T12" fmla="*/ 416 w 782"/>
              <a:gd name="T13" fmla="*/ 24 h 655"/>
              <a:gd name="T14" fmla="*/ 357 w 782"/>
              <a:gd name="T15" fmla="*/ 0 h 655"/>
              <a:gd name="T16" fmla="*/ 293 w 782"/>
              <a:gd name="T17" fmla="*/ 5 h 655"/>
              <a:gd name="T18" fmla="*/ 235 w 782"/>
              <a:gd name="T19" fmla="*/ 34 h 655"/>
              <a:gd name="T20" fmla="*/ 205 w 782"/>
              <a:gd name="T21" fmla="*/ 78 h 655"/>
              <a:gd name="T22" fmla="*/ 181 w 782"/>
              <a:gd name="T23" fmla="*/ 93 h 655"/>
              <a:gd name="T24" fmla="*/ 132 w 782"/>
              <a:gd name="T25" fmla="*/ 102 h 655"/>
              <a:gd name="T26" fmla="*/ 98 w 782"/>
              <a:gd name="T27" fmla="*/ 141 h 655"/>
              <a:gd name="T28" fmla="*/ 93 w 782"/>
              <a:gd name="T29" fmla="*/ 185 h 655"/>
              <a:gd name="T30" fmla="*/ 63 w 782"/>
              <a:gd name="T31" fmla="*/ 190 h 655"/>
              <a:gd name="T32" fmla="*/ 34 w 782"/>
              <a:gd name="T33" fmla="*/ 210 h 655"/>
              <a:gd name="T34" fmla="*/ 19 w 782"/>
              <a:gd name="T35" fmla="*/ 229 h 655"/>
              <a:gd name="T36" fmla="*/ 5 w 782"/>
              <a:gd name="T37" fmla="*/ 259 h 655"/>
              <a:gd name="T38" fmla="*/ 5 w 782"/>
              <a:gd name="T39" fmla="*/ 288 h 655"/>
              <a:gd name="T40" fmla="*/ 5 w 782"/>
              <a:gd name="T41" fmla="*/ 322 h 655"/>
              <a:gd name="T42" fmla="*/ 0 w 782"/>
              <a:gd name="T43" fmla="*/ 357 h 655"/>
              <a:gd name="T44" fmla="*/ 5 w 782"/>
              <a:gd name="T45" fmla="*/ 396 h 655"/>
              <a:gd name="T46" fmla="*/ 5 w 782"/>
              <a:gd name="T47" fmla="*/ 430 h 655"/>
              <a:gd name="T48" fmla="*/ 0 w 782"/>
              <a:gd name="T49" fmla="*/ 464 h 655"/>
              <a:gd name="T50" fmla="*/ 10 w 782"/>
              <a:gd name="T51" fmla="*/ 508 h 655"/>
              <a:gd name="T52" fmla="*/ 34 w 782"/>
              <a:gd name="T53" fmla="*/ 543 h 655"/>
              <a:gd name="T54" fmla="*/ 78 w 782"/>
              <a:gd name="T55" fmla="*/ 562 h 655"/>
              <a:gd name="T56" fmla="*/ 117 w 782"/>
              <a:gd name="T57" fmla="*/ 547 h 655"/>
              <a:gd name="T58" fmla="*/ 137 w 782"/>
              <a:gd name="T59" fmla="*/ 577 h 655"/>
              <a:gd name="T60" fmla="*/ 166 w 782"/>
              <a:gd name="T61" fmla="*/ 596 h 655"/>
              <a:gd name="T62" fmla="*/ 205 w 782"/>
              <a:gd name="T63" fmla="*/ 606 h 655"/>
              <a:gd name="T64" fmla="*/ 249 w 782"/>
              <a:gd name="T65" fmla="*/ 601 h 655"/>
              <a:gd name="T66" fmla="*/ 279 w 782"/>
              <a:gd name="T67" fmla="*/ 611 h 655"/>
              <a:gd name="T68" fmla="*/ 303 w 782"/>
              <a:gd name="T69" fmla="*/ 631 h 655"/>
              <a:gd name="T70" fmla="*/ 337 w 782"/>
              <a:gd name="T71" fmla="*/ 645 h 655"/>
              <a:gd name="T72" fmla="*/ 372 w 782"/>
              <a:gd name="T73" fmla="*/ 640 h 655"/>
              <a:gd name="T74" fmla="*/ 406 w 782"/>
              <a:gd name="T75" fmla="*/ 621 h 655"/>
              <a:gd name="T76" fmla="*/ 425 w 782"/>
              <a:gd name="T77" fmla="*/ 640 h 655"/>
              <a:gd name="T78" fmla="*/ 460 w 782"/>
              <a:gd name="T79" fmla="*/ 655 h 655"/>
              <a:gd name="T80" fmla="*/ 504 w 782"/>
              <a:gd name="T81" fmla="*/ 645 h 655"/>
              <a:gd name="T82" fmla="*/ 533 w 782"/>
              <a:gd name="T83" fmla="*/ 616 h 655"/>
              <a:gd name="T84" fmla="*/ 557 w 782"/>
              <a:gd name="T85" fmla="*/ 606 h 655"/>
              <a:gd name="T86" fmla="*/ 601 w 782"/>
              <a:gd name="T87" fmla="*/ 611 h 655"/>
              <a:gd name="T88" fmla="*/ 636 w 782"/>
              <a:gd name="T89" fmla="*/ 587 h 655"/>
              <a:gd name="T90" fmla="*/ 660 w 782"/>
              <a:gd name="T91" fmla="*/ 562 h 655"/>
              <a:gd name="T92" fmla="*/ 670 w 782"/>
              <a:gd name="T93" fmla="*/ 547 h 655"/>
              <a:gd name="T94" fmla="*/ 709 w 782"/>
              <a:gd name="T95" fmla="*/ 543 h 655"/>
              <a:gd name="T96" fmla="*/ 743 w 782"/>
              <a:gd name="T97" fmla="*/ 508 h 655"/>
              <a:gd name="T98" fmla="*/ 763 w 782"/>
              <a:gd name="T99" fmla="*/ 464 h 655"/>
              <a:gd name="T100" fmla="*/ 763 w 782"/>
              <a:gd name="T101" fmla="*/ 415 h 655"/>
              <a:gd name="T102" fmla="*/ 773 w 782"/>
              <a:gd name="T103" fmla="*/ 366 h 655"/>
              <a:gd name="T104" fmla="*/ 782 w 782"/>
              <a:gd name="T105" fmla="*/ 318 h 655"/>
              <a:gd name="T106" fmla="*/ 778 w 782"/>
              <a:gd name="T107" fmla="*/ 264 h 655"/>
              <a:gd name="T108" fmla="*/ 753 w 782"/>
              <a:gd name="T109" fmla="*/ 220 h 655"/>
              <a:gd name="T110" fmla="*/ 714 w 782"/>
              <a:gd name="T111" fmla="*/ 190 h 655"/>
              <a:gd name="T112" fmla="*/ 670 w 782"/>
              <a:gd name="T113" fmla="*/ 171 h 655"/>
              <a:gd name="T114" fmla="*/ 655 w 782"/>
              <a:gd name="T115" fmla="*/ 156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82"/>
              <a:gd name="T175" fmla="*/ 0 h 655"/>
              <a:gd name="T176" fmla="*/ 782 w 782"/>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82" h="655">
                <a:moveTo>
                  <a:pt x="655" y="156"/>
                </a:moveTo>
                <a:lnTo>
                  <a:pt x="650" y="137"/>
                </a:lnTo>
                <a:lnTo>
                  <a:pt x="641" y="117"/>
                </a:lnTo>
                <a:lnTo>
                  <a:pt x="626" y="102"/>
                </a:lnTo>
                <a:lnTo>
                  <a:pt x="606" y="93"/>
                </a:lnTo>
                <a:lnTo>
                  <a:pt x="587" y="83"/>
                </a:lnTo>
                <a:lnTo>
                  <a:pt x="567" y="78"/>
                </a:lnTo>
                <a:lnTo>
                  <a:pt x="538" y="73"/>
                </a:lnTo>
                <a:lnTo>
                  <a:pt x="509" y="78"/>
                </a:lnTo>
                <a:lnTo>
                  <a:pt x="484" y="88"/>
                </a:lnTo>
                <a:lnTo>
                  <a:pt x="465" y="93"/>
                </a:lnTo>
                <a:lnTo>
                  <a:pt x="450" y="63"/>
                </a:lnTo>
                <a:lnTo>
                  <a:pt x="435" y="39"/>
                </a:lnTo>
                <a:lnTo>
                  <a:pt x="416" y="24"/>
                </a:lnTo>
                <a:lnTo>
                  <a:pt x="386" y="9"/>
                </a:lnTo>
                <a:lnTo>
                  <a:pt x="357" y="0"/>
                </a:lnTo>
                <a:lnTo>
                  <a:pt x="323" y="0"/>
                </a:lnTo>
                <a:lnTo>
                  <a:pt x="293" y="5"/>
                </a:lnTo>
                <a:lnTo>
                  <a:pt x="259" y="14"/>
                </a:lnTo>
                <a:lnTo>
                  <a:pt x="235" y="34"/>
                </a:lnTo>
                <a:lnTo>
                  <a:pt x="215" y="53"/>
                </a:lnTo>
                <a:lnTo>
                  <a:pt x="205" y="78"/>
                </a:lnTo>
                <a:lnTo>
                  <a:pt x="205" y="102"/>
                </a:lnTo>
                <a:lnTo>
                  <a:pt x="181" y="93"/>
                </a:lnTo>
                <a:lnTo>
                  <a:pt x="151" y="93"/>
                </a:lnTo>
                <a:lnTo>
                  <a:pt x="132" y="102"/>
                </a:lnTo>
                <a:lnTo>
                  <a:pt x="112" y="117"/>
                </a:lnTo>
                <a:lnTo>
                  <a:pt x="98" y="141"/>
                </a:lnTo>
                <a:lnTo>
                  <a:pt x="93" y="171"/>
                </a:lnTo>
                <a:lnTo>
                  <a:pt x="93" y="185"/>
                </a:lnTo>
                <a:lnTo>
                  <a:pt x="78" y="185"/>
                </a:lnTo>
                <a:lnTo>
                  <a:pt x="63" y="190"/>
                </a:lnTo>
                <a:lnTo>
                  <a:pt x="49" y="200"/>
                </a:lnTo>
                <a:lnTo>
                  <a:pt x="34" y="210"/>
                </a:lnTo>
                <a:lnTo>
                  <a:pt x="24" y="220"/>
                </a:lnTo>
                <a:lnTo>
                  <a:pt x="19" y="229"/>
                </a:lnTo>
                <a:lnTo>
                  <a:pt x="10" y="244"/>
                </a:lnTo>
                <a:lnTo>
                  <a:pt x="5" y="259"/>
                </a:lnTo>
                <a:lnTo>
                  <a:pt x="5" y="274"/>
                </a:lnTo>
                <a:lnTo>
                  <a:pt x="5" y="288"/>
                </a:lnTo>
                <a:lnTo>
                  <a:pt x="10" y="303"/>
                </a:lnTo>
                <a:lnTo>
                  <a:pt x="5" y="322"/>
                </a:lnTo>
                <a:lnTo>
                  <a:pt x="5" y="337"/>
                </a:lnTo>
                <a:lnTo>
                  <a:pt x="0" y="357"/>
                </a:lnTo>
                <a:lnTo>
                  <a:pt x="5" y="381"/>
                </a:lnTo>
                <a:lnTo>
                  <a:pt x="5" y="396"/>
                </a:lnTo>
                <a:lnTo>
                  <a:pt x="15" y="410"/>
                </a:lnTo>
                <a:lnTo>
                  <a:pt x="5" y="430"/>
                </a:lnTo>
                <a:lnTo>
                  <a:pt x="0" y="445"/>
                </a:lnTo>
                <a:lnTo>
                  <a:pt x="0" y="464"/>
                </a:lnTo>
                <a:lnTo>
                  <a:pt x="5" y="484"/>
                </a:lnTo>
                <a:lnTo>
                  <a:pt x="10" y="508"/>
                </a:lnTo>
                <a:lnTo>
                  <a:pt x="19" y="523"/>
                </a:lnTo>
                <a:lnTo>
                  <a:pt x="34" y="543"/>
                </a:lnTo>
                <a:lnTo>
                  <a:pt x="54" y="557"/>
                </a:lnTo>
                <a:lnTo>
                  <a:pt x="78" y="562"/>
                </a:lnTo>
                <a:lnTo>
                  <a:pt x="103" y="557"/>
                </a:lnTo>
                <a:lnTo>
                  <a:pt x="117" y="547"/>
                </a:lnTo>
                <a:lnTo>
                  <a:pt x="127" y="562"/>
                </a:lnTo>
                <a:lnTo>
                  <a:pt x="137" y="577"/>
                </a:lnTo>
                <a:lnTo>
                  <a:pt x="147" y="587"/>
                </a:lnTo>
                <a:lnTo>
                  <a:pt x="166" y="596"/>
                </a:lnTo>
                <a:lnTo>
                  <a:pt x="181" y="601"/>
                </a:lnTo>
                <a:lnTo>
                  <a:pt x="205" y="606"/>
                </a:lnTo>
                <a:lnTo>
                  <a:pt x="225" y="606"/>
                </a:lnTo>
                <a:lnTo>
                  <a:pt x="249" y="601"/>
                </a:lnTo>
                <a:lnTo>
                  <a:pt x="269" y="587"/>
                </a:lnTo>
                <a:lnTo>
                  <a:pt x="279" y="611"/>
                </a:lnTo>
                <a:lnTo>
                  <a:pt x="288" y="621"/>
                </a:lnTo>
                <a:lnTo>
                  <a:pt x="303" y="631"/>
                </a:lnTo>
                <a:lnTo>
                  <a:pt x="323" y="640"/>
                </a:lnTo>
                <a:lnTo>
                  <a:pt x="337" y="645"/>
                </a:lnTo>
                <a:lnTo>
                  <a:pt x="357" y="645"/>
                </a:lnTo>
                <a:lnTo>
                  <a:pt x="372" y="640"/>
                </a:lnTo>
                <a:lnTo>
                  <a:pt x="391" y="631"/>
                </a:lnTo>
                <a:lnTo>
                  <a:pt x="406" y="621"/>
                </a:lnTo>
                <a:lnTo>
                  <a:pt x="416" y="631"/>
                </a:lnTo>
                <a:lnTo>
                  <a:pt x="425" y="640"/>
                </a:lnTo>
                <a:lnTo>
                  <a:pt x="440" y="650"/>
                </a:lnTo>
                <a:lnTo>
                  <a:pt x="460" y="655"/>
                </a:lnTo>
                <a:lnTo>
                  <a:pt x="484" y="650"/>
                </a:lnTo>
                <a:lnTo>
                  <a:pt x="504" y="645"/>
                </a:lnTo>
                <a:lnTo>
                  <a:pt x="518" y="635"/>
                </a:lnTo>
                <a:lnTo>
                  <a:pt x="533" y="616"/>
                </a:lnTo>
                <a:lnTo>
                  <a:pt x="543" y="601"/>
                </a:lnTo>
                <a:lnTo>
                  <a:pt x="557" y="606"/>
                </a:lnTo>
                <a:lnTo>
                  <a:pt x="577" y="611"/>
                </a:lnTo>
                <a:lnTo>
                  <a:pt x="601" y="611"/>
                </a:lnTo>
                <a:lnTo>
                  <a:pt x="621" y="601"/>
                </a:lnTo>
                <a:lnTo>
                  <a:pt x="636" y="587"/>
                </a:lnTo>
                <a:lnTo>
                  <a:pt x="645" y="577"/>
                </a:lnTo>
                <a:lnTo>
                  <a:pt x="660" y="562"/>
                </a:lnTo>
                <a:lnTo>
                  <a:pt x="660" y="543"/>
                </a:lnTo>
                <a:lnTo>
                  <a:pt x="670" y="547"/>
                </a:lnTo>
                <a:lnTo>
                  <a:pt x="690" y="547"/>
                </a:lnTo>
                <a:lnTo>
                  <a:pt x="709" y="543"/>
                </a:lnTo>
                <a:lnTo>
                  <a:pt x="729" y="528"/>
                </a:lnTo>
                <a:lnTo>
                  <a:pt x="743" y="508"/>
                </a:lnTo>
                <a:lnTo>
                  <a:pt x="753" y="489"/>
                </a:lnTo>
                <a:lnTo>
                  <a:pt x="763" y="464"/>
                </a:lnTo>
                <a:lnTo>
                  <a:pt x="763" y="435"/>
                </a:lnTo>
                <a:lnTo>
                  <a:pt x="763" y="415"/>
                </a:lnTo>
                <a:lnTo>
                  <a:pt x="758" y="386"/>
                </a:lnTo>
                <a:lnTo>
                  <a:pt x="773" y="366"/>
                </a:lnTo>
                <a:lnTo>
                  <a:pt x="778" y="342"/>
                </a:lnTo>
                <a:lnTo>
                  <a:pt x="782" y="318"/>
                </a:lnTo>
                <a:lnTo>
                  <a:pt x="782" y="293"/>
                </a:lnTo>
                <a:lnTo>
                  <a:pt x="778" y="264"/>
                </a:lnTo>
                <a:lnTo>
                  <a:pt x="768" y="244"/>
                </a:lnTo>
                <a:lnTo>
                  <a:pt x="753" y="220"/>
                </a:lnTo>
                <a:lnTo>
                  <a:pt x="734" y="205"/>
                </a:lnTo>
                <a:lnTo>
                  <a:pt x="714" y="190"/>
                </a:lnTo>
                <a:lnTo>
                  <a:pt x="690" y="181"/>
                </a:lnTo>
                <a:lnTo>
                  <a:pt x="670" y="171"/>
                </a:lnTo>
                <a:lnTo>
                  <a:pt x="660" y="171"/>
                </a:lnTo>
                <a:lnTo>
                  <a:pt x="655" y="156"/>
                </a:lnTo>
              </a:path>
            </a:pathLst>
          </a:custGeom>
          <a:solidFill>
            <a:srgbClr val="00FFCC"/>
          </a:solidFill>
          <a:ln w="7938" cap="flat">
            <a:solidFill>
              <a:srgbClr val="FF9900"/>
            </a:solidFill>
            <a:prstDash val="solid"/>
            <a:round/>
            <a:headEnd/>
            <a:tailEnd/>
          </a:ln>
        </p:spPr>
        <p:txBody>
          <a:bodyPr/>
          <a:lstStyle/>
          <a:p>
            <a:endParaRPr lang="en-US"/>
          </a:p>
        </p:txBody>
      </p:sp>
      <p:sp>
        <p:nvSpPr>
          <p:cNvPr id="119814" name="Line 6"/>
          <p:cNvSpPr>
            <a:spLocks noChangeShapeType="1"/>
          </p:cNvSpPr>
          <p:nvPr/>
        </p:nvSpPr>
        <p:spPr bwMode="auto">
          <a:xfrm flipV="1">
            <a:off x="1690688" y="3422650"/>
            <a:ext cx="2120900" cy="3175"/>
          </a:xfrm>
          <a:prstGeom prst="line">
            <a:avLst/>
          </a:prstGeom>
          <a:noFill/>
          <a:ln w="7938">
            <a:solidFill>
              <a:srgbClr val="000000"/>
            </a:solidFill>
            <a:round/>
            <a:headEnd/>
            <a:tailEnd/>
          </a:ln>
        </p:spPr>
        <p:txBody>
          <a:bodyPr/>
          <a:lstStyle/>
          <a:p>
            <a:endParaRPr lang="en-US"/>
          </a:p>
        </p:txBody>
      </p:sp>
      <p:grpSp>
        <p:nvGrpSpPr>
          <p:cNvPr id="2" name="Group 7"/>
          <p:cNvGrpSpPr>
            <a:grpSpLocks/>
          </p:cNvGrpSpPr>
          <p:nvPr/>
        </p:nvGrpSpPr>
        <p:grpSpPr bwMode="auto">
          <a:xfrm>
            <a:off x="4918075" y="2657475"/>
            <a:ext cx="1371600" cy="1039813"/>
            <a:chOff x="3098" y="1674"/>
            <a:chExt cx="864" cy="655"/>
          </a:xfrm>
        </p:grpSpPr>
        <p:grpSp>
          <p:nvGrpSpPr>
            <p:cNvPr id="3" name="Group 8"/>
            <p:cNvGrpSpPr>
              <a:grpSpLocks/>
            </p:cNvGrpSpPr>
            <p:nvPr/>
          </p:nvGrpSpPr>
          <p:grpSpPr bwMode="auto">
            <a:xfrm>
              <a:off x="3179" y="1674"/>
              <a:ext cx="783" cy="655"/>
              <a:chOff x="3059" y="1674"/>
              <a:chExt cx="783" cy="655"/>
            </a:xfrm>
          </p:grpSpPr>
          <p:sp>
            <p:nvSpPr>
              <p:cNvPr id="120134" name="Freeform 9"/>
              <p:cNvSpPr>
                <a:spLocks/>
              </p:cNvSpPr>
              <p:nvPr/>
            </p:nvSpPr>
            <p:spPr bwMode="auto">
              <a:xfrm>
                <a:off x="3059" y="1674"/>
                <a:ext cx="783" cy="655"/>
              </a:xfrm>
              <a:custGeom>
                <a:avLst/>
                <a:gdLst>
                  <a:gd name="T0" fmla="*/ 651 w 783"/>
                  <a:gd name="T1" fmla="*/ 132 h 655"/>
                  <a:gd name="T2" fmla="*/ 626 w 783"/>
                  <a:gd name="T3" fmla="*/ 103 h 655"/>
                  <a:gd name="T4" fmla="*/ 592 w 783"/>
                  <a:gd name="T5" fmla="*/ 83 h 655"/>
                  <a:gd name="T6" fmla="*/ 543 w 783"/>
                  <a:gd name="T7" fmla="*/ 73 h 655"/>
                  <a:gd name="T8" fmla="*/ 484 w 783"/>
                  <a:gd name="T9" fmla="*/ 83 h 655"/>
                  <a:gd name="T10" fmla="*/ 455 w 783"/>
                  <a:gd name="T11" fmla="*/ 64 h 655"/>
                  <a:gd name="T12" fmla="*/ 416 w 783"/>
                  <a:gd name="T13" fmla="*/ 20 h 655"/>
                  <a:gd name="T14" fmla="*/ 357 w 783"/>
                  <a:gd name="T15" fmla="*/ 0 h 655"/>
                  <a:gd name="T16" fmla="*/ 294 w 783"/>
                  <a:gd name="T17" fmla="*/ 5 h 655"/>
                  <a:gd name="T18" fmla="*/ 235 w 783"/>
                  <a:gd name="T19" fmla="*/ 34 h 655"/>
                  <a:gd name="T20" fmla="*/ 206 w 783"/>
                  <a:gd name="T21" fmla="*/ 73 h 655"/>
                  <a:gd name="T22" fmla="*/ 181 w 783"/>
                  <a:gd name="T23" fmla="*/ 93 h 655"/>
                  <a:gd name="T24" fmla="*/ 132 w 783"/>
                  <a:gd name="T25" fmla="*/ 103 h 655"/>
                  <a:gd name="T26" fmla="*/ 98 w 783"/>
                  <a:gd name="T27" fmla="*/ 142 h 655"/>
                  <a:gd name="T28" fmla="*/ 93 w 783"/>
                  <a:gd name="T29" fmla="*/ 186 h 655"/>
                  <a:gd name="T30" fmla="*/ 64 w 783"/>
                  <a:gd name="T31" fmla="*/ 191 h 655"/>
                  <a:gd name="T32" fmla="*/ 34 w 783"/>
                  <a:gd name="T33" fmla="*/ 210 h 655"/>
                  <a:gd name="T34" fmla="*/ 20 w 783"/>
                  <a:gd name="T35" fmla="*/ 230 h 655"/>
                  <a:gd name="T36" fmla="*/ 5 w 783"/>
                  <a:gd name="T37" fmla="*/ 259 h 655"/>
                  <a:gd name="T38" fmla="*/ 10 w 783"/>
                  <a:gd name="T39" fmla="*/ 289 h 655"/>
                  <a:gd name="T40" fmla="*/ 5 w 783"/>
                  <a:gd name="T41" fmla="*/ 323 h 655"/>
                  <a:gd name="T42" fmla="*/ 0 w 783"/>
                  <a:gd name="T43" fmla="*/ 357 h 655"/>
                  <a:gd name="T44" fmla="*/ 10 w 783"/>
                  <a:gd name="T45" fmla="*/ 396 h 655"/>
                  <a:gd name="T46" fmla="*/ 5 w 783"/>
                  <a:gd name="T47" fmla="*/ 430 h 655"/>
                  <a:gd name="T48" fmla="*/ 0 w 783"/>
                  <a:gd name="T49" fmla="*/ 465 h 655"/>
                  <a:gd name="T50" fmla="*/ 10 w 783"/>
                  <a:gd name="T51" fmla="*/ 509 h 655"/>
                  <a:gd name="T52" fmla="*/ 34 w 783"/>
                  <a:gd name="T53" fmla="*/ 538 h 655"/>
                  <a:gd name="T54" fmla="*/ 83 w 783"/>
                  <a:gd name="T55" fmla="*/ 562 h 655"/>
                  <a:gd name="T56" fmla="*/ 117 w 783"/>
                  <a:gd name="T57" fmla="*/ 548 h 655"/>
                  <a:gd name="T58" fmla="*/ 142 w 783"/>
                  <a:gd name="T59" fmla="*/ 577 h 655"/>
                  <a:gd name="T60" fmla="*/ 166 w 783"/>
                  <a:gd name="T61" fmla="*/ 597 h 655"/>
                  <a:gd name="T62" fmla="*/ 206 w 783"/>
                  <a:gd name="T63" fmla="*/ 607 h 655"/>
                  <a:gd name="T64" fmla="*/ 250 w 783"/>
                  <a:gd name="T65" fmla="*/ 602 h 655"/>
                  <a:gd name="T66" fmla="*/ 284 w 783"/>
                  <a:gd name="T67" fmla="*/ 607 h 655"/>
                  <a:gd name="T68" fmla="*/ 308 w 783"/>
                  <a:gd name="T69" fmla="*/ 631 h 655"/>
                  <a:gd name="T70" fmla="*/ 342 w 783"/>
                  <a:gd name="T71" fmla="*/ 641 h 655"/>
                  <a:gd name="T72" fmla="*/ 377 w 783"/>
                  <a:gd name="T73" fmla="*/ 641 h 655"/>
                  <a:gd name="T74" fmla="*/ 406 w 783"/>
                  <a:gd name="T75" fmla="*/ 616 h 655"/>
                  <a:gd name="T76" fmla="*/ 430 w 783"/>
                  <a:gd name="T77" fmla="*/ 641 h 655"/>
                  <a:gd name="T78" fmla="*/ 465 w 783"/>
                  <a:gd name="T79" fmla="*/ 655 h 655"/>
                  <a:gd name="T80" fmla="*/ 504 w 783"/>
                  <a:gd name="T81" fmla="*/ 646 h 655"/>
                  <a:gd name="T82" fmla="*/ 538 w 783"/>
                  <a:gd name="T83" fmla="*/ 616 h 655"/>
                  <a:gd name="T84" fmla="*/ 563 w 783"/>
                  <a:gd name="T85" fmla="*/ 607 h 655"/>
                  <a:gd name="T86" fmla="*/ 602 w 783"/>
                  <a:gd name="T87" fmla="*/ 607 h 655"/>
                  <a:gd name="T88" fmla="*/ 636 w 783"/>
                  <a:gd name="T89" fmla="*/ 587 h 655"/>
                  <a:gd name="T90" fmla="*/ 660 w 783"/>
                  <a:gd name="T91" fmla="*/ 558 h 655"/>
                  <a:gd name="T92" fmla="*/ 670 w 783"/>
                  <a:gd name="T93" fmla="*/ 543 h 655"/>
                  <a:gd name="T94" fmla="*/ 709 w 783"/>
                  <a:gd name="T95" fmla="*/ 538 h 655"/>
                  <a:gd name="T96" fmla="*/ 744 w 783"/>
                  <a:gd name="T97" fmla="*/ 509 h 655"/>
                  <a:gd name="T98" fmla="*/ 763 w 783"/>
                  <a:gd name="T99" fmla="*/ 465 h 655"/>
                  <a:gd name="T100" fmla="*/ 763 w 783"/>
                  <a:gd name="T101" fmla="*/ 416 h 655"/>
                  <a:gd name="T102" fmla="*/ 773 w 783"/>
                  <a:gd name="T103" fmla="*/ 367 h 655"/>
                  <a:gd name="T104" fmla="*/ 783 w 783"/>
                  <a:gd name="T105" fmla="*/ 318 h 655"/>
                  <a:gd name="T106" fmla="*/ 778 w 783"/>
                  <a:gd name="T107" fmla="*/ 264 h 655"/>
                  <a:gd name="T108" fmla="*/ 753 w 783"/>
                  <a:gd name="T109" fmla="*/ 220 h 655"/>
                  <a:gd name="T110" fmla="*/ 719 w 783"/>
                  <a:gd name="T111" fmla="*/ 191 h 655"/>
                  <a:gd name="T112" fmla="*/ 670 w 783"/>
                  <a:gd name="T113" fmla="*/ 171 h 655"/>
                  <a:gd name="T114" fmla="*/ 655 w 783"/>
                  <a:gd name="T115" fmla="*/ 152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83"/>
                  <a:gd name="T175" fmla="*/ 0 h 655"/>
                  <a:gd name="T176" fmla="*/ 783 w 783"/>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83" h="655">
                    <a:moveTo>
                      <a:pt x="655" y="152"/>
                    </a:moveTo>
                    <a:lnTo>
                      <a:pt x="651" y="132"/>
                    </a:lnTo>
                    <a:lnTo>
                      <a:pt x="641" y="117"/>
                    </a:lnTo>
                    <a:lnTo>
                      <a:pt x="626" y="103"/>
                    </a:lnTo>
                    <a:lnTo>
                      <a:pt x="607" y="88"/>
                    </a:lnTo>
                    <a:lnTo>
                      <a:pt x="592" y="83"/>
                    </a:lnTo>
                    <a:lnTo>
                      <a:pt x="572" y="78"/>
                    </a:lnTo>
                    <a:lnTo>
                      <a:pt x="543" y="73"/>
                    </a:lnTo>
                    <a:lnTo>
                      <a:pt x="514" y="78"/>
                    </a:lnTo>
                    <a:lnTo>
                      <a:pt x="484" y="83"/>
                    </a:lnTo>
                    <a:lnTo>
                      <a:pt x="465" y="93"/>
                    </a:lnTo>
                    <a:lnTo>
                      <a:pt x="455" y="64"/>
                    </a:lnTo>
                    <a:lnTo>
                      <a:pt x="440" y="39"/>
                    </a:lnTo>
                    <a:lnTo>
                      <a:pt x="416" y="20"/>
                    </a:lnTo>
                    <a:lnTo>
                      <a:pt x="391" y="10"/>
                    </a:lnTo>
                    <a:lnTo>
                      <a:pt x="357" y="0"/>
                    </a:lnTo>
                    <a:lnTo>
                      <a:pt x="323" y="0"/>
                    </a:lnTo>
                    <a:lnTo>
                      <a:pt x="294" y="5"/>
                    </a:lnTo>
                    <a:lnTo>
                      <a:pt x="264" y="15"/>
                    </a:lnTo>
                    <a:lnTo>
                      <a:pt x="235" y="34"/>
                    </a:lnTo>
                    <a:lnTo>
                      <a:pt x="220" y="54"/>
                    </a:lnTo>
                    <a:lnTo>
                      <a:pt x="206" y="73"/>
                    </a:lnTo>
                    <a:lnTo>
                      <a:pt x="206" y="103"/>
                    </a:lnTo>
                    <a:lnTo>
                      <a:pt x="181" y="93"/>
                    </a:lnTo>
                    <a:lnTo>
                      <a:pt x="157" y="93"/>
                    </a:lnTo>
                    <a:lnTo>
                      <a:pt x="132" y="103"/>
                    </a:lnTo>
                    <a:lnTo>
                      <a:pt x="113" y="117"/>
                    </a:lnTo>
                    <a:lnTo>
                      <a:pt x="98" y="142"/>
                    </a:lnTo>
                    <a:lnTo>
                      <a:pt x="93" y="166"/>
                    </a:lnTo>
                    <a:lnTo>
                      <a:pt x="93" y="186"/>
                    </a:lnTo>
                    <a:lnTo>
                      <a:pt x="83" y="186"/>
                    </a:lnTo>
                    <a:lnTo>
                      <a:pt x="64" y="191"/>
                    </a:lnTo>
                    <a:lnTo>
                      <a:pt x="49" y="201"/>
                    </a:lnTo>
                    <a:lnTo>
                      <a:pt x="34" y="210"/>
                    </a:lnTo>
                    <a:lnTo>
                      <a:pt x="29" y="215"/>
                    </a:lnTo>
                    <a:lnTo>
                      <a:pt x="20" y="230"/>
                    </a:lnTo>
                    <a:lnTo>
                      <a:pt x="10" y="245"/>
                    </a:lnTo>
                    <a:lnTo>
                      <a:pt x="5" y="259"/>
                    </a:lnTo>
                    <a:lnTo>
                      <a:pt x="5" y="274"/>
                    </a:lnTo>
                    <a:lnTo>
                      <a:pt x="10" y="289"/>
                    </a:lnTo>
                    <a:lnTo>
                      <a:pt x="15" y="303"/>
                    </a:lnTo>
                    <a:lnTo>
                      <a:pt x="5" y="323"/>
                    </a:lnTo>
                    <a:lnTo>
                      <a:pt x="5" y="338"/>
                    </a:lnTo>
                    <a:lnTo>
                      <a:pt x="0" y="357"/>
                    </a:lnTo>
                    <a:lnTo>
                      <a:pt x="5" y="382"/>
                    </a:lnTo>
                    <a:lnTo>
                      <a:pt x="10" y="396"/>
                    </a:lnTo>
                    <a:lnTo>
                      <a:pt x="20" y="411"/>
                    </a:lnTo>
                    <a:lnTo>
                      <a:pt x="5" y="430"/>
                    </a:lnTo>
                    <a:lnTo>
                      <a:pt x="0" y="445"/>
                    </a:lnTo>
                    <a:lnTo>
                      <a:pt x="0" y="465"/>
                    </a:lnTo>
                    <a:lnTo>
                      <a:pt x="5" y="484"/>
                    </a:lnTo>
                    <a:lnTo>
                      <a:pt x="10" y="509"/>
                    </a:lnTo>
                    <a:lnTo>
                      <a:pt x="20" y="523"/>
                    </a:lnTo>
                    <a:lnTo>
                      <a:pt x="34" y="538"/>
                    </a:lnTo>
                    <a:lnTo>
                      <a:pt x="59" y="558"/>
                    </a:lnTo>
                    <a:lnTo>
                      <a:pt x="83" y="562"/>
                    </a:lnTo>
                    <a:lnTo>
                      <a:pt x="103" y="558"/>
                    </a:lnTo>
                    <a:lnTo>
                      <a:pt x="117" y="548"/>
                    </a:lnTo>
                    <a:lnTo>
                      <a:pt x="127" y="562"/>
                    </a:lnTo>
                    <a:lnTo>
                      <a:pt x="142" y="577"/>
                    </a:lnTo>
                    <a:lnTo>
                      <a:pt x="152" y="587"/>
                    </a:lnTo>
                    <a:lnTo>
                      <a:pt x="166" y="597"/>
                    </a:lnTo>
                    <a:lnTo>
                      <a:pt x="181" y="602"/>
                    </a:lnTo>
                    <a:lnTo>
                      <a:pt x="206" y="607"/>
                    </a:lnTo>
                    <a:lnTo>
                      <a:pt x="225" y="607"/>
                    </a:lnTo>
                    <a:lnTo>
                      <a:pt x="250" y="602"/>
                    </a:lnTo>
                    <a:lnTo>
                      <a:pt x="269" y="587"/>
                    </a:lnTo>
                    <a:lnTo>
                      <a:pt x="284" y="607"/>
                    </a:lnTo>
                    <a:lnTo>
                      <a:pt x="294" y="621"/>
                    </a:lnTo>
                    <a:lnTo>
                      <a:pt x="308" y="631"/>
                    </a:lnTo>
                    <a:lnTo>
                      <a:pt x="323" y="641"/>
                    </a:lnTo>
                    <a:lnTo>
                      <a:pt x="342" y="641"/>
                    </a:lnTo>
                    <a:lnTo>
                      <a:pt x="357" y="641"/>
                    </a:lnTo>
                    <a:lnTo>
                      <a:pt x="377" y="641"/>
                    </a:lnTo>
                    <a:lnTo>
                      <a:pt x="396" y="631"/>
                    </a:lnTo>
                    <a:lnTo>
                      <a:pt x="406" y="616"/>
                    </a:lnTo>
                    <a:lnTo>
                      <a:pt x="416" y="631"/>
                    </a:lnTo>
                    <a:lnTo>
                      <a:pt x="430" y="641"/>
                    </a:lnTo>
                    <a:lnTo>
                      <a:pt x="445" y="646"/>
                    </a:lnTo>
                    <a:lnTo>
                      <a:pt x="465" y="655"/>
                    </a:lnTo>
                    <a:lnTo>
                      <a:pt x="484" y="651"/>
                    </a:lnTo>
                    <a:lnTo>
                      <a:pt x="504" y="646"/>
                    </a:lnTo>
                    <a:lnTo>
                      <a:pt x="519" y="636"/>
                    </a:lnTo>
                    <a:lnTo>
                      <a:pt x="538" y="616"/>
                    </a:lnTo>
                    <a:lnTo>
                      <a:pt x="548" y="602"/>
                    </a:lnTo>
                    <a:lnTo>
                      <a:pt x="563" y="607"/>
                    </a:lnTo>
                    <a:lnTo>
                      <a:pt x="582" y="611"/>
                    </a:lnTo>
                    <a:lnTo>
                      <a:pt x="602" y="607"/>
                    </a:lnTo>
                    <a:lnTo>
                      <a:pt x="621" y="602"/>
                    </a:lnTo>
                    <a:lnTo>
                      <a:pt x="636" y="587"/>
                    </a:lnTo>
                    <a:lnTo>
                      <a:pt x="651" y="577"/>
                    </a:lnTo>
                    <a:lnTo>
                      <a:pt x="660" y="558"/>
                    </a:lnTo>
                    <a:lnTo>
                      <a:pt x="660" y="538"/>
                    </a:lnTo>
                    <a:lnTo>
                      <a:pt x="670" y="543"/>
                    </a:lnTo>
                    <a:lnTo>
                      <a:pt x="690" y="543"/>
                    </a:lnTo>
                    <a:lnTo>
                      <a:pt x="709" y="538"/>
                    </a:lnTo>
                    <a:lnTo>
                      <a:pt x="729" y="528"/>
                    </a:lnTo>
                    <a:lnTo>
                      <a:pt x="744" y="509"/>
                    </a:lnTo>
                    <a:lnTo>
                      <a:pt x="753" y="489"/>
                    </a:lnTo>
                    <a:lnTo>
                      <a:pt x="763" y="465"/>
                    </a:lnTo>
                    <a:lnTo>
                      <a:pt x="763" y="435"/>
                    </a:lnTo>
                    <a:lnTo>
                      <a:pt x="763" y="416"/>
                    </a:lnTo>
                    <a:lnTo>
                      <a:pt x="758" y="382"/>
                    </a:lnTo>
                    <a:lnTo>
                      <a:pt x="773" y="367"/>
                    </a:lnTo>
                    <a:lnTo>
                      <a:pt x="778" y="342"/>
                    </a:lnTo>
                    <a:lnTo>
                      <a:pt x="783" y="318"/>
                    </a:lnTo>
                    <a:lnTo>
                      <a:pt x="783" y="293"/>
                    </a:lnTo>
                    <a:lnTo>
                      <a:pt x="778" y="264"/>
                    </a:lnTo>
                    <a:lnTo>
                      <a:pt x="768" y="245"/>
                    </a:lnTo>
                    <a:lnTo>
                      <a:pt x="753" y="220"/>
                    </a:lnTo>
                    <a:lnTo>
                      <a:pt x="739" y="205"/>
                    </a:lnTo>
                    <a:lnTo>
                      <a:pt x="719" y="191"/>
                    </a:lnTo>
                    <a:lnTo>
                      <a:pt x="695" y="176"/>
                    </a:lnTo>
                    <a:lnTo>
                      <a:pt x="670" y="171"/>
                    </a:lnTo>
                    <a:lnTo>
                      <a:pt x="660" y="171"/>
                    </a:lnTo>
                    <a:lnTo>
                      <a:pt x="655" y="152"/>
                    </a:lnTo>
                    <a:close/>
                  </a:path>
                </a:pathLst>
              </a:custGeom>
              <a:solidFill>
                <a:srgbClr val="FFFFCC"/>
              </a:solidFill>
              <a:ln w="9525">
                <a:noFill/>
                <a:round/>
                <a:headEnd/>
                <a:tailEnd/>
              </a:ln>
            </p:spPr>
            <p:txBody>
              <a:bodyPr/>
              <a:lstStyle/>
              <a:p>
                <a:endParaRPr lang="en-US"/>
              </a:p>
            </p:txBody>
          </p:sp>
          <p:sp>
            <p:nvSpPr>
              <p:cNvPr id="120135" name="Freeform 10"/>
              <p:cNvSpPr>
                <a:spLocks/>
              </p:cNvSpPr>
              <p:nvPr/>
            </p:nvSpPr>
            <p:spPr bwMode="auto">
              <a:xfrm>
                <a:off x="3059" y="1674"/>
                <a:ext cx="783" cy="655"/>
              </a:xfrm>
              <a:custGeom>
                <a:avLst/>
                <a:gdLst>
                  <a:gd name="T0" fmla="*/ 651 w 783"/>
                  <a:gd name="T1" fmla="*/ 132 h 655"/>
                  <a:gd name="T2" fmla="*/ 626 w 783"/>
                  <a:gd name="T3" fmla="*/ 103 h 655"/>
                  <a:gd name="T4" fmla="*/ 592 w 783"/>
                  <a:gd name="T5" fmla="*/ 83 h 655"/>
                  <a:gd name="T6" fmla="*/ 543 w 783"/>
                  <a:gd name="T7" fmla="*/ 73 h 655"/>
                  <a:gd name="T8" fmla="*/ 484 w 783"/>
                  <a:gd name="T9" fmla="*/ 83 h 655"/>
                  <a:gd name="T10" fmla="*/ 455 w 783"/>
                  <a:gd name="T11" fmla="*/ 64 h 655"/>
                  <a:gd name="T12" fmla="*/ 416 w 783"/>
                  <a:gd name="T13" fmla="*/ 20 h 655"/>
                  <a:gd name="T14" fmla="*/ 357 w 783"/>
                  <a:gd name="T15" fmla="*/ 0 h 655"/>
                  <a:gd name="T16" fmla="*/ 294 w 783"/>
                  <a:gd name="T17" fmla="*/ 5 h 655"/>
                  <a:gd name="T18" fmla="*/ 235 w 783"/>
                  <a:gd name="T19" fmla="*/ 34 h 655"/>
                  <a:gd name="T20" fmla="*/ 206 w 783"/>
                  <a:gd name="T21" fmla="*/ 73 h 655"/>
                  <a:gd name="T22" fmla="*/ 181 w 783"/>
                  <a:gd name="T23" fmla="*/ 93 h 655"/>
                  <a:gd name="T24" fmla="*/ 132 w 783"/>
                  <a:gd name="T25" fmla="*/ 103 h 655"/>
                  <a:gd name="T26" fmla="*/ 98 w 783"/>
                  <a:gd name="T27" fmla="*/ 142 h 655"/>
                  <a:gd name="T28" fmla="*/ 93 w 783"/>
                  <a:gd name="T29" fmla="*/ 186 h 655"/>
                  <a:gd name="T30" fmla="*/ 64 w 783"/>
                  <a:gd name="T31" fmla="*/ 191 h 655"/>
                  <a:gd name="T32" fmla="*/ 34 w 783"/>
                  <a:gd name="T33" fmla="*/ 210 h 655"/>
                  <a:gd name="T34" fmla="*/ 20 w 783"/>
                  <a:gd name="T35" fmla="*/ 230 h 655"/>
                  <a:gd name="T36" fmla="*/ 5 w 783"/>
                  <a:gd name="T37" fmla="*/ 259 h 655"/>
                  <a:gd name="T38" fmla="*/ 10 w 783"/>
                  <a:gd name="T39" fmla="*/ 289 h 655"/>
                  <a:gd name="T40" fmla="*/ 5 w 783"/>
                  <a:gd name="T41" fmla="*/ 323 h 655"/>
                  <a:gd name="T42" fmla="*/ 0 w 783"/>
                  <a:gd name="T43" fmla="*/ 357 h 655"/>
                  <a:gd name="T44" fmla="*/ 10 w 783"/>
                  <a:gd name="T45" fmla="*/ 396 h 655"/>
                  <a:gd name="T46" fmla="*/ 5 w 783"/>
                  <a:gd name="T47" fmla="*/ 430 h 655"/>
                  <a:gd name="T48" fmla="*/ 0 w 783"/>
                  <a:gd name="T49" fmla="*/ 465 h 655"/>
                  <a:gd name="T50" fmla="*/ 10 w 783"/>
                  <a:gd name="T51" fmla="*/ 509 h 655"/>
                  <a:gd name="T52" fmla="*/ 34 w 783"/>
                  <a:gd name="T53" fmla="*/ 538 h 655"/>
                  <a:gd name="T54" fmla="*/ 83 w 783"/>
                  <a:gd name="T55" fmla="*/ 562 h 655"/>
                  <a:gd name="T56" fmla="*/ 117 w 783"/>
                  <a:gd name="T57" fmla="*/ 548 h 655"/>
                  <a:gd name="T58" fmla="*/ 142 w 783"/>
                  <a:gd name="T59" fmla="*/ 577 h 655"/>
                  <a:gd name="T60" fmla="*/ 166 w 783"/>
                  <a:gd name="T61" fmla="*/ 597 h 655"/>
                  <a:gd name="T62" fmla="*/ 206 w 783"/>
                  <a:gd name="T63" fmla="*/ 607 h 655"/>
                  <a:gd name="T64" fmla="*/ 250 w 783"/>
                  <a:gd name="T65" fmla="*/ 602 h 655"/>
                  <a:gd name="T66" fmla="*/ 284 w 783"/>
                  <a:gd name="T67" fmla="*/ 607 h 655"/>
                  <a:gd name="T68" fmla="*/ 308 w 783"/>
                  <a:gd name="T69" fmla="*/ 631 h 655"/>
                  <a:gd name="T70" fmla="*/ 342 w 783"/>
                  <a:gd name="T71" fmla="*/ 641 h 655"/>
                  <a:gd name="T72" fmla="*/ 377 w 783"/>
                  <a:gd name="T73" fmla="*/ 641 h 655"/>
                  <a:gd name="T74" fmla="*/ 406 w 783"/>
                  <a:gd name="T75" fmla="*/ 616 h 655"/>
                  <a:gd name="T76" fmla="*/ 430 w 783"/>
                  <a:gd name="T77" fmla="*/ 641 h 655"/>
                  <a:gd name="T78" fmla="*/ 465 w 783"/>
                  <a:gd name="T79" fmla="*/ 655 h 655"/>
                  <a:gd name="T80" fmla="*/ 504 w 783"/>
                  <a:gd name="T81" fmla="*/ 646 h 655"/>
                  <a:gd name="T82" fmla="*/ 538 w 783"/>
                  <a:gd name="T83" fmla="*/ 616 h 655"/>
                  <a:gd name="T84" fmla="*/ 563 w 783"/>
                  <a:gd name="T85" fmla="*/ 607 h 655"/>
                  <a:gd name="T86" fmla="*/ 602 w 783"/>
                  <a:gd name="T87" fmla="*/ 607 h 655"/>
                  <a:gd name="T88" fmla="*/ 636 w 783"/>
                  <a:gd name="T89" fmla="*/ 587 h 655"/>
                  <a:gd name="T90" fmla="*/ 660 w 783"/>
                  <a:gd name="T91" fmla="*/ 558 h 655"/>
                  <a:gd name="T92" fmla="*/ 670 w 783"/>
                  <a:gd name="T93" fmla="*/ 543 h 655"/>
                  <a:gd name="T94" fmla="*/ 709 w 783"/>
                  <a:gd name="T95" fmla="*/ 538 h 655"/>
                  <a:gd name="T96" fmla="*/ 744 w 783"/>
                  <a:gd name="T97" fmla="*/ 509 h 655"/>
                  <a:gd name="T98" fmla="*/ 763 w 783"/>
                  <a:gd name="T99" fmla="*/ 465 h 655"/>
                  <a:gd name="T100" fmla="*/ 763 w 783"/>
                  <a:gd name="T101" fmla="*/ 416 h 655"/>
                  <a:gd name="T102" fmla="*/ 773 w 783"/>
                  <a:gd name="T103" fmla="*/ 367 h 655"/>
                  <a:gd name="T104" fmla="*/ 783 w 783"/>
                  <a:gd name="T105" fmla="*/ 318 h 655"/>
                  <a:gd name="T106" fmla="*/ 778 w 783"/>
                  <a:gd name="T107" fmla="*/ 264 h 655"/>
                  <a:gd name="T108" fmla="*/ 753 w 783"/>
                  <a:gd name="T109" fmla="*/ 220 h 655"/>
                  <a:gd name="T110" fmla="*/ 719 w 783"/>
                  <a:gd name="T111" fmla="*/ 191 h 655"/>
                  <a:gd name="T112" fmla="*/ 670 w 783"/>
                  <a:gd name="T113" fmla="*/ 171 h 655"/>
                  <a:gd name="T114" fmla="*/ 655 w 783"/>
                  <a:gd name="T115" fmla="*/ 152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83"/>
                  <a:gd name="T175" fmla="*/ 0 h 655"/>
                  <a:gd name="T176" fmla="*/ 783 w 783"/>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83" h="655">
                    <a:moveTo>
                      <a:pt x="655" y="152"/>
                    </a:moveTo>
                    <a:lnTo>
                      <a:pt x="651" y="132"/>
                    </a:lnTo>
                    <a:lnTo>
                      <a:pt x="641" y="117"/>
                    </a:lnTo>
                    <a:lnTo>
                      <a:pt x="626" y="103"/>
                    </a:lnTo>
                    <a:lnTo>
                      <a:pt x="607" y="88"/>
                    </a:lnTo>
                    <a:lnTo>
                      <a:pt x="592" y="83"/>
                    </a:lnTo>
                    <a:lnTo>
                      <a:pt x="572" y="78"/>
                    </a:lnTo>
                    <a:lnTo>
                      <a:pt x="543" y="73"/>
                    </a:lnTo>
                    <a:lnTo>
                      <a:pt x="514" y="78"/>
                    </a:lnTo>
                    <a:lnTo>
                      <a:pt x="484" y="83"/>
                    </a:lnTo>
                    <a:lnTo>
                      <a:pt x="465" y="93"/>
                    </a:lnTo>
                    <a:lnTo>
                      <a:pt x="455" y="64"/>
                    </a:lnTo>
                    <a:lnTo>
                      <a:pt x="440" y="39"/>
                    </a:lnTo>
                    <a:lnTo>
                      <a:pt x="416" y="20"/>
                    </a:lnTo>
                    <a:lnTo>
                      <a:pt x="391" y="10"/>
                    </a:lnTo>
                    <a:lnTo>
                      <a:pt x="357" y="0"/>
                    </a:lnTo>
                    <a:lnTo>
                      <a:pt x="323" y="0"/>
                    </a:lnTo>
                    <a:lnTo>
                      <a:pt x="294" y="5"/>
                    </a:lnTo>
                    <a:lnTo>
                      <a:pt x="264" y="15"/>
                    </a:lnTo>
                    <a:lnTo>
                      <a:pt x="235" y="34"/>
                    </a:lnTo>
                    <a:lnTo>
                      <a:pt x="220" y="54"/>
                    </a:lnTo>
                    <a:lnTo>
                      <a:pt x="206" y="73"/>
                    </a:lnTo>
                    <a:lnTo>
                      <a:pt x="206" y="103"/>
                    </a:lnTo>
                    <a:lnTo>
                      <a:pt x="181" y="93"/>
                    </a:lnTo>
                    <a:lnTo>
                      <a:pt x="157" y="93"/>
                    </a:lnTo>
                    <a:lnTo>
                      <a:pt x="132" y="103"/>
                    </a:lnTo>
                    <a:lnTo>
                      <a:pt x="113" y="117"/>
                    </a:lnTo>
                    <a:lnTo>
                      <a:pt x="98" y="142"/>
                    </a:lnTo>
                    <a:lnTo>
                      <a:pt x="93" y="166"/>
                    </a:lnTo>
                    <a:lnTo>
                      <a:pt x="93" y="186"/>
                    </a:lnTo>
                    <a:lnTo>
                      <a:pt x="83" y="186"/>
                    </a:lnTo>
                    <a:lnTo>
                      <a:pt x="64" y="191"/>
                    </a:lnTo>
                    <a:lnTo>
                      <a:pt x="49" y="201"/>
                    </a:lnTo>
                    <a:lnTo>
                      <a:pt x="34" y="210"/>
                    </a:lnTo>
                    <a:lnTo>
                      <a:pt x="29" y="215"/>
                    </a:lnTo>
                    <a:lnTo>
                      <a:pt x="20" y="230"/>
                    </a:lnTo>
                    <a:lnTo>
                      <a:pt x="10" y="245"/>
                    </a:lnTo>
                    <a:lnTo>
                      <a:pt x="5" y="259"/>
                    </a:lnTo>
                    <a:lnTo>
                      <a:pt x="5" y="274"/>
                    </a:lnTo>
                    <a:lnTo>
                      <a:pt x="10" y="289"/>
                    </a:lnTo>
                    <a:lnTo>
                      <a:pt x="15" y="303"/>
                    </a:lnTo>
                    <a:lnTo>
                      <a:pt x="5" y="323"/>
                    </a:lnTo>
                    <a:lnTo>
                      <a:pt x="5" y="338"/>
                    </a:lnTo>
                    <a:lnTo>
                      <a:pt x="0" y="357"/>
                    </a:lnTo>
                    <a:lnTo>
                      <a:pt x="5" y="382"/>
                    </a:lnTo>
                    <a:lnTo>
                      <a:pt x="10" y="396"/>
                    </a:lnTo>
                    <a:lnTo>
                      <a:pt x="20" y="411"/>
                    </a:lnTo>
                    <a:lnTo>
                      <a:pt x="5" y="430"/>
                    </a:lnTo>
                    <a:lnTo>
                      <a:pt x="0" y="445"/>
                    </a:lnTo>
                    <a:lnTo>
                      <a:pt x="0" y="465"/>
                    </a:lnTo>
                    <a:lnTo>
                      <a:pt x="5" y="484"/>
                    </a:lnTo>
                    <a:lnTo>
                      <a:pt x="10" y="509"/>
                    </a:lnTo>
                    <a:lnTo>
                      <a:pt x="20" y="523"/>
                    </a:lnTo>
                    <a:lnTo>
                      <a:pt x="34" y="538"/>
                    </a:lnTo>
                    <a:lnTo>
                      <a:pt x="59" y="558"/>
                    </a:lnTo>
                    <a:lnTo>
                      <a:pt x="83" y="562"/>
                    </a:lnTo>
                    <a:lnTo>
                      <a:pt x="103" y="558"/>
                    </a:lnTo>
                    <a:lnTo>
                      <a:pt x="117" y="548"/>
                    </a:lnTo>
                    <a:lnTo>
                      <a:pt x="127" y="562"/>
                    </a:lnTo>
                    <a:lnTo>
                      <a:pt x="142" y="577"/>
                    </a:lnTo>
                    <a:lnTo>
                      <a:pt x="152" y="587"/>
                    </a:lnTo>
                    <a:lnTo>
                      <a:pt x="166" y="597"/>
                    </a:lnTo>
                    <a:lnTo>
                      <a:pt x="181" y="602"/>
                    </a:lnTo>
                    <a:lnTo>
                      <a:pt x="206" y="607"/>
                    </a:lnTo>
                    <a:lnTo>
                      <a:pt x="225" y="607"/>
                    </a:lnTo>
                    <a:lnTo>
                      <a:pt x="250" y="602"/>
                    </a:lnTo>
                    <a:lnTo>
                      <a:pt x="269" y="587"/>
                    </a:lnTo>
                    <a:lnTo>
                      <a:pt x="284" y="607"/>
                    </a:lnTo>
                    <a:lnTo>
                      <a:pt x="294" y="621"/>
                    </a:lnTo>
                    <a:lnTo>
                      <a:pt x="308" y="631"/>
                    </a:lnTo>
                    <a:lnTo>
                      <a:pt x="323" y="641"/>
                    </a:lnTo>
                    <a:lnTo>
                      <a:pt x="342" y="641"/>
                    </a:lnTo>
                    <a:lnTo>
                      <a:pt x="357" y="641"/>
                    </a:lnTo>
                    <a:lnTo>
                      <a:pt x="377" y="641"/>
                    </a:lnTo>
                    <a:lnTo>
                      <a:pt x="396" y="631"/>
                    </a:lnTo>
                    <a:lnTo>
                      <a:pt x="406" y="616"/>
                    </a:lnTo>
                    <a:lnTo>
                      <a:pt x="416" y="631"/>
                    </a:lnTo>
                    <a:lnTo>
                      <a:pt x="430" y="641"/>
                    </a:lnTo>
                    <a:lnTo>
                      <a:pt x="445" y="646"/>
                    </a:lnTo>
                    <a:lnTo>
                      <a:pt x="465" y="655"/>
                    </a:lnTo>
                    <a:lnTo>
                      <a:pt x="484" y="651"/>
                    </a:lnTo>
                    <a:lnTo>
                      <a:pt x="504" y="646"/>
                    </a:lnTo>
                    <a:lnTo>
                      <a:pt x="519" y="636"/>
                    </a:lnTo>
                    <a:lnTo>
                      <a:pt x="538" y="616"/>
                    </a:lnTo>
                    <a:lnTo>
                      <a:pt x="548" y="602"/>
                    </a:lnTo>
                    <a:lnTo>
                      <a:pt x="563" y="607"/>
                    </a:lnTo>
                    <a:lnTo>
                      <a:pt x="582" y="611"/>
                    </a:lnTo>
                    <a:lnTo>
                      <a:pt x="602" y="607"/>
                    </a:lnTo>
                    <a:lnTo>
                      <a:pt x="621" y="602"/>
                    </a:lnTo>
                    <a:lnTo>
                      <a:pt x="636" y="587"/>
                    </a:lnTo>
                    <a:lnTo>
                      <a:pt x="651" y="577"/>
                    </a:lnTo>
                    <a:lnTo>
                      <a:pt x="660" y="558"/>
                    </a:lnTo>
                    <a:lnTo>
                      <a:pt x="660" y="538"/>
                    </a:lnTo>
                    <a:lnTo>
                      <a:pt x="670" y="543"/>
                    </a:lnTo>
                    <a:lnTo>
                      <a:pt x="690" y="543"/>
                    </a:lnTo>
                    <a:lnTo>
                      <a:pt x="709" y="538"/>
                    </a:lnTo>
                    <a:lnTo>
                      <a:pt x="729" y="528"/>
                    </a:lnTo>
                    <a:lnTo>
                      <a:pt x="744" y="509"/>
                    </a:lnTo>
                    <a:lnTo>
                      <a:pt x="753" y="489"/>
                    </a:lnTo>
                    <a:lnTo>
                      <a:pt x="763" y="465"/>
                    </a:lnTo>
                    <a:lnTo>
                      <a:pt x="763" y="435"/>
                    </a:lnTo>
                    <a:lnTo>
                      <a:pt x="763" y="416"/>
                    </a:lnTo>
                    <a:lnTo>
                      <a:pt x="758" y="382"/>
                    </a:lnTo>
                    <a:lnTo>
                      <a:pt x="773" y="367"/>
                    </a:lnTo>
                    <a:lnTo>
                      <a:pt x="778" y="342"/>
                    </a:lnTo>
                    <a:lnTo>
                      <a:pt x="783" y="318"/>
                    </a:lnTo>
                    <a:lnTo>
                      <a:pt x="783" y="293"/>
                    </a:lnTo>
                    <a:lnTo>
                      <a:pt x="778" y="264"/>
                    </a:lnTo>
                    <a:lnTo>
                      <a:pt x="768" y="245"/>
                    </a:lnTo>
                    <a:lnTo>
                      <a:pt x="753" y="220"/>
                    </a:lnTo>
                    <a:lnTo>
                      <a:pt x="739" y="205"/>
                    </a:lnTo>
                    <a:lnTo>
                      <a:pt x="719" y="191"/>
                    </a:lnTo>
                    <a:lnTo>
                      <a:pt x="695" y="176"/>
                    </a:lnTo>
                    <a:lnTo>
                      <a:pt x="670" y="171"/>
                    </a:lnTo>
                    <a:lnTo>
                      <a:pt x="660" y="171"/>
                    </a:lnTo>
                    <a:lnTo>
                      <a:pt x="655" y="152"/>
                    </a:lnTo>
                  </a:path>
                </a:pathLst>
              </a:custGeom>
              <a:solidFill>
                <a:srgbClr val="FFFFCC"/>
              </a:solidFill>
              <a:ln w="7938" cap="flat">
                <a:solidFill>
                  <a:srgbClr val="FF9900"/>
                </a:solidFill>
                <a:prstDash val="solid"/>
                <a:round/>
                <a:headEnd/>
                <a:tailEnd/>
              </a:ln>
            </p:spPr>
            <p:txBody>
              <a:bodyPr/>
              <a:lstStyle/>
              <a:p>
                <a:endParaRPr lang="en-US"/>
              </a:p>
            </p:txBody>
          </p:sp>
        </p:grpSp>
        <p:sp>
          <p:nvSpPr>
            <p:cNvPr id="120131" name="Rectangle 11"/>
            <p:cNvSpPr>
              <a:spLocks noChangeArrowheads="1"/>
            </p:cNvSpPr>
            <p:nvPr/>
          </p:nvSpPr>
          <p:spPr bwMode="auto">
            <a:xfrm>
              <a:off x="3098" y="1840"/>
              <a:ext cx="685" cy="323"/>
            </a:xfrm>
            <a:prstGeom prst="rect">
              <a:avLst/>
            </a:prstGeom>
            <a:solidFill>
              <a:srgbClr val="FFFFCC"/>
            </a:solidFill>
            <a:ln w="9525">
              <a:noFill/>
              <a:miter lim="800000"/>
              <a:headEnd/>
              <a:tailEnd/>
            </a:ln>
          </p:spPr>
          <p:txBody>
            <a:bodyPr/>
            <a:lstStyle/>
            <a:p>
              <a:endParaRPr lang="en-US"/>
            </a:p>
          </p:txBody>
        </p:sp>
        <p:sp>
          <p:nvSpPr>
            <p:cNvPr id="120132" name="Rectangle 12"/>
            <p:cNvSpPr>
              <a:spLocks noChangeArrowheads="1"/>
            </p:cNvSpPr>
            <p:nvPr/>
          </p:nvSpPr>
          <p:spPr bwMode="auto">
            <a:xfrm>
              <a:off x="3398" y="1869"/>
              <a:ext cx="254" cy="144"/>
            </a:xfrm>
            <a:prstGeom prst="rect">
              <a:avLst/>
            </a:prstGeom>
            <a:solidFill>
              <a:srgbClr val="FFFFCC"/>
            </a:solidFill>
            <a:ln w="9525">
              <a:noFill/>
              <a:miter lim="800000"/>
              <a:headEnd/>
              <a:tailEnd/>
            </a:ln>
          </p:spPr>
          <p:txBody>
            <a:bodyPr wrap="none" lIns="0" tIns="0" rIns="0" bIns="0">
              <a:spAutoFit/>
            </a:bodyPr>
            <a:lstStyle/>
            <a:p>
              <a:r>
                <a:rPr lang="en-US" sz="1500">
                  <a:solidFill>
                    <a:srgbClr val="000000"/>
                  </a:solidFill>
                </a:rPr>
                <a:t>Your</a:t>
              </a:r>
              <a:endParaRPr lang="en-US" sz="2000"/>
            </a:p>
          </p:txBody>
        </p:sp>
        <p:sp>
          <p:nvSpPr>
            <p:cNvPr id="120133" name="Rectangle 13"/>
            <p:cNvSpPr>
              <a:spLocks noChangeArrowheads="1"/>
            </p:cNvSpPr>
            <p:nvPr/>
          </p:nvSpPr>
          <p:spPr bwMode="auto">
            <a:xfrm>
              <a:off x="3251" y="2011"/>
              <a:ext cx="681" cy="144"/>
            </a:xfrm>
            <a:prstGeom prst="rect">
              <a:avLst/>
            </a:prstGeom>
            <a:solidFill>
              <a:srgbClr val="FFFFCC"/>
            </a:solidFill>
            <a:ln w="9525">
              <a:noFill/>
              <a:miter lim="800000"/>
              <a:headEnd/>
              <a:tailEnd/>
            </a:ln>
          </p:spPr>
          <p:txBody>
            <a:bodyPr wrap="none" lIns="0" tIns="0" rIns="0" bIns="0">
              <a:spAutoFit/>
            </a:bodyPr>
            <a:lstStyle/>
            <a:p>
              <a:r>
                <a:rPr lang="en-US" sz="1500">
                  <a:solidFill>
                    <a:srgbClr val="000000"/>
                  </a:solidFill>
                </a:rPr>
                <a:t>SS7 network</a:t>
              </a:r>
              <a:endParaRPr lang="en-US" sz="2000"/>
            </a:p>
          </p:txBody>
        </p:sp>
      </p:grpSp>
      <p:sp>
        <p:nvSpPr>
          <p:cNvPr id="119816" name="Line 14"/>
          <p:cNvSpPr>
            <a:spLocks noChangeShapeType="1"/>
          </p:cNvSpPr>
          <p:nvPr/>
        </p:nvSpPr>
        <p:spPr bwMode="auto">
          <a:xfrm>
            <a:off x="4494213" y="2500313"/>
            <a:ext cx="730250" cy="434975"/>
          </a:xfrm>
          <a:prstGeom prst="line">
            <a:avLst/>
          </a:prstGeom>
          <a:noFill/>
          <a:ln w="7938">
            <a:solidFill>
              <a:srgbClr val="000000"/>
            </a:solidFill>
            <a:round/>
            <a:headEnd/>
            <a:tailEnd/>
          </a:ln>
        </p:spPr>
        <p:txBody>
          <a:bodyPr/>
          <a:lstStyle/>
          <a:p>
            <a:endParaRPr lang="en-US"/>
          </a:p>
        </p:txBody>
      </p:sp>
      <p:sp>
        <p:nvSpPr>
          <p:cNvPr id="119817" name="Rectangle 15"/>
          <p:cNvSpPr>
            <a:spLocks noChangeArrowheads="1"/>
          </p:cNvSpPr>
          <p:nvPr/>
        </p:nvSpPr>
        <p:spPr bwMode="auto">
          <a:xfrm>
            <a:off x="228600" y="1524000"/>
            <a:ext cx="2041525" cy="341313"/>
          </a:xfrm>
          <a:prstGeom prst="rect">
            <a:avLst/>
          </a:prstGeom>
          <a:noFill/>
          <a:ln w="9525">
            <a:noFill/>
            <a:miter lim="800000"/>
            <a:headEnd/>
            <a:tailEnd/>
          </a:ln>
        </p:spPr>
        <p:txBody>
          <a:bodyPr/>
          <a:lstStyle/>
          <a:p>
            <a:endParaRPr lang="en-US"/>
          </a:p>
        </p:txBody>
      </p:sp>
      <p:sp>
        <p:nvSpPr>
          <p:cNvPr id="119818" name="Rectangle 16"/>
          <p:cNvSpPr>
            <a:spLocks noChangeArrowheads="1"/>
          </p:cNvSpPr>
          <p:nvPr/>
        </p:nvSpPr>
        <p:spPr bwMode="auto">
          <a:xfrm>
            <a:off x="298450" y="1429113"/>
            <a:ext cx="2057400" cy="274638"/>
          </a:xfrm>
          <a:prstGeom prst="rect">
            <a:avLst/>
          </a:prstGeom>
          <a:noFill/>
          <a:ln w="9525">
            <a:noFill/>
            <a:miter lim="800000"/>
            <a:headEnd/>
            <a:tailEnd/>
          </a:ln>
        </p:spPr>
        <p:txBody>
          <a:bodyPr wrap="none" lIns="0" tIns="0" rIns="0" bIns="0">
            <a:spAutoFit/>
          </a:bodyPr>
          <a:lstStyle/>
          <a:p>
            <a:r>
              <a:rPr lang="en-US" dirty="0">
                <a:solidFill>
                  <a:srgbClr val="000000"/>
                </a:solidFill>
              </a:rPr>
              <a:t>Customer’s Network</a:t>
            </a:r>
            <a:endParaRPr lang="en-US" sz="2000" dirty="0">
              <a:solidFill>
                <a:srgbClr val="000000"/>
              </a:solidFill>
            </a:endParaRPr>
          </a:p>
        </p:txBody>
      </p:sp>
      <p:sp>
        <p:nvSpPr>
          <p:cNvPr id="119819" name="Freeform 17"/>
          <p:cNvSpPr>
            <a:spLocks/>
          </p:cNvSpPr>
          <p:nvPr/>
        </p:nvSpPr>
        <p:spPr bwMode="auto">
          <a:xfrm>
            <a:off x="454025" y="2928938"/>
            <a:ext cx="1241425" cy="1041400"/>
          </a:xfrm>
          <a:custGeom>
            <a:avLst/>
            <a:gdLst>
              <a:gd name="T0" fmla="*/ 650 w 782"/>
              <a:gd name="T1" fmla="*/ 137 h 656"/>
              <a:gd name="T2" fmla="*/ 626 w 782"/>
              <a:gd name="T3" fmla="*/ 103 h 656"/>
              <a:gd name="T4" fmla="*/ 587 w 782"/>
              <a:gd name="T5" fmla="*/ 83 h 656"/>
              <a:gd name="T6" fmla="*/ 538 w 782"/>
              <a:gd name="T7" fmla="*/ 74 h 656"/>
              <a:gd name="T8" fmla="*/ 484 w 782"/>
              <a:gd name="T9" fmla="*/ 88 h 656"/>
              <a:gd name="T10" fmla="*/ 450 w 782"/>
              <a:gd name="T11" fmla="*/ 64 h 656"/>
              <a:gd name="T12" fmla="*/ 416 w 782"/>
              <a:gd name="T13" fmla="*/ 25 h 656"/>
              <a:gd name="T14" fmla="*/ 357 w 782"/>
              <a:gd name="T15" fmla="*/ 0 h 656"/>
              <a:gd name="T16" fmla="*/ 293 w 782"/>
              <a:gd name="T17" fmla="*/ 5 h 656"/>
              <a:gd name="T18" fmla="*/ 235 w 782"/>
              <a:gd name="T19" fmla="*/ 34 h 656"/>
              <a:gd name="T20" fmla="*/ 205 w 782"/>
              <a:gd name="T21" fmla="*/ 78 h 656"/>
              <a:gd name="T22" fmla="*/ 181 w 782"/>
              <a:gd name="T23" fmla="*/ 93 h 656"/>
              <a:gd name="T24" fmla="*/ 132 w 782"/>
              <a:gd name="T25" fmla="*/ 103 h 656"/>
              <a:gd name="T26" fmla="*/ 98 w 782"/>
              <a:gd name="T27" fmla="*/ 142 h 656"/>
              <a:gd name="T28" fmla="*/ 93 w 782"/>
              <a:gd name="T29" fmla="*/ 186 h 656"/>
              <a:gd name="T30" fmla="*/ 63 w 782"/>
              <a:gd name="T31" fmla="*/ 191 h 656"/>
              <a:gd name="T32" fmla="*/ 34 w 782"/>
              <a:gd name="T33" fmla="*/ 211 h 656"/>
              <a:gd name="T34" fmla="*/ 19 w 782"/>
              <a:gd name="T35" fmla="*/ 230 h 656"/>
              <a:gd name="T36" fmla="*/ 5 w 782"/>
              <a:gd name="T37" fmla="*/ 259 h 656"/>
              <a:gd name="T38" fmla="*/ 5 w 782"/>
              <a:gd name="T39" fmla="*/ 289 h 656"/>
              <a:gd name="T40" fmla="*/ 5 w 782"/>
              <a:gd name="T41" fmla="*/ 323 h 656"/>
              <a:gd name="T42" fmla="*/ 0 w 782"/>
              <a:gd name="T43" fmla="*/ 362 h 656"/>
              <a:gd name="T44" fmla="*/ 5 w 782"/>
              <a:gd name="T45" fmla="*/ 396 h 656"/>
              <a:gd name="T46" fmla="*/ 5 w 782"/>
              <a:gd name="T47" fmla="*/ 431 h 656"/>
              <a:gd name="T48" fmla="*/ 0 w 782"/>
              <a:gd name="T49" fmla="*/ 465 h 656"/>
              <a:gd name="T50" fmla="*/ 10 w 782"/>
              <a:gd name="T51" fmla="*/ 509 h 656"/>
              <a:gd name="T52" fmla="*/ 34 w 782"/>
              <a:gd name="T53" fmla="*/ 543 h 656"/>
              <a:gd name="T54" fmla="*/ 78 w 782"/>
              <a:gd name="T55" fmla="*/ 563 h 656"/>
              <a:gd name="T56" fmla="*/ 117 w 782"/>
              <a:gd name="T57" fmla="*/ 548 h 656"/>
              <a:gd name="T58" fmla="*/ 137 w 782"/>
              <a:gd name="T59" fmla="*/ 577 h 656"/>
              <a:gd name="T60" fmla="*/ 166 w 782"/>
              <a:gd name="T61" fmla="*/ 597 h 656"/>
              <a:gd name="T62" fmla="*/ 205 w 782"/>
              <a:gd name="T63" fmla="*/ 612 h 656"/>
              <a:gd name="T64" fmla="*/ 249 w 782"/>
              <a:gd name="T65" fmla="*/ 602 h 656"/>
              <a:gd name="T66" fmla="*/ 279 w 782"/>
              <a:gd name="T67" fmla="*/ 612 h 656"/>
              <a:gd name="T68" fmla="*/ 303 w 782"/>
              <a:gd name="T69" fmla="*/ 636 h 656"/>
              <a:gd name="T70" fmla="*/ 337 w 782"/>
              <a:gd name="T71" fmla="*/ 646 h 656"/>
              <a:gd name="T72" fmla="*/ 372 w 782"/>
              <a:gd name="T73" fmla="*/ 641 h 656"/>
              <a:gd name="T74" fmla="*/ 406 w 782"/>
              <a:gd name="T75" fmla="*/ 621 h 656"/>
              <a:gd name="T76" fmla="*/ 425 w 782"/>
              <a:gd name="T77" fmla="*/ 641 h 656"/>
              <a:gd name="T78" fmla="*/ 460 w 782"/>
              <a:gd name="T79" fmla="*/ 656 h 656"/>
              <a:gd name="T80" fmla="*/ 504 w 782"/>
              <a:gd name="T81" fmla="*/ 651 h 656"/>
              <a:gd name="T82" fmla="*/ 533 w 782"/>
              <a:gd name="T83" fmla="*/ 616 h 656"/>
              <a:gd name="T84" fmla="*/ 557 w 782"/>
              <a:gd name="T85" fmla="*/ 607 h 656"/>
              <a:gd name="T86" fmla="*/ 601 w 782"/>
              <a:gd name="T87" fmla="*/ 612 h 656"/>
              <a:gd name="T88" fmla="*/ 636 w 782"/>
              <a:gd name="T89" fmla="*/ 592 h 656"/>
              <a:gd name="T90" fmla="*/ 660 w 782"/>
              <a:gd name="T91" fmla="*/ 563 h 656"/>
              <a:gd name="T92" fmla="*/ 670 w 782"/>
              <a:gd name="T93" fmla="*/ 548 h 656"/>
              <a:gd name="T94" fmla="*/ 709 w 782"/>
              <a:gd name="T95" fmla="*/ 543 h 656"/>
              <a:gd name="T96" fmla="*/ 743 w 782"/>
              <a:gd name="T97" fmla="*/ 514 h 656"/>
              <a:gd name="T98" fmla="*/ 763 w 782"/>
              <a:gd name="T99" fmla="*/ 465 h 656"/>
              <a:gd name="T100" fmla="*/ 763 w 782"/>
              <a:gd name="T101" fmla="*/ 416 h 656"/>
              <a:gd name="T102" fmla="*/ 773 w 782"/>
              <a:gd name="T103" fmla="*/ 367 h 656"/>
              <a:gd name="T104" fmla="*/ 782 w 782"/>
              <a:gd name="T105" fmla="*/ 318 h 656"/>
              <a:gd name="T106" fmla="*/ 778 w 782"/>
              <a:gd name="T107" fmla="*/ 264 h 656"/>
              <a:gd name="T108" fmla="*/ 753 w 782"/>
              <a:gd name="T109" fmla="*/ 225 h 656"/>
              <a:gd name="T110" fmla="*/ 714 w 782"/>
              <a:gd name="T111" fmla="*/ 191 h 656"/>
              <a:gd name="T112" fmla="*/ 670 w 782"/>
              <a:gd name="T113" fmla="*/ 176 h 656"/>
              <a:gd name="T114" fmla="*/ 655 w 782"/>
              <a:gd name="T115" fmla="*/ 157 h 65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82"/>
              <a:gd name="T175" fmla="*/ 0 h 656"/>
              <a:gd name="T176" fmla="*/ 782 w 782"/>
              <a:gd name="T177" fmla="*/ 656 h 65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82" h="656">
                <a:moveTo>
                  <a:pt x="655" y="157"/>
                </a:moveTo>
                <a:lnTo>
                  <a:pt x="650" y="137"/>
                </a:lnTo>
                <a:lnTo>
                  <a:pt x="641" y="118"/>
                </a:lnTo>
                <a:lnTo>
                  <a:pt x="626" y="103"/>
                </a:lnTo>
                <a:lnTo>
                  <a:pt x="606" y="93"/>
                </a:lnTo>
                <a:lnTo>
                  <a:pt x="587" y="83"/>
                </a:lnTo>
                <a:lnTo>
                  <a:pt x="567" y="78"/>
                </a:lnTo>
                <a:lnTo>
                  <a:pt x="538" y="74"/>
                </a:lnTo>
                <a:lnTo>
                  <a:pt x="509" y="78"/>
                </a:lnTo>
                <a:lnTo>
                  <a:pt x="484" y="88"/>
                </a:lnTo>
                <a:lnTo>
                  <a:pt x="465" y="98"/>
                </a:lnTo>
                <a:lnTo>
                  <a:pt x="450" y="64"/>
                </a:lnTo>
                <a:lnTo>
                  <a:pt x="435" y="39"/>
                </a:lnTo>
                <a:lnTo>
                  <a:pt x="416" y="25"/>
                </a:lnTo>
                <a:lnTo>
                  <a:pt x="386" y="10"/>
                </a:lnTo>
                <a:lnTo>
                  <a:pt x="357" y="0"/>
                </a:lnTo>
                <a:lnTo>
                  <a:pt x="323" y="0"/>
                </a:lnTo>
                <a:lnTo>
                  <a:pt x="293" y="5"/>
                </a:lnTo>
                <a:lnTo>
                  <a:pt x="259" y="15"/>
                </a:lnTo>
                <a:lnTo>
                  <a:pt x="235" y="34"/>
                </a:lnTo>
                <a:lnTo>
                  <a:pt x="215" y="59"/>
                </a:lnTo>
                <a:lnTo>
                  <a:pt x="205" y="78"/>
                </a:lnTo>
                <a:lnTo>
                  <a:pt x="205" y="103"/>
                </a:lnTo>
                <a:lnTo>
                  <a:pt x="181" y="93"/>
                </a:lnTo>
                <a:lnTo>
                  <a:pt x="151" y="98"/>
                </a:lnTo>
                <a:lnTo>
                  <a:pt x="132" y="103"/>
                </a:lnTo>
                <a:lnTo>
                  <a:pt x="112" y="122"/>
                </a:lnTo>
                <a:lnTo>
                  <a:pt x="98" y="142"/>
                </a:lnTo>
                <a:lnTo>
                  <a:pt x="93" y="171"/>
                </a:lnTo>
                <a:lnTo>
                  <a:pt x="93" y="186"/>
                </a:lnTo>
                <a:lnTo>
                  <a:pt x="78" y="186"/>
                </a:lnTo>
                <a:lnTo>
                  <a:pt x="63" y="191"/>
                </a:lnTo>
                <a:lnTo>
                  <a:pt x="49" y="201"/>
                </a:lnTo>
                <a:lnTo>
                  <a:pt x="34" y="211"/>
                </a:lnTo>
                <a:lnTo>
                  <a:pt x="24" y="220"/>
                </a:lnTo>
                <a:lnTo>
                  <a:pt x="19" y="230"/>
                </a:lnTo>
                <a:lnTo>
                  <a:pt x="10" y="245"/>
                </a:lnTo>
                <a:lnTo>
                  <a:pt x="5" y="259"/>
                </a:lnTo>
                <a:lnTo>
                  <a:pt x="5" y="274"/>
                </a:lnTo>
                <a:lnTo>
                  <a:pt x="5" y="289"/>
                </a:lnTo>
                <a:lnTo>
                  <a:pt x="10" y="308"/>
                </a:lnTo>
                <a:lnTo>
                  <a:pt x="5" y="323"/>
                </a:lnTo>
                <a:lnTo>
                  <a:pt x="5" y="343"/>
                </a:lnTo>
                <a:lnTo>
                  <a:pt x="0" y="362"/>
                </a:lnTo>
                <a:lnTo>
                  <a:pt x="5" y="382"/>
                </a:lnTo>
                <a:lnTo>
                  <a:pt x="5" y="396"/>
                </a:lnTo>
                <a:lnTo>
                  <a:pt x="15" y="411"/>
                </a:lnTo>
                <a:lnTo>
                  <a:pt x="5" y="431"/>
                </a:lnTo>
                <a:lnTo>
                  <a:pt x="0" y="450"/>
                </a:lnTo>
                <a:lnTo>
                  <a:pt x="0" y="465"/>
                </a:lnTo>
                <a:lnTo>
                  <a:pt x="5" y="489"/>
                </a:lnTo>
                <a:lnTo>
                  <a:pt x="10" y="509"/>
                </a:lnTo>
                <a:lnTo>
                  <a:pt x="19" y="528"/>
                </a:lnTo>
                <a:lnTo>
                  <a:pt x="34" y="543"/>
                </a:lnTo>
                <a:lnTo>
                  <a:pt x="54" y="558"/>
                </a:lnTo>
                <a:lnTo>
                  <a:pt x="78" y="563"/>
                </a:lnTo>
                <a:lnTo>
                  <a:pt x="103" y="558"/>
                </a:lnTo>
                <a:lnTo>
                  <a:pt x="117" y="548"/>
                </a:lnTo>
                <a:lnTo>
                  <a:pt x="127" y="568"/>
                </a:lnTo>
                <a:lnTo>
                  <a:pt x="137" y="577"/>
                </a:lnTo>
                <a:lnTo>
                  <a:pt x="147" y="587"/>
                </a:lnTo>
                <a:lnTo>
                  <a:pt x="166" y="597"/>
                </a:lnTo>
                <a:lnTo>
                  <a:pt x="181" y="607"/>
                </a:lnTo>
                <a:lnTo>
                  <a:pt x="205" y="612"/>
                </a:lnTo>
                <a:lnTo>
                  <a:pt x="225" y="607"/>
                </a:lnTo>
                <a:lnTo>
                  <a:pt x="249" y="602"/>
                </a:lnTo>
                <a:lnTo>
                  <a:pt x="269" y="587"/>
                </a:lnTo>
                <a:lnTo>
                  <a:pt x="279" y="612"/>
                </a:lnTo>
                <a:lnTo>
                  <a:pt x="288" y="621"/>
                </a:lnTo>
                <a:lnTo>
                  <a:pt x="303" y="636"/>
                </a:lnTo>
                <a:lnTo>
                  <a:pt x="323" y="641"/>
                </a:lnTo>
                <a:lnTo>
                  <a:pt x="337" y="646"/>
                </a:lnTo>
                <a:lnTo>
                  <a:pt x="357" y="646"/>
                </a:lnTo>
                <a:lnTo>
                  <a:pt x="372" y="641"/>
                </a:lnTo>
                <a:lnTo>
                  <a:pt x="391" y="631"/>
                </a:lnTo>
                <a:lnTo>
                  <a:pt x="406" y="621"/>
                </a:lnTo>
                <a:lnTo>
                  <a:pt x="416" y="636"/>
                </a:lnTo>
                <a:lnTo>
                  <a:pt x="425" y="641"/>
                </a:lnTo>
                <a:lnTo>
                  <a:pt x="440" y="651"/>
                </a:lnTo>
                <a:lnTo>
                  <a:pt x="460" y="656"/>
                </a:lnTo>
                <a:lnTo>
                  <a:pt x="484" y="651"/>
                </a:lnTo>
                <a:lnTo>
                  <a:pt x="504" y="651"/>
                </a:lnTo>
                <a:lnTo>
                  <a:pt x="518" y="636"/>
                </a:lnTo>
                <a:lnTo>
                  <a:pt x="533" y="616"/>
                </a:lnTo>
                <a:lnTo>
                  <a:pt x="543" y="602"/>
                </a:lnTo>
                <a:lnTo>
                  <a:pt x="557" y="607"/>
                </a:lnTo>
                <a:lnTo>
                  <a:pt x="577" y="612"/>
                </a:lnTo>
                <a:lnTo>
                  <a:pt x="601" y="612"/>
                </a:lnTo>
                <a:lnTo>
                  <a:pt x="621" y="602"/>
                </a:lnTo>
                <a:lnTo>
                  <a:pt x="636" y="592"/>
                </a:lnTo>
                <a:lnTo>
                  <a:pt x="645" y="577"/>
                </a:lnTo>
                <a:lnTo>
                  <a:pt x="660" y="563"/>
                </a:lnTo>
                <a:lnTo>
                  <a:pt x="660" y="543"/>
                </a:lnTo>
                <a:lnTo>
                  <a:pt x="670" y="548"/>
                </a:lnTo>
                <a:lnTo>
                  <a:pt x="690" y="548"/>
                </a:lnTo>
                <a:lnTo>
                  <a:pt x="709" y="543"/>
                </a:lnTo>
                <a:lnTo>
                  <a:pt x="729" y="528"/>
                </a:lnTo>
                <a:lnTo>
                  <a:pt x="743" y="514"/>
                </a:lnTo>
                <a:lnTo>
                  <a:pt x="753" y="489"/>
                </a:lnTo>
                <a:lnTo>
                  <a:pt x="763" y="465"/>
                </a:lnTo>
                <a:lnTo>
                  <a:pt x="763" y="436"/>
                </a:lnTo>
                <a:lnTo>
                  <a:pt x="763" y="416"/>
                </a:lnTo>
                <a:lnTo>
                  <a:pt x="758" y="387"/>
                </a:lnTo>
                <a:lnTo>
                  <a:pt x="773" y="367"/>
                </a:lnTo>
                <a:lnTo>
                  <a:pt x="778" y="343"/>
                </a:lnTo>
                <a:lnTo>
                  <a:pt x="782" y="318"/>
                </a:lnTo>
                <a:lnTo>
                  <a:pt x="782" y="294"/>
                </a:lnTo>
                <a:lnTo>
                  <a:pt x="778" y="264"/>
                </a:lnTo>
                <a:lnTo>
                  <a:pt x="768" y="245"/>
                </a:lnTo>
                <a:lnTo>
                  <a:pt x="753" y="225"/>
                </a:lnTo>
                <a:lnTo>
                  <a:pt x="734" y="206"/>
                </a:lnTo>
                <a:lnTo>
                  <a:pt x="714" y="191"/>
                </a:lnTo>
                <a:lnTo>
                  <a:pt x="690" y="181"/>
                </a:lnTo>
                <a:lnTo>
                  <a:pt x="670" y="176"/>
                </a:lnTo>
                <a:lnTo>
                  <a:pt x="660" y="171"/>
                </a:lnTo>
                <a:lnTo>
                  <a:pt x="655" y="157"/>
                </a:lnTo>
              </a:path>
            </a:pathLst>
          </a:custGeom>
          <a:solidFill>
            <a:srgbClr val="00FFCC"/>
          </a:solidFill>
          <a:ln w="7938" cap="flat">
            <a:solidFill>
              <a:srgbClr val="FF9900"/>
            </a:solidFill>
            <a:prstDash val="solid"/>
            <a:round/>
            <a:headEnd/>
            <a:tailEnd/>
          </a:ln>
        </p:spPr>
        <p:txBody>
          <a:bodyPr/>
          <a:lstStyle/>
          <a:p>
            <a:endParaRPr lang="en-US"/>
          </a:p>
        </p:txBody>
      </p:sp>
      <p:sp>
        <p:nvSpPr>
          <p:cNvPr id="119820" name="Freeform 18"/>
          <p:cNvSpPr>
            <a:spLocks/>
          </p:cNvSpPr>
          <p:nvPr/>
        </p:nvSpPr>
        <p:spPr bwMode="auto">
          <a:xfrm>
            <a:off x="454025" y="4078288"/>
            <a:ext cx="1241425" cy="1039812"/>
          </a:xfrm>
          <a:custGeom>
            <a:avLst/>
            <a:gdLst>
              <a:gd name="T0" fmla="*/ 650 w 782"/>
              <a:gd name="T1" fmla="*/ 137 h 655"/>
              <a:gd name="T2" fmla="*/ 626 w 782"/>
              <a:gd name="T3" fmla="*/ 108 h 655"/>
              <a:gd name="T4" fmla="*/ 587 w 782"/>
              <a:gd name="T5" fmla="*/ 88 h 655"/>
              <a:gd name="T6" fmla="*/ 538 w 782"/>
              <a:gd name="T7" fmla="*/ 78 h 655"/>
              <a:gd name="T8" fmla="*/ 484 w 782"/>
              <a:gd name="T9" fmla="*/ 88 h 655"/>
              <a:gd name="T10" fmla="*/ 450 w 782"/>
              <a:gd name="T11" fmla="*/ 69 h 655"/>
              <a:gd name="T12" fmla="*/ 416 w 782"/>
              <a:gd name="T13" fmla="*/ 25 h 655"/>
              <a:gd name="T14" fmla="*/ 357 w 782"/>
              <a:gd name="T15" fmla="*/ 0 h 655"/>
              <a:gd name="T16" fmla="*/ 293 w 782"/>
              <a:gd name="T17" fmla="*/ 5 h 655"/>
              <a:gd name="T18" fmla="*/ 235 w 782"/>
              <a:gd name="T19" fmla="*/ 39 h 655"/>
              <a:gd name="T20" fmla="*/ 205 w 782"/>
              <a:gd name="T21" fmla="*/ 78 h 655"/>
              <a:gd name="T22" fmla="*/ 181 w 782"/>
              <a:gd name="T23" fmla="*/ 93 h 655"/>
              <a:gd name="T24" fmla="*/ 132 w 782"/>
              <a:gd name="T25" fmla="*/ 108 h 655"/>
              <a:gd name="T26" fmla="*/ 98 w 782"/>
              <a:gd name="T27" fmla="*/ 147 h 655"/>
              <a:gd name="T28" fmla="*/ 93 w 782"/>
              <a:gd name="T29" fmla="*/ 191 h 655"/>
              <a:gd name="T30" fmla="*/ 63 w 782"/>
              <a:gd name="T31" fmla="*/ 191 h 655"/>
              <a:gd name="T32" fmla="*/ 34 w 782"/>
              <a:gd name="T33" fmla="*/ 210 h 655"/>
              <a:gd name="T34" fmla="*/ 19 w 782"/>
              <a:gd name="T35" fmla="*/ 230 h 655"/>
              <a:gd name="T36" fmla="*/ 5 w 782"/>
              <a:gd name="T37" fmla="*/ 264 h 655"/>
              <a:gd name="T38" fmla="*/ 5 w 782"/>
              <a:gd name="T39" fmla="*/ 289 h 655"/>
              <a:gd name="T40" fmla="*/ 5 w 782"/>
              <a:gd name="T41" fmla="*/ 328 h 655"/>
              <a:gd name="T42" fmla="*/ 0 w 782"/>
              <a:gd name="T43" fmla="*/ 362 h 655"/>
              <a:gd name="T44" fmla="*/ 5 w 782"/>
              <a:gd name="T45" fmla="*/ 396 h 655"/>
              <a:gd name="T46" fmla="*/ 5 w 782"/>
              <a:gd name="T47" fmla="*/ 435 h 655"/>
              <a:gd name="T48" fmla="*/ 0 w 782"/>
              <a:gd name="T49" fmla="*/ 470 h 655"/>
              <a:gd name="T50" fmla="*/ 10 w 782"/>
              <a:gd name="T51" fmla="*/ 514 h 655"/>
              <a:gd name="T52" fmla="*/ 34 w 782"/>
              <a:gd name="T53" fmla="*/ 543 h 655"/>
              <a:gd name="T54" fmla="*/ 78 w 782"/>
              <a:gd name="T55" fmla="*/ 563 h 655"/>
              <a:gd name="T56" fmla="*/ 117 w 782"/>
              <a:gd name="T57" fmla="*/ 553 h 655"/>
              <a:gd name="T58" fmla="*/ 137 w 782"/>
              <a:gd name="T59" fmla="*/ 577 h 655"/>
              <a:gd name="T60" fmla="*/ 166 w 782"/>
              <a:gd name="T61" fmla="*/ 597 h 655"/>
              <a:gd name="T62" fmla="*/ 205 w 782"/>
              <a:gd name="T63" fmla="*/ 611 h 655"/>
              <a:gd name="T64" fmla="*/ 249 w 782"/>
              <a:gd name="T65" fmla="*/ 602 h 655"/>
              <a:gd name="T66" fmla="*/ 279 w 782"/>
              <a:gd name="T67" fmla="*/ 611 h 655"/>
              <a:gd name="T68" fmla="*/ 303 w 782"/>
              <a:gd name="T69" fmla="*/ 636 h 655"/>
              <a:gd name="T70" fmla="*/ 337 w 782"/>
              <a:gd name="T71" fmla="*/ 646 h 655"/>
              <a:gd name="T72" fmla="*/ 372 w 782"/>
              <a:gd name="T73" fmla="*/ 641 h 655"/>
              <a:gd name="T74" fmla="*/ 406 w 782"/>
              <a:gd name="T75" fmla="*/ 621 h 655"/>
              <a:gd name="T76" fmla="*/ 425 w 782"/>
              <a:gd name="T77" fmla="*/ 641 h 655"/>
              <a:gd name="T78" fmla="*/ 460 w 782"/>
              <a:gd name="T79" fmla="*/ 655 h 655"/>
              <a:gd name="T80" fmla="*/ 504 w 782"/>
              <a:gd name="T81" fmla="*/ 651 h 655"/>
              <a:gd name="T82" fmla="*/ 533 w 782"/>
              <a:gd name="T83" fmla="*/ 621 h 655"/>
              <a:gd name="T84" fmla="*/ 557 w 782"/>
              <a:gd name="T85" fmla="*/ 607 h 655"/>
              <a:gd name="T86" fmla="*/ 601 w 782"/>
              <a:gd name="T87" fmla="*/ 611 h 655"/>
              <a:gd name="T88" fmla="*/ 636 w 782"/>
              <a:gd name="T89" fmla="*/ 592 h 655"/>
              <a:gd name="T90" fmla="*/ 660 w 782"/>
              <a:gd name="T91" fmla="*/ 563 h 655"/>
              <a:gd name="T92" fmla="*/ 670 w 782"/>
              <a:gd name="T93" fmla="*/ 548 h 655"/>
              <a:gd name="T94" fmla="*/ 709 w 782"/>
              <a:gd name="T95" fmla="*/ 543 h 655"/>
              <a:gd name="T96" fmla="*/ 743 w 782"/>
              <a:gd name="T97" fmla="*/ 514 h 655"/>
              <a:gd name="T98" fmla="*/ 763 w 782"/>
              <a:gd name="T99" fmla="*/ 470 h 655"/>
              <a:gd name="T100" fmla="*/ 763 w 782"/>
              <a:gd name="T101" fmla="*/ 416 h 655"/>
              <a:gd name="T102" fmla="*/ 773 w 782"/>
              <a:gd name="T103" fmla="*/ 367 h 655"/>
              <a:gd name="T104" fmla="*/ 782 w 782"/>
              <a:gd name="T105" fmla="*/ 318 h 655"/>
              <a:gd name="T106" fmla="*/ 778 w 782"/>
              <a:gd name="T107" fmla="*/ 269 h 655"/>
              <a:gd name="T108" fmla="*/ 753 w 782"/>
              <a:gd name="T109" fmla="*/ 225 h 655"/>
              <a:gd name="T110" fmla="*/ 714 w 782"/>
              <a:gd name="T111" fmla="*/ 191 h 655"/>
              <a:gd name="T112" fmla="*/ 670 w 782"/>
              <a:gd name="T113" fmla="*/ 176 h 655"/>
              <a:gd name="T114" fmla="*/ 655 w 782"/>
              <a:gd name="T115" fmla="*/ 157 h 65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782"/>
              <a:gd name="T175" fmla="*/ 0 h 655"/>
              <a:gd name="T176" fmla="*/ 782 w 782"/>
              <a:gd name="T177" fmla="*/ 655 h 65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782" h="655">
                <a:moveTo>
                  <a:pt x="655" y="157"/>
                </a:moveTo>
                <a:lnTo>
                  <a:pt x="650" y="137"/>
                </a:lnTo>
                <a:lnTo>
                  <a:pt x="641" y="117"/>
                </a:lnTo>
                <a:lnTo>
                  <a:pt x="626" y="108"/>
                </a:lnTo>
                <a:lnTo>
                  <a:pt x="606" y="93"/>
                </a:lnTo>
                <a:lnTo>
                  <a:pt x="587" y="88"/>
                </a:lnTo>
                <a:lnTo>
                  <a:pt x="567" y="78"/>
                </a:lnTo>
                <a:lnTo>
                  <a:pt x="538" y="78"/>
                </a:lnTo>
                <a:lnTo>
                  <a:pt x="509" y="78"/>
                </a:lnTo>
                <a:lnTo>
                  <a:pt x="484" y="88"/>
                </a:lnTo>
                <a:lnTo>
                  <a:pt x="465" y="98"/>
                </a:lnTo>
                <a:lnTo>
                  <a:pt x="450" y="69"/>
                </a:lnTo>
                <a:lnTo>
                  <a:pt x="435" y="44"/>
                </a:lnTo>
                <a:lnTo>
                  <a:pt x="416" y="25"/>
                </a:lnTo>
                <a:lnTo>
                  <a:pt x="386" y="10"/>
                </a:lnTo>
                <a:lnTo>
                  <a:pt x="357" y="0"/>
                </a:lnTo>
                <a:lnTo>
                  <a:pt x="323" y="0"/>
                </a:lnTo>
                <a:lnTo>
                  <a:pt x="293" y="5"/>
                </a:lnTo>
                <a:lnTo>
                  <a:pt x="259" y="20"/>
                </a:lnTo>
                <a:lnTo>
                  <a:pt x="235" y="39"/>
                </a:lnTo>
                <a:lnTo>
                  <a:pt x="215" y="59"/>
                </a:lnTo>
                <a:lnTo>
                  <a:pt x="205" y="78"/>
                </a:lnTo>
                <a:lnTo>
                  <a:pt x="205" y="103"/>
                </a:lnTo>
                <a:lnTo>
                  <a:pt x="181" y="93"/>
                </a:lnTo>
                <a:lnTo>
                  <a:pt x="151" y="98"/>
                </a:lnTo>
                <a:lnTo>
                  <a:pt x="132" y="108"/>
                </a:lnTo>
                <a:lnTo>
                  <a:pt x="112" y="122"/>
                </a:lnTo>
                <a:lnTo>
                  <a:pt x="98" y="147"/>
                </a:lnTo>
                <a:lnTo>
                  <a:pt x="93" y="171"/>
                </a:lnTo>
                <a:lnTo>
                  <a:pt x="93" y="191"/>
                </a:lnTo>
                <a:lnTo>
                  <a:pt x="78" y="186"/>
                </a:lnTo>
                <a:lnTo>
                  <a:pt x="63" y="191"/>
                </a:lnTo>
                <a:lnTo>
                  <a:pt x="49" y="201"/>
                </a:lnTo>
                <a:lnTo>
                  <a:pt x="34" y="210"/>
                </a:lnTo>
                <a:lnTo>
                  <a:pt x="24" y="220"/>
                </a:lnTo>
                <a:lnTo>
                  <a:pt x="19" y="230"/>
                </a:lnTo>
                <a:lnTo>
                  <a:pt x="10" y="245"/>
                </a:lnTo>
                <a:lnTo>
                  <a:pt x="5" y="264"/>
                </a:lnTo>
                <a:lnTo>
                  <a:pt x="5" y="274"/>
                </a:lnTo>
                <a:lnTo>
                  <a:pt x="5" y="289"/>
                </a:lnTo>
                <a:lnTo>
                  <a:pt x="10" y="308"/>
                </a:lnTo>
                <a:lnTo>
                  <a:pt x="5" y="328"/>
                </a:lnTo>
                <a:lnTo>
                  <a:pt x="5" y="342"/>
                </a:lnTo>
                <a:lnTo>
                  <a:pt x="0" y="362"/>
                </a:lnTo>
                <a:lnTo>
                  <a:pt x="5" y="386"/>
                </a:lnTo>
                <a:lnTo>
                  <a:pt x="5" y="396"/>
                </a:lnTo>
                <a:lnTo>
                  <a:pt x="15" y="416"/>
                </a:lnTo>
                <a:lnTo>
                  <a:pt x="5" y="435"/>
                </a:lnTo>
                <a:lnTo>
                  <a:pt x="0" y="450"/>
                </a:lnTo>
                <a:lnTo>
                  <a:pt x="0" y="470"/>
                </a:lnTo>
                <a:lnTo>
                  <a:pt x="5" y="489"/>
                </a:lnTo>
                <a:lnTo>
                  <a:pt x="10" y="514"/>
                </a:lnTo>
                <a:lnTo>
                  <a:pt x="19" y="528"/>
                </a:lnTo>
                <a:lnTo>
                  <a:pt x="34" y="543"/>
                </a:lnTo>
                <a:lnTo>
                  <a:pt x="54" y="558"/>
                </a:lnTo>
                <a:lnTo>
                  <a:pt x="78" y="563"/>
                </a:lnTo>
                <a:lnTo>
                  <a:pt x="103" y="558"/>
                </a:lnTo>
                <a:lnTo>
                  <a:pt x="117" y="553"/>
                </a:lnTo>
                <a:lnTo>
                  <a:pt x="127" y="567"/>
                </a:lnTo>
                <a:lnTo>
                  <a:pt x="137" y="577"/>
                </a:lnTo>
                <a:lnTo>
                  <a:pt x="147" y="587"/>
                </a:lnTo>
                <a:lnTo>
                  <a:pt x="166" y="597"/>
                </a:lnTo>
                <a:lnTo>
                  <a:pt x="181" y="607"/>
                </a:lnTo>
                <a:lnTo>
                  <a:pt x="205" y="611"/>
                </a:lnTo>
                <a:lnTo>
                  <a:pt x="225" y="607"/>
                </a:lnTo>
                <a:lnTo>
                  <a:pt x="249" y="602"/>
                </a:lnTo>
                <a:lnTo>
                  <a:pt x="269" y="592"/>
                </a:lnTo>
                <a:lnTo>
                  <a:pt x="279" y="611"/>
                </a:lnTo>
                <a:lnTo>
                  <a:pt x="288" y="621"/>
                </a:lnTo>
                <a:lnTo>
                  <a:pt x="303" y="636"/>
                </a:lnTo>
                <a:lnTo>
                  <a:pt x="323" y="641"/>
                </a:lnTo>
                <a:lnTo>
                  <a:pt x="337" y="646"/>
                </a:lnTo>
                <a:lnTo>
                  <a:pt x="357" y="646"/>
                </a:lnTo>
                <a:lnTo>
                  <a:pt x="372" y="641"/>
                </a:lnTo>
                <a:lnTo>
                  <a:pt x="391" y="631"/>
                </a:lnTo>
                <a:lnTo>
                  <a:pt x="406" y="621"/>
                </a:lnTo>
                <a:lnTo>
                  <a:pt x="416" y="636"/>
                </a:lnTo>
                <a:lnTo>
                  <a:pt x="425" y="641"/>
                </a:lnTo>
                <a:lnTo>
                  <a:pt x="440" y="651"/>
                </a:lnTo>
                <a:lnTo>
                  <a:pt x="460" y="655"/>
                </a:lnTo>
                <a:lnTo>
                  <a:pt x="484" y="655"/>
                </a:lnTo>
                <a:lnTo>
                  <a:pt x="504" y="651"/>
                </a:lnTo>
                <a:lnTo>
                  <a:pt x="518" y="636"/>
                </a:lnTo>
                <a:lnTo>
                  <a:pt x="533" y="621"/>
                </a:lnTo>
                <a:lnTo>
                  <a:pt x="543" y="602"/>
                </a:lnTo>
                <a:lnTo>
                  <a:pt x="557" y="607"/>
                </a:lnTo>
                <a:lnTo>
                  <a:pt x="577" y="611"/>
                </a:lnTo>
                <a:lnTo>
                  <a:pt x="601" y="611"/>
                </a:lnTo>
                <a:lnTo>
                  <a:pt x="621" y="602"/>
                </a:lnTo>
                <a:lnTo>
                  <a:pt x="636" y="592"/>
                </a:lnTo>
                <a:lnTo>
                  <a:pt x="645" y="577"/>
                </a:lnTo>
                <a:lnTo>
                  <a:pt x="660" y="563"/>
                </a:lnTo>
                <a:lnTo>
                  <a:pt x="660" y="543"/>
                </a:lnTo>
                <a:lnTo>
                  <a:pt x="670" y="548"/>
                </a:lnTo>
                <a:lnTo>
                  <a:pt x="690" y="548"/>
                </a:lnTo>
                <a:lnTo>
                  <a:pt x="709" y="543"/>
                </a:lnTo>
                <a:lnTo>
                  <a:pt x="729" y="528"/>
                </a:lnTo>
                <a:lnTo>
                  <a:pt x="743" y="514"/>
                </a:lnTo>
                <a:lnTo>
                  <a:pt x="753" y="489"/>
                </a:lnTo>
                <a:lnTo>
                  <a:pt x="763" y="470"/>
                </a:lnTo>
                <a:lnTo>
                  <a:pt x="763" y="440"/>
                </a:lnTo>
                <a:lnTo>
                  <a:pt x="763" y="416"/>
                </a:lnTo>
                <a:lnTo>
                  <a:pt x="758" y="386"/>
                </a:lnTo>
                <a:lnTo>
                  <a:pt x="773" y="367"/>
                </a:lnTo>
                <a:lnTo>
                  <a:pt x="778" y="347"/>
                </a:lnTo>
                <a:lnTo>
                  <a:pt x="782" y="318"/>
                </a:lnTo>
                <a:lnTo>
                  <a:pt x="782" y="294"/>
                </a:lnTo>
                <a:lnTo>
                  <a:pt x="778" y="269"/>
                </a:lnTo>
                <a:lnTo>
                  <a:pt x="768" y="245"/>
                </a:lnTo>
                <a:lnTo>
                  <a:pt x="753" y="225"/>
                </a:lnTo>
                <a:lnTo>
                  <a:pt x="734" y="210"/>
                </a:lnTo>
                <a:lnTo>
                  <a:pt x="714" y="191"/>
                </a:lnTo>
                <a:lnTo>
                  <a:pt x="690" y="181"/>
                </a:lnTo>
                <a:lnTo>
                  <a:pt x="670" y="176"/>
                </a:lnTo>
                <a:lnTo>
                  <a:pt x="660" y="171"/>
                </a:lnTo>
                <a:lnTo>
                  <a:pt x="655" y="157"/>
                </a:lnTo>
              </a:path>
            </a:pathLst>
          </a:custGeom>
          <a:solidFill>
            <a:srgbClr val="00FFCC"/>
          </a:solidFill>
          <a:ln w="7938" cap="flat">
            <a:solidFill>
              <a:srgbClr val="FF9900"/>
            </a:solidFill>
            <a:prstDash val="solid"/>
            <a:round/>
            <a:headEnd/>
            <a:tailEnd/>
          </a:ln>
        </p:spPr>
        <p:txBody>
          <a:bodyPr/>
          <a:lstStyle/>
          <a:p>
            <a:endParaRPr lang="en-US"/>
          </a:p>
        </p:txBody>
      </p:sp>
      <p:sp>
        <p:nvSpPr>
          <p:cNvPr id="119821" name="Rectangle 19"/>
          <p:cNvSpPr>
            <a:spLocks noChangeArrowheads="1"/>
          </p:cNvSpPr>
          <p:nvPr/>
        </p:nvSpPr>
        <p:spPr bwMode="auto">
          <a:xfrm>
            <a:off x="849313" y="2222500"/>
            <a:ext cx="273050" cy="287338"/>
          </a:xfrm>
          <a:prstGeom prst="rect">
            <a:avLst/>
          </a:prstGeom>
          <a:noFill/>
          <a:ln w="9525">
            <a:noFill/>
            <a:miter lim="800000"/>
            <a:headEnd/>
            <a:tailEnd/>
          </a:ln>
        </p:spPr>
        <p:txBody>
          <a:bodyPr/>
          <a:lstStyle/>
          <a:p>
            <a:endParaRPr lang="en-US"/>
          </a:p>
        </p:txBody>
      </p:sp>
      <p:sp>
        <p:nvSpPr>
          <p:cNvPr id="119822" name="Rectangle 20"/>
          <p:cNvSpPr>
            <a:spLocks noChangeArrowheads="1"/>
          </p:cNvSpPr>
          <p:nvPr/>
        </p:nvSpPr>
        <p:spPr bwMode="auto">
          <a:xfrm>
            <a:off x="919163" y="2268538"/>
            <a:ext cx="127000" cy="228600"/>
          </a:xfrm>
          <a:prstGeom prst="rect">
            <a:avLst/>
          </a:prstGeom>
          <a:noFill/>
          <a:ln w="9525">
            <a:noFill/>
            <a:miter lim="800000"/>
            <a:headEnd/>
            <a:tailEnd/>
          </a:ln>
        </p:spPr>
        <p:txBody>
          <a:bodyPr wrap="none" lIns="0" tIns="0" rIns="0" bIns="0">
            <a:spAutoFit/>
          </a:bodyPr>
          <a:lstStyle/>
          <a:p>
            <a:r>
              <a:rPr lang="en-US" sz="1500">
                <a:solidFill>
                  <a:srgbClr val="000000"/>
                </a:solidFill>
              </a:rPr>
              <a:t>A</a:t>
            </a:r>
            <a:endParaRPr lang="en-US" sz="2000"/>
          </a:p>
        </p:txBody>
      </p:sp>
      <p:sp>
        <p:nvSpPr>
          <p:cNvPr id="119823" name="Rectangle 21"/>
          <p:cNvSpPr>
            <a:spLocks noChangeArrowheads="1"/>
          </p:cNvSpPr>
          <p:nvPr/>
        </p:nvSpPr>
        <p:spPr bwMode="auto">
          <a:xfrm>
            <a:off x="904875" y="4467225"/>
            <a:ext cx="263525" cy="287338"/>
          </a:xfrm>
          <a:prstGeom prst="rect">
            <a:avLst/>
          </a:prstGeom>
          <a:noFill/>
          <a:ln w="9525">
            <a:noFill/>
            <a:miter lim="800000"/>
            <a:headEnd/>
            <a:tailEnd/>
          </a:ln>
        </p:spPr>
        <p:txBody>
          <a:bodyPr/>
          <a:lstStyle/>
          <a:p>
            <a:endParaRPr lang="en-US"/>
          </a:p>
        </p:txBody>
      </p:sp>
      <p:sp>
        <p:nvSpPr>
          <p:cNvPr id="119824" name="Rectangle 22"/>
          <p:cNvSpPr>
            <a:spLocks noChangeArrowheads="1"/>
          </p:cNvSpPr>
          <p:nvPr/>
        </p:nvSpPr>
        <p:spPr bwMode="auto">
          <a:xfrm>
            <a:off x="974725" y="4513263"/>
            <a:ext cx="138113" cy="228600"/>
          </a:xfrm>
          <a:prstGeom prst="rect">
            <a:avLst/>
          </a:prstGeom>
          <a:noFill/>
          <a:ln w="9525">
            <a:noFill/>
            <a:miter lim="800000"/>
            <a:headEnd/>
            <a:tailEnd/>
          </a:ln>
        </p:spPr>
        <p:txBody>
          <a:bodyPr wrap="none" lIns="0" tIns="0" rIns="0" bIns="0">
            <a:spAutoFit/>
          </a:bodyPr>
          <a:lstStyle/>
          <a:p>
            <a:r>
              <a:rPr lang="en-US" sz="1500">
                <a:solidFill>
                  <a:srgbClr val="000000"/>
                </a:solidFill>
              </a:rPr>
              <a:t>C</a:t>
            </a:r>
            <a:endParaRPr lang="en-US" sz="2000">
              <a:solidFill>
                <a:srgbClr val="000000"/>
              </a:solidFill>
            </a:endParaRPr>
          </a:p>
        </p:txBody>
      </p:sp>
      <p:sp>
        <p:nvSpPr>
          <p:cNvPr id="119825" name="Rectangle 23"/>
          <p:cNvSpPr>
            <a:spLocks noChangeArrowheads="1"/>
          </p:cNvSpPr>
          <p:nvPr/>
        </p:nvSpPr>
        <p:spPr bwMode="auto">
          <a:xfrm>
            <a:off x="904875" y="3317875"/>
            <a:ext cx="263525" cy="287338"/>
          </a:xfrm>
          <a:prstGeom prst="rect">
            <a:avLst/>
          </a:prstGeom>
          <a:noFill/>
          <a:ln w="9525">
            <a:noFill/>
            <a:miter lim="800000"/>
            <a:headEnd/>
            <a:tailEnd/>
          </a:ln>
        </p:spPr>
        <p:txBody>
          <a:bodyPr/>
          <a:lstStyle/>
          <a:p>
            <a:endParaRPr lang="en-US"/>
          </a:p>
        </p:txBody>
      </p:sp>
      <p:sp>
        <p:nvSpPr>
          <p:cNvPr id="119826" name="Rectangle 24"/>
          <p:cNvSpPr>
            <a:spLocks noChangeArrowheads="1"/>
          </p:cNvSpPr>
          <p:nvPr/>
        </p:nvSpPr>
        <p:spPr bwMode="auto">
          <a:xfrm>
            <a:off x="974725" y="3363913"/>
            <a:ext cx="127000" cy="228600"/>
          </a:xfrm>
          <a:prstGeom prst="rect">
            <a:avLst/>
          </a:prstGeom>
          <a:noFill/>
          <a:ln w="9525">
            <a:noFill/>
            <a:miter lim="800000"/>
            <a:headEnd/>
            <a:tailEnd/>
          </a:ln>
        </p:spPr>
        <p:txBody>
          <a:bodyPr wrap="none" lIns="0" tIns="0" rIns="0" bIns="0">
            <a:spAutoFit/>
          </a:bodyPr>
          <a:lstStyle/>
          <a:p>
            <a:r>
              <a:rPr lang="en-US" sz="1500">
                <a:solidFill>
                  <a:srgbClr val="000000"/>
                </a:solidFill>
              </a:rPr>
              <a:t>B</a:t>
            </a:r>
            <a:endParaRPr lang="en-US" sz="2000">
              <a:solidFill>
                <a:srgbClr val="000000"/>
              </a:solidFill>
            </a:endParaRPr>
          </a:p>
        </p:txBody>
      </p:sp>
      <p:sp>
        <p:nvSpPr>
          <p:cNvPr id="119827" name="Rectangle 25"/>
          <p:cNvSpPr>
            <a:spLocks noChangeArrowheads="1"/>
          </p:cNvSpPr>
          <p:nvPr/>
        </p:nvSpPr>
        <p:spPr bwMode="auto">
          <a:xfrm>
            <a:off x="1695450" y="4629150"/>
            <a:ext cx="1484313" cy="295275"/>
          </a:xfrm>
          <a:prstGeom prst="rect">
            <a:avLst/>
          </a:prstGeom>
          <a:noFill/>
          <a:ln w="9525">
            <a:noFill/>
            <a:miter lim="800000"/>
            <a:headEnd/>
            <a:tailEnd/>
          </a:ln>
        </p:spPr>
        <p:txBody>
          <a:bodyPr/>
          <a:lstStyle/>
          <a:p>
            <a:endParaRPr lang="en-US"/>
          </a:p>
        </p:txBody>
      </p:sp>
      <p:sp>
        <p:nvSpPr>
          <p:cNvPr id="119828" name="Rectangle 26"/>
          <p:cNvSpPr>
            <a:spLocks noChangeArrowheads="1"/>
          </p:cNvSpPr>
          <p:nvPr/>
        </p:nvSpPr>
        <p:spPr bwMode="auto">
          <a:xfrm>
            <a:off x="1752600" y="4341813"/>
            <a:ext cx="2040367" cy="230832"/>
          </a:xfrm>
          <a:prstGeom prst="rect">
            <a:avLst/>
          </a:prstGeom>
          <a:noFill/>
          <a:ln w="9525">
            <a:noFill/>
            <a:miter lim="800000"/>
            <a:headEnd/>
            <a:tailEnd/>
          </a:ln>
        </p:spPr>
        <p:txBody>
          <a:bodyPr wrap="none" lIns="0" tIns="0" rIns="0" bIns="0">
            <a:spAutoFit/>
          </a:bodyPr>
          <a:lstStyle/>
          <a:p>
            <a:r>
              <a:rPr lang="en-US" sz="1500" dirty="0">
                <a:solidFill>
                  <a:srgbClr val="000000"/>
                </a:solidFill>
              </a:rPr>
              <a:t>Allow </a:t>
            </a:r>
            <a:r>
              <a:rPr lang="en-US" sz="1500" dirty="0" smtClean="0">
                <a:solidFill>
                  <a:srgbClr val="000000"/>
                </a:solidFill>
              </a:rPr>
              <a:t>NM &amp; SCCP </a:t>
            </a:r>
            <a:r>
              <a:rPr lang="en-US" sz="1500" dirty="0">
                <a:solidFill>
                  <a:srgbClr val="000000"/>
                </a:solidFill>
              </a:rPr>
              <a:t>only </a:t>
            </a:r>
            <a:endParaRPr lang="en-US" sz="2000" dirty="0">
              <a:solidFill>
                <a:srgbClr val="000000"/>
              </a:solidFill>
            </a:endParaRPr>
          </a:p>
        </p:txBody>
      </p:sp>
      <p:sp>
        <p:nvSpPr>
          <p:cNvPr id="119829" name="Line 27"/>
          <p:cNvSpPr>
            <a:spLocks noChangeShapeType="1"/>
          </p:cNvSpPr>
          <p:nvPr/>
        </p:nvSpPr>
        <p:spPr bwMode="auto">
          <a:xfrm>
            <a:off x="2782888" y="4862513"/>
            <a:ext cx="311150" cy="1587"/>
          </a:xfrm>
          <a:prstGeom prst="line">
            <a:avLst/>
          </a:prstGeom>
          <a:noFill/>
          <a:ln w="7938">
            <a:solidFill>
              <a:srgbClr val="FFFFFF"/>
            </a:solidFill>
            <a:round/>
            <a:headEnd/>
            <a:tailEnd/>
          </a:ln>
        </p:spPr>
        <p:txBody>
          <a:bodyPr/>
          <a:lstStyle/>
          <a:p>
            <a:endParaRPr lang="en-US"/>
          </a:p>
        </p:txBody>
      </p:sp>
      <p:sp>
        <p:nvSpPr>
          <p:cNvPr id="119830" name="Rectangle 28"/>
          <p:cNvSpPr>
            <a:spLocks noChangeArrowheads="1"/>
          </p:cNvSpPr>
          <p:nvPr/>
        </p:nvSpPr>
        <p:spPr bwMode="auto">
          <a:xfrm>
            <a:off x="1747838" y="3414713"/>
            <a:ext cx="1423987" cy="314325"/>
          </a:xfrm>
          <a:prstGeom prst="rect">
            <a:avLst/>
          </a:prstGeom>
          <a:noFill/>
          <a:ln w="9525">
            <a:noFill/>
            <a:miter lim="800000"/>
            <a:headEnd/>
            <a:tailEnd/>
          </a:ln>
        </p:spPr>
        <p:txBody>
          <a:bodyPr/>
          <a:lstStyle/>
          <a:p>
            <a:endParaRPr lang="en-US"/>
          </a:p>
        </p:txBody>
      </p:sp>
      <p:sp>
        <p:nvSpPr>
          <p:cNvPr id="119831" name="Rectangle 29"/>
          <p:cNvSpPr>
            <a:spLocks noChangeArrowheads="1"/>
          </p:cNvSpPr>
          <p:nvPr/>
        </p:nvSpPr>
        <p:spPr bwMode="auto">
          <a:xfrm>
            <a:off x="1828800" y="3203575"/>
            <a:ext cx="1948995" cy="230832"/>
          </a:xfrm>
          <a:prstGeom prst="rect">
            <a:avLst/>
          </a:prstGeom>
          <a:noFill/>
          <a:ln w="9525">
            <a:noFill/>
            <a:miter lim="800000"/>
            <a:headEnd/>
            <a:tailEnd/>
          </a:ln>
        </p:spPr>
        <p:txBody>
          <a:bodyPr wrap="none" lIns="0" tIns="0" rIns="0" bIns="0">
            <a:spAutoFit/>
          </a:bodyPr>
          <a:lstStyle/>
          <a:p>
            <a:r>
              <a:rPr lang="en-US" sz="1500" dirty="0" smtClean="0">
                <a:solidFill>
                  <a:srgbClr val="000000"/>
                </a:solidFill>
              </a:rPr>
              <a:t>Allow NM &amp; </a:t>
            </a:r>
            <a:r>
              <a:rPr lang="en-US" sz="1500" dirty="0">
                <a:solidFill>
                  <a:srgbClr val="000000"/>
                </a:solidFill>
              </a:rPr>
              <a:t>ISUP only</a:t>
            </a:r>
            <a:r>
              <a:rPr lang="en-US" sz="1500" dirty="0">
                <a:solidFill>
                  <a:srgbClr val="000000"/>
                </a:solidFill>
                <a:latin typeface="Times New Roman" pitchFamily="18" charset="0"/>
              </a:rPr>
              <a:t> </a:t>
            </a:r>
            <a:endParaRPr lang="en-US" sz="2000" dirty="0">
              <a:solidFill>
                <a:srgbClr val="000000"/>
              </a:solidFill>
              <a:latin typeface="Times New Roman" pitchFamily="18" charset="0"/>
            </a:endParaRPr>
          </a:p>
        </p:txBody>
      </p:sp>
      <p:sp>
        <p:nvSpPr>
          <p:cNvPr id="119832" name="Line 30"/>
          <p:cNvSpPr>
            <a:spLocks noChangeShapeType="1"/>
          </p:cNvSpPr>
          <p:nvPr/>
        </p:nvSpPr>
        <p:spPr bwMode="auto">
          <a:xfrm>
            <a:off x="2774950" y="3667125"/>
            <a:ext cx="319088" cy="1588"/>
          </a:xfrm>
          <a:prstGeom prst="line">
            <a:avLst/>
          </a:prstGeom>
          <a:noFill/>
          <a:ln w="7938">
            <a:solidFill>
              <a:srgbClr val="FFFFFF"/>
            </a:solidFill>
            <a:round/>
            <a:headEnd/>
            <a:tailEnd/>
          </a:ln>
        </p:spPr>
        <p:txBody>
          <a:bodyPr/>
          <a:lstStyle/>
          <a:p>
            <a:endParaRPr lang="en-US"/>
          </a:p>
        </p:txBody>
      </p:sp>
      <p:grpSp>
        <p:nvGrpSpPr>
          <p:cNvPr id="4" name="Group 31"/>
          <p:cNvGrpSpPr>
            <a:grpSpLocks/>
          </p:cNvGrpSpPr>
          <p:nvPr/>
        </p:nvGrpSpPr>
        <p:grpSpPr bwMode="auto">
          <a:xfrm>
            <a:off x="1719262" y="1808163"/>
            <a:ext cx="2014538" cy="660400"/>
            <a:chOff x="993" y="1571"/>
            <a:chExt cx="1269" cy="416"/>
          </a:xfrm>
        </p:grpSpPr>
        <p:sp>
          <p:nvSpPr>
            <p:cNvPr id="120126" name="Rectangle 32"/>
            <p:cNvSpPr>
              <a:spLocks noChangeArrowheads="1"/>
            </p:cNvSpPr>
            <p:nvPr/>
          </p:nvSpPr>
          <p:spPr bwMode="auto">
            <a:xfrm>
              <a:off x="1034" y="1571"/>
              <a:ext cx="1194" cy="416"/>
            </a:xfrm>
            <a:prstGeom prst="rect">
              <a:avLst/>
            </a:prstGeom>
            <a:noFill/>
            <a:ln w="9525">
              <a:noFill/>
              <a:miter lim="800000"/>
              <a:headEnd/>
              <a:tailEnd/>
            </a:ln>
          </p:spPr>
          <p:txBody>
            <a:bodyPr/>
            <a:lstStyle/>
            <a:p>
              <a:endParaRPr lang="en-US"/>
            </a:p>
          </p:txBody>
        </p:sp>
        <p:sp>
          <p:nvSpPr>
            <p:cNvPr id="120127" name="Rectangle 33"/>
            <p:cNvSpPr>
              <a:spLocks noChangeArrowheads="1"/>
            </p:cNvSpPr>
            <p:nvPr/>
          </p:nvSpPr>
          <p:spPr bwMode="auto">
            <a:xfrm>
              <a:off x="993" y="1601"/>
              <a:ext cx="1269" cy="126"/>
            </a:xfrm>
            <a:prstGeom prst="rect">
              <a:avLst/>
            </a:prstGeom>
            <a:noFill/>
            <a:ln w="9525">
              <a:noFill/>
              <a:miter lim="800000"/>
              <a:headEnd/>
              <a:tailEnd/>
            </a:ln>
          </p:spPr>
          <p:txBody>
            <a:bodyPr wrap="none" lIns="0" tIns="0" rIns="0" bIns="0">
              <a:spAutoFit/>
            </a:bodyPr>
            <a:lstStyle/>
            <a:p>
              <a:r>
                <a:rPr lang="en-US" sz="1300" dirty="0">
                  <a:solidFill>
                    <a:srgbClr val="000000"/>
                  </a:solidFill>
                </a:rPr>
                <a:t>Allow </a:t>
              </a:r>
              <a:r>
                <a:rPr lang="en-US" sz="1300" dirty="0" smtClean="0">
                  <a:solidFill>
                    <a:srgbClr val="000000"/>
                  </a:solidFill>
                </a:rPr>
                <a:t>NM, ISUP </a:t>
              </a:r>
              <a:r>
                <a:rPr lang="en-US" sz="1300" dirty="0">
                  <a:solidFill>
                    <a:srgbClr val="000000"/>
                  </a:solidFill>
                </a:rPr>
                <a:t>and SCCP</a:t>
              </a:r>
              <a:endParaRPr lang="en-US" sz="2000" dirty="0">
                <a:solidFill>
                  <a:srgbClr val="000000"/>
                </a:solidFill>
              </a:endParaRPr>
            </a:p>
          </p:txBody>
        </p:sp>
        <p:sp>
          <p:nvSpPr>
            <p:cNvPr id="120128" name="Rectangle 34"/>
            <p:cNvSpPr>
              <a:spLocks noChangeArrowheads="1"/>
            </p:cNvSpPr>
            <p:nvPr/>
          </p:nvSpPr>
          <p:spPr bwMode="auto">
            <a:xfrm>
              <a:off x="1078" y="1723"/>
              <a:ext cx="974" cy="125"/>
            </a:xfrm>
            <a:prstGeom prst="rect">
              <a:avLst/>
            </a:prstGeom>
            <a:noFill/>
            <a:ln w="9525">
              <a:noFill/>
              <a:miter lim="800000"/>
              <a:headEnd/>
              <a:tailEnd/>
            </a:ln>
          </p:spPr>
          <p:txBody>
            <a:bodyPr wrap="none" lIns="0" tIns="0" rIns="0" bIns="0">
              <a:spAutoFit/>
            </a:bodyPr>
            <a:lstStyle/>
            <a:p>
              <a:r>
                <a:rPr lang="en-US" sz="1300" dirty="0">
                  <a:solidFill>
                    <a:srgbClr val="000000"/>
                  </a:solidFill>
                </a:rPr>
                <a:t>but only from certain </a:t>
              </a:r>
              <a:endParaRPr lang="en-US" sz="2000" dirty="0">
                <a:solidFill>
                  <a:srgbClr val="000000"/>
                </a:solidFill>
              </a:endParaRPr>
            </a:p>
          </p:txBody>
        </p:sp>
        <p:sp>
          <p:nvSpPr>
            <p:cNvPr id="120129" name="Rectangle 35"/>
            <p:cNvSpPr>
              <a:spLocks noChangeArrowheads="1"/>
            </p:cNvSpPr>
            <p:nvPr/>
          </p:nvSpPr>
          <p:spPr bwMode="auto">
            <a:xfrm>
              <a:off x="1004" y="1850"/>
              <a:ext cx="1238" cy="125"/>
            </a:xfrm>
            <a:prstGeom prst="rect">
              <a:avLst/>
            </a:prstGeom>
            <a:noFill/>
            <a:ln w="9525">
              <a:noFill/>
              <a:miter lim="800000"/>
              <a:headEnd/>
              <a:tailEnd/>
            </a:ln>
          </p:spPr>
          <p:txBody>
            <a:bodyPr wrap="none" lIns="0" tIns="0" rIns="0" bIns="0">
              <a:spAutoFit/>
            </a:bodyPr>
            <a:lstStyle/>
            <a:p>
              <a:r>
                <a:rPr lang="en-US" sz="1300" dirty="0">
                  <a:solidFill>
                    <a:srgbClr val="000000"/>
                  </a:solidFill>
                </a:rPr>
                <a:t>OPCs and to certain DPCs</a:t>
              </a:r>
              <a:endParaRPr lang="en-US" sz="2000" dirty="0">
                <a:solidFill>
                  <a:srgbClr val="000000"/>
                </a:solidFill>
              </a:endParaRPr>
            </a:p>
          </p:txBody>
        </p:sp>
      </p:grpSp>
      <p:grpSp>
        <p:nvGrpSpPr>
          <p:cNvPr id="5" name="Group 36"/>
          <p:cNvGrpSpPr>
            <a:grpSpLocks/>
          </p:cNvGrpSpPr>
          <p:nvPr/>
        </p:nvGrpSpPr>
        <p:grpSpPr bwMode="auto">
          <a:xfrm>
            <a:off x="3733800" y="1439865"/>
            <a:ext cx="1638300" cy="3624265"/>
            <a:chOff x="2208" y="907"/>
            <a:chExt cx="1032" cy="2283"/>
          </a:xfrm>
        </p:grpSpPr>
        <p:sp>
          <p:nvSpPr>
            <p:cNvPr id="119836" name="Rectangle 37"/>
            <p:cNvSpPr>
              <a:spLocks noChangeArrowheads="1"/>
            </p:cNvSpPr>
            <p:nvPr/>
          </p:nvSpPr>
          <p:spPr bwMode="auto">
            <a:xfrm>
              <a:off x="2208" y="960"/>
              <a:ext cx="920" cy="215"/>
            </a:xfrm>
            <a:prstGeom prst="rect">
              <a:avLst/>
            </a:prstGeom>
            <a:noFill/>
            <a:ln w="9525">
              <a:noFill/>
              <a:miter lim="800000"/>
              <a:headEnd/>
              <a:tailEnd/>
            </a:ln>
          </p:spPr>
          <p:txBody>
            <a:bodyPr/>
            <a:lstStyle/>
            <a:p>
              <a:endParaRPr lang="en-US"/>
            </a:p>
          </p:txBody>
        </p:sp>
        <p:sp>
          <p:nvSpPr>
            <p:cNvPr id="119837" name="Rectangle 38"/>
            <p:cNvSpPr>
              <a:spLocks noChangeArrowheads="1"/>
            </p:cNvSpPr>
            <p:nvPr/>
          </p:nvSpPr>
          <p:spPr bwMode="auto">
            <a:xfrm>
              <a:off x="2252" y="907"/>
              <a:ext cx="872" cy="173"/>
            </a:xfrm>
            <a:prstGeom prst="rect">
              <a:avLst/>
            </a:prstGeom>
            <a:noFill/>
            <a:ln w="9525">
              <a:noFill/>
              <a:miter lim="800000"/>
              <a:headEnd/>
              <a:tailEnd/>
            </a:ln>
          </p:spPr>
          <p:txBody>
            <a:bodyPr wrap="none" lIns="0" tIns="0" rIns="0" bIns="0">
              <a:spAutoFit/>
            </a:bodyPr>
            <a:lstStyle/>
            <a:p>
              <a:r>
                <a:rPr lang="en-US" dirty="0">
                  <a:solidFill>
                    <a:srgbClr val="000000"/>
                  </a:solidFill>
                </a:rPr>
                <a:t>Your Network</a:t>
              </a:r>
              <a:endParaRPr lang="en-US" sz="2000" dirty="0">
                <a:solidFill>
                  <a:srgbClr val="000000"/>
                </a:solidFill>
              </a:endParaRPr>
            </a:p>
          </p:txBody>
        </p:sp>
        <p:sp>
          <p:nvSpPr>
            <p:cNvPr id="119838" name="Line 39"/>
            <p:cNvSpPr>
              <a:spLocks noChangeShapeType="1"/>
            </p:cNvSpPr>
            <p:nvPr/>
          </p:nvSpPr>
          <p:spPr bwMode="auto">
            <a:xfrm flipV="1">
              <a:off x="2741" y="2261"/>
              <a:ext cx="499" cy="621"/>
            </a:xfrm>
            <a:prstGeom prst="line">
              <a:avLst/>
            </a:prstGeom>
            <a:noFill/>
            <a:ln w="7938">
              <a:solidFill>
                <a:srgbClr val="FFFFFF"/>
              </a:solidFill>
              <a:round/>
              <a:headEnd/>
              <a:tailEnd/>
            </a:ln>
          </p:spPr>
          <p:txBody>
            <a:bodyPr/>
            <a:lstStyle/>
            <a:p>
              <a:endParaRPr lang="en-US"/>
            </a:p>
          </p:txBody>
        </p:sp>
        <p:sp>
          <p:nvSpPr>
            <p:cNvPr id="119839" name="Line 40"/>
            <p:cNvSpPr>
              <a:spLocks noChangeShapeType="1"/>
            </p:cNvSpPr>
            <p:nvPr/>
          </p:nvSpPr>
          <p:spPr bwMode="auto">
            <a:xfrm>
              <a:off x="2741" y="2124"/>
              <a:ext cx="318" cy="1"/>
            </a:xfrm>
            <a:prstGeom prst="line">
              <a:avLst/>
            </a:prstGeom>
            <a:noFill/>
            <a:ln w="7938">
              <a:solidFill>
                <a:srgbClr val="FFFFFF"/>
              </a:solidFill>
              <a:round/>
              <a:headEnd/>
              <a:tailEnd/>
            </a:ln>
          </p:spPr>
          <p:txBody>
            <a:bodyPr/>
            <a:lstStyle/>
            <a:p>
              <a:endParaRPr lang="en-US"/>
            </a:p>
          </p:txBody>
        </p:sp>
        <p:grpSp>
          <p:nvGrpSpPr>
            <p:cNvPr id="6" name="Group 41"/>
            <p:cNvGrpSpPr>
              <a:grpSpLocks/>
            </p:cNvGrpSpPr>
            <p:nvPr/>
          </p:nvGrpSpPr>
          <p:grpSpPr bwMode="auto">
            <a:xfrm>
              <a:off x="2418" y="1190"/>
              <a:ext cx="538" cy="2000"/>
              <a:chOff x="2418" y="1190"/>
              <a:chExt cx="538" cy="2000"/>
            </a:xfrm>
          </p:grpSpPr>
          <p:grpSp>
            <p:nvGrpSpPr>
              <p:cNvPr id="7" name="Group 42"/>
              <p:cNvGrpSpPr>
                <a:grpSpLocks/>
              </p:cNvGrpSpPr>
              <p:nvPr/>
            </p:nvGrpSpPr>
            <p:grpSpPr bwMode="auto">
              <a:xfrm>
                <a:off x="2418" y="1190"/>
                <a:ext cx="538" cy="2000"/>
                <a:chOff x="2418" y="1190"/>
                <a:chExt cx="538" cy="2000"/>
              </a:xfrm>
            </p:grpSpPr>
            <p:sp>
              <p:nvSpPr>
                <p:cNvPr id="119993" name="Rectangle 43"/>
                <p:cNvSpPr>
                  <a:spLocks noChangeArrowheads="1"/>
                </p:cNvSpPr>
                <p:nvPr/>
              </p:nvSpPr>
              <p:spPr bwMode="auto">
                <a:xfrm>
                  <a:off x="2418" y="1190"/>
                  <a:ext cx="538" cy="29"/>
                </a:xfrm>
                <a:prstGeom prst="rect">
                  <a:avLst/>
                </a:prstGeom>
                <a:solidFill>
                  <a:srgbClr val="D48740"/>
                </a:solidFill>
                <a:ln w="9525">
                  <a:noFill/>
                  <a:miter lim="800000"/>
                  <a:headEnd/>
                  <a:tailEnd/>
                </a:ln>
              </p:spPr>
              <p:txBody>
                <a:bodyPr/>
                <a:lstStyle/>
                <a:p>
                  <a:endParaRPr lang="en-US"/>
                </a:p>
              </p:txBody>
            </p:sp>
            <p:sp>
              <p:nvSpPr>
                <p:cNvPr id="119994" name="Rectangle 44"/>
                <p:cNvSpPr>
                  <a:spLocks noChangeArrowheads="1"/>
                </p:cNvSpPr>
                <p:nvPr/>
              </p:nvSpPr>
              <p:spPr bwMode="auto">
                <a:xfrm>
                  <a:off x="2418" y="3161"/>
                  <a:ext cx="538" cy="29"/>
                </a:xfrm>
                <a:prstGeom prst="rect">
                  <a:avLst/>
                </a:prstGeom>
                <a:solidFill>
                  <a:srgbClr val="D48740"/>
                </a:solidFill>
                <a:ln w="9525">
                  <a:noFill/>
                  <a:miter lim="800000"/>
                  <a:headEnd/>
                  <a:tailEnd/>
                </a:ln>
              </p:spPr>
              <p:txBody>
                <a:bodyPr/>
                <a:lstStyle/>
                <a:p>
                  <a:endParaRPr lang="en-US"/>
                </a:p>
              </p:txBody>
            </p:sp>
            <p:sp>
              <p:nvSpPr>
                <p:cNvPr id="119995" name="Rectangle 45"/>
                <p:cNvSpPr>
                  <a:spLocks noChangeArrowheads="1"/>
                </p:cNvSpPr>
                <p:nvPr/>
              </p:nvSpPr>
              <p:spPr bwMode="auto">
                <a:xfrm>
                  <a:off x="2418" y="1219"/>
                  <a:ext cx="5" cy="1942"/>
                </a:xfrm>
                <a:prstGeom prst="rect">
                  <a:avLst/>
                </a:prstGeom>
                <a:solidFill>
                  <a:srgbClr val="D48740"/>
                </a:solidFill>
                <a:ln w="9525">
                  <a:noFill/>
                  <a:miter lim="800000"/>
                  <a:headEnd/>
                  <a:tailEnd/>
                </a:ln>
              </p:spPr>
              <p:txBody>
                <a:bodyPr/>
                <a:lstStyle/>
                <a:p>
                  <a:endParaRPr lang="en-US"/>
                </a:p>
              </p:txBody>
            </p:sp>
            <p:sp>
              <p:nvSpPr>
                <p:cNvPr id="119996" name="Rectangle 46"/>
                <p:cNvSpPr>
                  <a:spLocks noChangeArrowheads="1"/>
                </p:cNvSpPr>
                <p:nvPr/>
              </p:nvSpPr>
              <p:spPr bwMode="auto">
                <a:xfrm>
                  <a:off x="2951" y="1219"/>
                  <a:ext cx="5" cy="1942"/>
                </a:xfrm>
                <a:prstGeom prst="rect">
                  <a:avLst/>
                </a:prstGeom>
                <a:solidFill>
                  <a:srgbClr val="D48740"/>
                </a:solidFill>
                <a:ln w="9525">
                  <a:noFill/>
                  <a:miter lim="800000"/>
                  <a:headEnd/>
                  <a:tailEnd/>
                </a:ln>
              </p:spPr>
              <p:txBody>
                <a:bodyPr/>
                <a:lstStyle/>
                <a:p>
                  <a:endParaRPr lang="en-US"/>
                </a:p>
              </p:txBody>
            </p:sp>
            <p:sp>
              <p:nvSpPr>
                <p:cNvPr id="119997" name="Rectangle 47"/>
                <p:cNvSpPr>
                  <a:spLocks noChangeArrowheads="1"/>
                </p:cNvSpPr>
                <p:nvPr/>
              </p:nvSpPr>
              <p:spPr bwMode="auto">
                <a:xfrm>
                  <a:off x="2423" y="1219"/>
                  <a:ext cx="528" cy="30"/>
                </a:xfrm>
                <a:prstGeom prst="rect">
                  <a:avLst/>
                </a:prstGeom>
                <a:solidFill>
                  <a:srgbClr val="D48740"/>
                </a:solidFill>
                <a:ln w="9525">
                  <a:noFill/>
                  <a:miter lim="800000"/>
                  <a:headEnd/>
                  <a:tailEnd/>
                </a:ln>
              </p:spPr>
              <p:txBody>
                <a:bodyPr/>
                <a:lstStyle/>
                <a:p>
                  <a:endParaRPr lang="en-US"/>
                </a:p>
              </p:txBody>
            </p:sp>
            <p:sp>
              <p:nvSpPr>
                <p:cNvPr id="119998" name="Rectangle 48"/>
                <p:cNvSpPr>
                  <a:spLocks noChangeArrowheads="1"/>
                </p:cNvSpPr>
                <p:nvPr/>
              </p:nvSpPr>
              <p:spPr bwMode="auto">
                <a:xfrm>
                  <a:off x="2423" y="3132"/>
                  <a:ext cx="528" cy="29"/>
                </a:xfrm>
                <a:prstGeom prst="rect">
                  <a:avLst/>
                </a:prstGeom>
                <a:solidFill>
                  <a:srgbClr val="D48740"/>
                </a:solidFill>
                <a:ln w="9525">
                  <a:noFill/>
                  <a:miter lim="800000"/>
                  <a:headEnd/>
                  <a:tailEnd/>
                </a:ln>
              </p:spPr>
              <p:txBody>
                <a:bodyPr/>
                <a:lstStyle/>
                <a:p>
                  <a:endParaRPr lang="en-US"/>
                </a:p>
              </p:txBody>
            </p:sp>
            <p:sp>
              <p:nvSpPr>
                <p:cNvPr id="119999" name="Rectangle 49"/>
                <p:cNvSpPr>
                  <a:spLocks noChangeArrowheads="1"/>
                </p:cNvSpPr>
                <p:nvPr/>
              </p:nvSpPr>
              <p:spPr bwMode="auto">
                <a:xfrm>
                  <a:off x="2423" y="1249"/>
                  <a:ext cx="10" cy="1883"/>
                </a:xfrm>
                <a:prstGeom prst="rect">
                  <a:avLst/>
                </a:prstGeom>
                <a:solidFill>
                  <a:srgbClr val="D48740"/>
                </a:solidFill>
                <a:ln w="9525">
                  <a:noFill/>
                  <a:miter lim="800000"/>
                  <a:headEnd/>
                  <a:tailEnd/>
                </a:ln>
              </p:spPr>
              <p:txBody>
                <a:bodyPr/>
                <a:lstStyle/>
                <a:p>
                  <a:endParaRPr lang="en-US"/>
                </a:p>
              </p:txBody>
            </p:sp>
            <p:sp>
              <p:nvSpPr>
                <p:cNvPr id="120000" name="Rectangle 50"/>
                <p:cNvSpPr>
                  <a:spLocks noChangeArrowheads="1"/>
                </p:cNvSpPr>
                <p:nvPr/>
              </p:nvSpPr>
              <p:spPr bwMode="auto">
                <a:xfrm>
                  <a:off x="2942" y="1249"/>
                  <a:ext cx="9" cy="1883"/>
                </a:xfrm>
                <a:prstGeom prst="rect">
                  <a:avLst/>
                </a:prstGeom>
                <a:solidFill>
                  <a:srgbClr val="D48740"/>
                </a:solidFill>
                <a:ln w="9525">
                  <a:noFill/>
                  <a:miter lim="800000"/>
                  <a:headEnd/>
                  <a:tailEnd/>
                </a:ln>
              </p:spPr>
              <p:txBody>
                <a:bodyPr/>
                <a:lstStyle/>
                <a:p>
                  <a:endParaRPr lang="en-US"/>
                </a:p>
              </p:txBody>
            </p:sp>
            <p:sp>
              <p:nvSpPr>
                <p:cNvPr id="120001" name="Rectangle 51"/>
                <p:cNvSpPr>
                  <a:spLocks noChangeArrowheads="1"/>
                </p:cNvSpPr>
                <p:nvPr/>
              </p:nvSpPr>
              <p:spPr bwMode="auto">
                <a:xfrm>
                  <a:off x="2433" y="1249"/>
                  <a:ext cx="509" cy="29"/>
                </a:xfrm>
                <a:prstGeom prst="rect">
                  <a:avLst/>
                </a:prstGeom>
                <a:solidFill>
                  <a:srgbClr val="D48740"/>
                </a:solidFill>
                <a:ln w="9525">
                  <a:noFill/>
                  <a:miter lim="800000"/>
                  <a:headEnd/>
                  <a:tailEnd/>
                </a:ln>
              </p:spPr>
              <p:txBody>
                <a:bodyPr/>
                <a:lstStyle/>
                <a:p>
                  <a:endParaRPr lang="en-US"/>
                </a:p>
              </p:txBody>
            </p:sp>
            <p:sp>
              <p:nvSpPr>
                <p:cNvPr id="120002" name="Rectangle 52"/>
                <p:cNvSpPr>
                  <a:spLocks noChangeArrowheads="1"/>
                </p:cNvSpPr>
                <p:nvPr/>
              </p:nvSpPr>
              <p:spPr bwMode="auto">
                <a:xfrm>
                  <a:off x="2433" y="3102"/>
                  <a:ext cx="509" cy="30"/>
                </a:xfrm>
                <a:prstGeom prst="rect">
                  <a:avLst/>
                </a:prstGeom>
                <a:solidFill>
                  <a:srgbClr val="D48740"/>
                </a:solidFill>
                <a:ln w="9525">
                  <a:noFill/>
                  <a:miter lim="800000"/>
                  <a:headEnd/>
                  <a:tailEnd/>
                </a:ln>
              </p:spPr>
              <p:txBody>
                <a:bodyPr/>
                <a:lstStyle/>
                <a:p>
                  <a:endParaRPr lang="en-US"/>
                </a:p>
              </p:txBody>
            </p:sp>
            <p:sp>
              <p:nvSpPr>
                <p:cNvPr id="120003" name="Rectangle 53"/>
                <p:cNvSpPr>
                  <a:spLocks noChangeArrowheads="1"/>
                </p:cNvSpPr>
                <p:nvPr/>
              </p:nvSpPr>
              <p:spPr bwMode="auto">
                <a:xfrm>
                  <a:off x="2433" y="1278"/>
                  <a:ext cx="5" cy="1824"/>
                </a:xfrm>
                <a:prstGeom prst="rect">
                  <a:avLst/>
                </a:prstGeom>
                <a:solidFill>
                  <a:srgbClr val="D48740"/>
                </a:solidFill>
                <a:ln w="9525">
                  <a:noFill/>
                  <a:miter lim="800000"/>
                  <a:headEnd/>
                  <a:tailEnd/>
                </a:ln>
              </p:spPr>
              <p:txBody>
                <a:bodyPr/>
                <a:lstStyle/>
                <a:p>
                  <a:endParaRPr lang="en-US"/>
                </a:p>
              </p:txBody>
            </p:sp>
            <p:sp>
              <p:nvSpPr>
                <p:cNvPr id="120004" name="Rectangle 54"/>
                <p:cNvSpPr>
                  <a:spLocks noChangeArrowheads="1"/>
                </p:cNvSpPr>
                <p:nvPr/>
              </p:nvSpPr>
              <p:spPr bwMode="auto">
                <a:xfrm>
                  <a:off x="2937" y="1278"/>
                  <a:ext cx="5" cy="1824"/>
                </a:xfrm>
                <a:prstGeom prst="rect">
                  <a:avLst/>
                </a:prstGeom>
                <a:solidFill>
                  <a:srgbClr val="D48740"/>
                </a:solidFill>
                <a:ln w="9525">
                  <a:noFill/>
                  <a:miter lim="800000"/>
                  <a:headEnd/>
                  <a:tailEnd/>
                </a:ln>
              </p:spPr>
              <p:txBody>
                <a:bodyPr/>
                <a:lstStyle/>
                <a:p>
                  <a:endParaRPr lang="en-US"/>
                </a:p>
              </p:txBody>
            </p:sp>
            <p:sp>
              <p:nvSpPr>
                <p:cNvPr id="120005" name="Rectangle 55"/>
                <p:cNvSpPr>
                  <a:spLocks noChangeArrowheads="1"/>
                </p:cNvSpPr>
                <p:nvPr/>
              </p:nvSpPr>
              <p:spPr bwMode="auto">
                <a:xfrm>
                  <a:off x="2438" y="1278"/>
                  <a:ext cx="499" cy="29"/>
                </a:xfrm>
                <a:prstGeom prst="rect">
                  <a:avLst/>
                </a:prstGeom>
                <a:solidFill>
                  <a:srgbClr val="D58740"/>
                </a:solidFill>
                <a:ln w="9525">
                  <a:noFill/>
                  <a:miter lim="800000"/>
                  <a:headEnd/>
                  <a:tailEnd/>
                </a:ln>
              </p:spPr>
              <p:txBody>
                <a:bodyPr/>
                <a:lstStyle/>
                <a:p>
                  <a:endParaRPr lang="en-US"/>
                </a:p>
              </p:txBody>
            </p:sp>
            <p:sp>
              <p:nvSpPr>
                <p:cNvPr id="120006" name="Rectangle 56"/>
                <p:cNvSpPr>
                  <a:spLocks noChangeArrowheads="1"/>
                </p:cNvSpPr>
                <p:nvPr/>
              </p:nvSpPr>
              <p:spPr bwMode="auto">
                <a:xfrm>
                  <a:off x="2438" y="3073"/>
                  <a:ext cx="499" cy="29"/>
                </a:xfrm>
                <a:prstGeom prst="rect">
                  <a:avLst/>
                </a:prstGeom>
                <a:solidFill>
                  <a:srgbClr val="D58740"/>
                </a:solidFill>
                <a:ln w="9525">
                  <a:noFill/>
                  <a:miter lim="800000"/>
                  <a:headEnd/>
                  <a:tailEnd/>
                </a:ln>
              </p:spPr>
              <p:txBody>
                <a:bodyPr/>
                <a:lstStyle/>
                <a:p>
                  <a:endParaRPr lang="en-US"/>
                </a:p>
              </p:txBody>
            </p:sp>
            <p:sp>
              <p:nvSpPr>
                <p:cNvPr id="120007" name="Rectangle 57"/>
                <p:cNvSpPr>
                  <a:spLocks noChangeArrowheads="1"/>
                </p:cNvSpPr>
                <p:nvPr/>
              </p:nvSpPr>
              <p:spPr bwMode="auto">
                <a:xfrm>
                  <a:off x="2438" y="1307"/>
                  <a:ext cx="10" cy="1766"/>
                </a:xfrm>
                <a:prstGeom prst="rect">
                  <a:avLst/>
                </a:prstGeom>
                <a:solidFill>
                  <a:srgbClr val="D58740"/>
                </a:solidFill>
                <a:ln w="9525">
                  <a:noFill/>
                  <a:miter lim="800000"/>
                  <a:headEnd/>
                  <a:tailEnd/>
                </a:ln>
              </p:spPr>
              <p:txBody>
                <a:bodyPr/>
                <a:lstStyle/>
                <a:p>
                  <a:endParaRPr lang="en-US"/>
                </a:p>
              </p:txBody>
            </p:sp>
            <p:sp>
              <p:nvSpPr>
                <p:cNvPr id="120008" name="Rectangle 58"/>
                <p:cNvSpPr>
                  <a:spLocks noChangeArrowheads="1"/>
                </p:cNvSpPr>
                <p:nvPr/>
              </p:nvSpPr>
              <p:spPr bwMode="auto">
                <a:xfrm>
                  <a:off x="2927" y="1307"/>
                  <a:ext cx="10" cy="1766"/>
                </a:xfrm>
                <a:prstGeom prst="rect">
                  <a:avLst/>
                </a:prstGeom>
                <a:solidFill>
                  <a:srgbClr val="D58740"/>
                </a:solidFill>
                <a:ln w="9525">
                  <a:noFill/>
                  <a:miter lim="800000"/>
                  <a:headEnd/>
                  <a:tailEnd/>
                </a:ln>
              </p:spPr>
              <p:txBody>
                <a:bodyPr/>
                <a:lstStyle/>
                <a:p>
                  <a:endParaRPr lang="en-US"/>
                </a:p>
              </p:txBody>
            </p:sp>
            <p:sp>
              <p:nvSpPr>
                <p:cNvPr id="120009" name="Rectangle 59"/>
                <p:cNvSpPr>
                  <a:spLocks noChangeArrowheads="1"/>
                </p:cNvSpPr>
                <p:nvPr/>
              </p:nvSpPr>
              <p:spPr bwMode="auto">
                <a:xfrm>
                  <a:off x="2448" y="1307"/>
                  <a:ext cx="479" cy="30"/>
                </a:xfrm>
                <a:prstGeom prst="rect">
                  <a:avLst/>
                </a:prstGeom>
                <a:solidFill>
                  <a:srgbClr val="D58840"/>
                </a:solidFill>
                <a:ln w="9525">
                  <a:noFill/>
                  <a:miter lim="800000"/>
                  <a:headEnd/>
                  <a:tailEnd/>
                </a:ln>
              </p:spPr>
              <p:txBody>
                <a:bodyPr/>
                <a:lstStyle/>
                <a:p>
                  <a:endParaRPr lang="en-US"/>
                </a:p>
              </p:txBody>
            </p:sp>
            <p:sp>
              <p:nvSpPr>
                <p:cNvPr id="120010" name="Rectangle 60"/>
                <p:cNvSpPr>
                  <a:spLocks noChangeArrowheads="1"/>
                </p:cNvSpPr>
                <p:nvPr/>
              </p:nvSpPr>
              <p:spPr bwMode="auto">
                <a:xfrm>
                  <a:off x="2448" y="3043"/>
                  <a:ext cx="479" cy="30"/>
                </a:xfrm>
                <a:prstGeom prst="rect">
                  <a:avLst/>
                </a:prstGeom>
                <a:solidFill>
                  <a:srgbClr val="D58840"/>
                </a:solidFill>
                <a:ln w="9525">
                  <a:noFill/>
                  <a:miter lim="800000"/>
                  <a:headEnd/>
                  <a:tailEnd/>
                </a:ln>
              </p:spPr>
              <p:txBody>
                <a:bodyPr/>
                <a:lstStyle/>
                <a:p>
                  <a:endParaRPr lang="en-US"/>
                </a:p>
              </p:txBody>
            </p:sp>
            <p:sp>
              <p:nvSpPr>
                <p:cNvPr id="120011" name="Rectangle 61"/>
                <p:cNvSpPr>
                  <a:spLocks noChangeArrowheads="1"/>
                </p:cNvSpPr>
                <p:nvPr/>
              </p:nvSpPr>
              <p:spPr bwMode="auto">
                <a:xfrm>
                  <a:off x="2448" y="1337"/>
                  <a:ext cx="9" cy="1706"/>
                </a:xfrm>
                <a:prstGeom prst="rect">
                  <a:avLst/>
                </a:prstGeom>
                <a:solidFill>
                  <a:srgbClr val="D58840"/>
                </a:solidFill>
                <a:ln w="9525">
                  <a:noFill/>
                  <a:miter lim="800000"/>
                  <a:headEnd/>
                  <a:tailEnd/>
                </a:ln>
              </p:spPr>
              <p:txBody>
                <a:bodyPr/>
                <a:lstStyle/>
                <a:p>
                  <a:endParaRPr lang="en-US"/>
                </a:p>
              </p:txBody>
            </p:sp>
            <p:sp>
              <p:nvSpPr>
                <p:cNvPr id="120012" name="Rectangle 62"/>
                <p:cNvSpPr>
                  <a:spLocks noChangeArrowheads="1"/>
                </p:cNvSpPr>
                <p:nvPr/>
              </p:nvSpPr>
              <p:spPr bwMode="auto">
                <a:xfrm>
                  <a:off x="2917" y="1337"/>
                  <a:ext cx="10" cy="1706"/>
                </a:xfrm>
                <a:prstGeom prst="rect">
                  <a:avLst/>
                </a:prstGeom>
                <a:solidFill>
                  <a:srgbClr val="D58840"/>
                </a:solidFill>
                <a:ln w="9525">
                  <a:noFill/>
                  <a:miter lim="800000"/>
                  <a:headEnd/>
                  <a:tailEnd/>
                </a:ln>
              </p:spPr>
              <p:txBody>
                <a:bodyPr/>
                <a:lstStyle/>
                <a:p>
                  <a:endParaRPr lang="en-US"/>
                </a:p>
              </p:txBody>
            </p:sp>
            <p:sp>
              <p:nvSpPr>
                <p:cNvPr id="120013" name="Rectangle 63"/>
                <p:cNvSpPr>
                  <a:spLocks noChangeArrowheads="1"/>
                </p:cNvSpPr>
                <p:nvPr/>
              </p:nvSpPr>
              <p:spPr bwMode="auto">
                <a:xfrm>
                  <a:off x="2457" y="1337"/>
                  <a:ext cx="460" cy="29"/>
                </a:xfrm>
                <a:prstGeom prst="rect">
                  <a:avLst/>
                </a:prstGeom>
                <a:solidFill>
                  <a:srgbClr val="D68840"/>
                </a:solidFill>
                <a:ln w="9525">
                  <a:noFill/>
                  <a:miter lim="800000"/>
                  <a:headEnd/>
                  <a:tailEnd/>
                </a:ln>
              </p:spPr>
              <p:txBody>
                <a:bodyPr/>
                <a:lstStyle/>
                <a:p>
                  <a:endParaRPr lang="en-US"/>
                </a:p>
              </p:txBody>
            </p:sp>
            <p:sp>
              <p:nvSpPr>
                <p:cNvPr id="120014" name="Rectangle 64"/>
                <p:cNvSpPr>
                  <a:spLocks noChangeArrowheads="1"/>
                </p:cNvSpPr>
                <p:nvPr/>
              </p:nvSpPr>
              <p:spPr bwMode="auto">
                <a:xfrm>
                  <a:off x="2457" y="3014"/>
                  <a:ext cx="460" cy="29"/>
                </a:xfrm>
                <a:prstGeom prst="rect">
                  <a:avLst/>
                </a:prstGeom>
                <a:solidFill>
                  <a:srgbClr val="D68840"/>
                </a:solidFill>
                <a:ln w="9525">
                  <a:noFill/>
                  <a:miter lim="800000"/>
                  <a:headEnd/>
                  <a:tailEnd/>
                </a:ln>
              </p:spPr>
              <p:txBody>
                <a:bodyPr/>
                <a:lstStyle/>
                <a:p>
                  <a:endParaRPr lang="en-US"/>
                </a:p>
              </p:txBody>
            </p:sp>
            <p:sp>
              <p:nvSpPr>
                <p:cNvPr id="120015" name="Rectangle 65"/>
                <p:cNvSpPr>
                  <a:spLocks noChangeArrowheads="1"/>
                </p:cNvSpPr>
                <p:nvPr/>
              </p:nvSpPr>
              <p:spPr bwMode="auto">
                <a:xfrm>
                  <a:off x="2457" y="1366"/>
                  <a:ext cx="5" cy="1648"/>
                </a:xfrm>
                <a:prstGeom prst="rect">
                  <a:avLst/>
                </a:prstGeom>
                <a:solidFill>
                  <a:srgbClr val="D68840"/>
                </a:solidFill>
                <a:ln w="9525">
                  <a:noFill/>
                  <a:miter lim="800000"/>
                  <a:headEnd/>
                  <a:tailEnd/>
                </a:ln>
              </p:spPr>
              <p:txBody>
                <a:bodyPr/>
                <a:lstStyle/>
                <a:p>
                  <a:endParaRPr lang="en-US"/>
                </a:p>
              </p:txBody>
            </p:sp>
            <p:sp>
              <p:nvSpPr>
                <p:cNvPr id="120016" name="Rectangle 66"/>
                <p:cNvSpPr>
                  <a:spLocks noChangeArrowheads="1"/>
                </p:cNvSpPr>
                <p:nvPr/>
              </p:nvSpPr>
              <p:spPr bwMode="auto">
                <a:xfrm>
                  <a:off x="2912" y="1366"/>
                  <a:ext cx="5" cy="1648"/>
                </a:xfrm>
                <a:prstGeom prst="rect">
                  <a:avLst/>
                </a:prstGeom>
                <a:solidFill>
                  <a:srgbClr val="D68840"/>
                </a:solidFill>
                <a:ln w="9525">
                  <a:noFill/>
                  <a:miter lim="800000"/>
                  <a:headEnd/>
                  <a:tailEnd/>
                </a:ln>
              </p:spPr>
              <p:txBody>
                <a:bodyPr/>
                <a:lstStyle/>
                <a:p>
                  <a:endParaRPr lang="en-US"/>
                </a:p>
              </p:txBody>
            </p:sp>
            <p:sp>
              <p:nvSpPr>
                <p:cNvPr id="120017" name="Rectangle 67"/>
                <p:cNvSpPr>
                  <a:spLocks noChangeArrowheads="1"/>
                </p:cNvSpPr>
                <p:nvPr/>
              </p:nvSpPr>
              <p:spPr bwMode="auto">
                <a:xfrm>
                  <a:off x="2462" y="1366"/>
                  <a:ext cx="450" cy="29"/>
                </a:xfrm>
                <a:prstGeom prst="rect">
                  <a:avLst/>
                </a:prstGeom>
                <a:solidFill>
                  <a:srgbClr val="D78841"/>
                </a:solidFill>
                <a:ln w="9525">
                  <a:noFill/>
                  <a:miter lim="800000"/>
                  <a:headEnd/>
                  <a:tailEnd/>
                </a:ln>
              </p:spPr>
              <p:txBody>
                <a:bodyPr/>
                <a:lstStyle/>
                <a:p>
                  <a:endParaRPr lang="en-US"/>
                </a:p>
              </p:txBody>
            </p:sp>
            <p:sp>
              <p:nvSpPr>
                <p:cNvPr id="120018" name="Rectangle 68"/>
                <p:cNvSpPr>
                  <a:spLocks noChangeArrowheads="1"/>
                </p:cNvSpPr>
                <p:nvPr/>
              </p:nvSpPr>
              <p:spPr bwMode="auto">
                <a:xfrm>
                  <a:off x="2462" y="2985"/>
                  <a:ext cx="450" cy="29"/>
                </a:xfrm>
                <a:prstGeom prst="rect">
                  <a:avLst/>
                </a:prstGeom>
                <a:solidFill>
                  <a:srgbClr val="D78841"/>
                </a:solidFill>
                <a:ln w="9525">
                  <a:noFill/>
                  <a:miter lim="800000"/>
                  <a:headEnd/>
                  <a:tailEnd/>
                </a:ln>
              </p:spPr>
              <p:txBody>
                <a:bodyPr/>
                <a:lstStyle/>
                <a:p>
                  <a:endParaRPr lang="en-US"/>
                </a:p>
              </p:txBody>
            </p:sp>
            <p:sp>
              <p:nvSpPr>
                <p:cNvPr id="120019" name="Rectangle 69"/>
                <p:cNvSpPr>
                  <a:spLocks noChangeArrowheads="1"/>
                </p:cNvSpPr>
                <p:nvPr/>
              </p:nvSpPr>
              <p:spPr bwMode="auto">
                <a:xfrm>
                  <a:off x="2462" y="1395"/>
                  <a:ext cx="10" cy="1590"/>
                </a:xfrm>
                <a:prstGeom prst="rect">
                  <a:avLst/>
                </a:prstGeom>
                <a:solidFill>
                  <a:srgbClr val="D78841"/>
                </a:solidFill>
                <a:ln w="9525">
                  <a:noFill/>
                  <a:miter lim="800000"/>
                  <a:headEnd/>
                  <a:tailEnd/>
                </a:ln>
              </p:spPr>
              <p:txBody>
                <a:bodyPr/>
                <a:lstStyle/>
                <a:p>
                  <a:endParaRPr lang="en-US"/>
                </a:p>
              </p:txBody>
            </p:sp>
            <p:sp>
              <p:nvSpPr>
                <p:cNvPr id="120020" name="Rectangle 70"/>
                <p:cNvSpPr>
                  <a:spLocks noChangeArrowheads="1"/>
                </p:cNvSpPr>
                <p:nvPr/>
              </p:nvSpPr>
              <p:spPr bwMode="auto">
                <a:xfrm>
                  <a:off x="2903" y="1395"/>
                  <a:ext cx="9" cy="1590"/>
                </a:xfrm>
                <a:prstGeom prst="rect">
                  <a:avLst/>
                </a:prstGeom>
                <a:solidFill>
                  <a:srgbClr val="D78841"/>
                </a:solidFill>
                <a:ln w="9525">
                  <a:noFill/>
                  <a:miter lim="800000"/>
                  <a:headEnd/>
                  <a:tailEnd/>
                </a:ln>
              </p:spPr>
              <p:txBody>
                <a:bodyPr/>
                <a:lstStyle/>
                <a:p>
                  <a:endParaRPr lang="en-US"/>
                </a:p>
              </p:txBody>
            </p:sp>
            <p:sp>
              <p:nvSpPr>
                <p:cNvPr id="120021" name="Rectangle 71"/>
                <p:cNvSpPr>
                  <a:spLocks noChangeArrowheads="1"/>
                </p:cNvSpPr>
                <p:nvPr/>
              </p:nvSpPr>
              <p:spPr bwMode="auto">
                <a:xfrm>
                  <a:off x="2472" y="1395"/>
                  <a:ext cx="431" cy="30"/>
                </a:xfrm>
                <a:prstGeom prst="rect">
                  <a:avLst/>
                </a:prstGeom>
                <a:solidFill>
                  <a:srgbClr val="D78941"/>
                </a:solidFill>
                <a:ln w="9525">
                  <a:noFill/>
                  <a:miter lim="800000"/>
                  <a:headEnd/>
                  <a:tailEnd/>
                </a:ln>
              </p:spPr>
              <p:txBody>
                <a:bodyPr/>
                <a:lstStyle/>
                <a:p>
                  <a:endParaRPr lang="en-US"/>
                </a:p>
              </p:txBody>
            </p:sp>
            <p:sp>
              <p:nvSpPr>
                <p:cNvPr id="120022" name="Rectangle 72"/>
                <p:cNvSpPr>
                  <a:spLocks noChangeArrowheads="1"/>
                </p:cNvSpPr>
                <p:nvPr/>
              </p:nvSpPr>
              <p:spPr bwMode="auto">
                <a:xfrm>
                  <a:off x="2472" y="2955"/>
                  <a:ext cx="431" cy="30"/>
                </a:xfrm>
                <a:prstGeom prst="rect">
                  <a:avLst/>
                </a:prstGeom>
                <a:solidFill>
                  <a:srgbClr val="D78941"/>
                </a:solidFill>
                <a:ln w="9525">
                  <a:noFill/>
                  <a:miter lim="800000"/>
                  <a:headEnd/>
                  <a:tailEnd/>
                </a:ln>
              </p:spPr>
              <p:txBody>
                <a:bodyPr/>
                <a:lstStyle/>
                <a:p>
                  <a:endParaRPr lang="en-US"/>
                </a:p>
              </p:txBody>
            </p:sp>
            <p:sp>
              <p:nvSpPr>
                <p:cNvPr id="120023" name="Rectangle 73"/>
                <p:cNvSpPr>
                  <a:spLocks noChangeArrowheads="1"/>
                </p:cNvSpPr>
                <p:nvPr/>
              </p:nvSpPr>
              <p:spPr bwMode="auto">
                <a:xfrm>
                  <a:off x="2472" y="1425"/>
                  <a:ext cx="5" cy="1530"/>
                </a:xfrm>
                <a:prstGeom prst="rect">
                  <a:avLst/>
                </a:prstGeom>
                <a:solidFill>
                  <a:srgbClr val="D78941"/>
                </a:solidFill>
                <a:ln w="9525">
                  <a:noFill/>
                  <a:miter lim="800000"/>
                  <a:headEnd/>
                  <a:tailEnd/>
                </a:ln>
              </p:spPr>
              <p:txBody>
                <a:bodyPr/>
                <a:lstStyle/>
                <a:p>
                  <a:endParaRPr lang="en-US"/>
                </a:p>
              </p:txBody>
            </p:sp>
            <p:sp>
              <p:nvSpPr>
                <p:cNvPr id="120024" name="Rectangle 74"/>
                <p:cNvSpPr>
                  <a:spLocks noChangeArrowheads="1"/>
                </p:cNvSpPr>
                <p:nvPr/>
              </p:nvSpPr>
              <p:spPr bwMode="auto">
                <a:xfrm>
                  <a:off x="2898" y="1425"/>
                  <a:ext cx="5" cy="1530"/>
                </a:xfrm>
                <a:prstGeom prst="rect">
                  <a:avLst/>
                </a:prstGeom>
                <a:solidFill>
                  <a:srgbClr val="D78941"/>
                </a:solidFill>
                <a:ln w="9525">
                  <a:noFill/>
                  <a:miter lim="800000"/>
                  <a:headEnd/>
                  <a:tailEnd/>
                </a:ln>
              </p:spPr>
              <p:txBody>
                <a:bodyPr/>
                <a:lstStyle/>
                <a:p>
                  <a:endParaRPr lang="en-US"/>
                </a:p>
              </p:txBody>
            </p:sp>
            <p:sp>
              <p:nvSpPr>
                <p:cNvPr id="120025" name="Rectangle 75"/>
                <p:cNvSpPr>
                  <a:spLocks noChangeArrowheads="1"/>
                </p:cNvSpPr>
                <p:nvPr/>
              </p:nvSpPr>
              <p:spPr bwMode="auto">
                <a:xfrm>
                  <a:off x="2477" y="1425"/>
                  <a:ext cx="421" cy="29"/>
                </a:xfrm>
                <a:prstGeom prst="rect">
                  <a:avLst/>
                </a:prstGeom>
                <a:solidFill>
                  <a:srgbClr val="D98A41"/>
                </a:solidFill>
                <a:ln w="9525">
                  <a:noFill/>
                  <a:miter lim="800000"/>
                  <a:headEnd/>
                  <a:tailEnd/>
                </a:ln>
              </p:spPr>
              <p:txBody>
                <a:bodyPr/>
                <a:lstStyle/>
                <a:p>
                  <a:endParaRPr lang="en-US"/>
                </a:p>
              </p:txBody>
            </p:sp>
            <p:sp>
              <p:nvSpPr>
                <p:cNvPr id="120026" name="Rectangle 76"/>
                <p:cNvSpPr>
                  <a:spLocks noChangeArrowheads="1"/>
                </p:cNvSpPr>
                <p:nvPr/>
              </p:nvSpPr>
              <p:spPr bwMode="auto">
                <a:xfrm>
                  <a:off x="2477" y="2926"/>
                  <a:ext cx="421" cy="29"/>
                </a:xfrm>
                <a:prstGeom prst="rect">
                  <a:avLst/>
                </a:prstGeom>
                <a:solidFill>
                  <a:srgbClr val="D98A41"/>
                </a:solidFill>
                <a:ln w="9525">
                  <a:noFill/>
                  <a:miter lim="800000"/>
                  <a:headEnd/>
                  <a:tailEnd/>
                </a:ln>
              </p:spPr>
              <p:txBody>
                <a:bodyPr/>
                <a:lstStyle/>
                <a:p>
                  <a:endParaRPr lang="en-US"/>
                </a:p>
              </p:txBody>
            </p:sp>
            <p:sp>
              <p:nvSpPr>
                <p:cNvPr id="120027" name="Rectangle 77"/>
                <p:cNvSpPr>
                  <a:spLocks noChangeArrowheads="1"/>
                </p:cNvSpPr>
                <p:nvPr/>
              </p:nvSpPr>
              <p:spPr bwMode="auto">
                <a:xfrm>
                  <a:off x="2477" y="1454"/>
                  <a:ext cx="10" cy="1472"/>
                </a:xfrm>
                <a:prstGeom prst="rect">
                  <a:avLst/>
                </a:prstGeom>
                <a:solidFill>
                  <a:srgbClr val="D98A41"/>
                </a:solidFill>
                <a:ln w="9525">
                  <a:noFill/>
                  <a:miter lim="800000"/>
                  <a:headEnd/>
                  <a:tailEnd/>
                </a:ln>
              </p:spPr>
              <p:txBody>
                <a:bodyPr/>
                <a:lstStyle/>
                <a:p>
                  <a:endParaRPr lang="en-US"/>
                </a:p>
              </p:txBody>
            </p:sp>
            <p:sp>
              <p:nvSpPr>
                <p:cNvPr id="120028" name="Rectangle 78"/>
                <p:cNvSpPr>
                  <a:spLocks noChangeArrowheads="1"/>
                </p:cNvSpPr>
                <p:nvPr/>
              </p:nvSpPr>
              <p:spPr bwMode="auto">
                <a:xfrm>
                  <a:off x="2888" y="1454"/>
                  <a:ext cx="10" cy="1472"/>
                </a:xfrm>
                <a:prstGeom prst="rect">
                  <a:avLst/>
                </a:prstGeom>
                <a:solidFill>
                  <a:srgbClr val="D98A41"/>
                </a:solidFill>
                <a:ln w="9525">
                  <a:noFill/>
                  <a:miter lim="800000"/>
                  <a:headEnd/>
                  <a:tailEnd/>
                </a:ln>
              </p:spPr>
              <p:txBody>
                <a:bodyPr/>
                <a:lstStyle/>
                <a:p>
                  <a:endParaRPr lang="en-US"/>
                </a:p>
              </p:txBody>
            </p:sp>
            <p:sp>
              <p:nvSpPr>
                <p:cNvPr id="120029" name="Rectangle 79"/>
                <p:cNvSpPr>
                  <a:spLocks noChangeArrowheads="1"/>
                </p:cNvSpPr>
                <p:nvPr/>
              </p:nvSpPr>
              <p:spPr bwMode="auto">
                <a:xfrm>
                  <a:off x="2487" y="1454"/>
                  <a:ext cx="401" cy="29"/>
                </a:xfrm>
                <a:prstGeom prst="rect">
                  <a:avLst/>
                </a:prstGeom>
                <a:solidFill>
                  <a:srgbClr val="DA8A42"/>
                </a:solidFill>
                <a:ln w="9525">
                  <a:noFill/>
                  <a:miter lim="800000"/>
                  <a:headEnd/>
                  <a:tailEnd/>
                </a:ln>
              </p:spPr>
              <p:txBody>
                <a:bodyPr/>
                <a:lstStyle/>
                <a:p>
                  <a:endParaRPr lang="en-US"/>
                </a:p>
              </p:txBody>
            </p:sp>
            <p:sp>
              <p:nvSpPr>
                <p:cNvPr id="120030" name="Rectangle 80"/>
                <p:cNvSpPr>
                  <a:spLocks noChangeArrowheads="1"/>
                </p:cNvSpPr>
                <p:nvPr/>
              </p:nvSpPr>
              <p:spPr bwMode="auto">
                <a:xfrm>
                  <a:off x="2487" y="2897"/>
                  <a:ext cx="401" cy="29"/>
                </a:xfrm>
                <a:prstGeom prst="rect">
                  <a:avLst/>
                </a:prstGeom>
                <a:solidFill>
                  <a:srgbClr val="DA8A42"/>
                </a:solidFill>
                <a:ln w="9525">
                  <a:noFill/>
                  <a:miter lim="800000"/>
                  <a:headEnd/>
                  <a:tailEnd/>
                </a:ln>
              </p:spPr>
              <p:txBody>
                <a:bodyPr/>
                <a:lstStyle/>
                <a:p>
                  <a:endParaRPr lang="en-US"/>
                </a:p>
              </p:txBody>
            </p:sp>
            <p:sp>
              <p:nvSpPr>
                <p:cNvPr id="120031" name="Rectangle 81"/>
                <p:cNvSpPr>
                  <a:spLocks noChangeArrowheads="1"/>
                </p:cNvSpPr>
                <p:nvPr/>
              </p:nvSpPr>
              <p:spPr bwMode="auto">
                <a:xfrm>
                  <a:off x="2487" y="1483"/>
                  <a:ext cx="10" cy="1414"/>
                </a:xfrm>
                <a:prstGeom prst="rect">
                  <a:avLst/>
                </a:prstGeom>
                <a:solidFill>
                  <a:srgbClr val="DA8A42"/>
                </a:solidFill>
                <a:ln w="9525">
                  <a:noFill/>
                  <a:miter lim="800000"/>
                  <a:headEnd/>
                  <a:tailEnd/>
                </a:ln>
              </p:spPr>
              <p:txBody>
                <a:bodyPr/>
                <a:lstStyle/>
                <a:p>
                  <a:endParaRPr lang="en-US"/>
                </a:p>
              </p:txBody>
            </p:sp>
            <p:sp>
              <p:nvSpPr>
                <p:cNvPr id="120032" name="Rectangle 82"/>
                <p:cNvSpPr>
                  <a:spLocks noChangeArrowheads="1"/>
                </p:cNvSpPr>
                <p:nvPr/>
              </p:nvSpPr>
              <p:spPr bwMode="auto">
                <a:xfrm>
                  <a:off x="2878" y="1483"/>
                  <a:ext cx="10" cy="1414"/>
                </a:xfrm>
                <a:prstGeom prst="rect">
                  <a:avLst/>
                </a:prstGeom>
                <a:solidFill>
                  <a:srgbClr val="DA8A42"/>
                </a:solidFill>
                <a:ln w="9525">
                  <a:noFill/>
                  <a:miter lim="800000"/>
                  <a:headEnd/>
                  <a:tailEnd/>
                </a:ln>
              </p:spPr>
              <p:txBody>
                <a:bodyPr/>
                <a:lstStyle/>
                <a:p>
                  <a:endParaRPr lang="en-US"/>
                </a:p>
              </p:txBody>
            </p:sp>
            <p:sp>
              <p:nvSpPr>
                <p:cNvPr id="120033" name="Rectangle 83"/>
                <p:cNvSpPr>
                  <a:spLocks noChangeArrowheads="1"/>
                </p:cNvSpPr>
                <p:nvPr/>
              </p:nvSpPr>
              <p:spPr bwMode="auto">
                <a:xfrm>
                  <a:off x="2497" y="1483"/>
                  <a:ext cx="381" cy="30"/>
                </a:xfrm>
                <a:prstGeom prst="rect">
                  <a:avLst/>
                </a:prstGeom>
                <a:solidFill>
                  <a:srgbClr val="DB8B42"/>
                </a:solidFill>
                <a:ln w="9525">
                  <a:noFill/>
                  <a:miter lim="800000"/>
                  <a:headEnd/>
                  <a:tailEnd/>
                </a:ln>
              </p:spPr>
              <p:txBody>
                <a:bodyPr/>
                <a:lstStyle/>
                <a:p>
                  <a:endParaRPr lang="en-US"/>
                </a:p>
              </p:txBody>
            </p:sp>
            <p:sp>
              <p:nvSpPr>
                <p:cNvPr id="120034" name="Rectangle 84"/>
                <p:cNvSpPr>
                  <a:spLocks noChangeArrowheads="1"/>
                </p:cNvSpPr>
                <p:nvPr/>
              </p:nvSpPr>
              <p:spPr bwMode="auto">
                <a:xfrm>
                  <a:off x="2497" y="2867"/>
                  <a:ext cx="381" cy="30"/>
                </a:xfrm>
                <a:prstGeom prst="rect">
                  <a:avLst/>
                </a:prstGeom>
                <a:solidFill>
                  <a:srgbClr val="DB8B42"/>
                </a:solidFill>
                <a:ln w="9525">
                  <a:noFill/>
                  <a:miter lim="800000"/>
                  <a:headEnd/>
                  <a:tailEnd/>
                </a:ln>
              </p:spPr>
              <p:txBody>
                <a:bodyPr/>
                <a:lstStyle/>
                <a:p>
                  <a:endParaRPr lang="en-US"/>
                </a:p>
              </p:txBody>
            </p:sp>
            <p:sp>
              <p:nvSpPr>
                <p:cNvPr id="120035" name="Rectangle 85"/>
                <p:cNvSpPr>
                  <a:spLocks noChangeArrowheads="1"/>
                </p:cNvSpPr>
                <p:nvPr/>
              </p:nvSpPr>
              <p:spPr bwMode="auto">
                <a:xfrm>
                  <a:off x="2497" y="1513"/>
                  <a:ext cx="5" cy="1354"/>
                </a:xfrm>
                <a:prstGeom prst="rect">
                  <a:avLst/>
                </a:prstGeom>
                <a:solidFill>
                  <a:srgbClr val="DB8B42"/>
                </a:solidFill>
                <a:ln w="9525">
                  <a:noFill/>
                  <a:miter lim="800000"/>
                  <a:headEnd/>
                  <a:tailEnd/>
                </a:ln>
              </p:spPr>
              <p:txBody>
                <a:bodyPr/>
                <a:lstStyle/>
                <a:p>
                  <a:endParaRPr lang="en-US"/>
                </a:p>
              </p:txBody>
            </p:sp>
            <p:sp>
              <p:nvSpPr>
                <p:cNvPr id="120036" name="Rectangle 86"/>
                <p:cNvSpPr>
                  <a:spLocks noChangeArrowheads="1"/>
                </p:cNvSpPr>
                <p:nvPr/>
              </p:nvSpPr>
              <p:spPr bwMode="auto">
                <a:xfrm>
                  <a:off x="2873" y="1513"/>
                  <a:ext cx="5" cy="1354"/>
                </a:xfrm>
                <a:prstGeom prst="rect">
                  <a:avLst/>
                </a:prstGeom>
                <a:solidFill>
                  <a:srgbClr val="DB8B42"/>
                </a:solidFill>
                <a:ln w="9525">
                  <a:noFill/>
                  <a:miter lim="800000"/>
                  <a:headEnd/>
                  <a:tailEnd/>
                </a:ln>
              </p:spPr>
              <p:txBody>
                <a:bodyPr/>
                <a:lstStyle/>
                <a:p>
                  <a:endParaRPr lang="en-US"/>
                </a:p>
              </p:txBody>
            </p:sp>
            <p:sp>
              <p:nvSpPr>
                <p:cNvPr id="120037" name="Rectangle 87"/>
                <p:cNvSpPr>
                  <a:spLocks noChangeArrowheads="1"/>
                </p:cNvSpPr>
                <p:nvPr/>
              </p:nvSpPr>
              <p:spPr bwMode="auto">
                <a:xfrm>
                  <a:off x="2502" y="1513"/>
                  <a:ext cx="371" cy="29"/>
                </a:xfrm>
                <a:prstGeom prst="rect">
                  <a:avLst/>
                </a:prstGeom>
                <a:solidFill>
                  <a:srgbClr val="DC8C42"/>
                </a:solidFill>
                <a:ln w="9525">
                  <a:noFill/>
                  <a:miter lim="800000"/>
                  <a:headEnd/>
                  <a:tailEnd/>
                </a:ln>
              </p:spPr>
              <p:txBody>
                <a:bodyPr/>
                <a:lstStyle/>
                <a:p>
                  <a:endParaRPr lang="en-US"/>
                </a:p>
              </p:txBody>
            </p:sp>
            <p:sp>
              <p:nvSpPr>
                <p:cNvPr id="120038" name="Rectangle 88"/>
                <p:cNvSpPr>
                  <a:spLocks noChangeArrowheads="1"/>
                </p:cNvSpPr>
                <p:nvPr/>
              </p:nvSpPr>
              <p:spPr bwMode="auto">
                <a:xfrm>
                  <a:off x="2502" y="2838"/>
                  <a:ext cx="371" cy="29"/>
                </a:xfrm>
                <a:prstGeom prst="rect">
                  <a:avLst/>
                </a:prstGeom>
                <a:solidFill>
                  <a:srgbClr val="DC8C42"/>
                </a:solidFill>
                <a:ln w="9525">
                  <a:noFill/>
                  <a:miter lim="800000"/>
                  <a:headEnd/>
                  <a:tailEnd/>
                </a:ln>
              </p:spPr>
              <p:txBody>
                <a:bodyPr/>
                <a:lstStyle/>
                <a:p>
                  <a:endParaRPr lang="en-US"/>
                </a:p>
              </p:txBody>
            </p:sp>
            <p:sp>
              <p:nvSpPr>
                <p:cNvPr id="120039" name="Rectangle 89"/>
                <p:cNvSpPr>
                  <a:spLocks noChangeArrowheads="1"/>
                </p:cNvSpPr>
                <p:nvPr/>
              </p:nvSpPr>
              <p:spPr bwMode="auto">
                <a:xfrm>
                  <a:off x="2502" y="1542"/>
                  <a:ext cx="9" cy="1296"/>
                </a:xfrm>
                <a:prstGeom prst="rect">
                  <a:avLst/>
                </a:prstGeom>
                <a:solidFill>
                  <a:srgbClr val="DC8C42"/>
                </a:solidFill>
                <a:ln w="9525">
                  <a:noFill/>
                  <a:miter lim="800000"/>
                  <a:headEnd/>
                  <a:tailEnd/>
                </a:ln>
              </p:spPr>
              <p:txBody>
                <a:bodyPr/>
                <a:lstStyle/>
                <a:p>
                  <a:endParaRPr lang="en-US"/>
                </a:p>
              </p:txBody>
            </p:sp>
            <p:sp>
              <p:nvSpPr>
                <p:cNvPr id="120040" name="Rectangle 90"/>
                <p:cNvSpPr>
                  <a:spLocks noChangeArrowheads="1"/>
                </p:cNvSpPr>
                <p:nvPr/>
              </p:nvSpPr>
              <p:spPr bwMode="auto">
                <a:xfrm>
                  <a:off x="2863" y="1542"/>
                  <a:ext cx="10" cy="1296"/>
                </a:xfrm>
                <a:prstGeom prst="rect">
                  <a:avLst/>
                </a:prstGeom>
                <a:solidFill>
                  <a:srgbClr val="DC8C42"/>
                </a:solidFill>
                <a:ln w="9525">
                  <a:noFill/>
                  <a:miter lim="800000"/>
                  <a:headEnd/>
                  <a:tailEnd/>
                </a:ln>
              </p:spPr>
              <p:txBody>
                <a:bodyPr/>
                <a:lstStyle/>
                <a:p>
                  <a:endParaRPr lang="en-US"/>
                </a:p>
              </p:txBody>
            </p:sp>
            <p:sp>
              <p:nvSpPr>
                <p:cNvPr id="120041" name="Rectangle 91"/>
                <p:cNvSpPr>
                  <a:spLocks noChangeArrowheads="1"/>
                </p:cNvSpPr>
                <p:nvPr/>
              </p:nvSpPr>
              <p:spPr bwMode="auto">
                <a:xfrm>
                  <a:off x="2511" y="1542"/>
                  <a:ext cx="352" cy="29"/>
                </a:xfrm>
                <a:prstGeom prst="rect">
                  <a:avLst/>
                </a:prstGeom>
                <a:solidFill>
                  <a:srgbClr val="DE8D43"/>
                </a:solidFill>
                <a:ln w="9525">
                  <a:noFill/>
                  <a:miter lim="800000"/>
                  <a:headEnd/>
                  <a:tailEnd/>
                </a:ln>
              </p:spPr>
              <p:txBody>
                <a:bodyPr/>
                <a:lstStyle/>
                <a:p>
                  <a:endParaRPr lang="en-US"/>
                </a:p>
              </p:txBody>
            </p:sp>
            <p:sp>
              <p:nvSpPr>
                <p:cNvPr id="120042" name="Rectangle 92"/>
                <p:cNvSpPr>
                  <a:spLocks noChangeArrowheads="1"/>
                </p:cNvSpPr>
                <p:nvPr/>
              </p:nvSpPr>
              <p:spPr bwMode="auto">
                <a:xfrm>
                  <a:off x="2511" y="2809"/>
                  <a:ext cx="352" cy="29"/>
                </a:xfrm>
                <a:prstGeom prst="rect">
                  <a:avLst/>
                </a:prstGeom>
                <a:solidFill>
                  <a:srgbClr val="DE8D43"/>
                </a:solidFill>
                <a:ln w="9525">
                  <a:noFill/>
                  <a:miter lim="800000"/>
                  <a:headEnd/>
                  <a:tailEnd/>
                </a:ln>
              </p:spPr>
              <p:txBody>
                <a:bodyPr/>
                <a:lstStyle/>
                <a:p>
                  <a:endParaRPr lang="en-US"/>
                </a:p>
              </p:txBody>
            </p:sp>
            <p:sp>
              <p:nvSpPr>
                <p:cNvPr id="120043" name="Rectangle 93"/>
                <p:cNvSpPr>
                  <a:spLocks noChangeArrowheads="1"/>
                </p:cNvSpPr>
                <p:nvPr/>
              </p:nvSpPr>
              <p:spPr bwMode="auto">
                <a:xfrm>
                  <a:off x="2511" y="1571"/>
                  <a:ext cx="10" cy="1238"/>
                </a:xfrm>
                <a:prstGeom prst="rect">
                  <a:avLst/>
                </a:prstGeom>
                <a:solidFill>
                  <a:srgbClr val="DE8D43"/>
                </a:solidFill>
                <a:ln w="9525">
                  <a:noFill/>
                  <a:miter lim="800000"/>
                  <a:headEnd/>
                  <a:tailEnd/>
                </a:ln>
              </p:spPr>
              <p:txBody>
                <a:bodyPr/>
                <a:lstStyle/>
                <a:p>
                  <a:endParaRPr lang="en-US"/>
                </a:p>
              </p:txBody>
            </p:sp>
            <p:sp>
              <p:nvSpPr>
                <p:cNvPr id="120044" name="Rectangle 94"/>
                <p:cNvSpPr>
                  <a:spLocks noChangeArrowheads="1"/>
                </p:cNvSpPr>
                <p:nvPr/>
              </p:nvSpPr>
              <p:spPr bwMode="auto">
                <a:xfrm>
                  <a:off x="2854" y="1571"/>
                  <a:ext cx="9" cy="1238"/>
                </a:xfrm>
                <a:prstGeom prst="rect">
                  <a:avLst/>
                </a:prstGeom>
                <a:solidFill>
                  <a:srgbClr val="DE8D43"/>
                </a:solidFill>
                <a:ln w="9525">
                  <a:noFill/>
                  <a:miter lim="800000"/>
                  <a:headEnd/>
                  <a:tailEnd/>
                </a:ln>
              </p:spPr>
              <p:txBody>
                <a:bodyPr/>
                <a:lstStyle/>
                <a:p>
                  <a:endParaRPr lang="en-US"/>
                </a:p>
              </p:txBody>
            </p:sp>
            <p:sp>
              <p:nvSpPr>
                <p:cNvPr id="120045" name="Rectangle 95"/>
                <p:cNvSpPr>
                  <a:spLocks noChangeArrowheads="1"/>
                </p:cNvSpPr>
                <p:nvPr/>
              </p:nvSpPr>
              <p:spPr bwMode="auto">
                <a:xfrm>
                  <a:off x="2521" y="1571"/>
                  <a:ext cx="333" cy="30"/>
                </a:xfrm>
                <a:prstGeom prst="rect">
                  <a:avLst/>
                </a:prstGeom>
                <a:solidFill>
                  <a:srgbClr val="DF8E43"/>
                </a:solidFill>
                <a:ln w="9525">
                  <a:noFill/>
                  <a:miter lim="800000"/>
                  <a:headEnd/>
                  <a:tailEnd/>
                </a:ln>
              </p:spPr>
              <p:txBody>
                <a:bodyPr/>
                <a:lstStyle/>
                <a:p>
                  <a:endParaRPr lang="en-US"/>
                </a:p>
              </p:txBody>
            </p:sp>
            <p:sp>
              <p:nvSpPr>
                <p:cNvPr id="120046" name="Rectangle 96"/>
                <p:cNvSpPr>
                  <a:spLocks noChangeArrowheads="1"/>
                </p:cNvSpPr>
                <p:nvPr/>
              </p:nvSpPr>
              <p:spPr bwMode="auto">
                <a:xfrm>
                  <a:off x="2521" y="2779"/>
                  <a:ext cx="333" cy="30"/>
                </a:xfrm>
                <a:prstGeom prst="rect">
                  <a:avLst/>
                </a:prstGeom>
                <a:solidFill>
                  <a:srgbClr val="DF8E43"/>
                </a:solidFill>
                <a:ln w="9525">
                  <a:noFill/>
                  <a:miter lim="800000"/>
                  <a:headEnd/>
                  <a:tailEnd/>
                </a:ln>
              </p:spPr>
              <p:txBody>
                <a:bodyPr/>
                <a:lstStyle/>
                <a:p>
                  <a:endParaRPr lang="en-US"/>
                </a:p>
              </p:txBody>
            </p:sp>
            <p:sp>
              <p:nvSpPr>
                <p:cNvPr id="120047" name="Rectangle 97"/>
                <p:cNvSpPr>
                  <a:spLocks noChangeArrowheads="1"/>
                </p:cNvSpPr>
                <p:nvPr/>
              </p:nvSpPr>
              <p:spPr bwMode="auto">
                <a:xfrm>
                  <a:off x="2521" y="1601"/>
                  <a:ext cx="5" cy="1178"/>
                </a:xfrm>
                <a:prstGeom prst="rect">
                  <a:avLst/>
                </a:prstGeom>
                <a:solidFill>
                  <a:srgbClr val="DF8E43"/>
                </a:solidFill>
                <a:ln w="9525">
                  <a:noFill/>
                  <a:miter lim="800000"/>
                  <a:headEnd/>
                  <a:tailEnd/>
                </a:ln>
              </p:spPr>
              <p:txBody>
                <a:bodyPr/>
                <a:lstStyle/>
                <a:p>
                  <a:endParaRPr lang="en-US"/>
                </a:p>
              </p:txBody>
            </p:sp>
            <p:sp>
              <p:nvSpPr>
                <p:cNvPr id="120048" name="Rectangle 98"/>
                <p:cNvSpPr>
                  <a:spLocks noChangeArrowheads="1"/>
                </p:cNvSpPr>
                <p:nvPr/>
              </p:nvSpPr>
              <p:spPr bwMode="auto">
                <a:xfrm>
                  <a:off x="2849" y="1601"/>
                  <a:ext cx="5" cy="1178"/>
                </a:xfrm>
                <a:prstGeom prst="rect">
                  <a:avLst/>
                </a:prstGeom>
                <a:solidFill>
                  <a:srgbClr val="DF8E43"/>
                </a:solidFill>
                <a:ln w="9525">
                  <a:noFill/>
                  <a:miter lim="800000"/>
                  <a:headEnd/>
                  <a:tailEnd/>
                </a:ln>
              </p:spPr>
              <p:txBody>
                <a:bodyPr/>
                <a:lstStyle/>
                <a:p>
                  <a:endParaRPr lang="en-US"/>
                </a:p>
              </p:txBody>
            </p:sp>
            <p:sp>
              <p:nvSpPr>
                <p:cNvPr id="120049" name="Rectangle 99"/>
                <p:cNvSpPr>
                  <a:spLocks noChangeArrowheads="1"/>
                </p:cNvSpPr>
                <p:nvPr/>
              </p:nvSpPr>
              <p:spPr bwMode="auto">
                <a:xfrm>
                  <a:off x="2526" y="1601"/>
                  <a:ext cx="323" cy="29"/>
                </a:xfrm>
                <a:prstGeom prst="rect">
                  <a:avLst/>
                </a:prstGeom>
                <a:solidFill>
                  <a:srgbClr val="E18F44"/>
                </a:solidFill>
                <a:ln w="9525">
                  <a:noFill/>
                  <a:miter lim="800000"/>
                  <a:headEnd/>
                  <a:tailEnd/>
                </a:ln>
              </p:spPr>
              <p:txBody>
                <a:bodyPr/>
                <a:lstStyle/>
                <a:p>
                  <a:endParaRPr lang="en-US"/>
                </a:p>
              </p:txBody>
            </p:sp>
            <p:sp>
              <p:nvSpPr>
                <p:cNvPr id="120050" name="Rectangle 100"/>
                <p:cNvSpPr>
                  <a:spLocks noChangeArrowheads="1"/>
                </p:cNvSpPr>
                <p:nvPr/>
              </p:nvSpPr>
              <p:spPr bwMode="auto">
                <a:xfrm>
                  <a:off x="2526" y="2750"/>
                  <a:ext cx="323" cy="29"/>
                </a:xfrm>
                <a:prstGeom prst="rect">
                  <a:avLst/>
                </a:prstGeom>
                <a:solidFill>
                  <a:srgbClr val="E18F44"/>
                </a:solidFill>
                <a:ln w="9525">
                  <a:noFill/>
                  <a:miter lim="800000"/>
                  <a:headEnd/>
                  <a:tailEnd/>
                </a:ln>
              </p:spPr>
              <p:txBody>
                <a:bodyPr/>
                <a:lstStyle/>
                <a:p>
                  <a:endParaRPr lang="en-US"/>
                </a:p>
              </p:txBody>
            </p:sp>
            <p:sp>
              <p:nvSpPr>
                <p:cNvPr id="120051" name="Rectangle 101"/>
                <p:cNvSpPr>
                  <a:spLocks noChangeArrowheads="1"/>
                </p:cNvSpPr>
                <p:nvPr/>
              </p:nvSpPr>
              <p:spPr bwMode="auto">
                <a:xfrm>
                  <a:off x="2526" y="1630"/>
                  <a:ext cx="10" cy="1120"/>
                </a:xfrm>
                <a:prstGeom prst="rect">
                  <a:avLst/>
                </a:prstGeom>
                <a:solidFill>
                  <a:srgbClr val="E18F44"/>
                </a:solidFill>
                <a:ln w="9525">
                  <a:noFill/>
                  <a:miter lim="800000"/>
                  <a:headEnd/>
                  <a:tailEnd/>
                </a:ln>
              </p:spPr>
              <p:txBody>
                <a:bodyPr/>
                <a:lstStyle/>
                <a:p>
                  <a:endParaRPr lang="en-US"/>
                </a:p>
              </p:txBody>
            </p:sp>
            <p:sp>
              <p:nvSpPr>
                <p:cNvPr id="120052" name="Rectangle 102"/>
                <p:cNvSpPr>
                  <a:spLocks noChangeArrowheads="1"/>
                </p:cNvSpPr>
                <p:nvPr/>
              </p:nvSpPr>
              <p:spPr bwMode="auto">
                <a:xfrm>
                  <a:off x="2839" y="1630"/>
                  <a:ext cx="10" cy="1120"/>
                </a:xfrm>
                <a:prstGeom prst="rect">
                  <a:avLst/>
                </a:prstGeom>
                <a:solidFill>
                  <a:srgbClr val="E18F44"/>
                </a:solidFill>
                <a:ln w="9525">
                  <a:noFill/>
                  <a:miter lim="800000"/>
                  <a:headEnd/>
                  <a:tailEnd/>
                </a:ln>
              </p:spPr>
              <p:txBody>
                <a:bodyPr/>
                <a:lstStyle/>
                <a:p>
                  <a:endParaRPr lang="en-US"/>
                </a:p>
              </p:txBody>
            </p:sp>
            <p:sp>
              <p:nvSpPr>
                <p:cNvPr id="120053" name="Rectangle 103"/>
                <p:cNvSpPr>
                  <a:spLocks noChangeArrowheads="1"/>
                </p:cNvSpPr>
                <p:nvPr/>
              </p:nvSpPr>
              <p:spPr bwMode="auto">
                <a:xfrm>
                  <a:off x="2536" y="1630"/>
                  <a:ext cx="303" cy="29"/>
                </a:xfrm>
                <a:prstGeom prst="rect">
                  <a:avLst/>
                </a:prstGeom>
                <a:solidFill>
                  <a:srgbClr val="E29044"/>
                </a:solidFill>
                <a:ln w="9525">
                  <a:noFill/>
                  <a:miter lim="800000"/>
                  <a:headEnd/>
                  <a:tailEnd/>
                </a:ln>
              </p:spPr>
              <p:txBody>
                <a:bodyPr/>
                <a:lstStyle/>
                <a:p>
                  <a:endParaRPr lang="en-US"/>
                </a:p>
              </p:txBody>
            </p:sp>
            <p:sp>
              <p:nvSpPr>
                <p:cNvPr id="120054" name="Rectangle 104"/>
                <p:cNvSpPr>
                  <a:spLocks noChangeArrowheads="1"/>
                </p:cNvSpPr>
                <p:nvPr/>
              </p:nvSpPr>
              <p:spPr bwMode="auto">
                <a:xfrm>
                  <a:off x="2536" y="2721"/>
                  <a:ext cx="303" cy="29"/>
                </a:xfrm>
                <a:prstGeom prst="rect">
                  <a:avLst/>
                </a:prstGeom>
                <a:solidFill>
                  <a:srgbClr val="E29044"/>
                </a:solidFill>
                <a:ln w="9525">
                  <a:noFill/>
                  <a:miter lim="800000"/>
                  <a:headEnd/>
                  <a:tailEnd/>
                </a:ln>
              </p:spPr>
              <p:txBody>
                <a:bodyPr/>
                <a:lstStyle/>
                <a:p>
                  <a:endParaRPr lang="en-US"/>
                </a:p>
              </p:txBody>
            </p:sp>
            <p:sp>
              <p:nvSpPr>
                <p:cNvPr id="120055" name="Rectangle 105"/>
                <p:cNvSpPr>
                  <a:spLocks noChangeArrowheads="1"/>
                </p:cNvSpPr>
                <p:nvPr/>
              </p:nvSpPr>
              <p:spPr bwMode="auto">
                <a:xfrm>
                  <a:off x="2536" y="1659"/>
                  <a:ext cx="5" cy="1062"/>
                </a:xfrm>
                <a:prstGeom prst="rect">
                  <a:avLst/>
                </a:prstGeom>
                <a:solidFill>
                  <a:srgbClr val="E29044"/>
                </a:solidFill>
                <a:ln w="9525">
                  <a:noFill/>
                  <a:miter lim="800000"/>
                  <a:headEnd/>
                  <a:tailEnd/>
                </a:ln>
              </p:spPr>
              <p:txBody>
                <a:bodyPr/>
                <a:lstStyle/>
                <a:p>
                  <a:endParaRPr lang="en-US"/>
                </a:p>
              </p:txBody>
            </p:sp>
            <p:sp>
              <p:nvSpPr>
                <p:cNvPr id="120056" name="Rectangle 106"/>
                <p:cNvSpPr>
                  <a:spLocks noChangeArrowheads="1"/>
                </p:cNvSpPr>
                <p:nvPr/>
              </p:nvSpPr>
              <p:spPr bwMode="auto">
                <a:xfrm>
                  <a:off x="2834" y="1659"/>
                  <a:ext cx="5" cy="1062"/>
                </a:xfrm>
                <a:prstGeom prst="rect">
                  <a:avLst/>
                </a:prstGeom>
                <a:solidFill>
                  <a:srgbClr val="E29044"/>
                </a:solidFill>
                <a:ln w="9525">
                  <a:noFill/>
                  <a:miter lim="800000"/>
                  <a:headEnd/>
                  <a:tailEnd/>
                </a:ln>
              </p:spPr>
              <p:txBody>
                <a:bodyPr/>
                <a:lstStyle/>
                <a:p>
                  <a:endParaRPr lang="en-US"/>
                </a:p>
              </p:txBody>
            </p:sp>
            <p:sp>
              <p:nvSpPr>
                <p:cNvPr id="120057" name="Rectangle 107"/>
                <p:cNvSpPr>
                  <a:spLocks noChangeArrowheads="1"/>
                </p:cNvSpPr>
                <p:nvPr/>
              </p:nvSpPr>
              <p:spPr bwMode="auto">
                <a:xfrm>
                  <a:off x="2541" y="1659"/>
                  <a:ext cx="293" cy="30"/>
                </a:xfrm>
                <a:prstGeom prst="rect">
                  <a:avLst/>
                </a:prstGeom>
                <a:solidFill>
                  <a:srgbClr val="E49145"/>
                </a:solidFill>
                <a:ln w="9525">
                  <a:noFill/>
                  <a:miter lim="800000"/>
                  <a:headEnd/>
                  <a:tailEnd/>
                </a:ln>
              </p:spPr>
              <p:txBody>
                <a:bodyPr/>
                <a:lstStyle/>
                <a:p>
                  <a:endParaRPr lang="en-US"/>
                </a:p>
              </p:txBody>
            </p:sp>
            <p:sp>
              <p:nvSpPr>
                <p:cNvPr id="120058" name="Rectangle 108"/>
                <p:cNvSpPr>
                  <a:spLocks noChangeArrowheads="1"/>
                </p:cNvSpPr>
                <p:nvPr/>
              </p:nvSpPr>
              <p:spPr bwMode="auto">
                <a:xfrm>
                  <a:off x="2541" y="2691"/>
                  <a:ext cx="293" cy="30"/>
                </a:xfrm>
                <a:prstGeom prst="rect">
                  <a:avLst/>
                </a:prstGeom>
                <a:solidFill>
                  <a:srgbClr val="E49145"/>
                </a:solidFill>
                <a:ln w="9525">
                  <a:noFill/>
                  <a:miter lim="800000"/>
                  <a:headEnd/>
                  <a:tailEnd/>
                </a:ln>
              </p:spPr>
              <p:txBody>
                <a:bodyPr/>
                <a:lstStyle/>
                <a:p>
                  <a:endParaRPr lang="en-US"/>
                </a:p>
              </p:txBody>
            </p:sp>
            <p:sp>
              <p:nvSpPr>
                <p:cNvPr id="120059" name="Rectangle 109"/>
                <p:cNvSpPr>
                  <a:spLocks noChangeArrowheads="1"/>
                </p:cNvSpPr>
                <p:nvPr/>
              </p:nvSpPr>
              <p:spPr bwMode="auto">
                <a:xfrm>
                  <a:off x="2541" y="1689"/>
                  <a:ext cx="9" cy="1002"/>
                </a:xfrm>
                <a:prstGeom prst="rect">
                  <a:avLst/>
                </a:prstGeom>
                <a:solidFill>
                  <a:srgbClr val="E49145"/>
                </a:solidFill>
                <a:ln w="9525">
                  <a:noFill/>
                  <a:miter lim="800000"/>
                  <a:headEnd/>
                  <a:tailEnd/>
                </a:ln>
              </p:spPr>
              <p:txBody>
                <a:bodyPr/>
                <a:lstStyle/>
                <a:p>
                  <a:endParaRPr lang="en-US"/>
                </a:p>
              </p:txBody>
            </p:sp>
            <p:sp>
              <p:nvSpPr>
                <p:cNvPr id="120060" name="Rectangle 110"/>
                <p:cNvSpPr>
                  <a:spLocks noChangeArrowheads="1"/>
                </p:cNvSpPr>
                <p:nvPr/>
              </p:nvSpPr>
              <p:spPr bwMode="auto">
                <a:xfrm>
                  <a:off x="2824" y="1689"/>
                  <a:ext cx="10" cy="1002"/>
                </a:xfrm>
                <a:prstGeom prst="rect">
                  <a:avLst/>
                </a:prstGeom>
                <a:solidFill>
                  <a:srgbClr val="E49145"/>
                </a:solidFill>
                <a:ln w="9525">
                  <a:noFill/>
                  <a:miter lim="800000"/>
                  <a:headEnd/>
                  <a:tailEnd/>
                </a:ln>
              </p:spPr>
              <p:txBody>
                <a:bodyPr/>
                <a:lstStyle/>
                <a:p>
                  <a:endParaRPr lang="en-US"/>
                </a:p>
              </p:txBody>
            </p:sp>
            <p:sp>
              <p:nvSpPr>
                <p:cNvPr id="120061" name="Rectangle 111"/>
                <p:cNvSpPr>
                  <a:spLocks noChangeArrowheads="1"/>
                </p:cNvSpPr>
                <p:nvPr/>
              </p:nvSpPr>
              <p:spPr bwMode="auto">
                <a:xfrm>
                  <a:off x="2550" y="1689"/>
                  <a:ext cx="274" cy="29"/>
                </a:xfrm>
                <a:prstGeom prst="rect">
                  <a:avLst/>
                </a:prstGeom>
                <a:solidFill>
                  <a:srgbClr val="E59245"/>
                </a:solidFill>
                <a:ln w="9525">
                  <a:noFill/>
                  <a:miter lim="800000"/>
                  <a:headEnd/>
                  <a:tailEnd/>
                </a:ln>
              </p:spPr>
              <p:txBody>
                <a:bodyPr/>
                <a:lstStyle/>
                <a:p>
                  <a:endParaRPr lang="en-US"/>
                </a:p>
              </p:txBody>
            </p:sp>
            <p:sp>
              <p:nvSpPr>
                <p:cNvPr id="120062" name="Rectangle 112"/>
                <p:cNvSpPr>
                  <a:spLocks noChangeArrowheads="1"/>
                </p:cNvSpPr>
                <p:nvPr/>
              </p:nvSpPr>
              <p:spPr bwMode="auto">
                <a:xfrm>
                  <a:off x="2550" y="2662"/>
                  <a:ext cx="274" cy="29"/>
                </a:xfrm>
                <a:prstGeom prst="rect">
                  <a:avLst/>
                </a:prstGeom>
                <a:solidFill>
                  <a:srgbClr val="E59245"/>
                </a:solidFill>
                <a:ln w="9525">
                  <a:noFill/>
                  <a:miter lim="800000"/>
                  <a:headEnd/>
                  <a:tailEnd/>
                </a:ln>
              </p:spPr>
              <p:txBody>
                <a:bodyPr/>
                <a:lstStyle/>
                <a:p>
                  <a:endParaRPr lang="en-US"/>
                </a:p>
              </p:txBody>
            </p:sp>
            <p:sp>
              <p:nvSpPr>
                <p:cNvPr id="120063" name="Rectangle 113"/>
                <p:cNvSpPr>
                  <a:spLocks noChangeArrowheads="1"/>
                </p:cNvSpPr>
                <p:nvPr/>
              </p:nvSpPr>
              <p:spPr bwMode="auto">
                <a:xfrm>
                  <a:off x="2550" y="1718"/>
                  <a:ext cx="10" cy="944"/>
                </a:xfrm>
                <a:prstGeom prst="rect">
                  <a:avLst/>
                </a:prstGeom>
                <a:solidFill>
                  <a:srgbClr val="E59245"/>
                </a:solidFill>
                <a:ln w="9525">
                  <a:noFill/>
                  <a:miter lim="800000"/>
                  <a:headEnd/>
                  <a:tailEnd/>
                </a:ln>
              </p:spPr>
              <p:txBody>
                <a:bodyPr/>
                <a:lstStyle/>
                <a:p>
                  <a:endParaRPr lang="en-US"/>
                </a:p>
              </p:txBody>
            </p:sp>
            <p:sp>
              <p:nvSpPr>
                <p:cNvPr id="120064" name="Rectangle 114"/>
                <p:cNvSpPr>
                  <a:spLocks noChangeArrowheads="1"/>
                </p:cNvSpPr>
                <p:nvPr/>
              </p:nvSpPr>
              <p:spPr bwMode="auto">
                <a:xfrm>
                  <a:off x="2815" y="1718"/>
                  <a:ext cx="9" cy="944"/>
                </a:xfrm>
                <a:prstGeom prst="rect">
                  <a:avLst/>
                </a:prstGeom>
                <a:solidFill>
                  <a:srgbClr val="E59245"/>
                </a:solidFill>
                <a:ln w="9525">
                  <a:noFill/>
                  <a:miter lim="800000"/>
                  <a:headEnd/>
                  <a:tailEnd/>
                </a:ln>
              </p:spPr>
              <p:txBody>
                <a:bodyPr/>
                <a:lstStyle/>
                <a:p>
                  <a:endParaRPr lang="en-US"/>
                </a:p>
              </p:txBody>
            </p:sp>
            <p:sp>
              <p:nvSpPr>
                <p:cNvPr id="120065" name="Rectangle 115"/>
                <p:cNvSpPr>
                  <a:spLocks noChangeArrowheads="1"/>
                </p:cNvSpPr>
                <p:nvPr/>
              </p:nvSpPr>
              <p:spPr bwMode="auto">
                <a:xfrm>
                  <a:off x="2560" y="1718"/>
                  <a:ext cx="255" cy="29"/>
                </a:xfrm>
                <a:prstGeom prst="rect">
                  <a:avLst/>
                </a:prstGeom>
                <a:solidFill>
                  <a:srgbClr val="E79346"/>
                </a:solidFill>
                <a:ln w="9525">
                  <a:noFill/>
                  <a:miter lim="800000"/>
                  <a:headEnd/>
                  <a:tailEnd/>
                </a:ln>
              </p:spPr>
              <p:txBody>
                <a:bodyPr/>
                <a:lstStyle/>
                <a:p>
                  <a:endParaRPr lang="en-US"/>
                </a:p>
              </p:txBody>
            </p:sp>
            <p:sp>
              <p:nvSpPr>
                <p:cNvPr id="120066" name="Rectangle 116"/>
                <p:cNvSpPr>
                  <a:spLocks noChangeArrowheads="1"/>
                </p:cNvSpPr>
                <p:nvPr/>
              </p:nvSpPr>
              <p:spPr bwMode="auto">
                <a:xfrm>
                  <a:off x="2560" y="2633"/>
                  <a:ext cx="255" cy="29"/>
                </a:xfrm>
                <a:prstGeom prst="rect">
                  <a:avLst/>
                </a:prstGeom>
                <a:solidFill>
                  <a:srgbClr val="E79346"/>
                </a:solidFill>
                <a:ln w="9525">
                  <a:noFill/>
                  <a:miter lim="800000"/>
                  <a:headEnd/>
                  <a:tailEnd/>
                </a:ln>
              </p:spPr>
              <p:txBody>
                <a:bodyPr/>
                <a:lstStyle/>
                <a:p>
                  <a:endParaRPr lang="en-US"/>
                </a:p>
              </p:txBody>
            </p:sp>
            <p:sp>
              <p:nvSpPr>
                <p:cNvPr id="120067" name="Rectangle 117"/>
                <p:cNvSpPr>
                  <a:spLocks noChangeArrowheads="1"/>
                </p:cNvSpPr>
                <p:nvPr/>
              </p:nvSpPr>
              <p:spPr bwMode="auto">
                <a:xfrm>
                  <a:off x="2560" y="1747"/>
                  <a:ext cx="5" cy="886"/>
                </a:xfrm>
                <a:prstGeom prst="rect">
                  <a:avLst/>
                </a:prstGeom>
                <a:solidFill>
                  <a:srgbClr val="E79346"/>
                </a:solidFill>
                <a:ln w="9525">
                  <a:noFill/>
                  <a:miter lim="800000"/>
                  <a:headEnd/>
                  <a:tailEnd/>
                </a:ln>
              </p:spPr>
              <p:txBody>
                <a:bodyPr/>
                <a:lstStyle/>
                <a:p>
                  <a:endParaRPr lang="en-US"/>
                </a:p>
              </p:txBody>
            </p:sp>
            <p:sp>
              <p:nvSpPr>
                <p:cNvPr id="120068" name="Rectangle 118"/>
                <p:cNvSpPr>
                  <a:spLocks noChangeArrowheads="1"/>
                </p:cNvSpPr>
                <p:nvPr/>
              </p:nvSpPr>
              <p:spPr bwMode="auto">
                <a:xfrm>
                  <a:off x="2810" y="1747"/>
                  <a:ext cx="5" cy="886"/>
                </a:xfrm>
                <a:prstGeom prst="rect">
                  <a:avLst/>
                </a:prstGeom>
                <a:solidFill>
                  <a:srgbClr val="E79346"/>
                </a:solidFill>
                <a:ln w="9525">
                  <a:noFill/>
                  <a:miter lim="800000"/>
                  <a:headEnd/>
                  <a:tailEnd/>
                </a:ln>
              </p:spPr>
              <p:txBody>
                <a:bodyPr/>
                <a:lstStyle/>
                <a:p>
                  <a:endParaRPr lang="en-US"/>
                </a:p>
              </p:txBody>
            </p:sp>
            <p:sp>
              <p:nvSpPr>
                <p:cNvPr id="120069" name="Rectangle 119"/>
                <p:cNvSpPr>
                  <a:spLocks noChangeArrowheads="1"/>
                </p:cNvSpPr>
                <p:nvPr/>
              </p:nvSpPr>
              <p:spPr bwMode="auto">
                <a:xfrm>
                  <a:off x="2565" y="1747"/>
                  <a:ext cx="245" cy="30"/>
                </a:xfrm>
                <a:prstGeom prst="rect">
                  <a:avLst/>
                </a:prstGeom>
                <a:solidFill>
                  <a:srgbClr val="E89447"/>
                </a:solidFill>
                <a:ln w="9525">
                  <a:noFill/>
                  <a:miter lim="800000"/>
                  <a:headEnd/>
                  <a:tailEnd/>
                </a:ln>
              </p:spPr>
              <p:txBody>
                <a:bodyPr/>
                <a:lstStyle/>
                <a:p>
                  <a:endParaRPr lang="en-US"/>
                </a:p>
              </p:txBody>
            </p:sp>
            <p:sp>
              <p:nvSpPr>
                <p:cNvPr id="120070" name="Rectangle 120"/>
                <p:cNvSpPr>
                  <a:spLocks noChangeArrowheads="1"/>
                </p:cNvSpPr>
                <p:nvPr/>
              </p:nvSpPr>
              <p:spPr bwMode="auto">
                <a:xfrm>
                  <a:off x="2565" y="2603"/>
                  <a:ext cx="245" cy="30"/>
                </a:xfrm>
                <a:prstGeom prst="rect">
                  <a:avLst/>
                </a:prstGeom>
                <a:solidFill>
                  <a:srgbClr val="E89447"/>
                </a:solidFill>
                <a:ln w="9525">
                  <a:noFill/>
                  <a:miter lim="800000"/>
                  <a:headEnd/>
                  <a:tailEnd/>
                </a:ln>
              </p:spPr>
              <p:txBody>
                <a:bodyPr/>
                <a:lstStyle/>
                <a:p>
                  <a:endParaRPr lang="en-US"/>
                </a:p>
              </p:txBody>
            </p:sp>
            <p:sp>
              <p:nvSpPr>
                <p:cNvPr id="120071" name="Rectangle 121"/>
                <p:cNvSpPr>
                  <a:spLocks noChangeArrowheads="1"/>
                </p:cNvSpPr>
                <p:nvPr/>
              </p:nvSpPr>
              <p:spPr bwMode="auto">
                <a:xfrm>
                  <a:off x="2565" y="1777"/>
                  <a:ext cx="10" cy="826"/>
                </a:xfrm>
                <a:prstGeom prst="rect">
                  <a:avLst/>
                </a:prstGeom>
                <a:solidFill>
                  <a:srgbClr val="E89447"/>
                </a:solidFill>
                <a:ln w="9525">
                  <a:noFill/>
                  <a:miter lim="800000"/>
                  <a:headEnd/>
                  <a:tailEnd/>
                </a:ln>
              </p:spPr>
              <p:txBody>
                <a:bodyPr/>
                <a:lstStyle/>
                <a:p>
                  <a:endParaRPr lang="en-US"/>
                </a:p>
              </p:txBody>
            </p:sp>
            <p:sp>
              <p:nvSpPr>
                <p:cNvPr id="120072" name="Rectangle 122"/>
                <p:cNvSpPr>
                  <a:spLocks noChangeArrowheads="1"/>
                </p:cNvSpPr>
                <p:nvPr/>
              </p:nvSpPr>
              <p:spPr bwMode="auto">
                <a:xfrm>
                  <a:off x="2800" y="1777"/>
                  <a:ext cx="10" cy="826"/>
                </a:xfrm>
                <a:prstGeom prst="rect">
                  <a:avLst/>
                </a:prstGeom>
                <a:solidFill>
                  <a:srgbClr val="E89447"/>
                </a:solidFill>
                <a:ln w="9525">
                  <a:noFill/>
                  <a:miter lim="800000"/>
                  <a:headEnd/>
                  <a:tailEnd/>
                </a:ln>
              </p:spPr>
              <p:txBody>
                <a:bodyPr/>
                <a:lstStyle/>
                <a:p>
                  <a:endParaRPr lang="en-US"/>
                </a:p>
              </p:txBody>
            </p:sp>
            <p:sp>
              <p:nvSpPr>
                <p:cNvPr id="120073" name="Rectangle 123"/>
                <p:cNvSpPr>
                  <a:spLocks noChangeArrowheads="1"/>
                </p:cNvSpPr>
                <p:nvPr/>
              </p:nvSpPr>
              <p:spPr bwMode="auto">
                <a:xfrm>
                  <a:off x="2575" y="1777"/>
                  <a:ext cx="225" cy="29"/>
                </a:xfrm>
                <a:prstGeom prst="rect">
                  <a:avLst/>
                </a:prstGeom>
                <a:solidFill>
                  <a:srgbClr val="EA9547"/>
                </a:solidFill>
                <a:ln w="9525">
                  <a:noFill/>
                  <a:miter lim="800000"/>
                  <a:headEnd/>
                  <a:tailEnd/>
                </a:ln>
              </p:spPr>
              <p:txBody>
                <a:bodyPr/>
                <a:lstStyle/>
                <a:p>
                  <a:endParaRPr lang="en-US"/>
                </a:p>
              </p:txBody>
            </p:sp>
            <p:sp>
              <p:nvSpPr>
                <p:cNvPr id="120074" name="Rectangle 124"/>
                <p:cNvSpPr>
                  <a:spLocks noChangeArrowheads="1"/>
                </p:cNvSpPr>
                <p:nvPr/>
              </p:nvSpPr>
              <p:spPr bwMode="auto">
                <a:xfrm>
                  <a:off x="2575" y="2574"/>
                  <a:ext cx="225" cy="29"/>
                </a:xfrm>
                <a:prstGeom prst="rect">
                  <a:avLst/>
                </a:prstGeom>
                <a:solidFill>
                  <a:srgbClr val="EA9547"/>
                </a:solidFill>
                <a:ln w="9525">
                  <a:noFill/>
                  <a:miter lim="800000"/>
                  <a:headEnd/>
                  <a:tailEnd/>
                </a:ln>
              </p:spPr>
              <p:txBody>
                <a:bodyPr/>
                <a:lstStyle/>
                <a:p>
                  <a:endParaRPr lang="en-US"/>
                </a:p>
              </p:txBody>
            </p:sp>
            <p:sp>
              <p:nvSpPr>
                <p:cNvPr id="120075" name="Rectangle 125"/>
                <p:cNvSpPr>
                  <a:spLocks noChangeArrowheads="1"/>
                </p:cNvSpPr>
                <p:nvPr/>
              </p:nvSpPr>
              <p:spPr bwMode="auto">
                <a:xfrm>
                  <a:off x="2575" y="1806"/>
                  <a:ext cx="5" cy="768"/>
                </a:xfrm>
                <a:prstGeom prst="rect">
                  <a:avLst/>
                </a:prstGeom>
                <a:solidFill>
                  <a:srgbClr val="EA9547"/>
                </a:solidFill>
                <a:ln w="9525">
                  <a:noFill/>
                  <a:miter lim="800000"/>
                  <a:headEnd/>
                  <a:tailEnd/>
                </a:ln>
              </p:spPr>
              <p:txBody>
                <a:bodyPr/>
                <a:lstStyle/>
                <a:p>
                  <a:endParaRPr lang="en-US"/>
                </a:p>
              </p:txBody>
            </p:sp>
            <p:sp>
              <p:nvSpPr>
                <p:cNvPr id="120076" name="Rectangle 126"/>
                <p:cNvSpPr>
                  <a:spLocks noChangeArrowheads="1"/>
                </p:cNvSpPr>
                <p:nvPr/>
              </p:nvSpPr>
              <p:spPr bwMode="auto">
                <a:xfrm>
                  <a:off x="2795" y="1806"/>
                  <a:ext cx="5" cy="768"/>
                </a:xfrm>
                <a:prstGeom prst="rect">
                  <a:avLst/>
                </a:prstGeom>
                <a:solidFill>
                  <a:srgbClr val="EA9547"/>
                </a:solidFill>
                <a:ln w="9525">
                  <a:noFill/>
                  <a:miter lim="800000"/>
                  <a:headEnd/>
                  <a:tailEnd/>
                </a:ln>
              </p:spPr>
              <p:txBody>
                <a:bodyPr/>
                <a:lstStyle/>
                <a:p>
                  <a:endParaRPr lang="en-US"/>
                </a:p>
              </p:txBody>
            </p:sp>
            <p:sp>
              <p:nvSpPr>
                <p:cNvPr id="120077" name="Rectangle 127"/>
                <p:cNvSpPr>
                  <a:spLocks noChangeArrowheads="1"/>
                </p:cNvSpPr>
                <p:nvPr/>
              </p:nvSpPr>
              <p:spPr bwMode="auto">
                <a:xfrm>
                  <a:off x="2580" y="1806"/>
                  <a:ext cx="215" cy="29"/>
                </a:xfrm>
                <a:prstGeom prst="rect">
                  <a:avLst/>
                </a:prstGeom>
                <a:solidFill>
                  <a:srgbClr val="EB9647"/>
                </a:solidFill>
                <a:ln w="9525">
                  <a:noFill/>
                  <a:miter lim="800000"/>
                  <a:headEnd/>
                  <a:tailEnd/>
                </a:ln>
              </p:spPr>
              <p:txBody>
                <a:bodyPr/>
                <a:lstStyle/>
                <a:p>
                  <a:endParaRPr lang="en-US"/>
                </a:p>
              </p:txBody>
            </p:sp>
            <p:sp>
              <p:nvSpPr>
                <p:cNvPr id="120078" name="Rectangle 128"/>
                <p:cNvSpPr>
                  <a:spLocks noChangeArrowheads="1"/>
                </p:cNvSpPr>
                <p:nvPr/>
              </p:nvSpPr>
              <p:spPr bwMode="auto">
                <a:xfrm>
                  <a:off x="2580" y="2545"/>
                  <a:ext cx="215" cy="29"/>
                </a:xfrm>
                <a:prstGeom prst="rect">
                  <a:avLst/>
                </a:prstGeom>
                <a:solidFill>
                  <a:srgbClr val="EB9647"/>
                </a:solidFill>
                <a:ln w="9525">
                  <a:noFill/>
                  <a:miter lim="800000"/>
                  <a:headEnd/>
                  <a:tailEnd/>
                </a:ln>
              </p:spPr>
              <p:txBody>
                <a:bodyPr/>
                <a:lstStyle/>
                <a:p>
                  <a:endParaRPr lang="en-US"/>
                </a:p>
              </p:txBody>
            </p:sp>
            <p:sp>
              <p:nvSpPr>
                <p:cNvPr id="120079" name="Rectangle 129"/>
                <p:cNvSpPr>
                  <a:spLocks noChangeArrowheads="1"/>
                </p:cNvSpPr>
                <p:nvPr/>
              </p:nvSpPr>
              <p:spPr bwMode="auto">
                <a:xfrm>
                  <a:off x="2580" y="1835"/>
                  <a:ext cx="10" cy="710"/>
                </a:xfrm>
                <a:prstGeom prst="rect">
                  <a:avLst/>
                </a:prstGeom>
                <a:solidFill>
                  <a:srgbClr val="EB9647"/>
                </a:solidFill>
                <a:ln w="9525">
                  <a:noFill/>
                  <a:miter lim="800000"/>
                  <a:headEnd/>
                  <a:tailEnd/>
                </a:ln>
              </p:spPr>
              <p:txBody>
                <a:bodyPr/>
                <a:lstStyle/>
                <a:p>
                  <a:endParaRPr lang="en-US"/>
                </a:p>
              </p:txBody>
            </p:sp>
            <p:sp>
              <p:nvSpPr>
                <p:cNvPr id="120080" name="Rectangle 130"/>
                <p:cNvSpPr>
                  <a:spLocks noChangeArrowheads="1"/>
                </p:cNvSpPr>
                <p:nvPr/>
              </p:nvSpPr>
              <p:spPr bwMode="auto">
                <a:xfrm>
                  <a:off x="2785" y="1835"/>
                  <a:ext cx="10" cy="710"/>
                </a:xfrm>
                <a:prstGeom prst="rect">
                  <a:avLst/>
                </a:prstGeom>
                <a:solidFill>
                  <a:srgbClr val="EB9647"/>
                </a:solidFill>
                <a:ln w="9525">
                  <a:noFill/>
                  <a:miter lim="800000"/>
                  <a:headEnd/>
                  <a:tailEnd/>
                </a:ln>
              </p:spPr>
              <p:txBody>
                <a:bodyPr/>
                <a:lstStyle/>
                <a:p>
                  <a:endParaRPr lang="en-US"/>
                </a:p>
              </p:txBody>
            </p:sp>
            <p:sp>
              <p:nvSpPr>
                <p:cNvPr id="120081" name="Rectangle 131"/>
                <p:cNvSpPr>
                  <a:spLocks noChangeArrowheads="1"/>
                </p:cNvSpPr>
                <p:nvPr/>
              </p:nvSpPr>
              <p:spPr bwMode="auto">
                <a:xfrm>
                  <a:off x="2590" y="1835"/>
                  <a:ext cx="195" cy="30"/>
                </a:xfrm>
                <a:prstGeom prst="rect">
                  <a:avLst/>
                </a:prstGeom>
                <a:solidFill>
                  <a:srgbClr val="ED9748"/>
                </a:solidFill>
                <a:ln w="9525">
                  <a:noFill/>
                  <a:miter lim="800000"/>
                  <a:headEnd/>
                  <a:tailEnd/>
                </a:ln>
              </p:spPr>
              <p:txBody>
                <a:bodyPr/>
                <a:lstStyle/>
                <a:p>
                  <a:endParaRPr lang="en-US"/>
                </a:p>
              </p:txBody>
            </p:sp>
            <p:sp>
              <p:nvSpPr>
                <p:cNvPr id="120082" name="Rectangle 132"/>
                <p:cNvSpPr>
                  <a:spLocks noChangeArrowheads="1"/>
                </p:cNvSpPr>
                <p:nvPr/>
              </p:nvSpPr>
              <p:spPr bwMode="auto">
                <a:xfrm>
                  <a:off x="2590" y="2515"/>
                  <a:ext cx="195" cy="30"/>
                </a:xfrm>
                <a:prstGeom prst="rect">
                  <a:avLst/>
                </a:prstGeom>
                <a:solidFill>
                  <a:srgbClr val="ED9748"/>
                </a:solidFill>
                <a:ln w="9525">
                  <a:noFill/>
                  <a:miter lim="800000"/>
                  <a:headEnd/>
                  <a:tailEnd/>
                </a:ln>
              </p:spPr>
              <p:txBody>
                <a:bodyPr/>
                <a:lstStyle/>
                <a:p>
                  <a:endParaRPr lang="en-US"/>
                </a:p>
              </p:txBody>
            </p:sp>
            <p:sp>
              <p:nvSpPr>
                <p:cNvPr id="120083" name="Rectangle 133"/>
                <p:cNvSpPr>
                  <a:spLocks noChangeArrowheads="1"/>
                </p:cNvSpPr>
                <p:nvPr/>
              </p:nvSpPr>
              <p:spPr bwMode="auto">
                <a:xfrm>
                  <a:off x="2590" y="1865"/>
                  <a:ext cx="9" cy="650"/>
                </a:xfrm>
                <a:prstGeom prst="rect">
                  <a:avLst/>
                </a:prstGeom>
                <a:solidFill>
                  <a:srgbClr val="ED9748"/>
                </a:solidFill>
                <a:ln w="9525">
                  <a:noFill/>
                  <a:miter lim="800000"/>
                  <a:headEnd/>
                  <a:tailEnd/>
                </a:ln>
              </p:spPr>
              <p:txBody>
                <a:bodyPr/>
                <a:lstStyle/>
                <a:p>
                  <a:endParaRPr lang="en-US"/>
                </a:p>
              </p:txBody>
            </p:sp>
            <p:sp>
              <p:nvSpPr>
                <p:cNvPr id="120084" name="Rectangle 134"/>
                <p:cNvSpPr>
                  <a:spLocks noChangeArrowheads="1"/>
                </p:cNvSpPr>
                <p:nvPr/>
              </p:nvSpPr>
              <p:spPr bwMode="auto">
                <a:xfrm>
                  <a:off x="2775" y="1865"/>
                  <a:ext cx="10" cy="650"/>
                </a:xfrm>
                <a:prstGeom prst="rect">
                  <a:avLst/>
                </a:prstGeom>
                <a:solidFill>
                  <a:srgbClr val="ED9748"/>
                </a:solidFill>
                <a:ln w="9525">
                  <a:noFill/>
                  <a:miter lim="800000"/>
                  <a:headEnd/>
                  <a:tailEnd/>
                </a:ln>
              </p:spPr>
              <p:txBody>
                <a:bodyPr/>
                <a:lstStyle/>
                <a:p>
                  <a:endParaRPr lang="en-US"/>
                </a:p>
              </p:txBody>
            </p:sp>
            <p:sp>
              <p:nvSpPr>
                <p:cNvPr id="120085" name="Rectangle 135"/>
                <p:cNvSpPr>
                  <a:spLocks noChangeArrowheads="1"/>
                </p:cNvSpPr>
                <p:nvPr/>
              </p:nvSpPr>
              <p:spPr bwMode="auto">
                <a:xfrm>
                  <a:off x="2599" y="1865"/>
                  <a:ext cx="176" cy="29"/>
                </a:xfrm>
                <a:prstGeom prst="rect">
                  <a:avLst/>
                </a:prstGeom>
                <a:solidFill>
                  <a:srgbClr val="EE9748"/>
                </a:solidFill>
                <a:ln w="9525">
                  <a:noFill/>
                  <a:miter lim="800000"/>
                  <a:headEnd/>
                  <a:tailEnd/>
                </a:ln>
              </p:spPr>
              <p:txBody>
                <a:bodyPr/>
                <a:lstStyle/>
                <a:p>
                  <a:endParaRPr lang="en-US"/>
                </a:p>
              </p:txBody>
            </p:sp>
            <p:sp>
              <p:nvSpPr>
                <p:cNvPr id="120086" name="Rectangle 136"/>
                <p:cNvSpPr>
                  <a:spLocks noChangeArrowheads="1"/>
                </p:cNvSpPr>
                <p:nvPr/>
              </p:nvSpPr>
              <p:spPr bwMode="auto">
                <a:xfrm>
                  <a:off x="2599" y="2486"/>
                  <a:ext cx="176" cy="29"/>
                </a:xfrm>
                <a:prstGeom prst="rect">
                  <a:avLst/>
                </a:prstGeom>
                <a:solidFill>
                  <a:srgbClr val="EE9748"/>
                </a:solidFill>
                <a:ln w="9525">
                  <a:noFill/>
                  <a:miter lim="800000"/>
                  <a:headEnd/>
                  <a:tailEnd/>
                </a:ln>
              </p:spPr>
              <p:txBody>
                <a:bodyPr/>
                <a:lstStyle/>
                <a:p>
                  <a:endParaRPr lang="en-US"/>
                </a:p>
              </p:txBody>
            </p:sp>
            <p:sp>
              <p:nvSpPr>
                <p:cNvPr id="120087" name="Rectangle 137"/>
                <p:cNvSpPr>
                  <a:spLocks noChangeArrowheads="1"/>
                </p:cNvSpPr>
                <p:nvPr/>
              </p:nvSpPr>
              <p:spPr bwMode="auto">
                <a:xfrm>
                  <a:off x="2599" y="1894"/>
                  <a:ext cx="5" cy="592"/>
                </a:xfrm>
                <a:prstGeom prst="rect">
                  <a:avLst/>
                </a:prstGeom>
                <a:solidFill>
                  <a:srgbClr val="EE9748"/>
                </a:solidFill>
                <a:ln w="9525">
                  <a:noFill/>
                  <a:miter lim="800000"/>
                  <a:headEnd/>
                  <a:tailEnd/>
                </a:ln>
              </p:spPr>
              <p:txBody>
                <a:bodyPr/>
                <a:lstStyle/>
                <a:p>
                  <a:endParaRPr lang="en-US"/>
                </a:p>
              </p:txBody>
            </p:sp>
            <p:sp>
              <p:nvSpPr>
                <p:cNvPr id="120088" name="Rectangle 138"/>
                <p:cNvSpPr>
                  <a:spLocks noChangeArrowheads="1"/>
                </p:cNvSpPr>
                <p:nvPr/>
              </p:nvSpPr>
              <p:spPr bwMode="auto">
                <a:xfrm>
                  <a:off x="2771" y="1894"/>
                  <a:ext cx="4" cy="592"/>
                </a:xfrm>
                <a:prstGeom prst="rect">
                  <a:avLst/>
                </a:prstGeom>
                <a:solidFill>
                  <a:srgbClr val="EE9748"/>
                </a:solidFill>
                <a:ln w="9525">
                  <a:noFill/>
                  <a:miter lim="800000"/>
                  <a:headEnd/>
                  <a:tailEnd/>
                </a:ln>
              </p:spPr>
              <p:txBody>
                <a:bodyPr/>
                <a:lstStyle/>
                <a:p>
                  <a:endParaRPr lang="en-US"/>
                </a:p>
              </p:txBody>
            </p:sp>
            <p:sp>
              <p:nvSpPr>
                <p:cNvPr id="120089" name="Rectangle 139"/>
                <p:cNvSpPr>
                  <a:spLocks noChangeArrowheads="1"/>
                </p:cNvSpPr>
                <p:nvPr/>
              </p:nvSpPr>
              <p:spPr bwMode="auto">
                <a:xfrm>
                  <a:off x="2604" y="1894"/>
                  <a:ext cx="167" cy="29"/>
                </a:xfrm>
                <a:prstGeom prst="rect">
                  <a:avLst/>
                </a:prstGeom>
                <a:solidFill>
                  <a:srgbClr val="EF9849"/>
                </a:solidFill>
                <a:ln w="9525">
                  <a:noFill/>
                  <a:miter lim="800000"/>
                  <a:headEnd/>
                  <a:tailEnd/>
                </a:ln>
              </p:spPr>
              <p:txBody>
                <a:bodyPr/>
                <a:lstStyle/>
                <a:p>
                  <a:endParaRPr lang="en-US"/>
                </a:p>
              </p:txBody>
            </p:sp>
            <p:sp>
              <p:nvSpPr>
                <p:cNvPr id="120090" name="Rectangle 140"/>
                <p:cNvSpPr>
                  <a:spLocks noChangeArrowheads="1"/>
                </p:cNvSpPr>
                <p:nvPr/>
              </p:nvSpPr>
              <p:spPr bwMode="auto">
                <a:xfrm>
                  <a:off x="2604" y="2457"/>
                  <a:ext cx="167" cy="29"/>
                </a:xfrm>
                <a:prstGeom prst="rect">
                  <a:avLst/>
                </a:prstGeom>
                <a:solidFill>
                  <a:srgbClr val="EF9849"/>
                </a:solidFill>
                <a:ln w="9525">
                  <a:noFill/>
                  <a:miter lim="800000"/>
                  <a:headEnd/>
                  <a:tailEnd/>
                </a:ln>
              </p:spPr>
              <p:txBody>
                <a:bodyPr/>
                <a:lstStyle/>
                <a:p>
                  <a:endParaRPr lang="en-US"/>
                </a:p>
              </p:txBody>
            </p:sp>
            <p:sp>
              <p:nvSpPr>
                <p:cNvPr id="120091" name="Rectangle 141"/>
                <p:cNvSpPr>
                  <a:spLocks noChangeArrowheads="1"/>
                </p:cNvSpPr>
                <p:nvPr/>
              </p:nvSpPr>
              <p:spPr bwMode="auto">
                <a:xfrm>
                  <a:off x="2604" y="1923"/>
                  <a:ext cx="10" cy="534"/>
                </a:xfrm>
                <a:prstGeom prst="rect">
                  <a:avLst/>
                </a:prstGeom>
                <a:solidFill>
                  <a:srgbClr val="EF9849"/>
                </a:solidFill>
                <a:ln w="9525">
                  <a:noFill/>
                  <a:miter lim="800000"/>
                  <a:headEnd/>
                  <a:tailEnd/>
                </a:ln>
              </p:spPr>
              <p:txBody>
                <a:bodyPr/>
                <a:lstStyle/>
                <a:p>
                  <a:endParaRPr lang="en-US"/>
                </a:p>
              </p:txBody>
            </p:sp>
            <p:sp>
              <p:nvSpPr>
                <p:cNvPr id="120092" name="Rectangle 142"/>
                <p:cNvSpPr>
                  <a:spLocks noChangeArrowheads="1"/>
                </p:cNvSpPr>
                <p:nvPr/>
              </p:nvSpPr>
              <p:spPr bwMode="auto">
                <a:xfrm>
                  <a:off x="2761" y="1923"/>
                  <a:ext cx="10" cy="534"/>
                </a:xfrm>
                <a:prstGeom prst="rect">
                  <a:avLst/>
                </a:prstGeom>
                <a:solidFill>
                  <a:srgbClr val="EF9849"/>
                </a:solidFill>
                <a:ln w="9525">
                  <a:noFill/>
                  <a:miter lim="800000"/>
                  <a:headEnd/>
                  <a:tailEnd/>
                </a:ln>
              </p:spPr>
              <p:txBody>
                <a:bodyPr/>
                <a:lstStyle/>
                <a:p>
                  <a:endParaRPr lang="en-US"/>
                </a:p>
              </p:txBody>
            </p:sp>
            <p:sp>
              <p:nvSpPr>
                <p:cNvPr id="120093" name="Rectangle 143"/>
                <p:cNvSpPr>
                  <a:spLocks noChangeArrowheads="1"/>
                </p:cNvSpPr>
                <p:nvPr/>
              </p:nvSpPr>
              <p:spPr bwMode="auto">
                <a:xfrm>
                  <a:off x="2614" y="1923"/>
                  <a:ext cx="147" cy="30"/>
                </a:xfrm>
                <a:prstGeom prst="rect">
                  <a:avLst/>
                </a:prstGeom>
                <a:solidFill>
                  <a:srgbClr val="F09949"/>
                </a:solidFill>
                <a:ln w="9525">
                  <a:noFill/>
                  <a:miter lim="800000"/>
                  <a:headEnd/>
                  <a:tailEnd/>
                </a:ln>
              </p:spPr>
              <p:txBody>
                <a:bodyPr/>
                <a:lstStyle/>
                <a:p>
                  <a:endParaRPr lang="en-US"/>
                </a:p>
              </p:txBody>
            </p:sp>
            <p:sp>
              <p:nvSpPr>
                <p:cNvPr id="120094" name="Rectangle 144"/>
                <p:cNvSpPr>
                  <a:spLocks noChangeArrowheads="1"/>
                </p:cNvSpPr>
                <p:nvPr/>
              </p:nvSpPr>
              <p:spPr bwMode="auto">
                <a:xfrm>
                  <a:off x="2614" y="2427"/>
                  <a:ext cx="147" cy="30"/>
                </a:xfrm>
                <a:prstGeom prst="rect">
                  <a:avLst/>
                </a:prstGeom>
                <a:solidFill>
                  <a:srgbClr val="F09949"/>
                </a:solidFill>
                <a:ln w="9525">
                  <a:noFill/>
                  <a:miter lim="800000"/>
                  <a:headEnd/>
                  <a:tailEnd/>
                </a:ln>
              </p:spPr>
              <p:txBody>
                <a:bodyPr/>
                <a:lstStyle/>
                <a:p>
                  <a:endParaRPr lang="en-US"/>
                </a:p>
              </p:txBody>
            </p:sp>
            <p:sp>
              <p:nvSpPr>
                <p:cNvPr id="120095" name="Rectangle 145"/>
                <p:cNvSpPr>
                  <a:spLocks noChangeArrowheads="1"/>
                </p:cNvSpPr>
                <p:nvPr/>
              </p:nvSpPr>
              <p:spPr bwMode="auto">
                <a:xfrm>
                  <a:off x="2614" y="1953"/>
                  <a:ext cx="10" cy="474"/>
                </a:xfrm>
                <a:prstGeom prst="rect">
                  <a:avLst/>
                </a:prstGeom>
                <a:solidFill>
                  <a:srgbClr val="F09949"/>
                </a:solidFill>
                <a:ln w="9525">
                  <a:noFill/>
                  <a:miter lim="800000"/>
                  <a:headEnd/>
                  <a:tailEnd/>
                </a:ln>
              </p:spPr>
              <p:txBody>
                <a:bodyPr/>
                <a:lstStyle/>
                <a:p>
                  <a:endParaRPr lang="en-US"/>
                </a:p>
              </p:txBody>
            </p:sp>
            <p:sp>
              <p:nvSpPr>
                <p:cNvPr id="120096" name="Rectangle 146"/>
                <p:cNvSpPr>
                  <a:spLocks noChangeArrowheads="1"/>
                </p:cNvSpPr>
                <p:nvPr/>
              </p:nvSpPr>
              <p:spPr bwMode="auto">
                <a:xfrm>
                  <a:off x="2751" y="1953"/>
                  <a:ext cx="10" cy="474"/>
                </a:xfrm>
                <a:prstGeom prst="rect">
                  <a:avLst/>
                </a:prstGeom>
                <a:solidFill>
                  <a:srgbClr val="F09949"/>
                </a:solidFill>
                <a:ln w="9525">
                  <a:noFill/>
                  <a:miter lim="800000"/>
                  <a:headEnd/>
                  <a:tailEnd/>
                </a:ln>
              </p:spPr>
              <p:txBody>
                <a:bodyPr/>
                <a:lstStyle/>
                <a:p>
                  <a:endParaRPr lang="en-US"/>
                </a:p>
              </p:txBody>
            </p:sp>
            <p:sp>
              <p:nvSpPr>
                <p:cNvPr id="120097" name="Rectangle 147"/>
                <p:cNvSpPr>
                  <a:spLocks noChangeArrowheads="1"/>
                </p:cNvSpPr>
                <p:nvPr/>
              </p:nvSpPr>
              <p:spPr bwMode="auto">
                <a:xfrm>
                  <a:off x="2624" y="1953"/>
                  <a:ext cx="127" cy="29"/>
                </a:xfrm>
                <a:prstGeom prst="rect">
                  <a:avLst/>
                </a:prstGeom>
                <a:solidFill>
                  <a:srgbClr val="F19949"/>
                </a:solidFill>
                <a:ln w="9525">
                  <a:noFill/>
                  <a:miter lim="800000"/>
                  <a:headEnd/>
                  <a:tailEnd/>
                </a:ln>
              </p:spPr>
              <p:txBody>
                <a:bodyPr/>
                <a:lstStyle/>
                <a:p>
                  <a:endParaRPr lang="en-US"/>
                </a:p>
              </p:txBody>
            </p:sp>
            <p:sp>
              <p:nvSpPr>
                <p:cNvPr id="120098" name="Rectangle 148"/>
                <p:cNvSpPr>
                  <a:spLocks noChangeArrowheads="1"/>
                </p:cNvSpPr>
                <p:nvPr/>
              </p:nvSpPr>
              <p:spPr bwMode="auto">
                <a:xfrm>
                  <a:off x="2624" y="2398"/>
                  <a:ext cx="127" cy="29"/>
                </a:xfrm>
                <a:prstGeom prst="rect">
                  <a:avLst/>
                </a:prstGeom>
                <a:solidFill>
                  <a:srgbClr val="F19949"/>
                </a:solidFill>
                <a:ln w="9525">
                  <a:noFill/>
                  <a:miter lim="800000"/>
                  <a:headEnd/>
                  <a:tailEnd/>
                </a:ln>
              </p:spPr>
              <p:txBody>
                <a:bodyPr/>
                <a:lstStyle/>
                <a:p>
                  <a:endParaRPr lang="en-US"/>
                </a:p>
              </p:txBody>
            </p:sp>
            <p:sp>
              <p:nvSpPr>
                <p:cNvPr id="120099" name="Rectangle 149"/>
                <p:cNvSpPr>
                  <a:spLocks noChangeArrowheads="1"/>
                </p:cNvSpPr>
                <p:nvPr/>
              </p:nvSpPr>
              <p:spPr bwMode="auto">
                <a:xfrm>
                  <a:off x="2624" y="1982"/>
                  <a:ext cx="5" cy="416"/>
                </a:xfrm>
                <a:prstGeom prst="rect">
                  <a:avLst/>
                </a:prstGeom>
                <a:solidFill>
                  <a:srgbClr val="F19949"/>
                </a:solidFill>
                <a:ln w="9525">
                  <a:noFill/>
                  <a:miter lim="800000"/>
                  <a:headEnd/>
                  <a:tailEnd/>
                </a:ln>
              </p:spPr>
              <p:txBody>
                <a:bodyPr/>
                <a:lstStyle/>
                <a:p>
                  <a:endParaRPr lang="en-US"/>
                </a:p>
              </p:txBody>
            </p:sp>
            <p:sp>
              <p:nvSpPr>
                <p:cNvPr id="120100" name="Rectangle 150"/>
                <p:cNvSpPr>
                  <a:spLocks noChangeArrowheads="1"/>
                </p:cNvSpPr>
                <p:nvPr/>
              </p:nvSpPr>
              <p:spPr bwMode="auto">
                <a:xfrm>
                  <a:off x="2746" y="1982"/>
                  <a:ext cx="5" cy="416"/>
                </a:xfrm>
                <a:prstGeom prst="rect">
                  <a:avLst/>
                </a:prstGeom>
                <a:solidFill>
                  <a:srgbClr val="F19949"/>
                </a:solidFill>
                <a:ln w="9525">
                  <a:noFill/>
                  <a:miter lim="800000"/>
                  <a:headEnd/>
                  <a:tailEnd/>
                </a:ln>
              </p:spPr>
              <p:txBody>
                <a:bodyPr/>
                <a:lstStyle/>
                <a:p>
                  <a:endParaRPr lang="en-US"/>
                </a:p>
              </p:txBody>
            </p:sp>
            <p:sp>
              <p:nvSpPr>
                <p:cNvPr id="120101" name="Rectangle 151"/>
                <p:cNvSpPr>
                  <a:spLocks noChangeArrowheads="1"/>
                </p:cNvSpPr>
                <p:nvPr/>
              </p:nvSpPr>
              <p:spPr bwMode="auto">
                <a:xfrm>
                  <a:off x="2629" y="1982"/>
                  <a:ext cx="117" cy="30"/>
                </a:xfrm>
                <a:prstGeom prst="rect">
                  <a:avLst/>
                </a:prstGeom>
                <a:solidFill>
                  <a:srgbClr val="F29A4A"/>
                </a:solidFill>
                <a:ln w="9525">
                  <a:noFill/>
                  <a:miter lim="800000"/>
                  <a:headEnd/>
                  <a:tailEnd/>
                </a:ln>
              </p:spPr>
              <p:txBody>
                <a:bodyPr/>
                <a:lstStyle/>
                <a:p>
                  <a:endParaRPr lang="en-US"/>
                </a:p>
              </p:txBody>
            </p:sp>
            <p:sp>
              <p:nvSpPr>
                <p:cNvPr id="120102" name="Rectangle 152"/>
                <p:cNvSpPr>
                  <a:spLocks noChangeArrowheads="1"/>
                </p:cNvSpPr>
                <p:nvPr/>
              </p:nvSpPr>
              <p:spPr bwMode="auto">
                <a:xfrm>
                  <a:off x="2629" y="2369"/>
                  <a:ext cx="117" cy="29"/>
                </a:xfrm>
                <a:prstGeom prst="rect">
                  <a:avLst/>
                </a:prstGeom>
                <a:solidFill>
                  <a:srgbClr val="F29A4A"/>
                </a:solidFill>
                <a:ln w="9525">
                  <a:noFill/>
                  <a:miter lim="800000"/>
                  <a:headEnd/>
                  <a:tailEnd/>
                </a:ln>
              </p:spPr>
              <p:txBody>
                <a:bodyPr/>
                <a:lstStyle/>
                <a:p>
                  <a:endParaRPr lang="en-US"/>
                </a:p>
              </p:txBody>
            </p:sp>
            <p:sp>
              <p:nvSpPr>
                <p:cNvPr id="120103" name="Rectangle 153"/>
                <p:cNvSpPr>
                  <a:spLocks noChangeArrowheads="1"/>
                </p:cNvSpPr>
                <p:nvPr/>
              </p:nvSpPr>
              <p:spPr bwMode="auto">
                <a:xfrm>
                  <a:off x="2629" y="2012"/>
                  <a:ext cx="9" cy="357"/>
                </a:xfrm>
                <a:prstGeom prst="rect">
                  <a:avLst/>
                </a:prstGeom>
                <a:solidFill>
                  <a:srgbClr val="F29A4A"/>
                </a:solidFill>
                <a:ln w="9525">
                  <a:noFill/>
                  <a:miter lim="800000"/>
                  <a:headEnd/>
                  <a:tailEnd/>
                </a:ln>
              </p:spPr>
              <p:txBody>
                <a:bodyPr/>
                <a:lstStyle/>
                <a:p>
                  <a:endParaRPr lang="en-US"/>
                </a:p>
              </p:txBody>
            </p:sp>
            <p:sp>
              <p:nvSpPr>
                <p:cNvPr id="120104" name="Rectangle 154"/>
                <p:cNvSpPr>
                  <a:spLocks noChangeArrowheads="1"/>
                </p:cNvSpPr>
                <p:nvPr/>
              </p:nvSpPr>
              <p:spPr bwMode="auto">
                <a:xfrm>
                  <a:off x="2736" y="2012"/>
                  <a:ext cx="10" cy="357"/>
                </a:xfrm>
                <a:prstGeom prst="rect">
                  <a:avLst/>
                </a:prstGeom>
                <a:solidFill>
                  <a:srgbClr val="F29A4A"/>
                </a:solidFill>
                <a:ln w="9525">
                  <a:noFill/>
                  <a:miter lim="800000"/>
                  <a:headEnd/>
                  <a:tailEnd/>
                </a:ln>
              </p:spPr>
              <p:txBody>
                <a:bodyPr/>
                <a:lstStyle/>
                <a:p>
                  <a:endParaRPr lang="en-US"/>
                </a:p>
              </p:txBody>
            </p:sp>
            <p:sp>
              <p:nvSpPr>
                <p:cNvPr id="120105" name="Rectangle 155"/>
                <p:cNvSpPr>
                  <a:spLocks noChangeArrowheads="1"/>
                </p:cNvSpPr>
                <p:nvPr/>
              </p:nvSpPr>
              <p:spPr bwMode="auto">
                <a:xfrm>
                  <a:off x="2638" y="2012"/>
                  <a:ext cx="98" cy="29"/>
                </a:xfrm>
                <a:prstGeom prst="rect">
                  <a:avLst/>
                </a:prstGeom>
                <a:solidFill>
                  <a:srgbClr val="F29A4A"/>
                </a:solidFill>
                <a:ln w="9525">
                  <a:noFill/>
                  <a:miter lim="800000"/>
                  <a:headEnd/>
                  <a:tailEnd/>
                </a:ln>
              </p:spPr>
              <p:txBody>
                <a:bodyPr/>
                <a:lstStyle/>
                <a:p>
                  <a:endParaRPr lang="en-US"/>
                </a:p>
              </p:txBody>
            </p:sp>
            <p:sp>
              <p:nvSpPr>
                <p:cNvPr id="120106" name="Rectangle 156"/>
                <p:cNvSpPr>
                  <a:spLocks noChangeArrowheads="1"/>
                </p:cNvSpPr>
                <p:nvPr/>
              </p:nvSpPr>
              <p:spPr bwMode="auto">
                <a:xfrm>
                  <a:off x="2638" y="2339"/>
                  <a:ext cx="98" cy="30"/>
                </a:xfrm>
                <a:prstGeom prst="rect">
                  <a:avLst/>
                </a:prstGeom>
                <a:solidFill>
                  <a:srgbClr val="F29A4A"/>
                </a:solidFill>
                <a:ln w="9525">
                  <a:noFill/>
                  <a:miter lim="800000"/>
                  <a:headEnd/>
                  <a:tailEnd/>
                </a:ln>
              </p:spPr>
              <p:txBody>
                <a:bodyPr/>
                <a:lstStyle/>
                <a:p>
                  <a:endParaRPr lang="en-US"/>
                </a:p>
              </p:txBody>
            </p:sp>
            <p:sp>
              <p:nvSpPr>
                <p:cNvPr id="120107" name="Rectangle 157"/>
                <p:cNvSpPr>
                  <a:spLocks noChangeArrowheads="1"/>
                </p:cNvSpPr>
                <p:nvPr/>
              </p:nvSpPr>
              <p:spPr bwMode="auto">
                <a:xfrm>
                  <a:off x="2638" y="2041"/>
                  <a:ext cx="5" cy="298"/>
                </a:xfrm>
                <a:prstGeom prst="rect">
                  <a:avLst/>
                </a:prstGeom>
                <a:solidFill>
                  <a:srgbClr val="F29A4A"/>
                </a:solidFill>
                <a:ln w="9525">
                  <a:noFill/>
                  <a:miter lim="800000"/>
                  <a:headEnd/>
                  <a:tailEnd/>
                </a:ln>
              </p:spPr>
              <p:txBody>
                <a:bodyPr/>
                <a:lstStyle/>
                <a:p>
                  <a:endParaRPr lang="en-US"/>
                </a:p>
              </p:txBody>
            </p:sp>
            <p:sp>
              <p:nvSpPr>
                <p:cNvPr id="120108" name="Rectangle 158"/>
                <p:cNvSpPr>
                  <a:spLocks noChangeArrowheads="1"/>
                </p:cNvSpPr>
                <p:nvPr/>
              </p:nvSpPr>
              <p:spPr bwMode="auto">
                <a:xfrm>
                  <a:off x="2731" y="2041"/>
                  <a:ext cx="5" cy="298"/>
                </a:xfrm>
                <a:prstGeom prst="rect">
                  <a:avLst/>
                </a:prstGeom>
                <a:solidFill>
                  <a:srgbClr val="F29A4A"/>
                </a:solidFill>
                <a:ln w="9525">
                  <a:noFill/>
                  <a:miter lim="800000"/>
                  <a:headEnd/>
                  <a:tailEnd/>
                </a:ln>
              </p:spPr>
              <p:txBody>
                <a:bodyPr/>
                <a:lstStyle/>
                <a:p>
                  <a:endParaRPr lang="en-US"/>
                </a:p>
              </p:txBody>
            </p:sp>
            <p:sp>
              <p:nvSpPr>
                <p:cNvPr id="120109" name="Rectangle 159"/>
                <p:cNvSpPr>
                  <a:spLocks noChangeArrowheads="1"/>
                </p:cNvSpPr>
                <p:nvPr/>
              </p:nvSpPr>
              <p:spPr bwMode="auto">
                <a:xfrm>
                  <a:off x="2643" y="2041"/>
                  <a:ext cx="88" cy="29"/>
                </a:xfrm>
                <a:prstGeom prst="rect">
                  <a:avLst/>
                </a:prstGeom>
                <a:solidFill>
                  <a:srgbClr val="F39B4A"/>
                </a:solidFill>
                <a:ln w="9525">
                  <a:noFill/>
                  <a:miter lim="800000"/>
                  <a:headEnd/>
                  <a:tailEnd/>
                </a:ln>
              </p:spPr>
              <p:txBody>
                <a:bodyPr/>
                <a:lstStyle/>
                <a:p>
                  <a:endParaRPr lang="en-US"/>
                </a:p>
              </p:txBody>
            </p:sp>
            <p:sp>
              <p:nvSpPr>
                <p:cNvPr id="120110" name="Rectangle 160"/>
                <p:cNvSpPr>
                  <a:spLocks noChangeArrowheads="1"/>
                </p:cNvSpPr>
                <p:nvPr/>
              </p:nvSpPr>
              <p:spPr bwMode="auto">
                <a:xfrm>
                  <a:off x="2643" y="2310"/>
                  <a:ext cx="88" cy="29"/>
                </a:xfrm>
                <a:prstGeom prst="rect">
                  <a:avLst/>
                </a:prstGeom>
                <a:solidFill>
                  <a:srgbClr val="F39B4A"/>
                </a:solidFill>
                <a:ln w="9525">
                  <a:noFill/>
                  <a:miter lim="800000"/>
                  <a:headEnd/>
                  <a:tailEnd/>
                </a:ln>
              </p:spPr>
              <p:txBody>
                <a:bodyPr/>
                <a:lstStyle/>
                <a:p>
                  <a:endParaRPr lang="en-US"/>
                </a:p>
              </p:txBody>
            </p:sp>
            <p:sp>
              <p:nvSpPr>
                <p:cNvPr id="120111" name="Rectangle 161"/>
                <p:cNvSpPr>
                  <a:spLocks noChangeArrowheads="1"/>
                </p:cNvSpPr>
                <p:nvPr/>
              </p:nvSpPr>
              <p:spPr bwMode="auto">
                <a:xfrm>
                  <a:off x="2643" y="2070"/>
                  <a:ext cx="10" cy="240"/>
                </a:xfrm>
                <a:prstGeom prst="rect">
                  <a:avLst/>
                </a:prstGeom>
                <a:solidFill>
                  <a:srgbClr val="F39B4A"/>
                </a:solidFill>
                <a:ln w="9525">
                  <a:noFill/>
                  <a:miter lim="800000"/>
                  <a:headEnd/>
                  <a:tailEnd/>
                </a:ln>
              </p:spPr>
              <p:txBody>
                <a:bodyPr/>
                <a:lstStyle/>
                <a:p>
                  <a:endParaRPr lang="en-US"/>
                </a:p>
              </p:txBody>
            </p:sp>
            <p:sp>
              <p:nvSpPr>
                <p:cNvPr id="120112" name="Rectangle 162"/>
                <p:cNvSpPr>
                  <a:spLocks noChangeArrowheads="1"/>
                </p:cNvSpPr>
                <p:nvPr/>
              </p:nvSpPr>
              <p:spPr bwMode="auto">
                <a:xfrm>
                  <a:off x="2722" y="2070"/>
                  <a:ext cx="9" cy="240"/>
                </a:xfrm>
                <a:prstGeom prst="rect">
                  <a:avLst/>
                </a:prstGeom>
                <a:solidFill>
                  <a:srgbClr val="F39B4A"/>
                </a:solidFill>
                <a:ln w="9525">
                  <a:noFill/>
                  <a:miter lim="800000"/>
                  <a:headEnd/>
                  <a:tailEnd/>
                </a:ln>
              </p:spPr>
              <p:txBody>
                <a:bodyPr/>
                <a:lstStyle/>
                <a:p>
                  <a:endParaRPr lang="en-US"/>
                </a:p>
              </p:txBody>
            </p:sp>
            <p:sp>
              <p:nvSpPr>
                <p:cNvPr id="120113" name="Rectangle 163"/>
                <p:cNvSpPr>
                  <a:spLocks noChangeArrowheads="1"/>
                </p:cNvSpPr>
                <p:nvPr/>
              </p:nvSpPr>
              <p:spPr bwMode="auto">
                <a:xfrm>
                  <a:off x="2653" y="2070"/>
                  <a:ext cx="69" cy="30"/>
                </a:xfrm>
                <a:prstGeom prst="rect">
                  <a:avLst/>
                </a:prstGeom>
                <a:solidFill>
                  <a:srgbClr val="F39B4A"/>
                </a:solidFill>
                <a:ln w="9525">
                  <a:noFill/>
                  <a:miter lim="800000"/>
                  <a:headEnd/>
                  <a:tailEnd/>
                </a:ln>
              </p:spPr>
              <p:txBody>
                <a:bodyPr/>
                <a:lstStyle/>
                <a:p>
                  <a:endParaRPr lang="en-US"/>
                </a:p>
              </p:txBody>
            </p:sp>
            <p:sp>
              <p:nvSpPr>
                <p:cNvPr id="120114" name="Rectangle 164"/>
                <p:cNvSpPr>
                  <a:spLocks noChangeArrowheads="1"/>
                </p:cNvSpPr>
                <p:nvPr/>
              </p:nvSpPr>
              <p:spPr bwMode="auto">
                <a:xfrm>
                  <a:off x="2653" y="2281"/>
                  <a:ext cx="69" cy="29"/>
                </a:xfrm>
                <a:prstGeom prst="rect">
                  <a:avLst/>
                </a:prstGeom>
                <a:solidFill>
                  <a:srgbClr val="F39B4A"/>
                </a:solidFill>
                <a:ln w="9525">
                  <a:noFill/>
                  <a:miter lim="800000"/>
                  <a:headEnd/>
                  <a:tailEnd/>
                </a:ln>
              </p:spPr>
              <p:txBody>
                <a:bodyPr/>
                <a:lstStyle/>
                <a:p>
                  <a:endParaRPr lang="en-US"/>
                </a:p>
              </p:txBody>
            </p:sp>
            <p:sp>
              <p:nvSpPr>
                <p:cNvPr id="120115" name="Rectangle 165"/>
                <p:cNvSpPr>
                  <a:spLocks noChangeArrowheads="1"/>
                </p:cNvSpPr>
                <p:nvPr/>
              </p:nvSpPr>
              <p:spPr bwMode="auto">
                <a:xfrm>
                  <a:off x="2653" y="2100"/>
                  <a:ext cx="10" cy="181"/>
                </a:xfrm>
                <a:prstGeom prst="rect">
                  <a:avLst/>
                </a:prstGeom>
                <a:solidFill>
                  <a:srgbClr val="F39B4A"/>
                </a:solidFill>
                <a:ln w="9525">
                  <a:noFill/>
                  <a:miter lim="800000"/>
                  <a:headEnd/>
                  <a:tailEnd/>
                </a:ln>
              </p:spPr>
              <p:txBody>
                <a:bodyPr/>
                <a:lstStyle/>
                <a:p>
                  <a:endParaRPr lang="en-US"/>
                </a:p>
              </p:txBody>
            </p:sp>
            <p:sp>
              <p:nvSpPr>
                <p:cNvPr id="120116" name="Rectangle 166"/>
                <p:cNvSpPr>
                  <a:spLocks noChangeArrowheads="1"/>
                </p:cNvSpPr>
                <p:nvPr/>
              </p:nvSpPr>
              <p:spPr bwMode="auto">
                <a:xfrm>
                  <a:off x="2712" y="2100"/>
                  <a:ext cx="10" cy="181"/>
                </a:xfrm>
                <a:prstGeom prst="rect">
                  <a:avLst/>
                </a:prstGeom>
                <a:solidFill>
                  <a:srgbClr val="F39B4A"/>
                </a:solidFill>
                <a:ln w="9525">
                  <a:noFill/>
                  <a:miter lim="800000"/>
                  <a:headEnd/>
                  <a:tailEnd/>
                </a:ln>
              </p:spPr>
              <p:txBody>
                <a:bodyPr/>
                <a:lstStyle/>
                <a:p>
                  <a:endParaRPr lang="en-US"/>
                </a:p>
              </p:txBody>
            </p:sp>
            <p:sp>
              <p:nvSpPr>
                <p:cNvPr id="120117" name="Rectangle 167"/>
                <p:cNvSpPr>
                  <a:spLocks noChangeArrowheads="1"/>
                </p:cNvSpPr>
                <p:nvPr/>
              </p:nvSpPr>
              <p:spPr bwMode="auto">
                <a:xfrm>
                  <a:off x="2663" y="2100"/>
                  <a:ext cx="49" cy="29"/>
                </a:xfrm>
                <a:prstGeom prst="rect">
                  <a:avLst/>
                </a:prstGeom>
                <a:solidFill>
                  <a:srgbClr val="F49B4A"/>
                </a:solidFill>
                <a:ln w="9525">
                  <a:noFill/>
                  <a:miter lim="800000"/>
                  <a:headEnd/>
                  <a:tailEnd/>
                </a:ln>
              </p:spPr>
              <p:txBody>
                <a:bodyPr/>
                <a:lstStyle/>
                <a:p>
                  <a:endParaRPr lang="en-US"/>
                </a:p>
              </p:txBody>
            </p:sp>
            <p:sp>
              <p:nvSpPr>
                <p:cNvPr id="120118" name="Rectangle 168"/>
                <p:cNvSpPr>
                  <a:spLocks noChangeArrowheads="1"/>
                </p:cNvSpPr>
                <p:nvPr/>
              </p:nvSpPr>
              <p:spPr bwMode="auto">
                <a:xfrm>
                  <a:off x="2663" y="2251"/>
                  <a:ext cx="49" cy="30"/>
                </a:xfrm>
                <a:prstGeom prst="rect">
                  <a:avLst/>
                </a:prstGeom>
                <a:solidFill>
                  <a:srgbClr val="F49B4A"/>
                </a:solidFill>
                <a:ln w="9525">
                  <a:noFill/>
                  <a:miter lim="800000"/>
                  <a:headEnd/>
                  <a:tailEnd/>
                </a:ln>
              </p:spPr>
              <p:txBody>
                <a:bodyPr/>
                <a:lstStyle/>
                <a:p>
                  <a:endParaRPr lang="en-US"/>
                </a:p>
              </p:txBody>
            </p:sp>
            <p:sp>
              <p:nvSpPr>
                <p:cNvPr id="120119" name="Rectangle 169"/>
                <p:cNvSpPr>
                  <a:spLocks noChangeArrowheads="1"/>
                </p:cNvSpPr>
                <p:nvPr/>
              </p:nvSpPr>
              <p:spPr bwMode="auto">
                <a:xfrm>
                  <a:off x="2663" y="2129"/>
                  <a:ext cx="5" cy="122"/>
                </a:xfrm>
                <a:prstGeom prst="rect">
                  <a:avLst/>
                </a:prstGeom>
                <a:solidFill>
                  <a:srgbClr val="F49B4A"/>
                </a:solidFill>
                <a:ln w="9525">
                  <a:noFill/>
                  <a:miter lim="800000"/>
                  <a:headEnd/>
                  <a:tailEnd/>
                </a:ln>
              </p:spPr>
              <p:txBody>
                <a:bodyPr/>
                <a:lstStyle/>
                <a:p>
                  <a:endParaRPr lang="en-US"/>
                </a:p>
              </p:txBody>
            </p:sp>
            <p:sp>
              <p:nvSpPr>
                <p:cNvPr id="120120" name="Rectangle 170"/>
                <p:cNvSpPr>
                  <a:spLocks noChangeArrowheads="1"/>
                </p:cNvSpPr>
                <p:nvPr/>
              </p:nvSpPr>
              <p:spPr bwMode="auto">
                <a:xfrm>
                  <a:off x="2707" y="2129"/>
                  <a:ext cx="5" cy="122"/>
                </a:xfrm>
                <a:prstGeom prst="rect">
                  <a:avLst/>
                </a:prstGeom>
                <a:solidFill>
                  <a:srgbClr val="F49B4A"/>
                </a:solidFill>
                <a:ln w="9525">
                  <a:noFill/>
                  <a:miter lim="800000"/>
                  <a:headEnd/>
                  <a:tailEnd/>
                </a:ln>
              </p:spPr>
              <p:txBody>
                <a:bodyPr/>
                <a:lstStyle/>
                <a:p>
                  <a:endParaRPr lang="en-US"/>
                </a:p>
              </p:txBody>
            </p:sp>
            <p:sp>
              <p:nvSpPr>
                <p:cNvPr id="120121" name="Rectangle 171"/>
                <p:cNvSpPr>
                  <a:spLocks noChangeArrowheads="1"/>
                </p:cNvSpPr>
                <p:nvPr/>
              </p:nvSpPr>
              <p:spPr bwMode="auto">
                <a:xfrm>
                  <a:off x="2668" y="2129"/>
                  <a:ext cx="39" cy="29"/>
                </a:xfrm>
                <a:prstGeom prst="rect">
                  <a:avLst/>
                </a:prstGeom>
                <a:solidFill>
                  <a:srgbClr val="F49B4A"/>
                </a:solidFill>
                <a:ln w="9525">
                  <a:noFill/>
                  <a:miter lim="800000"/>
                  <a:headEnd/>
                  <a:tailEnd/>
                </a:ln>
              </p:spPr>
              <p:txBody>
                <a:bodyPr/>
                <a:lstStyle/>
                <a:p>
                  <a:endParaRPr lang="en-US"/>
                </a:p>
              </p:txBody>
            </p:sp>
            <p:sp>
              <p:nvSpPr>
                <p:cNvPr id="120122" name="Rectangle 172"/>
                <p:cNvSpPr>
                  <a:spLocks noChangeArrowheads="1"/>
                </p:cNvSpPr>
                <p:nvPr/>
              </p:nvSpPr>
              <p:spPr bwMode="auto">
                <a:xfrm>
                  <a:off x="2668" y="2222"/>
                  <a:ext cx="39" cy="29"/>
                </a:xfrm>
                <a:prstGeom prst="rect">
                  <a:avLst/>
                </a:prstGeom>
                <a:solidFill>
                  <a:srgbClr val="F49B4A"/>
                </a:solidFill>
                <a:ln w="9525">
                  <a:noFill/>
                  <a:miter lim="800000"/>
                  <a:headEnd/>
                  <a:tailEnd/>
                </a:ln>
              </p:spPr>
              <p:txBody>
                <a:bodyPr/>
                <a:lstStyle/>
                <a:p>
                  <a:endParaRPr lang="en-US"/>
                </a:p>
              </p:txBody>
            </p:sp>
            <p:sp>
              <p:nvSpPr>
                <p:cNvPr id="120123" name="Rectangle 173"/>
                <p:cNvSpPr>
                  <a:spLocks noChangeArrowheads="1"/>
                </p:cNvSpPr>
                <p:nvPr/>
              </p:nvSpPr>
              <p:spPr bwMode="auto">
                <a:xfrm>
                  <a:off x="2668" y="2158"/>
                  <a:ext cx="10" cy="64"/>
                </a:xfrm>
                <a:prstGeom prst="rect">
                  <a:avLst/>
                </a:prstGeom>
                <a:solidFill>
                  <a:srgbClr val="F49B4A"/>
                </a:solidFill>
                <a:ln w="9525">
                  <a:noFill/>
                  <a:miter lim="800000"/>
                  <a:headEnd/>
                  <a:tailEnd/>
                </a:ln>
              </p:spPr>
              <p:txBody>
                <a:bodyPr/>
                <a:lstStyle/>
                <a:p>
                  <a:endParaRPr lang="en-US"/>
                </a:p>
              </p:txBody>
            </p:sp>
            <p:sp>
              <p:nvSpPr>
                <p:cNvPr id="120124" name="Rectangle 174"/>
                <p:cNvSpPr>
                  <a:spLocks noChangeArrowheads="1"/>
                </p:cNvSpPr>
                <p:nvPr/>
              </p:nvSpPr>
              <p:spPr bwMode="auto">
                <a:xfrm>
                  <a:off x="2697" y="2158"/>
                  <a:ext cx="10" cy="64"/>
                </a:xfrm>
                <a:prstGeom prst="rect">
                  <a:avLst/>
                </a:prstGeom>
                <a:solidFill>
                  <a:srgbClr val="F49B4A"/>
                </a:solidFill>
                <a:ln w="9525">
                  <a:noFill/>
                  <a:miter lim="800000"/>
                  <a:headEnd/>
                  <a:tailEnd/>
                </a:ln>
              </p:spPr>
              <p:txBody>
                <a:bodyPr/>
                <a:lstStyle/>
                <a:p>
                  <a:endParaRPr lang="en-US"/>
                </a:p>
              </p:txBody>
            </p:sp>
            <p:sp>
              <p:nvSpPr>
                <p:cNvPr id="120125" name="Rectangle 175"/>
                <p:cNvSpPr>
                  <a:spLocks noChangeArrowheads="1"/>
                </p:cNvSpPr>
                <p:nvPr/>
              </p:nvSpPr>
              <p:spPr bwMode="auto">
                <a:xfrm>
                  <a:off x="2678" y="2158"/>
                  <a:ext cx="19" cy="64"/>
                </a:xfrm>
                <a:prstGeom prst="rect">
                  <a:avLst/>
                </a:prstGeom>
                <a:solidFill>
                  <a:srgbClr val="F59C4B"/>
                </a:solidFill>
                <a:ln w="9525">
                  <a:noFill/>
                  <a:miter lim="800000"/>
                  <a:headEnd/>
                  <a:tailEnd/>
                </a:ln>
              </p:spPr>
              <p:txBody>
                <a:bodyPr/>
                <a:lstStyle/>
                <a:p>
                  <a:endParaRPr lang="en-US"/>
                </a:p>
              </p:txBody>
            </p:sp>
          </p:grpSp>
          <p:sp>
            <p:nvSpPr>
              <p:cNvPr id="119992" name="Rectangle 176"/>
              <p:cNvSpPr>
                <a:spLocks noChangeArrowheads="1"/>
              </p:cNvSpPr>
              <p:nvPr/>
            </p:nvSpPr>
            <p:spPr bwMode="auto">
              <a:xfrm>
                <a:off x="2420" y="1192"/>
                <a:ext cx="534" cy="1996"/>
              </a:xfrm>
              <a:prstGeom prst="rect">
                <a:avLst/>
              </a:prstGeom>
              <a:noFill/>
              <a:ln w="7938" cap="rnd">
                <a:solidFill>
                  <a:srgbClr val="FFFFFF"/>
                </a:solidFill>
                <a:miter lim="800000"/>
                <a:headEnd/>
                <a:tailEnd/>
              </a:ln>
            </p:spPr>
            <p:txBody>
              <a:bodyPr/>
              <a:lstStyle/>
              <a:p>
                <a:endParaRPr lang="en-US"/>
              </a:p>
            </p:txBody>
          </p:sp>
        </p:grpSp>
        <p:sp>
          <p:nvSpPr>
            <p:cNvPr id="119841" name="Line 177"/>
            <p:cNvSpPr>
              <a:spLocks noChangeShapeType="1"/>
            </p:cNvSpPr>
            <p:nvPr/>
          </p:nvSpPr>
          <p:spPr bwMode="auto">
            <a:xfrm flipV="1">
              <a:off x="2418" y="1190"/>
              <a:ext cx="538" cy="2000"/>
            </a:xfrm>
            <a:prstGeom prst="line">
              <a:avLst/>
            </a:prstGeom>
            <a:noFill/>
            <a:ln w="7938">
              <a:solidFill>
                <a:srgbClr val="FFFFFF"/>
              </a:solidFill>
              <a:round/>
              <a:headEnd/>
              <a:tailEnd/>
            </a:ln>
          </p:spPr>
          <p:txBody>
            <a:bodyPr/>
            <a:lstStyle/>
            <a:p>
              <a:endParaRPr lang="en-US"/>
            </a:p>
          </p:txBody>
        </p:sp>
        <p:grpSp>
          <p:nvGrpSpPr>
            <p:cNvPr id="8" name="Group 178"/>
            <p:cNvGrpSpPr>
              <a:grpSpLocks/>
            </p:cNvGrpSpPr>
            <p:nvPr/>
          </p:nvGrpSpPr>
          <p:grpSpPr bwMode="auto">
            <a:xfrm>
              <a:off x="2418" y="1190"/>
              <a:ext cx="538" cy="2000"/>
              <a:chOff x="2418" y="1190"/>
              <a:chExt cx="538" cy="2000"/>
            </a:xfrm>
          </p:grpSpPr>
          <p:grpSp>
            <p:nvGrpSpPr>
              <p:cNvPr id="9" name="Group 179"/>
              <p:cNvGrpSpPr>
                <a:grpSpLocks/>
              </p:cNvGrpSpPr>
              <p:nvPr/>
            </p:nvGrpSpPr>
            <p:grpSpPr bwMode="auto">
              <a:xfrm>
                <a:off x="2418" y="1190"/>
                <a:ext cx="538" cy="2000"/>
                <a:chOff x="2418" y="1190"/>
                <a:chExt cx="538" cy="2000"/>
              </a:xfrm>
            </p:grpSpPr>
            <p:sp>
              <p:nvSpPr>
                <p:cNvPr id="119858" name="Rectangle 180"/>
                <p:cNvSpPr>
                  <a:spLocks noChangeArrowheads="1"/>
                </p:cNvSpPr>
                <p:nvPr/>
              </p:nvSpPr>
              <p:spPr bwMode="auto">
                <a:xfrm>
                  <a:off x="2418" y="1190"/>
                  <a:ext cx="538" cy="29"/>
                </a:xfrm>
                <a:prstGeom prst="rect">
                  <a:avLst/>
                </a:prstGeom>
                <a:solidFill>
                  <a:srgbClr val="D48740"/>
                </a:solidFill>
                <a:ln w="9525">
                  <a:noFill/>
                  <a:miter lim="800000"/>
                  <a:headEnd/>
                  <a:tailEnd/>
                </a:ln>
              </p:spPr>
              <p:txBody>
                <a:bodyPr/>
                <a:lstStyle/>
                <a:p>
                  <a:endParaRPr lang="en-US"/>
                </a:p>
              </p:txBody>
            </p:sp>
            <p:sp>
              <p:nvSpPr>
                <p:cNvPr id="119859" name="Rectangle 181"/>
                <p:cNvSpPr>
                  <a:spLocks noChangeArrowheads="1"/>
                </p:cNvSpPr>
                <p:nvPr/>
              </p:nvSpPr>
              <p:spPr bwMode="auto">
                <a:xfrm>
                  <a:off x="2418" y="3161"/>
                  <a:ext cx="538" cy="29"/>
                </a:xfrm>
                <a:prstGeom prst="rect">
                  <a:avLst/>
                </a:prstGeom>
                <a:solidFill>
                  <a:srgbClr val="D48740"/>
                </a:solidFill>
                <a:ln w="9525">
                  <a:noFill/>
                  <a:miter lim="800000"/>
                  <a:headEnd/>
                  <a:tailEnd/>
                </a:ln>
              </p:spPr>
              <p:txBody>
                <a:bodyPr/>
                <a:lstStyle/>
                <a:p>
                  <a:endParaRPr lang="en-US"/>
                </a:p>
              </p:txBody>
            </p:sp>
            <p:sp>
              <p:nvSpPr>
                <p:cNvPr id="119860" name="Rectangle 182"/>
                <p:cNvSpPr>
                  <a:spLocks noChangeArrowheads="1"/>
                </p:cNvSpPr>
                <p:nvPr/>
              </p:nvSpPr>
              <p:spPr bwMode="auto">
                <a:xfrm>
                  <a:off x="2418" y="1219"/>
                  <a:ext cx="5" cy="1942"/>
                </a:xfrm>
                <a:prstGeom prst="rect">
                  <a:avLst/>
                </a:prstGeom>
                <a:solidFill>
                  <a:srgbClr val="D48740"/>
                </a:solidFill>
                <a:ln w="9525">
                  <a:noFill/>
                  <a:miter lim="800000"/>
                  <a:headEnd/>
                  <a:tailEnd/>
                </a:ln>
              </p:spPr>
              <p:txBody>
                <a:bodyPr/>
                <a:lstStyle/>
                <a:p>
                  <a:endParaRPr lang="en-US"/>
                </a:p>
              </p:txBody>
            </p:sp>
            <p:sp>
              <p:nvSpPr>
                <p:cNvPr id="119861" name="Rectangle 183"/>
                <p:cNvSpPr>
                  <a:spLocks noChangeArrowheads="1"/>
                </p:cNvSpPr>
                <p:nvPr/>
              </p:nvSpPr>
              <p:spPr bwMode="auto">
                <a:xfrm>
                  <a:off x="2951" y="1219"/>
                  <a:ext cx="5" cy="1942"/>
                </a:xfrm>
                <a:prstGeom prst="rect">
                  <a:avLst/>
                </a:prstGeom>
                <a:solidFill>
                  <a:srgbClr val="D48740"/>
                </a:solidFill>
                <a:ln w="9525">
                  <a:noFill/>
                  <a:miter lim="800000"/>
                  <a:headEnd/>
                  <a:tailEnd/>
                </a:ln>
              </p:spPr>
              <p:txBody>
                <a:bodyPr/>
                <a:lstStyle/>
                <a:p>
                  <a:endParaRPr lang="en-US"/>
                </a:p>
              </p:txBody>
            </p:sp>
            <p:sp>
              <p:nvSpPr>
                <p:cNvPr id="119862" name="Rectangle 184"/>
                <p:cNvSpPr>
                  <a:spLocks noChangeArrowheads="1"/>
                </p:cNvSpPr>
                <p:nvPr/>
              </p:nvSpPr>
              <p:spPr bwMode="auto">
                <a:xfrm>
                  <a:off x="2423" y="1219"/>
                  <a:ext cx="528" cy="30"/>
                </a:xfrm>
                <a:prstGeom prst="rect">
                  <a:avLst/>
                </a:prstGeom>
                <a:solidFill>
                  <a:srgbClr val="D48740"/>
                </a:solidFill>
                <a:ln w="9525">
                  <a:noFill/>
                  <a:miter lim="800000"/>
                  <a:headEnd/>
                  <a:tailEnd/>
                </a:ln>
              </p:spPr>
              <p:txBody>
                <a:bodyPr/>
                <a:lstStyle/>
                <a:p>
                  <a:endParaRPr lang="en-US"/>
                </a:p>
              </p:txBody>
            </p:sp>
            <p:sp>
              <p:nvSpPr>
                <p:cNvPr id="119863" name="Rectangle 185"/>
                <p:cNvSpPr>
                  <a:spLocks noChangeArrowheads="1"/>
                </p:cNvSpPr>
                <p:nvPr/>
              </p:nvSpPr>
              <p:spPr bwMode="auto">
                <a:xfrm>
                  <a:off x="2423" y="3132"/>
                  <a:ext cx="528" cy="29"/>
                </a:xfrm>
                <a:prstGeom prst="rect">
                  <a:avLst/>
                </a:prstGeom>
                <a:solidFill>
                  <a:srgbClr val="D48740"/>
                </a:solidFill>
                <a:ln w="9525">
                  <a:noFill/>
                  <a:miter lim="800000"/>
                  <a:headEnd/>
                  <a:tailEnd/>
                </a:ln>
              </p:spPr>
              <p:txBody>
                <a:bodyPr/>
                <a:lstStyle/>
                <a:p>
                  <a:endParaRPr lang="en-US"/>
                </a:p>
              </p:txBody>
            </p:sp>
            <p:sp>
              <p:nvSpPr>
                <p:cNvPr id="119864" name="Rectangle 186"/>
                <p:cNvSpPr>
                  <a:spLocks noChangeArrowheads="1"/>
                </p:cNvSpPr>
                <p:nvPr/>
              </p:nvSpPr>
              <p:spPr bwMode="auto">
                <a:xfrm>
                  <a:off x="2423" y="1249"/>
                  <a:ext cx="10" cy="1883"/>
                </a:xfrm>
                <a:prstGeom prst="rect">
                  <a:avLst/>
                </a:prstGeom>
                <a:solidFill>
                  <a:srgbClr val="D48740"/>
                </a:solidFill>
                <a:ln w="9525">
                  <a:noFill/>
                  <a:miter lim="800000"/>
                  <a:headEnd/>
                  <a:tailEnd/>
                </a:ln>
              </p:spPr>
              <p:txBody>
                <a:bodyPr/>
                <a:lstStyle/>
                <a:p>
                  <a:endParaRPr lang="en-US"/>
                </a:p>
              </p:txBody>
            </p:sp>
            <p:sp>
              <p:nvSpPr>
                <p:cNvPr id="119865" name="Rectangle 187"/>
                <p:cNvSpPr>
                  <a:spLocks noChangeArrowheads="1"/>
                </p:cNvSpPr>
                <p:nvPr/>
              </p:nvSpPr>
              <p:spPr bwMode="auto">
                <a:xfrm>
                  <a:off x="2942" y="1249"/>
                  <a:ext cx="9" cy="1883"/>
                </a:xfrm>
                <a:prstGeom prst="rect">
                  <a:avLst/>
                </a:prstGeom>
                <a:solidFill>
                  <a:srgbClr val="D48740"/>
                </a:solidFill>
                <a:ln w="9525">
                  <a:noFill/>
                  <a:miter lim="800000"/>
                  <a:headEnd/>
                  <a:tailEnd/>
                </a:ln>
              </p:spPr>
              <p:txBody>
                <a:bodyPr/>
                <a:lstStyle/>
                <a:p>
                  <a:endParaRPr lang="en-US"/>
                </a:p>
              </p:txBody>
            </p:sp>
            <p:sp>
              <p:nvSpPr>
                <p:cNvPr id="119866" name="Rectangle 188"/>
                <p:cNvSpPr>
                  <a:spLocks noChangeArrowheads="1"/>
                </p:cNvSpPr>
                <p:nvPr/>
              </p:nvSpPr>
              <p:spPr bwMode="auto">
                <a:xfrm>
                  <a:off x="2433" y="1249"/>
                  <a:ext cx="509" cy="29"/>
                </a:xfrm>
                <a:prstGeom prst="rect">
                  <a:avLst/>
                </a:prstGeom>
                <a:solidFill>
                  <a:srgbClr val="D48740"/>
                </a:solidFill>
                <a:ln w="9525">
                  <a:noFill/>
                  <a:miter lim="800000"/>
                  <a:headEnd/>
                  <a:tailEnd/>
                </a:ln>
              </p:spPr>
              <p:txBody>
                <a:bodyPr/>
                <a:lstStyle/>
                <a:p>
                  <a:endParaRPr lang="en-US"/>
                </a:p>
              </p:txBody>
            </p:sp>
            <p:sp>
              <p:nvSpPr>
                <p:cNvPr id="119867" name="Rectangle 189"/>
                <p:cNvSpPr>
                  <a:spLocks noChangeArrowheads="1"/>
                </p:cNvSpPr>
                <p:nvPr/>
              </p:nvSpPr>
              <p:spPr bwMode="auto">
                <a:xfrm>
                  <a:off x="2433" y="3102"/>
                  <a:ext cx="509" cy="30"/>
                </a:xfrm>
                <a:prstGeom prst="rect">
                  <a:avLst/>
                </a:prstGeom>
                <a:solidFill>
                  <a:srgbClr val="D48740"/>
                </a:solidFill>
                <a:ln w="9525">
                  <a:noFill/>
                  <a:miter lim="800000"/>
                  <a:headEnd/>
                  <a:tailEnd/>
                </a:ln>
              </p:spPr>
              <p:txBody>
                <a:bodyPr/>
                <a:lstStyle/>
                <a:p>
                  <a:endParaRPr lang="en-US"/>
                </a:p>
              </p:txBody>
            </p:sp>
            <p:sp>
              <p:nvSpPr>
                <p:cNvPr id="119868" name="Rectangle 190"/>
                <p:cNvSpPr>
                  <a:spLocks noChangeArrowheads="1"/>
                </p:cNvSpPr>
                <p:nvPr/>
              </p:nvSpPr>
              <p:spPr bwMode="auto">
                <a:xfrm>
                  <a:off x="2433" y="1278"/>
                  <a:ext cx="5" cy="1824"/>
                </a:xfrm>
                <a:prstGeom prst="rect">
                  <a:avLst/>
                </a:prstGeom>
                <a:solidFill>
                  <a:srgbClr val="D48740"/>
                </a:solidFill>
                <a:ln w="9525">
                  <a:noFill/>
                  <a:miter lim="800000"/>
                  <a:headEnd/>
                  <a:tailEnd/>
                </a:ln>
              </p:spPr>
              <p:txBody>
                <a:bodyPr/>
                <a:lstStyle/>
                <a:p>
                  <a:endParaRPr lang="en-US"/>
                </a:p>
              </p:txBody>
            </p:sp>
            <p:sp>
              <p:nvSpPr>
                <p:cNvPr id="119869" name="Rectangle 191"/>
                <p:cNvSpPr>
                  <a:spLocks noChangeArrowheads="1"/>
                </p:cNvSpPr>
                <p:nvPr/>
              </p:nvSpPr>
              <p:spPr bwMode="auto">
                <a:xfrm>
                  <a:off x="2937" y="1278"/>
                  <a:ext cx="5" cy="1824"/>
                </a:xfrm>
                <a:prstGeom prst="rect">
                  <a:avLst/>
                </a:prstGeom>
                <a:solidFill>
                  <a:srgbClr val="D48740"/>
                </a:solidFill>
                <a:ln w="9525">
                  <a:noFill/>
                  <a:miter lim="800000"/>
                  <a:headEnd/>
                  <a:tailEnd/>
                </a:ln>
              </p:spPr>
              <p:txBody>
                <a:bodyPr/>
                <a:lstStyle/>
                <a:p>
                  <a:endParaRPr lang="en-US"/>
                </a:p>
              </p:txBody>
            </p:sp>
            <p:sp>
              <p:nvSpPr>
                <p:cNvPr id="119870" name="Rectangle 192"/>
                <p:cNvSpPr>
                  <a:spLocks noChangeArrowheads="1"/>
                </p:cNvSpPr>
                <p:nvPr/>
              </p:nvSpPr>
              <p:spPr bwMode="auto">
                <a:xfrm>
                  <a:off x="2438" y="1278"/>
                  <a:ext cx="499" cy="29"/>
                </a:xfrm>
                <a:prstGeom prst="rect">
                  <a:avLst/>
                </a:prstGeom>
                <a:solidFill>
                  <a:srgbClr val="D58740"/>
                </a:solidFill>
                <a:ln w="9525">
                  <a:noFill/>
                  <a:miter lim="800000"/>
                  <a:headEnd/>
                  <a:tailEnd/>
                </a:ln>
              </p:spPr>
              <p:txBody>
                <a:bodyPr/>
                <a:lstStyle/>
                <a:p>
                  <a:endParaRPr lang="en-US"/>
                </a:p>
              </p:txBody>
            </p:sp>
            <p:sp>
              <p:nvSpPr>
                <p:cNvPr id="119871" name="Rectangle 193"/>
                <p:cNvSpPr>
                  <a:spLocks noChangeArrowheads="1"/>
                </p:cNvSpPr>
                <p:nvPr/>
              </p:nvSpPr>
              <p:spPr bwMode="auto">
                <a:xfrm>
                  <a:off x="2438" y="3073"/>
                  <a:ext cx="499" cy="29"/>
                </a:xfrm>
                <a:prstGeom prst="rect">
                  <a:avLst/>
                </a:prstGeom>
                <a:solidFill>
                  <a:srgbClr val="D58740"/>
                </a:solidFill>
                <a:ln w="9525">
                  <a:noFill/>
                  <a:miter lim="800000"/>
                  <a:headEnd/>
                  <a:tailEnd/>
                </a:ln>
              </p:spPr>
              <p:txBody>
                <a:bodyPr/>
                <a:lstStyle/>
                <a:p>
                  <a:endParaRPr lang="en-US"/>
                </a:p>
              </p:txBody>
            </p:sp>
            <p:sp>
              <p:nvSpPr>
                <p:cNvPr id="119872" name="Rectangle 194"/>
                <p:cNvSpPr>
                  <a:spLocks noChangeArrowheads="1"/>
                </p:cNvSpPr>
                <p:nvPr/>
              </p:nvSpPr>
              <p:spPr bwMode="auto">
                <a:xfrm>
                  <a:off x="2438" y="1307"/>
                  <a:ext cx="10" cy="1766"/>
                </a:xfrm>
                <a:prstGeom prst="rect">
                  <a:avLst/>
                </a:prstGeom>
                <a:solidFill>
                  <a:srgbClr val="D58740"/>
                </a:solidFill>
                <a:ln w="9525">
                  <a:noFill/>
                  <a:miter lim="800000"/>
                  <a:headEnd/>
                  <a:tailEnd/>
                </a:ln>
              </p:spPr>
              <p:txBody>
                <a:bodyPr/>
                <a:lstStyle/>
                <a:p>
                  <a:endParaRPr lang="en-US"/>
                </a:p>
              </p:txBody>
            </p:sp>
            <p:sp>
              <p:nvSpPr>
                <p:cNvPr id="119873" name="Rectangle 195"/>
                <p:cNvSpPr>
                  <a:spLocks noChangeArrowheads="1"/>
                </p:cNvSpPr>
                <p:nvPr/>
              </p:nvSpPr>
              <p:spPr bwMode="auto">
                <a:xfrm>
                  <a:off x="2927" y="1307"/>
                  <a:ext cx="10" cy="1766"/>
                </a:xfrm>
                <a:prstGeom prst="rect">
                  <a:avLst/>
                </a:prstGeom>
                <a:solidFill>
                  <a:srgbClr val="D58740"/>
                </a:solidFill>
                <a:ln w="9525">
                  <a:noFill/>
                  <a:miter lim="800000"/>
                  <a:headEnd/>
                  <a:tailEnd/>
                </a:ln>
              </p:spPr>
              <p:txBody>
                <a:bodyPr/>
                <a:lstStyle/>
                <a:p>
                  <a:endParaRPr lang="en-US"/>
                </a:p>
              </p:txBody>
            </p:sp>
            <p:sp>
              <p:nvSpPr>
                <p:cNvPr id="119874" name="Rectangle 196"/>
                <p:cNvSpPr>
                  <a:spLocks noChangeArrowheads="1"/>
                </p:cNvSpPr>
                <p:nvPr/>
              </p:nvSpPr>
              <p:spPr bwMode="auto">
                <a:xfrm>
                  <a:off x="2448" y="1307"/>
                  <a:ext cx="479" cy="30"/>
                </a:xfrm>
                <a:prstGeom prst="rect">
                  <a:avLst/>
                </a:prstGeom>
                <a:solidFill>
                  <a:srgbClr val="D58840"/>
                </a:solidFill>
                <a:ln w="9525">
                  <a:noFill/>
                  <a:miter lim="800000"/>
                  <a:headEnd/>
                  <a:tailEnd/>
                </a:ln>
              </p:spPr>
              <p:txBody>
                <a:bodyPr/>
                <a:lstStyle/>
                <a:p>
                  <a:endParaRPr lang="en-US"/>
                </a:p>
              </p:txBody>
            </p:sp>
            <p:sp>
              <p:nvSpPr>
                <p:cNvPr id="119875" name="Rectangle 197"/>
                <p:cNvSpPr>
                  <a:spLocks noChangeArrowheads="1"/>
                </p:cNvSpPr>
                <p:nvPr/>
              </p:nvSpPr>
              <p:spPr bwMode="auto">
                <a:xfrm>
                  <a:off x="2448" y="3043"/>
                  <a:ext cx="479" cy="30"/>
                </a:xfrm>
                <a:prstGeom prst="rect">
                  <a:avLst/>
                </a:prstGeom>
                <a:solidFill>
                  <a:srgbClr val="D58840"/>
                </a:solidFill>
                <a:ln w="9525">
                  <a:noFill/>
                  <a:miter lim="800000"/>
                  <a:headEnd/>
                  <a:tailEnd/>
                </a:ln>
              </p:spPr>
              <p:txBody>
                <a:bodyPr/>
                <a:lstStyle/>
                <a:p>
                  <a:endParaRPr lang="en-US"/>
                </a:p>
              </p:txBody>
            </p:sp>
            <p:sp>
              <p:nvSpPr>
                <p:cNvPr id="119876" name="Rectangle 198"/>
                <p:cNvSpPr>
                  <a:spLocks noChangeArrowheads="1"/>
                </p:cNvSpPr>
                <p:nvPr/>
              </p:nvSpPr>
              <p:spPr bwMode="auto">
                <a:xfrm>
                  <a:off x="2448" y="1337"/>
                  <a:ext cx="9" cy="1706"/>
                </a:xfrm>
                <a:prstGeom prst="rect">
                  <a:avLst/>
                </a:prstGeom>
                <a:solidFill>
                  <a:srgbClr val="D58840"/>
                </a:solidFill>
                <a:ln w="9525">
                  <a:noFill/>
                  <a:miter lim="800000"/>
                  <a:headEnd/>
                  <a:tailEnd/>
                </a:ln>
              </p:spPr>
              <p:txBody>
                <a:bodyPr/>
                <a:lstStyle/>
                <a:p>
                  <a:endParaRPr lang="en-US"/>
                </a:p>
              </p:txBody>
            </p:sp>
            <p:sp>
              <p:nvSpPr>
                <p:cNvPr id="119877" name="Rectangle 199"/>
                <p:cNvSpPr>
                  <a:spLocks noChangeArrowheads="1"/>
                </p:cNvSpPr>
                <p:nvPr/>
              </p:nvSpPr>
              <p:spPr bwMode="auto">
                <a:xfrm>
                  <a:off x="2917" y="1337"/>
                  <a:ext cx="10" cy="1706"/>
                </a:xfrm>
                <a:prstGeom prst="rect">
                  <a:avLst/>
                </a:prstGeom>
                <a:solidFill>
                  <a:srgbClr val="D58840"/>
                </a:solidFill>
                <a:ln w="9525">
                  <a:noFill/>
                  <a:miter lim="800000"/>
                  <a:headEnd/>
                  <a:tailEnd/>
                </a:ln>
              </p:spPr>
              <p:txBody>
                <a:bodyPr/>
                <a:lstStyle/>
                <a:p>
                  <a:endParaRPr lang="en-US"/>
                </a:p>
              </p:txBody>
            </p:sp>
            <p:sp>
              <p:nvSpPr>
                <p:cNvPr id="119878" name="Rectangle 200"/>
                <p:cNvSpPr>
                  <a:spLocks noChangeArrowheads="1"/>
                </p:cNvSpPr>
                <p:nvPr/>
              </p:nvSpPr>
              <p:spPr bwMode="auto">
                <a:xfrm>
                  <a:off x="2457" y="1337"/>
                  <a:ext cx="460" cy="29"/>
                </a:xfrm>
                <a:prstGeom prst="rect">
                  <a:avLst/>
                </a:prstGeom>
                <a:solidFill>
                  <a:srgbClr val="D68840"/>
                </a:solidFill>
                <a:ln w="9525">
                  <a:noFill/>
                  <a:miter lim="800000"/>
                  <a:headEnd/>
                  <a:tailEnd/>
                </a:ln>
              </p:spPr>
              <p:txBody>
                <a:bodyPr/>
                <a:lstStyle/>
                <a:p>
                  <a:endParaRPr lang="en-US"/>
                </a:p>
              </p:txBody>
            </p:sp>
            <p:sp>
              <p:nvSpPr>
                <p:cNvPr id="119879" name="Rectangle 201"/>
                <p:cNvSpPr>
                  <a:spLocks noChangeArrowheads="1"/>
                </p:cNvSpPr>
                <p:nvPr/>
              </p:nvSpPr>
              <p:spPr bwMode="auto">
                <a:xfrm>
                  <a:off x="2457" y="3014"/>
                  <a:ext cx="460" cy="29"/>
                </a:xfrm>
                <a:prstGeom prst="rect">
                  <a:avLst/>
                </a:prstGeom>
                <a:solidFill>
                  <a:srgbClr val="D68840"/>
                </a:solidFill>
                <a:ln w="9525">
                  <a:noFill/>
                  <a:miter lim="800000"/>
                  <a:headEnd/>
                  <a:tailEnd/>
                </a:ln>
              </p:spPr>
              <p:txBody>
                <a:bodyPr/>
                <a:lstStyle/>
                <a:p>
                  <a:endParaRPr lang="en-US"/>
                </a:p>
              </p:txBody>
            </p:sp>
            <p:sp>
              <p:nvSpPr>
                <p:cNvPr id="119880" name="Rectangle 202"/>
                <p:cNvSpPr>
                  <a:spLocks noChangeArrowheads="1"/>
                </p:cNvSpPr>
                <p:nvPr/>
              </p:nvSpPr>
              <p:spPr bwMode="auto">
                <a:xfrm>
                  <a:off x="2457" y="1366"/>
                  <a:ext cx="5" cy="1648"/>
                </a:xfrm>
                <a:prstGeom prst="rect">
                  <a:avLst/>
                </a:prstGeom>
                <a:solidFill>
                  <a:srgbClr val="D68840"/>
                </a:solidFill>
                <a:ln w="9525">
                  <a:noFill/>
                  <a:miter lim="800000"/>
                  <a:headEnd/>
                  <a:tailEnd/>
                </a:ln>
              </p:spPr>
              <p:txBody>
                <a:bodyPr/>
                <a:lstStyle/>
                <a:p>
                  <a:endParaRPr lang="en-US"/>
                </a:p>
              </p:txBody>
            </p:sp>
            <p:sp>
              <p:nvSpPr>
                <p:cNvPr id="119881" name="Rectangle 203"/>
                <p:cNvSpPr>
                  <a:spLocks noChangeArrowheads="1"/>
                </p:cNvSpPr>
                <p:nvPr/>
              </p:nvSpPr>
              <p:spPr bwMode="auto">
                <a:xfrm>
                  <a:off x="2912" y="1366"/>
                  <a:ext cx="5" cy="1648"/>
                </a:xfrm>
                <a:prstGeom prst="rect">
                  <a:avLst/>
                </a:prstGeom>
                <a:solidFill>
                  <a:srgbClr val="D68840"/>
                </a:solidFill>
                <a:ln w="9525">
                  <a:noFill/>
                  <a:miter lim="800000"/>
                  <a:headEnd/>
                  <a:tailEnd/>
                </a:ln>
              </p:spPr>
              <p:txBody>
                <a:bodyPr/>
                <a:lstStyle/>
                <a:p>
                  <a:endParaRPr lang="en-US"/>
                </a:p>
              </p:txBody>
            </p:sp>
            <p:sp>
              <p:nvSpPr>
                <p:cNvPr id="119882" name="Rectangle 204"/>
                <p:cNvSpPr>
                  <a:spLocks noChangeArrowheads="1"/>
                </p:cNvSpPr>
                <p:nvPr/>
              </p:nvSpPr>
              <p:spPr bwMode="auto">
                <a:xfrm>
                  <a:off x="2462" y="1366"/>
                  <a:ext cx="450" cy="29"/>
                </a:xfrm>
                <a:prstGeom prst="rect">
                  <a:avLst/>
                </a:prstGeom>
                <a:solidFill>
                  <a:srgbClr val="D78841"/>
                </a:solidFill>
                <a:ln w="9525">
                  <a:noFill/>
                  <a:miter lim="800000"/>
                  <a:headEnd/>
                  <a:tailEnd/>
                </a:ln>
              </p:spPr>
              <p:txBody>
                <a:bodyPr/>
                <a:lstStyle/>
                <a:p>
                  <a:endParaRPr lang="en-US"/>
                </a:p>
              </p:txBody>
            </p:sp>
            <p:sp>
              <p:nvSpPr>
                <p:cNvPr id="119883" name="Rectangle 205"/>
                <p:cNvSpPr>
                  <a:spLocks noChangeArrowheads="1"/>
                </p:cNvSpPr>
                <p:nvPr/>
              </p:nvSpPr>
              <p:spPr bwMode="auto">
                <a:xfrm>
                  <a:off x="2462" y="2985"/>
                  <a:ext cx="450" cy="29"/>
                </a:xfrm>
                <a:prstGeom prst="rect">
                  <a:avLst/>
                </a:prstGeom>
                <a:solidFill>
                  <a:srgbClr val="D78841"/>
                </a:solidFill>
                <a:ln w="9525">
                  <a:noFill/>
                  <a:miter lim="800000"/>
                  <a:headEnd/>
                  <a:tailEnd/>
                </a:ln>
              </p:spPr>
              <p:txBody>
                <a:bodyPr/>
                <a:lstStyle/>
                <a:p>
                  <a:endParaRPr lang="en-US"/>
                </a:p>
              </p:txBody>
            </p:sp>
            <p:sp>
              <p:nvSpPr>
                <p:cNvPr id="119884" name="Rectangle 206"/>
                <p:cNvSpPr>
                  <a:spLocks noChangeArrowheads="1"/>
                </p:cNvSpPr>
                <p:nvPr/>
              </p:nvSpPr>
              <p:spPr bwMode="auto">
                <a:xfrm>
                  <a:off x="2462" y="1395"/>
                  <a:ext cx="10" cy="1590"/>
                </a:xfrm>
                <a:prstGeom prst="rect">
                  <a:avLst/>
                </a:prstGeom>
                <a:solidFill>
                  <a:srgbClr val="D78841"/>
                </a:solidFill>
                <a:ln w="9525">
                  <a:noFill/>
                  <a:miter lim="800000"/>
                  <a:headEnd/>
                  <a:tailEnd/>
                </a:ln>
              </p:spPr>
              <p:txBody>
                <a:bodyPr/>
                <a:lstStyle/>
                <a:p>
                  <a:endParaRPr lang="en-US"/>
                </a:p>
              </p:txBody>
            </p:sp>
            <p:sp>
              <p:nvSpPr>
                <p:cNvPr id="119885" name="Rectangle 207"/>
                <p:cNvSpPr>
                  <a:spLocks noChangeArrowheads="1"/>
                </p:cNvSpPr>
                <p:nvPr/>
              </p:nvSpPr>
              <p:spPr bwMode="auto">
                <a:xfrm>
                  <a:off x="2903" y="1395"/>
                  <a:ext cx="9" cy="1590"/>
                </a:xfrm>
                <a:prstGeom prst="rect">
                  <a:avLst/>
                </a:prstGeom>
                <a:solidFill>
                  <a:srgbClr val="D78841"/>
                </a:solidFill>
                <a:ln w="9525">
                  <a:noFill/>
                  <a:miter lim="800000"/>
                  <a:headEnd/>
                  <a:tailEnd/>
                </a:ln>
              </p:spPr>
              <p:txBody>
                <a:bodyPr/>
                <a:lstStyle/>
                <a:p>
                  <a:endParaRPr lang="en-US"/>
                </a:p>
              </p:txBody>
            </p:sp>
            <p:sp>
              <p:nvSpPr>
                <p:cNvPr id="119886" name="Rectangle 208"/>
                <p:cNvSpPr>
                  <a:spLocks noChangeArrowheads="1"/>
                </p:cNvSpPr>
                <p:nvPr/>
              </p:nvSpPr>
              <p:spPr bwMode="auto">
                <a:xfrm>
                  <a:off x="2472" y="1395"/>
                  <a:ext cx="431" cy="30"/>
                </a:xfrm>
                <a:prstGeom prst="rect">
                  <a:avLst/>
                </a:prstGeom>
                <a:solidFill>
                  <a:srgbClr val="D78941"/>
                </a:solidFill>
                <a:ln w="9525">
                  <a:noFill/>
                  <a:miter lim="800000"/>
                  <a:headEnd/>
                  <a:tailEnd/>
                </a:ln>
              </p:spPr>
              <p:txBody>
                <a:bodyPr/>
                <a:lstStyle/>
                <a:p>
                  <a:endParaRPr lang="en-US"/>
                </a:p>
              </p:txBody>
            </p:sp>
            <p:sp>
              <p:nvSpPr>
                <p:cNvPr id="119887" name="Rectangle 209"/>
                <p:cNvSpPr>
                  <a:spLocks noChangeArrowheads="1"/>
                </p:cNvSpPr>
                <p:nvPr/>
              </p:nvSpPr>
              <p:spPr bwMode="auto">
                <a:xfrm>
                  <a:off x="2472" y="2955"/>
                  <a:ext cx="431" cy="30"/>
                </a:xfrm>
                <a:prstGeom prst="rect">
                  <a:avLst/>
                </a:prstGeom>
                <a:solidFill>
                  <a:srgbClr val="D78941"/>
                </a:solidFill>
                <a:ln w="9525">
                  <a:noFill/>
                  <a:miter lim="800000"/>
                  <a:headEnd/>
                  <a:tailEnd/>
                </a:ln>
              </p:spPr>
              <p:txBody>
                <a:bodyPr/>
                <a:lstStyle/>
                <a:p>
                  <a:endParaRPr lang="en-US"/>
                </a:p>
              </p:txBody>
            </p:sp>
            <p:sp>
              <p:nvSpPr>
                <p:cNvPr id="119888" name="Rectangle 210"/>
                <p:cNvSpPr>
                  <a:spLocks noChangeArrowheads="1"/>
                </p:cNvSpPr>
                <p:nvPr/>
              </p:nvSpPr>
              <p:spPr bwMode="auto">
                <a:xfrm>
                  <a:off x="2472" y="1425"/>
                  <a:ext cx="5" cy="1530"/>
                </a:xfrm>
                <a:prstGeom prst="rect">
                  <a:avLst/>
                </a:prstGeom>
                <a:solidFill>
                  <a:srgbClr val="D78941"/>
                </a:solidFill>
                <a:ln w="9525">
                  <a:noFill/>
                  <a:miter lim="800000"/>
                  <a:headEnd/>
                  <a:tailEnd/>
                </a:ln>
              </p:spPr>
              <p:txBody>
                <a:bodyPr/>
                <a:lstStyle/>
                <a:p>
                  <a:endParaRPr lang="en-US"/>
                </a:p>
              </p:txBody>
            </p:sp>
            <p:sp>
              <p:nvSpPr>
                <p:cNvPr id="119889" name="Rectangle 211"/>
                <p:cNvSpPr>
                  <a:spLocks noChangeArrowheads="1"/>
                </p:cNvSpPr>
                <p:nvPr/>
              </p:nvSpPr>
              <p:spPr bwMode="auto">
                <a:xfrm>
                  <a:off x="2898" y="1425"/>
                  <a:ext cx="5" cy="1530"/>
                </a:xfrm>
                <a:prstGeom prst="rect">
                  <a:avLst/>
                </a:prstGeom>
                <a:solidFill>
                  <a:srgbClr val="D78941"/>
                </a:solidFill>
                <a:ln w="9525">
                  <a:noFill/>
                  <a:miter lim="800000"/>
                  <a:headEnd/>
                  <a:tailEnd/>
                </a:ln>
              </p:spPr>
              <p:txBody>
                <a:bodyPr/>
                <a:lstStyle/>
                <a:p>
                  <a:endParaRPr lang="en-US"/>
                </a:p>
              </p:txBody>
            </p:sp>
            <p:sp>
              <p:nvSpPr>
                <p:cNvPr id="119890" name="Rectangle 212"/>
                <p:cNvSpPr>
                  <a:spLocks noChangeArrowheads="1"/>
                </p:cNvSpPr>
                <p:nvPr/>
              </p:nvSpPr>
              <p:spPr bwMode="auto">
                <a:xfrm>
                  <a:off x="2477" y="1425"/>
                  <a:ext cx="421" cy="29"/>
                </a:xfrm>
                <a:prstGeom prst="rect">
                  <a:avLst/>
                </a:prstGeom>
                <a:solidFill>
                  <a:srgbClr val="D98A41"/>
                </a:solidFill>
                <a:ln w="9525">
                  <a:noFill/>
                  <a:miter lim="800000"/>
                  <a:headEnd/>
                  <a:tailEnd/>
                </a:ln>
              </p:spPr>
              <p:txBody>
                <a:bodyPr/>
                <a:lstStyle/>
                <a:p>
                  <a:endParaRPr lang="en-US"/>
                </a:p>
              </p:txBody>
            </p:sp>
            <p:sp>
              <p:nvSpPr>
                <p:cNvPr id="119891" name="Rectangle 213"/>
                <p:cNvSpPr>
                  <a:spLocks noChangeArrowheads="1"/>
                </p:cNvSpPr>
                <p:nvPr/>
              </p:nvSpPr>
              <p:spPr bwMode="auto">
                <a:xfrm>
                  <a:off x="2477" y="2926"/>
                  <a:ext cx="421" cy="29"/>
                </a:xfrm>
                <a:prstGeom prst="rect">
                  <a:avLst/>
                </a:prstGeom>
                <a:solidFill>
                  <a:srgbClr val="D98A41"/>
                </a:solidFill>
                <a:ln w="9525">
                  <a:noFill/>
                  <a:miter lim="800000"/>
                  <a:headEnd/>
                  <a:tailEnd/>
                </a:ln>
              </p:spPr>
              <p:txBody>
                <a:bodyPr/>
                <a:lstStyle/>
                <a:p>
                  <a:endParaRPr lang="en-US"/>
                </a:p>
              </p:txBody>
            </p:sp>
            <p:sp>
              <p:nvSpPr>
                <p:cNvPr id="119892" name="Rectangle 214"/>
                <p:cNvSpPr>
                  <a:spLocks noChangeArrowheads="1"/>
                </p:cNvSpPr>
                <p:nvPr/>
              </p:nvSpPr>
              <p:spPr bwMode="auto">
                <a:xfrm>
                  <a:off x="2477" y="1454"/>
                  <a:ext cx="10" cy="1472"/>
                </a:xfrm>
                <a:prstGeom prst="rect">
                  <a:avLst/>
                </a:prstGeom>
                <a:solidFill>
                  <a:srgbClr val="D98A41"/>
                </a:solidFill>
                <a:ln w="9525">
                  <a:noFill/>
                  <a:miter lim="800000"/>
                  <a:headEnd/>
                  <a:tailEnd/>
                </a:ln>
              </p:spPr>
              <p:txBody>
                <a:bodyPr/>
                <a:lstStyle/>
                <a:p>
                  <a:endParaRPr lang="en-US"/>
                </a:p>
              </p:txBody>
            </p:sp>
            <p:sp>
              <p:nvSpPr>
                <p:cNvPr id="119893" name="Rectangle 215"/>
                <p:cNvSpPr>
                  <a:spLocks noChangeArrowheads="1"/>
                </p:cNvSpPr>
                <p:nvPr/>
              </p:nvSpPr>
              <p:spPr bwMode="auto">
                <a:xfrm>
                  <a:off x="2888" y="1454"/>
                  <a:ext cx="10" cy="1472"/>
                </a:xfrm>
                <a:prstGeom prst="rect">
                  <a:avLst/>
                </a:prstGeom>
                <a:solidFill>
                  <a:srgbClr val="D98A41"/>
                </a:solidFill>
                <a:ln w="9525">
                  <a:noFill/>
                  <a:miter lim="800000"/>
                  <a:headEnd/>
                  <a:tailEnd/>
                </a:ln>
              </p:spPr>
              <p:txBody>
                <a:bodyPr/>
                <a:lstStyle/>
                <a:p>
                  <a:endParaRPr lang="en-US"/>
                </a:p>
              </p:txBody>
            </p:sp>
            <p:sp>
              <p:nvSpPr>
                <p:cNvPr id="119894" name="Rectangle 216"/>
                <p:cNvSpPr>
                  <a:spLocks noChangeArrowheads="1"/>
                </p:cNvSpPr>
                <p:nvPr/>
              </p:nvSpPr>
              <p:spPr bwMode="auto">
                <a:xfrm>
                  <a:off x="2487" y="1454"/>
                  <a:ext cx="401" cy="29"/>
                </a:xfrm>
                <a:prstGeom prst="rect">
                  <a:avLst/>
                </a:prstGeom>
                <a:solidFill>
                  <a:srgbClr val="DA8A42"/>
                </a:solidFill>
                <a:ln w="9525">
                  <a:noFill/>
                  <a:miter lim="800000"/>
                  <a:headEnd/>
                  <a:tailEnd/>
                </a:ln>
              </p:spPr>
              <p:txBody>
                <a:bodyPr/>
                <a:lstStyle/>
                <a:p>
                  <a:endParaRPr lang="en-US"/>
                </a:p>
              </p:txBody>
            </p:sp>
            <p:sp>
              <p:nvSpPr>
                <p:cNvPr id="119895" name="Rectangle 217"/>
                <p:cNvSpPr>
                  <a:spLocks noChangeArrowheads="1"/>
                </p:cNvSpPr>
                <p:nvPr/>
              </p:nvSpPr>
              <p:spPr bwMode="auto">
                <a:xfrm>
                  <a:off x="2487" y="2897"/>
                  <a:ext cx="401" cy="29"/>
                </a:xfrm>
                <a:prstGeom prst="rect">
                  <a:avLst/>
                </a:prstGeom>
                <a:solidFill>
                  <a:srgbClr val="DA8A42"/>
                </a:solidFill>
                <a:ln w="9525">
                  <a:noFill/>
                  <a:miter lim="800000"/>
                  <a:headEnd/>
                  <a:tailEnd/>
                </a:ln>
              </p:spPr>
              <p:txBody>
                <a:bodyPr/>
                <a:lstStyle/>
                <a:p>
                  <a:endParaRPr lang="en-US"/>
                </a:p>
              </p:txBody>
            </p:sp>
            <p:sp>
              <p:nvSpPr>
                <p:cNvPr id="119896" name="Rectangle 218"/>
                <p:cNvSpPr>
                  <a:spLocks noChangeArrowheads="1"/>
                </p:cNvSpPr>
                <p:nvPr/>
              </p:nvSpPr>
              <p:spPr bwMode="auto">
                <a:xfrm>
                  <a:off x="2487" y="1483"/>
                  <a:ext cx="10" cy="1414"/>
                </a:xfrm>
                <a:prstGeom prst="rect">
                  <a:avLst/>
                </a:prstGeom>
                <a:solidFill>
                  <a:srgbClr val="DA8A42"/>
                </a:solidFill>
                <a:ln w="9525">
                  <a:noFill/>
                  <a:miter lim="800000"/>
                  <a:headEnd/>
                  <a:tailEnd/>
                </a:ln>
              </p:spPr>
              <p:txBody>
                <a:bodyPr/>
                <a:lstStyle/>
                <a:p>
                  <a:endParaRPr lang="en-US"/>
                </a:p>
              </p:txBody>
            </p:sp>
            <p:sp>
              <p:nvSpPr>
                <p:cNvPr id="119897" name="Rectangle 219"/>
                <p:cNvSpPr>
                  <a:spLocks noChangeArrowheads="1"/>
                </p:cNvSpPr>
                <p:nvPr/>
              </p:nvSpPr>
              <p:spPr bwMode="auto">
                <a:xfrm>
                  <a:off x="2878" y="1483"/>
                  <a:ext cx="10" cy="1414"/>
                </a:xfrm>
                <a:prstGeom prst="rect">
                  <a:avLst/>
                </a:prstGeom>
                <a:solidFill>
                  <a:srgbClr val="DA8A42"/>
                </a:solidFill>
                <a:ln w="9525">
                  <a:noFill/>
                  <a:miter lim="800000"/>
                  <a:headEnd/>
                  <a:tailEnd/>
                </a:ln>
              </p:spPr>
              <p:txBody>
                <a:bodyPr/>
                <a:lstStyle/>
                <a:p>
                  <a:endParaRPr lang="en-US"/>
                </a:p>
              </p:txBody>
            </p:sp>
            <p:sp>
              <p:nvSpPr>
                <p:cNvPr id="119898" name="Rectangle 220"/>
                <p:cNvSpPr>
                  <a:spLocks noChangeArrowheads="1"/>
                </p:cNvSpPr>
                <p:nvPr/>
              </p:nvSpPr>
              <p:spPr bwMode="auto">
                <a:xfrm>
                  <a:off x="2497" y="1483"/>
                  <a:ext cx="381" cy="30"/>
                </a:xfrm>
                <a:prstGeom prst="rect">
                  <a:avLst/>
                </a:prstGeom>
                <a:solidFill>
                  <a:srgbClr val="DB8B42"/>
                </a:solidFill>
                <a:ln w="9525">
                  <a:noFill/>
                  <a:miter lim="800000"/>
                  <a:headEnd/>
                  <a:tailEnd/>
                </a:ln>
              </p:spPr>
              <p:txBody>
                <a:bodyPr/>
                <a:lstStyle/>
                <a:p>
                  <a:endParaRPr lang="en-US"/>
                </a:p>
              </p:txBody>
            </p:sp>
            <p:sp>
              <p:nvSpPr>
                <p:cNvPr id="119899" name="Rectangle 221"/>
                <p:cNvSpPr>
                  <a:spLocks noChangeArrowheads="1"/>
                </p:cNvSpPr>
                <p:nvPr/>
              </p:nvSpPr>
              <p:spPr bwMode="auto">
                <a:xfrm>
                  <a:off x="2497" y="2867"/>
                  <a:ext cx="381" cy="30"/>
                </a:xfrm>
                <a:prstGeom prst="rect">
                  <a:avLst/>
                </a:prstGeom>
                <a:solidFill>
                  <a:srgbClr val="DB8B42"/>
                </a:solidFill>
                <a:ln w="9525">
                  <a:noFill/>
                  <a:miter lim="800000"/>
                  <a:headEnd/>
                  <a:tailEnd/>
                </a:ln>
              </p:spPr>
              <p:txBody>
                <a:bodyPr/>
                <a:lstStyle/>
                <a:p>
                  <a:endParaRPr lang="en-US"/>
                </a:p>
              </p:txBody>
            </p:sp>
            <p:sp>
              <p:nvSpPr>
                <p:cNvPr id="119900" name="Rectangle 222"/>
                <p:cNvSpPr>
                  <a:spLocks noChangeArrowheads="1"/>
                </p:cNvSpPr>
                <p:nvPr/>
              </p:nvSpPr>
              <p:spPr bwMode="auto">
                <a:xfrm>
                  <a:off x="2497" y="1513"/>
                  <a:ext cx="5" cy="1354"/>
                </a:xfrm>
                <a:prstGeom prst="rect">
                  <a:avLst/>
                </a:prstGeom>
                <a:solidFill>
                  <a:srgbClr val="DB8B42"/>
                </a:solidFill>
                <a:ln w="9525">
                  <a:noFill/>
                  <a:miter lim="800000"/>
                  <a:headEnd/>
                  <a:tailEnd/>
                </a:ln>
              </p:spPr>
              <p:txBody>
                <a:bodyPr/>
                <a:lstStyle/>
                <a:p>
                  <a:endParaRPr lang="en-US"/>
                </a:p>
              </p:txBody>
            </p:sp>
            <p:sp>
              <p:nvSpPr>
                <p:cNvPr id="119901" name="Rectangle 223"/>
                <p:cNvSpPr>
                  <a:spLocks noChangeArrowheads="1"/>
                </p:cNvSpPr>
                <p:nvPr/>
              </p:nvSpPr>
              <p:spPr bwMode="auto">
                <a:xfrm>
                  <a:off x="2873" y="1513"/>
                  <a:ext cx="5" cy="1354"/>
                </a:xfrm>
                <a:prstGeom prst="rect">
                  <a:avLst/>
                </a:prstGeom>
                <a:solidFill>
                  <a:srgbClr val="DB8B42"/>
                </a:solidFill>
                <a:ln w="9525">
                  <a:noFill/>
                  <a:miter lim="800000"/>
                  <a:headEnd/>
                  <a:tailEnd/>
                </a:ln>
              </p:spPr>
              <p:txBody>
                <a:bodyPr/>
                <a:lstStyle/>
                <a:p>
                  <a:endParaRPr lang="en-US"/>
                </a:p>
              </p:txBody>
            </p:sp>
            <p:sp>
              <p:nvSpPr>
                <p:cNvPr id="119902" name="Rectangle 224"/>
                <p:cNvSpPr>
                  <a:spLocks noChangeArrowheads="1"/>
                </p:cNvSpPr>
                <p:nvPr/>
              </p:nvSpPr>
              <p:spPr bwMode="auto">
                <a:xfrm>
                  <a:off x="2502" y="1513"/>
                  <a:ext cx="371" cy="29"/>
                </a:xfrm>
                <a:prstGeom prst="rect">
                  <a:avLst/>
                </a:prstGeom>
                <a:solidFill>
                  <a:srgbClr val="DC8C42"/>
                </a:solidFill>
                <a:ln w="9525">
                  <a:noFill/>
                  <a:miter lim="800000"/>
                  <a:headEnd/>
                  <a:tailEnd/>
                </a:ln>
              </p:spPr>
              <p:txBody>
                <a:bodyPr/>
                <a:lstStyle/>
                <a:p>
                  <a:endParaRPr lang="en-US"/>
                </a:p>
              </p:txBody>
            </p:sp>
            <p:sp>
              <p:nvSpPr>
                <p:cNvPr id="119903" name="Rectangle 225"/>
                <p:cNvSpPr>
                  <a:spLocks noChangeArrowheads="1"/>
                </p:cNvSpPr>
                <p:nvPr/>
              </p:nvSpPr>
              <p:spPr bwMode="auto">
                <a:xfrm>
                  <a:off x="2502" y="2838"/>
                  <a:ext cx="371" cy="29"/>
                </a:xfrm>
                <a:prstGeom prst="rect">
                  <a:avLst/>
                </a:prstGeom>
                <a:solidFill>
                  <a:srgbClr val="DC8C42"/>
                </a:solidFill>
                <a:ln w="9525">
                  <a:noFill/>
                  <a:miter lim="800000"/>
                  <a:headEnd/>
                  <a:tailEnd/>
                </a:ln>
              </p:spPr>
              <p:txBody>
                <a:bodyPr/>
                <a:lstStyle/>
                <a:p>
                  <a:endParaRPr lang="en-US"/>
                </a:p>
              </p:txBody>
            </p:sp>
            <p:sp>
              <p:nvSpPr>
                <p:cNvPr id="119904" name="Rectangle 226"/>
                <p:cNvSpPr>
                  <a:spLocks noChangeArrowheads="1"/>
                </p:cNvSpPr>
                <p:nvPr/>
              </p:nvSpPr>
              <p:spPr bwMode="auto">
                <a:xfrm>
                  <a:off x="2502" y="1542"/>
                  <a:ext cx="9" cy="1296"/>
                </a:xfrm>
                <a:prstGeom prst="rect">
                  <a:avLst/>
                </a:prstGeom>
                <a:solidFill>
                  <a:srgbClr val="DC8C42"/>
                </a:solidFill>
                <a:ln w="9525">
                  <a:noFill/>
                  <a:miter lim="800000"/>
                  <a:headEnd/>
                  <a:tailEnd/>
                </a:ln>
              </p:spPr>
              <p:txBody>
                <a:bodyPr/>
                <a:lstStyle/>
                <a:p>
                  <a:endParaRPr lang="en-US"/>
                </a:p>
              </p:txBody>
            </p:sp>
            <p:sp>
              <p:nvSpPr>
                <p:cNvPr id="119905" name="Rectangle 227"/>
                <p:cNvSpPr>
                  <a:spLocks noChangeArrowheads="1"/>
                </p:cNvSpPr>
                <p:nvPr/>
              </p:nvSpPr>
              <p:spPr bwMode="auto">
                <a:xfrm>
                  <a:off x="2863" y="1542"/>
                  <a:ext cx="10" cy="1296"/>
                </a:xfrm>
                <a:prstGeom prst="rect">
                  <a:avLst/>
                </a:prstGeom>
                <a:solidFill>
                  <a:srgbClr val="DC8C42"/>
                </a:solidFill>
                <a:ln w="9525">
                  <a:noFill/>
                  <a:miter lim="800000"/>
                  <a:headEnd/>
                  <a:tailEnd/>
                </a:ln>
              </p:spPr>
              <p:txBody>
                <a:bodyPr/>
                <a:lstStyle/>
                <a:p>
                  <a:endParaRPr lang="en-US"/>
                </a:p>
              </p:txBody>
            </p:sp>
            <p:sp>
              <p:nvSpPr>
                <p:cNvPr id="119906" name="Rectangle 228"/>
                <p:cNvSpPr>
                  <a:spLocks noChangeArrowheads="1"/>
                </p:cNvSpPr>
                <p:nvPr/>
              </p:nvSpPr>
              <p:spPr bwMode="auto">
                <a:xfrm>
                  <a:off x="2511" y="1542"/>
                  <a:ext cx="352" cy="29"/>
                </a:xfrm>
                <a:prstGeom prst="rect">
                  <a:avLst/>
                </a:prstGeom>
                <a:solidFill>
                  <a:srgbClr val="DE8D43"/>
                </a:solidFill>
                <a:ln w="9525">
                  <a:noFill/>
                  <a:miter lim="800000"/>
                  <a:headEnd/>
                  <a:tailEnd/>
                </a:ln>
              </p:spPr>
              <p:txBody>
                <a:bodyPr/>
                <a:lstStyle/>
                <a:p>
                  <a:endParaRPr lang="en-US"/>
                </a:p>
              </p:txBody>
            </p:sp>
            <p:sp>
              <p:nvSpPr>
                <p:cNvPr id="119907" name="Rectangle 229"/>
                <p:cNvSpPr>
                  <a:spLocks noChangeArrowheads="1"/>
                </p:cNvSpPr>
                <p:nvPr/>
              </p:nvSpPr>
              <p:spPr bwMode="auto">
                <a:xfrm>
                  <a:off x="2511" y="2809"/>
                  <a:ext cx="352" cy="29"/>
                </a:xfrm>
                <a:prstGeom prst="rect">
                  <a:avLst/>
                </a:prstGeom>
                <a:solidFill>
                  <a:srgbClr val="DE8D43"/>
                </a:solidFill>
                <a:ln w="9525">
                  <a:noFill/>
                  <a:miter lim="800000"/>
                  <a:headEnd/>
                  <a:tailEnd/>
                </a:ln>
              </p:spPr>
              <p:txBody>
                <a:bodyPr/>
                <a:lstStyle/>
                <a:p>
                  <a:endParaRPr lang="en-US"/>
                </a:p>
              </p:txBody>
            </p:sp>
            <p:sp>
              <p:nvSpPr>
                <p:cNvPr id="119908" name="Rectangle 230"/>
                <p:cNvSpPr>
                  <a:spLocks noChangeArrowheads="1"/>
                </p:cNvSpPr>
                <p:nvPr/>
              </p:nvSpPr>
              <p:spPr bwMode="auto">
                <a:xfrm>
                  <a:off x="2511" y="1571"/>
                  <a:ext cx="10" cy="1238"/>
                </a:xfrm>
                <a:prstGeom prst="rect">
                  <a:avLst/>
                </a:prstGeom>
                <a:solidFill>
                  <a:srgbClr val="DE8D43"/>
                </a:solidFill>
                <a:ln w="9525">
                  <a:noFill/>
                  <a:miter lim="800000"/>
                  <a:headEnd/>
                  <a:tailEnd/>
                </a:ln>
              </p:spPr>
              <p:txBody>
                <a:bodyPr/>
                <a:lstStyle/>
                <a:p>
                  <a:endParaRPr lang="en-US"/>
                </a:p>
              </p:txBody>
            </p:sp>
            <p:sp>
              <p:nvSpPr>
                <p:cNvPr id="119909" name="Rectangle 231"/>
                <p:cNvSpPr>
                  <a:spLocks noChangeArrowheads="1"/>
                </p:cNvSpPr>
                <p:nvPr/>
              </p:nvSpPr>
              <p:spPr bwMode="auto">
                <a:xfrm>
                  <a:off x="2854" y="1571"/>
                  <a:ext cx="9" cy="1238"/>
                </a:xfrm>
                <a:prstGeom prst="rect">
                  <a:avLst/>
                </a:prstGeom>
                <a:solidFill>
                  <a:srgbClr val="DE8D43"/>
                </a:solidFill>
                <a:ln w="9525">
                  <a:noFill/>
                  <a:miter lim="800000"/>
                  <a:headEnd/>
                  <a:tailEnd/>
                </a:ln>
              </p:spPr>
              <p:txBody>
                <a:bodyPr/>
                <a:lstStyle/>
                <a:p>
                  <a:endParaRPr lang="en-US"/>
                </a:p>
              </p:txBody>
            </p:sp>
            <p:sp>
              <p:nvSpPr>
                <p:cNvPr id="119910" name="Rectangle 232"/>
                <p:cNvSpPr>
                  <a:spLocks noChangeArrowheads="1"/>
                </p:cNvSpPr>
                <p:nvPr/>
              </p:nvSpPr>
              <p:spPr bwMode="auto">
                <a:xfrm>
                  <a:off x="2521" y="1571"/>
                  <a:ext cx="333" cy="30"/>
                </a:xfrm>
                <a:prstGeom prst="rect">
                  <a:avLst/>
                </a:prstGeom>
                <a:solidFill>
                  <a:srgbClr val="DF8E43"/>
                </a:solidFill>
                <a:ln w="9525">
                  <a:noFill/>
                  <a:miter lim="800000"/>
                  <a:headEnd/>
                  <a:tailEnd/>
                </a:ln>
              </p:spPr>
              <p:txBody>
                <a:bodyPr/>
                <a:lstStyle/>
                <a:p>
                  <a:endParaRPr lang="en-US"/>
                </a:p>
              </p:txBody>
            </p:sp>
            <p:sp>
              <p:nvSpPr>
                <p:cNvPr id="119911" name="Rectangle 233"/>
                <p:cNvSpPr>
                  <a:spLocks noChangeArrowheads="1"/>
                </p:cNvSpPr>
                <p:nvPr/>
              </p:nvSpPr>
              <p:spPr bwMode="auto">
                <a:xfrm>
                  <a:off x="2521" y="2779"/>
                  <a:ext cx="333" cy="30"/>
                </a:xfrm>
                <a:prstGeom prst="rect">
                  <a:avLst/>
                </a:prstGeom>
                <a:solidFill>
                  <a:srgbClr val="DF8E43"/>
                </a:solidFill>
                <a:ln w="9525">
                  <a:noFill/>
                  <a:miter lim="800000"/>
                  <a:headEnd/>
                  <a:tailEnd/>
                </a:ln>
              </p:spPr>
              <p:txBody>
                <a:bodyPr/>
                <a:lstStyle/>
                <a:p>
                  <a:endParaRPr lang="en-US"/>
                </a:p>
              </p:txBody>
            </p:sp>
            <p:sp>
              <p:nvSpPr>
                <p:cNvPr id="119912" name="Rectangle 234"/>
                <p:cNvSpPr>
                  <a:spLocks noChangeArrowheads="1"/>
                </p:cNvSpPr>
                <p:nvPr/>
              </p:nvSpPr>
              <p:spPr bwMode="auto">
                <a:xfrm>
                  <a:off x="2521" y="1601"/>
                  <a:ext cx="5" cy="1178"/>
                </a:xfrm>
                <a:prstGeom prst="rect">
                  <a:avLst/>
                </a:prstGeom>
                <a:solidFill>
                  <a:srgbClr val="DF8E43"/>
                </a:solidFill>
                <a:ln w="9525">
                  <a:noFill/>
                  <a:miter lim="800000"/>
                  <a:headEnd/>
                  <a:tailEnd/>
                </a:ln>
              </p:spPr>
              <p:txBody>
                <a:bodyPr/>
                <a:lstStyle/>
                <a:p>
                  <a:endParaRPr lang="en-US"/>
                </a:p>
              </p:txBody>
            </p:sp>
            <p:sp>
              <p:nvSpPr>
                <p:cNvPr id="119913" name="Rectangle 235"/>
                <p:cNvSpPr>
                  <a:spLocks noChangeArrowheads="1"/>
                </p:cNvSpPr>
                <p:nvPr/>
              </p:nvSpPr>
              <p:spPr bwMode="auto">
                <a:xfrm>
                  <a:off x="2849" y="1601"/>
                  <a:ext cx="5" cy="1178"/>
                </a:xfrm>
                <a:prstGeom prst="rect">
                  <a:avLst/>
                </a:prstGeom>
                <a:solidFill>
                  <a:srgbClr val="DF8E43"/>
                </a:solidFill>
                <a:ln w="9525">
                  <a:noFill/>
                  <a:miter lim="800000"/>
                  <a:headEnd/>
                  <a:tailEnd/>
                </a:ln>
              </p:spPr>
              <p:txBody>
                <a:bodyPr/>
                <a:lstStyle/>
                <a:p>
                  <a:endParaRPr lang="en-US"/>
                </a:p>
              </p:txBody>
            </p:sp>
            <p:sp>
              <p:nvSpPr>
                <p:cNvPr id="119914" name="Rectangle 236"/>
                <p:cNvSpPr>
                  <a:spLocks noChangeArrowheads="1"/>
                </p:cNvSpPr>
                <p:nvPr/>
              </p:nvSpPr>
              <p:spPr bwMode="auto">
                <a:xfrm>
                  <a:off x="2526" y="1601"/>
                  <a:ext cx="323" cy="29"/>
                </a:xfrm>
                <a:prstGeom prst="rect">
                  <a:avLst/>
                </a:prstGeom>
                <a:solidFill>
                  <a:srgbClr val="E18F44"/>
                </a:solidFill>
                <a:ln w="9525">
                  <a:noFill/>
                  <a:miter lim="800000"/>
                  <a:headEnd/>
                  <a:tailEnd/>
                </a:ln>
              </p:spPr>
              <p:txBody>
                <a:bodyPr/>
                <a:lstStyle/>
                <a:p>
                  <a:endParaRPr lang="en-US"/>
                </a:p>
              </p:txBody>
            </p:sp>
            <p:sp>
              <p:nvSpPr>
                <p:cNvPr id="119915" name="Rectangle 237"/>
                <p:cNvSpPr>
                  <a:spLocks noChangeArrowheads="1"/>
                </p:cNvSpPr>
                <p:nvPr/>
              </p:nvSpPr>
              <p:spPr bwMode="auto">
                <a:xfrm>
                  <a:off x="2526" y="2750"/>
                  <a:ext cx="323" cy="29"/>
                </a:xfrm>
                <a:prstGeom prst="rect">
                  <a:avLst/>
                </a:prstGeom>
                <a:solidFill>
                  <a:srgbClr val="E18F44"/>
                </a:solidFill>
                <a:ln w="9525">
                  <a:noFill/>
                  <a:miter lim="800000"/>
                  <a:headEnd/>
                  <a:tailEnd/>
                </a:ln>
              </p:spPr>
              <p:txBody>
                <a:bodyPr/>
                <a:lstStyle/>
                <a:p>
                  <a:endParaRPr lang="en-US"/>
                </a:p>
              </p:txBody>
            </p:sp>
            <p:sp>
              <p:nvSpPr>
                <p:cNvPr id="119916" name="Rectangle 238"/>
                <p:cNvSpPr>
                  <a:spLocks noChangeArrowheads="1"/>
                </p:cNvSpPr>
                <p:nvPr/>
              </p:nvSpPr>
              <p:spPr bwMode="auto">
                <a:xfrm>
                  <a:off x="2526" y="1630"/>
                  <a:ext cx="10" cy="1120"/>
                </a:xfrm>
                <a:prstGeom prst="rect">
                  <a:avLst/>
                </a:prstGeom>
                <a:solidFill>
                  <a:srgbClr val="E18F44"/>
                </a:solidFill>
                <a:ln w="9525">
                  <a:noFill/>
                  <a:miter lim="800000"/>
                  <a:headEnd/>
                  <a:tailEnd/>
                </a:ln>
              </p:spPr>
              <p:txBody>
                <a:bodyPr/>
                <a:lstStyle/>
                <a:p>
                  <a:endParaRPr lang="en-US"/>
                </a:p>
              </p:txBody>
            </p:sp>
            <p:sp>
              <p:nvSpPr>
                <p:cNvPr id="119917" name="Rectangle 239"/>
                <p:cNvSpPr>
                  <a:spLocks noChangeArrowheads="1"/>
                </p:cNvSpPr>
                <p:nvPr/>
              </p:nvSpPr>
              <p:spPr bwMode="auto">
                <a:xfrm>
                  <a:off x="2839" y="1630"/>
                  <a:ext cx="10" cy="1120"/>
                </a:xfrm>
                <a:prstGeom prst="rect">
                  <a:avLst/>
                </a:prstGeom>
                <a:solidFill>
                  <a:srgbClr val="E18F44"/>
                </a:solidFill>
                <a:ln w="9525">
                  <a:noFill/>
                  <a:miter lim="800000"/>
                  <a:headEnd/>
                  <a:tailEnd/>
                </a:ln>
              </p:spPr>
              <p:txBody>
                <a:bodyPr/>
                <a:lstStyle/>
                <a:p>
                  <a:endParaRPr lang="en-US"/>
                </a:p>
              </p:txBody>
            </p:sp>
            <p:sp>
              <p:nvSpPr>
                <p:cNvPr id="119918" name="Rectangle 240"/>
                <p:cNvSpPr>
                  <a:spLocks noChangeArrowheads="1"/>
                </p:cNvSpPr>
                <p:nvPr/>
              </p:nvSpPr>
              <p:spPr bwMode="auto">
                <a:xfrm>
                  <a:off x="2536" y="1630"/>
                  <a:ext cx="303" cy="29"/>
                </a:xfrm>
                <a:prstGeom prst="rect">
                  <a:avLst/>
                </a:prstGeom>
                <a:solidFill>
                  <a:srgbClr val="E29044"/>
                </a:solidFill>
                <a:ln w="9525">
                  <a:noFill/>
                  <a:miter lim="800000"/>
                  <a:headEnd/>
                  <a:tailEnd/>
                </a:ln>
              </p:spPr>
              <p:txBody>
                <a:bodyPr/>
                <a:lstStyle/>
                <a:p>
                  <a:endParaRPr lang="en-US"/>
                </a:p>
              </p:txBody>
            </p:sp>
            <p:sp>
              <p:nvSpPr>
                <p:cNvPr id="119919" name="Rectangle 241"/>
                <p:cNvSpPr>
                  <a:spLocks noChangeArrowheads="1"/>
                </p:cNvSpPr>
                <p:nvPr/>
              </p:nvSpPr>
              <p:spPr bwMode="auto">
                <a:xfrm>
                  <a:off x="2536" y="2721"/>
                  <a:ext cx="303" cy="29"/>
                </a:xfrm>
                <a:prstGeom prst="rect">
                  <a:avLst/>
                </a:prstGeom>
                <a:solidFill>
                  <a:srgbClr val="E29044"/>
                </a:solidFill>
                <a:ln w="9525">
                  <a:noFill/>
                  <a:miter lim="800000"/>
                  <a:headEnd/>
                  <a:tailEnd/>
                </a:ln>
              </p:spPr>
              <p:txBody>
                <a:bodyPr/>
                <a:lstStyle/>
                <a:p>
                  <a:endParaRPr lang="en-US"/>
                </a:p>
              </p:txBody>
            </p:sp>
            <p:sp>
              <p:nvSpPr>
                <p:cNvPr id="119920" name="Rectangle 242"/>
                <p:cNvSpPr>
                  <a:spLocks noChangeArrowheads="1"/>
                </p:cNvSpPr>
                <p:nvPr/>
              </p:nvSpPr>
              <p:spPr bwMode="auto">
                <a:xfrm>
                  <a:off x="2536" y="1659"/>
                  <a:ext cx="5" cy="1062"/>
                </a:xfrm>
                <a:prstGeom prst="rect">
                  <a:avLst/>
                </a:prstGeom>
                <a:solidFill>
                  <a:srgbClr val="E29044"/>
                </a:solidFill>
                <a:ln w="9525">
                  <a:noFill/>
                  <a:miter lim="800000"/>
                  <a:headEnd/>
                  <a:tailEnd/>
                </a:ln>
              </p:spPr>
              <p:txBody>
                <a:bodyPr/>
                <a:lstStyle/>
                <a:p>
                  <a:endParaRPr lang="en-US"/>
                </a:p>
              </p:txBody>
            </p:sp>
            <p:sp>
              <p:nvSpPr>
                <p:cNvPr id="119921" name="Rectangle 243"/>
                <p:cNvSpPr>
                  <a:spLocks noChangeArrowheads="1"/>
                </p:cNvSpPr>
                <p:nvPr/>
              </p:nvSpPr>
              <p:spPr bwMode="auto">
                <a:xfrm>
                  <a:off x="2834" y="1659"/>
                  <a:ext cx="5" cy="1062"/>
                </a:xfrm>
                <a:prstGeom prst="rect">
                  <a:avLst/>
                </a:prstGeom>
                <a:solidFill>
                  <a:srgbClr val="E29044"/>
                </a:solidFill>
                <a:ln w="9525">
                  <a:noFill/>
                  <a:miter lim="800000"/>
                  <a:headEnd/>
                  <a:tailEnd/>
                </a:ln>
              </p:spPr>
              <p:txBody>
                <a:bodyPr/>
                <a:lstStyle/>
                <a:p>
                  <a:endParaRPr lang="en-US"/>
                </a:p>
              </p:txBody>
            </p:sp>
            <p:sp>
              <p:nvSpPr>
                <p:cNvPr id="119922" name="Rectangle 244"/>
                <p:cNvSpPr>
                  <a:spLocks noChangeArrowheads="1"/>
                </p:cNvSpPr>
                <p:nvPr/>
              </p:nvSpPr>
              <p:spPr bwMode="auto">
                <a:xfrm>
                  <a:off x="2541" y="1659"/>
                  <a:ext cx="293" cy="30"/>
                </a:xfrm>
                <a:prstGeom prst="rect">
                  <a:avLst/>
                </a:prstGeom>
                <a:solidFill>
                  <a:srgbClr val="E49145"/>
                </a:solidFill>
                <a:ln w="9525">
                  <a:noFill/>
                  <a:miter lim="800000"/>
                  <a:headEnd/>
                  <a:tailEnd/>
                </a:ln>
              </p:spPr>
              <p:txBody>
                <a:bodyPr/>
                <a:lstStyle/>
                <a:p>
                  <a:endParaRPr lang="en-US"/>
                </a:p>
              </p:txBody>
            </p:sp>
            <p:sp>
              <p:nvSpPr>
                <p:cNvPr id="119923" name="Rectangle 245"/>
                <p:cNvSpPr>
                  <a:spLocks noChangeArrowheads="1"/>
                </p:cNvSpPr>
                <p:nvPr/>
              </p:nvSpPr>
              <p:spPr bwMode="auto">
                <a:xfrm>
                  <a:off x="2541" y="2691"/>
                  <a:ext cx="293" cy="30"/>
                </a:xfrm>
                <a:prstGeom prst="rect">
                  <a:avLst/>
                </a:prstGeom>
                <a:solidFill>
                  <a:srgbClr val="E49145"/>
                </a:solidFill>
                <a:ln w="9525">
                  <a:noFill/>
                  <a:miter lim="800000"/>
                  <a:headEnd/>
                  <a:tailEnd/>
                </a:ln>
              </p:spPr>
              <p:txBody>
                <a:bodyPr/>
                <a:lstStyle/>
                <a:p>
                  <a:endParaRPr lang="en-US"/>
                </a:p>
              </p:txBody>
            </p:sp>
            <p:sp>
              <p:nvSpPr>
                <p:cNvPr id="119924" name="Rectangle 246"/>
                <p:cNvSpPr>
                  <a:spLocks noChangeArrowheads="1"/>
                </p:cNvSpPr>
                <p:nvPr/>
              </p:nvSpPr>
              <p:spPr bwMode="auto">
                <a:xfrm>
                  <a:off x="2541" y="1689"/>
                  <a:ext cx="9" cy="1002"/>
                </a:xfrm>
                <a:prstGeom prst="rect">
                  <a:avLst/>
                </a:prstGeom>
                <a:solidFill>
                  <a:srgbClr val="E49145"/>
                </a:solidFill>
                <a:ln w="9525">
                  <a:noFill/>
                  <a:miter lim="800000"/>
                  <a:headEnd/>
                  <a:tailEnd/>
                </a:ln>
              </p:spPr>
              <p:txBody>
                <a:bodyPr/>
                <a:lstStyle/>
                <a:p>
                  <a:endParaRPr lang="en-US"/>
                </a:p>
              </p:txBody>
            </p:sp>
            <p:sp>
              <p:nvSpPr>
                <p:cNvPr id="119925" name="Rectangle 247"/>
                <p:cNvSpPr>
                  <a:spLocks noChangeArrowheads="1"/>
                </p:cNvSpPr>
                <p:nvPr/>
              </p:nvSpPr>
              <p:spPr bwMode="auto">
                <a:xfrm>
                  <a:off x="2824" y="1689"/>
                  <a:ext cx="10" cy="1002"/>
                </a:xfrm>
                <a:prstGeom prst="rect">
                  <a:avLst/>
                </a:prstGeom>
                <a:solidFill>
                  <a:srgbClr val="E49145"/>
                </a:solidFill>
                <a:ln w="9525">
                  <a:noFill/>
                  <a:miter lim="800000"/>
                  <a:headEnd/>
                  <a:tailEnd/>
                </a:ln>
              </p:spPr>
              <p:txBody>
                <a:bodyPr/>
                <a:lstStyle/>
                <a:p>
                  <a:endParaRPr lang="en-US"/>
                </a:p>
              </p:txBody>
            </p:sp>
            <p:sp>
              <p:nvSpPr>
                <p:cNvPr id="119926" name="Rectangle 248"/>
                <p:cNvSpPr>
                  <a:spLocks noChangeArrowheads="1"/>
                </p:cNvSpPr>
                <p:nvPr/>
              </p:nvSpPr>
              <p:spPr bwMode="auto">
                <a:xfrm>
                  <a:off x="2550" y="1689"/>
                  <a:ext cx="274" cy="29"/>
                </a:xfrm>
                <a:prstGeom prst="rect">
                  <a:avLst/>
                </a:prstGeom>
                <a:solidFill>
                  <a:srgbClr val="E59245"/>
                </a:solidFill>
                <a:ln w="9525">
                  <a:noFill/>
                  <a:miter lim="800000"/>
                  <a:headEnd/>
                  <a:tailEnd/>
                </a:ln>
              </p:spPr>
              <p:txBody>
                <a:bodyPr/>
                <a:lstStyle/>
                <a:p>
                  <a:endParaRPr lang="en-US"/>
                </a:p>
              </p:txBody>
            </p:sp>
            <p:sp>
              <p:nvSpPr>
                <p:cNvPr id="119927" name="Rectangle 249"/>
                <p:cNvSpPr>
                  <a:spLocks noChangeArrowheads="1"/>
                </p:cNvSpPr>
                <p:nvPr/>
              </p:nvSpPr>
              <p:spPr bwMode="auto">
                <a:xfrm>
                  <a:off x="2550" y="2662"/>
                  <a:ext cx="274" cy="29"/>
                </a:xfrm>
                <a:prstGeom prst="rect">
                  <a:avLst/>
                </a:prstGeom>
                <a:solidFill>
                  <a:srgbClr val="E59245"/>
                </a:solidFill>
                <a:ln w="9525">
                  <a:noFill/>
                  <a:miter lim="800000"/>
                  <a:headEnd/>
                  <a:tailEnd/>
                </a:ln>
              </p:spPr>
              <p:txBody>
                <a:bodyPr/>
                <a:lstStyle/>
                <a:p>
                  <a:endParaRPr lang="en-US"/>
                </a:p>
              </p:txBody>
            </p:sp>
            <p:sp>
              <p:nvSpPr>
                <p:cNvPr id="119928" name="Rectangle 250"/>
                <p:cNvSpPr>
                  <a:spLocks noChangeArrowheads="1"/>
                </p:cNvSpPr>
                <p:nvPr/>
              </p:nvSpPr>
              <p:spPr bwMode="auto">
                <a:xfrm>
                  <a:off x="2550" y="1718"/>
                  <a:ext cx="10" cy="944"/>
                </a:xfrm>
                <a:prstGeom prst="rect">
                  <a:avLst/>
                </a:prstGeom>
                <a:solidFill>
                  <a:srgbClr val="E59245"/>
                </a:solidFill>
                <a:ln w="9525">
                  <a:noFill/>
                  <a:miter lim="800000"/>
                  <a:headEnd/>
                  <a:tailEnd/>
                </a:ln>
              </p:spPr>
              <p:txBody>
                <a:bodyPr/>
                <a:lstStyle/>
                <a:p>
                  <a:endParaRPr lang="en-US"/>
                </a:p>
              </p:txBody>
            </p:sp>
            <p:sp>
              <p:nvSpPr>
                <p:cNvPr id="119929" name="Rectangle 251"/>
                <p:cNvSpPr>
                  <a:spLocks noChangeArrowheads="1"/>
                </p:cNvSpPr>
                <p:nvPr/>
              </p:nvSpPr>
              <p:spPr bwMode="auto">
                <a:xfrm>
                  <a:off x="2815" y="1718"/>
                  <a:ext cx="9" cy="944"/>
                </a:xfrm>
                <a:prstGeom prst="rect">
                  <a:avLst/>
                </a:prstGeom>
                <a:solidFill>
                  <a:srgbClr val="E59245"/>
                </a:solidFill>
                <a:ln w="9525">
                  <a:noFill/>
                  <a:miter lim="800000"/>
                  <a:headEnd/>
                  <a:tailEnd/>
                </a:ln>
              </p:spPr>
              <p:txBody>
                <a:bodyPr/>
                <a:lstStyle/>
                <a:p>
                  <a:endParaRPr lang="en-US"/>
                </a:p>
              </p:txBody>
            </p:sp>
            <p:sp>
              <p:nvSpPr>
                <p:cNvPr id="119930" name="Rectangle 252"/>
                <p:cNvSpPr>
                  <a:spLocks noChangeArrowheads="1"/>
                </p:cNvSpPr>
                <p:nvPr/>
              </p:nvSpPr>
              <p:spPr bwMode="auto">
                <a:xfrm>
                  <a:off x="2560" y="1718"/>
                  <a:ext cx="255" cy="29"/>
                </a:xfrm>
                <a:prstGeom prst="rect">
                  <a:avLst/>
                </a:prstGeom>
                <a:solidFill>
                  <a:srgbClr val="E79346"/>
                </a:solidFill>
                <a:ln w="9525">
                  <a:noFill/>
                  <a:miter lim="800000"/>
                  <a:headEnd/>
                  <a:tailEnd/>
                </a:ln>
              </p:spPr>
              <p:txBody>
                <a:bodyPr/>
                <a:lstStyle/>
                <a:p>
                  <a:endParaRPr lang="en-US"/>
                </a:p>
              </p:txBody>
            </p:sp>
            <p:sp>
              <p:nvSpPr>
                <p:cNvPr id="119931" name="Rectangle 253"/>
                <p:cNvSpPr>
                  <a:spLocks noChangeArrowheads="1"/>
                </p:cNvSpPr>
                <p:nvPr/>
              </p:nvSpPr>
              <p:spPr bwMode="auto">
                <a:xfrm>
                  <a:off x="2560" y="2633"/>
                  <a:ext cx="255" cy="29"/>
                </a:xfrm>
                <a:prstGeom prst="rect">
                  <a:avLst/>
                </a:prstGeom>
                <a:solidFill>
                  <a:srgbClr val="E79346"/>
                </a:solidFill>
                <a:ln w="9525">
                  <a:noFill/>
                  <a:miter lim="800000"/>
                  <a:headEnd/>
                  <a:tailEnd/>
                </a:ln>
              </p:spPr>
              <p:txBody>
                <a:bodyPr/>
                <a:lstStyle/>
                <a:p>
                  <a:endParaRPr lang="en-US"/>
                </a:p>
              </p:txBody>
            </p:sp>
            <p:sp>
              <p:nvSpPr>
                <p:cNvPr id="119932" name="Rectangle 254"/>
                <p:cNvSpPr>
                  <a:spLocks noChangeArrowheads="1"/>
                </p:cNvSpPr>
                <p:nvPr/>
              </p:nvSpPr>
              <p:spPr bwMode="auto">
                <a:xfrm>
                  <a:off x="2560" y="1747"/>
                  <a:ext cx="5" cy="886"/>
                </a:xfrm>
                <a:prstGeom prst="rect">
                  <a:avLst/>
                </a:prstGeom>
                <a:solidFill>
                  <a:srgbClr val="E79346"/>
                </a:solidFill>
                <a:ln w="9525">
                  <a:noFill/>
                  <a:miter lim="800000"/>
                  <a:headEnd/>
                  <a:tailEnd/>
                </a:ln>
              </p:spPr>
              <p:txBody>
                <a:bodyPr/>
                <a:lstStyle/>
                <a:p>
                  <a:endParaRPr lang="en-US"/>
                </a:p>
              </p:txBody>
            </p:sp>
            <p:sp>
              <p:nvSpPr>
                <p:cNvPr id="119933" name="Rectangle 255"/>
                <p:cNvSpPr>
                  <a:spLocks noChangeArrowheads="1"/>
                </p:cNvSpPr>
                <p:nvPr/>
              </p:nvSpPr>
              <p:spPr bwMode="auto">
                <a:xfrm>
                  <a:off x="2810" y="1747"/>
                  <a:ext cx="5" cy="886"/>
                </a:xfrm>
                <a:prstGeom prst="rect">
                  <a:avLst/>
                </a:prstGeom>
                <a:solidFill>
                  <a:srgbClr val="E79346"/>
                </a:solidFill>
                <a:ln w="9525">
                  <a:noFill/>
                  <a:miter lim="800000"/>
                  <a:headEnd/>
                  <a:tailEnd/>
                </a:ln>
              </p:spPr>
              <p:txBody>
                <a:bodyPr/>
                <a:lstStyle/>
                <a:p>
                  <a:endParaRPr lang="en-US"/>
                </a:p>
              </p:txBody>
            </p:sp>
            <p:sp>
              <p:nvSpPr>
                <p:cNvPr id="119934" name="Rectangle 256"/>
                <p:cNvSpPr>
                  <a:spLocks noChangeArrowheads="1"/>
                </p:cNvSpPr>
                <p:nvPr/>
              </p:nvSpPr>
              <p:spPr bwMode="auto">
                <a:xfrm>
                  <a:off x="2565" y="1747"/>
                  <a:ext cx="245" cy="30"/>
                </a:xfrm>
                <a:prstGeom prst="rect">
                  <a:avLst/>
                </a:prstGeom>
                <a:solidFill>
                  <a:srgbClr val="E89447"/>
                </a:solidFill>
                <a:ln w="9525">
                  <a:noFill/>
                  <a:miter lim="800000"/>
                  <a:headEnd/>
                  <a:tailEnd/>
                </a:ln>
              </p:spPr>
              <p:txBody>
                <a:bodyPr/>
                <a:lstStyle/>
                <a:p>
                  <a:endParaRPr lang="en-US"/>
                </a:p>
              </p:txBody>
            </p:sp>
            <p:sp>
              <p:nvSpPr>
                <p:cNvPr id="119935" name="Rectangle 257"/>
                <p:cNvSpPr>
                  <a:spLocks noChangeArrowheads="1"/>
                </p:cNvSpPr>
                <p:nvPr/>
              </p:nvSpPr>
              <p:spPr bwMode="auto">
                <a:xfrm>
                  <a:off x="2565" y="2603"/>
                  <a:ext cx="245" cy="30"/>
                </a:xfrm>
                <a:prstGeom prst="rect">
                  <a:avLst/>
                </a:prstGeom>
                <a:solidFill>
                  <a:srgbClr val="E89447"/>
                </a:solidFill>
                <a:ln w="9525">
                  <a:noFill/>
                  <a:miter lim="800000"/>
                  <a:headEnd/>
                  <a:tailEnd/>
                </a:ln>
              </p:spPr>
              <p:txBody>
                <a:bodyPr/>
                <a:lstStyle/>
                <a:p>
                  <a:endParaRPr lang="en-US"/>
                </a:p>
              </p:txBody>
            </p:sp>
            <p:sp>
              <p:nvSpPr>
                <p:cNvPr id="119936" name="Rectangle 258"/>
                <p:cNvSpPr>
                  <a:spLocks noChangeArrowheads="1"/>
                </p:cNvSpPr>
                <p:nvPr/>
              </p:nvSpPr>
              <p:spPr bwMode="auto">
                <a:xfrm>
                  <a:off x="2565" y="1777"/>
                  <a:ext cx="10" cy="826"/>
                </a:xfrm>
                <a:prstGeom prst="rect">
                  <a:avLst/>
                </a:prstGeom>
                <a:solidFill>
                  <a:srgbClr val="E89447"/>
                </a:solidFill>
                <a:ln w="9525">
                  <a:noFill/>
                  <a:miter lim="800000"/>
                  <a:headEnd/>
                  <a:tailEnd/>
                </a:ln>
              </p:spPr>
              <p:txBody>
                <a:bodyPr/>
                <a:lstStyle/>
                <a:p>
                  <a:endParaRPr lang="en-US"/>
                </a:p>
              </p:txBody>
            </p:sp>
            <p:sp>
              <p:nvSpPr>
                <p:cNvPr id="119937" name="Rectangle 259"/>
                <p:cNvSpPr>
                  <a:spLocks noChangeArrowheads="1"/>
                </p:cNvSpPr>
                <p:nvPr/>
              </p:nvSpPr>
              <p:spPr bwMode="auto">
                <a:xfrm>
                  <a:off x="2800" y="1777"/>
                  <a:ext cx="10" cy="826"/>
                </a:xfrm>
                <a:prstGeom prst="rect">
                  <a:avLst/>
                </a:prstGeom>
                <a:solidFill>
                  <a:srgbClr val="E89447"/>
                </a:solidFill>
                <a:ln w="9525">
                  <a:noFill/>
                  <a:miter lim="800000"/>
                  <a:headEnd/>
                  <a:tailEnd/>
                </a:ln>
              </p:spPr>
              <p:txBody>
                <a:bodyPr/>
                <a:lstStyle/>
                <a:p>
                  <a:endParaRPr lang="en-US"/>
                </a:p>
              </p:txBody>
            </p:sp>
            <p:sp>
              <p:nvSpPr>
                <p:cNvPr id="119938" name="Rectangle 260"/>
                <p:cNvSpPr>
                  <a:spLocks noChangeArrowheads="1"/>
                </p:cNvSpPr>
                <p:nvPr/>
              </p:nvSpPr>
              <p:spPr bwMode="auto">
                <a:xfrm>
                  <a:off x="2575" y="1777"/>
                  <a:ext cx="225" cy="29"/>
                </a:xfrm>
                <a:prstGeom prst="rect">
                  <a:avLst/>
                </a:prstGeom>
                <a:solidFill>
                  <a:srgbClr val="EA9547"/>
                </a:solidFill>
                <a:ln w="9525">
                  <a:noFill/>
                  <a:miter lim="800000"/>
                  <a:headEnd/>
                  <a:tailEnd/>
                </a:ln>
              </p:spPr>
              <p:txBody>
                <a:bodyPr/>
                <a:lstStyle/>
                <a:p>
                  <a:endParaRPr lang="en-US"/>
                </a:p>
              </p:txBody>
            </p:sp>
            <p:sp>
              <p:nvSpPr>
                <p:cNvPr id="119939" name="Rectangle 261"/>
                <p:cNvSpPr>
                  <a:spLocks noChangeArrowheads="1"/>
                </p:cNvSpPr>
                <p:nvPr/>
              </p:nvSpPr>
              <p:spPr bwMode="auto">
                <a:xfrm>
                  <a:off x="2575" y="2574"/>
                  <a:ext cx="225" cy="29"/>
                </a:xfrm>
                <a:prstGeom prst="rect">
                  <a:avLst/>
                </a:prstGeom>
                <a:solidFill>
                  <a:srgbClr val="EA9547"/>
                </a:solidFill>
                <a:ln w="9525">
                  <a:noFill/>
                  <a:miter lim="800000"/>
                  <a:headEnd/>
                  <a:tailEnd/>
                </a:ln>
              </p:spPr>
              <p:txBody>
                <a:bodyPr/>
                <a:lstStyle/>
                <a:p>
                  <a:endParaRPr lang="en-US"/>
                </a:p>
              </p:txBody>
            </p:sp>
            <p:sp>
              <p:nvSpPr>
                <p:cNvPr id="119940" name="Rectangle 262"/>
                <p:cNvSpPr>
                  <a:spLocks noChangeArrowheads="1"/>
                </p:cNvSpPr>
                <p:nvPr/>
              </p:nvSpPr>
              <p:spPr bwMode="auto">
                <a:xfrm>
                  <a:off x="2575" y="1806"/>
                  <a:ext cx="5" cy="768"/>
                </a:xfrm>
                <a:prstGeom prst="rect">
                  <a:avLst/>
                </a:prstGeom>
                <a:solidFill>
                  <a:srgbClr val="EA9547"/>
                </a:solidFill>
                <a:ln w="9525">
                  <a:noFill/>
                  <a:miter lim="800000"/>
                  <a:headEnd/>
                  <a:tailEnd/>
                </a:ln>
              </p:spPr>
              <p:txBody>
                <a:bodyPr/>
                <a:lstStyle/>
                <a:p>
                  <a:endParaRPr lang="en-US"/>
                </a:p>
              </p:txBody>
            </p:sp>
            <p:sp>
              <p:nvSpPr>
                <p:cNvPr id="119941" name="Rectangle 263"/>
                <p:cNvSpPr>
                  <a:spLocks noChangeArrowheads="1"/>
                </p:cNvSpPr>
                <p:nvPr/>
              </p:nvSpPr>
              <p:spPr bwMode="auto">
                <a:xfrm>
                  <a:off x="2795" y="1806"/>
                  <a:ext cx="5" cy="768"/>
                </a:xfrm>
                <a:prstGeom prst="rect">
                  <a:avLst/>
                </a:prstGeom>
                <a:solidFill>
                  <a:srgbClr val="EA9547"/>
                </a:solidFill>
                <a:ln w="9525">
                  <a:noFill/>
                  <a:miter lim="800000"/>
                  <a:headEnd/>
                  <a:tailEnd/>
                </a:ln>
              </p:spPr>
              <p:txBody>
                <a:bodyPr/>
                <a:lstStyle/>
                <a:p>
                  <a:endParaRPr lang="en-US"/>
                </a:p>
              </p:txBody>
            </p:sp>
            <p:sp>
              <p:nvSpPr>
                <p:cNvPr id="119942" name="Rectangle 264"/>
                <p:cNvSpPr>
                  <a:spLocks noChangeArrowheads="1"/>
                </p:cNvSpPr>
                <p:nvPr/>
              </p:nvSpPr>
              <p:spPr bwMode="auto">
                <a:xfrm>
                  <a:off x="2580" y="1806"/>
                  <a:ext cx="215" cy="29"/>
                </a:xfrm>
                <a:prstGeom prst="rect">
                  <a:avLst/>
                </a:prstGeom>
                <a:solidFill>
                  <a:srgbClr val="EB9647"/>
                </a:solidFill>
                <a:ln w="9525">
                  <a:noFill/>
                  <a:miter lim="800000"/>
                  <a:headEnd/>
                  <a:tailEnd/>
                </a:ln>
              </p:spPr>
              <p:txBody>
                <a:bodyPr/>
                <a:lstStyle/>
                <a:p>
                  <a:endParaRPr lang="en-US"/>
                </a:p>
              </p:txBody>
            </p:sp>
            <p:sp>
              <p:nvSpPr>
                <p:cNvPr id="119943" name="Rectangle 265"/>
                <p:cNvSpPr>
                  <a:spLocks noChangeArrowheads="1"/>
                </p:cNvSpPr>
                <p:nvPr/>
              </p:nvSpPr>
              <p:spPr bwMode="auto">
                <a:xfrm>
                  <a:off x="2580" y="2545"/>
                  <a:ext cx="215" cy="29"/>
                </a:xfrm>
                <a:prstGeom prst="rect">
                  <a:avLst/>
                </a:prstGeom>
                <a:solidFill>
                  <a:srgbClr val="EB9647"/>
                </a:solidFill>
                <a:ln w="9525">
                  <a:noFill/>
                  <a:miter lim="800000"/>
                  <a:headEnd/>
                  <a:tailEnd/>
                </a:ln>
              </p:spPr>
              <p:txBody>
                <a:bodyPr/>
                <a:lstStyle/>
                <a:p>
                  <a:endParaRPr lang="en-US"/>
                </a:p>
              </p:txBody>
            </p:sp>
            <p:sp>
              <p:nvSpPr>
                <p:cNvPr id="119944" name="Rectangle 266"/>
                <p:cNvSpPr>
                  <a:spLocks noChangeArrowheads="1"/>
                </p:cNvSpPr>
                <p:nvPr/>
              </p:nvSpPr>
              <p:spPr bwMode="auto">
                <a:xfrm>
                  <a:off x="2580" y="1835"/>
                  <a:ext cx="10" cy="710"/>
                </a:xfrm>
                <a:prstGeom prst="rect">
                  <a:avLst/>
                </a:prstGeom>
                <a:solidFill>
                  <a:srgbClr val="EB9647"/>
                </a:solidFill>
                <a:ln w="9525">
                  <a:noFill/>
                  <a:miter lim="800000"/>
                  <a:headEnd/>
                  <a:tailEnd/>
                </a:ln>
              </p:spPr>
              <p:txBody>
                <a:bodyPr/>
                <a:lstStyle/>
                <a:p>
                  <a:endParaRPr lang="en-US"/>
                </a:p>
              </p:txBody>
            </p:sp>
            <p:sp>
              <p:nvSpPr>
                <p:cNvPr id="119945" name="Rectangle 267"/>
                <p:cNvSpPr>
                  <a:spLocks noChangeArrowheads="1"/>
                </p:cNvSpPr>
                <p:nvPr/>
              </p:nvSpPr>
              <p:spPr bwMode="auto">
                <a:xfrm>
                  <a:off x="2785" y="1835"/>
                  <a:ext cx="10" cy="710"/>
                </a:xfrm>
                <a:prstGeom prst="rect">
                  <a:avLst/>
                </a:prstGeom>
                <a:solidFill>
                  <a:srgbClr val="EB9647"/>
                </a:solidFill>
                <a:ln w="9525">
                  <a:noFill/>
                  <a:miter lim="800000"/>
                  <a:headEnd/>
                  <a:tailEnd/>
                </a:ln>
              </p:spPr>
              <p:txBody>
                <a:bodyPr/>
                <a:lstStyle/>
                <a:p>
                  <a:endParaRPr lang="en-US"/>
                </a:p>
              </p:txBody>
            </p:sp>
            <p:sp>
              <p:nvSpPr>
                <p:cNvPr id="119946" name="Rectangle 268"/>
                <p:cNvSpPr>
                  <a:spLocks noChangeArrowheads="1"/>
                </p:cNvSpPr>
                <p:nvPr/>
              </p:nvSpPr>
              <p:spPr bwMode="auto">
                <a:xfrm>
                  <a:off x="2590" y="1835"/>
                  <a:ext cx="195" cy="30"/>
                </a:xfrm>
                <a:prstGeom prst="rect">
                  <a:avLst/>
                </a:prstGeom>
                <a:solidFill>
                  <a:srgbClr val="ED9748"/>
                </a:solidFill>
                <a:ln w="9525">
                  <a:noFill/>
                  <a:miter lim="800000"/>
                  <a:headEnd/>
                  <a:tailEnd/>
                </a:ln>
              </p:spPr>
              <p:txBody>
                <a:bodyPr/>
                <a:lstStyle/>
                <a:p>
                  <a:endParaRPr lang="en-US"/>
                </a:p>
              </p:txBody>
            </p:sp>
            <p:sp>
              <p:nvSpPr>
                <p:cNvPr id="119947" name="Rectangle 269"/>
                <p:cNvSpPr>
                  <a:spLocks noChangeArrowheads="1"/>
                </p:cNvSpPr>
                <p:nvPr/>
              </p:nvSpPr>
              <p:spPr bwMode="auto">
                <a:xfrm>
                  <a:off x="2590" y="2515"/>
                  <a:ext cx="195" cy="30"/>
                </a:xfrm>
                <a:prstGeom prst="rect">
                  <a:avLst/>
                </a:prstGeom>
                <a:solidFill>
                  <a:srgbClr val="ED9748"/>
                </a:solidFill>
                <a:ln w="9525">
                  <a:noFill/>
                  <a:miter lim="800000"/>
                  <a:headEnd/>
                  <a:tailEnd/>
                </a:ln>
              </p:spPr>
              <p:txBody>
                <a:bodyPr/>
                <a:lstStyle/>
                <a:p>
                  <a:endParaRPr lang="en-US"/>
                </a:p>
              </p:txBody>
            </p:sp>
            <p:sp>
              <p:nvSpPr>
                <p:cNvPr id="119948" name="Rectangle 270"/>
                <p:cNvSpPr>
                  <a:spLocks noChangeArrowheads="1"/>
                </p:cNvSpPr>
                <p:nvPr/>
              </p:nvSpPr>
              <p:spPr bwMode="auto">
                <a:xfrm>
                  <a:off x="2590" y="1865"/>
                  <a:ext cx="9" cy="650"/>
                </a:xfrm>
                <a:prstGeom prst="rect">
                  <a:avLst/>
                </a:prstGeom>
                <a:solidFill>
                  <a:srgbClr val="ED9748"/>
                </a:solidFill>
                <a:ln w="9525">
                  <a:noFill/>
                  <a:miter lim="800000"/>
                  <a:headEnd/>
                  <a:tailEnd/>
                </a:ln>
              </p:spPr>
              <p:txBody>
                <a:bodyPr/>
                <a:lstStyle/>
                <a:p>
                  <a:endParaRPr lang="en-US"/>
                </a:p>
              </p:txBody>
            </p:sp>
            <p:sp>
              <p:nvSpPr>
                <p:cNvPr id="119949" name="Rectangle 271"/>
                <p:cNvSpPr>
                  <a:spLocks noChangeArrowheads="1"/>
                </p:cNvSpPr>
                <p:nvPr/>
              </p:nvSpPr>
              <p:spPr bwMode="auto">
                <a:xfrm>
                  <a:off x="2775" y="1865"/>
                  <a:ext cx="10" cy="650"/>
                </a:xfrm>
                <a:prstGeom prst="rect">
                  <a:avLst/>
                </a:prstGeom>
                <a:solidFill>
                  <a:srgbClr val="ED9748"/>
                </a:solidFill>
                <a:ln w="9525">
                  <a:noFill/>
                  <a:miter lim="800000"/>
                  <a:headEnd/>
                  <a:tailEnd/>
                </a:ln>
              </p:spPr>
              <p:txBody>
                <a:bodyPr/>
                <a:lstStyle/>
                <a:p>
                  <a:endParaRPr lang="en-US"/>
                </a:p>
              </p:txBody>
            </p:sp>
            <p:sp>
              <p:nvSpPr>
                <p:cNvPr id="119950" name="Rectangle 272"/>
                <p:cNvSpPr>
                  <a:spLocks noChangeArrowheads="1"/>
                </p:cNvSpPr>
                <p:nvPr/>
              </p:nvSpPr>
              <p:spPr bwMode="auto">
                <a:xfrm>
                  <a:off x="2599" y="1865"/>
                  <a:ext cx="176" cy="29"/>
                </a:xfrm>
                <a:prstGeom prst="rect">
                  <a:avLst/>
                </a:prstGeom>
                <a:solidFill>
                  <a:srgbClr val="EE9748"/>
                </a:solidFill>
                <a:ln w="9525">
                  <a:noFill/>
                  <a:miter lim="800000"/>
                  <a:headEnd/>
                  <a:tailEnd/>
                </a:ln>
              </p:spPr>
              <p:txBody>
                <a:bodyPr/>
                <a:lstStyle/>
                <a:p>
                  <a:endParaRPr lang="en-US"/>
                </a:p>
              </p:txBody>
            </p:sp>
            <p:sp>
              <p:nvSpPr>
                <p:cNvPr id="119951" name="Rectangle 273"/>
                <p:cNvSpPr>
                  <a:spLocks noChangeArrowheads="1"/>
                </p:cNvSpPr>
                <p:nvPr/>
              </p:nvSpPr>
              <p:spPr bwMode="auto">
                <a:xfrm>
                  <a:off x="2599" y="2486"/>
                  <a:ext cx="176" cy="29"/>
                </a:xfrm>
                <a:prstGeom prst="rect">
                  <a:avLst/>
                </a:prstGeom>
                <a:solidFill>
                  <a:srgbClr val="EE9748"/>
                </a:solidFill>
                <a:ln w="9525">
                  <a:noFill/>
                  <a:miter lim="800000"/>
                  <a:headEnd/>
                  <a:tailEnd/>
                </a:ln>
              </p:spPr>
              <p:txBody>
                <a:bodyPr/>
                <a:lstStyle/>
                <a:p>
                  <a:endParaRPr lang="en-US"/>
                </a:p>
              </p:txBody>
            </p:sp>
            <p:sp>
              <p:nvSpPr>
                <p:cNvPr id="119952" name="Rectangle 274"/>
                <p:cNvSpPr>
                  <a:spLocks noChangeArrowheads="1"/>
                </p:cNvSpPr>
                <p:nvPr/>
              </p:nvSpPr>
              <p:spPr bwMode="auto">
                <a:xfrm>
                  <a:off x="2599" y="1894"/>
                  <a:ext cx="5" cy="592"/>
                </a:xfrm>
                <a:prstGeom prst="rect">
                  <a:avLst/>
                </a:prstGeom>
                <a:solidFill>
                  <a:srgbClr val="EE9748"/>
                </a:solidFill>
                <a:ln w="9525">
                  <a:noFill/>
                  <a:miter lim="800000"/>
                  <a:headEnd/>
                  <a:tailEnd/>
                </a:ln>
              </p:spPr>
              <p:txBody>
                <a:bodyPr/>
                <a:lstStyle/>
                <a:p>
                  <a:endParaRPr lang="en-US"/>
                </a:p>
              </p:txBody>
            </p:sp>
            <p:sp>
              <p:nvSpPr>
                <p:cNvPr id="119953" name="Rectangle 275"/>
                <p:cNvSpPr>
                  <a:spLocks noChangeArrowheads="1"/>
                </p:cNvSpPr>
                <p:nvPr/>
              </p:nvSpPr>
              <p:spPr bwMode="auto">
                <a:xfrm>
                  <a:off x="2771" y="1894"/>
                  <a:ext cx="4" cy="592"/>
                </a:xfrm>
                <a:prstGeom prst="rect">
                  <a:avLst/>
                </a:prstGeom>
                <a:solidFill>
                  <a:srgbClr val="EE9748"/>
                </a:solidFill>
                <a:ln w="9525">
                  <a:noFill/>
                  <a:miter lim="800000"/>
                  <a:headEnd/>
                  <a:tailEnd/>
                </a:ln>
              </p:spPr>
              <p:txBody>
                <a:bodyPr/>
                <a:lstStyle/>
                <a:p>
                  <a:endParaRPr lang="en-US"/>
                </a:p>
              </p:txBody>
            </p:sp>
            <p:sp>
              <p:nvSpPr>
                <p:cNvPr id="119954" name="Rectangle 276"/>
                <p:cNvSpPr>
                  <a:spLocks noChangeArrowheads="1"/>
                </p:cNvSpPr>
                <p:nvPr/>
              </p:nvSpPr>
              <p:spPr bwMode="auto">
                <a:xfrm>
                  <a:off x="2604" y="1894"/>
                  <a:ext cx="167" cy="29"/>
                </a:xfrm>
                <a:prstGeom prst="rect">
                  <a:avLst/>
                </a:prstGeom>
                <a:solidFill>
                  <a:srgbClr val="EF9849"/>
                </a:solidFill>
                <a:ln w="9525">
                  <a:noFill/>
                  <a:miter lim="800000"/>
                  <a:headEnd/>
                  <a:tailEnd/>
                </a:ln>
              </p:spPr>
              <p:txBody>
                <a:bodyPr/>
                <a:lstStyle/>
                <a:p>
                  <a:endParaRPr lang="en-US"/>
                </a:p>
              </p:txBody>
            </p:sp>
            <p:sp>
              <p:nvSpPr>
                <p:cNvPr id="119955" name="Rectangle 277"/>
                <p:cNvSpPr>
                  <a:spLocks noChangeArrowheads="1"/>
                </p:cNvSpPr>
                <p:nvPr/>
              </p:nvSpPr>
              <p:spPr bwMode="auto">
                <a:xfrm>
                  <a:off x="2604" y="2457"/>
                  <a:ext cx="167" cy="29"/>
                </a:xfrm>
                <a:prstGeom prst="rect">
                  <a:avLst/>
                </a:prstGeom>
                <a:solidFill>
                  <a:srgbClr val="EF9849"/>
                </a:solidFill>
                <a:ln w="9525">
                  <a:noFill/>
                  <a:miter lim="800000"/>
                  <a:headEnd/>
                  <a:tailEnd/>
                </a:ln>
              </p:spPr>
              <p:txBody>
                <a:bodyPr/>
                <a:lstStyle/>
                <a:p>
                  <a:endParaRPr lang="en-US"/>
                </a:p>
              </p:txBody>
            </p:sp>
            <p:sp>
              <p:nvSpPr>
                <p:cNvPr id="119956" name="Rectangle 278"/>
                <p:cNvSpPr>
                  <a:spLocks noChangeArrowheads="1"/>
                </p:cNvSpPr>
                <p:nvPr/>
              </p:nvSpPr>
              <p:spPr bwMode="auto">
                <a:xfrm>
                  <a:off x="2604" y="1923"/>
                  <a:ext cx="10" cy="534"/>
                </a:xfrm>
                <a:prstGeom prst="rect">
                  <a:avLst/>
                </a:prstGeom>
                <a:solidFill>
                  <a:srgbClr val="EF9849"/>
                </a:solidFill>
                <a:ln w="9525">
                  <a:noFill/>
                  <a:miter lim="800000"/>
                  <a:headEnd/>
                  <a:tailEnd/>
                </a:ln>
              </p:spPr>
              <p:txBody>
                <a:bodyPr/>
                <a:lstStyle/>
                <a:p>
                  <a:endParaRPr lang="en-US"/>
                </a:p>
              </p:txBody>
            </p:sp>
            <p:sp>
              <p:nvSpPr>
                <p:cNvPr id="119957" name="Rectangle 279"/>
                <p:cNvSpPr>
                  <a:spLocks noChangeArrowheads="1"/>
                </p:cNvSpPr>
                <p:nvPr/>
              </p:nvSpPr>
              <p:spPr bwMode="auto">
                <a:xfrm>
                  <a:off x="2761" y="1923"/>
                  <a:ext cx="10" cy="534"/>
                </a:xfrm>
                <a:prstGeom prst="rect">
                  <a:avLst/>
                </a:prstGeom>
                <a:solidFill>
                  <a:srgbClr val="EF9849"/>
                </a:solidFill>
                <a:ln w="9525">
                  <a:noFill/>
                  <a:miter lim="800000"/>
                  <a:headEnd/>
                  <a:tailEnd/>
                </a:ln>
              </p:spPr>
              <p:txBody>
                <a:bodyPr/>
                <a:lstStyle/>
                <a:p>
                  <a:endParaRPr lang="en-US"/>
                </a:p>
              </p:txBody>
            </p:sp>
            <p:sp>
              <p:nvSpPr>
                <p:cNvPr id="119958" name="Rectangle 280"/>
                <p:cNvSpPr>
                  <a:spLocks noChangeArrowheads="1"/>
                </p:cNvSpPr>
                <p:nvPr/>
              </p:nvSpPr>
              <p:spPr bwMode="auto">
                <a:xfrm>
                  <a:off x="2614" y="1923"/>
                  <a:ext cx="147" cy="30"/>
                </a:xfrm>
                <a:prstGeom prst="rect">
                  <a:avLst/>
                </a:prstGeom>
                <a:solidFill>
                  <a:srgbClr val="F09949"/>
                </a:solidFill>
                <a:ln w="9525">
                  <a:noFill/>
                  <a:miter lim="800000"/>
                  <a:headEnd/>
                  <a:tailEnd/>
                </a:ln>
              </p:spPr>
              <p:txBody>
                <a:bodyPr/>
                <a:lstStyle/>
                <a:p>
                  <a:endParaRPr lang="en-US"/>
                </a:p>
              </p:txBody>
            </p:sp>
            <p:sp>
              <p:nvSpPr>
                <p:cNvPr id="119959" name="Rectangle 281"/>
                <p:cNvSpPr>
                  <a:spLocks noChangeArrowheads="1"/>
                </p:cNvSpPr>
                <p:nvPr/>
              </p:nvSpPr>
              <p:spPr bwMode="auto">
                <a:xfrm>
                  <a:off x="2614" y="2427"/>
                  <a:ext cx="147" cy="30"/>
                </a:xfrm>
                <a:prstGeom prst="rect">
                  <a:avLst/>
                </a:prstGeom>
                <a:solidFill>
                  <a:srgbClr val="F09949"/>
                </a:solidFill>
                <a:ln w="9525">
                  <a:noFill/>
                  <a:miter lim="800000"/>
                  <a:headEnd/>
                  <a:tailEnd/>
                </a:ln>
              </p:spPr>
              <p:txBody>
                <a:bodyPr/>
                <a:lstStyle/>
                <a:p>
                  <a:endParaRPr lang="en-US"/>
                </a:p>
              </p:txBody>
            </p:sp>
            <p:sp>
              <p:nvSpPr>
                <p:cNvPr id="119960" name="Rectangle 282"/>
                <p:cNvSpPr>
                  <a:spLocks noChangeArrowheads="1"/>
                </p:cNvSpPr>
                <p:nvPr/>
              </p:nvSpPr>
              <p:spPr bwMode="auto">
                <a:xfrm>
                  <a:off x="2614" y="1953"/>
                  <a:ext cx="10" cy="474"/>
                </a:xfrm>
                <a:prstGeom prst="rect">
                  <a:avLst/>
                </a:prstGeom>
                <a:solidFill>
                  <a:srgbClr val="F09949"/>
                </a:solidFill>
                <a:ln w="9525">
                  <a:noFill/>
                  <a:miter lim="800000"/>
                  <a:headEnd/>
                  <a:tailEnd/>
                </a:ln>
              </p:spPr>
              <p:txBody>
                <a:bodyPr/>
                <a:lstStyle/>
                <a:p>
                  <a:endParaRPr lang="en-US"/>
                </a:p>
              </p:txBody>
            </p:sp>
            <p:sp>
              <p:nvSpPr>
                <p:cNvPr id="119961" name="Rectangle 283"/>
                <p:cNvSpPr>
                  <a:spLocks noChangeArrowheads="1"/>
                </p:cNvSpPr>
                <p:nvPr/>
              </p:nvSpPr>
              <p:spPr bwMode="auto">
                <a:xfrm>
                  <a:off x="2751" y="1953"/>
                  <a:ext cx="10" cy="474"/>
                </a:xfrm>
                <a:prstGeom prst="rect">
                  <a:avLst/>
                </a:prstGeom>
                <a:solidFill>
                  <a:srgbClr val="F09949"/>
                </a:solidFill>
                <a:ln w="9525">
                  <a:noFill/>
                  <a:miter lim="800000"/>
                  <a:headEnd/>
                  <a:tailEnd/>
                </a:ln>
              </p:spPr>
              <p:txBody>
                <a:bodyPr/>
                <a:lstStyle/>
                <a:p>
                  <a:endParaRPr lang="en-US"/>
                </a:p>
              </p:txBody>
            </p:sp>
            <p:sp>
              <p:nvSpPr>
                <p:cNvPr id="119962" name="Rectangle 284"/>
                <p:cNvSpPr>
                  <a:spLocks noChangeArrowheads="1"/>
                </p:cNvSpPr>
                <p:nvPr/>
              </p:nvSpPr>
              <p:spPr bwMode="auto">
                <a:xfrm>
                  <a:off x="2624" y="1953"/>
                  <a:ext cx="127" cy="29"/>
                </a:xfrm>
                <a:prstGeom prst="rect">
                  <a:avLst/>
                </a:prstGeom>
                <a:solidFill>
                  <a:srgbClr val="F19949"/>
                </a:solidFill>
                <a:ln w="9525">
                  <a:noFill/>
                  <a:miter lim="800000"/>
                  <a:headEnd/>
                  <a:tailEnd/>
                </a:ln>
              </p:spPr>
              <p:txBody>
                <a:bodyPr/>
                <a:lstStyle/>
                <a:p>
                  <a:endParaRPr lang="en-US"/>
                </a:p>
              </p:txBody>
            </p:sp>
            <p:sp>
              <p:nvSpPr>
                <p:cNvPr id="119963" name="Rectangle 285"/>
                <p:cNvSpPr>
                  <a:spLocks noChangeArrowheads="1"/>
                </p:cNvSpPr>
                <p:nvPr/>
              </p:nvSpPr>
              <p:spPr bwMode="auto">
                <a:xfrm>
                  <a:off x="2624" y="2398"/>
                  <a:ext cx="127" cy="29"/>
                </a:xfrm>
                <a:prstGeom prst="rect">
                  <a:avLst/>
                </a:prstGeom>
                <a:solidFill>
                  <a:srgbClr val="F19949"/>
                </a:solidFill>
                <a:ln w="9525">
                  <a:noFill/>
                  <a:miter lim="800000"/>
                  <a:headEnd/>
                  <a:tailEnd/>
                </a:ln>
              </p:spPr>
              <p:txBody>
                <a:bodyPr/>
                <a:lstStyle/>
                <a:p>
                  <a:endParaRPr lang="en-US"/>
                </a:p>
              </p:txBody>
            </p:sp>
            <p:sp>
              <p:nvSpPr>
                <p:cNvPr id="119964" name="Rectangle 286"/>
                <p:cNvSpPr>
                  <a:spLocks noChangeArrowheads="1"/>
                </p:cNvSpPr>
                <p:nvPr/>
              </p:nvSpPr>
              <p:spPr bwMode="auto">
                <a:xfrm>
                  <a:off x="2624" y="1982"/>
                  <a:ext cx="5" cy="416"/>
                </a:xfrm>
                <a:prstGeom prst="rect">
                  <a:avLst/>
                </a:prstGeom>
                <a:solidFill>
                  <a:srgbClr val="F19949"/>
                </a:solidFill>
                <a:ln w="9525">
                  <a:noFill/>
                  <a:miter lim="800000"/>
                  <a:headEnd/>
                  <a:tailEnd/>
                </a:ln>
              </p:spPr>
              <p:txBody>
                <a:bodyPr/>
                <a:lstStyle/>
                <a:p>
                  <a:endParaRPr lang="en-US"/>
                </a:p>
              </p:txBody>
            </p:sp>
            <p:sp>
              <p:nvSpPr>
                <p:cNvPr id="119965" name="Rectangle 287"/>
                <p:cNvSpPr>
                  <a:spLocks noChangeArrowheads="1"/>
                </p:cNvSpPr>
                <p:nvPr/>
              </p:nvSpPr>
              <p:spPr bwMode="auto">
                <a:xfrm>
                  <a:off x="2746" y="1982"/>
                  <a:ext cx="5" cy="416"/>
                </a:xfrm>
                <a:prstGeom prst="rect">
                  <a:avLst/>
                </a:prstGeom>
                <a:solidFill>
                  <a:srgbClr val="F19949"/>
                </a:solidFill>
                <a:ln w="9525">
                  <a:noFill/>
                  <a:miter lim="800000"/>
                  <a:headEnd/>
                  <a:tailEnd/>
                </a:ln>
              </p:spPr>
              <p:txBody>
                <a:bodyPr/>
                <a:lstStyle/>
                <a:p>
                  <a:endParaRPr lang="en-US"/>
                </a:p>
              </p:txBody>
            </p:sp>
            <p:sp>
              <p:nvSpPr>
                <p:cNvPr id="119966" name="Rectangle 288"/>
                <p:cNvSpPr>
                  <a:spLocks noChangeArrowheads="1"/>
                </p:cNvSpPr>
                <p:nvPr/>
              </p:nvSpPr>
              <p:spPr bwMode="auto">
                <a:xfrm>
                  <a:off x="2629" y="1982"/>
                  <a:ext cx="117" cy="30"/>
                </a:xfrm>
                <a:prstGeom prst="rect">
                  <a:avLst/>
                </a:prstGeom>
                <a:solidFill>
                  <a:srgbClr val="F29A4A"/>
                </a:solidFill>
                <a:ln w="9525">
                  <a:noFill/>
                  <a:miter lim="800000"/>
                  <a:headEnd/>
                  <a:tailEnd/>
                </a:ln>
              </p:spPr>
              <p:txBody>
                <a:bodyPr/>
                <a:lstStyle/>
                <a:p>
                  <a:endParaRPr lang="en-US"/>
                </a:p>
              </p:txBody>
            </p:sp>
            <p:sp>
              <p:nvSpPr>
                <p:cNvPr id="119967" name="Rectangle 289"/>
                <p:cNvSpPr>
                  <a:spLocks noChangeArrowheads="1"/>
                </p:cNvSpPr>
                <p:nvPr/>
              </p:nvSpPr>
              <p:spPr bwMode="auto">
                <a:xfrm>
                  <a:off x="2629" y="2369"/>
                  <a:ext cx="117" cy="29"/>
                </a:xfrm>
                <a:prstGeom prst="rect">
                  <a:avLst/>
                </a:prstGeom>
                <a:solidFill>
                  <a:srgbClr val="F29A4A"/>
                </a:solidFill>
                <a:ln w="9525">
                  <a:noFill/>
                  <a:miter lim="800000"/>
                  <a:headEnd/>
                  <a:tailEnd/>
                </a:ln>
              </p:spPr>
              <p:txBody>
                <a:bodyPr/>
                <a:lstStyle/>
                <a:p>
                  <a:endParaRPr lang="en-US"/>
                </a:p>
              </p:txBody>
            </p:sp>
            <p:sp>
              <p:nvSpPr>
                <p:cNvPr id="119968" name="Rectangle 290"/>
                <p:cNvSpPr>
                  <a:spLocks noChangeArrowheads="1"/>
                </p:cNvSpPr>
                <p:nvPr/>
              </p:nvSpPr>
              <p:spPr bwMode="auto">
                <a:xfrm>
                  <a:off x="2629" y="2012"/>
                  <a:ext cx="9" cy="357"/>
                </a:xfrm>
                <a:prstGeom prst="rect">
                  <a:avLst/>
                </a:prstGeom>
                <a:solidFill>
                  <a:srgbClr val="F29A4A"/>
                </a:solidFill>
                <a:ln w="9525">
                  <a:noFill/>
                  <a:miter lim="800000"/>
                  <a:headEnd/>
                  <a:tailEnd/>
                </a:ln>
              </p:spPr>
              <p:txBody>
                <a:bodyPr/>
                <a:lstStyle/>
                <a:p>
                  <a:endParaRPr lang="en-US"/>
                </a:p>
              </p:txBody>
            </p:sp>
            <p:sp>
              <p:nvSpPr>
                <p:cNvPr id="119969" name="Rectangle 291"/>
                <p:cNvSpPr>
                  <a:spLocks noChangeArrowheads="1"/>
                </p:cNvSpPr>
                <p:nvPr/>
              </p:nvSpPr>
              <p:spPr bwMode="auto">
                <a:xfrm>
                  <a:off x="2736" y="2012"/>
                  <a:ext cx="10" cy="357"/>
                </a:xfrm>
                <a:prstGeom prst="rect">
                  <a:avLst/>
                </a:prstGeom>
                <a:solidFill>
                  <a:srgbClr val="F29A4A"/>
                </a:solidFill>
                <a:ln w="9525">
                  <a:noFill/>
                  <a:miter lim="800000"/>
                  <a:headEnd/>
                  <a:tailEnd/>
                </a:ln>
              </p:spPr>
              <p:txBody>
                <a:bodyPr/>
                <a:lstStyle/>
                <a:p>
                  <a:endParaRPr lang="en-US"/>
                </a:p>
              </p:txBody>
            </p:sp>
            <p:sp>
              <p:nvSpPr>
                <p:cNvPr id="119970" name="Rectangle 292"/>
                <p:cNvSpPr>
                  <a:spLocks noChangeArrowheads="1"/>
                </p:cNvSpPr>
                <p:nvPr/>
              </p:nvSpPr>
              <p:spPr bwMode="auto">
                <a:xfrm>
                  <a:off x="2638" y="2012"/>
                  <a:ext cx="98" cy="29"/>
                </a:xfrm>
                <a:prstGeom prst="rect">
                  <a:avLst/>
                </a:prstGeom>
                <a:solidFill>
                  <a:srgbClr val="F29A4A"/>
                </a:solidFill>
                <a:ln w="9525">
                  <a:noFill/>
                  <a:miter lim="800000"/>
                  <a:headEnd/>
                  <a:tailEnd/>
                </a:ln>
              </p:spPr>
              <p:txBody>
                <a:bodyPr/>
                <a:lstStyle/>
                <a:p>
                  <a:endParaRPr lang="en-US"/>
                </a:p>
              </p:txBody>
            </p:sp>
            <p:sp>
              <p:nvSpPr>
                <p:cNvPr id="119971" name="Rectangle 293"/>
                <p:cNvSpPr>
                  <a:spLocks noChangeArrowheads="1"/>
                </p:cNvSpPr>
                <p:nvPr/>
              </p:nvSpPr>
              <p:spPr bwMode="auto">
                <a:xfrm>
                  <a:off x="2638" y="2339"/>
                  <a:ext cx="98" cy="30"/>
                </a:xfrm>
                <a:prstGeom prst="rect">
                  <a:avLst/>
                </a:prstGeom>
                <a:solidFill>
                  <a:srgbClr val="F29A4A"/>
                </a:solidFill>
                <a:ln w="9525">
                  <a:noFill/>
                  <a:miter lim="800000"/>
                  <a:headEnd/>
                  <a:tailEnd/>
                </a:ln>
              </p:spPr>
              <p:txBody>
                <a:bodyPr/>
                <a:lstStyle/>
                <a:p>
                  <a:endParaRPr lang="en-US"/>
                </a:p>
              </p:txBody>
            </p:sp>
            <p:sp>
              <p:nvSpPr>
                <p:cNvPr id="119972" name="Rectangle 294"/>
                <p:cNvSpPr>
                  <a:spLocks noChangeArrowheads="1"/>
                </p:cNvSpPr>
                <p:nvPr/>
              </p:nvSpPr>
              <p:spPr bwMode="auto">
                <a:xfrm>
                  <a:off x="2638" y="2041"/>
                  <a:ext cx="5" cy="298"/>
                </a:xfrm>
                <a:prstGeom prst="rect">
                  <a:avLst/>
                </a:prstGeom>
                <a:solidFill>
                  <a:srgbClr val="F29A4A"/>
                </a:solidFill>
                <a:ln w="9525">
                  <a:noFill/>
                  <a:miter lim="800000"/>
                  <a:headEnd/>
                  <a:tailEnd/>
                </a:ln>
              </p:spPr>
              <p:txBody>
                <a:bodyPr/>
                <a:lstStyle/>
                <a:p>
                  <a:endParaRPr lang="en-US"/>
                </a:p>
              </p:txBody>
            </p:sp>
            <p:sp>
              <p:nvSpPr>
                <p:cNvPr id="119973" name="Rectangle 295"/>
                <p:cNvSpPr>
                  <a:spLocks noChangeArrowheads="1"/>
                </p:cNvSpPr>
                <p:nvPr/>
              </p:nvSpPr>
              <p:spPr bwMode="auto">
                <a:xfrm>
                  <a:off x="2731" y="2041"/>
                  <a:ext cx="5" cy="298"/>
                </a:xfrm>
                <a:prstGeom prst="rect">
                  <a:avLst/>
                </a:prstGeom>
                <a:solidFill>
                  <a:srgbClr val="F29A4A"/>
                </a:solidFill>
                <a:ln w="9525">
                  <a:noFill/>
                  <a:miter lim="800000"/>
                  <a:headEnd/>
                  <a:tailEnd/>
                </a:ln>
              </p:spPr>
              <p:txBody>
                <a:bodyPr/>
                <a:lstStyle/>
                <a:p>
                  <a:endParaRPr lang="en-US"/>
                </a:p>
              </p:txBody>
            </p:sp>
            <p:sp>
              <p:nvSpPr>
                <p:cNvPr id="119974" name="Rectangle 296"/>
                <p:cNvSpPr>
                  <a:spLocks noChangeArrowheads="1"/>
                </p:cNvSpPr>
                <p:nvPr/>
              </p:nvSpPr>
              <p:spPr bwMode="auto">
                <a:xfrm>
                  <a:off x="2643" y="2041"/>
                  <a:ext cx="88" cy="29"/>
                </a:xfrm>
                <a:prstGeom prst="rect">
                  <a:avLst/>
                </a:prstGeom>
                <a:solidFill>
                  <a:srgbClr val="F39B4A"/>
                </a:solidFill>
                <a:ln w="9525">
                  <a:noFill/>
                  <a:miter lim="800000"/>
                  <a:headEnd/>
                  <a:tailEnd/>
                </a:ln>
              </p:spPr>
              <p:txBody>
                <a:bodyPr/>
                <a:lstStyle/>
                <a:p>
                  <a:endParaRPr lang="en-US"/>
                </a:p>
              </p:txBody>
            </p:sp>
            <p:sp>
              <p:nvSpPr>
                <p:cNvPr id="119975" name="Rectangle 297"/>
                <p:cNvSpPr>
                  <a:spLocks noChangeArrowheads="1"/>
                </p:cNvSpPr>
                <p:nvPr/>
              </p:nvSpPr>
              <p:spPr bwMode="auto">
                <a:xfrm>
                  <a:off x="2643" y="2310"/>
                  <a:ext cx="88" cy="29"/>
                </a:xfrm>
                <a:prstGeom prst="rect">
                  <a:avLst/>
                </a:prstGeom>
                <a:solidFill>
                  <a:srgbClr val="F39B4A"/>
                </a:solidFill>
                <a:ln w="9525">
                  <a:noFill/>
                  <a:miter lim="800000"/>
                  <a:headEnd/>
                  <a:tailEnd/>
                </a:ln>
              </p:spPr>
              <p:txBody>
                <a:bodyPr/>
                <a:lstStyle/>
                <a:p>
                  <a:endParaRPr lang="en-US"/>
                </a:p>
              </p:txBody>
            </p:sp>
            <p:sp>
              <p:nvSpPr>
                <p:cNvPr id="119976" name="Rectangle 298"/>
                <p:cNvSpPr>
                  <a:spLocks noChangeArrowheads="1"/>
                </p:cNvSpPr>
                <p:nvPr/>
              </p:nvSpPr>
              <p:spPr bwMode="auto">
                <a:xfrm>
                  <a:off x="2643" y="2070"/>
                  <a:ext cx="10" cy="240"/>
                </a:xfrm>
                <a:prstGeom prst="rect">
                  <a:avLst/>
                </a:prstGeom>
                <a:solidFill>
                  <a:srgbClr val="F39B4A"/>
                </a:solidFill>
                <a:ln w="9525">
                  <a:noFill/>
                  <a:miter lim="800000"/>
                  <a:headEnd/>
                  <a:tailEnd/>
                </a:ln>
              </p:spPr>
              <p:txBody>
                <a:bodyPr/>
                <a:lstStyle/>
                <a:p>
                  <a:endParaRPr lang="en-US"/>
                </a:p>
              </p:txBody>
            </p:sp>
            <p:sp>
              <p:nvSpPr>
                <p:cNvPr id="119977" name="Rectangle 299"/>
                <p:cNvSpPr>
                  <a:spLocks noChangeArrowheads="1"/>
                </p:cNvSpPr>
                <p:nvPr/>
              </p:nvSpPr>
              <p:spPr bwMode="auto">
                <a:xfrm>
                  <a:off x="2722" y="2070"/>
                  <a:ext cx="9" cy="240"/>
                </a:xfrm>
                <a:prstGeom prst="rect">
                  <a:avLst/>
                </a:prstGeom>
                <a:solidFill>
                  <a:srgbClr val="F39B4A"/>
                </a:solidFill>
                <a:ln w="9525">
                  <a:noFill/>
                  <a:miter lim="800000"/>
                  <a:headEnd/>
                  <a:tailEnd/>
                </a:ln>
              </p:spPr>
              <p:txBody>
                <a:bodyPr/>
                <a:lstStyle/>
                <a:p>
                  <a:endParaRPr lang="en-US"/>
                </a:p>
              </p:txBody>
            </p:sp>
            <p:sp>
              <p:nvSpPr>
                <p:cNvPr id="119978" name="Rectangle 300"/>
                <p:cNvSpPr>
                  <a:spLocks noChangeArrowheads="1"/>
                </p:cNvSpPr>
                <p:nvPr/>
              </p:nvSpPr>
              <p:spPr bwMode="auto">
                <a:xfrm>
                  <a:off x="2653" y="2070"/>
                  <a:ext cx="69" cy="30"/>
                </a:xfrm>
                <a:prstGeom prst="rect">
                  <a:avLst/>
                </a:prstGeom>
                <a:solidFill>
                  <a:srgbClr val="F39B4A"/>
                </a:solidFill>
                <a:ln w="9525">
                  <a:noFill/>
                  <a:miter lim="800000"/>
                  <a:headEnd/>
                  <a:tailEnd/>
                </a:ln>
              </p:spPr>
              <p:txBody>
                <a:bodyPr/>
                <a:lstStyle/>
                <a:p>
                  <a:endParaRPr lang="en-US"/>
                </a:p>
              </p:txBody>
            </p:sp>
            <p:sp>
              <p:nvSpPr>
                <p:cNvPr id="119979" name="Rectangle 301"/>
                <p:cNvSpPr>
                  <a:spLocks noChangeArrowheads="1"/>
                </p:cNvSpPr>
                <p:nvPr/>
              </p:nvSpPr>
              <p:spPr bwMode="auto">
                <a:xfrm>
                  <a:off x="2653" y="2281"/>
                  <a:ext cx="69" cy="29"/>
                </a:xfrm>
                <a:prstGeom prst="rect">
                  <a:avLst/>
                </a:prstGeom>
                <a:solidFill>
                  <a:srgbClr val="F39B4A"/>
                </a:solidFill>
                <a:ln w="9525">
                  <a:noFill/>
                  <a:miter lim="800000"/>
                  <a:headEnd/>
                  <a:tailEnd/>
                </a:ln>
              </p:spPr>
              <p:txBody>
                <a:bodyPr/>
                <a:lstStyle/>
                <a:p>
                  <a:endParaRPr lang="en-US"/>
                </a:p>
              </p:txBody>
            </p:sp>
            <p:sp>
              <p:nvSpPr>
                <p:cNvPr id="119980" name="Rectangle 302"/>
                <p:cNvSpPr>
                  <a:spLocks noChangeArrowheads="1"/>
                </p:cNvSpPr>
                <p:nvPr/>
              </p:nvSpPr>
              <p:spPr bwMode="auto">
                <a:xfrm>
                  <a:off x="2653" y="2100"/>
                  <a:ext cx="10" cy="181"/>
                </a:xfrm>
                <a:prstGeom prst="rect">
                  <a:avLst/>
                </a:prstGeom>
                <a:solidFill>
                  <a:srgbClr val="F39B4A"/>
                </a:solidFill>
                <a:ln w="9525">
                  <a:noFill/>
                  <a:miter lim="800000"/>
                  <a:headEnd/>
                  <a:tailEnd/>
                </a:ln>
              </p:spPr>
              <p:txBody>
                <a:bodyPr/>
                <a:lstStyle/>
                <a:p>
                  <a:endParaRPr lang="en-US"/>
                </a:p>
              </p:txBody>
            </p:sp>
            <p:sp>
              <p:nvSpPr>
                <p:cNvPr id="119981" name="Rectangle 303"/>
                <p:cNvSpPr>
                  <a:spLocks noChangeArrowheads="1"/>
                </p:cNvSpPr>
                <p:nvPr/>
              </p:nvSpPr>
              <p:spPr bwMode="auto">
                <a:xfrm>
                  <a:off x="2712" y="2100"/>
                  <a:ext cx="10" cy="181"/>
                </a:xfrm>
                <a:prstGeom prst="rect">
                  <a:avLst/>
                </a:prstGeom>
                <a:solidFill>
                  <a:srgbClr val="F39B4A"/>
                </a:solidFill>
                <a:ln w="9525">
                  <a:noFill/>
                  <a:miter lim="800000"/>
                  <a:headEnd/>
                  <a:tailEnd/>
                </a:ln>
              </p:spPr>
              <p:txBody>
                <a:bodyPr/>
                <a:lstStyle/>
                <a:p>
                  <a:endParaRPr lang="en-US"/>
                </a:p>
              </p:txBody>
            </p:sp>
            <p:sp>
              <p:nvSpPr>
                <p:cNvPr id="119982" name="Rectangle 304"/>
                <p:cNvSpPr>
                  <a:spLocks noChangeArrowheads="1"/>
                </p:cNvSpPr>
                <p:nvPr/>
              </p:nvSpPr>
              <p:spPr bwMode="auto">
                <a:xfrm>
                  <a:off x="2663" y="2100"/>
                  <a:ext cx="49" cy="29"/>
                </a:xfrm>
                <a:prstGeom prst="rect">
                  <a:avLst/>
                </a:prstGeom>
                <a:solidFill>
                  <a:srgbClr val="F49B4A"/>
                </a:solidFill>
                <a:ln w="9525">
                  <a:noFill/>
                  <a:miter lim="800000"/>
                  <a:headEnd/>
                  <a:tailEnd/>
                </a:ln>
              </p:spPr>
              <p:txBody>
                <a:bodyPr/>
                <a:lstStyle/>
                <a:p>
                  <a:endParaRPr lang="en-US"/>
                </a:p>
              </p:txBody>
            </p:sp>
            <p:sp>
              <p:nvSpPr>
                <p:cNvPr id="119983" name="Rectangle 305"/>
                <p:cNvSpPr>
                  <a:spLocks noChangeArrowheads="1"/>
                </p:cNvSpPr>
                <p:nvPr/>
              </p:nvSpPr>
              <p:spPr bwMode="auto">
                <a:xfrm>
                  <a:off x="2663" y="2251"/>
                  <a:ext cx="49" cy="30"/>
                </a:xfrm>
                <a:prstGeom prst="rect">
                  <a:avLst/>
                </a:prstGeom>
                <a:solidFill>
                  <a:srgbClr val="F49B4A"/>
                </a:solidFill>
                <a:ln w="9525">
                  <a:noFill/>
                  <a:miter lim="800000"/>
                  <a:headEnd/>
                  <a:tailEnd/>
                </a:ln>
              </p:spPr>
              <p:txBody>
                <a:bodyPr/>
                <a:lstStyle/>
                <a:p>
                  <a:endParaRPr lang="en-US"/>
                </a:p>
              </p:txBody>
            </p:sp>
            <p:sp>
              <p:nvSpPr>
                <p:cNvPr id="119984" name="Rectangle 306"/>
                <p:cNvSpPr>
                  <a:spLocks noChangeArrowheads="1"/>
                </p:cNvSpPr>
                <p:nvPr/>
              </p:nvSpPr>
              <p:spPr bwMode="auto">
                <a:xfrm>
                  <a:off x="2663" y="2129"/>
                  <a:ext cx="5" cy="122"/>
                </a:xfrm>
                <a:prstGeom prst="rect">
                  <a:avLst/>
                </a:prstGeom>
                <a:solidFill>
                  <a:srgbClr val="F49B4A"/>
                </a:solidFill>
                <a:ln w="9525">
                  <a:noFill/>
                  <a:miter lim="800000"/>
                  <a:headEnd/>
                  <a:tailEnd/>
                </a:ln>
              </p:spPr>
              <p:txBody>
                <a:bodyPr/>
                <a:lstStyle/>
                <a:p>
                  <a:endParaRPr lang="en-US"/>
                </a:p>
              </p:txBody>
            </p:sp>
            <p:sp>
              <p:nvSpPr>
                <p:cNvPr id="119985" name="Rectangle 307"/>
                <p:cNvSpPr>
                  <a:spLocks noChangeArrowheads="1"/>
                </p:cNvSpPr>
                <p:nvPr/>
              </p:nvSpPr>
              <p:spPr bwMode="auto">
                <a:xfrm>
                  <a:off x="2707" y="2129"/>
                  <a:ext cx="5" cy="122"/>
                </a:xfrm>
                <a:prstGeom prst="rect">
                  <a:avLst/>
                </a:prstGeom>
                <a:solidFill>
                  <a:srgbClr val="F49B4A"/>
                </a:solidFill>
                <a:ln w="9525">
                  <a:noFill/>
                  <a:miter lim="800000"/>
                  <a:headEnd/>
                  <a:tailEnd/>
                </a:ln>
              </p:spPr>
              <p:txBody>
                <a:bodyPr/>
                <a:lstStyle/>
                <a:p>
                  <a:endParaRPr lang="en-US"/>
                </a:p>
              </p:txBody>
            </p:sp>
            <p:sp>
              <p:nvSpPr>
                <p:cNvPr id="119986" name="Rectangle 308"/>
                <p:cNvSpPr>
                  <a:spLocks noChangeArrowheads="1"/>
                </p:cNvSpPr>
                <p:nvPr/>
              </p:nvSpPr>
              <p:spPr bwMode="auto">
                <a:xfrm>
                  <a:off x="2668" y="2129"/>
                  <a:ext cx="39" cy="29"/>
                </a:xfrm>
                <a:prstGeom prst="rect">
                  <a:avLst/>
                </a:prstGeom>
                <a:solidFill>
                  <a:srgbClr val="F49B4A"/>
                </a:solidFill>
                <a:ln w="9525">
                  <a:noFill/>
                  <a:miter lim="800000"/>
                  <a:headEnd/>
                  <a:tailEnd/>
                </a:ln>
              </p:spPr>
              <p:txBody>
                <a:bodyPr/>
                <a:lstStyle/>
                <a:p>
                  <a:endParaRPr lang="en-US"/>
                </a:p>
              </p:txBody>
            </p:sp>
            <p:sp>
              <p:nvSpPr>
                <p:cNvPr id="119987" name="Rectangle 309"/>
                <p:cNvSpPr>
                  <a:spLocks noChangeArrowheads="1"/>
                </p:cNvSpPr>
                <p:nvPr/>
              </p:nvSpPr>
              <p:spPr bwMode="auto">
                <a:xfrm>
                  <a:off x="2668" y="2222"/>
                  <a:ext cx="39" cy="29"/>
                </a:xfrm>
                <a:prstGeom prst="rect">
                  <a:avLst/>
                </a:prstGeom>
                <a:solidFill>
                  <a:srgbClr val="F49B4A"/>
                </a:solidFill>
                <a:ln w="9525">
                  <a:noFill/>
                  <a:miter lim="800000"/>
                  <a:headEnd/>
                  <a:tailEnd/>
                </a:ln>
              </p:spPr>
              <p:txBody>
                <a:bodyPr/>
                <a:lstStyle/>
                <a:p>
                  <a:endParaRPr lang="en-US"/>
                </a:p>
              </p:txBody>
            </p:sp>
            <p:sp>
              <p:nvSpPr>
                <p:cNvPr id="119988" name="Rectangle 310"/>
                <p:cNvSpPr>
                  <a:spLocks noChangeArrowheads="1"/>
                </p:cNvSpPr>
                <p:nvPr/>
              </p:nvSpPr>
              <p:spPr bwMode="auto">
                <a:xfrm>
                  <a:off x="2668" y="2158"/>
                  <a:ext cx="10" cy="64"/>
                </a:xfrm>
                <a:prstGeom prst="rect">
                  <a:avLst/>
                </a:prstGeom>
                <a:solidFill>
                  <a:srgbClr val="F49B4A"/>
                </a:solidFill>
                <a:ln w="9525">
                  <a:noFill/>
                  <a:miter lim="800000"/>
                  <a:headEnd/>
                  <a:tailEnd/>
                </a:ln>
              </p:spPr>
              <p:txBody>
                <a:bodyPr/>
                <a:lstStyle/>
                <a:p>
                  <a:endParaRPr lang="en-US"/>
                </a:p>
              </p:txBody>
            </p:sp>
            <p:sp>
              <p:nvSpPr>
                <p:cNvPr id="119989" name="Rectangle 311"/>
                <p:cNvSpPr>
                  <a:spLocks noChangeArrowheads="1"/>
                </p:cNvSpPr>
                <p:nvPr/>
              </p:nvSpPr>
              <p:spPr bwMode="auto">
                <a:xfrm>
                  <a:off x="2697" y="2158"/>
                  <a:ext cx="10" cy="64"/>
                </a:xfrm>
                <a:prstGeom prst="rect">
                  <a:avLst/>
                </a:prstGeom>
                <a:solidFill>
                  <a:srgbClr val="F49B4A"/>
                </a:solidFill>
                <a:ln w="9525">
                  <a:noFill/>
                  <a:miter lim="800000"/>
                  <a:headEnd/>
                  <a:tailEnd/>
                </a:ln>
              </p:spPr>
              <p:txBody>
                <a:bodyPr/>
                <a:lstStyle/>
                <a:p>
                  <a:endParaRPr lang="en-US"/>
                </a:p>
              </p:txBody>
            </p:sp>
            <p:sp>
              <p:nvSpPr>
                <p:cNvPr id="119990" name="Rectangle 312"/>
                <p:cNvSpPr>
                  <a:spLocks noChangeArrowheads="1"/>
                </p:cNvSpPr>
                <p:nvPr/>
              </p:nvSpPr>
              <p:spPr bwMode="auto">
                <a:xfrm>
                  <a:off x="2678" y="2158"/>
                  <a:ext cx="19" cy="64"/>
                </a:xfrm>
                <a:prstGeom prst="rect">
                  <a:avLst/>
                </a:prstGeom>
                <a:solidFill>
                  <a:srgbClr val="F59C4B"/>
                </a:solidFill>
                <a:ln w="9525">
                  <a:noFill/>
                  <a:miter lim="800000"/>
                  <a:headEnd/>
                  <a:tailEnd/>
                </a:ln>
              </p:spPr>
              <p:txBody>
                <a:bodyPr/>
                <a:lstStyle/>
                <a:p>
                  <a:endParaRPr lang="en-US"/>
                </a:p>
              </p:txBody>
            </p:sp>
          </p:grpSp>
          <p:sp>
            <p:nvSpPr>
              <p:cNvPr id="119857" name="Rectangle 313"/>
              <p:cNvSpPr>
                <a:spLocks noChangeArrowheads="1"/>
              </p:cNvSpPr>
              <p:nvPr/>
            </p:nvSpPr>
            <p:spPr bwMode="auto">
              <a:xfrm>
                <a:off x="2420" y="1192"/>
                <a:ext cx="534" cy="1996"/>
              </a:xfrm>
              <a:prstGeom prst="rect">
                <a:avLst/>
              </a:prstGeom>
              <a:noFill/>
              <a:ln w="7938" cap="rnd">
                <a:solidFill>
                  <a:srgbClr val="FFFFFF"/>
                </a:solidFill>
                <a:miter lim="800000"/>
                <a:headEnd/>
                <a:tailEnd/>
              </a:ln>
            </p:spPr>
            <p:txBody>
              <a:bodyPr/>
              <a:lstStyle/>
              <a:p>
                <a:endParaRPr lang="en-US"/>
              </a:p>
            </p:txBody>
          </p:sp>
        </p:grpSp>
        <p:sp>
          <p:nvSpPr>
            <p:cNvPr id="119843" name="Line 314"/>
            <p:cNvSpPr>
              <a:spLocks noChangeShapeType="1"/>
            </p:cNvSpPr>
            <p:nvPr/>
          </p:nvSpPr>
          <p:spPr bwMode="auto">
            <a:xfrm flipV="1">
              <a:off x="2418" y="1190"/>
              <a:ext cx="538" cy="2000"/>
            </a:xfrm>
            <a:prstGeom prst="line">
              <a:avLst/>
            </a:prstGeom>
            <a:noFill/>
            <a:ln w="7938">
              <a:solidFill>
                <a:srgbClr val="FFFFFF"/>
              </a:solidFill>
              <a:round/>
              <a:headEnd/>
              <a:tailEnd/>
            </a:ln>
          </p:spPr>
          <p:txBody>
            <a:bodyPr/>
            <a:lstStyle/>
            <a:p>
              <a:endParaRPr lang="en-US"/>
            </a:p>
          </p:txBody>
        </p:sp>
        <p:sp>
          <p:nvSpPr>
            <p:cNvPr id="119844" name="Rectangle 315" descr="Horizontal brick"/>
            <p:cNvSpPr>
              <a:spLocks noChangeArrowheads="1"/>
            </p:cNvSpPr>
            <p:nvPr/>
          </p:nvSpPr>
          <p:spPr bwMode="auto">
            <a:xfrm>
              <a:off x="2244" y="1267"/>
              <a:ext cx="172" cy="411"/>
            </a:xfrm>
            <a:prstGeom prst="rect">
              <a:avLst/>
            </a:prstGeom>
            <a:pattFill prst="horzBrick">
              <a:fgClr>
                <a:schemeClr val="tx1"/>
              </a:fgClr>
              <a:bgClr>
                <a:schemeClr val="bg1"/>
              </a:bgClr>
            </a:pattFill>
            <a:ln w="7938" cap="rnd">
              <a:solidFill>
                <a:srgbClr val="FFFFFF"/>
              </a:solidFill>
              <a:miter lim="800000"/>
              <a:headEnd/>
              <a:tailEnd/>
            </a:ln>
          </p:spPr>
          <p:txBody>
            <a:bodyPr/>
            <a:lstStyle/>
            <a:p>
              <a:endParaRPr lang="en-US"/>
            </a:p>
          </p:txBody>
        </p:sp>
        <p:sp>
          <p:nvSpPr>
            <p:cNvPr id="119845" name="Rectangle 316" descr="Horizontal brick"/>
            <p:cNvSpPr>
              <a:spLocks noChangeArrowheads="1"/>
            </p:cNvSpPr>
            <p:nvPr/>
          </p:nvSpPr>
          <p:spPr bwMode="auto">
            <a:xfrm>
              <a:off x="2244" y="1950"/>
              <a:ext cx="172" cy="412"/>
            </a:xfrm>
            <a:prstGeom prst="rect">
              <a:avLst/>
            </a:prstGeom>
            <a:pattFill prst="horzBrick">
              <a:fgClr>
                <a:schemeClr val="tx1"/>
              </a:fgClr>
              <a:bgClr>
                <a:schemeClr val="bg1"/>
              </a:bgClr>
            </a:pattFill>
            <a:ln w="7938" cap="rnd">
              <a:solidFill>
                <a:srgbClr val="FFFFFF"/>
              </a:solidFill>
              <a:miter lim="800000"/>
              <a:headEnd/>
              <a:tailEnd/>
            </a:ln>
          </p:spPr>
          <p:txBody>
            <a:bodyPr/>
            <a:lstStyle/>
            <a:p>
              <a:endParaRPr lang="en-US"/>
            </a:p>
          </p:txBody>
        </p:sp>
        <p:sp>
          <p:nvSpPr>
            <p:cNvPr id="119846" name="Rectangle 317" descr="Horizontal brick"/>
            <p:cNvSpPr>
              <a:spLocks noChangeArrowheads="1"/>
            </p:cNvSpPr>
            <p:nvPr/>
          </p:nvSpPr>
          <p:spPr bwMode="auto">
            <a:xfrm>
              <a:off x="2244" y="2679"/>
              <a:ext cx="172" cy="406"/>
            </a:xfrm>
            <a:prstGeom prst="rect">
              <a:avLst/>
            </a:prstGeom>
            <a:pattFill prst="horzBrick">
              <a:fgClr>
                <a:schemeClr val="tx1"/>
              </a:fgClr>
              <a:bgClr>
                <a:schemeClr val="bg1"/>
              </a:bgClr>
            </a:pattFill>
            <a:ln w="7938" cap="rnd">
              <a:solidFill>
                <a:srgbClr val="FFFFFF"/>
              </a:solidFill>
              <a:miter lim="800000"/>
              <a:headEnd/>
              <a:tailEnd/>
            </a:ln>
          </p:spPr>
          <p:txBody>
            <a:bodyPr/>
            <a:lstStyle/>
            <a:p>
              <a:endParaRPr lang="en-US"/>
            </a:p>
          </p:txBody>
        </p:sp>
        <p:sp>
          <p:nvSpPr>
            <p:cNvPr id="119847" name="Rectangle 318"/>
            <p:cNvSpPr>
              <a:spLocks noChangeArrowheads="1"/>
            </p:cNvSpPr>
            <p:nvPr/>
          </p:nvSpPr>
          <p:spPr bwMode="auto">
            <a:xfrm>
              <a:off x="2423" y="1400"/>
              <a:ext cx="294" cy="294"/>
            </a:xfrm>
            <a:prstGeom prst="rect">
              <a:avLst/>
            </a:prstGeom>
            <a:noFill/>
            <a:ln w="9525">
              <a:noFill/>
              <a:miter lim="800000"/>
              <a:headEnd/>
              <a:tailEnd/>
            </a:ln>
          </p:spPr>
          <p:txBody>
            <a:bodyPr/>
            <a:lstStyle/>
            <a:p>
              <a:endParaRPr lang="en-US"/>
            </a:p>
          </p:txBody>
        </p:sp>
        <p:sp>
          <p:nvSpPr>
            <p:cNvPr id="119848" name="Rectangle 319"/>
            <p:cNvSpPr>
              <a:spLocks noChangeArrowheads="1"/>
            </p:cNvSpPr>
            <p:nvPr/>
          </p:nvSpPr>
          <p:spPr bwMode="auto">
            <a:xfrm>
              <a:off x="2462" y="1429"/>
              <a:ext cx="191"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Times New Roman" pitchFamily="18" charset="0"/>
                </a:rPr>
                <a:t>LIM</a:t>
              </a:r>
              <a:endParaRPr lang="en-US" sz="2000">
                <a:latin typeface="Times New Roman" pitchFamily="18" charset="0"/>
              </a:endParaRPr>
            </a:p>
          </p:txBody>
        </p:sp>
        <p:sp>
          <p:nvSpPr>
            <p:cNvPr id="119849" name="Rectangle 320"/>
            <p:cNvSpPr>
              <a:spLocks noChangeArrowheads="1"/>
            </p:cNvSpPr>
            <p:nvPr/>
          </p:nvSpPr>
          <p:spPr bwMode="auto">
            <a:xfrm>
              <a:off x="2462" y="1552"/>
              <a:ext cx="208"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Times New Roman" pitchFamily="18" charset="0"/>
                </a:rPr>
                <a:t>1103</a:t>
              </a:r>
              <a:endParaRPr lang="en-US" sz="2000">
                <a:latin typeface="Times New Roman" pitchFamily="18" charset="0"/>
              </a:endParaRPr>
            </a:p>
          </p:txBody>
        </p:sp>
        <p:sp>
          <p:nvSpPr>
            <p:cNvPr id="119850" name="Rectangle 321"/>
            <p:cNvSpPr>
              <a:spLocks noChangeArrowheads="1"/>
            </p:cNvSpPr>
            <p:nvPr/>
          </p:nvSpPr>
          <p:spPr bwMode="auto">
            <a:xfrm>
              <a:off x="2423" y="2021"/>
              <a:ext cx="294" cy="294"/>
            </a:xfrm>
            <a:prstGeom prst="rect">
              <a:avLst/>
            </a:prstGeom>
            <a:noFill/>
            <a:ln w="9525">
              <a:noFill/>
              <a:miter lim="800000"/>
              <a:headEnd/>
              <a:tailEnd/>
            </a:ln>
          </p:spPr>
          <p:txBody>
            <a:bodyPr/>
            <a:lstStyle/>
            <a:p>
              <a:endParaRPr lang="en-US"/>
            </a:p>
          </p:txBody>
        </p:sp>
        <p:sp>
          <p:nvSpPr>
            <p:cNvPr id="119851" name="Rectangle 322"/>
            <p:cNvSpPr>
              <a:spLocks noChangeArrowheads="1"/>
            </p:cNvSpPr>
            <p:nvPr/>
          </p:nvSpPr>
          <p:spPr bwMode="auto">
            <a:xfrm>
              <a:off x="2462" y="2051"/>
              <a:ext cx="191"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Times New Roman" pitchFamily="18" charset="0"/>
                </a:rPr>
                <a:t>LIM</a:t>
              </a:r>
              <a:endParaRPr lang="en-US" sz="2000">
                <a:latin typeface="Times New Roman" pitchFamily="18" charset="0"/>
              </a:endParaRPr>
            </a:p>
          </p:txBody>
        </p:sp>
        <p:sp>
          <p:nvSpPr>
            <p:cNvPr id="119852" name="Rectangle 323"/>
            <p:cNvSpPr>
              <a:spLocks noChangeArrowheads="1"/>
            </p:cNvSpPr>
            <p:nvPr/>
          </p:nvSpPr>
          <p:spPr bwMode="auto">
            <a:xfrm>
              <a:off x="2462" y="2173"/>
              <a:ext cx="208"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Times New Roman" pitchFamily="18" charset="0"/>
                </a:rPr>
                <a:t>1107</a:t>
              </a:r>
              <a:endParaRPr lang="en-US" sz="2000">
                <a:latin typeface="Times New Roman" pitchFamily="18" charset="0"/>
              </a:endParaRPr>
            </a:p>
          </p:txBody>
        </p:sp>
        <p:sp>
          <p:nvSpPr>
            <p:cNvPr id="119853" name="Rectangle 324"/>
            <p:cNvSpPr>
              <a:spLocks noChangeArrowheads="1"/>
            </p:cNvSpPr>
            <p:nvPr/>
          </p:nvSpPr>
          <p:spPr bwMode="auto">
            <a:xfrm>
              <a:off x="2423" y="2745"/>
              <a:ext cx="294" cy="294"/>
            </a:xfrm>
            <a:prstGeom prst="rect">
              <a:avLst/>
            </a:prstGeom>
            <a:noFill/>
            <a:ln w="9525">
              <a:noFill/>
              <a:miter lim="800000"/>
              <a:headEnd/>
              <a:tailEnd/>
            </a:ln>
          </p:spPr>
          <p:txBody>
            <a:bodyPr/>
            <a:lstStyle/>
            <a:p>
              <a:endParaRPr lang="en-US"/>
            </a:p>
          </p:txBody>
        </p:sp>
        <p:sp>
          <p:nvSpPr>
            <p:cNvPr id="119854" name="Rectangle 325"/>
            <p:cNvSpPr>
              <a:spLocks noChangeArrowheads="1"/>
            </p:cNvSpPr>
            <p:nvPr/>
          </p:nvSpPr>
          <p:spPr bwMode="auto">
            <a:xfrm>
              <a:off x="2462" y="2774"/>
              <a:ext cx="191"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Times New Roman" pitchFamily="18" charset="0"/>
                </a:rPr>
                <a:t>LIM</a:t>
              </a:r>
              <a:endParaRPr lang="en-US" sz="2000">
                <a:latin typeface="Times New Roman" pitchFamily="18" charset="0"/>
              </a:endParaRPr>
            </a:p>
          </p:txBody>
        </p:sp>
        <p:sp>
          <p:nvSpPr>
            <p:cNvPr id="119855" name="Rectangle 326"/>
            <p:cNvSpPr>
              <a:spLocks noChangeArrowheads="1"/>
            </p:cNvSpPr>
            <p:nvPr/>
          </p:nvSpPr>
          <p:spPr bwMode="auto">
            <a:xfrm>
              <a:off x="2462" y="2897"/>
              <a:ext cx="208" cy="125"/>
            </a:xfrm>
            <a:prstGeom prst="rect">
              <a:avLst/>
            </a:prstGeom>
            <a:noFill/>
            <a:ln w="9525">
              <a:noFill/>
              <a:miter lim="800000"/>
              <a:headEnd/>
              <a:tailEnd/>
            </a:ln>
          </p:spPr>
          <p:txBody>
            <a:bodyPr wrap="none" lIns="0" tIns="0" rIns="0" bIns="0">
              <a:spAutoFit/>
            </a:bodyPr>
            <a:lstStyle/>
            <a:p>
              <a:r>
                <a:rPr lang="en-US" sz="1300">
                  <a:solidFill>
                    <a:srgbClr val="000000"/>
                  </a:solidFill>
                  <a:latin typeface="Times New Roman" pitchFamily="18" charset="0"/>
                </a:rPr>
                <a:t>1211</a:t>
              </a:r>
              <a:endParaRPr lang="en-US" sz="2000">
                <a:latin typeface="Times New Roman" pitchFamily="18" charset="0"/>
              </a:endParaRPr>
            </a:p>
          </p:txBody>
        </p:sp>
      </p:grpSp>
      <p:sp>
        <p:nvSpPr>
          <p:cNvPr id="119835" name="Text Box 327"/>
          <p:cNvSpPr txBox="1">
            <a:spLocks noChangeArrowheads="1"/>
          </p:cNvSpPr>
          <p:nvPr/>
        </p:nvSpPr>
        <p:spPr bwMode="auto">
          <a:xfrm>
            <a:off x="6461125" y="838200"/>
            <a:ext cx="2336800" cy="5591175"/>
          </a:xfrm>
          <a:prstGeom prst="rect">
            <a:avLst/>
          </a:prstGeom>
          <a:noFill/>
          <a:ln w="9525">
            <a:solidFill>
              <a:schemeClr val="tx1"/>
            </a:solidFill>
            <a:miter lim="800000"/>
            <a:headEnd/>
            <a:tailEnd/>
          </a:ln>
        </p:spPr>
        <p:txBody>
          <a:bodyPr>
            <a:spAutoFit/>
          </a:bodyPr>
          <a:lstStyle/>
          <a:p>
            <a:pPr>
              <a:spcAft>
                <a:spcPct val="20000"/>
              </a:spcAft>
            </a:pPr>
            <a:r>
              <a:rPr lang="en-US" sz="2400" b="1"/>
              <a:t>Report Events</a:t>
            </a:r>
            <a:r>
              <a:rPr lang="en-US" sz="2400" b="1">
                <a:latin typeface="Times New Roman" pitchFamily="18" charset="0"/>
              </a:rPr>
              <a:t> </a:t>
            </a:r>
          </a:p>
          <a:p>
            <a:pPr>
              <a:spcAft>
                <a:spcPct val="20000"/>
              </a:spcAft>
              <a:buFontTx/>
              <a:buChar char="–"/>
            </a:pPr>
            <a:r>
              <a:rPr lang="en-US" sz="2000"/>
              <a:t>GTTPFDIC</a:t>
            </a:r>
          </a:p>
          <a:p>
            <a:pPr>
              <a:spcAft>
                <a:spcPct val="20000"/>
              </a:spcAft>
              <a:buFontTx/>
              <a:buChar char="–"/>
            </a:pPr>
            <a:r>
              <a:rPr lang="en-US" sz="2000"/>
              <a:t>MSUDSCRD</a:t>
            </a:r>
          </a:p>
          <a:p>
            <a:pPr>
              <a:spcAft>
                <a:spcPct val="20000"/>
              </a:spcAft>
              <a:buFontTx/>
              <a:buChar char="–"/>
            </a:pPr>
            <a:r>
              <a:rPr lang="en-US" sz="2000"/>
              <a:t> MSURJOPC </a:t>
            </a:r>
          </a:p>
          <a:p>
            <a:pPr>
              <a:spcAft>
                <a:spcPct val="20000"/>
              </a:spcAft>
              <a:buFontTx/>
              <a:buChar char="–"/>
            </a:pPr>
            <a:r>
              <a:rPr lang="en-US" sz="2000"/>
              <a:t> MSURJDPC</a:t>
            </a:r>
          </a:p>
          <a:p>
            <a:pPr>
              <a:spcAft>
                <a:spcPct val="20000"/>
              </a:spcAft>
              <a:buFontTx/>
              <a:buChar char="–"/>
            </a:pPr>
            <a:r>
              <a:rPr lang="en-US" sz="2000"/>
              <a:t> MSURJSIO </a:t>
            </a:r>
          </a:p>
          <a:p>
            <a:pPr>
              <a:spcAft>
                <a:spcPct val="20000"/>
              </a:spcAft>
              <a:buFontTx/>
              <a:buChar char="–"/>
            </a:pPr>
            <a:r>
              <a:rPr lang="en-US" sz="2000"/>
              <a:t> MSURJCPA </a:t>
            </a:r>
          </a:p>
          <a:p>
            <a:pPr>
              <a:spcAft>
                <a:spcPct val="20000"/>
              </a:spcAft>
              <a:buFontTx/>
              <a:buChar char="–"/>
            </a:pPr>
            <a:r>
              <a:rPr lang="en-US" sz="2000"/>
              <a:t> MSURJAPC </a:t>
            </a:r>
          </a:p>
          <a:p>
            <a:pPr>
              <a:spcAft>
                <a:spcPct val="20000"/>
              </a:spcAft>
              <a:buFontTx/>
              <a:buChar char="–"/>
            </a:pPr>
            <a:r>
              <a:rPr lang="en-US" sz="2000"/>
              <a:t> MSURJPCS </a:t>
            </a:r>
          </a:p>
          <a:p>
            <a:pPr>
              <a:spcAft>
                <a:spcPct val="20000"/>
              </a:spcAft>
              <a:buFontTx/>
              <a:buChar char="–"/>
            </a:pPr>
            <a:r>
              <a:rPr lang="en-US" sz="2000"/>
              <a:t> MSURJDST </a:t>
            </a:r>
          </a:p>
          <a:p>
            <a:pPr>
              <a:spcAft>
                <a:spcPct val="20000"/>
              </a:spcAft>
              <a:buFontTx/>
              <a:buChar char="–"/>
            </a:pPr>
            <a:r>
              <a:rPr lang="en-US" sz="2000"/>
              <a:t> MSURJTT </a:t>
            </a:r>
          </a:p>
          <a:p>
            <a:pPr>
              <a:spcAft>
                <a:spcPct val="20000"/>
              </a:spcAft>
              <a:buFontTx/>
              <a:buChar char="–"/>
            </a:pPr>
            <a:r>
              <a:rPr lang="en-US" sz="2000"/>
              <a:t> MSURJDSN</a:t>
            </a:r>
          </a:p>
          <a:p>
            <a:pPr>
              <a:spcAft>
                <a:spcPct val="20000"/>
              </a:spcAft>
              <a:buFontTx/>
              <a:buChar char="–"/>
            </a:pPr>
            <a:r>
              <a:rPr lang="en-US" sz="2000"/>
              <a:t> MSURJTFC</a:t>
            </a:r>
          </a:p>
          <a:p>
            <a:pPr>
              <a:spcAft>
                <a:spcPct val="20000"/>
              </a:spcAft>
              <a:buFontTx/>
              <a:buChar char="–"/>
            </a:pPr>
            <a:r>
              <a:rPr lang="en-US" sz="2000"/>
              <a:t>MSURJSRT</a:t>
            </a:r>
          </a:p>
          <a:p>
            <a:pPr>
              <a:spcAft>
                <a:spcPct val="20000"/>
              </a:spcAft>
              <a:buFontTx/>
              <a:buChar char="–"/>
            </a:pPr>
            <a:r>
              <a:rPr lang="en-US" sz="2000"/>
              <a:t>TTMAPPF</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533400" y="0"/>
            <a:ext cx="8229600" cy="630936"/>
          </a:xfrm>
        </p:spPr>
        <p:txBody>
          <a:bodyPr/>
          <a:lstStyle/>
          <a:p>
            <a:pPr eaLnBrk="1" hangingPunct="1"/>
            <a:r>
              <a:rPr lang="en-US" dirty="0" smtClean="0"/>
              <a:t>Learning Activity</a:t>
            </a:r>
          </a:p>
        </p:txBody>
      </p:sp>
      <p:pic>
        <p:nvPicPr>
          <p:cNvPr id="120835" name="Picture 3" descr="j0415858"/>
          <p:cNvPicPr>
            <a:picLocks noChangeAspect="1" noChangeArrowheads="1"/>
          </p:cNvPicPr>
          <p:nvPr/>
        </p:nvPicPr>
        <p:blipFill>
          <a:blip r:embed="rId3" cstate="print"/>
          <a:srcRect/>
          <a:stretch>
            <a:fillRect/>
          </a:stretch>
        </p:blipFill>
        <p:spPr bwMode="auto">
          <a:xfrm>
            <a:off x="2211388" y="2132013"/>
            <a:ext cx="4724400" cy="3505200"/>
          </a:xfrm>
          <a:prstGeom prst="rect">
            <a:avLst/>
          </a:prstGeom>
          <a:noFill/>
          <a:ln w="9525">
            <a:noFill/>
            <a:miter lim="800000"/>
            <a:headEnd/>
            <a:tailEnd/>
          </a:ln>
        </p:spPr>
      </p:pic>
      <p:sp>
        <p:nvSpPr>
          <p:cNvPr id="1655812" name="Comment 4" hidden="1"/>
          <p:cNvSpPr>
            <a:spLocks noChangeArrowheads="1"/>
          </p:cNvSpPr>
          <p:nvPr/>
        </p:nvSpPr>
        <p:spPr bwMode="auto">
          <a:xfrm>
            <a:off x="892175" y="1577975"/>
            <a:ext cx="7331075" cy="985838"/>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Learning Activity 8 Answers</a:t>
            </a:r>
          </a:p>
          <a:p>
            <a:pPr marL="342900" indent="-342900">
              <a:buFontTx/>
              <a:buAutoNum type="arabicPeriod"/>
              <a:defRPr/>
            </a:pPr>
            <a:r>
              <a:rPr lang="en-US" sz="1200">
                <a:latin typeface="Arial" pitchFamily="34" charset="0"/>
              </a:rPr>
              <a:t>rept-meas:type=gtwy:enttype=stp</a:t>
            </a:r>
          </a:p>
          <a:p>
            <a:pPr marL="342900" indent="-342900">
              <a:buFontTx/>
              <a:buAutoNum type="arabicPeriod"/>
              <a:defRPr/>
            </a:pPr>
            <a:r>
              <a:rPr lang="en-US" sz="1200">
                <a:latin typeface="Arial" pitchFamily="34" charset="0"/>
              </a:rPr>
              <a:t>rept-meas:type=gtwy:enttype=lnkset:lsn=xxxx</a:t>
            </a:r>
            <a:r>
              <a:rPr lang="en-US" sz="1600">
                <a:latin typeface="Arial" pitchFamily="34" charset="0"/>
              </a:rPr>
              <a:t> </a:t>
            </a:r>
            <a:endParaRPr lang="en-US" sz="1200">
              <a:solidFill>
                <a:srgbClr val="000000"/>
              </a:solidFill>
              <a:latin typeface="Arial" pitchFamily="34" charset="0"/>
            </a:endParaRPr>
          </a:p>
          <a:p>
            <a:pPr marL="342900" indent="-342900">
              <a:spcBef>
                <a:spcPct val="50000"/>
              </a:spcBef>
              <a:defRPr/>
            </a:pPr>
            <a:endParaRPr lang="en-US" sz="12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533400" y="0"/>
            <a:ext cx="9144000" cy="457200"/>
          </a:xfrm>
        </p:spPr>
        <p:txBody>
          <a:bodyPr/>
          <a:lstStyle/>
          <a:p>
            <a:pPr eaLnBrk="1" hangingPunct="1"/>
            <a:r>
              <a:rPr lang="en-US" dirty="0" smtClean="0"/>
              <a:t>Learning Activity</a:t>
            </a:r>
            <a:r>
              <a:rPr lang="en-US" sz="2800" dirty="0" smtClean="0"/>
              <a:t> </a:t>
            </a:r>
            <a:r>
              <a:rPr lang="en-US" dirty="0" smtClean="0"/>
              <a:t>8: Generating Gateway Reports</a:t>
            </a:r>
          </a:p>
        </p:txBody>
      </p:sp>
      <p:sp>
        <p:nvSpPr>
          <p:cNvPr id="121859" name="Rectangle 3"/>
          <p:cNvSpPr>
            <a:spLocks noGrp="1" noChangeArrowheads="1"/>
          </p:cNvSpPr>
          <p:nvPr>
            <p:ph type="body" idx="1"/>
          </p:nvPr>
        </p:nvSpPr>
        <p:spPr>
          <a:noFill/>
        </p:spPr>
        <p:txBody>
          <a:bodyPr lIns="91440" tIns="45720" rIns="91440" bIns="45720"/>
          <a:lstStyle/>
          <a:p>
            <a:pPr eaLnBrk="1" hangingPunct="1"/>
            <a:r>
              <a:rPr lang="en-US" smtClean="0"/>
              <a:t>Provides hands-on practice with the STP user interface for displaying Link Set measurement reports.</a:t>
            </a:r>
          </a:p>
          <a:p>
            <a:pPr eaLnBrk="1" hangingPunct="1"/>
            <a:r>
              <a:rPr lang="en-US" smtClean="0"/>
              <a:t>After completing this exercise, the student will be able to :</a:t>
            </a:r>
          </a:p>
          <a:p>
            <a:pPr lvl="1" eaLnBrk="1" hangingPunct="1"/>
            <a:r>
              <a:rPr lang="en-US" smtClean="0"/>
              <a:t>Generate on-demand measurement reports for the STP</a:t>
            </a:r>
          </a:p>
          <a:p>
            <a:pPr eaLnBrk="1" hangingPunct="1"/>
            <a:r>
              <a:rPr lang="en-US" smtClean="0"/>
              <a:t>Materials, Equipment, and References</a:t>
            </a:r>
          </a:p>
          <a:p>
            <a:pPr lvl="1" eaLnBrk="1" hangingPunct="1"/>
            <a:r>
              <a:rPr lang="en-US" smtClean="0"/>
              <a:t>EAGLE STP</a:t>
            </a:r>
          </a:p>
          <a:p>
            <a:pPr lvl="1" eaLnBrk="1" hangingPunct="1"/>
            <a:r>
              <a:rPr lang="en-US" smtClean="0"/>
              <a:t>EAGLE User Interface Terminal</a:t>
            </a:r>
          </a:p>
          <a:p>
            <a:pPr lvl="1" eaLnBrk="1" hangingPunct="1"/>
            <a:r>
              <a:rPr lang="en-US" smtClean="0"/>
              <a:t>EAGLE Commands Manual</a:t>
            </a:r>
          </a:p>
          <a:p>
            <a:pPr lvl="1" eaLnBrk="1" hangingPunct="1"/>
            <a:endParaRPr lang="en-US" smtClean="0"/>
          </a:p>
          <a:p>
            <a:pPr eaLnBrk="1" hangingPunct="1"/>
            <a:endParaRPr lang="en-US" smtClean="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533400" y="0"/>
            <a:ext cx="9144000" cy="914400"/>
          </a:xfrm>
        </p:spPr>
        <p:txBody>
          <a:bodyPr/>
          <a:lstStyle/>
          <a:p>
            <a:pPr eaLnBrk="1" hangingPunct="1"/>
            <a:r>
              <a:rPr lang="en-US" dirty="0" smtClean="0"/>
              <a:t>Learning Activity 8: Generating Gateway Reports</a:t>
            </a: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descr="bs01891_"/>
          <p:cNvPicPr>
            <a:picLocks noChangeAspect="1" noChangeArrowheads="1"/>
          </p:cNvPicPr>
          <p:nvPr/>
        </p:nvPicPr>
        <p:blipFill>
          <a:blip r:embed="rId3" cstate="print"/>
          <a:srcRect/>
          <a:stretch>
            <a:fillRect/>
          </a:stretch>
        </p:blipFill>
        <p:spPr bwMode="auto">
          <a:xfrm>
            <a:off x="3524250" y="2809875"/>
            <a:ext cx="2097088" cy="2517775"/>
          </a:xfrm>
          <a:prstGeom prst="rect">
            <a:avLst/>
          </a:prstGeom>
          <a:noFill/>
          <a:ln w="9525">
            <a:noFill/>
            <a:miter lim="800000"/>
            <a:headEnd/>
            <a:tailEnd/>
          </a:ln>
        </p:spPr>
      </p:pic>
      <p:sp>
        <p:nvSpPr>
          <p:cNvPr id="123907" name="Rectangle 3"/>
          <p:cNvSpPr>
            <a:spLocks noChangeArrowheads="1"/>
          </p:cNvSpPr>
          <p:nvPr/>
        </p:nvSpPr>
        <p:spPr bwMode="auto">
          <a:xfrm>
            <a:off x="428625" y="995363"/>
            <a:ext cx="8715375" cy="946150"/>
          </a:xfrm>
          <a:prstGeom prst="rect">
            <a:avLst/>
          </a:prstGeom>
          <a:noFill/>
          <a:ln w="9525">
            <a:noFill/>
            <a:miter lim="800000"/>
            <a:headEnd/>
            <a:tailEnd/>
          </a:ln>
        </p:spPr>
        <p:txBody>
          <a:bodyPr>
            <a:spAutoFit/>
          </a:bodyPr>
          <a:lstStyle/>
          <a:p>
            <a:pPr>
              <a:buFontTx/>
              <a:buChar char="•"/>
            </a:pPr>
            <a:r>
              <a:rPr lang="en-US" sz="2800"/>
              <a:t>Answer the questions to the best of your ability.</a:t>
            </a:r>
          </a:p>
          <a:p>
            <a:pPr>
              <a:buFontTx/>
              <a:buChar char="•"/>
            </a:pPr>
            <a:r>
              <a:rPr lang="en-US" sz="2800"/>
              <a:t>We will review all answers as a group.</a:t>
            </a:r>
          </a:p>
        </p:txBody>
      </p:sp>
      <p:sp>
        <p:nvSpPr>
          <p:cNvPr id="123908" name="Rectangle 4"/>
          <p:cNvSpPr>
            <a:spLocks noChangeArrowheads="1"/>
          </p:cNvSpPr>
          <p:nvPr/>
        </p:nvSpPr>
        <p:spPr bwMode="auto">
          <a:xfrm>
            <a:off x="530225" y="0"/>
            <a:ext cx="8918575" cy="523220"/>
          </a:xfrm>
          <a:prstGeom prst="rect">
            <a:avLst/>
          </a:prstGeom>
          <a:noFill/>
          <a:ln w="9525">
            <a:noFill/>
            <a:miter lim="800000"/>
            <a:headEnd/>
            <a:tailEnd/>
          </a:ln>
        </p:spPr>
        <p:txBody>
          <a:bodyPr>
            <a:spAutoFit/>
          </a:bodyPr>
          <a:lstStyle/>
          <a:p>
            <a:r>
              <a:rPr lang="en-US" sz="2800" b="1" dirty="0" smtClean="0">
                <a:solidFill>
                  <a:schemeClr val="bg1"/>
                </a:solidFill>
              </a:rPr>
              <a:t>Check </a:t>
            </a:r>
            <a:r>
              <a:rPr lang="en-US" sz="2800" b="1" dirty="0">
                <a:solidFill>
                  <a:schemeClr val="bg1"/>
                </a:solidFill>
              </a:rPr>
              <a:t>Your Learning</a:t>
            </a:r>
          </a:p>
        </p:txBody>
      </p:sp>
      <p:sp>
        <p:nvSpPr>
          <p:cNvPr id="1661957" name="Comment 5" hidden="1"/>
          <p:cNvSpPr>
            <a:spLocks noChangeArrowheads="1"/>
          </p:cNvSpPr>
          <p:nvPr/>
        </p:nvSpPr>
        <p:spPr bwMode="auto">
          <a:xfrm>
            <a:off x="539750" y="2320925"/>
            <a:ext cx="7331075" cy="2538413"/>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Module 5 Review Answers</a:t>
            </a:r>
          </a:p>
          <a:p>
            <a:pPr marL="342900" indent="-342900">
              <a:buFontTx/>
              <a:buAutoNum type="arabicPeriod"/>
              <a:defRPr/>
            </a:pPr>
            <a:r>
              <a:rPr lang="en-US" sz="1200">
                <a:latin typeface="Arial" pitchFamily="34" charset="0"/>
              </a:rPr>
              <a:t>STP, ORIGNI, ORIGNINC, LNKSET, LSDESTNI, LSORIGNI</a:t>
            </a:r>
          </a:p>
          <a:p>
            <a:pPr marL="342900" indent="-342900">
              <a:buFontTx/>
              <a:buAutoNum type="arabicPeriod"/>
              <a:defRPr/>
            </a:pPr>
            <a:r>
              <a:rPr lang="en-US" sz="1200">
                <a:latin typeface="Arial" pitchFamily="34" charset="0"/>
              </a:rPr>
              <a:t>last, specific</a:t>
            </a:r>
          </a:p>
          <a:p>
            <a:pPr marL="342900" indent="-342900">
              <a:buFontTx/>
              <a:buAutoNum type="arabicPeriod"/>
              <a:defRPr/>
            </a:pPr>
            <a:r>
              <a:rPr lang="en-US" sz="1200">
                <a:latin typeface="Arial" pitchFamily="34" charset="0"/>
              </a:rPr>
              <a:t>24 hours</a:t>
            </a:r>
          </a:p>
          <a:p>
            <a:pPr marL="342900" indent="-342900">
              <a:buFontTx/>
              <a:buAutoNum type="arabicPeriod"/>
              <a:defRPr/>
            </a:pPr>
            <a:r>
              <a:rPr lang="en-US" sz="1200">
                <a:latin typeface="Arial" pitchFamily="34" charset="0"/>
              </a:rPr>
              <a:t>Total number of MSUs discarded due to screening failure</a:t>
            </a:r>
          </a:p>
          <a:p>
            <a:pPr marL="342900" indent="-342900">
              <a:buFontTx/>
              <a:buAutoNum type="arabicPeriod"/>
              <a:defRPr/>
            </a:pPr>
            <a:r>
              <a:rPr lang="en-US" sz="1200">
                <a:latin typeface="Arial" pitchFamily="34" charset="0"/>
              </a:rPr>
              <a:t>MSUs rejected – disallowed OPC, point code not found in the allowed OPC table</a:t>
            </a:r>
          </a:p>
          <a:p>
            <a:pPr marL="342900" indent="-342900">
              <a:buFontTx/>
              <a:buAutoNum type="arabicPeriod"/>
              <a:defRPr/>
            </a:pPr>
            <a:r>
              <a:rPr lang="en-US" sz="1200">
                <a:latin typeface="Arial" pitchFamily="34" charset="0"/>
              </a:rPr>
              <a:t>MSUs rejected – disallowed SIO, SI, NIC, or PRI  not found in the allowed SIO table</a:t>
            </a:r>
          </a:p>
          <a:p>
            <a:pPr marL="342900" indent="-342900">
              <a:buFontTx/>
              <a:buAutoNum type="arabicPeriod"/>
              <a:defRPr/>
            </a:pPr>
            <a:r>
              <a:rPr lang="en-US" sz="1200">
                <a:latin typeface="Arial" pitchFamily="34" charset="0"/>
              </a:rPr>
              <a:t>MSUs rejected – disallowed CGPA, point code or SSN not found in the allowed CGPA table</a:t>
            </a:r>
          </a:p>
          <a:p>
            <a:pPr marL="342900" indent="-342900">
              <a:buFontTx/>
              <a:buAutoNum type="arabicPeriod"/>
              <a:defRPr/>
            </a:pPr>
            <a:r>
              <a:rPr lang="en-US" sz="1200">
                <a:latin typeface="Arial" pitchFamily="34" charset="0"/>
              </a:rPr>
              <a:t>Linkset originating Network indicator “NI” portion of a point code</a:t>
            </a:r>
          </a:p>
          <a:p>
            <a:pPr marL="342900" indent="-342900">
              <a:buFontTx/>
              <a:buAutoNum type="arabicPeriod"/>
              <a:defRPr/>
            </a:pPr>
            <a:r>
              <a:rPr lang="en-US" sz="1200">
                <a:latin typeface="Arial" pitchFamily="34" charset="0"/>
              </a:rPr>
              <a:t>Number of Global Titles Translation performed from interconnecting networks</a:t>
            </a:r>
            <a:r>
              <a:rPr lang="en-US" sz="1600">
                <a:latin typeface="Arial" pitchFamily="34" charset="0"/>
              </a:rPr>
              <a:t> </a:t>
            </a:r>
            <a:endParaRPr lang="en-US" sz="1200">
              <a:solidFill>
                <a:srgbClr val="000000"/>
              </a:solidFill>
              <a:latin typeface="Arial" pitchFamily="34" charset="0"/>
            </a:endParaRPr>
          </a:p>
          <a:p>
            <a:pPr marL="342900" indent="-342900">
              <a:spcBef>
                <a:spcPct val="50000"/>
              </a:spcBef>
              <a:defRPr/>
            </a:pPr>
            <a:endParaRPr lang="en-US" sz="1200">
              <a:solidFill>
                <a:srgbClr val="000000"/>
              </a:solidFill>
              <a:latin typeface="Arial" pitchFamily="34" charset="0"/>
            </a:endParaRPr>
          </a:p>
          <a:p>
            <a:pPr marL="342900" indent="-342900">
              <a:spcBef>
                <a:spcPct val="50000"/>
              </a:spcBef>
              <a:defRPr/>
            </a:pPr>
            <a:endParaRPr lang="en-US" sz="12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533400" y="0"/>
            <a:ext cx="8229600" cy="630936"/>
          </a:xfrm>
        </p:spPr>
        <p:txBody>
          <a:bodyPr/>
          <a:lstStyle/>
          <a:p>
            <a:pPr eaLnBrk="1" hangingPunct="1"/>
            <a:r>
              <a:rPr lang="en-US" dirty="0" smtClean="0"/>
              <a:t>Blank Slide for Review Questions</a:t>
            </a: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447675" y="0"/>
            <a:ext cx="8077200" cy="523220"/>
          </a:xfrm>
          <a:prstGeom prst="rect">
            <a:avLst/>
          </a:prstGeom>
          <a:noFill/>
          <a:ln w="9525">
            <a:noFill/>
            <a:miter lim="800000"/>
            <a:headEnd/>
            <a:tailEnd/>
          </a:ln>
        </p:spPr>
        <p:txBody>
          <a:bodyPr>
            <a:spAutoFit/>
          </a:bodyPr>
          <a:lstStyle/>
          <a:p>
            <a:pPr algn="ctr">
              <a:spcBef>
                <a:spcPct val="50000"/>
              </a:spcBef>
            </a:pPr>
            <a:r>
              <a:rPr lang="en-US" sz="2800" b="1" dirty="0">
                <a:solidFill>
                  <a:schemeClr val="bg1"/>
                </a:solidFill>
              </a:rPr>
              <a:t>Student Notes</a:t>
            </a: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2"/>
          <p:cNvSpPr>
            <a:spLocks noGrp="1" noChangeArrowheads="1"/>
          </p:cNvSpPr>
          <p:nvPr>
            <p:ph type="ctrTitle"/>
          </p:nvPr>
        </p:nvSpPr>
        <p:spPr>
          <a:xfrm>
            <a:off x="0" y="5461000"/>
            <a:ext cx="9144000" cy="635000"/>
          </a:xfrm>
        </p:spPr>
        <p:txBody>
          <a:bodyPr>
            <a:normAutofit/>
          </a:bodyPr>
          <a:lstStyle/>
          <a:p>
            <a:pPr eaLnBrk="1" hangingPunct="1"/>
            <a:r>
              <a:rPr lang="en-US" sz="2400" dirty="0" smtClean="0"/>
              <a:t>    Analyzing Snapshot Reports</a:t>
            </a:r>
          </a:p>
        </p:txBody>
      </p:sp>
      <p:sp>
        <p:nvSpPr>
          <p:cNvPr id="126980" name="Rectangle 3"/>
          <p:cNvSpPr>
            <a:spLocks noGrp="1" noChangeArrowheads="1"/>
          </p:cNvSpPr>
          <p:nvPr>
            <p:ph type="subTitle" idx="1"/>
          </p:nvPr>
        </p:nvSpPr>
        <p:spPr>
          <a:xfrm>
            <a:off x="342900" y="3708400"/>
            <a:ext cx="2971800" cy="635000"/>
          </a:xfrm>
        </p:spPr>
        <p:txBody>
          <a:bodyPr/>
          <a:lstStyle/>
          <a:p>
            <a:pPr eaLnBrk="1" hangingPunct="1"/>
            <a:r>
              <a:rPr lang="en-US" dirty="0" smtClean="0"/>
              <a:t>Module 6</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3400" y="19050"/>
            <a:ext cx="9144000" cy="457200"/>
          </a:xfrm>
        </p:spPr>
        <p:txBody>
          <a:bodyPr/>
          <a:lstStyle/>
          <a:p>
            <a:pPr eaLnBrk="1" hangingPunct="1"/>
            <a:r>
              <a:rPr lang="en-US" dirty="0" smtClean="0"/>
              <a:t>Compatible Report Types and Collection Periods</a:t>
            </a:r>
          </a:p>
        </p:txBody>
      </p:sp>
      <p:graphicFrame>
        <p:nvGraphicFramePr>
          <p:cNvPr id="1442924" name="Group 108"/>
          <p:cNvGraphicFramePr>
            <a:graphicFrameLocks noGrp="1"/>
          </p:cNvGraphicFramePr>
          <p:nvPr/>
        </p:nvGraphicFramePr>
        <p:xfrm>
          <a:off x="142875" y="1138238"/>
          <a:ext cx="8839200" cy="2583563"/>
        </p:xfrm>
        <a:graphic>
          <a:graphicData uri="http://schemas.openxmlformats.org/drawingml/2006/table">
            <a:tbl>
              <a:tblPr/>
              <a:tblGrid>
                <a:gridCol w="1009650"/>
                <a:gridCol w="928688"/>
                <a:gridCol w="620712"/>
                <a:gridCol w="620713"/>
                <a:gridCol w="744537"/>
                <a:gridCol w="573088"/>
                <a:gridCol w="627062"/>
                <a:gridCol w="465138"/>
                <a:gridCol w="649287"/>
                <a:gridCol w="650875"/>
                <a:gridCol w="709613"/>
                <a:gridCol w="590550"/>
                <a:gridCol w="649287"/>
              </a:tblGrid>
              <a:tr h="344488">
                <a:tc rowSpan="2">
                  <a:txBody>
                    <a:bodyPr/>
                    <a:lstStyle/>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cs typeface="Times New Roman" pitchFamily="18" charset="0"/>
                      </a:endParaRP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cs typeface="Times New Roman" pitchFamily="18" charset="0"/>
                      </a:endParaRPr>
                    </a:p>
                    <a:p>
                      <a:pPr marL="0" marR="0" lvl="0" indent="0" algn="l"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cs typeface="Times New Roman" pitchFamily="18" charset="0"/>
                        </a:rPr>
                        <a:t>PERIODS</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12">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cs typeface="Times New Roman" pitchFamily="18" charset="0"/>
                        </a:rPr>
                        <a:t>REPORT TYPES (Type Parameter)</a:t>
                      </a:r>
                      <a:r>
                        <a:rPr kumimoji="0" lang="en-US" sz="1400" b="0" i="0" u="none" strike="noStrike" cap="none" normalizeH="0" baseline="0" smtClean="0">
                          <a:ln>
                            <a:noFill/>
                          </a:ln>
                          <a:solidFill>
                            <a:schemeClr val="tx1"/>
                          </a:solidFill>
                          <a:effectLst/>
                          <a:latin typeface="Arial" pitchFamily="34" charset="0"/>
                        </a:rPr>
                        <a:t> </a:t>
                      </a:r>
                    </a:p>
                  </a:txBody>
                  <a:tcP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41313">
                <a:tc vMerge="1">
                  <a:txBody>
                    <a:bodyPr/>
                    <a:lstStyle/>
                    <a:p>
                      <a:endParaRPr lang="en-US"/>
                    </a:p>
                  </a:txBody>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systot</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comp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mtcd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mtcdth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mtch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mtcs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nm</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avl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avld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avldth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gtwy</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rbase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last</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2"/>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specific</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6075">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active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all</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4488">
                <a:tc>
                  <a:txBody>
                    <a:bodyPr/>
                    <a:lstStyle/>
                    <a:p>
                      <a:pPr marL="0" marR="0" lvl="0" indent="0" algn="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0" i="0" u="none" strike="noStrike" cap="none" normalizeH="0" baseline="0" smtClean="0">
                          <a:ln>
                            <a:noFill/>
                          </a:ln>
                          <a:solidFill>
                            <a:schemeClr val="tx1"/>
                          </a:solidFill>
                          <a:effectLst/>
                          <a:latin typeface="Arial" pitchFamily="34" charset="0"/>
                          <a:cs typeface="Times New Roman" pitchFamily="18" charset="0"/>
                        </a:rPr>
                        <a:t>nzo</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r>
                        <a:rPr kumimoji="0" lang="en-US" sz="1400" b="1" i="0" u="none" strike="noStrike" cap="none" normalizeH="0" baseline="0" smtClean="0">
                          <a:ln>
                            <a:noFill/>
                          </a:ln>
                          <a:solidFill>
                            <a:schemeClr val="tx1"/>
                          </a:solidFill>
                          <a:effectLst/>
                          <a:latin typeface="Arial" pitchFamily="34" charset="0"/>
                        </a:rPr>
                        <a:t>X</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30000"/>
                        </a:spcBef>
                        <a:spcAft>
                          <a:spcPct val="0"/>
                        </a:spcAft>
                        <a:buClr>
                          <a:schemeClr val="folHlink"/>
                        </a:buClr>
                        <a:buSzTx/>
                        <a:buFont typeface="Wingdings" pitchFamily="2" charset="2"/>
                        <a:buNone/>
                        <a:tabLst/>
                      </a:pPr>
                      <a:endParaRPr kumimoji="0" lang="en-US" sz="1400" b="1" i="0" u="none" strike="noStrike" cap="none" normalizeH="0" baseline="0" smtClean="0">
                        <a:ln>
                          <a:noFill/>
                        </a:ln>
                        <a:solidFill>
                          <a:schemeClr val="tx1"/>
                        </a:solidFill>
                        <a:effectLst/>
                        <a:latin typeface="Arial" pitchFamily="34" charset="0"/>
                      </a:endParaRPr>
                    </a:p>
                  </a:txBody>
                  <a:tcPr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5465" name="Text Box 107"/>
          <p:cNvSpPr txBox="1">
            <a:spLocks noChangeArrowheads="1"/>
          </p:cNvSpPr>
          <p:nvPr/>
        </p:nvSpPr>
        <p:spPr bwMode="auto">
          <a:xfrm>
            <a:off x="438150" y="3867150"/>
            <a:ext cx="8591550" cy="2647950"/>
          </a:xfrm>
          <a:prstGeom prst="rect">
            <a:avLst/>
          </a:prstGeom>
          <a:noFill/>
          <a:ln w="9525">
            <a:noFill/>
            <a:miter lim="800000"/>
            <a:headEnd/>
            <a:tailEnd/>
          </a:ln>
        </p:spPr>
        <p:txBody>
          <a:bodyPr>
            <a:spAutoFit/>
          </a:bodyPr>
          <a:lstStyle/>
          <a:p>
            <a:pPr>
              <a:spcBef>
                <a:spcPct val="50000"/>
              </a:spcBef>
            </a:pPr>
            <a:r>
              <a:rPr lang="en-US" sz="2400"/>
              <a:t>The rept-meas command uses the “period” parameter to identify the period of last, specific, active or all.</a:t>
            </a:r>
          </a:p>
          <a:p>
            <a:pPr>
              <a:spcBef>
                <a:spcPct val="50000"/>
              </a:spcBef>
            </a:pPr>
            <a:r>
              <a:rPr lang="en-US" sz="2400"/>
              <a:t>When using the value of “specific” with the period parameter, the period of time must also be specified.</a:t>
            </a:r>
          </a:p>
          <a:p>
            <a:pPr>
              <a:spcBef>
                <a:spcPct val="50000"/>
              </a:spcBef>
            </a:pPr>
            <a:r>
              <a:rPr lang="en-US" sz="2400"/>
              <a:t>The time periods available are half hour (hh) and quarter hour (qh).</a:t>
            </a: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3400" y="0"/>
            <a:ext cx="8229600" cy="630936"/>
          </a:xfrm>
        </p:spPr>
        <p:txBody>
          <a:bodyPr/>
          <a:lstStyle/>
          <a:p>
            <a:pPr eaLnBrk="1" hangingPunct="1"/>
            <a:r>
              <a:rPr lang="en-US" dirty="0" smtClean="0"/>
              <a:t>Module 6 Objectives</a:t>
            </a:r>
          </a:p>
        </p:txBody>
      </p:sp>
      <p:sp>
        <p:nvSpPr>
          <p:cNvPr id="128003" name="Rectangle 3"/>
          <p:cNvSpPr>
            <a:spLocks noGrp="1" noChangeArrowheads="1"/>
          </p:cNvSpPr>
          <p:nvPr>
            <p:ph type="body" idx="1"/>
          </p:nvPr>
        </p:nvSpPr>
        <p:spPr>
          <a:xfrm>
            <a:off x="457200" y="1219200"/>
            <a:ext cx="8229600" cy="4525963"/>
          </a:xfrm>
        </p:spPr>
        <p:txBody>
          <a:bodyPr/>
          <a:lstStyle/>
          <a:p>
            <a:pPr eaLnBrk="1" hangingPunct="1">
              <a:spcBef>
                <a:spcPts val="3600"/>
              </a:spcBef>
              <a:spcAft>
                <a:spcPts val="1500"/>
              </a:spcAft>
            </a:pPr>
            <a:r>
              <a:rPr lang="en-US" b="1" smtClean="0"/>
              <a:t>After this Module, you should be able to:</a:t>
            </a:r>
          </a:p>
          <a:p>
            <a:pPr lvl="1" eaLnBrk="1" hangingPunct="1"/>
            <a:r>
              <a:rPr lang="en-US" smtClean="0"/>
              <a:t>Provide instructions in analyzing Snapshot measurement reports to determine the data in each report, and when they may be obtained. </a:t>
            </a:r>
          </a:p>
          <a:p>
            <a:pPr lvl="1" eaLnBrk="1" hangingPunct="1"/>
            <a:r>
              <a:rPr lang="en-US" smtClean="0"/>
              <a:t>Understand the different types of measurement reports and proper commands to obtain them.</a:t>
            </a:r>
          </a:p>
          <a:p>
            <a:pPr lvl="1" eaLnBrk="1" hangingPunct="1"/>
            <a:r>
              <a:rPr lang="en-US" smtClean="0"/>
              <a:t>Describe collection and retention periods for all reports.</a:t>
            </a:r>
          </a:p>
          <a:p>
            <a:pPr lvl="1" eaLnBrk="1" hangingPunct="1"/>
            <a:r>
              <a:rPr lang="en-US" smtClean="0"/>
              <a:t>Understand the reporting modes for each report.</a:t>
            </a:r>
          </a:p>
          <a:p>
            <a:pPr lvl="1" eaLnBrk="1" hangingPunct="1"/>
            <a:r>
              <a:rPr lang="en-US" smtClean="0"/>
              <a:t>Understand the event names for each report.</a:t>
            </a:r>
          </a:p>
          <a:p>
            <a:pPr eaLnBrk="1" hangingPunct="1">
              <a:spcBef>
                <a:spcPts val="3600"/>
              </a:spcBef>
              <a:spcAft>
                <a:spcPts val="1500"/>
              </a:spcAft>
            </a:pPr>
            <a:endParaRPr lang="en-US" b="1" smtClean="0"/>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533400" y="0"/>
            <a:ext cx="8229600" cy="630936"/>
          </a:xfrm>
        </p:spPr>
        <p:txBody>
          <a:bodyPr/>
          <a:lstStyle/>
          <a:p>
            <a:pPr eaLnBrk="1" hangingPunct="1"/>
            <a:r>
              <a:rPr lang="en-US" dirty="0" smtClean="0"/>
              <a:t>Analyzing Snapshot Reports</a:t>
            </a:r>
          </a:p>
        </p:txBody>
      </p:sp>
      <p:sp>
        <p:nvSpPr>
          <p:cNvPr id="129027" name="Rectangle 3"/>
          <p:cNvSpPr>
            <a:spLocks noGrp="1" noChangeArrowheads="1"/>
          </p:cNvSpPr>
          <p:nvPr>
            <p:ph type="body" idx="1"/>
          </p:nvPr>
        </p:nvSpPr>
        <p:spPr/>
        <p:txBody>
          <a:bodyPr/>
          <a:lstStyle/>
          <a:p>
            <a:pPr eaLnBrk="1" hangingPunct="1">
              <a:buFont typeface="Wingdings" pitchFamily="2" charset="2"/>
              <a:buNone/>
            </a:pPr>
            <a:r>
              <a:rPr lang="en-US" smtClean="0"/>
              <a:t>	There are two snapshot reports providing information related to the STP, signaling links, and linksets, such as:</a:t>
            </a:r>
          </a:p>
          <a:p>
            <a:pPr eaLnBrk="1" hangingPunct="1"/>
            <a:r>
              <a:rPr lang="en-US" smtClean="0"/>
              <a:t>Record Base</a:t>
            </a:r>
          </a:p>
          <a:p>
            <a:pPr eaLnBrk="1" hangingPunct="1"/>
            <a:r>
              <a:rPr lang="en-US" smtClean="0"/>
              <a:t>Maintenance Status</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531813" y="0"/>
            <a:ext cx="7773987" cy="457200"/>
          </a:xfrm>
        </p:spPr>
        <p:txBody>
          <a:bodyPr/>
          <a:lstStyle/>
          <a:p>
            <a:pPr eaLnBrk="1" hangingPunct="1"/>
            <a:r>
              <a:rPr lang="en-US" dirty="0" smtClean="0"/>
              <a:t>Record Base Measurements</a:t>
            </a:r>
          </a:p>
        </p:txBody>
      </p:sp>
      <p:sp>
        <p:nvSpPr>
          <p:cNvPr id="130051" name="AutoShape 3"/>
          <p:cNvSpPr>
            <a:spLocks noChangeArrowheads="1"/>
          </p:cNvSpPr>
          <p:nvPr/>
        </p:nvSpPr>
        <p:spPr bwMode="auto">
          <a:xfrm>
            <a:off x="731838" y="1751013"/>
            <a:ext cx="8031162" cy="4621212"/>
          </a:xfrm>
          <a:prstGeom prst="flowChartAlternateProcess">
            <a:avLst/>
          </a:prstGeom>
          <a:solidFill>
            <a:srgbClr val="66FF33"/>
          </a:solidFill>
          <a:ln w="9525">
            <a:noFill/>
            <a:miter lim="800000"/>
            <a:headEnd/>
            <a:tailEnd/>
          </a:ln>
        </p:spPr>
        <p:txBody>
          <a:bodyPr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RECORD BASE MEASUREMENTS ON STP</a:t>
            </a:r>
          </a:p>
          <a:p>
            <a:pPr defTabSz="820738" eaLnBrk="0" hangingPunct="0"/>
            <a:r>
              <a:rPr lang="en-US" sz="1400" dirty="0">
                <a:solidFill>
                  <a:srgbClr val="000000"/>
                </a:solidFill>
              </a:rPr>
              <a:t>    REPORT PERIOD: ACTIVE</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11:50:33 THROUGH CURRENT</a:t>
            </a:r>
          </a:p>
          <a:p>
            <a:pPr defTabSz="820738" eaLnBrk="0" hangingPunct="0"/>
            <a:endParaRPr lang="en-US" sz="1400" dirty="0">
              <a:solidFill>
                <a:srgbClr val="000000"/>
              </a:solidFill>
            </a:endParaRPr>
          </a:p>
          <a:p>
            <a:pPr defTabSz="820738" eaLnBrk="0" hangingPunct="0"/>
            <a:r>
              <a:rPr lang="en-US" sz="1400" dirty="0">
                <a:solidFill>
                  <a:srgbClr val="000000"/>
                </a:solidFill>
              </a:rPr>
              <a:t>    STP-</a:t>
            </a:r>
            <a:r>
              <a:rPr lang="en-US" sz="1400" dirty="0" err="1">
                <a:solidFill>
                  <a:srgbClr val="000000"/>
                </a:solidFill>
              </a:rPr>
              <a:t>RBASE</a:t>
            </a:r>
            <a:r>
              <a:rPr lang="en-US" sz="1400" dirty="0">
                <a:solidFill>
                  <a:srgbClr val="000000"/>
                </a:solidFill>
              </a:rPr>
              <a:t> MEASUREMENTS FOR STP</a:t>
            </a:r>
          </a:p>
          <a:p>
            <a:pPr defTabSz="820738" eaLnBrk="0" hangingPunct="0"/>
            <a:endParaRPr lang="en-US" sz="1400" dirty="0">
              <a:solidFill>
                <a:srgbClr val="000000"/>
              </a:solidFill>
            </a:endParaRPr>
          </a:p>
          <a:p>
            <a:pPr defTabSz="820738" eaLnBrk="0" hangingPunct="0"/>
            <a:r>
              <a:rPr lang="en-US" sz="1400" dirty="0">
                <a:solidFill>
                  <a:srgbClr val="000000"/>
                </a:solidFill>
              </a:rPr>
              <a:t>    BUSS		= 80,	</a:t>
            </a:r>
            <a:r>
              <a:rPr lang="en-US" sz="1400" dirty="0" err="1">
                <a:solidFill>
                  <a:srgbClr val="000000"/>
                </a:solidFill>
              </a:rPr>
              <a:t>CTSDLSST</a:t>
            </a:r>
            <a:r>
              <a:rPr lang="en-US" sz="1400" dirty="0">
                <a:solidFill>
                  <a:srgbClr val="000000"/>
                </a:solidFill>
              </a:rPr>
              <a:t>	= 60,	LINKS		= 60,</a:t>
            </a:r>
          </a:p>
          <a:p>
            <a:pPr defTabSz="820738" eaLnBrk="0" hangingPunct="0"/>
            <a:r>
              <a:rPr lang="en-US" sz="1400" dirty="0">
                <a:solidFill>
                  <a:srgbClr val="000000"/>
                </a:solidFill>
              </a:rPr>
              <a:t>    </a:t>
            </a:r>
            <a:r>
              <a:rPr lang="en-US" sz="1400" dirty="0" err="1">
                <a:solidFill>
                  <a:srgbClr val="000000"/>
                </a:solidFill>
              </a:rPr>
              <a:t>LNKSETS</a:t>
            </a:r>
            <a:r>
              <a:rPr lang="en-US" sz="1400" dirty="0">
                <a:solidFill>
                  <a:srgbClr val="000000"/>
                </a:solidFill>
              </a:rPr>
              <a:t>	= 25,	NT1TDCHO	= 0.8,	NT2CHOAK	= 1.4,</a:t>
            </a:r>
          </a:p>
          <a:p>
            <a:pPr defTabSz="820738" eaLnBrk="0" hangingPunct="0"/>
            <a:r>
              <a:rPr lang="en-US" sz="1400" dirty="0">
                <a:solidFill>
                  <a:srgbClr val="000000"/>
                </a:solidFill>
              </a:rPr>
              <a:t>    NT3TDCHB	= 0.8,	NT4CHBK1	= 0.8,	NT5CHBK2	= 0.8,</a:t>
            </a:r>
          </a:p>
          <a:p>
            <a:pPr defTabSz="820738" eaLnBrk="0" hangingPunct="0"/>
            <a:r>
              <a:rPr lang="en-US" sz="1400" dirty="0">
                <a:solidFill>
                  <a:srgbClr val="000000"/>
                </a:solidFill>
              </a:rPr>
              <a:t>    NT6TDCRR	= 0.8,	NT7SLOKCN	= 1.0,	NT8TRPRH	= 0.8,</a:t>
            </a:r>
          </a:p>
          <a:p>
            <a:pPr defTabSz="820738" eaLnBrk="0" hangingPunct="0"/>
            <a:r>
              <a:rPr lang="en-US" sz="1400" dirty="0">
                <a:solidFill>
                  <a:srgbClr val="000000"/>
                </a:solidFill>
              </a:rPr>
              <a:t>    NT10SRST	= 30.0,	NT11TFRS	= 30.0,	NT12UNAK	= 0.8,</a:t>
            </a:r>
          </a:p>
          <a:p>
            <a:pPr defTabSz="820738" eaLnBrk="0" hangingPunct="0"/>
            <a:r>
              <a:rPr lang="en-US" sz="1400" dirty="0">
                <a:solidFill>
                  <a:srgbClr val="000000"/>
                </a:solidFill>
              </a:rPr>
              <a:t>    NT13FUNH	= 0.8,	NT14INAK	= 2.0,	NT15RSCT	= 3.0,</a:t>
            </a:r>
          </a:p>
          <a:p>
            <a:pPr defTabSz="820738" eaLnBrk="0" hangingPunct="0"/>
            <a:r>
              <a:rPr lang="en-US" sz="1400" dirty="0">
                <a:solidFill>
                  <a:srgbClr val="000000"/>
                </a:solidFill>
              </a:rPr>
              <a:t>    NT16RSCS	= 0.8,	NT17REAL	= 0.8,	NT18TCLR	= 10.0,</a:t>
            </a:r>
          </a:p>
          <a:p>
            <a:pPr defTabSz="820738" eaLnBrk="0" hangingPunct="0"/>
            <a:r>
              <a:rPr lang="en-US" sz="1400" dirty="0">
                <a:solidFill>
                  <a:srgbClr val="000000"/>
                </a:solidFill>
              </a:rPr>
              <a:t>    NT19FLKR	=  480.0,	NT20RLIH	= 90.0,	NT21RRIH	= 59.0,</a:t>
            </a:r>
          </a:p>
          <a:p>
            <a:pPr defTabSz="820738" eaLnBrk="0" hangingPunct="0"/>
            <a:r>
              <a:rPr lang="en-US" sz="1400" dirty="0">
                <a:solidFill>
                  <a:srgbClr val="000000"/>
                </a:solidFill>
              </a:rPr>
              <a:t>    NT22RSTL	= 10.0,	NT23WTRA	= 10.0,	NT24BTRA	= 0.0,</a:t>
            </a:r>
          </a:p>
          <a:p>
            <a:pPr defTabSz="820738" eaLnBrk="0" hangingPunct="0"/>
            <a:r>
              <a:rPr lang="en-US" sz="1400" dirty="0">
                <a:solidFill>
                  <a:srgbClr val="000000"/>
                </a:solidFill>
              </a:rPr>
              <a:t>    NT25WTRA	= 30.0,	NT26RTRW	= 12.0,	NT28WTRW	= 3.0,</a:t>
            </a:r>
          </a:p>
          <a:p>
            <a:pPr defTabSz="820738" eaLnBrk="0" hangingPunct="0"/>
            <a:r>
              <a:rPr lang="en-US" sz="1400" dirty="0">
                <a:solidFill>
                  <a:srgbClr val="000000"/>
                </a:solidFill>
              </a:rPr>
              <a:t>    NT29RSUX	= 60.0,	NT30LMTF	= 30.0,	NT31FLCD	= 60.0,</a:t>
            </a:r>
          </a:p>
          <a:p>
            <a:pPr defTabSz="820738" eaLnBrk="0" hangingPunct="0"/>
            <a:r>
              <a:rPr lang="en-US" sz="1400" dirty="0">
                <a:solidFill>
                  <a:srgbClr val="000000"/>
                </a:solidFill>
              </a:rPr>
              <a:t>    NT32OSCA	= 60.0,	</a:t>
            </a:r>
            <a:r>
              <a:rPr lang="en-US" sz="1400" dirty="0" err="1">
                <a:solidFill>
                  <a:srgbClr val="000000"/>
                </a:solidFill>
              </a:rPr>
              <a:t>PROCS</a:t>
            </a:r>
            <a:r>
              <a:rPr lang="en-US" sz="1400" dirty="0">
                <a:solidFill>
                  <a:srgbClr val="000000"/>
                </a:solidFill>
              </a:rPr>
              <a:t>		= 35,	</a:t>
            </a:r>
            <a:r>
              <a:rPr lang="en-US" sz="1400" dirty="0" err="1">
                <a:solidFill>
                  <a:srgbClr val="000000"/>
                </a:solidFill>
              </a:rPr>
              <a:t>STLOOP</a:t>
            </a:r>
            <a:r>
              <a:rPr lang="en-US" sz="1400" dirty="0">
                <a:solidFill>
                  <a:srgbClr val="000000"/>
                </a:solidFill>
              </a:rPr>
              <a:t>		= 10,</a:t>
            </a:r>
          </a:p>
        </p:txBody>
      </p:sp>
      <p:sp>
        <p:nvSpPr>
          <p:cNvPr id="130052" name="Text Box 4"/>
          <p:cNvSpPr txBox="1">
            <a:spLocks noChangeArrowheads="1"/>
          </p:cNvSpPr>
          <p:nvPr/>
        </p:nvSpPr>
        <p:spPr bwMode="auto">
          <a:xfrm>
            <a:off x="0" y="981075"/>
            <a:ext cx="9144000" cy="509588"/>
          </a:xfrm>
          <a:prstGeom prst="rect">
            <a:avLst/>
          </a:prstGeom>
          <a:noFill/>
          <a:ln w="12700" cap="sq">
            <a:noFill/>
            <a:miter lim="800000"/>
            <a:headEnd type="none" w="sm" len="sm"/>
            <a:tailEnd type="none" w="sm" len="sm"/>
          </a:ln>
        </p:spPr>
        <p:txBody>
          <a:bodyPr lIns="82058" tIns="41029" rIns="82058" bIns="41029">
            <a:spAutoFit/>
          </a:bodyPr>
          <a:lstStyle/>
          <a:p>
            <a:pPr algn="ctr" defTabSz="820738" eaLnBrk="0" hangingPunct="0"/>
            <a:r>
              <a:rPr lang="en-US" sz="2800"/>
              <a:t>rept-meas:type=rbase:enttype=stp</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484188" y="0"/>
            <a:ext cx="8583612" cy="914400"/>
          </a:xfrm>
        </p:spPr>
        <p:txBody>
          <a:bodyPr/>
          <a:lstStyle/>
          <a:p>
            <a:pPr eaLnBrk="1" hangingPunct="1"/>
            <a:r>
              <a:rPr lang="en-US" dirty="0" smtClean="0"/>
              <a:t>Record Base Measurements</a:t>
            </a:r>
          </a:p>
        </p:txBody>
      </p:sp>
      <p:sp>
        <p:nvSpPr>
          <p:cNvPr id="131075" name="AutoShape 3"/>
          <p:cNvSpPr>
            <a:spLocks noChangeArrowheads="1"/>
          </p:cNvSpPr>
          <p:nvPr/>
        </p:nvSpPr>
        <p:spPr bwMode="auto">
          <a:xfrm>
            <a:off x="844550" y="2368550"/>
            <a:ext cx="7464425" cy="2237581"/>
          </a:xfrm>
          <a:prstGeom prst="flowChartAlternateProcess">
            <a:avLst/>
          </a:prstGeom>
          <a:solidFill>
            <a:srgbClr val="66FF33"/>
          </a:solidFill>
          <a:ln w="9525">
            <a:noFill/>
            <a:miter lim="800000"/>
            <a:headEnd/>
            <a:tailEnd/>
          </a:ln>
        </p:spPr>
        <p:txBody>
          <a:bodyPr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RECORD BASE MEASUREMENTS ON </a:t>
            </a:r>
            <a:r>
              <a:rPr lang="en-US" sz="1400" dirty="0" err="1">
                <a:solidFill>
                  <a:srgbClr val="000000"/>
                </a:solidFill>
              </a:rPr>
              <a:t>LNKSET</a:t>
            </a:r>
            <a:endParaRPr lang="en-US" sz="1400" dirty="0">
              <a:solidFill>
                <a:srgbClr val="000000"/>
              </a:solidFill>
            </a:endParaRPr>
          </a:p>
          <a:p>
            <a:pPr defTabSz="820738" eaLnBrk="0" hangingPunct="0"/>
            <a:r>
              <a:rPr lang="en-US" sz="1400" dirty="0">
                <a:solidFill>
                  <a:srgbClr val="000000"/>
                </a:solidFill>
              </a:rPr>
              <a:t>    REPORT PERIOD: ACTIVE</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11:50:33 THROUGH CURRENT</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LNKSET-RBASE</a:t>
            </a:r>
            <a:r>
              <a:rPr lang="en-US" sz="1400" dirty="0">
                <a:solidFill>
                  <a:srgbClr val="000000"/>
                </a:solidFill>
              </a:rPr>
              <a:t> MEASUREMENTS: LS08</a:t>
            </a:r>
          </a:p>
          <a:p>
            <a:pPr defTabSz="820738" eaLnBrk="0" hangingPunct="0"/>
            <a:endParaRPr lang="en-US" sz="1400" dirty="0">
              <a:solidFill>
                <a:srgbClr val="000000"/>
              </a:solidFill>
            </a:endParaRPr>
          </a:p>
          <a:p>
            <a:pPr defTabSz="820738" eaLnBrk="0" hangingPunct="0"/>
            <a:r>
              <a:rPr lang="en-US" sz="1400" dirty="0">
                <a:solidFill>
                  <a:srgbClr val="000000"/>
                </a:solidFill>
              </a:rPr>
              <a:t>    LINKS		= 13,	</a:t>
            </a:r>
            <a:r>
              <a:rPr lang="en-US" sz="1400" dirty="0" err="1">
                <a:solidFill>
                  <a:srgbClr val="000000"/>
                </a:solidFill>
              </a:rPr>
              <a:t>RCLKBFRS</a:t>
            </a:r>
            <a:r>
              <a:rPr lang="en-US" sz="1400" dirty="0">
                <a:solidFill>
                  <a:srgbClr val="000000"/>
                </a:solidFill>
              </a:rPr>
              <a:t>	= 1,	ST01SLTA	= 30,</a:t>
            </a:r>
          </a:p>
          <a:p>
            <a:pPr defTabSz="820738" eaLnBrk="0" hangingPunct="0"/>
            <a:r>
              <a:rPr lang="en-US" sz="1400" dirty="0">
                <a:solidFill>
                  <a:srgbClr val="000000"/>
                </a:solidFill>
              </a:rPr>
              <a:t>    ST02SLTI	= 30, </a:t>
            </a:r>
          </a:p>
        </p:txBody>
      </p:sp>
      <p:sp>
        <p:nvSpPr>
          <p:cNvPr id="131076" name="Text Box 4"/>
          <p:cNvSpPr txBox="1">
            <a:spLocks noChangeArrowheads="1"/>
          </p:cNvSpPr>
          <p:nvPr/>
        </p:nvSpPr>
        <p:spPr bwMode="auto">
          <a:xfrm>
            <a:off x="0" y="1000125"/>
            <a:ext cx="9144000" cy="509588"/>
          </a:xfrm>
          <a:prstGeom prst="rect">
            <a:avLst/>
          </a:prstGeom>
          <a:noFill/>
          <a:ln w="12700" cap="sq">
            <a:noFill/>
            <a:miter lim="800000"/>
            <a:headEnd type="none" w="sm" len="sm"/>
            <a:tailEnd type="none" w="sm" len="sm"/>
          </a:ln>
        </p:spPr>
        <p:txBody>
          <a:bodyPr lIns="82058" tIns="41029" rIns="82058" bIns="41029">
            <a:spAutoFit/>
          </a:bodyPr>
          <a:lstStyle/>
          <a:p>
            <a:pPr defTabSz="820738" eaLnBrk="0" hangingPunct="0"/>
            <a:r>
              <a:rPr lang="en-US" sz="2200" b="1">
                <a:latin typeface="Times New Roman" pitchFamily="18" charset="0"/>
              </a:rPr>
              <a:t>            </a:t>
            </a:r>
            <a:r>
              <a:rPr lang="en-US" sz="2800"/>
              <a:t>rept-meas:type=rbase:enttype=lnkset:lsn=ls08</a:t>
            </a: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484188" y="0"/>
            <a:ext cx="8583612" cy="914400"/>
          </a:xfrm>
        </p:spPr>
        <p:txBody>
          <a:bodyPr/>
          <a:lstStyle/>
          <a:p>
            <a:pPr eaLnBrk="1" hangingPunct="1"/>
            <a:r>
              <a:rPr lang="en-US" dirty="0" smtClean="0"/>
              <a:t>Record Base Measurements</a:t>
            </a:r>
          </a:p>
        </p:txBody>
      </p:sp>
      <p:sp>
        <p:nvSpPr>
          <p:cNvPr id="132099" name="AutoShape 3"/>
          <p:cNvSpPr>
            <a:spLocks noChangeArrowheads="1"/>
          </p:cNvSpPr>
          <p:nvPr/>
        </p:nvSpPr>
        <p:spPr bwMode="auto">
          <a:xfrm>
            <a:off x="790575" y="1930400"/>
            <a:ext cx="7896225" cy="3429397"/>
          </a:xfrm>
          <a:prstGeom prst="flowChartAlternateProcess">
            <a:avLst/>
          </a:prstGeom>
          <a:solidFill>
            <a:srgbClr val="66FF33"/>
          </a:solidFill>
          <a:ln w="9525">
            <a:noFill/>
            <a:miter lim="800000"/>
            <a:headEnd/>
            <a:tailEnd/>
          </a:ln>
        </p:spPr>
        <p:txBody>
          <a:bodyPr wrap="square"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RECORD BASE MEASUREMENTS ON LINK</a:t>
            </a:r>
          </a:p>
          <a:p>
            <a:pPr defTabSz="820738" eaLnBrk="0" hangingPunct="0"/>
            <a:r>
              <a:rPr lang="en-US" sz="1400" dirty="0">
                <a:solidFill>
                  <a:srgbClr val="000000"/>
                </a:solidFill>
              </a:rPr>
              <a:t>    REPORT PERIOD: ACTIVE</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11:50:33 THROUGH CURRENT</a:t>
            </a:r>
          </a:p>
          <a:p>
            <a:pPr defTabSz="820738" eaLnBrk="0" hangingPunct="0"/>
            <a:endParaRPr lang="en-US" sz="1400" dirty="0">
              <a:solidFill>
                <a:srgbClr val="000000"/>
              </a:solidFill>
            </a:endParaRPr>
          </a:p>
          <a:p>
            <a:pPr defTabSz="820738" eaLnBrk="0" hangingPunct="0"/>
            <a:r>
              <a:rPr lang="en-US" sz="1400" dirty="0">
                <a:solidFill>
                  <a:srgbClr val="000000"/>
                </a:solidFill>
              </a:rPr>
              <a:t>    LINK-</a:t>
            </a:r>
            <a:r>
              <a:rPr lang="en-US" sz="1400" dirty="0" err="1">
                <a:solidFill>
                  <a:srgbClr val="000000"/>
                </a:solidFill>
              </a:rPr>
              <a:t>RBASE</a:t>
            </a:r>
            <a:r>
              <a:rPr lang="en-US" sz="1400" dirty="0">
                <a:solidFill>
                  <a:srgbClr val="000000"/>
                </a:solidFill>
              </a:rPr>
              <a:t> MEASUREMENTS: LOC :1218 LINK: B , LSN: LS03</a:t>
            </a:r>
          </a:p>
          <a:p>
            <a:pPr defTabSz="820738" eaLnBrk="0" hangingPunct="0"/>
            <a:endParaRPr lang="en-US" sz="1400" dirty="0">
              <a:solidFill>
                <a:srgbClr val="000000"/>
              </a:solidFill>
            </a:endParaRPr>
          </a:p>
          <a:p>
            <a:pPr defTabSz="820738" eaLnBrk="0" hangingPunct="0"/>
            <a:r>
              <a:rPr lang="en-US" sz="1400" dirty="0">
                <a:solidFill>
                  <a:srgbClr val="000000"/>
                </a:solidFill>
              </a:rPr>
              <a:t>    CNGONTH1	= 253,	CNGDITH1	= 256,	CNGABTH1	= 256,</a:t>
            </a:r>
          </a:p>
          <a:p>
            <a:pPr defTabSz="820738" eaLnBrk="0" hangingPunct="0"/>
            <a:r>
              <a:rPr lang="en-US" sz="1400" dirty="0">
                <a:solidFill>
                  <a:srgbClr val="000000"/>
                </a:solidFill>
              </a:rPr>
              <a:t>    CNGONTH2	= 256,	CNGDITH2	= 256,	CNGABTH2	= 256, </a:t>
            </a:r>
          </a:p>
          <a:p>
            <a:pPr defTabSz="820738" eaLnBrk="0" hangingPunct="0"/>
            <a:r>
              <a:rPr lang="en-US" sz="1400" dirty="0">
                <a:solidFill>
                  <a:srgbClr val="000000"/>
                </a:solidFill>
              </a:rPr>
              <a:t>    CNGONTH3	= 256,	CNGDITH3	= 256,	CNGABTH3	= 256,</a:t>
            </a:r>
          </a:p>
          <a:p>
            <a:pPr defTabSz="820738" eaLnBrk="0" hangingPunct="0"/>
            <a:r>
              <a:rPr lang="en-US" sz="1400" dirty="0">
                <a:solidFill>
                  <a:srgbClr val="000000"/>
                </a:solidFill>
              </a:rPr>
              <a:t>    LT1ALNRD	= 13,	LT2NOALN	= 11.5,	LT3ALIND	</a:t>
            </a:r>
            <a:r>
              <a:rPr lang="en-US" sz="1400" dirty="0" smtClean="0">
                <a:solidFill>
                  <a:srgbClr val="000000"/>
                </a:solidFill>
              </a:rPr>
              <a:t>                 = </a:t>
            </a:r>
            <a:r>
              <a:rPr lang="en-US" sz="1400" dirty="0">
                <a:solidFill>
                  <a:srgbClr val="000000"/>
                </a:solidFill>
              </a:rPr>
              <a:t>11.5,      </a:t>
            </a:r>
          </a:p>
          <a:p>
            <a:pPr defTabSz="820738" eaLnBrk="0" hangingPunct="0"/>
            <a:r>
              <a:rPr lang="en-US" sz="1400" dirty="0">
                <a:solidFill>
                  <a:srgbClr val="000000"/>
                </a:solidFill>
              </a:rPr>
              <a:t>    LT4NMLPV	= 2.3,	LT4EMGPV	= .6,	LT5SDSIB	= .1,    </a:t>
            </a:r>
          </a:p>
          <a:p>
            <a:pPr defTabSz="820738" eaLnBrk="0" hangingPunct="0"/>
            <a:r>
              <a:rPr lang="en-US" sz="1400" dirty="0">
                <a:solidFill>
                  <a:srgbClr val="000000"/>
                </a:solidFill>
              </a:rPr>
              <a:t>    LT6RMCNG	= 4.5	,LT7XDLAK	= 1.5,</a:t>
            </a:r>
            <a:r>
              <a:rPr lang="en-US" sz="1400" dirty="0">
                <a:solidFill>
                  <a:schemeClr val="bg2"/>
                </a:solidFill>
              </a:rPr>
              <a:t>   </a:t>
            </a:r>
          </a:p>
          <a:p>
            <a:pPr defTabSz="820738" eaLnBrk="0" hangingPunct="0"/>
            <a:endParaRPr lang="en-US" sz="1400" dirty="0">
              <a:solidFill>
                <a:schemeClr val="bg2"/>
              </a:solidFill>
            </a:endParaRPr>
          </a:p>
        </p:txBody>
      </p:sp>
      <p:sp>
        <p:nvSpPr>
          <p:cNvPr id="132100" name="Text Box 4"/>
          <p:cNvSpPr txBox="1">
            <a:spLocks noChangeArrowheads="1"/>
          </p:cNvSpPr>
          <p:nvPr/>
        </p:nvSpPr>
        <p:spPr bwMode="auto">
          <a:xfrm>
            <a:off x="0" y="1009650"/>
            <a:ext cx="9144000" cy="509588"/>
          </a:xfrm>
          <a:prstGeom prst="rect">
            <a:avLst/>
          </a:prstGeom>
          <a:noFill/>
          <a:ln w="12700" cap="sq">
            <a:noFill/>
            <a:miter lim="800000"/>
            <a:headEnd type="none" w="sm" len="sm"/>
            <a:tailEnd type="none" w="sm" len="sm"/>
          </a:ln>
        </p:spPr>
        <p:txBody>
          <a:bodyPr lIns="82058" tIns="41029" rIns="82058" bIns="41029">
            <a:spAutoFit/>
          </a:bodyPr>
          <a:lstStyle/>
          <a:p>
            <a:pPr defTabSz="820738" eaLnBrk="0" hangingPunct="0"/>
            <a:r>
              <a:rPr lang="en-US" sz="2800"/>
              <a:t>    rept-meas:type=rbase:enttype=link:loc=1218:link=b</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84188" y="0"/>
            <a:ext cx="8583612" cy="914400"/>
          </a:xfrm>
        </p:spPr>
        <p:txBody>
          <a:bodyPr/>
          <a:lstStyle/>
          <a:p>
            <a:pPr eaLnBrk="1" hangingPunct="1"/>
            <a:r>
              <a:rPr lang="en-US" dirty="0" smtClean="0"/>
              <a:t>Maintenance Status Indicators</a:t>
            </a:r>
          </a:p>
        </p:txBody>
      </p:sp>
      <p:sp>
        <p:nvSpPr>
          <p:cNvPr id="133123" name="Text Box 3"/>
          <p:cNvSpPr txBox="1">
            <a:spLocks noChangeArrowheads="1"/>
          </p:cNvSpPr>
          <p:nvPr/>
        </p:nvSpPr>
        <p:spPr bwMode="auto">
          <a:xfrm>
            <a:off x="0" y="1009650"/>
            <a:ext cx="9144000" cy="509588"/>
          </a:xfrm>
          <a:prstGeom prst="rect">
            <a:avLst/>
          </a:prstGeom>
          <a:noFill/>
          <a:ln w="12700" cap="sq">
            <a:noFill/>
            <a:miter lim="800000"/>
            <a:headEnd type="none" w="sm" len="sm"/>
            <a:tailEnd type="none" w="sm" len="sm"/>
          </a:ln>
        </p:spPr>
        <p:txBody>
          <a:bodyPr lIns="82058" tIns="41029" rIns="82058" bIns="41029">
            <a:spAutoFit/>
          </a:bodyPr>
          <a:lstStyle/>
          <a:p>
            <a:pPr defTabSz="820738" eaLnBrk="0" hangingPunct="0"/>
            <a:r>
              <a:rPr lang="en-US" sz="2800"/>
              <a:t>     rept-meas:type=mtcs:enttype=link:loc=1218:link=b</a:t>
            </a:r>
          </a:p>
        </p:txBody>
      </p:sp>
      <p:sp>
        <p:nvSpPr>
          <p:cNvPr id="133124" name="AutoShape 4"/>
          <p:cNvSpPr>
            <a:spLocks noChangeArrowheads="1"/>
          </p:cNvSpPr>
          <p:nvPr/>
        </p:nvSpPr>
        <p:spPr bwMode="auto">
          <a:xfrm>
            <a:off x="1381125" y="2066925"/>
            <a:ext cx="6400800" cy="2667000"/>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03:41:00 EST Rel XX.X</a:t>
            </a:r>
          </a:p>
          <a:p>
            <a:pPr defTabSz="820738" eaLnBrk="0" hangingPunct="0"/>
            <a:r>
              <a:rPr lang="en-US" sz="1400" dirty="0">
                <a:solidFill>
                  <a:srgbClr val="000000"/>
                </a:solidFill>
              </a:rPr>
              <a:t>    TYPE OF REPORT: MAINTENANCE STATUS INDICATORS ON LINK</a:t>
            </a:r>
          </a:p>
          <a:p>
            <a:pPr defTabSz="820738" eaLnBrk="0" hangingPunct="0"/>
            <a:r>
              <a:rPr lang="en-US" sz="1400" dirty="0">
                <a:solidFill>
                  <a:srgbClr val="000000"/>
                </a:solidFill>
              </a:rPr>
              <a:t>    REPORT PERIOD: ACTIVE</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03:41:00 THROUGH CURRENT</a:t>
            </a:r>
          </a:p>
          <a:p>
            <a:pPr defTabSz="820738" eaLnBrk="0" hangingPunct="0"/>
            <a:endParaRPr lang="en-US" sz="1400" dirty="0">
              <a:solidFill>
                <a:srgbClr val="000000"/>
              </a:solidFill>
            </a:endParaRPr>
          </a:p>
          <a:p>
            <a:pPr defTabSz="820738" eaLnBrk="0" hangingPunct="0"/>
            <a:r>
              <a:rPr lang="en-US" sz="1400" dirty="0">
                <a:solidFill>
                  <a:srgbClr val="000000"/>
                </a:solidFill>
              </a:rPr>
              <a:t>    LINK-</a:t>
            </a:r>
            <a:r>
              <a:rPr lang="en-US" sz="1400" dirty="0" err="1">
                <a:solidFill>
                  <a:srgbClr val="000000"/>
                </a:solidFill>
              </a:rPr>
              <a:t>MTCS</a:t>
            </a:r>
            <a:r>
              <a:rPr lang="en-US" sz="1400" dirty="0">
                <a:solidFill>
                  <a:srgbClr val="000000"/>
                </a:solidFill>
              </a:rPr>
              <a:t> MEASUREMENTS: loc: 1218, link: b, lsn=ls04</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LKMTCST</a:t>
            </a:r>
            <a:r>
              <a:rPr lang="en-US" sz="1400" dirty="0">
                <a:solidFill>
                  <a:srgbClr val="000000"/>
                </a:solidFill>
              </a:rPr>
              <a:t>	= ACT,	</a:t>
            </a:r>
            <a:r>
              <a:rPr lang="en-US" sz="1400" dirty="0" err="1">
                <a:solidFill>
                  <a:srgbClr val="000000"/>
                </a:solidFill>
              </a:rPr>
              <a:t>PROSTAT</a:t>
            </a:r>
            <a:r>
              <a:rPr lang="en-US" sz="1400" dirty="0">
                <a:solidFill>
                  <a:srgbClr val="000000"/>
                </a:solidFill>
              </a:rPr>
              <a:t>	= N,</a:t>
            </a:r>
          </a:p>
          <a:p>
            <a:pPr defTabSz="820738" eaLnBrk="0" hangingPunct="0"/>
            <a:r>
              <a:rPr lang="en-US" sz="1400" dirty="0">
                <a:solidFill>
                  <a:srgbClr val="000000"/>
                </a:solidFill>
              </a:rPr>
              <a:t>    </a:t>
            </a:r>
            <a:r>
              <a:rPr lang="en-US" sz="1400" dirty="0" err="1">
                <a:solidFill>
                  <a:srgbClr val="000000"/>
                </a:solidFill>
              </a:rPr>
              <a:t>PROTRAN</a:t>
            </a:r>
            <a:r>
              <a:rPr lang="en-US" sz="1400" dirty="0">
                <a:solidFill>
                  <a:srgbClr val="000000"/>
                </a:solidFill>
              </a:rPr>
              <a:t>	= N,	</a:t>
            </a:r>
            <a:r>
              <a:rPr lang="en-US" sz="1400" dirty="0" err="1">
                <a:solidFill>
                  <a:srgbClr val="000000"/>
                </a:solidFill>
              </a:rPr>
              <a:t>DCLRFAIL</a:t>
            </a:r>
            <a:r>
              <a:rPr lang="en-US" sz="1400" dirty="0">
                <a:solidFill>
                  <a:srgbClr val="000000"/>
                </a:solidFill>
              </a:rPr>
              <a:t>	= N,</a:t>
            </a:r>
          </a:p>
          <a:p>
            <a:pPr defTabSz="820738" eaLnBrk="0" hangingPunct="0"/>
            <a:r>
              <a:rPr lang="en-US" sz="1400" dirty="0">
                <a:solidFill>
                  <a:srgbClr val="000000"/>
                </a:solidFill>
              </a:rPr>
              <a:t>    </a:t>
            </a:r>
            <a:r>
              <a:rPr lang="en-US" sz="1400" dirty="0" err="1">
                <a:solidFill>
                  <a:srgbClr val="000000"/>
                </a:solidFill>
              </a:rPr>
              <a:t>MGMTINHB</a:t>
            </a:r>
            <a:r>
              <a:rPr lang="en-US" sz="1400" dirty="0">
                <a:solidFill>
                  <a:srgbClr val="000000"/>
                </a:solidFill>
              </a:rPr>
              <a:t>	= N,	</a:t>
            </a:r>
            <a:r>
              <a:rPr lang="en-US" sz="1400" dirty="0" err="1">
                <a:solidFill>
                  <a:srgbClr val="000000"/>
                </a:solidFill>
              </a:rPr>
              <a:t>CGSTLEVL</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CGSTSTAT</a:t>
            </a:r>
            <a:r>
              <a:rPr lang="en-US" sz="1400" dirty="0">
                <a:solidFill>
                  <a:srgbClr val="000000"/>
                </a:solidFill>
              </a:rPr>
              <a:t>	= N,</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484188" y="0"/>
            <a:ext cx="8583612" cy="914400"/>
          </a:xfrm>
        </p:spPr>
        <p:txBody>
          <a:bodyPr/>
          <a:lstStyle/>
          <a:p>
            <a:pPr eaLnBrk="1" hangingPunct="1"/>
            <a:r>
              <a:rPr lang="en-US" dirty="0" smtClean="0"/>
              <a:t>Maintenance Status Indicators</a:t>
            </a:r>
          </a:p>
        </p:txBody>
      </p:sp>
      <p:sp>
        <p:nvSpPr>
          <p:cNvPr id="134147" name="AutoShape 3"/>
          <p:cNvSpPr>
            <a:spLocks noChangeArrowheads="1"/>
          </p:cNvSpPr>
          <p:nvPr/>
        </p:nvSpPr>
        <p:spPr bwMode="auto">
          <a:xfrm>
            <a:off x="1209675" y="2181225"/>
            <a:ext cx="6705600" cy="3124200"/>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03:41:00 EST Rel XX.X</a:t>
            </a:r>
          </a:p>
          <a:p>
            <a:pPr defTabSz="820738" eaLnBrk="0" hangingPunct="0"/>
            <a:r>
              <a:rPr lang="en-US" sz="1400" dirty="0">
                <a:solidFill>
                  <a:srgbClr val="000000"/>
                </a:solidFill>
              </a:rPr>
              <a:t>    TYPE OF REPORT: MAINTENANCE STATUS INDICATORS ON </a:t>
            </a:r>
            <a:r>
              <a:rPr lang="en-US" sz="1400" dirty="0" err="1">
                <a:solidFill>
                  <a:srgbClr val="000000"/>
                </a:solidFill>
              </a:rPr>
              <a:t>LNKSET</a:t>
            </a:r>
            <a:endParaRPr lang="en-US" sz="1400" dirty="0">
              <a:solidFill>
                <a:srgbClr val="000000"/>
              </a:solidFill>
            </a:endParaRPr>
          </a:p>
          <a:p>
            <a:pPr defTabSz="820738" eaLnBrk="0" hangingPunct="0"/>
            <a:r>
              <a:rPr lang="en-US" sz="1400" dirty="0">
                <a:solidFill>
                  <a:srgbClr val="000000"/>
                </a:solidFill>
              </a:rPr>
              <a:t>    REPORT PERIOD: ACTIVE</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03:41:00 THROUGH CURRENT</a:t>
            </a:r>
          </a:p>
          <a:p>
            <a:pPr defTabSz="820738" eaLnBrk="0" hangingPunct="0"/>
            <a:endParaRPr lang="en-US" sz="1400" dirty="0">
              <a:solidFill>
                <a:srgbClr val="000000"/>
              </a:solidFill>
            </a:endParaRPr>
          </a:p>
          <a:p>
            <a:pPr defTabSz="820738" eaLnBrk="0" hangingPunct="0"/>
            <a:r>
              <a:rPr lang="en-US" sz="1400" dirty="0">
                <a:solidFill>
                  <a:srgbClr val="000000"/>
                </a:solidFill>
              </a:rPr>
              <a:t>    LINK-</a:t>
            </a:r>
            <a:r>
              <a:rPr lang="en-US" sz="1400" dirty="0" err="1">
                <a:solidFill>
                  <a:srgbClr val="000000"/>
                </a:solidFill>
              </a:rPr>
              <a:t>MTCS</a:t>
            </a:r>
            <a:r>
              <a:rPr lang="en-US" sz="1400" dirty="0">
                <a:solidFill>
                  <a:srgbClr val="000000"/>
                </a:solidFill>
              </a:rPr>
              <a:t> MEASUREMENTS: ls05</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LKMTCST</a:t>
            </a:r>
            <a:r>
              <a:rPr lang="en-US" sz="1400" dirty="0">
                <a:solidFill>
                  <a:srgbClr val="000000"/>
                </a:solidFill>
              </a:rPr>
              <a:t>	= ACT, 	</a:t>
            </a:r>
            <a:r>
              <a:rPr lang="en-US" sz="1400" dirty="0" err="1">
                <a:solidFill>
                  <a:srgbClr val="000000"/>
                </a:solidFill>
              </a:rPr>
              <a:t>ACTLINKS</a:t>
            </a:r>
            <a:r>
              <a:rPr lang="en-US" sz="1400" dirty="0">
                <a:solidFill>
                  <a:srgbClr val="000000"/>
                </a:solidFill>
              </a:rPr>
              <a:t> 	=   8,  </a:t>
            </a:r>
          </a:p>
          <a:p>
            <a:pPr defTabSz="820738" eaLnBrk="0" hangingPunct="0"/>
            <a:r>
              <a:rPr lang="en-US" sz="1400" dirty="0">
                <a:solidFill>
                  <a:srgbClr val="000000"/>
                </a:solidFill>
              </a:rPr>
              <a:t>    </a:t>
            </a:r>
            <a:r>
              <a:rPr lang="en-US" sz="1400" dirty="0" err="1">
                <a:solidFill>
                  <a:srgbClr val="000000"/>
                </a:solidFill>
              </a:rPr>
              <a:t>UAVLINKS</a:t>
            </a:r>
            <a:r>
              <a:rPr lang="en-US" sz="1400" dirty="0">
                <a:solidFill>
                  <a:srgbClr val="000000"/>
                </a:solidFill>
              </a:rPr>
              <a:t> 	= 0,	</a:t>
            </a:r>
            <a:r>
              <a:rPr lang="en-US" sz="1400" dirty="0" err="1">
                <a:solidFill>
                  <a:srgbClr val="000000"/>
                </a:solidFill>
              </a:rPr>
              <a:t>OOSLINKS</a:t>
            </a:r>
            <a:r>
              <a:rPr lang="en-US" sz="1400" dirty="0">
                <a:solidFill>
                  <a:srgbClr val="000000"/>
                </a:solidFill>
              </a:rPr>
              <a:t> 	=   0, </a:t>
            </a:r>
          </a:p>
        </p:txBody>
      </p:sp>
      <p:sp>
        <p:nvSpPr>
          <p:cNvPr id="134148" name="Text Box 4"/>
          <p:cNvSpPr txBox="1">
            <a:spLocks noChangeArrowheads="1"/>
          </p:cNvSpPr>
          <p:nvPr/>
        </p:nvSpPr>
        <p:spPr bwMode="auto">
          <a:xfrm>
            <a:off x="0" y="1009650"/>
            <a:ext cx="9144000" cy="509588"/>
          </a:xfrm>
          <a:prstGeom prst="rect">
            <a:avLst/>
          </a:prstGeom>
          <a:noFill/>
          <a:ln w="12700" cap="sq">
            <a:noFill/>
            <a:miter lim="800000"/>
            <a:headEnd type="none" w="sm" len="sm"/>
            <a:tailEnd type="none" w="sm" len="sm"/>
          </a:ln>
        </p:spPr>
        <p:txBody>
          <a:bodyPr lIns="82058" tIns="41029" rIns="82058" bIns="41029">
            <a:spAutoFit/>
          </a:bodyPr>
          <a:lstStyle/>
          <a:p>
            <a:pPr defTabSz="820738" eaLnBrk="0" hangingPunct="0"/>
            <a:r>
              <a:rPr lang="en-US" sz="2200" b="1">
                <a:latin typeface="Times New Roman" pitchFamily="18" charset="0"/>
              </a:rPr>
              <a:t>             </a:t>
            </a:r>
            <a:r>
              <a:rPr lang="en-US" sz="2800"/>
              <a:t>rept-meas:type=mtcs:enttype=lnkset:lsn=ls05</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533400" y="0"/>
            <a:ext cx="8229600" cy="630936"/>
          </a:xfrm>
        </p:spPr>
        <p:txBody>
          <a:bodyPr/>
          <a:lstStyle/>
          <a:p>
            <a:pPr eaLnBrk="1" hangingPunct="1"/>
            <a:r>
              <a:rPr lang="en-US" dirty="0" smtClean="0"/>
              <a:t>Learning Activities</a:t>
            </a:r>
          </a:p>
        </p:txBody>
      </p:sp>
      <p:pic>
        <p:nvPicPr>
          <p:cNvPr id="135171" name="Picture 3" descr="j0415858"/>
          <p:cNvPicPr>
            <a:picLocks noChangeAspect="1" noChangeArrowheads="1"/>
          </p:cNvPicPr>
          <p:nvPr/>
        </p:nvPicPr>
        <p:blipFill>
          <a:blip r:embed="rId3" cstate="print"/>
          <a:srcRect/>
          <a:stretch>
            <a:fillRect/>
          </a:stretch>
        </p:blipFill>
        <p:spPr bwMode="auto">
          <a:xfrm>
            <a:off x="2211388" y="2132013"/>
            <a:ext cx="4724400" cy="3505200"/>
          </a:xfrm>
          <a:prstGeom prst="rect">
            <a:avLst/>
          </a:prstGeom>
          <a:noFill/>
          <a:ln w="9525">
            <a:noFill/>
            <a:miter lim="800000"/>
            <a:headEnd/>
            <a:tailEnd/>
          </a:ln>
        </p:spPr>
      </p:pic>
      <p:sp>
        <p:nvSpPr>
          <p:cNvPr id="1684484" name="Comment 4" hidden="1"/>
          <p:cNvSpPr>
            <a:spLocks noChangeArrowheads="1"/>
          </p:cNvSpPr>
          <p:nvPr/>
        </p:nvSpPr>
        <p:spPr bwMode="auto">
          <a:xfrm>
            <a:off x="911225" y="1587500"/>
            <a:ext cx="7340600" cy="1014413"/>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Learning Activity 9 Answers</a:t>
            </a:r>
          </a:p>
          <a:p>
            <a:pPr marL="342900" indent="-342900">
              <a:buFontTx/>
              <a:buAutoNum type="arabicPeriod"/>
              <a:defRPr/>
            </a:pPr>
            <a:r>
              <a:rPr lang="en-US" sz="1200">
                <a:latin typeface="Arial" pitchFamily="34" charset="0"/>
              </a:rPr>
              <a:t>rept-meas:type=rbase:enttype=stp</a:t>
            </a:r>
          </a:p>
          <a:p>
            <a:pPr marL="342900" indent="-342900">
              <a:buFontTx/>
              <a:buAutoNum type="arabicPeriod"/>
              <a:defRPr/>
            </a:pPr>
            <a:r>
              <a:rPr lang="en-US" sz="1200">
                <a:latin typeface="Arial" pitchFamily="34" charset="0"/>
              </a:rPr>
              <a:t>rept-meas:type=rbase:enttype=lnkset:lsn=xxxx</a:t>
            </a:r>
          </a:p>
          <a:p>
            <a:pPr marL="342900" indent="-342900">
              <a:buFontTx/>
              <a:buAutoNum type="arabicPeriod"/>
              <a:defRPr/>
            </a:pPr>
            <a:r>
              <a:rPr lang="en-US" sz="1200">
                <a:latin typeface="Arial" pitchFamily="34" charset="0"/>
              </a:rPr>
              <a:t>rept-meas:type=mtcs:enttype=lnkset:lsn=xxxx</a:t>
            </a:r>
          </a:p>
          <a:p>
            <a:pPr marL="342900" indent="-342900">
              <a:buFontTx/>
              <a:buAutoNum type="arabicPeriod"/>
              <a:defRPr/>
            </a:pPr>
            <a:r>
              <a:rPr lang="en-US" sz="1200">
                <a:latin typeface="Arial" pitchFamily="34" charset="0"/>
              </a:rPr>
              <a:t>rept-meas:type=mtcs:enttype=link:loc=xxxx:link=x</a:t>
            </a:r>
            <a:endParaRPr lang="en-US" sz="12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533400" y="0"/>
            <a:ext cx="9144000" cy="457200"/>
          </a:xfrm>
        </p:spPr>
        <p:txBody>
          <a:bodyPr/>
          <a:lstStyle/>
          <a:p>
            <a:pPr eaLnBrk="1" hangingPunct="1"/>
            <a:r>
              <a:rPr lang="en-US" dirty="0" smtClean="0"/>
              <a:t>Learning Activity</a:t>
            </a:r>
            <a:r>
              <a:rPr lang="en-US" sz="2800" dirty="0" smtClean="0"/>
              <a:t> </a:t>
            </a:r>
            <a:r>
              <a:rPr lang="en-US" dirty="0" smtClean="0"/>
              <a:t>9: Generating Snapshot Reports</a:t>
            </a:r>
            <a:r>
              <a:rPr lang="en-US" sz="2800" dirty="0" smtClean="0"/>
              <a:t>    </a:t>
            </a:r>
          </a:p>
        </p:txBody>
      </p:sp>
      <p:sp>
        <p:nvSpPr>
          <p:cNvPr id="136195" name="Rectangle 3"/>
          <p:cNvSpPr>
            <a:spLocks noGrp="1" noChangeArrowheads="1"/>
          </p:cNvSpPr>
          <p:nvPr>
            <p:ph type="body" idx="1"/>
          </p:nvPr>
        </p:nvSpPr>
        <p:spPr>
          <a:noFill/>
        </p:spPr>
        <p:txBody>
          <a:bodyPr lIns="91440" tIns="45720" rIns="91440" bIns="45720"/>
          <a:lstStyle/>
          <a:p>
            <a:pPr eaLnBrk="1" hangingPunct="1"/>
            <a:r>
              <a:rPr lang="en-US" smtClean="0"/>
              <a:t>Provides hands-on practice with the STP user interface for displaying Snapshot measurement reports.</a:t>
            </a:r>
          </a:p>
          <a:p>
            <a:pPr eaLnBrk="1" hangingPunct="1"/>
            <a:r>
              <a:rPr lang="en-US" smtClean="0"/>
              <a:t>After completing this exercise, the student will be able to :</a:t>
            </a:r>
          </a:p>
          <a:p>
            <a:pPr lvl="1" eaLnBrk="1" hangingPunct="1"/>
            <a:r>
              <a:rPr lang="en-US" smtClean="0"/>
              <a:t>Generate on-demand measurement reports for Snapshots</a:t>
            </a:r>
          </a:p>
          <a:p>
            <a:pPr eaLnBrk="1" hangingPunct="1"/>
            <a:r>
              <a:rPr lang="en-US" smtClean="0"/>
              <a:t>Materials, Equipment, and References</a:t>
            </a:r>
          </a:p>
          <a:p>
            <a:pPr lvl="1" eaLnBrk="1" hangingPunct="1"/>
            <a:r>
              <a:rPr lang="en-US" smtClean="0"/>
              <a:t>EAGLE STP</a:t>
            </a:r>
          </a:p>
          <a:p>
            <a:pPr lvl="1" eaLnBrk="1" hangingPunct="1"/>
            <a:r>
              <a:rPr lang="en-US" smtClean="0"/>
              <a:t>EAGLE User Interface Terminal</a:t>
            </a:r>
          </a:p>
          <a:p>
            <a:pPr lvl="1" eaLnBrk="1" hangingPunct="1"/>
            <a:r>
              <a:rPr lang="en-US" smtClean="0"/>
              <a:t>EAGLE Commands Manual</a:t>
            </a:r>
          </a:p>
          <a:p>
            <a:pPr lvl="1" eaLnBrk="1" hangingPunct="1"/>
            <a:endParaRPr lang="en-US" smtClean="0"/>
          </a:p>
          <a:p>
            <a:pPr eaLnBrk="1" hangingPunct="1"/>
            <a:endParaRPr lang="en-US" smtClean="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504825" y="9525"/>
            <a:ext cx="8943975" cy="914400"/>
          </a:xfrm>
        </p:spPr>
        <p:txBody>
          <a:bodyPr/>
          <a:lstStyle/>
          <a:p>
            <a:pPr eaLnBrk="1" hangingPunct="1"/>
            <a:r>
              <a:rPr lang="en-US" dirty="0" smtClean="0"/>
              <a:t>Learning Activity 9: Generating Snapshot Reports</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14350" y="-9525"/>
            <a:ext cx="8582025" cy="914400"/>
          </a:xfrm>
        </p:spPr>
        <p:txBody>
          <a:bodyPr/>
          <a:lstStyle/>
          <a:p>
            <a:pPr eaLnBrk="1" hangingPunct="1"/>
            <a:r>
              <a:rPr lang="en-US" dirty="0" smtClean="0"/>
              <a:t>Measurement Report Characteristics</a:t>
            </a:r>
          </a:p>
        </p:txBody>
      </p:sp>
      <p:sp>
        <p:nvSpPr>
          <p:cNvPr id="16387" name="Text Box 3"/>
          <p:cNvSpPr txBox="1">
            <a:spLocks noChangeArrowheads="1"/>
          </p:cNvSpPr>
          <p:nvPr/>
        </p:nvSpPr>
        <p:spPr bwMode="auto">
          <a:xfrm>
            <a:off x="692150" y="1724025"/>
            <a:ext cx="7689850" cy="3602038"/>
          </a:xfrm>
          <a:prstGeom prst="rect">
            <a:avLst/>
          </a:prstGeom>
          <a:solidFill>
            <a:srgbClr val="66FF33"/>
          </a:solidFill>
          <a:ln w="12700">
            <a:solidFill>
              <a:schemeClr val="tx1"/>
            </a:solidFill>
            <a:miter lim="800000"/>
            <a:headEnd type="none" w="sm" len="sm"/>
            <a:tailEnd type="none" w="sm" len="sm"/>
          </a:ln>
        </p:spPr>
        <p:txBody>
          <a:bodyPr lIns="82058" tIns="41029" rIns="82058" bIns="41029">
            <a:spAutoFit/>
          </a:bodyPr>
          <a:lstStyle/>
          <a:p>
            <a:pPr defTabSz="820738" eaLnBrk="0" hangingPunct="0">
              <a:spcBef>
                <a:spcPct val="50000"/>
              </a:spcBef>
            </a:pPr>
            <a:r>
              <a:rPr lang="en-US" dirty="0" err="1">
                <a:solidFill>
                  <a:srgbClr val="000000"/>
                </a:solidFill>
              </a:rPr>
              <a:t>tekelecstp</a:t>
            </a:r>
            <a:r>
              <a:rPr lang="en-US" dirty="0">
                <a:solidFill>
                  <a:srgbClr val="000000"/>
                </a:solidFill>
              </a:rPr>
              <a:t>      </a:t>
            </a:r>
            <a:r>
              <a:rPr lang="en-US" dirty="0" smtClean="0">
                <a:solidFill>
                  <a:srgbClr val="000000"/>
                </a:solidFill>
              </a:rPr>
              <a:t>11-02-23     </a:t>
            </a:r>
            <a:r>
              <a:rPr lang="en-US" dirty="0">
                <a:solidFill>
                  <a:srgbClr val="000000"/>
                </a:solidFill>
              </a:rPr>
              <a:t>18:36:15  EST      Rel XX.X</a:t>
            </a:r>
          </a:p>
          <a:p>
            <a:pPr defTabSz="820738" eaLnBrk="0" hangingPunct="0">
              <a:spcBef>
                <a:spcPct val="50000"/>
              </a:spcBef>
            </a:pPr>
            <a:r>
              <a:rPr lang="en-US" sz="1600" dirty="0">
                <a:solidFill>
                  <a:srgbClr val="000000"/>
                </a:solidFill>
              </a:rPr>
              <a:t>TYPE OF REPORT: NETWORK MANAGEMENT MEASUREMENTS ON </a:t>
            </a:r>
            <a:r>
              <a:rPr lang="en-US" sz="1600" dirty="0" err="1">
                <a:solidFill>
                  <a:srgbClr val="000000"/>
                </a:solidFill>
              </a:rPr>
              <a:t>LNKSET</a:t>
            </a:r>
            <a:endParaRPr lang="en-US" sz="1600" dirty="0">
              <a:solidFill>
                <a:srgbClr val="000000"/>
              </a:solidFill>
            </a:endParaRPr>
          </a:p>
          <a:p>
            <a:pPr defTabSz="820738" eaLnBrk="0" hangingPunct="0">
              <a:spcBef>
                <a:spcPct val="50000"/>
              </a:spcBef>
            </a:pPr>
            <a:r>
              <a:rPr lang="en-US" sz="1600" dirty="0">
                <a:solidFill>
                  <a:srgbClr val="000000"/>
                </a:solidFill>
              </a:rPr>
              <a:t>REPORT PERIOD: LAST</a:t>
            </a:r>
          </a:p>
          <a:p>
            <a:pPr defTabSz="820738" eaLnBrk="0" hangingPunct="0">
              <a:spcBef>
                <a:spcPct val="50000"/>
              </a:spcBef>
            </a:pPr>
            <a:r>
              <a:rPr lang="en-US" sz="1600" dirty="0">
                <a:solidFill>
                  <a:srgbClr val="000000"/>
                </a:solidFill>
              </a:rPr>
              <a:t>REPORT INTERVAL:  </a:t>
            </a:r>
            <a:r>
              <a:rPr lang="en-US" sz="1600" dirty="0" smtClean="0">
                <a:solidFill>
                  <a:srgbClr val="000000"/>
                </a:solidFill>
              </a:rPr>
              <a:t>11-02-23</a:t>
            </a:r>
            <a:r>
              <a:rPr lang="en-US" sz="1600" dirty="0">
                <a:solidFill>
                  <a:srgbClr val="000000"/>
                </a:solidFill>
              </a:rPr>
              <a:t>,       18:30:00   THROUGH   18:34:59</a:t>
            </a:r>
            <a:endParaRPr lang="en-US" sz="1300" dirty="0">
              <a:solidFill>
                <a:srgbClr val="000000"/>
              </a:solidFill>
            </a:endParaRPr>
          </a:p>
          <a:p>
            <a:pPr defTabSz="820738" eaLnBrk="0" hangingPunct="0">
              <a:spcBef>
                <a:spcPct val="50000"/>
              </a:spcBef>
            </a:pPr>
            <a:endParaRPr lang="en-US" sz="1300" dirty="0">
              <a:solidFill>
                <a:srgbClr val="000000"/>
              </a:solidFill>
            </a:endParaRPr>
          </a:p>
          <a:p>
            <a:pPr defTabSz="820738" eaLnBrk="0" hangingPunct="0">
              <a:spcBef>
                <a:spcPct val="50000"/>
              </a:spcBef>
            </a:pPr>
            <a:r>
              <a:rPr lang="en-US" sz="1600" dirty="0" err="1">
                <a:solidFill>
                  <a:srgbClr val="000000"/>
                </a:solidFill>
              </a:rPr>
              <a:t>LNKSET</a:t>
            </a:r>
            <a:r>
              <a:rPr lang="en-US" sz="1600" dirty="0">
                <a:solidFill>
                  <a:srgbClr val="000000"/>
                </a:solidFill>
              </a:rPr>
              <a:t>-NM MEASUREMENTS:    lsn XXXX</a:t>
            </a:r>
          </a:p>
          <a:p>
            <a:pPr defTabSz="820738" eaLnBrk="0" hangingPunct="0">
              <a:spcBef>
                <a:spcPct val="50000"/>
              </a:spcBef>
            </a:pPr>
            <a:endParaRPr lang="en-US" sz="1600" dirty="0">
              <a:solidFill>
                <a:srgbClr val="000000"/>
              </a:solidFill>
            </a:endParaRPr>
          </a:p>
          <a:p>
            <a:pPr defTabSz="820738" eaLnBrk="0" hangingPunct="0">
              <a:spcBef>
                <a:spcPct val="50000"/>
              </a:spcBef>
            </a:pPr>
            <a:r>
              <a:rPr lang="en-US" sz="1600" dirty="0">
                <a:solidFill>
                  <a:srgbClr val="000000"/>
                </a:solidFill>
              </a:rPr>
              <a:t>These measurements are from </a:t>
            </a:r>
            <a:r>
              <a:rPr lang="en-US" sz="1600" dirty="0" smtClean="0">
                <a:solidFill>
                  <a:srgbClr val="000000"/>
                </a:solidFill>
              </a:rPr>
              <a:t>11-02-23</a:t>
            </a:r>
            <a:r>
              <a:rPr lang="en-US" sz="1600" dirty="0">
                <a:solidFill>
                  <a:srgbClr val="000000"/>
                </a:solidFill>
              </a:rPr>
              <a:t>, 18:30:00 through 18:34:59.</a:t>
            </a:r>
          </a:p>
          <a:p>
            <a:pPr defTabSz="820738" eaLnBrk="0" hangingPunct="0">
              <a:spcBef>
                <a:spcPct val="50000"/>
              </a:spcBef>
            </a:pPr>
            <a:r>
              <a:rPr lang="en-US" sz="1600" dirty="0" err="1">
                <a:solidFill>
                  <a:srgbClr val="000000"/>
                </a:solidFill>
              </a:rPr>
              <a:t>OCTRAN</a:t>
            </a:r>
            <a:r>
              <a:rPr lang="en-US" sz="1600" dirty="0">
                <a:solidFill>
                  <a:srgbClr val="000000"/>
                </a:solidFill>
              </a:rPr>
              <a:t>   =  974080	 </a:t>
            </a:r>
            <a:r>
              <a:rPr lang="en-US" sz="1600" dirty="0" err="1">
                <a:solidFill>
                  <a:srgbClr val="000000"/>
                </a:solidFill>
              </a:rPr>
              <a:t>OCTRECVD</a:t>
            </a:r>
            <a:r>
              <a:rPr lang="en-US" sz="1600" dirty="0">
                <a:solidFill>
                  <a:srgbClr val="000000"/>
                </a:solidFill>
              </a:rPr>
              <a:t>    =  954624            </a:t>
            </a:r>
          </a:p>
          <a:p>
            <a:pPr defTabSz="820738" eaLnBrk="0" hangingPunct="0">
              <a:spcBef>
                <a:spcPct val="50000"/>
              </a:spcBef>
            </a:pPr>
            <a:r>
              <a:rPr lang="en-US" sz="1600" dirty="0" err="1">
                <a:solidFill>
                  <a:srgbClr val="000000"/>
                </a:solidFill>
              </a:rPr>
              <a:t>MSUTRAN</a:t>
            </a:r>
            <a:r>
              <a:rPr lang="en-US" sz="1600" dirty="0">
                <a:solidFill>
                  <a:srgbClr val="000000"/>
                </a:solidFill>
              </a:rPr>
              <a:t> = 15220               </a:t>
            </a:r>
            <a:r>
              <a:rPr lang="en-US" sz="1600" dirty="0" err="1">
                <a:solidFill>
                  <a:srgbClr val="000000"/>
                </a:solidFill>
              </a:rPr>
              <a:t>MSURECVD</a:t>
            </a:r>
            <a:r>
              <a:rPr lang="en-US" sz="1600" dirty="0">
                <a:solidFill>
                  <a:srgbClr val="000000"/>
                </a:solidFill>
              </a:rPr>
              <a:t>  =  14916          </a:t>
            </a:r>
          </a:p>
        </p:txBody>
      </p:sp>
      <p:sp>
        <p:nvSpPr>
          <p:cNvPr id="16388" name="AutoShape 4"/>
          <p:cNvSpPr>
            <a:spLocks noChangeArrowheads="1"/>
          </p:cNvSpPr>
          <p:nvPr/>
        </p:nvSpPr>
        <p:spPr bwMode="auto">
          <a:xfrm flipH="1">
            <a:off x="7148513" y="5653088"/>
            <a:ext cx="1128712" cy="874712"/>
          </a:xfrm>
          <a:prstGeom prst="wedgeRectCallout">
            <a:avLst>
              <a:gd name="adj1" fmla="val 169690"/>
              <a:gd name="adj2" fmla="val -305718"/>
            </a:avLst>
          </a:prstGeom>
          <a:noFill/>
          <a:ln w="38100">
            <a:solidFill>
              <a:schemeClr val="tx1"/>
            </a:solidFill>
            <a:miter lim="800000"/>
            <a:headEnd type="none" w="sm" len="sm"/>
            <a:tailEnd type="none" w="sm" len="sm"/>
          </a:ln>
        </p:spPr>
        <p:txBody>
          <a:bodyPr wrap="none" lIns="82058" tIns="41029" rIns="82058" bIns="41029" anchor="ctr"/>
          <a:lstStyle/>
          <a:p>
            <a:pPr algn="ctr" defTabSz="820738" eaLnBrk="0" hangingPunct="0"/>
            <a:endParaRPr lang="en-US" sz="1300">
              <a:solidFill>
                <a:schemeClr val="folHlink"/>
              </a:solidFill>
            </a:endParaRPr>
          </a:p>
        </p:txBody>
      </p:sp>
      <p:sp>
        <p:nvSpPr>
          <p:cNvPr id="16389" name="AutoShape 5"/>
          <p:cNvSpPr>
            <a:spLocks noChangeArrowheads="1"/>
          </p:cNvSpPr>
          <p:nvPr/>
        </p:nvSpPr>
        <p:spPr bwMode="auto">
          <a:xfrm flipH="1">
            <a:off x="6946900" y="714375"/>
            <a:ext cx="1347788" cy="874713"/>
          </a:xfrm>
          <a:prstGeom prst="wedgeRectCallout">
            <a:avLst>
              <a:gd name="adj1" fmla="val 134921"/>
              <a:gd name="adj2" fmla="val 112792"/>
            </a:avLst>
          </a:prstGeom>
          <a:noFill/>
          <a:ln w="38100">
            <a:solidFill>
              <a:schemeClr val="tx1"/>
            </a:solidFill>
            <a:miter lim="800000"/>
            <a:headEnd type="none" w="sm" len="sm"/>
            <a:tailEnd type="none" w="sm" len="sm"/>
          </a:ln>
        </p:spPr>
        <p:txBody>
          <a:bodyPr wrap="none" lIns="82058" tIns="41029" rIns="82058" bIns="41029" anchor="ctr"/>
          <a:lstStyle/>
          <a:p>
            <a:pPr algn="ctr" defTabSz="820738" eaLnBrk="0" hangingPunct="0"/>
            <a:endParaRPr lang="en-US" sz="1300">
              <a:solidFill>
                <a:schemeClr val="folHlink"/>
              </a:solidFill>
            </a:endParaRPr>
          </a:p>
        </p:txBody>
      </p:sp>
      <p:sp>
        <p:nvSpPr>
          <p:cNvPr id="16390" name="AutoShape 6"/>
          <p:cNvSpPr>
            <a:spLocks noChangeArrowheads="1"/>
          </p:cNvSpPr>
          <p:nvPr/>
        </p:nvSpPr>
        <p:spPr bwMode="auto">
          <a:xfrm flipH="1">
            <a:off x="1978025" y="5646738"/>
            <a:ext cx="1196975" cy="874712"/>
          </a:xfrm>
          <a:prstGeom prst="wedgeRectCallout">
            <a:avLst>
              <a:gd name="adj1" fmla="val -41250"/>
              <a:gd name="adj2" fmla="val -93014"/>
            </a:avLst>
          </a:prstGeom>
          <a:noFill/>
          <a:ln w="38100">
            <a:solidFill>
              <a:schemeClr val="tx1"/>
            </a:solidFill>
            <a:miter lim="800000"/>
            <a:headEnd type="none" w="sm" len="sm"/>
            <a:tailEnd type="none" w="sm" len="sm"/>
          </a:ln>
        </p:spPr>
        <p:txBody>
          <a:bodyPr wrap="none" lIns="82058" tIns="41029" rIns="82058" bIns="41029" anchor="ctr"/>
          <a:lstStyle/>
          <a:p>
            <a:pPr algn="ctr" defTabSz="820738" eaLnBrk="0" hangingPunct="0"/>
            <a:endParaRPr lang="en-US" sz="1300">
              <a:solidFill>
                <a:schemeClr val="folHlink"/>
              </a:solidFill>
            </a:endParaRPr>
          </a:p>
        </p:txBody>
      </p:sp>
      <p:sp>
        <p:nvSpPr>
          <p:cNvPr id="16391" name="AutoShape 7"/>
          <p:cNvSpPr>
            <a:spLocks noChangeArrowheads="1"/>
          </p:cNvSpPr>
          <p:nvPr/>
        </p:nvSpPr>
        <p:spPr bwMode="auto">
          <a:xfrm flipH="1">
            <a:off x="3198813" y="714375"/>
            <a:ext cx="1357312" cy="722313"/>
          </a:xfrm>
          <a:prstGeom prst="wedgeRectCallout">
            <a:avLst>
              <a:gd name="adj1" fmla="val 92690"/>
              <a:gd name="adj2" fmla="val 97032"/>
            </a:avLst>
          </a:prstGeom>
          <a:noFill/>
          <a:ln w="38100">
            <a:solidFill>
              <a:schemeClr val="tx1"/>
            </a:solidFill>
            <a:miter lim="800000"/>
            <a:headEnd type="none" w="sm" len="sm"/>
            <a:tailEnd type="none" w="sm" len="sm"/>
          </a:ln>
        </p:spPr>
        <p:txBody>
          <a:bodyPr wrap="none" lIns="82058" tIns="41029" rIns="82058" bIns="41029" anchor="ctr"/>
          <a:lstStyle/>
          <a:p>
            <a:pPr algn="ctr" defTabSz="820738" eaLnBrk="0" hangingPunct="0"/>
            <a:endParaRPr lang="en-US" sz="1300">
              <a:solidFill>
                <a:schemeClr val="folHlink"/>
              </a:solidFill>
            </a:endParaRPr>
          </a:p>
        </p:txBody>
      </p:sp>
      <p:sp>
        <p:nvSpPr>
          <p:cNvPr id="16392" name="Text Box 8"/>
          <p:cNvSpPr txBox="1">
            <a:spLocks noChangeArrowheads="1"/>
          </p:cNvSpPr>
          <p:nvPr/>
        </p:nvSpPr>
        <p:spPr bwMode="auto">
          <a:xfrm>
            <a:off x="3189288" y="685800"/>
            <a:ext cx="1395412" cy="769938"/>
          </a:xfrm>
          <a:prstGeom prst="rect">
            <a:avLst/>
          </a:prstGeom>
          <a:noFill/>
          <a:ln w="12700">
            <a:noFill/>
            <a:miter lim="800000"/>
            <a:headEnd type="none" w="sm" len="sm"/>
            <a:tailEnd type="none" w="sm" len="sm"/>
          </a:ln>
        </p:spPr>
        <p:txBody>
          <a:bodyPr lIns="82058" tIns="41029" rIns="82058" bIns="41029">
            <a:spAutoFit/>
          </a:bodyPr>
          <a:lstStyle/>
          <a:p>
            <a:pPr defTabSz="820738" eaLnBrk="0" hangingPunct="0">
              <a:spcBef>
                <a:spcPct val="50000"/>
              </a:spcBef>
            </a:pPr>
            <a:r>
              <a:rPr lang="en-US" b="1">
                <a:latin typeface="Times New Roman" pitchFamily="18" charset="0"/>
              </a:rPr>
              <a:t>System</a:t>
            </a:r>
          </a:p>
          <a:p>
            <a:pPr defTabSz="820738" eaLnBrk="0" hangingPunct="0">
              <a:spcBef>
                <a:spcPct val="50000"/>
              </a:spcBef>
            </a:pPr>
            <a:r>
              <a:rPr lang="en-US" b="1">
                <a:latin typeface="Times New Roman" pitchFamily="18" charset="0"/>
              </a:rPr>
              <a:t>Information</a:t>
            </a:r>
            <a:endParaRPr lang="en-US" sz="1300">
              <a:solidFill>
                <a:schemeClr val="folHlink"/>
              </a:solidFill>
            </a:endParaRPr>
          </a:p>
        </p:txBody>
      </p:sp>
      <p:sp>
        <p:nvSpPr>
          <p:cNvPr id="16393" name="Text Box 9"/>
          <p:cNvSpPr txBox="1">
            <a:spLocks noChangeArrowheads="1"/>
          </p:cNvSpPr>
          <p:nvPr/>
        </p:nvSpPr>
        <p:spPr bwMode="auto">
          <a:xfrm>
            <a:off x="7224713" y="714375"/>
            <a:ext cx="1177925" cy="769938"/>
          </a:xfrm>
          <a:prstGeom prst="rect">
            <a:avLst/>
          </a:prstGeom>
          <a:noFill/>
          <a:ln w="12700">
            <a:noFill/>
            <a:miter lim="800000"/>
            <a:headEnd type="none" w="sm" len="sm"/>
            <a:tailEnd type="none" w="sm" len="sm"/>
          </a:ln>
        </p:spPr>
        <p:txBody>
          <a:bodyPr lIns="82058" tIns="41029" rIns="82058" bIns="41029">
            <a:spAutoFit/>
          </a:bodyPr>
          <a:lstStyle/>
          <a:p>
            <a:pPr defTabSz="820738" eaLnBrk="0" hangingPunct="0">
              <a:spcBef>
                <a:spcPct val="50000"/>
              </a:spcBef>
            </a:pPr>
            <a:r>
              <a:rPr lang="en-US" b="1">
                <a:latin typeface="Times New Roman" pitchFamily="18" charset="0"/>
              </a:rPr>
              <a:t>Report</a:t>
            </a:r>
          </a:p>
          <a:p>
            <a:pPr defTabSz="820738" eaLnBrk="0" hangingPunct="0">
              <a:spcBef>
                <a:spcPct val="50000"/>
              </a:spcBef>
            </a:pPr>
            <a:r>
              <a:rPr lang="en-US" b="1">
                <a:latin typeface="Times New Roman" pitchFamily="18" charset="0"/>
              </a:rPr>
              <a:t>Type</a:t>
            </a:r>
            <a:endParaRPr lang="en-US">
              <a:latin typeface="Times New Roman" pitchFamily="18" charset="0"/>
            </a:endParaRPr>
          </a:p>
        </p:txBody>
      </p:sp>
      <p:sp>
        <p:nvSpPr>
          <p:cNvPr id="16394" name="Text Box 10"/>
          <p:cNvSpPr txBox="1">
            <a:spLocks noChangeArrowheads="1"/>
          </p:cNvSpPr>
          <p:nvPr/>
        </p:nvSpPr>
        <p:spPr bwMode="auto">
          <a:xfrm>
            <a:off x="7215188" y="5732463"/>
            <a:ext cx="1052512" cy="769937"/>
          </a:xfrm>
          <a:prstGeom prst="rect">
            <a:avLst/>
          </a:prstGeom>
          <a:noFill/>
          <a:ln w="12700">
            <a:noFill/>
            <a:miter lim="800000"/>
            <a:headEnd type="none" w="sm" len="sm"/>
            <a:tailEnd type="none" w="sm" len="sm"/>
          </a:ln>
        </p:spPr>
        <p:txBody>
          <a:bodyPr lIns="82058" tIns="41029" rIns="82058" bIns="41029">
            <a:spAutoFit/>
          </a:bodyPr>
          <a:lstStyle/>
          <a:p>
            <a:pPr defTabSz="820738" eaLnBrk="0" hangingPunct="0">
              <a:spcBef>
                <a:spcPct val="50000"/>
              </a:spcBef>
            </a:pPr>
            <a:r>
              <a:rPr lang="en-US" b="1">
                <a:latin typeface="Times New Roman" pitchFamily="18" charset="0"/>
              </a:rPr>
              <a:t>Report</a:t>
            </a:r>
          </a:p>
          <a:p>
            <a:pPr defTabSz="820738" eaLnBrk="0" hangingPunct="0">
              <a:spcBef>
                <a:spcPct val="50000"/>
              </a:spcBef>
            </a:pPr>
            <a:r>
              <a:rPr lang="en-US" b="1">
                <a:latin typeface="Times New Roman" pitchFamily="18" charset="0"/>
              </a:rPr>
              <a:t>Interval</a:t>
            </a:r>
            <a:endParaRPr lang="en-US" sz="1600" b="1">
              <a:solidFill>
                <a:schemeClr val="folHlink"/>
              </a:solidFill>
              <a:latin typeface="Times New Roman" pitchFamily="18" charset="0"/>
            </a:endParaRPr>
          </a:p>
        </p:txBody>
      </p:sp>
      <p:sp>
        <p:nvSpPr>
          <p:cNvPr id="16395" name="Text Box 11"/>
          <p:cNvSpPr txBox="1">
            <a:spLocks noChangeArrowheads="1"/>
          </p:cNvSpPr>
          <p:nvPr/>
        </p:nvSpPr>
        <p:spPr bwMode="auto">
          <a:xfrm>
            <a:off x="2024063" y="5732463"/>
            <a:ext cx="1179512" cy="769937"/>
          </a:xfrm>
          <a:prstGeom prst="rect">
            <a:avLst/>
          </a:prstGeom>
          <a:noFill/>
          <a:ln w="12700">
            <a:noFill/>
            <a:miter lim="800000"/>
            <a:headEnd type="none" w="sm" len="sm"/>
            <a:tailEnd type="none" w="sm" len="sm"/>
          </a:ln>
        </p:spPr>
        <p:txBody>
          <a:bodyPr lIns="82058" tIns="41029" rIns="82058" bIns="41029">
            <a:spAutoFit/>
          </a:bodyPr>
          <a:lstStyle/>
          <a:p>
            <a:pPr defTabSz="820738" eaLnBrk="0" hangingPunct="0">
              <a:spcBef>
                <a:spcPct val="50000"/>
              </a:spcBef>
            </a:pPr>
            <a:r>
              <a:rPr lang="en-US" b="1">
                <a:latin typeface="Times New Roman" pitchFamily="18" charset="0"/>
              </a:rPr>
              <a:t>Collected</a:t>
            </a:r>
          </a:p>
          <a:p>
            <a:pPr defTabSz="820738" eaLnBrk="0" hangingPunct="0">
              <a:spcBef>
                <a:spcPct val="50000"/>
              </a:spcBef>
            </a:pPr>
            <a:r>
              <a:rPr lang="en-US" b="1">
                <a:latin typeface="Times New Roman" pitchFamily="18" charset="0"/>
              </a:rPr>
              <a:t>Data</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2" name="Picture 2" descr="bs01891_"/>
          <p:cNvPicPr>
            <a:picLocks noChangeAspect="1" noChangeArrowheads="1"/>
          </p:cNvPicPr>
          <p:nvPr/>
        </p:nvPicPr>
        <p:blipFill>
          <a:blip r:embed="rId3" cstate="print"/>
          <a:srcRect/>
          <a:stretch>
            <a:fillRect/>
          </a:stretch>
        </p:blipFill>
        <p:spPr bwMode="auto">
          <a:xfrm>
            <a:off x="3524250" y="2809875"/>
            <a:ext cx="2097088" cy="2517775"/>
          </a:xfrm>
          <a:prstGeom prst="rect">
            <a:avLst/>
          </a:prstGeom>
          <a:noFill/>
          <a:ln w="9525">
            <a:noFill/>
            <a:miter lim="800000"/>
            <a:headEnd/>
            <a:tailEnd/>
          </a:ln>
        </p:spPr>
      </p:pic>
      <p:sp>
        <p:nvSpPr>
          <p:cNvPr id="138243" name="Rectangle 3"/>
          <p:cNvSpPr>
            <a:spLocks noChangeArrowheads="1"/>
          </p:cNvSpPr>
          <p:nvPr/>
        </p:nvSpPr>
        <p:spPr bwMode="auto">
          <a:xfrm>
            <a:off x="428625" y="995363"/>
            <a:ext cx="8715375" cy="946150"/>
          </a:xfrm>
          <a:prstGeom prst="rect">
            <a:avLst/>
          </a:prstGeom>
          <a:noFill/>
          <a:ln w="9525">
            <a:noFill/>
            <a:miter lim="800000"/>
            <a:headEnd/>
            <a:tailEnd/>
          </a:ln>
        </p:spPr>
        <p:txBody>
          <a:bodyPr>
            <a:spAutoFit/>
          </a:bodyPr>
          <a:lstStyle/>
          <a:p>
            <a:pPr>
              <a:buFontTx/>
              <a:buChar char="•"/>
            </a:pPr>
            <a:r>
              <a:rPr lang="en-US" sz="2800"/>
              <a:t>Answer the questions to the best of your ability.</a:t>
            </a:r>
          </a:p>
          <a:p>
            <a:pPr>
              <a:buFontTx/>
              <a:buChar char="•"/>
            </a:pPr>
            <a:r>
              <a:rPr lang="en-US" sz="2800"/>
              <a:t>We will review all answers as a group.</a:t>
            </a:r>
          </a:p>
        </p:txBody>
      </p:sp>
      <p:sp>
        <p:nvSpPr>
          <p:cNvPr id="138244" name="Rectangle 4"/>
          <p:cNvSpPr>
            <a:spLocks noChangeArrowheads="1"/>
          </p:cNvSpPr>
          <p:nvPr/>
        </p:nvSpPr>
        <p:spPr bwMode="auto">
          <a:xfrm>
            <a:off x="530225" y="0"/>
            <a:ext cx="8918575" cy="523220"/>
          </a:xfrm>
          <a:prstGeom prst="rect">
            <a:avLst/>
          </a:prstGeom>
          <a:noFill/>
          <a:ln w="9525">
            <a:noFill/>
            <a:miter lim="800000"/>
            <a:headEnd/>
            <a:tailEnd/>
          </a:ln>
        </p:spPr>
        <p:txBody>
          <a:bodyPr>
            <a:spAutoFit/>
          </a:bodyPr>
          <a:lstStyle/>
          <a:p>
            <a:r>
              <a:rPr lang="en-US" sz="2800" b="1" dirty="0" smtClean="0">
                <a:solidFill>
                  <a:schemeClr val="bg1"/>
                </a:solidFill>
              </a:rPr>
              <a:t>Check </a:t>
            </a:r>
            <a:r>
              <a:rPr lang="en-US" sz="2800" b="1" dirty="0">
                <a:solidFill>
                  <a:schemeClr val="bg1"/>
                </a:solidFill>
              </a:rPr>
              <a:t>Your Learning</a:t>
            </a:r>
          </a:p>
        </p:txBody>
      </p:sp>
      <p:sp>
        <p:nvSpPr>
          <p:cNvPr id="1690629" name="Comment 5" hidden="1"/>
          <p:cNvSpPr>
            <a:spLocks noChangeArrowheads="1"/>
          </p:cNvSpPr>
          <p:nvPr/>
        </p:nvSpPr>
        <p:spPr bwMode="auto">
          <a:xfrm>
            <a:off x="438150" y="2133600"/>
            <a:ext cx="7696200" cy="2478088"/>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Module 6 Review Answers</a:t>
            </a:r>
          </a:p>
          <a:p>
            <a:pPr marL="342900" indent="-342900">
              <a:buFontTx/>
              <a:buAutoNum type="arabicPeriod"/>
              <a:defRPr/>
            </a:pPr>
            <a:r>
              <a:rPr lang="en-US" sz="1200">
                <a:latin typeface="Arial" pitchFamily="34" charset="0"/>
              </a:rPr>
              <a:t>STP, LINK, LNKSET</a:t>
            </a:r>
          </a:p>
          <a:p>
            <a:pPr marL="342900" indent="-342900">
              <a:buFontTx/>
              <a:buAutoNum type="arabicPeriod"/>
              <a:defRPr/>
            </a:pPr>
            <a:r>
              <a:rPr lang="en-US" sz="1200">
                <a:latin typeface="Arial" pitchFamily="34" charset="0"/>
              </a:rPr>
              <a:t>LINK, LNKSET</a:t>
            </a:r>
          </a:p>
          <a:p>
            <a:pPr marL="342900" indent="-342900">
              <a:buFontTx/>
              <a:buAutoNum type="arabicPeriod"/>
              <a:defRPr/>
            </a:pPr>
            <a:r>
              <a:rPr lang="en-US" sz="1200">
                <a:latin typeface="Arial" pitchFamily="34" charset="0"/>
              </a:rPr>
              <a:t>chg-l3t command</a:t>
            </a:r>
          </a:p>
          <a:p>
            <a:pPr marL="342900" indent="-342900">
              <a:buFontTx/>
              <a:buAutoNum type="arabicPeriod"/>
              <a:defRPr/>
            </a:pPr>
            <a:r>
              <a:rPr lang="en-US" sz="1200">
                <a:latin typeface="Arial" pitchFamily="34" charset="0"/>
              </a:rPr>
              <a:t>Maintenance State</a:t>
            </a:r>
          </a:p>
          <a:p>
            <a:pPr marL="342900" indent="-342900">
              <a:buFontTx/>
              <a:buAutoNum type="arabicPeriod"/>
              <a:defRPr/>
            </a:pPr>
            <a:r>
              <a:rPr lang="en-US" sz="1200">
                <a:latin typeface="Arial" pitchFamily="34" charset="0"/>
              </a:rPr>
              <a:t>Number of Out of Service Links</a:t>
            </a:r>
          </a:p>
          <a:p>
            <a:pPr marL="342900" indent="-342900">
              <a:buFontTx/>
              <a:buAutoNum type="arabicPeriod"/>
              <a:defRPr/>
            </a:pPr>
            <a:r>
              <a:rPr lang="en-US" sz="1200">
                <a:latin typeface="Arial" pitchFamily="34" charset="0"/>
              </a:rPr>
              <a:t>Number of Active links</a:t>
            </a:r>
          </a:p>
          <a:p>
            <a:pPr marL="342900" indent="-342900">
              <a:buFontTx/>
              <a:buAutoNum type="arabicPeriod"/>
              <a:defRPr/>
            </a:pPr>
            <a:r>
              <a:rPr lang="en-US" sz="1200">
                <a:latin typeface="Arial" pitchFamily="34" charset="0"/>
              </a:rPr>
              <a:t>Number of links in the unavailable Maintenance State</a:t>
            </a:r>
          </a:p>
          <a:p>
            <a:pPr marL="342900" indent="-342900">
              <a:spcBef>
                <a:spcPct val="50000"/>
              </a:spcBef>
              <a:buFontTx/>
              <a:buAutoNum type="arabicPeriod"/>
              <a:defRPr/>
            </a:pPr>
            <a:endParaRPr lang="en-US" sz="1200">
              <a:solidFill>
                <a:srgbClr val="000000"/>
              </a:solidFill>
              <a:latin typeface="Arial" pitchFamily="34" charset="0"/>
            </a:endParaRPr>
          </a:p>
          <a:p>
            <a:pPr marL="342900" indent="-342900">
              <a:spcBef>
                <a:spcPct val="50000"/>
              </a:spcBef>
              <a:buFontTx/>
              <a:buAutoNum type="arabicPeriod"/>
              <a:defRPr/>
            </a:pPr>
            <a:endParaRPr lang="en-US" sz="1200">
              <a:solidFill>
                <a:srgbClr val="000000"/>
              </a:solidFill>
              <a:latin typeface="Arial" pitchFamily="34" charset="0"/>
            </a:endParaRPr>
          </a:p>
          <a:p>
            <a:pPr marL="342900" indent="-342900">
              <a:spcBef>
                <a:spcPct val="50000"/>
              </a:spcBef>
              <a:defRPr/>
            </a:pPr>
            <a:endParaRPr lang="en-US" sz="16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84188" y="0"/>
            <a:ext cx="8583612" cy="914400"/>
          </a:xfrm>
        </p:spPr>
        <p:txBody>
          <a:bodyPr/>
          <a:lstStyle/>
          <a:p>
            <a:pPr eaLnBrk="1" hangingPunct="1"/>
            <a:r>
              <a:rPr lang="en-US" dirty="0" smtClean="0"/>
              <a:t>Blank Slide for Review Questions</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447675" y="10180"/>
            <a:ext cx="7829550" cy="523220"/>
          </a:xfrm>
          <a:prstGeom prst="rect">
            <a:avLst/>
          </a:prstGeom>
          <a:noFill/>
          <a:ln w="9525">
            <a:noFill/>
            <a:miter lim="800000"/>
            <a:headEnd/>
            <a:tailEnd/>
          </a:ln>
        </p:spPr>
        <p:txBody>
          <a:bodyPr>
            <a:spAutoFit/>
          </a:bodyPr>
          <a:lstStyle/>
          <a:p>
            <a:pPr algn="ctr">
              <a:spcBef>
                <a:spcPct val="50000"/>
              </a:spcBef>
            </a:pPr>
            <a:r>
              <a:rPr lang="en-US" sz="2800" b="1" dirty="0">
                <a:solidFill>
                  <a:schemeClr val="bg1"/>
                </a:solidFill>
              </a:rPr>
              <a:t>Student Notes</a:t>
            </a: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2"/>
          <p:cNvSpPr>
            <a:spLocks noGrp="1" noChangeArrowheads="1"/>
          </p:cNvSpPr>
          <p:nvPr>
            <p:ph type="ctrTitle"/>
          </p:nvPr>
        </p:nvSpPr>
        <p:spPr>
          <a:xfrm>
            <a:off x="0" y="5486400"/>
            <a:ext cx="9144000" cy="609600"/>
          </a:xfrm>
        </p:spPr>
        <p:txBody>
          <a:bodyPr>
            <a:normAutofit/>
          </a:bodyPr>
          <a:lstStyle/>
          <a:p>
            <a:pPr eaLnBrk="1" hangingPunct="1"/>
            <a:r>
              <a:rPr lang="en-US" sz="2400" dirty="0" smtClean="0"/>
              <a:t>    Analyzing IP Based Reports</a:t>
            </a:r>
          </a:p>
        </p:txBody>
      </p:sp>
      <p:sp>
        <p:nvSpPr>
          <p:cNvPr id="141316" name="Rectangle 3"/>
          <p:cNvSpPr>
            <a:spLocks noGrp="1" noChangeArrowheads="1"/>
          </p:cNvSpPr>
          <p:nvPr>
            <p:ph type="subTitle" idx="1"/>
          </p:nvPr>
        </p:nvSpPr>
        <p:spPr>
          <a:xfrm>
            <a:off x="333375" y="3695700"/>
            <a:ext cx="3352800" cy="952500"/>
          </a:xfrm>
        </p:spPr>
        <p:txBody>
          <a:bodyPr/>
          <a:lstStyle/>
          <a:p>
            <a:pPr eaLnBrk="1" hangingPunct="1"/>
            <a:r>
              <a:rPr lang="en-US" dirty="0" smtClean="0"/>
              <a:t>Module 7</a:t>
            </a: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479425" y="0"/>
            <a:ext cx="8207375" cy="457200"/>
          </a:xfrm>
        </p:spPr>
        <p:txBody>
          <a:bodyPr/>
          <a:lstStyle/>
          <a:p>
            <a:pPr eaLnBrk="1" hangingPunct="1"/>
            <a:r>
              <a:rPr lang="en-US" dirty="0" smtClean="0"/>
              <a:t>Module 7 Objectives</a:t>
            </a:r>
          </a:p>
        </p:txBody>
      </p:sp>
      <p:sp>
        <p:nvSpPr>
          <p:cNvPr id="142339" name="Rectangle 3"/>
          <p:cNvSpPr>
            <a:spLocks noGrp="1" noChangeArrowheads="1"/>
          </p:cNvSpPr>
          <p:nvPr>
            <p:ph type="body" idx="1"/>
          </p:nvPr>
        </p:nvSpPr>
        <p:spPr>
          <a:xfrm>
            <a:off x="457200" y="1219200"/>
            <a:ext cx="8229600" cy="4525963"/>
          </a:xfrm>
        </p:spPr>
        <p:txBody>
          <a:bodyPr/>
          <a:lstStyle/>
          <a:p>
            <a:pPr eaLnBrk="1" hangingPunct="1"/>
            <a:r>
              <a:rPr lang="en-US" smtClean="0"/>
              <a:t>After this Module, you should be able to:</a:t>
            </a:r>
          </a:p>
          <a:p>
            <a:pPr lvl="1" eaLnBrk="1" hangingPunct="1"/>
            <a:r>
              <a:rPr lang="en-US" smtClean="0"/>
              <a:t>Provide instructions in analyzing IP Based measurement reports to determine the data in each report, and when they may be obtained. </a:t>
            </a:r>
          </a:p>
          <a:p>
            <a:pPr lvl="1" eaLnBrk="1" hangingPunct="1"/>
            <a:r>
              <a:rPr lang="en-US" smtClean="0"/>
              <a:t>Understand the different types of measurement reports and proper commands to obtain them.</a:t>
            </a:r>
          </a:p>
          <a:p>
            <a:pPr lvl="1" eaLnBrk="1" hangingPunct="1"/>
            <a:r>
              <a:rPr lang="en-US" smtClean="0"/>
              <a:t>Describe collection and retention periods, for all reports.</a:t>
            </a:r>
          </a:p>
          <a:p>
            <a:pPr lvl="1" eaLnBrk="1" hangingPunct="1"/>
            <a:r>
              <a:rPr lang="en-US" smtClean="0"/>
              <a:t>Understand the reporting modes for each report.</a:t>
            </a:r>
          </a:p>
          <a:p>
            <a:pPr lvl="1" eaLnBrk="1" hangingPunct="1"/>
            <a:r>
              <a:rPr lang="en-US" smtClean="0"/>
              <a:t>Understand the event names for each report.</a:t>
            </a:r>
          </a:p>
          <a:p>
            <a:pPr eaLnBrk="1" hangingPunct="1"/>
            <a:endParaRPr lang="en-US" smtClean="0"/>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533400" y="0"/>
            <a:ext cx="8229600" cy="630936"/>
          </a:xfrm>
        </p:spPr>
        <p:txBody>
          <a:bodyPr/>
          <a:lstStyle/>
          <a:p>
            <a:pPr eaLnBrk="1" hangingPunct="1"/>
            <a:r>
              <a:rPr lang="en-US" dirty="0" smtClean="0"/>
              <a:t>Component SCTP Associations Measurements</a:t>
            </a:r>
          </a:p>
        </p:txBody>
      </p:sp>
      <p:sp>
        <p:nvSpPr>
          <p:cNvPr id="143363" name="Rectangle 3"/>
          <p:cNvSpPr>
            <a:spLocks noGrp="1" noChangeArrowheads="1"/>
          </p:cNvSpPr>
          <p:nvPr>
            <p:ph type="body" idx="1"/>
          </p:nvPr>
        </p:nvSpPr>
        <p:spPr>
          <a:xfrm>
            <a:off x="0" y="993775"/>
            <a:ext cx="9144000" cy="492125"/>
          </a:xfrm>
        </p:spPr>
        <p:txBody>
          <a:bodyPr/>
          <a:lstStyle/>
          <a:p>
            <a:pPr algn="ctr">
              <a:spcBef>
                <a:spcPct val="0"/>
              </a:spcBef>
              <a:buClrTx/>
              <a:buFontTx/>
              <a:buNone/>
            </a:pPr>
            <a:r>
              <a:rPr lang="en-US" smtClean="0"/>
              <a:t>rept-meas:type=comp:enttype=sctpasoc:aname=as1</a:t>
            </a:r>
          </a:p>
          <a:p>
            <a:pPr algn="ctr" eaLnBrk="1" hangingPunct="1">
              <a:buFont typeface="Wingdings" pitchFamily="2" charset="2"/>
              <a:buNone/>
            </a:pPr>
            <a:endParaRPr lang="en-US" smtClean="0"/>
          </a:p>
        </p:txBody>
      </p:sp>
      <p:sp>
        <p:nvSpPr>
          <p:cNvPr id="143364" name="AutoShape 4"/>
          <p:cNvSpPr>
            <a:spLocks noChangeArrowheads="1"/>
          </p:cNvSpPr>
          <p:nvPr/>
        </p:nvSpPr>
        <p:spPr bwMode="auto">
          <a:xfrm>
            <a:off x="304800" y="2028825"/>
            <a:ext cx="8505825" cy="3676650"/>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COMPONENT MEASUREMENTS ON </a:t>
            </a:r>
            <a:r>
              <a:rPr lang="en-US" sz="1400" dirty="0" err="1">
                <a:solidFill>
                  <a:srgbClr val="000000"/>
                </a:solidFill>
              </a:rPr>
              <a:t>SCTPASOC</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SCTPASOC</a:t>
            </a:r>
            <a:r>
              <a:rPr lang="en-US" sz="1400" dirty="0">
                <a:solidFill>
                  <a:srgbClr val="000000"/>
                </a:solidFill>
              </a:rPr>
              <a:t>-COMP </a:t>
            </a:r>
            <a:r>
              <a:rPr lang="en-US" sz="1400" dirty="0" err="1">
                <a:solidFill>
                  <a:srgbClr val="000000"/>
                </a:solidFill>
              </a:rPr>
              <a:t>MEASUREMENTS:ASSOC</a:t>
            </a:r>
            <a:r>
              <a:rPr lang="en-US" sz="1400" dirty="0">
                <a:solidFill>
                  <a:srgbClr val="000000"/>
                </a:solidFill>
              </a:rPr>
              <a:t> :  as1</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ASMAXRTO</a:t>
            </a:r>
            <a:r>
              <a:rPr lang="en-US" sz="1400" dirty="0">
                <a:solidFill>
                  <a:srgbClr val="000000"/>
                </a:solidFill>
              </a:rPr>
              <a:t>	= 0,	</a:t>
            </a:r>
            <a:r>
              <a:rPr lang="en-US" sz="1400" dirty="0" err="1">
                <a:solidFill>
                  <a:srgbClr val="000000"/>
                </a:solidFill>
              </a:rPr>
              <a:t>ASOCABTD</a:t>
            </a:r>
            <a:r>
              <a:rPr lang="en-US" sz="1400" dirty="0">
                <a:solidFill>
                  <a:srgbClr val="000000"/>
                </a:solidFill>
              </a:rPr>
              <a:t>	= 0,	      </a:t>
            </a:r>
            <a:r>
              <a:rPr lang="en-US" sz="1400" dirty="0" err="1">
                <a:solidFill>
                  <a:srgbClr val="000000"/>
                </a:solidFill>
              </a:rPr>
              <a:t>ASOCSHTD</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CNTLCHKR</a:t>
            </a:r>
            <a:r>
              <a:rPr lang="en-US" sz="1400" dirty="0">
                <a:solidFill>
                  <a:srgbClr val="000000"/>
                </a:solidFill>
              </a:rPr>
              <a:t>	= 120740, </a:t>
            </a:r>
            <a:r>
              <a:rPr lang="en-US" sz="1400" dirty="0" err="1">
                <a:solidFill>
                  <a:srgbClr val="000000"/>
                </a:solidFill>
              </a:rPr>
              <a:t>CNTLCHKS</a:t>
            </a:r>
            <a:r>
              <a:rPr lang="en-US" sz="1400" dirty="0">
                <a:solidFill>
                  <a:srgbClr val="000000"/>
                </a:solidFill>
              </a:rPr>
              <a:t>	= 147196,      </a:t>
            </a:r>
            <a:r>
              <a:rPr lang="en-US" sz="1400" dirty="0" err="1">
                <a:solidFill>
                  <a:srgbClr val="000000"/>
                </a:solidFill>
              </a:rPr>
              <a:t>DATCHKRC</a:t>
            </a:r>
            <a:r>
              <a:rPr lang="en-US" sz="1400" dirty="0">
                <a:solidFill>
                  <a:srgbClr val="000000"/>
                </a:solidFill>
              </a:rPr>
              <a:t>	  = 2414790,</a:t>
            </a:r>
          </a:p>
          <a:p>
            <a:pPr defTabSz="820738" eaLnBrk="0" hangingPunct="0"/>
            <a:r>
              <a:rPr lang="en-US" sz="1400" dirty="0">
                <a:solidFill>
                  <a:srgbClr val="000000"/>
                </a:solidFill>
              </a:rPr>
              <a:t>    </a:t>
            </a:r>
            <a:r>
              <a:rPr lang="en-US" sz="1400" dirty="0" err="1">
                <a:solidFill>
                  <a:srgbClr val="000000"/>
                </a:solidFill>
              </a:rPr>
              <a:t>DATCHKSN</a:t>
            </a:r>
            <a:r>
              <a:rPr lang="en-US" sz="1400" dirty="0">
                <a:solidFill>
                  <a:srgbClr val="000000"/>
                </a:solidFill>
              </a:rPr>
              <a:t>	= 38981,	</a:t>
            </a:r>
            <a:r>
              <a:rPr lang="en-US" sz="1400" dirty="0" err="1">
                <a:solidFill>
                  <a:srgbClr val="000000"/>
                </a:solidFill>
              </a:rPr>
              <a:t>DURASNEST</a:t>
            </a:r>
            <a:r>
              <a:rPr lang="en-US" sz="1400" dirty="0">
                <a:solidFill>
                  <a:srgbClr val="000000"/>
                </a:solidFill>
              </a:rPr>
              <a:t>	= 2455803,    </a:t>
            </a:r>
            <a:r>
              <a:rPr lang="en-US" sz="1400" dirty="0" err="1">
                <a:solidFill>
                  <a:srgbClr val="000000"/>
                </a:solidFill>
              </a:rPr>
              <a:t>ECASNEST</a:t>
            </a:r>
            <a:r>
              <a:rPr lang="en-US" sz="1400" dirty="0">
                <a:solidFill>
                  <a:srgbClr val="000000"/>
                </a:solidFill>
              </a:rPr>
              <a:t>	  = 9830,</a:t>
            </a:r>
          </a:p>
          <a:p>
            <a:pPr defTabSz="820738" eaLnBrk="0" hangingPunct="0"/>
            <a:r>
              <a:rPr lang="en-US" sz="1400" dirty="0">
                <a:solidFill>
                  <a:srgbClr val="000000"/>
                </a:solidFill>
              </a:rPr>
              <a:t>    </a:t>
            </a:r>
            <a:r>
              <a:rPr lang="en-US" sz="1400" dirty="0" err="1">
                <a:solidFill>
                  <a:srgbClr val="000000"/>
                </a:solidFill>
              </a:rPr>
              <a:t>GAPACKSR</a:t>
            </a:r>
            <a:r>
              <a:rPr lang="en-US" sz="1400" dirty="0">
                <a:solidFill>
                  <a:srgbClr val="000000"/>
                </a:solidFill>
              </a:rPr>
              <a:t>	= 0,	</a:t>
            </a:r>
            <a:r>
              <a:rPr lang="en-US" sz="1400" dirty="0" err="1">
                <a:solidFill>
                  <a:srgbClr val="000000"/>
                </a:solidFill>
              </a:rPr>
              <a:t>ORDCHKRC</a:t>
            </a:r>
            <a:r>
              <a:rPr lang="en-US" sz="1400" dirty="0">
                <a:solidFill>
                  <a:srgbClr val="000000"/>
                </a:solidFill>
              </a:rPr>
              <a:t>	= 0,	      </a:t>
            </a:r>
            <a:r>
              <a:rPr lang="en-US" sz="1400" dirty="0" err="1">
                <a:solidFill>
                  <a:srgbClr val="000000"/>
                </a:solidFill>
              </a:rPr>
              <a:t>ORDCHKSN</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PEERFAIL</a:t>
            </a:r>
            <a:r>
              <a:rPr lang="en-US" sz="1400" dirty="0">
                <a:solidFill>
                  <a:srgbClr val="000000"/>
                </a:solidFill>
              </a:rPr>
              <a:t>	= 0,	</a:t>
            </a:r>
            <a:r>
              <a:rPr lang="en-US" sz="1400" dirty="0" err="1">
                <a:solidFill>
                  <a:srgbClr val="000000"/>
                </a:solidFill>
              </a:rPr>
              <a:t>RTXCHNKS</a:t>
            </a:r>
            <a:r>
              <a:rPr lang="en-US" sz="1400" dirty="0">
                <a:solidFill>
                  <a:srgbClr val="000000"/>
                </a:solidFill>
              </a:rPr>
              <a:t>	= 0,	      </a:t>
            </a:r>
            <a:r>
              <a:rPr lang="en-US" sz="1400" dirty="0" err="1">
                <a:solidFill>
                  <a:srgbClr val="000000"/>
                </a:solidFill>
              </a:rPr>
              <a:t>SCOCTRCV</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SCOCTSNT</a:t>
            </a:r>
            <a:r>
              <a:rPr lang="en-US" sz="1400" dirty="0">
                <a:solidFill>
                  <a:srgbClr val="000000"/>
                </a:solidFill>
              </a:rPr>
              <a:t>	= 58946,	</a:t>
            </a:r>
            <a:r>
              <a:rPr lang="en-US" sz="1400" dirty="0" err="1">
                <a:solidFill>
                  <a:srgbClr val="000000"/>
                </a:solidFill>
              </a:rPr>
              <a:t>SCPKTRCV</a:t>
            </a:r>
            <a:r>
              <a:rPr lang="en-US" sz="1400" dirty="0">
                <a:solidFill>
                  <a:srgbClr val="000000"/>
                </a:solidFill>
              </a:rPr>
              <a:t>	= 280735,      </a:t>
            </a:r>
            <a:r>
              <a:rPr lang="en-US" sz="1400" dirty="0" err="1">
                <a:solidFill>
                  <a:srgbClr val="000000"/>
                </a:solidFill>
              </a:rPr>
              <a:t>SCPKTSNT</a:t>
            </a:r>
            <a:r>
              <a:rPr lang="en-US" sz="1400" dirty="0">
                <a:solidFill>
                  <a:srgbClr val="000000"/>
                </a:solidFill>
              </a:rPr>
              <a:t>	  = 1000,</a:t>
            </a:r>
          </a:p>
          <a:p>
            <a:pPr defTabSz="820738" eaLnBrk="0" hangingPunct="0"/>
            <a:r>
              <a:rPr lang="en-US" sz="1400" dirty="0">
                <a:solidFill>
                  <a:srgbClr val="000000"/>
                </a:solidFill>
              </a:rPr>
              <a:t>    </a:t>
            </a:r>
          </a:p>
          <a:p>
            <a:pPr defTabSz="820738" eaLnBrk="0" hangingPunct="0"/>
            <a:endParaRPr lang="en-US" sz="1400" dirty="0">
              <a:solidFill>
                <a:srgbClr val="000000"/>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533400" y="0"/>
            <a:ext cx="8229600" cy="630936"/>
          </a:xfrm>
        </p:spPr>
        <p:txBody>
          <a:bodyPr/>
          <a:lstStyle/>
          <a:p>
            <a:pPr eaLnBrk="1" hangingPunct="1"/>
            <a:r>
              <a:rPr lang="en-US" dirty="0" smtClean="0"/>
              <a:t>Component SCTP Card Measurements</a:t>
            </a:r>
          </a:p>
        </p:txBody>
      </p:sp>
      <p:sp>
        <p:nvSpPr>
          <p:cNvPr id="144387" name="Rectangle 3"/>
          <p:cNvSpPr>
            <a:spLocks noGrp="1" noChangeArrowheads="1"/>
          </p:cNvSpPr>
          <p:nvPr>
            <p:ph type="body" idx="1"/>
          </p:nvPr>
        </p:nvSpPr>
        <p:spPr>
          <a:xfrm>
            <a:off x="0" y="1003300"/>
            <a:ext cx="9144000" cy="492125"/>
          </a:xfrm>
        </p:spPr>
        <p:txBody>
          <a:bodyPr/>
          <a:lstStyle/>
          <a:p>
            <a:pPr algn="ctr">
              <a:spcBef>
                <a:spcPct val="0"/>
              </a:spcBef>
              <a:buClrTx/>
              <a:buFontTx/>
              <a:buNone/>
            </a:pPr>
            <a:r>
              <a:rPr lang="en-US" smtClean="0"/>
              <a:t>rept-meas:type=comp:enttype=sctpcard:loc=1101</a:t>
            </a:r>
          </a:p>
          <a:p>
            <a:pPr algn="ctr" eaLnBrk="1" hangingPunct="1">
              <a:buFont typeface="Wingdings" pitchFamily="2" charset="2"/>
              <a:buNone/>
            </a:pPr>
            <a:endParaRPr lang="en-US" smtClean="0"/>
          </a:p>
        </p:txBody>
      </p:sp>
      <p:sp>
        <p:nvSpPr>
          <p:cNvPr id="144388" name="AutoShape 4"/>
          <p:cNvSpPr>
            <a:spLocks noChangeArrowheads="1"/>
          </p:cNvSpPr>
          <p:nvPr/>
        </p:nvSpPr>
        <p:spPr bwMode="auto">
          <a:xfrm>
            <a:off x="495300" y="2114550"/>
            <a:ext cx="8105775" cy="3305175"/>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COMPONENT MEASUREMENTS ON </a:t>
            </a:r>
            <a:r>
              <a:rPr lang="en-US" sz="1400" dirty="0" err="1">
                <a:solidFill>
                  <a:srgbClr val="000000"/>
                </a:solidFill>
              </a:rPr>
              <a:t>SCTPCARD</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SCTPCARD</a:t>
            </a:r>
            <a:r>
              <a:rPr lang="en-US" sz="1400" dirty="0">
                <a:solidFill>
                  <a:srgbClr val="000000"/>
                </a:solidFill>
              </a:rPr>
              <a:t>-COMP MEASUREMENTS: LOC:1101</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err="1">
                <a:solidFill>
                  <a:srgbClr val="000000"/>
                </a:solidFill>
              </a:rPr>
              <a:t>ASOCABTD</a:t>
            </a:r>
            <a:r>
              <a:rPr lang="en-US" sz="1400" dirty="0">
                <a:solidFill>
                  <a:srgbClr val="000000"/>
                </a:solidFill>
              </a:rPr>
              <a:t>	= 0,	     </a:t>
            </a:r>
            <a:r>
              <a:rPr lang="en-US" sz="1400" dirty="0" err="1">
                <a:solidFill>
                  <a:srgbClr val="000000"/>
                </a:solidFill>
              </a:rPr>
              <a:t>ASOCSHTD</a:t>
            </a:r>
            <a:r>
              <a:rPr lang="en-US" sz="1400" dirty="0">
                <a:solidFill>
                  <a:srgbClr val="000000"/>
                </a:solidFill>
              </a:rPr>
              <a:t>	= 0,	        </a:t>
            </a:r>
            <a:r>
              <a:rPr lang="en-US" sz="1400" dirty="0" err="1">
                <a:solidFill>
                  <a:srgbClr val="000000"/>
                </a:solidFill>
              </a:rPr>
              <a:t>CNTLCHKR</a:t>
            </a:r>
            <a:r>
              <a:rPr lang="en-US" sz="1400" dirty="0">
                <a:solidFill>
                  <a:srgbClr val="000000"/>
                </a:solidFill>
              </a:rPr>
              <a:t>	  = 9300081,</a:t>
            </a:r>
          </a:p>
          <a:p>
            <a:pPr defTabSz="820738" eaLnBrk="0" hangingPunct="0"/>
            <a:r>
              <a:rPr lang="en-US" sz="1400" dirty="0" err="1">
                <a:solidFill>
                  <a:srgbClr val="000000"/>
                </a:solidFill>
              </a:rPr>
              <a:t>CNTLCHKS</a:t>
            </a:r>
            <a:r>
              <a:rPr lang="en-US" sz="1400" dirty="0">
                <a:solidFill>
                  <a:srgbClr val="000000"/>
                </a:solidFill>
              </a:rPr>
              <a:t>	= 9245028,   </a:t>
            </a:r>
            <a:r>
              <a:rPr lang="en-US" sz="1400" dirty="0" err="1">
                <a:solidFill>
                  <a:srgbClr val="000000"/>
                </a:solidFill>
              </a:rPr>
              <a:t>DATCHKRC</a:t>
            </a:r>
            <a:r>
              <a:rPr lang="en-US" sz="1400" dirty="0">
                <a:solidFill>
                  <a:srgbClr val="000000"/>
                </a:solidFill>
              </a:rPr>
              <a:t>	= 9268071,       </a:t>
            </a:r>
            <a:r>
              <a:rPr lang="en-US" sz="1400" dirty="0" err="1">
                <a:solidFill>
                  <a:srgbClr val="000000"/>
                </a:solidFill>
              </a:rPr>
              <a:t>DATCHKSN</a:t>
            </a:r>
            <a:r>
              <a:rPr lang="en-US" sz="1400" dirty="0">
                <a:solidFill>
                  <a:srgbClr val="000000"/>
                </a:solidFill>
              </a:rPr>
              <a:t>	  = 2414790,</a:t>
            </a:r>
          </a:p>
          <a:p>
            <a:pPr defTabSz="820738" eaLnBrk="0" hangingPunct="0"/>
            <a:r>
              <a:rPr lang="en-US" sz="1400" dirty="0" err="1">
                <a:solidFill>
                  <a:srgbClr val="000000"/>
                </a:solidFill>
              </a:rPr>
              <a:t>ORDCHKRC</a:t>
            </a:r>
            <a:r>
              <a:rPr lang="en-US" sz="1400" dirty="0">
                <a:solidFill>
                  <a:srgbClr val="000000"/>
                </a:solidFill>
              </a:rPr>
              <a:t>	= 14401934, </a:t>
            </a:r>
            <a:r>
              <a:rPr lang="en-US" sz="1400" dirty="0" err="1">
                <a:solidFill>
                  <a:srgbClr val="000000"/>
                </a:solidFill>
              </a:rPr>
              <a:t>ORDCHKSN</a:t>
            </a:r>
            <a:r>
              <a:rPr lang="en-US" sz="1400" dirty="0">
                <a:solidFill>
                  <a:srgbClr val="000000"/>
                </a:solidFill>
              </a:rPr>
              <a:t>	= 14401840,     </a:t>
            </a:r>
            <a:r>
              <a:rPr lang="en-US" sz="1400" dirty="0" err="1">
                <a:solidFill>
                  <a:srgbClr val="000000"/>
                </a:solidFill>
              </a:rPr>
              <a:t>RTXCHNKS</a:t>
            </a:r>
            <a:r>
              <a:rPr lang="en-US" sz="1400" dirty="0">
                <a:solidFill>
                  <a:srgbClr val="000000"/>
                </a:solidFill>
              </a:rPr>
              <a:t>	  = 9830,</a:t>
            </a:r>
          </a:p>
          <a:p>
            <a:pPr defTabSz="820738" eaLnBrk="0" hangingPunct="0"/>
            <a:r>
              <a:rPr lang="en-US" sz="1400" dirty="0" err="1">
                <a:solidFill>
                  <a:srgbClr val="000000"/>
                </a:solidFill>
              </a:rPr>
              <a:t>SCOCTRCV</a:t>
            </a:r>
            <a:r>
              <a:rPr lang="en-US" sz="1400" dirty="0">
                <a:solidFill>
                  <a:srgbClr val="000000"/>
                </a:solidFill>
              </a:rPr>
              <a:t>	= 14500401, </a:t>
            </a:r>
            <a:r>
              <a:rPr lang="en-US" sz="1400" dirty="0" err="1">
                <a:solidFill>
                  <a:srgbClr val="000000"/>
                </a:solidFill>
              </a:rPr>
              <a:t>SCOCTSNT</a:t>
            </a:r>
            <a:r>
              <a:rPr lang="en-US" sz="1400" dirty="0">
                <a:solidFill>
                  <a:srgbClr val="000000"/>
                </a:solidFill>
              </a:rPr>
              <a:t>	= 14507196,     </a:t>
            </a:r>
            <a:r>
              <a:rPr lang="en-US" sz="1400" dirty="0" err="1">
                <a:solidFill>
                  <a:srgbClr val="000000"/>
                </a:solidFill>
              </a:rPr>
              <a:t>SCPKTRCV</a:t>
            </a:r>
            <a:r>
              <a:rPr lang="en-US" sz="1400" dirty="0">
                <a:solidFill>
                  <a:srgbClr val="000000"/>
                </a:solidFill>
              </a:rPr>
              <a:t>	  = 8903451,</a:t>
            </a:r>
          </a:p>
          <a:p>
            <a:pPr defTabSz="820738" eaLnBrk="0" hangingPunct="0"/>
            <a:r>
              <a:rPr lang="en-US" sz="1400" dirty="0" err="1">
                <a:solidFill>
                  <a:srgbClr val="000000"/>
                </a:solidFill>
              </a:rPr>
              <a:t>SCPKTRER</a:t>
            </a:r>
            <a:r>
              <a:rPr lang="en-US" sz="1400" dirty="0">
                <a:solidFill>
                  <a:srgbClr val="000000"/>
                </a:solidFill>
              </a:rPr>
              <a:t>	= 6082,	     </a:t>
            </a:r>
            <a:r>
              <a:rPr lang="en-US" sz="1400" dirty="0" err="1">
                <a:solidFill>
                  <a:srgbClr val="000000"/>
                </a:solidFill>
              </a:rPr>
              <a:t>SCPKTSNT</a:t>
            </a:r>
            <a:r>
              <a:rPr lang="en-US" sz="1400" dirty="0">
                <a:solidFill>
                  <a:srgbClr val="000000"/>
                </a:solidFill>
              </a:rPr>
              <a:t>	= 11860369,     </a:t>
            </a:r>
            <a:r>
              <a:rPr lang="en-US" sz="1400" dirty="0" err="1">
                <a:solidFill>
                  <a:srgbClr val="000000"/>
                </a:solidFill>
              </a:rPr>
              <a:t>UNASCTPK</a:t>
            </a:r>
            <a:r>
              <a:rPr lang="en-US" sz="1400" dirty="0">
                <a:solidFill>
                  <a:srgbClr val="000000"/>
                </a:solidFill>
              </a:rPr>
              <a:t>	  = 2492615,</a:t>
            </a:r>
          </a:p>
          <a:p>
            <a:pPr defTabSz="820738" eaLnBrk="0" hangingPunct="0"/>
            <a:r>
              <a:rPr lang="en-US" sz="1400" dirty="0">
                <a:solidFill>
                  <a:srgbClr val="000000"/>
                </a:solidFill>
              </a:rPr>
              <a:t>        </a:t>
            </a:r>
          </a:p>
          <a:p>
            <a:pPr defTabSz="820738" eaLnBrk="0" hangingPunct="0"/>
            <a:endParaRPr lang="en-US" sz="1400" dirty="0">
              <a:solidFill>
                <a:srgbClr val="000000"/>
              </a:solidFill>
            </a:endParaRPr>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533400" y="0"/>
            <a:ext cx="8229600" cy="630936"/>
          </a:xfrm>
        </p:spPr>
        <p:txBody>
          <a:bodyPr/>
          <a:lstStyle/>
          <a:p>
            <a:pPr eaLnBrk="1" hangingPunct="1"/>
            <a:r>
              <a:rPr lang="en-US" dirty="0" smtClean="0"/>
              <a:t>Component M3UA/SUA Measurements</a:t>
            </a:r>
          </a:p>
        </p:txBody>
      </p:sp>
      <p:sp>
        <p:nvSpPr>
          <p:cNvPr id="145411" name="Rectangle 3"/>
          <p:cNvSpPr>
            <a:spLocks noGrp="1" noChangeArrowheads="1"/>
          </p:cNvSpPr>
          <p:nvPr>
            <p:ph type="body" idx="1"/>
          </p:nvPr>
        </p:nvSpPr>
        <p:spPr>
          <a:xfrm>
            <a:off x="0" y="1003300"/>
            <a:ext cx="9144000" cy="482600"/>
          </a:xfrm>
        </p:spPr>
        <p:txBody>
          <a:bodyPr/>
          <a:lstStyle/>
          <a:p>
            <a:pPr algn="ctr">
              <a:spcBef>
                <a:spcPct val="0"/>
              </a:spcBef>
              <a:buClrTx/>
              <a:buFontTx/>
              <a:buNone/>
            </a:pPr>
            <a:r>
              <a:rPr lang="en-US" sz="2400" smtClean="0"/>
              <a:t>rept-meas:type=comp:enttype=ua:aname=assoc1:asname=apsvr1</a:t>
            </a:r>
          </a:p>
          <a:p>
            <a:pPr algn="ctr" eaLnBrk="1" hangingPunct="1">
              <a:buFont typeface="Wingdings" pitchFamily="2" charset="2"/>
              <a:buNone/>
            </a:pPr>
            <a:endParaRPr lang="en-US" sz="2400" smtClean="0"/>
          </a:p>
        </p:txBody>
      </p:sp>
      <p:sp>
        <p:nvSpPr>
          <p:cNvPr id="145412" name="AutoShape 4"/>
          <p:cNvSpPr>
            <a:spLocks noChangeArrowheads="1"/>
          </p:cNvSpPr>
          <p:nvPr/>
        </p:nvSpPr>
        <p:spPr bwMode="auto">
          <a:xfrm>
            <a:off x="495300" y="2114550"/>
            <a:ext cx="8105775" cy="3600450"/>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COMPONENT MEASUREMENTS ON UA	</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UA-COMP MEASUREMENTS: AS : as1  ASSOC : aps1</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err="1">
                <a:solidFill>
                  <a:srgbClr val="000000"/>
                </a:solidFill>
              </a:rPr>
              <a:t>RXDATAMS</a:t>
            </a:r>
            <a:r>
              <a:rPr lang="en-US" sz="1400" dirty="0">
                <a:solidFill>
                  <a:srgbClr val="000000"/>
                </a:solidFill>
              </a:rPr>
              <a:t>	= 3705137,   </a:t>
            </a:r>
            <a:r>
              <a:rPr lang="en-US" sz="1400" dirty="0" err="1">
                <a:solidFill>
                  <a:srgbClr val="000000"/>
                </a:solidFill>
              </a:rPr>
              <a:t>RXDATAOC</a:t>
            </a:r>
            <a:r>
              <a:rPr lang="en-US" sz="1400" dirty="0">
                <a:solidFill>
                  <a:srgbClr val="000000"/>
                </a:solidFill>
              </a:rPr>
              <a:t>	= 237128768,   </a:t>
            </a:r>
            <a:r>
              <a:rPr lang="en-US" sz="1400" dirty="0" err="1">
                <a:solidFill>
                  <a:srgbClr val="000000"/>
                </a:solidFill>
              </a:rPr>
              <a:t>RXMLRCMS</a:t>
            </a:r>
            <a:r>
              <a:rPr lang="en-US" sz="1400" dirty="0">
                <a:solidFill>
                  <a:srgbClr val="000000"/>
                </a:solidFill>
              </a:rPr>
              <a:t>	  = 9300081,</a:t>
            </a:r>
          </a:p>
          <a:p>
            <a:pPr defTabSz="820738" eaLnBrk="0" hangingPunct="0"/>
            <a:r>
              <a:rPr lang="en-US" sz="1400" dirty="0" err="1">
                <a:solidFill>
                  <a:srgbClr val="000000"/>
                </a:solidFill>
              </a:rPr>
              <a:t>TXDATAMS</a:t>
            </a:r>
            <a:r>
              <a:rPr lang="en-US" sz="1400" dirty="0">
                <a:solidFill>
                  <a:srgbClr val="000000"/>
                </a:solidFill>
              </a:rPr>
              <a:t>	= 4245028,   </a:t>
            </a:r>
            <a:r>
              <a:rPr lang="en-US" sz="1400" dirty="0" err="1">
                <a:solidFill>
                  <a:srgbClr val="000000"/>
                </a:solidFill>
              </a:rPr>
              <a:t>TXDATAOC</a:t>
            </a:r>
            <a:r>
              <a:rPr lang="en-US" sz="1400" dirty="0">
                <a:solidFill>
                  <a:srgbClr val="000000"/>
                </a:solidFill>
              </a:rPr>
              <a:t>	= 4268071,       </a:t>
            </a:r>
            <a:r>
              <a:rPr lang="en-US" sz="1400" dirty="0" err="1">
                <a:solidFill>
                  <a:srgbClr val="000000"/>
                </a:solidFill>
              </a:rPr>
              <a:t>UAASPMRX</a:t>
            </a:r>
            <a:r>
              <a:rPr lang="en-US" sz="1400" dirty="0">
                <a:solidFill>
                  <a:srgbClr val="000000"/>
                </a:solidFill>
              </a:rPr>
              <a:t>	  = 2414790,</a:t>
            </a:r>
          </a:p>
          <a:p>
            <a:pPr defTabSz="820738" eaLnBrk="0" hangingPunct="0"/>
            <a:r>
              <a:rPr lang="en-US" sz="1400" dirty="0" err="1">
                <a:solidFill>
                  <a:srgbClr val="000000"/>
                </a:solidFill>
              </a:rPr>
              <a:t>UAASPNAC</a:t>
            </a:r>
            <a:r>
              <a:rPr lang="en-US" sz="1400" dirty="0">
                <a:solidFill>
                  <a:srgbClr val="000000"/>
                </a:solidFill>
              </a:rPr>
              <a:t>	= 1934,         </a:t>
            </a:r>
            <a:r>
              <a:rPr lang="en-US" sz="1400" dirty="0" err="1">
                <a:solidFill>
                  <a:srgbClr val="000000"/>
                </a:solidFill>
              </a:rPr>
              <a:t>UAASPNAT</a:t>
            </a:r>
            <a:r>
              <a:rPr lang="en-US" sz="1400" dirty="0">
                <a:solidFill>
                  <a:srgbClr val="000000"/>
                </a:solidFill>
              </a:rPr>
              <a:t>	= 440,               </a:t>
            </a:r>
            <a:r>
              <a:rPr lang="en-US" sz="1400" dirty="0" err="1">
                <a:solidFill>
                  <a:srgbClr val="000000"/>
                </a:solidFill>
              </a:rPr>
              <a:t>UACNGCNT</a:t>
            </a:r>
            <a:r>
              <a:rPr lang="en-US" sz="1400" dirty="0">
                <a:solidFill>
                  <a:srgbClr val="000000"/>
                </a:solidFill>
              </a:rPr>
              <a:t>	  = 2830,</a:t>
            </a:r>
          </a:p>
          <a:p>
            <a:pPr defTabSz="820738" eaLnBrk="0" hangingPunct="0"/>
            <a:r>
              <a:rPr lang="en-US" sz="1400" dirty="0" err="1">
                <a:solidFill>
                  <a:srgbClr val="000000"/>
                </a:solidFill>
              </a:rPr>
              <a:t>UACNGTIM</a:t>
            </a:r>
            <a:r>
              <a:rPr lang="en-US" sz="1400" dirty="0">
                <a:solidFill>
                  <a:srgbClr val="000000"/>
                </a:solidFill>
              </a:rPr>
              <a:t>	= 1450,         </a:t>
            </a:r>
            <a:r>
              <a:rPr lang="en-US" sz="1400" dirty="0" err="1">
                <a:solidFill>
                  <a:srgbClr val="000000"/>
                </a:solidFill>
              </a:rPr>
              <a:t>UACGMTRX</a:t>
            </a:r>
            <a:r>
              <a:rPr lang="en-US" sz="1400" dirty="0">
                <a:solidFill>
                  <a:srgbClr val="000000"/>
                </a:solidFill>
              </a:rPr>
              <a:t>	= 17196,           </a:t>
            </a:r>
            <a:r>
              <a:rPr lang="en-US" sz="1400" dirty="0" err="1">
                <a:solidFill>
                  <a:srgbClr val="000000"/>
                </a:solidFill>
              </a:rPr>
              <a:t>UACGMTTX</a:t>
            </a:r>
            <a:r>
              <a:rPr lang="en-US" sz="1400" dirty="0">
                <a:solidFill>
                  <a:srgbClr val="000000"/>
                </a:solidFill>
              </a:rPr>
              <a:t>	  = 18034,</a:t>
            </a:r>
          </a:p>
          <a:p>
            <a:pPr defTabSz="820738" eaLnBrk="0" hangingPunct="0"/>
            <a:r>
              <a:rPr lang="en-US" sz="1400" dirty="0" err="1">
                <a:solidFill>
                  <a:srgbClr val="000000"/>
                </a:solidFill>
              </a:rPr>
              <a:t>UANMOCTR</a:t>
            </a:r>
            <a:r>
              <a:rPr lang="en-US" sz="1400" dirty="0">
                <a:solidFill>
                  <a:srgbClr val="000000"/>
                </a:solidFill>
              </a:rPr>
              <a:t>	= 1100544,   </a:t>
            </a:r>
            <a:r>
              <a:rPr lang="en-US" sz="1400" dirty="0" err="1">
                <a:solidFill>
                  <a:srgbClr val="000000"/>
                </a:solidFill>
              </a:rPr>
              <a:t>UANMOCTT</a:t>
            </a:r>
            <a:r>
              <a:rPr lang="en-US" sz="1400" dirty="0">
                <a:solidFill>
                  <a:srgbClr val="000000"/>
                </a:solidFill>
              </a:rPr>
              <a:t>	= 1154176,       </a:t>
            </a:r>
            <a:r>
              <a:rPr lang="en-US" sz="1400" dirty="0" err="1">
                <a:solidFill>
                  <a:srgbClr val="000000"/>
                </a:solidFill>
              </a:rPr>
              <a:t>UANMMSGR</a:t>
            </a:r>
            <a:r>
              <a:rPr lang="en-US" sz="1400" dirty="0">
                <a:solidFill>
                  <a:srgbClr val="000000"/>
                </a:solidFill>
              </a:rPr>
              <a:t>	  = 249261,</a:t>
            </a:r>
          </a:p>
          <a:p>
            <a:pPr defTabSz="820738" eaLnBrk="0" hangingPunct="0"/>
            <a:r>
              <a:rPr lang="en-US" sz="1400" dirty="0" err="1">
                <a:solidFill>
                  <a:srgbClr val="000000"/>
                </a:solidFill>
              </a:rPr>
              <a:t>UANMMSGT</a:t>
            </a:r>
            <a:r>
              <a:rPr lang="en-US" sz="1400" dirty="0">
                <a:solidFill>
                  <a:srgbClr val="000000"/>
                </a:solidFill>
              </a:rPr>
              <a:t>	= 1154176,   </a:t>
            </a:r>
            <a:r>
              <a:rPr lang="en-US" sz="1400" dirty="0" err="1">
                <a:solidFill>
                  <a:srgbClr val="000000"/>
                </a:solidFill>
              </a:rPr>
              <a:t>UASSNMRX</a:t>
            </a:r>
            <a:r>
              <a:rPr lang="en-US" sz="1400" dirty="0">
                <a:solidFill>
                  <a:srgbClr val="000000"/>
                </a:solidFill>
              </a:rPr>
              <a:t>	= 21692,	         </a:t>
            </a:r>
            <a:r>
              <a:rPr lang="en-US" sz="1400" dirty="0" err="1">
                <a:solidFill>
                  <a:srgbClr val="000000"/>
                </a:solidFill>
              </a:rPr>
              <a:t>UASSNMTX</a:t>
            </a:r>
            <a:r>
              <a:rPr lang="en-US" sz="1400" dirty="0">
                <a:solidFill>
                  <a:srgbClr val="000000"/>
                </a:solidFill>
              </a:rPr>
              <a:t>	  = 22008,</a:t>
            </a:r>
          </a:p>
          <a:p>
            <a:pPr defTabSz="820738" eaLnBrk="0" hangingPunct="0"/>
            <a:r>
              <a:rPr lang="en-US" sz="1400" dirty="0">
                <a:solidFill>
                  <a:srgbClr val="000000"/>
                </a:solidFill>
              </a:rPr>
              <a:t>        </a:t>
            </a:r>
          </a:p>
          <a:p>
            <a:pPr defTabSz="820738" eaLnBrk="0" hangingPunct="0"/>
            <a:endParaRPr lang="en-US" sz="1400" dirty="0">
              <a:solidFill>
                <a:srgbClr val="000000"/>
              </a:solidFill>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a:xfrm>
            <a:off x="533400" y="0"/>
            <a:ext cx="8229600" cy="630936"/>
          </a:xfrm>
        </p:spPr>
        <p:txBody>
          <a:bodyPr/>
          <a:lstStyle/>
          <a:p>
            <a:pPr eaLnBrk="1" hangingPunct="1"/>
            <a:r>
              <a:rPr lang="en-US" dirty="0" smtClean="0"/>
              <a:t>Daily Maint. SCTP Associations Measurements</a:t>
            </a:r>
          </a:p>
        </p:txBody>
      </p:sp>
      <p:sp>
        <p:nvSpPr>
          <p:cNvPr id="146435" name="Rectangle 3"/>
          <p:cNvSpPr>
            <a:spLocks noGrp="1" noChangeArrowheads="1"/>
          </p:cNvSpPr>
          <p:nvPr>
            <p:ph type="body" idx="1"/>
          </p:nvPr>
        </p:nvSpPr>
        <p:spPr>
          <a:xfrm>
            <a:off x="0" y="993775"/>
            <a:ext cx="9144000" cy="492125"/>
          </a:xfrm>
        </p:spPr>
        <p:txBody>
          <a:bodyPr/>
          <a:lstStyle/>
          <a:p>
            <a:pPr algn="ctr">
              <a:spcBef>
                <a:spcPct val="0"/>
              </a:spcBef>
              <a:buClrTx/>
              <a:buFontTx/>
              <a:buNone/>
            </a:pPr>
            <a:r>
              <a:rPr lang="en-US" smtClean="0"/>
              <a:t>rept-meas:type=mtcd:enttype=sctpasoc:aname=as1</a:t>
            </a:r>
          </a:p>
          <a:p>
            <a:pPr algn="ctr" eaLnBrk="1" hangingPunct="1">
              <a:buFont typeface="Wingdings" pitchFamily="2" charset="2"/>
              <a:buNone/>
            </a:pPr>
            <a:endParaRPr lang="en-US" smtClean="0"/>
          </a:p>
        </p:txBody>
      </p:sp>
      <p:sp>
        <p:nvSpPr>
          <p:cNvPr id="146436" name="AutoShape 4"/>
          <p:cNvSpPr>
            <a:spLocks noChangeArrowheads="1"/>
          </p:cNvSpPr>
          <p:nvPr/>
        </p:nvSpPr>
        <p:spPr bwMode="auto">
          <a:xfrm>
            <a:off x="638175" y="2028825"/>
            <a:ext cx="8058150" cy="4162425"/>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DAILY MAINTENANCE MEASUREMENTS ON </a:t>
            </a:r>
            <a:r>
              <a:rPr lang="en-US" sz="1400" dirty="0" err="1">
                <a:solidFill>
                  <a:srgbClr val="000000"/>
                </a:solidFill>
              </a:rPr>
              <a:t>SCTPASOC</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09-02-22,  00:00:00 THROUGH 23:59:59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SCTPASOC-MTCD</a:t>
            </a:r>
            <a:r>
              <a:rPr lang="en-US" sz="1400" dirty="0">
                <a:solidFill>
                  <a:srgbClr val="000000"/>
                </a:solidFill>
              </a:rPr>
              <a:t> </a:t>
            </a:r>
            <a:r>
              <a:rPr lang="en-US" sz="1400" dirty="0" err="1">
                <a:solidFill>
                  <a:srgbClr val="000000"/>
                </a:solidFill>
              </a:rPr>
              <a:t>MEASUREMENTS:ASSOC</a:t>
            </a:r>
            <a:r>
              <a:rPr lang="en-US" sz="1400" dirty="0">
                <a:solidFill>
                  <a:srgbClr val="000000"/>
                </a:solidFill>
              </a:rPr>
              <a:t> :  as1</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09-02-22, 00:00:00 through 23:59:59.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ACTVESTB</a:t>
            </a:r>
            <a:r>
              <a:rPr lang="en-US" sz="1400" dirty="0">
                <a:solidFill>
                  <a:srgbClr val="000000"/>
                </a:solidFill>
              </a:rPr>
              <a:t>     = 0,                </a:t>
            </a:r>
            <a:r>
              <a:rPr lang="en-US" sz="1400" dirty="0" err="1">
                <a:solidFill>
                  <a:srgbClr val="000000"/>
                </a:solidFill>
              </a:rPr>
              <a:t>ASMAXRTO</a:t>
            </a:r>
            <a:r>
              <a:rPr lang="en-US" sz="1400" dirty="0">
                <a:solidFill>
                  <a:srgbClr val="000000"/>
                </a:solidFill>
              </a:rPr>
              <a:t>	= 0,	    </a:t>
            </a:r>
            <a:r>
              <a:rPr lang="en-US" sz="1400" dirty="0" err="1">
                <a:solidFill>
                  <a:srgbClr val="000000"/>
                </a:solidFill>
              </a:rPr>
              <a:t>ASOCABTD</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ASOCSHTD</a:t>
            </a:r>
            <a:r>
              <a:rPr lang="en-US" sz="1400" dirty="0">
                <a:solidFill>
                  <a:srgbClr val="000000"/>
                </a:solidFill>
              </a:rPr>
              <a:t>    = 0,                </a:t>
            </a:r>
            <a:r>
              <a:rPr lang="en-US" sz="1400" dirty="0" err="1">
                <a:solidFill>
                  <a:srgbClr val="000000"/>
                </a:solidFill>
              </a:rPr>
              <a:t>CNTLCHKR</a:t>
            </a:r>
            <a:r>
              <a:rPr lang="en-US" sz="1400" dirty="0">
                <a:solidFill>
                  <a:srgbClr val="000000"/>
                </a:solidFill>
              </a:rPr>
              <a:t>	= 120740,    </a:t>
            </a:r>
            <a:r>
              <a:rPr lang="en-US" sz="1400" dirty="0" err="1">
                <a:solidFill>
                  <a:srgbClr val="000000"/>
                </a:solidFill>
              </a:rPr>
              <a:t>CNTLCHKS</a:t>
            </a:r>
            <a:r>
              <a:rPr lang="en-US" sz="1400" dirty="0">
                <a:solidFill>
                  <a:srgbClr val="000000"/>
                </a:solidFill>
              </a:rPr>
              <a:t>	= 147196,</a:t>
            </a:r>
          </a:p>
          <a:p>
            <a:pPr defTabSz="820738" eaLnBrk="0" hangingPunct="0"/>
            <a:r>
              <a:rPr lang="en-US" sz="1400" dirty="0">
                <a:solidFill>
                  <a:srgbClr val="000000"/>
                </a:solidFill>
              </a:rPr>
              <a:t>    </a:t>
            </a:r>
            <a:r>
              <a:rPr lang="en-US" sz="1400" dirty="0" err="1">
                <a:solidFill>
                  <a:srgbClr val="000000"/>
                </a:solidFill>
              </a:rPr>
              <a:t>DATCHKRC</a:t>
            </a:r>
            <a:r>
              <a:rPr lang="en-US" sz="1400" dirty="0">
                <a:solidFill>
                  <a:srgbClr val="000000"/>
                </a:solidFill>
              </a:rPr>
              <a:t>    = 2414790,    </a:t>
            </a:r>
            <a:r>
              <a:rPr lang="en-US" sz="1400" dirty="0" err="1">
                <a:solidFill>
                  <a:srgbClr val="000000"/>
                </a:solidFill>
              </a:rPr>
              <a:t>DATCHKSN</a:t>
            </a:r>
            <a:r>
              <a:rPr lang="en-US" sz="1400" dirty="0">
                <a:solidFill>
                  <a:srgbClr val="000000"/>
                </a:solidFill>
              </a:rPr>
              <a:t>	= 38981,	    </a:t>
            </a:r>
            <a:r>
              <a:rPr lang="en-US" sz="1400" dirty="0" err="1">
                <a:solidFill>
                  <a:srgbClr val="000000"/>
                </a:solidFill>
              </a:rPr>
              <a:t>DURASNEST</a:t>
            </a:r>
            <a:r>
              <a:rPr lang="en-US" sz="1400" dirty="0">
                <a:solidFill>
                  <a:srgbClr val="000000"/>
                </a:solidFill>
              </a:rPr>
              <a:t>	= 2455803, </a:t>
            </a:r>
          </a:p>
          <a:p>
            <a:pPr defTabSz="820738" eaLnBrk="0" hangingPunct="0"/>
            <a:r>
              <a:rPr lang="en-US" sz="1400" dirty="0">
                <a:solidFill>
                  <a:srgbClr val="000000"/>
                </a:solidFill>
              </a:rPr>
              <a:t>    </a:t>
            </a:r>
            <a:r>
              <a:rPr lang="en-US" sz="1400" dirty="0" err="1">
                <a:solidFill>
                  <a:srgbClr val="000000"/>
                </a:solidFill>
              </a:rPr>
              <a:t>ECASNEST</a:t>
            </a:r>
            <a:r>
              <a:rPr lang="en-US" sz="1400" dirty="0">
                <a:solidFill>
                  <a:srgbClr val="000000"/>
                </a:solidFill>
              </a:rPr>
              <a:t>    = 9830,           </a:t>
            </a:r>
            <a:r>
              <a:rPr lang="en-US" sz="1400" dirty="0" err="1">
                <a:solidFill>
                  <a:srgbClr val="000000"/>
                </a:solidFill>
              </a:rPr>
              <a:t>GAPACKSR</a:t>
            </a:r>
            <a:r>
              <a:rPr lang="en-US" sz="1400" dirty="0">
                <a:solidFill>
                  <a:srgbClr val="000000"/>
                </a:solidFill>
              </a:rPr>
              <a:t>	= 0,	    </a:t>
            </a:r>
            <a:r>
              <a:rPr lang="en-US" sz="1400" dirty="0" err="1">
                <a:solidFill>
                  <a:srgbClr val="000000"/>
                </a:solidFill>
              </a:rPr>
              <a:t>ORDCHKRC</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ORDCHKSN</a:t>
            </a:r>
            <a:r>
              <a:rPr lang="en-US" sz="1400" dirty="0">
                <a:solidFill>
                  <a:srgbClr val="000000"/>
                </a:solidFill>
              </a:rPr>
              <a:t>   = 0,                 </a:t>
            </a:r>
            <a:r>
              <a:rPr lang="en-US" sz="1400" dirty="0" err="1">
                <a:solidFill>
                  <a:srgbClr val="000000"/>
                </a:solidFill>
              </a:rPr>
              <a:t>PEERFAIL</a:t>
            </a:r>
            <a:r>
              <a:rPr lang="en-US" sz="1400" dirty="0">
                <a:solidFill>
                  <a:srgbClr val="000000"/>
                </a:solidFill>
              </a:rPr>
              <a:t>               = 0,	    </a:t>
            </a:r>
            <a:r>
              <a:rPr lang="en-US" sz="1400" dirty="0" err="1">
                <a:solidFill>
                  <a:srgbClr val="000000"/>
                </a:solidFill>
              </a:rPr>
              <a:t>RTXCHNKS</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SCOCTRCV</a:t>
            </a:r>
            <a:r>
              <a:rPr lang="en-US" sz="1400" dirty="0">
                <a:solidFill>
                  <a:srgbClr val="000000"/>
                </a:solidFill>
              </a:rPr>
              <a:t>   = 0,                 </a:t>
            </a:r>
            <a:r>
              <a:rPr lang="en-US" sz="1400" dirty="0" err="1">
                <a:solidFill>
                  <a:srgbClr val="000000"/>
                </a:solidFill>
              </a:rPr>
              <a:t>SCOCTSNT</a:t>
            </a:r>
            <a:r>
              <a:rPr lang="en-US" sz="1400" dirty="0">
                <a:solidFill>
                  <a:srgbClr val="000000"/>
                </a:solidFill>
              </a:rPr>
              <a:t>	= 58946,	    </a:t>
            </a:r>
            <a:r>
              <a:rPr lang="en-US" sz="1400" dirty="0" err="1">
                <a:solidFill>
                  <a:srgbClr val="000000"/>
                </a:solidFill>
              </a:rPr>
              <a:t>SCPKTRCV</a:t>
            </a:r>
            <a:r>
              <a:rPr lang="en-US" sz="1400" dirty="0">
                <a:solidFill>
                  <a:srgbClr val="000000"/>
                </a:solidFill>
              </a:rPr>
              <a:t>	= 280735,</a:t>
            </a:r>
          </a:p>
          <a:p>
            <a:pPr defTabSz="820738" eaLnBrk="0" hangingPunct="0"/>
            <a:r>
              <a:rPr lang="en-US" sz="1400" dirty="0">
                <a:solidFill>
                  <a:srgbClr val="000000"/>
                </a:solidFill>
              </a:rPr>
              <a:t>    </a:t>
            </a:r>
            <a:r>
              <a:rPr lang="en-US" sz="1400" dirty="0" err="1">
                <a:solidFill>
                  <a:srgbClr val="000000"/>
                </a:solidFill>
              </a:rPr>
              <a:t>SCPKTSNT</a:t>
            </a:r>
            <a:r>
              <a:rPr lang="en-US" sz="1400" dirty="0">
                <a:solidFill>
                  <a:srgbClr val="000000"/>
                </a:solidFill>
              </a:rPr>
              <a:t>    = 1000,</a:t>
            </a:r>
          </a:p>
          <a:p>
            <a:pPr defTabSz="820738" eaLnBrk="0" hangingPunct="0"/>
            <a:r>
              <a:rPr lang="en-US" sz="1400" dirty="0">
                <a:solidFill>
                  <a:srgbClr val="000000"/>
                </a:solidFill>
              </a:rPr>
              <a:t>    </a:t>
            </a:r>
          </a:p>
          <a:p>
            <a:pPr defTabSz="820738" eaLnBrk="0" hangingPunct="0"/>
            <a:endParaRPr lang="en-US" sz="1400" dirty="0">
              <a:solidFill>
                <a:srgbClr val="000000"/>
              </a:solidFill>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533400" y="0"/>
            <a:ext cx="8229600" cy="630936"/>
          </a:xfrm>
        </p:spPr>
        <p:txBody>
          <a:bodyPr/>
          <a:lstStyle/>
          <a:p>
            <a:pPr eaLnBrk="1" hangingPunct="1"/>
            <a:r>
              <a:rPr lang="en-US" dirty="0" smtClean="0"/>
              <a:t>Daily Maint. SCTP Card Measurements</a:t>
            </a:r>
          </a:p>
        </p:txBody>
      </p:sp>
      <p:sp>
        <p:nvSpPr>
          <p:cNvPr id="147459" name="Rectangle 3"/>
          <p:cNvSpPr>
            <a:spLocks noGrp="1" noChangeArrowheads="1"/>
          </p:cNvSpPr>
          <p:nvPr>
            <p:ph type="body" idx="1"/>
          </p:nvPr>
        </p:nvSpPr>
        <p:spPr>
          <a:xfrm>
            <a:off x="0" y="1003300"/>
            <a:ext cx="9144000" cy="492125"/>
          </a:xfrm>
        </p:spPr>
        <p:txBody>
          <a:bodyPr/>
          <a:lstStyle/>
          <a:p>
            <a:pPr algn="ctr">
              <a:spcBef>
                <a:spcPct val="0"/>
              </a:spcBef>
              <a:buClrTx/>
              <a:buFontTx/>
              <a:buNone/>
            </a:pPr>
            <a:r>
              <a:rPr lang="en-US" smtClean="0"/>
              <a:t>rept-meas:type=mtcd:enttype=sctpcard:loc=1101</a:t>
            </a:r>
          </a:p>
          <a:p>
            <a:pPr algn="ctr" eaLnBrk="1" hangingPunct="1">
              <a:buFont typeface="Wingdings" pitchFamily="2" charset="2"/>
              <a:buNone/>
            </a:pPr>
            <a:endParaRPr lang="en-US" smtClean="0"/>
          </a:p>
        </p:txBody>
      </p:sp>
      <p:sp>
        <p:nvSpPr>
          <p:cNvPr id="147460" name="AutoShape 4"/>
          <p:cNvSpPr>
            <a:spLocks noChangeArrowheads="1"/>
          </p:cNvSpPr>
          <p:nvPr/>
        </p:nvSpPr>
        <p:spPr bwMode="auto">
          <a:xfrm>
            <a:off x="495300" y="2114550"/>
            <a:ext cx="8105775" cy="3305175"/>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DAILY MAINTENANCE MEASUREMENTS ON </a:t>
            </a:r>
            <a:r>
              <a:rPr lang="en-US" sz="1400" dirty="0" err="1">
                <a:solidFill>
                  <a:srgbClr val="000000"/>
                </a:solidFill>
              </a:rPr>
              <a:t>SCTPCARD</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09-02-22, 00:00:00 THROUGH 23:59:59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SCTPCARD-MTCD</a:t>
            </a:r>
            <a:r>
              <a:rPr lang="en-US" sz="1400" dirty="0">
                <a:solidFill>
                  <a:srgbClr val="000000"/>
                </a:solidFill>
              </a:rPr>
              <a:t> MEASUREMENTS: LOC:1101</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09-02-22, 00:00:00 through 23:59:59</a:t>
            </a:r>
          </a:p>
          <a:p>
            <a:pPr defTabSz="820738" eaLnBrk="0" hangingPunct="0"/>
            <a:endParaRPr lang="en-US" sz="1400" dirty="0">
              <a:solidFill>
                <a:srgbClr val="000000"/>
              </a:solidFill>
            </a:endParaRPr>
          </a:p>
          <a:p>
            <a:pPr defTabSz="820738" eaLnBrk="0" hangingPunct="0"/>
            <a:r>
              <a:rPr lang="en-US" sz="1400" dirty="0" err="1">
                <a:solidFill>
                  <a:srgbClr val="000000"/>
                </a:solidFill>
              </a:rPr>
              <a:t>ASOCABTD</a:t>
            </a:r>
            <a:r>
              <a:rPr lang="en-US" sz="1400" dirty="0">
                <a:solidFill>
                  <a:srgbClr val="000000"/>
                </a:solidFill>
              </a:rPr>
              <a:t>	= 0,	     </a:t>
            </a:r>
            <a:r>
              <a:rPr lang="en-US" sz="1400" dirty="0" err="1">
                <a:solidFill>
                  <a:srgbClr val="000000"/>
                </a:solidFill>
              </a:rPr>
              <a:t>ASOCSHTD</a:t>
            </a:r>
            <a:r>
              <a:rPr lang="en-US" sz="1400" dirty="0">
                <a:solidFill>
                  <a:srgbClr val="000000"/>
                </a:solidFill>
              </a:rPr>
              <a:t>	= 0,	        </a:t>
            </a:r>
            <a:r>
              <a:rPr lang="en-US" sz="1400" dirty="0" err="1">
                <a:solidFill>
                  <a:srgbClr val="000000"/>
                </a:solidFill>
              </a:rPr>
              <a:t>CNTLCHKR</a:t>
            </a:r>
            <a:r>
              <a:rPr lang="en-US" sz="1400" dirty="0">
                <a:solidFill>
                  <a:srgbClr val="000000"/>
                </a:solidFill>
              </a:rPr>
              <a:t>	  = 9300081,</a:t>
            </a:r>
          </a:p>
          <a:p>
            <a:pPr defTabSz="820738" eaLnBrk="0" hangingPunct="0"/>
            <a:r>
              <a:rPr lang="en-US" sz="1400" dirty="0" err="1">
                <a:solidFill>
                  <a:srgbClr val="000000"/>
                </a:solidFill>
              </a:rPr>
              <a:t>CNTLCHKS</a:t>
            </a:r>
            <a:r>
              <a:rPr lang="en-US" sz="1400" dirty="0">
                <a:solidFill>
                  <a:srgbClr val="000000"/>
                </a:solidFill>
              </a:rPr>
              <a:t>	= 9245028,   </a:t>
            </a:r>
            <a:r>
              <a:rPr lang="en-US" sz="1400" dirty="0" err="1">
                <a:solidFill>
                  <a:srgbClr val="000000"/>
                </a:solidFill>
              </a:rPr>
              <a:t>DATCHKRC</a:t>
            </a:r>
            <a:r>
              <a:rPr lang="en-US" sz="1400" dirty="0">
                <a:solidFill>
                  <a:srgbClr val="000000"/>
                </a:solidFill>
              </a:rPr>
              <a:t>	= 9268071,       </a:t>
            </a:r>
            <a:r>
              <a:rPr lang="en-US" sz="1400" dirty="0" err="1">
                <a:solidFill>
                  <a:srgbClr val="000000"/>
                </a:solidFill>
              </a:rPr>
              <a:t>DATCHKSN</a:t>
            </a:r>
            <a:r>
              <a:rPr lang="en-US" sz="1400" dirty="0">
                <a:solidFill>
                  <a:srgbClr val="000000"/>
                </a:solidFill>
              </a:rPr>
              <a:t>	  = 2414790,</a:t>
            </a:r>
          </a:p>
          <a:p>
            <a:pPr defTabSz="820738" eaLnBrk="0" hangingPunct="0"/>
            <a:r>
              <a:rPr lang="en-US" sz="1400" dirty="0" err="1">
                <a:solidFill>
                  <a:srgbClr val="000000"/>
                </a:solidFill>
              </a:rPr>
              <a:t>ORDCHKRC</a:t>
            </a:r>
            <a:r>
              <a:rPr lang="en-US" sz="1400" dirty="0">
                <a:solidFill>
                  <a:srgbClr val="000000"/>
                </a:solidFill>
              </a:rPr>
              <a:t>	= 14401934, </a:t>
            </a:r>
            <a:r>
              <a:rPr lang="en-US" sz="1400" dirty="0" err="1">
                <a:solidFill>
                  <a:srgbClr val="000000"/>
                </a:solidFill>
              </a:rPr>
              <a:t>ORDCHKSN</a:t>
            </a:r>
            <a:r>
              <a:rPr lang="en-US" sz="1400" dirty="0">
                <a:solidFill>
                  <a:srgbClr val="000000"/>
                </a:solidFill>
              </a:rPr>
              <a:t>	= 14401840,     </a:t>
            </a:r>
            <a:r>
              <a:rPr lang="en-US" sz="1400" dirty="0" err="1">
                <a:solidFill>
                  <a:srgbClr val="000000"/>
                </a:solidFill>
              </a:rPr>
              <a:t>RTXCHNKS</a:t>
            </a:r>
            <a:r>
              <a:rPr lang="en-US" sz="1400" dirty="0">
                <a:solidFill>
                  <a:srgbClr val="000000"/>
                </a:solidFill>
              </a:rPr>
              <a:t>	  = 9830,</a:t>
            </a:r>
          </a:p>
          <a:p>
            <a:pPr defTabSz="820738" eaLnBrk="0" hangingPunct="0"/>
            <a:r>
              <a:rPr lang="en-US" sz="1400" dirty="0" err="1">
                <a:solidFill>
                  <a:srgbClr val="000000"/>
                </a:solidFill>
              </a:rPr>
              <a:t>SCOCTRCV</a:t>
            </a:r>
            <a:r>
              <a:rPr lang="en-US" sz="1400" dirty="0">
                <a:solidFill>
                  <a:srgbClr val="000000"/>
                </a:solidFill>
              </a:rPr>
              <a:t>	= 14500401, </a:t>
            </a:r>
            <a:r>
              <a:rPr lang="en-US" sz="1400" dirty="0" err="1">
                <a:solidFill>
                  <a:srgbClr val="000000"/>
                </a:solidFill>
              </a:rPr>
              <a:t>SCOCTSNT</a:t>
            </a:r>
            <a:r>
              <a:rPr lang="en-US" sz="1400" dirty="0">
                <a:solidFill>
                  <a:srgbClr val="000000"/>
                </a:solidFill>
              </a:rPr>
              <a:t>	= 14507196,     </a:t>
            </a:r>
            <a:r>
              <a:rPr lang="en-US" sz="1400" dirty="0" err="1">
                <a:solidFill>
                  <a:srgbClr val="000000"/>
                </a:solidFill>
              </a:rPr>
              <a:t>SCPKTRCV</a:t>
            </a:r>
            <a:r>
              <a:rPr lang="en-US" sz="1400" dirty="0">
                <a:solidFill>
                  <a:srgbClr val="000000"/>
                </a:solidFill>
              </a:rPr>
              <a:t>	  = 8903451,</a:t>
            </a:r>
          </a:p>
          <a:p>
            <a:pPr defTabSz="820738" eaLnBrk="0" hangingPunct="0"/>
            <a:r>
              <a:rPr lang="en-US" sz="1400" dirty="0" err="1">
                <a:solidFill>
                  <a:srgbClr val="000000"/>
                </a:solidFill>
              </a:rPr>
              <a:t>SCPKTRER</a:t>
            </a:r>
            <a:r>
              <a:rPr lang="en-US" sz="1400" dirty="0">
                <a:solidFill>
                  <a:srgbClr val="000000"/>
                </a:solidFill>
              </a:rPr>
              <a:t>	= 6082,	     </a:t>
            </a:r>
            <a:r>
              <a:rPr lang="en-US" sz="1400" dirty="0" err="1">
                <a:solidFill>
                  <a:srgbClr val="000000"/>
                </a:solidFill>
              </a:rPr>
              <a:t>SCPKTSNT</a:t>
            </a:r>
            <a:r>
              <a:rPr lang="en-US" sz="1400" dirty="0">
                <a:solidFill>
                  <a:srgbClr val="000000"/>
                </a:solidFill>
              </a:rPr>
              <a:t>	= 11860369,     </a:t>
            </a:r>
            <a:r>
              <a:rPr lang="en-US" sz="1400" dirty="0" err="1">
                <a:solidFill>
                  <a:srgbClr val="000000"/>
                </a:solidFill>
              </a:rPr>
              <a:t>UNASCTPK</a:t>
            </a:r>
            <a:r>
              <a:rPr lang="en-US" sz="1400" dirty="0">
                <a:solidFill>
                  <a:srgbClr val="000000"/>
                </a:solidFill>
              </a:rPr>
              <a:t>	  = 2492615,</a:t>
            </a:r>
          </a:p>
          <a:p>
            <a:pPr defTabSz="820738" eaLnBrk="0" hangingPunct="0"/>
            <a:r>
              <a:rPr lang="en-US" sz="1400" dirty="0">
                <a:solidFill>
                  <a:srgbClr val="000000"/>
                </a:solidFill>
              </a:rPr>
              <a:t>        </a:t>
            </a:r>
          </a:p>
          <a:p>
            <a:pPr defTabSz="820738" eaLnBrk="0" hangingPunct="0"/>
            <a:endParaRPr lang="en-US" sz="1400" dirty="0">
              <a:solidFill>
                <a:srgbClr val="00000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514350" y="-9525"/>
            <a:ext cx="8582025" cy="914400"/>
          </a:xfrm>
        </p:spPr>
        <p:txBody>
          <a:bodyPr/>
          <a:lstStyle/>
          <a:p>
            <a:pPr eaLnBrk="1" hangingPunct="1"/>
            <a:r>
              <a:rPr lang="en-US" dirty="0" smtClean="0"/>
              <a:t>Measurement Documentation Layout</a:t>
            </a:r>
          </a:p>
        </p:txBody>
      </p:sp>
      <p:sp>
        <p:nvSpPr>
          <p:cNvPr id="17411" name="Text Box 3"/>
          <p:cNvSpPr txBox="1">
            <a:spLocks noChangeArrowheads="1"/>
          </p:cNvSpPr>
          <p:nvPr/>
        </p:nvSpPr>
        <p:spPr bwMode="auto">
          <a:xfrm>
            <a:off x="831850" y="2022475"/>
            <a:ext cx="7550150" cy="369887"/>
          </a:xfrm>
          <a:prstGeom prst="rect">
            <a:avLst/>
          </a:prstGeom>
          <a:noFill/>
          <a:ln w="12700">
            <a:solidFill>
              <a:schemeClr val="tx1"/>
            </a:solidFill>
            <a:miter lim="800000"/>
            <a:headEnd type="none" w="sm" len="sm"/>
            <a:tailEnd type="none" w="sm" len="sm"/>
          </a:ln>
        </p:spPr>
        <p:txBody>
          <a:bodyPr lIns="82058" tIns="41029" rIns="82058" bIns="41029">
            <a:spAutoFit/>
          </a:bodyPr>
          <a:lstStyle/>
          <a:p>
            <a:pPr defTabSz="820738" eaLnBrk="0" hangingPunct="0">
              <a:spcBef>
                <a:spcPct val="50000"/>
              </a:spcBef>
            </a:pPr>
            <a:r>
              <a:rPr lang="en-US"/>
              <a:t>Event Name		       Description			          Unit</a:t>
            </a:r>
            <a:endParaRPr lang="en-US">
              <a:solidFill>
                <a:schemeClr val="folHlink"/>
              </a:solidFill>
            </a:endParaRPr>
          </a:p>
        </p:txBody>
      </p:sp>
      <p:sp>
        <p:nvSpPr>
          <p:cNvPr id="17412" name="Text Box 4"/>
          <p:cNvSpPr txBox="1">
            <a:spLocks noChangeArrowheads="1"/>
          </p:cNvSpPr>
          <p:nvPr/>
        </p:nvSpPr>
        <p:spPr bwMode="auto">
          <a:xfrm>
            <a:off x="831850" y="2384425"/>
            <a:ext cx="7550150" cy="706437"/>
          </a:xfrm>
          <a:prstGeom prst="rect">
            <a:avLst/>
          </a:prstGeom>
          <a:noFill/>
          <a:ln w="12700">
            <a:solidFill>
              <a:schemeClr val="tx1"/>
            </a:solidFill>
            <a:miter lim="800000"/>
            <a:headEnd type="none" w="sm" len="sm"/>
            <a:tailEnd type="none" w="sm" len="sm"/>
          </a:ln>
        </p:spPr>
        <p:txBody>
          <a:bodyPr lIns="82058" tIns="41029" rIns="82058" bIns="41029">
            <a:spAutoFit/>
          </a:bodyPr>
          <a:lstStyle/>
          <a:p>
            <a:pPr defTabSz="820738" eaLnBrk="0" hangingPunct="0">
              <a:spcBef>
                <a:spcPct val="50000"/>
              </a:spcBef>
            </a:pPr>
            <a:r>
              <a:rPr lang="en-US" sz="1600"/>
              <a:t>CRSYSAL</a:t>
            </a:r>
            <a:r>
              <a:rPr lang="en-US" sz="1600">
                <a:latin typeface="Times New Roman" pitchFamily="18" charset="0"/>
              </a:rPr>
              <a:t>             </a:t>
            </a:r>
            <a:r>
              <a:rPr lang="en-US" sz="1600" b="1"/>
              <a:t>Number of Critical System Alarms</a:t>
            </a:r>
            <a:r>
              <a:rPr lang="en-US" sz="1600">
                <a:latin typeface="Times New Roman" pitchFamily="18" charset="0"/>
              </a:rPr>
              <a:t> - </a:t>
            </a:r>
            <a:r>
              <a:rPr lang="en-US" sz="1600"/>
              <a:t>The total</a:t>
            </a:r>
            <a:r>
              <a:rPr lang="en-US" sz="1600">
                <a:latin typeface="Times New Roman" pitchFamily="18" charset="0"/>
              </a:rPr>
              <a:t>           </a:t>
            </a:r>
            <a:r>
              <a:rPr lang="en-US" sz="1600"/>
              <a:t>peg count</a:t>
            </a:r>
          </a:p>
          <a:p>
            <a:pPr defTabSz="820738" eaLnBrk="0" hangingPunct="0">
              <a:spcBef>
                <a:spcPct val="50000"/>
              </a:spcBef>
            </a:pPr>
            <a:r>
              <a:rPr lang="en-US" sz="1600">
                <a:latin typeface="Times New Roman" pitchFamily="18" charset="0"/>
              </a:rPr>
              <a:t>                                </a:t>
            </a:r>
            <a:r>
              <a:rPr lang="en-US" sz="1600"/>
              <a:t>number of critical system alarms</a:t>
            </a:r>
            <a:r>
              <a:rPr lang="en-US" sz="1600">
                <a:latin typeface="Times New Roman" pitchFamily="18" charset="0"/>
              </a:rPr>
              <a:t>                                </a:t>
            </a:r>
          </a:p>
        </p:txBody>
      </p:sp>
      <p:sp>
        <p:nvSpPr>
          <p:cNvPr id="17413" name="Text Box 5"/>
          <p:cNvSpPr txBox="1">
            <a:spLocks noChangeArrowheads="1"/>
          </p:cNvSpPr>
          <p:nvPr/>
        </p:nvSpPr>
        <p:spPr bwMode="auto">
          <a:xfrm>
            <a:off x="831850" y="3082925"/>
            <a:ext cx="7550150" cy="1073150"/>
          </a:xfrm>
          <a:prstGeom prst="rect">
            <a:avLst/>
          </a:prstGeom>
          <a:noFill/>
          <a:ln w="12700">
            <a:solidFill>
              <a:schemeClr val="tx1"/>
            </a:solidFill>
            <a:miter lim="800000"/>
            <a:headEnd type="none" w="sm" len="sm"/>
            <a:tailEnd type="none" w="sm" len="sm"/>
          </a:ln>
        </p:spPr>
        <p:txBody>
          <a:bodyPr lIns="82058" tIns="41029" rIns="82058" bIns="41029">
            <a:spAutoFit/>
          </a:bodyPr>
          <a:lstStyle/>
          <a:p>
            <a:pPr defTabSz="820738" eaLnBrk="0" hangingPunct="0">
              <a:spcBef>
                <a:spcPct val="50000"/>
              </a:spcBef>
            </a:pPr>
            <a:r>
              <a:rPr lang="en-US" sz="1600"/>
              <a:t>GTTPERFD         </a:t>
            </a:r>
            <a:r>
              <a:rPr lang="en-US" sz="1600" b="1"/>
              <a:t>GTTs Performed</a:t>
            </a:r>
            <a:r>
              <a:rPr lang="en-US" sz="1600"/>
              <a:t> - The total number of MSUs            peg count</a:t>
            </a:r>
          </a:p>
          <a:p>
            <a:pPr defTabSz="820738" eaLnBrk="0" hangingPunct="0">
              <a:spcBef>
                <a:spcPct val="50000"/>
              </a:spcBef>
            </a:pPr>
            <a:r>
              <a:rPr lang="en-US" sz="1600"/>
              <a:t>                            that successfully completed global title</a:t>
            </a:r>
          </a:p>
          <a:p>
            <a:pPr defTabSz="820738" eaLnBrk="0" hangingPunct="0">
              <a:spcBef>
                <a:spcPct val="50000"/>
              </a:spcBef>
            </a:pPr>
            <a:r>
              <a:rPr lang="en-US" sz="1600"/>
              <a:t>                            translation (GTT)</a:t>
            </a:r>
          </a:p>
        </p:txBody>
      </p:sp>
      <p:sp>
        <p:nvSpPr>
          <p:cNvPr id="17414" name="Text Box 6"/>
          <p:cNvSpPr txBox="1">
            <a:spLocks noChangeArrowheads="1"/>
          </p:cNvSpPr>
          <p:nvPr/>
        </p:nvSpPr>
        <p:spPr bwMode="auto">
          <a:xfrm>
            <a:off x="831850" y="4146550"/>
            <a:ext cx="7550150" cy="706437"/>
          </a:xfrm>
          <a:prstGeom prst="rect">
            <a:avLst/>
          </a:prstGeom>
          <a:noFill/>
          <a:ln w="12700">
            <a:solidFill>
              <a:schemeClr val="tx1"/>
            </a:solidFill>
            <a:miter lim="800000"/>
            <a:headEnd type="none" w="sm" len="sm"/>
            <a:tailEnd type="none" w="sm" len="sm"/>
          </a:ln>
        </p:spPr>
        <p:txBody>
          <a:bodyPr lIns="82058" tIns="41029" rIns="82058" bIns="41029">
            <a:spAutoFit/>
          </a:bodyPr>
          <a:lstStyle/>
          <a:p>
            <a:pPr defTabSz="820738" eaLnBrk="0" hangingPunct="0">
              <a:spcBef>
                <a:spcPct val="50000"/>
              </a:spcBef>
            </a:pPr>
            <a:r>
              <a:rPr lang="en-US" sz="1600"/>
              <a:t>LNKAVALT          </a:t>
            </a:r>
            <a:r>
              <a:rPr lang="en-US" sz="1600" b="1"/>
              <a:t>Link Available Time</a:t>
            </a:r>
            <a:r>
              <a:rPr lang="en-US" sz="1600"/>
              <a:t> - The total time the link was       seconds</a:t>
            </a:r>
          </a:p>
          <a:p>
            <a:pPr defTabSz="820738" eaLnBrk="0" hangingPunct="0">
              <a:spcBef>
                <a:spcPct val="50000"/>
              </a:spcBef>
            </a:pPr>
            <a:r>
              <a:rPr lang="en-US" sz="1600"/>
              <a:t>                            available to MTP level 3</a:t>
            </a:r>
          </a:p>
        </p:txBody>
      </p:sp>
      <p:sp>
        <p:nvSpPr>
          <p:cNvPr id="17415" name="Text Box 7"/>
          <p:cNvSpPr txBox="1">
            <a:spLocks noChangeArrowheads="1"/>
          </p:cNvSpPr>
          <p:nvPr/>
        </p:nvSpPr>
        <p:spPr bwMode="auto">
          <a:xfrm>
            <a:off x="831850" y="4845050"/>
            <a:ext cx="7550150" cy="1439862"/>
          </a:xfrm>
          <a:prstGeom prst="rect">
            <a:avLst/>
          </a:prstGeom>
          <a:noFill/>
          <a:ln w="12700">
            <a:solidFill>
              <a:schemeClr val="tx1"/>
            </a:solidFill>
            <a:miter lim="800000"/>
            <a:headEnd type="none" w="sm" len="sm"/>
            <a:tailEnd type="none" w="sm" len="sm"/>
          </a:ln>
        </p:spPr>
        <p:txBody>
          <a:bodyPr lIns="82058" tIns="41029" rIns="82058" bIns="41029">
            <a:spAutoFit/>
          </a:bodyPr>
          <a:lstStyle/>
          <a:p>
            <a:pPr defTabSz="820738" eaLnBrk="0" hangingPunct="0">
              <a:spcBef>
                <a:spcPct val="50000"/>
              </a:spcBef>
            </a:pPr>
            <a:r>
              <a:rPr lang="en-US" sz="1600"/>
              <a:t>TRMSUOCT      </a:t>
            </a:r>
            <a:r>
              <a:rPr lang="en-US" sz="1600" b="1"/>
              <a:t>Terminated MSU Octets</a:t>
            </a:r>
            <a:r>
              <a:rPr lang="en-US" sz="1600"/>
              <a:t> - The total number of octets  octets</a:t>
            </a:r>
          </a:p>
          <a:p>
            <a:pPr defTabSz="820738" eaLnBrk="0" hangingPunct="0">
              <a:spcBef>
                <a:spcPct val="50000"/>
              </a:spcBef>
            </a:pPr>
            <a:r>
              <a:rPr lang="en-US" sz="1600"/>
              <a:t>                          associated with incoming MSUs carrying the STP</a:t>
            </a:r>
          </a:p>
          <a:p>
            <a:pPr defTabSz="820738" eaLnBrk="0" hangingPunct="0">
              <a:spcBef>
                <a:spcPct val="50000"/>
              </a:spcBef>
            </a:pPr>
            <a:r>
              <a:rPr lang="en-US" sz="1600"/>
              <a:t>                          point code in the DPC. Includes octets removed in</a:t>
            </a:r>
          </a:p>
          <a:p>
            <a:pPr defTabSz="820738" eaLnBrk="0" hangingPunct="0">
              <a:spcBef>
                <a:spcPct val="50000"/>
              </a:spcBef>
            </a:pPr>
            <a:r>
              <a:rPr lang="en-US" sz="1600"/>
              <a:t>                          the MTP level 2 processing.</a:t>
            </a:r>
          </a:p>
        </p:txBody>
      </p:sp>
      <p:sp>
        <p:nvSpPr>
          <p:cNvPr id="17416" name="Line 8"/>
          <p:cNvSpPr>
            <a:spLocks noChangeShapeType="1"/>
          </p:cNvSpPr>
          <p:nvPr/>
        </p:nvSpPr>
        <p:spPr bwMode="auto">
          <a:xfrm>
            <a:off x="2355850" y="2022475"/>
            <a:ext cx="0" cy="42497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417" name="Line 9"/>
          <p:cNvSpPr>
            <a:spLocks noChangeShapeType="1"/>
          </p:cNvSpPr>
          <p:nvPr/>
        </p:nvSpPr>
        <p:spPr bwMode="auto">
          <a:xfrm>
            <a:off x="7273925" y="2022475"/>
            <a:ext cx="0" cy="4249737"/>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7418" name="Rectangle 10"/>
          <p:cNvSpPr>
            <a:spLocks noChangeArrowheads="1"/>
          </p:cNvSpPr>
          <p:nvPr/>
        </p:nvSpPr>
        <p:spPr bwMode="auto">
          <a:xfrm>
            <a:off x="831850" y="1323975"/>
            <a:ext cx="7931150" cy="357187"/>
          </a:xfrm>
          <a:prstGeom prst="rect">
            <a:avLst/>
          </a:prstGeom>
          <a:noFill/>
          <a:ln w="12700">
            <a:noFill/>
            <a:miter lim="800000"/>
            <a:headEnd type="none" w="sm" len="sm"/>
            <a:tailEnd type="none" w="sm" len="sm"/>
          </a:ln>
        </p:spPr>
        <p:txBody>
          <a:bodyPr lIns="82058" tIns="41029" rIns="82058" bIns="41029">
            <a:spAutoFit/>
          </a:bodyPr>
          <a:lstStyle/>
          <a:p>
            <a:pPr defTabSz="820738" eaLnBrk="0" hangingPunct="0"/>
            <a:r>
              <a:rPr lang="en-US" b="1">
                <a:latin typeface="Times New Roman" pitchFamily="18" charset="0"/>
              </a:rPr>
              <a:t>  </a:t>
            </a:r>
            <a:r>
              <a:rPr lang="en-US" sz="1600" b="1"/>
              <a:t>NOTE:  Units can be listed as</a:t>
            </a:r>
            <a:r>
              <a:rPr lang="en-US" sz="1600"/>
              <a:t> </a:t>
            </a:r>
            <a:r>
              <a:rPr lang="en-US" sz="1600" b="1" i="1"/>
              <a:t>peg counts</a:t>
            </a:r>
            <a:r>
              <a:rPr lang="en-US" sz="1600" b="1"/>
              <a:t>, </a:t>
            </a:r>
            <a:r>
              <a:rPr lang="en-US" sz="1600" b="1" i="1"/>
              <a:t>seconds</a:t>
            </a:r>
            <a:r>
              <a:rPr lang="en-US" sz="1600" b="1"/>
              <a:t>, </a:t>
            </a:r>
            <a:r>
              <a:rPr lang="en-US" sz="1600" b="1" i="1"/>
              <a:t>milliseconds</a:t>
            </a:r>
            <a:r>
              <a:rPr lang="en-US" sz="1600" b="1"/>
              <a:t>, or </a:t>
            </a:r>
            <a:r>
              <a:rPr lang="en-US" sz="1600" b="1" i="1"/>
              <a:t>octets</a:t>
            </a:r>
            <a:r>
              <a:rPr lang="en-US" sz="1600"/>
              <a:t>.</a:t>
            </a:r>
          </a:p>
        </p:txBody>
      </p:sp>
      <p:sp>
        <p:nvSpPr>
          <p:cNvPr id="17419" name="AutoShape 11"/>
          <p:cNvSpPr>
            <a:spLocks noChangeArrowheads="1"/>
          </p:cNvSpPr>
          <p:nvPr/>
        </p:nvSpPr>
        <p:spPr bwMode="auto">
          <a:xfrm>
            <a:off x="831850" y="1066800"/>
            <a:ext cx="7550150" cy="806450"/>
          </a:xfrm>
          <a:prstGeom prst="wedgeRoundRectCallout">
            <a:avLst>
              <a:gd name="adj1" fmla="val 36333"/>
              <a:gd name="adj2" fmla="val 73093"/>
              <a:gd name="adj3" fmla="val 16667"/>
            </a:avLst>
          </a:prstGeom>
          <a:noFill/>
          <a:ln w="38100">
            <a:solidFill>
              <a:schemeClr val="tx2"/>
            </a:solidFill>
            <a:miter lim="800000"/>
            <a:headEnd type="none" w="sm" len="sm"/>
            <a:tailEnd type="none" w="sm" len="sm"/>
          </a:ln>
        </p:spPr>
        <p:txBody>
          <a:bodyPr wrap="none" lIns="82058" tIns="41029" rIns="82058" bIns="41029" anchor="ctr"/>
          <a:lstStyle/>
          <a:p>
            <a:pPr algn="ctr" defTabSz="820738" eaLnBrk="0" hangingPunct="0"/>
            <a:endParaRPr lang="en-US" sz="1300">
              <a:solidFill>
                <a:schemeClr val="folHlink"/>
              </a:solidFill>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542925" y="0"/>
            <a:ext cx="8982075" cy="914400"/>
          </a:xfrm>
        </p:spPr>
        <p:txBody>
          <a:bodyPr/>
          <a:lstStyle/>
          <a:p>
            <a:pPr eaLnBrk="1" hangingPunct="1"/>
            <a:r>
              <a:rPr lang="en-US" dirty="0" smtClean="0"/>
              <a:t>Day to Hour  SCTP Associations Measurements</a:t>
            </a:r>
          </a:p>
        </p:txBody>
      </p:sp>
      <p:sp>
        <p:nvSpPr>
          <p:cNvPr id="148483" name="Rectangle 3"/>
          <p:cNvSpPr>
            <a:spLocks noGrp="1" noChangeArrowheads="1"/>
          </p:cNvSpPr>
          <p:nvPr>
            <p:ph type="body" idx="1"/>
          </p:nvPr>
        </p:nvSpPr>
        <p:spPr>
          <a:xfrm>
            <a:off x="0" y="993775"/>
            <a:ext cx="9144000" cy="492125"/>
          </a:xfrm>
        </p:spPr>
        <p:txBody>
          <a:bodyPr/>
          <a:lstStyle/>
          <a:p>
            <a:pPr algn="ctr">
              <a:spcBef>
                <a:spcPct val="0"/>
              </a:spcBef>
              <a:buClrTx/>
              <a:buFontTx/>
              <a:buNone/>
            </a:pPr>
            <a:r>
              <a:rPr lang="en-US" smtClean="0"/>
              <a:t>rept-meas:type=mtcdth:enttype=sctpasoc:aname=as1</a:t>
            </a:r>
          </a:p>
          <a:p>
            <a:pPr algn="ctr" eaLnBrk="1" hangingPunct="1">
              <a:buFont typeface="Wingdings" pitchFamily="2" charset="2"/>
              <a:buNone/>
            </a:pPr>
            <a:endParaRPr lang="en-US" smtClean="0"/>
          </a:p>
        </p:txBody>
      </p:sp>
      <p:sp>
        <p:nvSpPr>
          <p:cNvPr id="148484" name="AutoShape 4"/>
          <p:cNvSpPr>
            <a:spLocks noChangeArrowheads="1"/>
          </p:cNvSpPr>
          <p:nvPr/>
        </p:nvSpPr>
        <p:spPr bwMode="auto">
          <a:xfrm>
            <a:off x="457200" y="2028825"/>
            <a:ext cx="8201025" cy="3676650"/>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DAY-TO-HOUR MAINTENANCE MEASUREMENTS ON </a:t>
            </a:r>
            <a:r>
              <a:rPr lang="en-US" sz="1400" dirty="0" err="1">
                <a:solidFill>
                  <a:srgbClr val="000000"/>
                </a:solidFill>
              </a:rPr>
              <a:t>SCTPASOC</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00:00:00 THROUGH 12:59:59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SCTPASOC-MTCDTH</a:t>
            </a:r>
            <a:r>
              <a:rPr lang="en-US" sz="1400" dirty="0">
                <a:solidFill>
                  <a:srgbClr val="000000"/>
                </a:solidFill>
              </a:rPr>
              <a:t> </a:t>
            </a:r>
            <a:r>
              <a:rPr lang="en-US" sz="1400" dirty="0" err="1">
                <a:solidFill>
                  <a:srgbClr val="000000"/>
                </a:solidFill>
              </a:rPr>
              <a:t>MEASUREMENTS:ASSOC</a:t>
            </a:r>
            <a:r>
              <a:rPr lang="en-US" sz="1400" dirty="0">
                <a:solidFill>
                  <a:srgbClr val="000000"/>
                </a:solidFill>
              </a:rPr>
              <a:t> :  as1</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00:00:00 through 12:59:59.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ASMAXRTO</a:t>
            </a:r>
            <a:r>
              <a:rPr lang="en-US" sz="1400" dirty="0">
                <a:solidFill>
                  <a:srgbClr val="000000"/>
                </a:solidFill>
              </a:rPr>
              <a:t>	= 0,	</a:t>
            </a:r>
            <a:r>
              <a:rPr lang="en-US" sz="1400" dirty="0" err="1">
                <a:solidFill>
                  <a:srgbClr val="000000"/>
                </a:solidFill>
              </a:rPr>
              <a:t>ASOCABTD</a:t>
            </a:r>
            <a:r>
              <a:rPr lang="en-US" sz="1400" dirty="0">
                <a:solidFill>
                  <a:srgbClr val="000000"/>
                </a:solidFill>
              </a:rPr>
              <a:t>	= 0,	      </a:t>
            </a:r>
            <a:r>
              <a:rPr lang="en-US" sz="1400" dirty="0" err="1">
                <a:solidFill>
                  <a:srgbClr val="000000"/>
                </a:solidFill>
              </a:rPr>
              <a:t>ASOCSHTD</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CNTLCHKR</a:t>
            </a:r>
            <a:r>
              <a:rPr lang="en-US" sz="1400" dirty="0">
                <a:solidFill>
                  <a:srgbClr val="000000"/>
                </a:solidFill>
              </a:rPr>
              <a:t>	= 120740, </a:t>
            </a:r>
            <a:r>
              <a:rPr lang="en-US" sz="1400" dirty="0" err="1">
                <a:solidFill>
                  <a:srgbClr val="000000"/>
                </a:solidFill>
              </a:rPr>
              <a:t>CNTLCHKS</a:t>
            </a:r>
            <a:r>
              <a:rPr lang="en-US" sz="1400" dirty="0">
                <a:solidFill>
                  <a:srgbClr val="000000"/>
                </a:solidFill>
              </a:rPr>
              <a:t>	= 147196,      </a:t>
            </a:r>
            <a:r>
              <a:rPr lang="en-US" sz="1400" dirty="0" err="1">
                <a:solidFill>
                  <a:srgbClr val="000000"/>
                </a:solidFill>
              </a:rPr>
              <a:t>DATCHKRC</a:t>
            </a:r>
            <a:r>
              <a:rPr lang="en-US" sz="1400" dirty="0">
                <a:solidFill>
                  <a:srgbClr val="000000"/>
                </a:solidFill>
              </a:rPr>
              <a:t>	  = 2414790,</a:t>
            </a:r>
          </a:p>
          <a:p>
            <a:pPr defTabSz="820738" eaLnBrk="0" hangingPunct="0"/>
            <a:r>
              <a:rPr lang="en-US" sz="1400" dirty="0">
                <a:solidFill>
                  <a:srgbClr val="000000"/>
                </a:solidFill>
              </a:rPr>
              <a:t>    </a:t>
            </a:r>
            <a:r>
              <a:rPr lang="en-US" sz="1400" dirty="0" err="1">
                <a:solidFill>
                  <a:srgbClr val="000000"/>
                </a:solidFill>
              </a:rPr>
              <a:t>DATCHKSN</a:t>
            </a:r>
            <a:r>
              <a:rPr lang="en-US" sz="1400" dirty="0">
                <a:solidFill>
                  <a:srgbClr val="000000"/>
                </a:solidFill>
              </a:rPr>
              <a:t>	= 38981,	</a:t>
            </a:r>
            <a:r>
              <a:rPr lang="en-US" sz="1400" dirty="0" err="1">
                <a:solidFill>
                  <a:srgbClr val="000000"/>
                </a:solidFill>
              </a:rPr>
              <a:t>DURASNEST</a:t>
            </a:r>
            <a:r>
              <a:rPr lang="en-US" sz="1400" dirty="0">
                <a:solidFill>
                  <a:srgbClr val="000000"/>
                </a:solidFill>
              </a:rPr>
              <a:t>	= 2455803,    </a:t>
            </a:r>
            <a:r>
              <a:rPr lang="en-US" sz="1400" dirty="0" err="1">
                <a:solidFill>
                  <a:srgbClr val="000000"/>
                </a:solidFill>
              </a:rPr>
              <a:t>ECASNEST</a:t>
            </a:r>
            <a:r>
              <a:rPr lang="en-US" sz="1400" dirty="0">
                <a:solidFill>
                  <a:srgbClr val="000000"/>
                </a:solidFill>
              </a:rPr>
              <a:t>	  = 9830,</a:t>
            </a:r>
          </a:p>
          <a:p>
            <a:pPr defTabSz="820738" eaLnBrk="0" hangingPunct="0"/>
            <a:r>
              <a:rPr lang="en-US" sz="1400" dirty="0">
                <a:solidFill>
                  <a:srgbClr val="000000"/>
                </a:solidFill>
              </a:rPr>
              <a:t>    </a:t>
            </a:r>
            <a:r>
              <a:rPr lang="en-US" sz="1400" dirty="0" err="1">
                <a:solidFill>
                  <a:srgbClr val="000000"/>
                </a:solidFill>
              </a:rPr>
              <a:t>GAPACKSR</a:t>
            </a:r>
            <a:r>
              <a:rPr lang="en-US" sz="1400" dirty="0">
                <a:solidFill>
                  <a:srgbClr val="000000"/>
                </a:solidFill>
              </a:rPr>
              <a:t>	= 0,	</a:t>
            </a:r>
            <a:r>
              <a:rPr lang="en-US" sz="1400" dirty="0" err="1">
                <a:solidFill>
                  <a:srgbClr val="000000"/>
                </a:solidFill>
              </a:rPr>
              <a:t>ORDCHKRC</a:t>
            </a:r>
            <a:r>
              <a:rPr lang="en-US" sz="1400" dirty="0">
                <a:solidFill>
                  <a:srgbClr val="000000"/>
                </a:solidFill>
              </a:rPr>
              <a:t>	= 0,	      </a:t>
            </a:r>
            <a:r>
              <a:rPr lang="en-US" sz="1400" dirty="0" err="1">
                <a:solidFill>
                  <a:srgbClr val="000000"/>
                </a:solidFill>
              </a:rPr>
              <a:t>ORDCHKSN</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PEERFAIL</a:t>
            </a:r>
            <a:r>
              <a:rPr lang="en-US" sz="1400" dirty="0">
                <a:solidFill>
                  <a:srgbClr val="000000"/>
                </a:solidFill>
              </a:rPr>
              <a:t>	= 0,	</a:t>
            </a:r>
            <a:r>
              <a:rPr lang="en-US" sz="1400" dirty="0" err="1">
                <a:solidFill>
                  <a:srgbClr val="000000"/>
                </a:solidFill>
              </a:rPr>
              <a:t>RTXCHNKS</a:t>
            </a:r>
            <a:r>
              <a:rPr lang="en-US" sz="1400" dirty="0">
                <a:solidFill>
                  <a:srgbClr val="000000"/>
                </a:solidFill>
              </a:rPr>
              <a:t>	= 0,	      </a:t>
            </a:r>
            <a:r>
              <a:rPr lang="en-US" sz="1400" dirty="0" err="1">
                <a:solidFill>
                  <a:srgbClr val="000000"/>
                </a:solidFill>
              </a:rPr>
              <a:t>SCOCTRCV</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SCOCTSNT</a:t>
            </a:r>
            <a:r>
              <a:rPr lang="en-US" sz="1400" dirty="0">
                <a:solidFill>
                  <a:srgbClr val="000000"/>
                </a:solidFill>
              </a:rPr>
              <a:t>	= 58946,	</a:t>
            </a:r>
            <a:r>
              <a:rPr lang="en-US" sz="1400" dirty="0" err="1">
                <a:solidFill>
                  <a:srgbClr val="000000"/>
                </a:solidFill>
              </a:rPr>
              <a:t>SCPKTRCV</a:t>
            </a:r>
            <a:r>
              <a:rPr lang="en-US" sz="1400" dirty="0">
                <a:solidFill>
                  <a:srgbClr val="000000"/>
                </a:solidFill>
              </a:rPr>
              <a:t>	= 280735,      </a:t>
            </a:r>
            <a:r>
              <a:rPr lang="en-US" sz="1400" dirty="0" err="1">
                <a:solidFill>
                  <a:srgbClr val="000000"/>
                </a:solidFill>
              </a:rPr>
              <a:t>SCPKTSNT</a:t>
            </a:r>
            <a:r>
              <a:rPr lang="en-US" sz="1400" dirty="0">
                <a:solidFill>
                  <a:srgbClr val="000000"/>
                </a:solidFill>
              </a:rPr>
              <a:t>	  = 1000,</a:t>
            </a:r>
          </a:p>
          <a:p>
            <a:pPr defTabSz="820738" eaLnBrk="0" hangingPunct="0"/>
            <a:r>
              <a:rPr lang="en-US" sz="1400" dirty="0">
                <a:solidFill>
                  <a:srgbClr val="000000"/>
                </a:solidFill>
              </a:rPr>
              <a:t>    </a:t>
            </a:r>
          </a:p>
          <a:p>
            <a:pPr defTabSz="820738" eaLnBrk="0" hangingPunct="0"/>
            <a:endParaRPr lang="en-US" sz="1400" dirty="0">
              <a:solidFill>
                <a:srgbClr val="000000"/>
              </a:solidFill>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533400" y="0"/>
            <a:ext cx="8229600" cy="630936"/>
          </a:xfrm>
        </p:spPr>
        <p:txBody>
          <a:bodyPr/>
          <a:lstStyle/>
          <a:p>
            <a:pPr eaLnBrk="1" hangingPunct="1"/>
            <a:r>
              <a:rPr lang="en-US" dirty="0" smtClean="0"/>
              <a:t>Day to Hour SCTP Card Measurements</a:t>
            </a:r>
          </a:p>
        </p:txBody>
      </p:sp>
      <p:sp>
        <p:nvSpPr>
          <p:cNvPr id="149507" name="Rectangle 3"/>
          <p:cNvSpPr>
            <a:spLocks noGrp="1" noChangeArrowheads="1"/>
          </p:cNvSpPr>
          <p:nvPr>
            <p:ph type="body" idx="1"/>
          </p:nvPr>
        </p:nvSpPr>
        <p:spPr>
          <a:xfrm>
            <a:off x="0" y="1003300"/>
            <a:ext cx="9144000" cy="492125"/>
          </a:xfrm>
        </p:spPr>
        <p:txBody>
          <a:bodyPr/>
          <a:lstStyle/>
          <a:p>
            <a:pPr algn="ctr">
              <a:spcBef>
                <a:spcPct val="0"/>
              </a:spcBef>
              <a:buClrTx/>
              <a:buFontTx/>
              <a:buNone/>
            </a:pPr>
            <a:r>
              <a:rPr lang="en-US" smtClean="0"/>
              <a:t>rept-meas:type=mtcdth:enttype=sctpcard:loc=1101</a:t>
            </a:r>
          </a:p>
          <a:p>
            <a:pPr algn="ctr" eaLnBrk="1" hangingPunct="1">
              <a:buFont typeface="Wingdings" pitchFamily="2" charset="2"/>
              <a:buNone/>
            </a:pPr>
            <a:endParaRPr lang="en-US" smtClean="0"/>
          </a:p>
        </p:txBody>
      </p:sp>
      <p:sp>
        <p:nvSpPr>
          <p:cNvPr id="149508" name="AutoShape 4"/>
          <p:cNvSpPr>
            <a:spLocks noChangeArrowheads="1"/>
          </p:cNvSpPr>
          <p:nvPr/>
        </p:nvSpPr>
        <p:spPr bwMode="auto">
          <a:xfrm>
            <a:off x="495300" y="2114550"/>
            <a:ext cx="8105775" cy="3305175"/>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DAY-TO-HOUR MAINTENANCE MEASUREMENTS ON </a:t>
            </a:r>
            <a:r>
              <a:rPr lang="en-US" sz="1400" dirty="0" err="1">
                <a:solidFill>
                  <a:srgbClr val="000000"/>
                </a:solidFill>
              </a:rPr>
              <a:t>SCTPCARD</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00:00:00 THROUGH 12:59:59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SCTPCARD-MTCDTH</a:t>
            </a:r>
            <a:r>
              <a:rPr lang="en-US" sz="1400" dirty="0">
                <a:solidFill>
                  <a:srgbClr val="000000"/>
                </a:solidFill>
              </a:rPr>
              <a:t> MEASUREMENTS: LOC:1101</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00:00:00 through 12:59:59</a:t>
            </a:r>
          </a:p>
          <a:p>
            <a:pPr defTabSz="820738" eaLnBrk="0" hangingPunct="0"/>
            <a:endParaRPr lang="en-US" sz="1400" dirty="0">
              <a:solidFill>
                <a:srgbClr val="000000"/>
              </a:solidFill>
            </a:endParaRPr>
          </a:p>
          <a:p>
            <a:pPr defTabSz="820738" eaLnBrk="0" hangingPunct="0"/>
            <a:r>
              <a:rPr lang="en-US" sz="1400" dirty="0" err="1">
                <a:solidFill>
                  <a:srgbClr val="000000"/>
                </a:solidFill>
              </a:rPr>
              <a:t>ASOCABTD</a:t>
            </a:r>
            <a:r>
              <a:rPr lang="en-US" sz="1400" dirty="0">
                <a:solidFill>
                  <a:srgbClr val="000000"/>
                </a:solidFill>
              </a:rPr>
              <a:t>	= 0,	     </a:t>
            </a:r>
            <a:r>
              <a:rPr lang="en-US" sz="1400" dirty="0" err="1">
                <a:solidFill>
                  <a:srgbClr val="000000"/>
                </a:solidFill>
              </a:rPr>
              <a:t>ASOCSHTD</a:t>
            </a:r>
            <a:r>
              <a:rPr lang="en-US" sz="1400" dirty="0">
                <a:solidFill>
                  <a:srgbClr val="000000"/>
                </a:solidFill>
              </a:rPr>
              <a:t>	= 0,	        </a:t>
            </a:r>
            <a:r>
              <a:rPr lang="en-US" sz="1400" dirty="0" err="1">
                <a:solidFill>
                  <a:srgbClr val="000000"/>
                </a:solidFill>
              </a:rPr>
              <a:t>CNTLCHKR</a:t>
            </a:r>
            <a:r>
              <a:rPr lang="en-US" sz="1400" dirty="0">
                <a:solidFill>
                  <a:srgbClr val="000000"/>
                </a:solidFill>
              </a:rPr>
              <a:t>	  = 9300081,</a:t>
            </a:r>
          </a:p>
          <a:p>
            <a:pPr defTabSz="820738" eaLnBrk="0" hangingPunct="0"/>
            <a:r>
              <a:rPr lang="en-US" sz="1400" dirty="0" err="1">
                <a:solidFill>
                  <a:srgbClr val="000000"/>
                </a:solidFill>
              </a:rPr>
              <a:t>CNTLCHKS</a:t>
            </a:r>
            <a:r>
              <a:rPr lang="en-US" sz="1400" dirty="0">
                <a:solidFill>
                  <a:srgbClr val="000000"/>
                </a:solidFill>
              </a:rPr>
              <a:t>	= 9245028,   </a:t>
            </a:r>
            <a:r>
              <a:rPr lang="en-US" sz="1400" dirty="0" err="1">
                <a:solidFill>
                  <a:srgbClr val="000000"/>
                </a:solidFill>
              </a:rPr>
              <a:t>DATCHKRC</a:t>
            </a:r>
            <a:r>
              <a:rPr lang="en-US" sz="1400" dirty="0">
                <a:solidFill>
                  <a:srgbClr val="000000"/>
                </a:solidFill>
              </a:rPr>
              <a:t>	= 9268071,       </a:t>
            </a:r>
            <a:r>
              <a:rPr lang="en-US" sz="1400" dirty="0" err="1">
                <a:solidFill>
                  <a:srgbClr val="000000"/>
                </a:solidFill>
              </a:rPr>
              <a:t>DATCHKSN</a:t>
            </a:r>
            <a:r>
              <a:rPr lang="en-US" sz="1400" dirty="0">
                <a:solidFill>
                  <a:srgbClr val="000000"/>
                </a:solidFill>
              </a:rPr>
              <a:t>	  = 2414790,</a:t>
            </a:r>
          </a:p>
          <a:p>
            <a:pPr defTabSz="820738" eaLnBrk="0" hangingPunct="0"/>
            <a:r>
              <a:rPr lang="en-US" sz="1400" dirty="0" err="1">
                <a:solidFill>
                  <a:srgbClr val="000000"/>
                </a:solidFill>
              </a:rPr>
              <a:t>ORDCHKRC</a:t>
            </a:r>
            <a:r>
              <a:rPr lang="en-US" sz="1400" dirty="0">
                <a:solidFill>
                  <a:srgbClr val="000000"/>
                </a:solidFill>
              </a:rPr>
              <a:t>	= 14401934, </a:t>
            </a:r>
            <a:r>
              <a:rPr lang="en-US" sz="1400" dirty="0" err="1">
                <a:solidFill>
                  <a:srgbClr val="000000"/>
                </a:solidFill>
              </a:rPr>
              <a:t>ORDCHKSN</a:t>
            </a:r>
            <a:r>
              <a:rPr lang="en-US" sz="1400" dirty="0">
                <a:solidFill>
                  <a:srgbClr val="000000"/>
                </a:solidFill>
              </a:rPr>
              <a:t>	= 14401840,     </a:t>
            </a:r>
            <a:r>
              <a:rPr lang="en-US" sz="1400" dirty="0" err="1">
                <a:solidFill>
                  <a:srgbClr val="000000"/>
                </a:solidFill>
              </a:rPr>
              <a:t>RTXCHNKS</a:t>
            </a:r>
            <a:r>
              <a:rPr lang="en-US" sz="1400" dirty="0">
                <a:solidFill>
                  <a:srgbClr val="000000"/>
                </a:solidFill>
              </a:rPr>
              <a:t>	  = 9830,</a:t>
            </a:r>
          </a:p>
          <a:p>
            <a:pPr defTabSz="820738" eaLnBrk="0" hangingPunct="0"/>
            <a:r>
              <a:rPr lang="en-US" sz="1400" dirty="0" err="1">
                <a:solidFill>
                  <a:srgbClr val="000000"/>
                </a:solidFill>
              </a:rPr>
              <a:t>SCOCTRCV</a:t>
            </a:r>
            <a:r>
              <a:rPr lang="en-US" sz="1400" dirty="0">
                <a:solidFill>
                  <a:srgbClr val="000000"/>
                </a:solidFill>
              </a:rPr>
              <a:t>	= 14500401, </a:t>
            </a:r>
            <a:r>
              <a:rPr lang="en-US" sz="1400" dirty="0" err="1">
                <a:solidFill>
                  <a:srgbClr val="000000"/>
                </a:solidFill>
              </a:rPr>
              <a:t>SCOCTSNT</a:t>
            </a:r>
            <a:r>
              <a:rPr lang="en-US" sz="1400" dirty="0">
                <a:solidFill>
                  <a:srgbClr val="000000"/>
                </a:solidFill>
              </a:rPr>
              <a:t>	= 14507196,     </a:t>
            </a:r>
            <a:r>
              <a:rPr lang="en-US" sz="1400" dirty="0" err="1">
                <a:solidFill>
                  <a:srgbClr val="000000"/>
                </a:solidFill>
              </a:rPr>
              <a:t>SCPKTRCV</a:t>
            </a:r>
            <a:r>
              <a:rPr lang="en-US" sz="1400" dirty="0">
                <a:solidFill>
                  <a:srgbClr val="000000"/>
                </a:solidFill>
              </a:rPr>
              <a:t>	  = 8903451,</a:t>
            </a:r>
          </a:p>
          <a:p>
            <a:pPr defTabSz="820738" eaLnBrk="0" hangingPunct="0"/>
            <a:r>
              <a:rPr lang="en-US" sz="1400" dirty="0" err="1">
                <a:solidFill>
                  <a:srgbClr val="000000"/>
                </a:solidFill>
              </a:rPr>
              <a:t>SCPKTRER</a:t>
            </a:r>
            <a:r>
              <a:rPr lang="en-US" sz="1400" dirty="0">
                <a:solidFill>
                  <a:srgbClr val="000000"/>
                </a:solidFill>
              </a:rPr>
              <a:t>	= 6082,	     </a:t>
            </a:r>
            <a:r>
              <a:rPr lang="en-US" sz="1400" dirty="0" err="1">
                <a:solidFill>
                  <a:srgbClr val="000000"/>
                </a:solidFill>
              </a:rPr>
              <a:t>SCPKTSNT</a:t>
            </a:r>
            <a:r>
              <a:rPr lang="en-US" sz="1400" dirty="0">
                <a:solidFill>
                  <a:srgbClr val="000000"/>
                </a:solidFill>
              </a:rPr>
              <a:t>	= 11860369,     </a:t>
            </a:r>
            <a:r>
              <a:rPr lang="en-US" sz="1400" dirty="0" err="1">
                <a:solidFill>
                  <a:srgbClr val="000000"/>
                </a:solidFill>
              </a:rPr>
              <a:t>UNASCTPK</a:t>
            </a:r>
            <a:r>
              <a:rPr lang="en-US" sz="1400" dirty="0">
                <a:solidFill>
                  <a:srgbClr val="000000"/>
                </a:solidFill>
              </a:rPr>
              <a:t>	  = 2492615,</a:t>
            </a:r>
          </a:p>
          <a:p>
            <a:pPr defTabSz="820738" eaLnBrk="0" hangingPunct="0"/>
            <a:r>
              <a:rPr lang="en-US" sz="1400" dirty="0">
                <a:solidFill>
                  <a:srgbClr val="000000"/>
                </a:solidFill>
              </a:rPr>
              <a:t>        </a:t>
            </a:r>
          </a:p>
          <a:p>
            <a:pPr defTabSz="820738" eaLnBrk="0" hangingPunct="0"/>
            <a:endParaRPr lang="en-US" sz="1400" dirty="0">
              <a:solidFill>
                <a:srgbClr val="000000"/>
              </a:solidFill>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533400" y="0"/>
            <a:ext cx="8229600" cy="630936"/>
          </a:xfrm>
        </p:spPr>
        <p:txBody>
          <a:bodyPr/>
          <a:lstStyle/>
          <a:p>
            <a:pPr eaLnBrk="1" hangingPunct="1"/>
            <a:r>
              <a:rPr lang="en-US" dirty="0" smtClean="0"/>
              <a:t>IP-Based Event Names to Watch</a:t>
            </a:r>
          </a:p>
        </p:txBody>
      </p:sp>
      <p:sp>
        <p:nvSpPr>
          <p:cNvPr id="150531" name="Rectangle 3"/>
          <p:cNvSpPr>
            <a:spLocks noGrp="1" noChangeArrowheads="1"/>
          </p:cNvSpPr>
          <p:nvPr>
            <p:ph type="body" sz="half" idx="1"/>
          </p:nvPr>
        </p:nvSpPr>
        <p:spPr/>
        <p:txBody>
          <a:bodyPr/>
          <a:lstStyle/>
          <a:p>
            <a:pPr eaLnBrk="1" hangingPunct="1"/>
            <a:r>
              <a:rPr lang="en-US" sz="2900" smtClean="0"/>
              <a:t>SCPKTRER</a:t>
            </a:r>
          </a:p>
          <a:p>
            <a:pPr eaLnBrk="1" hangingPunct="1"/>
            <a:r>
              <a:rPr lang="en-US" sz="2900" smtClean="0"/>
              <a:t>SCOCTRCV</a:t>
            </a:r>
          </a:p>
          <a:p>
            <a:pPr eaLnBrk="1" hangingPunct="1"/>
            <a:r>
              <a:rPr lang="en-US" sz="2900" smtClean="0"/>
              <a:t>SCOCTSNT</a:t>
            </a:r>
          </a:p>
          <a:p>
            <a:pPr eaLnBrk="1" hangingPunct="1"/>
            <a:r>
              <a:rPr lang="en-US" sz="2900" smtClean="0"/>
              <a:t>SCPKTRCV</a:t>
            </a:r>
          </a:p>
          <a:p>
            <a:pPr eaLnBrk="1" hangingPunct="1"/>
            <a:r>
              <a:rPr lang="en-US" sz="2900" smtClean="0"/>
              <a:t>SCPKTSNT</a:t>
            </a:r>
          </a:p>
          <a:p>
            <a:pPr eaLnBrk="1" hangingPunct="1"/>
            <a:r>
              <a:rPr lang="en-US" sz="2900" smtClean="0"/>
              <a:t>UAASPMRX</a:t>
            </a:r>
          </a:p>
          <a:p>
            <a:pPr eaLnBrk="1" hangingPunct="1"/>
            <a:r>
              <a:rPr lang="en-US" sz="2900" smtClean="0"/>
              <a:t>UAASPMTX</a:t>
            </a:r>
          </a:p>
          <a:p>
            <a:pPr eaLnBrk="1" hangingPunct="1"/>
            <a:r>
              <a:rPr lang="en-US" sz="2900" smtClean="0"/>
              <a:t>UAASPNAC</a:t>
            </a:r>
          </a:p>
        </p:txBody>
      </p:sp>
      <p:sp>
        <p:nvSpPr>
          <p:cNvPr id="150532" name="Rectangle 4"/>
          <p:cNvSpPr>
            <a:spLocks noGrp="1" noChangeArrowheads="1"/>
          </p:cNvSpPr>
          <p:nvPr>
            <p:ph type="body" sz="half" idx="2"/>
          </p:nvPr>
        </p:nvSpPr>
        <p:spPr>
          <a:xfrm>
            <a:off x="4859338" y="1114425"/>
            <a:ext cx="4152900" cy="5584825"/>
          </a:xfrm>
        </p:spPr>
        <p:txBody>
          <a:bodyPr/>
          <a:lstStyle/>
          <a:p>
            <a:pPr eaLnBrk="1" hangingPunct="1"/>
            <a:r>
              <a:rPr lang="en-US" sz="2900" smtClean="0"/>
              <a:t>UAASPNAT</a:t>
            </a:r>
          </a:p>
          <a:p>
            <a:pPr eaLnBrk="1" hangingPunct="1"/>
            <a:r>
              <a:rPr lang="en-US" sz="2900" smtClean="0"/>
              <a:t>UACNGCNT</a:t>
            </a:r>
          </a:p>
          <a:p>
            <a:pPr eaLnBrk="1" hangingPunct="1"/>
            <a:r>
              <a:rPr lang="en-US" sz="2900" smtClean="0"/>
              <a:t>UACNGTIM</a:t>
            </a:r>
          </a:p>
          <a:p>
            <a:pPr eaLnBrk="1" hangingPunct="1"/>
            <a:r>
              <a:rPr lang="en-US" sz="2900" smtClean="0"/>
              <a:t>UAMGMTRX</a:t>
            </a:r>
          </a:p>
          <a:p>
            <a:pPr eaLnBrk="1" hangingPunct="1"/>
            <a:r>
              <a:rPr lang="en-US" sz="2900" smtClean="0"/>
              <a:t>UAMGMTTX</a:t>
            </a:r>
          </a:p>
          <a:p>
            <a:pPr eaLnBrk="1" hangingPunct="1"/>
            <a:r>
              <a:rPr lang="en-US" sz="2900" smtClean="0"/>
              <a:t>UASSNMRX</a:t>
            </a:r>
          </a:p>
          <a:p>
            <a:pPr eaLnBrk="1" hangingPunct="1"/>
            <a:r>
              <a:rPr lang="en-US" sz="2900" smtClean="0"/>
              <a:t>UASSNMTX</a:t>
            </a:r>
          </a:p>
          <a:p>
            <a:pPr eaLnBrk="1" hangingPunct="1"/>
            <a:r>
              <a:rPr lang="en-US" sz="2900" smtClean="0"/>
              <a:t>UNASCTPK</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533400" y="0"/>
            <a:ext cx="8229600" cy="630936"/>
          </a:xfrm>
        </p:spPr>
        <p:txBody>
          <a:bodyPr/>
          <a:lstStyle/>
          <a:p>
            <a:pPr eaLnBrk="1" hangingPunct="1"/>
            <a:r>
              <a:rPr lang="en-US" dirty="0" smtClean="0"/>
              <a:t>IP-Based Event Names Defined</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533400" y="0"/>
            <a:ext cx="8229600" cy="630936"/>
          </a:xfrm>
        </p:spPr>
        <p:txBody>
          <a:bodyPr/>
          <a:lstStyle/>
          <a:p>
            <a:pPr eaLnBrk="1" hangingPunct="1"/>
            <a:r>
              <a:rPr lang="en-US" dirty="0" smtClean="0"/>
              <a:t>Learning Activities</a:t>
            </a:r>
          </a:p>
        </p:txBody>
      </p:sp>
      <p:pic>
        <p:nvPicPr>
          <p:cNvPr id="152579" name="Picture 3" descr="j0415858"/>
          <p:cNvPicPr>
            <a:picLocks noChangeAspect="1" noChangeArrowheads="1"/>
          </p:cNvPicPr>
          <p:nvPr/>
        </p:nvPicPr>
        <p:blipFill>
          <a:blip r:embed="rId3" cstate="print"/>
          <a:srcRect/>
          <a:stretch>
            <a:fillRect/>
          </a:stretch>
        </p:blipFill>
        <p:spPr bwMode="auto">
          <a:xfrm>
            <a:off x="2211388" y="2132013"/>
            <a:ext cx="4724400" cy="350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04825" y="0"/>
            <a:ext cx="9324975" cy="914400"/>
          </a:xfrm>
        </p:spPr>
        <p:txBody>
          <a:bodyPr/>
          <a:lstStyle/>
          <a:p>
            <a:pPr eaLnBrk="1" hangingPunct="1"/>
            <a:r>
              <a:rPr lang="en-US" dirty="0" smtClean="0"/>
              <a:t>Learning Activity 10: Generating IP Based Reports</a:t>
            </a:r>
          </a:p>
        </p:txBody>
      </p:sp>
      <p:sp>
        <p:nvSpPr>
          <p:cNvPr id="153603" name="Rectangle 3"/>
          <p:cNvSpPr>
            <a:spLocks noGrp="1" noChangeArrowheads="1"/>
          </p:cNvSpPr>
          <p:nvPr>
            <p:ph type="body" idx="1"/>
          </p:nvPr>
        </p:nvSpPr>
        <p:spPr>
          <a:noFill/>
        </p:spPr>
        <p:txBody>
          <a:bodyPr lIns="91440" tIns="45720" rIns="91440" bIns="45720"/>
          <a:lstStyle/>
          <a:p>
            <a:pPr eaLnBrk="1" hangingPunct="1">
              <a:lnSpc>
                <a:spcPct val="90000"/>
              </a:lnSpc>
            </a:pPr>
            <a:r>
              <a:rPr lang="en-US" smtClean="0"/>
              <a:t>Provides hands-on practice with the STP user interface for displaying SCTP measurement reports on M2PA, M3UA, SUA associations and cards.</a:t>
            </a:r>
          </a:p>
          <a:p>
            <a:pPr eaLnBrk="1" hangingPunct="1">
              <a:lnSpc>
                <a:spcPct val="90000"/>
              </a:lnSpc>
            </a:pPr>
            <a:r>
              <a:rPr lang="en-US" smtClean="0"/>
              <a:t>After completing this exercise, the student will be able to :</a:t>
            </a:r>
          </a:p>
          <a:p>
            <a:pPr lvl="1" eaLnBrk="1" hangingPunct="1">
              <a:lnSpc>
                <a:spcPct val="90000"/>
              </a:lnSpc>
            </a:pPr>
            <a:r>
              <a:rPr lang="en-US" smtClean="0"/>
              <a:t>Generate on-demand measurement reports for IP based measurements</a:t>
            </a:r>
          </a:p>
          <a:p>
            <a:pPr eaLnBrk="1" hangingPunct="1">
              <a:lnSpc>
                <a:spcPct val="90000"/>
              </a:lnSpc>
            </a:pPr>
            <a:r>
              <a:rPr lang="en-US" smtClean="0"/>
              <a:t>Materials, Equipment, and References</a:t>
            </a:r>
          </a:p>
          <a:p>
            <a:pPr lvl="1" eaLnBrk="1" hangingPunct="1">
              <a:lnSpc>
                <a:spcPct val="90000"/>
              </a:lnSpc>
            </a:pPr>
            <a:r>
              <a:rPr lang="en-US" smtClean="0"/>
              <a:t>EAGLE STP</a:t>
            </a:r>
          </a:p>
          <a:p>
            <a:pPr lvl="1" eaLnBrk="1" hangingPunct="1">
              <a:lnSpc>
                <a:spcPct val="90000"/>
              </a:lnSpc>
            </a:pPr>
            <a:r>
              <a:rPr lang="en-US" smtClean="0"/>
              <a:t>EAGLE User Interface Terminal</a:t>
            </a:r>
          </a:p>
          <a:p>
            <a:pPr lvl="1" eaLnBrk="1" hangingPunct="1">
              <a:lnSpc>
                <a:spcPct val="90000"/>
              </a:lnSpc>
            </a:pPr>
            <a:r>
              <a:rPr lang="en-US" smtClean="0"/>
              <a:t>EAGLE Commands Manual</a:t>
            </a:r>
          </a:p>
          <a:p>
            <a:pPr lvl="1" eaLnBrk="1" hangingPunct="1">
              <a:lnSpc>
                <a:spcPct val="90000"/>
              </a:lnSpc>
            </a:pPr>
            <a:endParaRPr lang="en-US" smtClean="0"/>
          </a:p>
          <a:p>
            <a:pPr eaLnBrk="1" hangingPunct="1">
              <a:lnSpc>
                <a:spcPct val="90000"/>
              </a:lnSpc>
            </a:pPr>
            <a:endParaRPr lang="en-US" smtClean="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542925" y="0"/>
            <a:ext cx="9210675" cy="914400"/>
          </a:xfrm>
        </p:spPr>
        <p:txBody>
          <a:bodyPr/>
          <a:lstStyle/>
          <a:p>
            <a:pPr eaLnBrk="1" hangingPunct="1"/>
            <a:r>
              <a:rPr lang="en-US" dirty="0" smtClean="0"/>
              <a:t>Learning Activity 10: Generating IP Based Reports</a:t>
            </a:r>
          </a:p>
        </p:txBody>
      </p:sp>
    </p:spTree>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2" descr="bs01891_"/>
          <p:cNvPicPr>
            <a:picLocks noChangeAspect="1" noChangeArrowheads="1"/>
          </p:cNvPicPr>
          <p:nvPr/>
        </p:nvPicPr>
        <p:blipFill>
          <a:blip r:embed="rId3" cstate="print"/>
          <a:srcRect/>
          <a:stretch>
            <a:fillRect/>
          </a:stretch>
        </p:blipFill>
        <p:spPr bwMode="auto">
          <a:xfrm>
            <a:off x="3524250" y="2809875"/>
            <a:ext cx="2097088" cy="2517775"/>
          </a:xfrm>
          <a:prstGeom prst="rect">
            <a:avLst/>
          </a:prstGeom>
          <a:noFill/>
          <a:ln w="9525">
            <a:noFill/>
            <a:miter lim="800000"/>
            <a:headEnd/>
            <a:tailEnd/>
          </a:ln>
        </p:spPr>
      </p:pic>
      <p:sp>
        <p:nvSpPr>
          <p:cNvPr id="155651" name="Rectangle 3"/>
          <p:cNvSpPr>
            <a:spLocks noChangeArrowheads="1"/>
          </p:cNvSpPr>
          <p:nvPr/>
        </p:nvSpPr>
        <p:spPr bwMode="auto">
          <a:xfrm>
            <a:off x="428625" y="995363"/>
            <a:ext cx="8715375" cy="946150"/>
          </a:xfrm>
          <a:prstGeom prst="rect">
            <a:avLst/>
          </a:prstGeom>
          <a:noFill/>
          <a:ln w="9525">
            <a:noFill/>
            <a:miter lim="800000"/>
            <a:headEnd/>
            <a:tailEnd/>
          </a:ln>
        </p:spPr>
        <p:txBody>
          <a:bodyPr>
            <a:spAutoFit/>
          </a:bodyPr>
          <a:lstStyle/>
          <a:p>
            <a:pPr>
              <a:buFontTx/>
              <a:buChar char="•"/>
            </a:pPr>
            <a:r>
              <a:rPr lang="en-US" sz="2800"/>
              <a:t>Answer the questions to the best of your ability.</a:t>
            </a:r>
          </a:p>
          <a:p>
            <a:pPr>
              <a:buFontTx/>
              <a:buChar char="•"/>
            </a:pPr>
            <a:r>
              <a:rPr lang="en-US" sz="2800"/>
              <a:t>We will review all answers as a group.</a:t>
            </a:r>
          </a:p>
        </p:txBody>
      </p:sp>
      <p:sp>
        <p:nvSpPr>
          <p:cNvPr id="155652" name="Rectangle 4"/>
          <p:cNvSpPr>
            <a:spLocks noChangeArrowheads="1"/>
          </p:cNvSpPr>
          <p:nvPr/>
        </p:nvSpPr>
        <p:spPr bwMode="auto">
          <a:xfrm>
            <a:off x="606425" y="0"/>
            <a:ext cx="8918575" cy="523220"/>
          </a:xfrm>
          <a:prstGeom prst="rect">
            <a:avLst/>
          </a:prstGeom>
          <a:noFill/>
          <a:ln w="9525">
            <a:noFill/>
            <a:miter lim="800000"/>
            <a:headEnd/>
            <a:tailEnd/>
          </a:ln>
        </p:spPr>
        <p:txBody>
          <a:bodyPr>
            <a:spAutoFit/>
          </a:bodyPr>
          <a:lstStyle/>
          <a:p>
            <a:r>
              <a:rPr lang="en-US" sz="2800" b="1" dirty="0" smtClean="0">
                <a:solidFill>
                  <a:schemeClr val="bg1"/>
                </a:solidFill>
              </a:rPr>
              <a:t>Check </a:t>
            </a:r>
            <a:r>
              <a:rPr lang="en-US" sz="2800" b="1" dirty="0">
                <a:solidFill>
                  <a:schemeClr val="bg1"/>
                </a:solidFill>
              </a:rPr>
              <a:t>Your Learning</a:t>
            </a:r>
          </a:p>
        </p:txBody>
      </p:sp>
      <p:sp>
        <p:nvSpPr>
          <p:cNvPr id="1725445" name="Comment 5" hidden="1"/>
          <p:cNvSpPr>
            <a:spLocks noChangeArrowheads="1"/>
          </p:cNvSpPr>
          <p:nvPr/>
        </p:nvSpPr>
        <p:spPr bwMode="auto">
          <a:xfrm>
            <a:off x="901700" y="2225675"/>
            <a:ext cx="7350125" cy="2846388"/>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Module 7 Review Answers</a:t>
            </a:r>
          </a:p>
          <a:p>
            <a:pPr marL="342900" indent="-342900">
              <a:spcBef>
                <a:spcPct val="50000"/>
              </a:spcBef>
              <a:buFontTx/>
              <a:buAutoNum type="arabicPeriod"/>
              <a:defRPr/>
            </a:pPr>
            <a:r>
              <a:rPr lang="en-US" sz="1200">
                <a:solidFill>
                  <a:srgbClr val="000000"/>
                </a:solidFill>
                <a:latin typeface="Arial" pitchFamily="34" charset="0"/>
              </a:rPr>
              <a:t>1. SCTPASOC, 2. SCTPCARD, 3. UA</a:t>
            </a:r>
          </a:p>
          <a:p>
            <a:pPr marL="342900" indent="-342900">
              <a:spcBef>
                <a:spcPct val="50000"/>
              </a:spcBef>
              <a:buFontTx/>
              <a:buAutoNum type="arabicPeriod"/>
              <a:defRPr/>
            </a:pPr>
            <a:r>
              <a:rPr lang="en-US" sz="1200">
                <a:solidFill>
                  <a:srgbClr val="000000"/>
                </a:solidFill>
                <a:latin typeface="Arial" pitchFamily="34" charset="0"/>
              </a:rPr>
              <a:t>Number of octets comprising valid SCTP packets received from the remote peer.</a:t>
            </a:r>
          </a:p>
          <a:p>
            <a:pPr marL="342900" indent="-342900">
              <a:spcBef>
                <a:spcPct val="50000"/>
              </a:spcBef>
              <a:buFontTx/>
              <a:buAutoNum type="arabicPeriod"/>
              <a:defRPr/>
            </a:pPr>
            <a:r>
              <a:rPr lang="en-US" sz="1200">
                <a:solidFill>
                  <a:srgbClr val="000000"/>
                </a:solidFill>
                <a:latin typeface="Arial" pitchFamily="34" charset="0"/>
              </a:rPr>
              <a:t>Total number of SCTP packets sent to the remote peer, (including retransmission).</a:t>
            </a:r>
          </a:p>
          <a:p>
            <a:pPr marL="342900" indent="-342900">
              <a:spcBef>
                <a:spcPct val="50000"/>
              </a:spcBef>
              <a:buFontTx/>
              <a:buAutoNum type="arabicPeriod"/>
              <a:defRPr/>
            </a:pPr>
            <a:r>
              <a:rPr lang="en-US" sz="1200">
                <a:solidFill>
                  <a:srgbClr val="000000"/>
                </a:solidFill>
                <a:latin typeface="Arial" pitchFamily="34" charset="0"/>
              </a:rPr>
              <a:t>The number of SCTP data chunks retransmitted to the remote SCTP peer.</a:t>
            </a:r>
          </a:p>
          <a:p>
            <a:pPr marL="342900" indent="-342900">
              <a:spcBef>
                <a:spcPct val="50000"/>
              </a:spcBef>
              <a:buFontTx/>
              <a:buAutoNum type="arabicPeriod"/>
              <a:defRPr/>
            </a:pPr>
            <a:r>
              <a:rPr lang="en-US" sz="1200">
                <a:solidFill>
                  <a:srgbClr val="000000"/>
                </a:solidFill>
                <a:latin typeface="Arial" pitchFamily="34" charset="0"/>
              </a:rPr>
              <a:t>For M3UA, this register represents the number of DATA messages received from the ASP. For SUA, this register represents the total of CLDR messages received from the ASP.</a:t>
            </a:r>
          </a:p>
          <a:p>
            <a:pPr marL="342900" indent="-342900">
              <a:spcBef>
                <a:spcPct val="50000"/>
              </a:spcBef>
              <a:buFontTx/>
              <a:buAutoNum type="arabicPeriod"/>
              <a:defRPr/>
            </a:pPr>
            <a:r>
              <a:rPr lang="en-US" sz="1200">
                <a:solidFill>
                  <a:srgbClr val="000000"/>
                </a:solidFill>
                <a:latin typeface="Arial" pitchFamily="34" charset="0"/>
              </a:rPr>
              <a:t>The number of times an AS-ASSOC experienced congestion.</a:t>
            </a:r>
          </a:p>
          <a:p>
            <a:pPr marL="342900" indent="-342900">
              <a:spcBef>
                <a:spcPct val="50000"/>
              </a:spcBef>
              <a:buFontTx/>
              <a:buAutoNum type="arabicPeriod"/>
              <a:defRPr/>
            </a:pPr>
            <a:r>
              <a:rPr lang="en-US" sz="1200">
                <a:solidFill>
                  <a:srgbClr val="000000"/>
                </a:solidFill>
                <a:latin typeface="Arial" pitchFamily="34" charset="0"/>
              </a:rPr>
              <a:t>Total MGMT messages received from the ASP.</a:t>
            </a:r>
          </a:p>
          <a:p>
            <a:pPr marL="342900" indent="-342900">
              <a:spcBef>
                <a:spcPct val="50000"/>
              </a:spcBef>
              <a:buFontTx/>
              <a:buAutoNum type="arabicPeriod"/>
              <a:defRPr/>
            </a:pPr>
            <a:r>
              <a:rPr lang="en-US" sz="1200">
                <a:solidFill>
                  <a:srgbClr val="000000"/>
                </a:solidFill>
                <a:latin typeface="Arial" pitchFamily="34" charset="0"/>
              </a:rPr>
              <a:t>Total Network Management octets sent to the ASP – The total number of non-DATA UA octets sent to the ASP.</a:t>
            </a:r>
            <a:endParaRPr lang="en-US" sz="16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a:xfrm>
            <a:off x="484188" y="0"/>
            <a:ext cx="8583612" cy="914400"/>
          </a:xfrm>
        </p:spPr>
        <p:txBody>
          <a:bodyPr/>
          <a:lstStyle/>
          <a:p>
            <a:pPr eaLnBrk="1" hangingPunct="1"/>
            <a:r>
              <a:rPr lang="en-US" dirty="0" smtClean="0"/>
              <a:t>Blank Slide for Review Questions</a:t>
            </a:r>
          </a:p>
        </p:txBody>
      </p:sp>
    </p:spTree>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2"/>
          <p:cNvSpPr>
            <a:spLocks noGrp="1" noChangeArrowheads="1"/>
          </p:cNvSpPr>
          <p:nvPr>
            <p:ph type="ctrTitle"/>
          </p:nvPr>
        </p:nvSpPr>
        <p:spPr>
          <a:xfrm>
            <a:off x="0" y="5410200"/>
            <a:ext cx="9144000" cy="685800"/>
          </a:xfrm>
        </p:spPr>
        <p:txBody>
          <a:bodyPr>
            <a:normAutofit/>
          </a:bodyPr>
          <a:lstStyle/>
          <a:p>
            <a:pPr eaLnBrk="1" hangingPunct="1"/>
            <a:r>
              <a:rPr lang="en-US" sz="2400" dirty="0" smtClean="0"/>
              <a:t>    Analyzing Specific Feature Reports</a:t>
            </a:r>
          </a:p>
        </p:txBody>
      </p:sp>
      <p:sp>
        <p:nvSpPr>
          <p:cNvPr id="157700" name="Rectangle 3"/>
          <p:cNvSpPr>
            <a:spLocks noGrp="1" noChangeArrowheads="1"/>
          </p:cNvSpPr>
          <p:nvPr>
            <p:ph type="subTitle" idx="1"/>
          </p:nvPr>
        </p:nvSpPr>
        <p:spPr>
          <a:xfrm>
            <a:off x="342900" y="3695700"/>
            <a:ext cx="3352800" cy="952500"/>
          </a:xfrm>
        </p:spPr>
        <p:txBody>
          <a:bodyPr/>
          <a:lstStyle/>
          <a:p>
            <a:pPr eaLnBrk="1" hangingPunct="1"/>
            <a:r>
              <a:rPr lang="en-US" dirty="0" smtClean="0"/>
              <a:t>Module 8</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14350" y="-9525"/>
            <a:ext cx="8582025" cy="914400"/>
          </a:xfrm>
        </p:spPr>
        <p:txBody>
          <a:bodyPr/>
          <a:lstStyle/>
          <a:p>
            <a:pPr eaLnBrk="1" hangingPunct="1"/>
            <a:r>
              <a:rPr lang="en-US" dirty="0" smtClean="0"/>
              <a:t>EAGLE 5 STP Measurement Systems</a:t>
            </a:r>
          </a:p>
        </p:txBody>
      </p:sp>
      <p:sp>
        <p:nvSpPr>
          <p:cNvPr id="18435" name="Rectangle 3"/>
          <p:cNvSpPr>
            <a:spLocks noGrp="1" noChangeArrowheads="1"/>
          </p:cNvSpPr>
          <p:nvPr>
            <p:ph type="body" idx="1"/>
          </p:nvPr>
        </p:nvSpPr>
        <p:spPr/>
        <p:txBody>
          <a:bodyPr/>
          <a:lstStyle/>
          <a:p>
            <a:pPr eaLnBrk="1" hangingPunct="1">
              <a:buFont typeface="Wingdings" pitchFamily="2" charset="2"/>
              <a:buNone/>
            </a:pPr>
            <a:r>
              <a:rPr lang="en-US" dirty="0" smtClean="0"/>
              <a:t>	There are two systems used for measurements collection and storage:</a:t>
            </a:r>
          </a:p>
          <a:p>
            <a:pPr lvl="1" eaLnBrk="1" hangingPunct="1"/>
            <a:r>
              <a:rPr lang="en-US" dirty="0" smtClean="0"/>
              <a:t>OAM Based </a:t>
            </a:r>
          </a:p>
          <a:p>
            <a:pPr lvl="2" eaLnBrk="1" hangingPunct="1"/>
            <a:r>
              <a:rPr lang="en-US" dirty="0" smtClean="0"/>
              <a:t>Uses MAS cards for collection and storage of measurement data</a:t>
            </a:r>
          </a:p>
          <a:p>
            <a:pPr lvl="2" eaLnBrk="1" hangingPunct="1"/>
            <a:r>
              <a:rPr lang="en-US" dirty="0" smtClean="0"/>
              <a:t>Base measurement platform used on EAGLE systems with less than 1200 links</a:t>
            </a:r>
          </a:p>
          <a:p>
            <a:pPr lvl="1" eaLnBrk="1" hangingPunct="1"/>
            <a:r>
              <a:rPr lang="en-US" dirty="0" smtClean="0"/>
              <a:t>Measurements Platform</a:t>
            </a:r>
          </a:p>
          <a:p>
            <a:pPr lvl="2" eaLnBrk="1" hangingPunct="1"/>
            <a:r>
              <a:rPr lang="en-US" dirty="0" smtClean="0"/>
              <a:t>Requires dedicated processor cards for collecting, reporting, and storing of measurement data</a:t>
            </a:r>
          </a:p>
          <a:p>
            <a:pPr lvl="2" eaLnBrk="1" hangingPunct="1"/>
            <a:r>
              <a:rPr lang="en-US" dirty="0" smtClean="0"/>
              <a:t>Supports the FTP transfer of measurement data from EAGLE to a customer network FTP server</a:t>
            </a:r>
          </a:p>
          <a:p>
            <a:pPr lvl="2" eaLnBrk="1" hangingPunct="1"/>
            <a:r>
              <a:rPr lang="en-US" dirty="0" smtClean="0"/>
              <a:t>Required on EAGLE systems with more than 1200 links</a:t>
            </a:r>
          </a:p>
          <a:p>
            <a:pPr lvl="2" eaLnBrk="1" hangingPunct="1"/>
            <a:r>
              <a:rPr lang="en-US" dirty="0" smtClean="0"/>
              <a:t>May be used on EAGLE systems with less than 1200 links</a:t>
            </a:r>
          </a:p>
          <a:p>
            <a:pPr lvl="1" eaLnBrk="1" hangingPunct="1"/>
            <a:endParaRPr lang="en-US" dirty="0" smtClean="0"/>
          </a:p>
          <a:p>
            <a:pPr lvl="1" eaLnBrk="1" hangingPunct="1"/>
            <a:endParaRPr lang="en-US"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479425" y="0"/>
            <a:ext cx="8207375" cy="457200"/>
          </a:xfrm>
        </p:spPr>
        <p:txBody>
          <a:bodyPr/>
          <a:lstStyle/>
          <a:p>
            <a:pPr eaLnBrk="1" hangingPunct="1"/>
            <a:r>
              <a:rPr lang="en-US" dirty="0" smtClean="0"/>
              <a:t>Module 8 Objectives</a:t>
            </a:r>
          </a:p>
        </p:txBody>
      </p:sp>
      <p:sp>
        <p:nvSpPr>
          <p:cNvPr id="158723" name="Rectangle 3"/>
          <p:cNvSpPr>
            <a:spLocks noGrp="1" noChangeArrowheads="1"/>
          </p:cNvSpPr>
          <p:nvPr>
            <p:ph type="body" idx="1"/>
          </p:nvPr>
        </p:nvSpPr>
        <p:spPr>
          <a:xfrm>
            <a:off x="457200" y="1219200"/>
            <a:ext cx="8229600" cy="4525963"/>
          </a:xfrm>
        </p:spPr>
        <p:txBody>
          <a:bodyPr/>
          <a:lstStyle/>
          <a:p>
            <a:pPr eaLnBrk="1" hangingPunct="1"/>
            <a:r>
              <a:rPr lang="en-US" smtClean="0"/>
              <a:t>After this Module, you should be able to:</a:t>
            </a:r>
          </a:p>
          <a:p>
            <a:pPr lvl="1" eaLnBrk="1" hangingPunct="1"/>
            <a:r>
              <a:rPr lang="en-US" smtClean="0"/>
              <a:t>Provide instructions in analyzing Specific Feature measurement reports to determine the data in each report, and when they may be obtained. </a:t>
            </a:r>
          </a:p>
          <a:p>
            <a:pPr lvl="1" eaLnBrk="1" hangingPunct="1"/>
            <a:r>
              <a:rPr lang="en-US" smtClean="0"/>
              <a:t>Understand the different types of measurement reports and proper commands to obtain them.</a:t>
            </a:r>
          </a:p>
          <a:p>
            <a:pPr lvl="1" eaLnBrk="1" hangingPunct="1"/>
            <a:r>
              <a:rPr lang="en-US" smtClean="0"/>
              <a:t>Describe collection and retention periods for all reports.</a:t>
            </a:r>
          </a:p>
          <a:p>
            <a:pPr lvl="1" eaLnBrk="1" hangingPunct="1"/>
            <a:r>
              <a:rPr lang="en-US" smtClean="0"/>
              <a:t>Understand the reporting modes for each report.</a:t>
            </a:r>
          </a:p>
          <a:p>
            <a:pPr lvl="1" eaLnBrk="1" hangingPunct="1"/>
            <a:r>
              <a:rPr lang="en-US" smtClean="0"/>
              <a:t>Understand the event names for each report.</a:t>
            </a:r>
          </a:p>
          <a:p>
            <a:pPr eaLnBrk="1" hangingPunct="1"/>
            <a:endParaRPr lang="en-US" smtClean="0"/>
          </a:p>
        </p:txBody>
      </p:sp>
    </p:spTree>
  </p:cSld>
  <p:clrMapOvr>
    <a:masterClrMapping/>
  </p:clrMapOvr>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33400" y="0"/>
            <a:ext cx="9144000" cy="457200"/>
          </a:xfrm>
        </p:spPr>
        <p:txBody>
          <a:bodyPr/>
          <a:lstStyle/>
          <a:p>
            <a:pPr eaLnBrk="1" hangingPunct="1"/>
            <a:r>
              <a:rPr lang="en-US" dirty="0" smtClean="0"/>
              <a:t>Analyzing Specific Feature Measurement Reports</a:t>
            </a:r>
          </a:p>
        </p:txBody>
      </p:sp>
      <p:sp>
        <p:nvSpPr>
          <p:cNvPr id="159747" name="Rectangle 3"/>
          <p:cNvSpPr>
            <a:spLocks noGrp="1" noChangeArrowheads="1"/>
          </p:cNvSpPr>
          <p:nvPr>
            <p:ph type="body" idx="1"/>
          </p:nvPr>
        </p:nvSpPr>
        <p:spPr/>
        <p:txBody>
          <a:bodyPr/>
          <a:lstStyle/>
          <a:p>
            <a:pPr eaLnBrk="1" hangingPunct="1"/>
            <a:r>
              <a:rPr lang="en-US" dirty="0" smtClean="0"/>
              <a:t>Measurement reports also provide information for specific EAGLE features, such as:</a:t>
            </a:r>
          </a:p>
          <a:p>
            <a:pPr lvl="1" eaLnBrk="1" hangingPunct="1"/>
            <a:r>
              <a:rPr lang="en-US" dirty="0" smtClean="0"/>
              <a:t>LNP</a:t>
            </a:r>
          </a:p>
          <a:p>
            <a:pPr lvl="1" eaLnBrk="1" hangingPunct="1"/>
            <a:r>
              <a:rPr lang="en-US" dirty="0" smtClean="0"/>
              <a:t>INAP</a:t>
            </a:r>
          </a:p>
          <a:p>
            <a:pPr lvl="1" eaLnBrk="1" hangingPunct="1"/>
            <a:r>
              <a:rPr lang="en-US" dirty="0" smtClean="0"/>
              <a:t>G-PORT</a:t>
            </a:r>
          </a:p>
          <a:p>
            <a:pPr lvl="1" eaLnBrk="1" hangingPunct="1"/>
            <a:r>
              <a:rPr lang="en-US" dirty="0" smtClean="0"/>
              <a:t>G-FLEX</a:t>
            </a:r>
          </a:p>
          <a:p>
            <a:pPr lvl="1" eaLnBrk="1" hangingPunct="1"/>
            <a:r>
              <a:rPr lang="en-US" dirty="0" smtClean="0"/>
              <a:t>GSM MAP Screening</a:t>
            </a:r>
          </a:p>
          <a:p>
            <a:pPr eaLnBrk="1" hangingPunct="1"/>
            <a:endParaRPr lang="en-US" dirty="0" smtClean="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533400" y="0"/>
            <a:ext cx="8229600" cy="630936"/>
          </a:xfrm>
        </p:spPr>
        <p:txBody>
          <a:bodyPr/>
          <a:lstStyle/>
          <a:p>
            <a:pPr eaLnBrk="1" hangingPunct="1"/>
            <a:r>
              <a:rPr lang="en-US" dirty="0" smtClean="0"/>
              <a:t>Analyzing LNP Reports</a:t>
            </a:r>
          </a:p>
        </p:txBody>
      </p:sp>
      <p:sp>
        <p:nvSpPr>
          <p:cNvPr id="160771" name="Rectangle 3"/>
          <p:cNvSpPr>
            <a:spLocks noGrp="1" noChangeArrowheads="1"/>
          </p:cNvSpPr>
          <p:nvPr>
            <p:ph type="body" idx="1"/>
          </p:nvPr>
        </p:nvSpPr>
        <p:spPr/>
        <p:txBody>
          <a:bodyPr/>
          <a:lstStyle/>
          <a:p>
            <a:pPr eaLnBrk="1" hangingPunct="1"/>
            <a:r>
              <a:rPr lang="en-US" smtClean="0"/>
              <a:t>Two reports provide information related to the LNP</a:t>
            </a:r>
          </a:p>
          <a:p>
            <a:pPr eaLnBrk="1" hangingPunct="1">
              <a:buFont typeface="Wingdings" pitchFamily="2" charset="2"/>
              <a:buNone/>
            </a:pPr>
            <a:r>
              <a:rPr lang="en-US" smtClean="0"/>
              <a:t>feature:</a:t>
            </a:r>
          </a:p>
          <a:p>
            <a:pPr lvl="1" eaLnBrk="1" hangingPunct="1"/>
            <a:r>
              <a:rPr lang="en-US" smtClean="0"/>
              <a:t>MTCH - hourly LNP report</a:t>
            </a:r>
          </a:p>
          <a:p>
            <a:pPr lvl="1" eaLnBrk="1" hangingPunct="1"/>
            <a:r>
              <a:rPr lang="en-US" smtClean="0"/>
              <a:t>MTCD - daily LNP report</a:t>
            </a:r>
          </a:p>
          <a:p>
            <a:pPr eaLnBrk="1" hangingPunct="1"/>
            <a:r>
              <a:rPr lang="en-US" smtClean="0"/>
              <a:t>Measurements collection for the LNP 384 Million Records feature is not supported on the OAM. The Measurements Platform collection function must be enabled in order to collect measurement data for this feature.</a:t>
            </a:r>
          </a:p>
          <a:p>
            <a:pPr eaLnBrk="1" hangingPunct="1"/>
            <a:endParaRPr lang="en-US" smtClean="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a:xfrm>
            <a:off x="533400" y="0"/>
            <a:ext cx="8686800" cy="457200"/>
          </a:xfrm>
        </p:spPr>
        <p:txBody>
          <a:bodyPr/>
          <a:lstStyle/>
          <a:p>
            <a:pPr eaLnBrk="1" hangingPunct="1"/>
            <a:r>
              <a:rPr lang="en-US" dirty="0" smtClean="0"/>
              <a:t>Hourly Maintenance LNP Measurements</a:t>
            </a:r>
          </a:p>
        </p:txBody>
      </p:sp>
      <p:sp>
        <p:nvSpPr>
          <p:cNvPr id="161795" name="Rectangle 3"/>
          <p:cNvSpPr>
            <a:spLocks noChangeArrowheads="1"/>
          </p:cNvSpPr>
          <p:nvPr/>
        </p:nvSpPr>
        <p:spPr bwMode="auto">
          <a:xfrm>
            <a:off x="0" y="1003300"/>
            <a:ext cx="9144000" cy="519113"/>
          </a:xfrm>
          <a:prstGeom prst="rect">
            <a:avLst/>
          </a:prstGeom>
          <a:noFill/>
          <a:ln w="9525">
            <a:noFill/>
            <a:miter lim="800000"/>
            <a:headEnd/>
            <a:tailEnd/>
          </a:ln>
        </p:spPr>
        <p:txBody>
          <a:bodyPr>
            <a:spAutoFit/>
          </a:bodyPr>
          <a:lstStyle/>
          <a:p>
            <a:pPr eaLnBrk="0" hangingPunct="0"/>
            <a:r>
              <a:rPr lang="en-US" sz="2000" b="1">
                <a:latin typeface="Times New Roman" pitchFamily="18" charset="0"/>
              </a:rPr>
              <a:t>          </a:t>
            </a:r>
            <a:r>
              <a:rPr lang="en-US" sz="2800"/>
              <a:t>rept-meas:type=mtch:enttype=lnp (System Wide)</a:t>
            </a:r>
          </a:p>
        </p:txBody>
      </p:sp>
      <p:sp>
        <p:nvSpPr>
          <p:cNvPr id="161796" name="Rectangle 4"/>
          <p:cNvSpPr>
            <a:spLocks noChangeArrowheads="1"/>
          </p:cNvSpPr>
          <p:nvPr/>
        </p:nvSpPr>
        <p:spPr bwMode="auto">
          <a:xfrm>
            <a:off x="609600" y="2047875"/>
            <a:ext cx="7924800" cy="685800"/>
          </a:xfrm>
          <a:prstGeom prst="rect">
            <a:avLst/>
          </a:prstGeom>
          <a:noFill/>
          <a:ln w="9525">
            <a:solidFill>
              <a:schemeClr val="tx1"/>
            </a:solidFill>
            <a:miter lim="800000"/>
            <a:headEnd/>
            <a:tailEnd/>
          </a:ln>
        </p:spPr>
        <p:txBody>
          <a:bodyPr wrap="none" anchor="ctr"/>
          <a:lstStyle/>
          <a:p>
            <a:endParaRPr lang="en-US"/>
          </a:p>
        </p:txBody>
      </p:sp>
      <p:sp>
        <p:nvSpPr>
          <p:cNvPr id="161797" name="Text Box 5"/>
          <p:cNvSpPr txBox="1">
            <a:spLocks noChangeArrowheads="1"/>
          </p:cNvSpPr>
          <p:nvPr/>
        </p:nvSpPr>
        <p:spPr bwMode="auto">
          <a:xfrm>
            <a:off x="609600" y="20478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61798" name="Line 6"/>
          <p:cNvSpPr>
            <a:spLocks noChangeShapeType="1"/>
          </p:cNvSpPr>
          <p:nvPr/>
        </p:nvSpPr>
        <p:spPr bwMode="auto">
          <a:xfrm>
            <a:off x="1905000" y="2047875"/>
            <a:ext cx="0" cy="685800"/>
          </a:xfrm>
          <a:prstGeom prst="line">
            <a:avLst/>
          </a:prstGeom>
          <a:noFill/>
          <a:ln w="9525">
            <a:solidFill>
              <a:schemeClr val="tx1"/>
            </a:solidFill>
            <a:round/>
            <a:headEnd/>
            <a:tailEnd/>
          </a:ln>
        </p:spPr>
        <p:txBody>
          <a:bodyPr/>
          <a:lstStyle/>
          <a:p>
            <a:endParaRPr lang="en-US"/>
          </a:p>
        </p:txBody>
      </p:sp>
      <p:sp>
        <p:nvSpPr>
          <p:cNvPr id="161799" name="Text Box 7"/>
          <p:cNvSpPr txBox="1">
            <a:spLocks noChangeArrowheads="1"/>
          </p:cNvSpPr>
          <p:nvPr/>
        </p:nvSpPr>
        <p:spPr bwMode="auto">
          <a:xfrm>
            <a:off x="1905000" y="2047875"/>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40.0</a:t>
            </a:r>
          </a:p>
        </p:txBody>
      </p:sp>
      <p:sp>
        <p:nvSpPr>
          <p:cNvPr id="161800" name="Line 8"/>
          <p:cNvSpPr>
            <a:spLocks noChangeShapeType="1"/>
          </p:cNvSpPr>
          <p:nvPr/>
        </p:nvSpPr>
        <p:spPr bwMode="auto">
          <a:xfrm>
            <a:off x="2743200" y="2047875"/>
            <a:ext cx="0" cy="685800"/>
          </a:xfrm>
          <a:prstGeom prst="line">
            <a:avLst/>
          </a:prstGeom>
          <a:noFill/>
          <a:ln w="9525">
            <a:solidFill>
              <a:schemeClr val="tx1"/>
            </a:solidFill>
            <a:round/>
            <a:headEnd/>
            <a:tailEnd/>
          </a:ln>
        </p:spPr>
        <p:txBody>
          <a:bodyPr/>
          <a:lstStyle/>
          <a:p>
            <a:endParaRPr lang="en-US"/>
          </a:p>
        </p:txBody>
      </p:sp>
      <p:sp>
        <p:nvSpPr>
          <p:cNvPr id="161801" name="Text Box 9"/>
          <p:cNvSpPr txBox="1">
            <a:spLocks noChangeArrowheads="1"/>
          </p:cNvSpPr>
          <p:nvPr/>
        </p:nvSpPr>
        <p:spPr bwMode="auto">
          <a:xfrm>
            <a:off x="2743200" y="2047875"/>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02/06/2009</a:t>
            </a:r>
          </a:p>
        </p:txBody>
      </p:sp>
      <p:sp>
        <p:nvSpPr>
          <p:cNvPr id="161802" name="Line 10"/>
          <p:cNvSpPr>
            <a:spLocks noChangeShapeType="1"/>
          </p:cNvSpPr>
          <p:nvPr/>
        </p:nvSpPr>
        <p:spPr bwMode="auto">
          <a:xfrm>
            <a:off x="3886200" y="2047875"/>
            <a:ext cx="0" cy="685800"/>
          </a:xfrm>
          <a:prstGeom prst="line">
            <a:avLst/>
          </a:prstGeom>
          <a:noFill/>
          <a:ln w="9525">
            <a:solidFill>
              <a:schemeClr val="tx1"/>
            </a:solidFill>
            <a:round/>
            <a:headEnd/>
            <a:tailEnd/>
          </a:ln>
        </p:spPr>
        <p:txBody>
          <a:bodyPr/>
          <a:lstStyle/>
          <a:p>
            <a:endParaRPr lang="en-US"/>
          </a:p>
        </p:txBody>
      </p:sp>
      <p:sp>
        <p:nvSpPr>
          <p:cNvPr id="161803" name="Text Box 11"/>
          <p:cNvSpPr txBox="1">
            <a:spLocks noChangeArrowheads="1"/>
          </p:cNvSpPr>
          <p:nvPr/>
        </p:nvSpPr>
        <p:spPr bwMode="auto">
          <a:xfrm>
            <a:off x="3886200" y="2047875"/>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22:01:37</a:t>
            </a:r>
          </a:p>
        </p:txBody>
      </p:sp>
      <p:sp>
        <p:nvSpPr>
          <p:cNvPr id="161804" name="Line 12"/>
          <p:cNvSpPr>
            <a:spLocks noChangeShapeType="1"/>
          </p:cNvSpPr>
          <p:nvPr/>
        </p:nvSpPr>
        <p:spPr bwMode="auto">
          <a:xfrm>
            <a:off x="4876800" y="2047875"/>
            <a:ext cx="0" cy="685800"/>
          </a:xfrm>
          <a:prstGeom prst="line">
            <a:avLst/>
          </a:prstGeom>
          <a:noFill/>
          <a:ln w="9525">
            <a:solidFill>
              <a:schemeClr val="tx1"/>
            </a:solidFill>
            <a:round/>
            <a:headEnd/>
            <a:tailEnd/>
          </a:ln>
        </p:spPr>
        <p:txBody>
          <a:bodyPr/>
          <a:lstStyle/>
          <a:p>
            <a:endParaRPr lang="en-US"/>
          </a:p>
        </p:txBody>
      </p:sp>
      <p:sp>
        <p:nvSpPr>
          <p:cNvPr id="161805" name="Text Box 13"/>
          <p:cNvSpPr txBox="1">
            <a:spLocks noChangeArrowheads="1"/>
          </p:cNvSpPr>
          <p:nvPr/>
        </p:nvSpPr>
        <p:spPr bwMode="auto">
          <a:xfrm>
            <a:off x="4876800" y="2047875"/>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61806" name="Line 14"/>
          <p:cNvSpPr>
            <a:spLocks noChangeShapeType="1"/>
          </p:cNvSpPr>
          <p:nvPr/>
        </p:nvSpPr>
        <p:spPr bwMode="auto">
          <a:xfrm>
            <a:off x="5410200" y="2047875"/>
            <a:ext cx="0" cy="685800"/>
          </a:xfrm>
          <a:prstGeom prst="line">
            <a:avLst/>
          </a:prstGeom>
          <a:noFill/>
          <a:ln w="9525">
            <a:solidFill>
              <a:schemeClr val="tx1"/>
            </a:solidFill>
            <a:round/>
            <a:headEnd/>
            <a:tailEnd/>
          </a:ln>
        </p:spPr>
        <p:txBody>
          <a:bodyPr/>
          <a:lstStyle/>
          <a:p>
            <a:endParaRPr lang="en-US"/>
          </a:p>
        </p:txBody>
      </p:sp>
      <p:sp>
        <p:nvSpPr>
          <p:cNvPr id="161807" name="Text Box 15"/>
          <p:cNvSpPr txBox="1">
            <a:spLocks noChangeArrowheads="1"/>
          </p:cNvSpPr>
          <p:nvPr/>
        </p:nvSpPr>
        <p:spPr bwMode="auto">
          <a:xfrm>
            <a:off x="5410200" y="2047875"/>
            <a:ext cx="32766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Hourly Maint. LNP System Wide</a:t>
            </a:r>
          </a:p>
        </p:txBody>
      </p:sp>
      <p:sp>
        <p:nvSpPr>
          <p:cNvPr id="161808" name="Line 16"/>
          <p:cNvSpPr>
            <a:spLocks noChangeShapeType="1"/>
          </p:cNvSpPr>
          <p:nvPr/>
        </p:nvSpPr>
        <p:spPr bwMode="auto">
          <a:xfrm>
            <a:off x="5181600" y="2733675"/>
            <a:ext cx="0" cy="685800"/>
          </a:xfrm>
          <a:prstGeom prst="line">
            <a:avLst/>
          </a:prstGeom>
          <a:noFill/>
          <a:ln w="9525">
            <a:solidFill>
              <a:schemeClr val="tx1"/>
            </a:solidFill>
            <a:round/>
            <a:headEnd/>
            <a:tailEnd/>
          </a:ln>
        </p:spPr>
        <p:txBody>
          <a:bodyPr/>
          <a:lstStyle/>
          <a:p>
            <a:endParaRPr lang="en-US"/>
          </a:p>
        </p:txBody>
      </p:sp>
      <p:sp>
        <p:nvSpPr>
          <p:cNvPr id="161809" name="Text Box 17"/>
          <p:cNvSpPr txBox="1">
            <a:spLocks noChangeArrowheads="1"/>
          </p:cNvSpPr>
          <p:nvPr/>
        </p:nvSpPr>
        <p:spPr bwMode="auto">
          <a:xfrm>
            <a:off x="4343400" y="2733675"/>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61810" name="Rectangle 18"/>
          <p:cNvSpPr>
            <a:spLocks noChangeArrowheads="1"/>
          </p:cNvSpPr>
          <p:nvPr/>
        </p:nvSpPr>
        <p:spPr bwMode="auto">
          <a:xfrm>
            <a:off x="609600" y="2733675"/>
            <a:ext cx="7924800" cy="685800"/>
          </a:xfrm>
          <a:prstGeom prst="rect">
            <a:avLst/>
          </a:prstGeom>
          <a:noFill/>
          <a:ln w="9525">
            <a:solidFill>
              <a:schemeClr val="tx1"/>
            </a:solidFill>
            <a:miter lim="800000"/>
            <a:headEnd/>
            <a:tailEnd/>
          </a:ln>
        </p:spPr>
        <p:txBody>
          <a:bodyPr wrap="none" anchor="ctr"/>
          <a:lstStyle/>
          <a:p>
            <a:endParaRPr lang="en-US"/>
          </a:p>
        </p:txBody>
      </p:sp>
      <p:sp>
        <p:nvSpPr>
          <p:cNvPr id="161811" name="Text Box 19"/>
          <p:cNvSpPr txBox="1">
            <a:spLocks noChangeArrowheads="1"/>
          </p:cNvSpPr>
          <p:nvPr/>
        </p:nvSpPr>
        <p:spPr bwMode="auto">
          <a:xfrm>
            <a:off x="6096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02/06/2009</a:t>
            </a:r>
          </a:p>
        </p:txBody>
      </p:sp>
      <p:sp>
        <p:nvSpPr>
          <p:cNvPr id="161812" name="Line 20"/>
          <p:cNvSpPr>
            <a:spLocks noChangeShapeType="1"/>
          </p:cNvSpPr>
          <p:nvPr/>
        </p:nvSpPr>
        <p:spPr bwMode="auto">
          <a:xfrm>
            <a:off x="1905000" y="2733675"/>
            <a:ext cx="0" cy="685800"/>
          </a:xfrm>
          <a:prstGeom prst="line">
            <a:avLst/>
          </a:prstGeom>
          <a:noFill/>
          <a:ln w="9525">
            <a:solidFill>
              <a:schemeClr val="tx1"/>
            </a:solidFill>
            <a:round/>
            <a:headEnd/>
            <a:tailEnd/>
          </a:ln>
        </p:spPr>
        <p:txBody>
          <a:bodyPr/>
          <a:lstStyle/>
          <a:p>
            <a:endParaRPr lang="en-US"/>
          </a:p>
        </p:txBody>
      </p:sp>
      <p:sp>
        <p:nvSpPr>
          <p:cNvPr id="161813" name="Text Box 21"/>
          <p:cNvSpPr txBox="1">
            <a:spLocks noChangeArrowheads="1"/>
          </p:cNvSpPr>
          <p:nvPr/>
        </p:nvSpPr>
        <p:spPr bwMode="auto">
          <a:xfrm>
            <a:off x="1905000" y="2733675"/>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21:00:00</a:t>
            </a:r>
          </a:p>
        </p:txBody>
      </p:sp>
      <p:sp>
        <p:nvSpPr>
          <p:cNvPr id="161814" name="Line 22"/>
          <p:cNvSpPr>
            <a:spLocks noChangeShapeType="1"/>
          </p:cNvSpPr>
          <p:nvPr/>
        </p:nvSpPr>
        <p:spPr bwMode="auto">
          <a:xfrm>
            <a:off x="3276600" y="2733675"/>
            <a:ext cx="0" cy="685800"/>
          </a:xfrm>
          <a:prstGeom prst="line">
            <a:avLst/>
          </a:prstGeom>
          <a:noFill/>
          <a:ln w="9525">
            <a:solidFill>
              <a:schemeClr val="tx1"/>
            </a:solidFill>
            <a:round/>
            <a:headEnd/>
            <a:tailEnd/>
          </a:ln>
        </p:spPr>
        <p:txBody>
          <a:bodyPr/>
          <a:lstStyle/>
          <a:p>
            <a:endParaRPr lang="en-US"/>
          </a:p>
        </p:txBody>
      </p:sp>
      <p:sp>
        <p:nvSpPr>
          <p:cNvPr id="161815" name="Line 23"/>
          <p:cNvSpPr>
            <a:spLocks noChangeShapeType="1"/>
          </p:cNvSpPr>
          <p:nvPr/>
        </p:nvSpPr>
        <p:spPr bwMode="auto">
          <a:xfrm>
            <a:off x="4343400" y="2733675"/>
            <a:ext cx="0" cy="685800"/>
          </a:xfrm>
          <a:prstGeom prst="line">
            <a:avLst/>
          </a:prstGeom>
          <a:noFill/>
          <a:ln w="9525">
            <a:solidFill>
              <a:schemeClr val="tx1"/>
            </a:solidFill>
            <a:round/>
            <a:headEnd/>
            <a:tailEnd/>
          </a:ln>
        </p:spPr>
        <p:txBody>
          <a:bodyPr/>
          <a:lstStyle/>
          <a:p>
            <a:endParaRPr lang="en-US"/>
          </a:p>
        </p:txBody>
      </p:sp>
      <p:sp>
        <p:nvSpPr>
          <p:cNvPr id="161816" name="Text Box 24"/>
          <p:cNvSpPr txBox="1">
            <a:spLocks noChangeArrowheads="1"/>
          </p:cNvSpPr>
          <p:nvPr/>
        </p:nvSpPr>
        <p:spPr bwMode="auto">
          <a:xfrm>
            <a:off x="3276600" y="2733675"/>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61817" name="Text Box 25"/>
          <p:cNvSpPr txBox="1">
            <a:spLocks noChangeArrowheads="1"/>
          </p:cNvSpPr>
          <p:nvPr/>
        </p:nvSpPr>
        <p:spPr bwMode="auto">
          <a:xfrm>
            <a:off x="32766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22:00:00</a:t>
            </a:r>
          </a:p>
        </p:txBody>
      </p:sp>
      <p:sp>
        <p:nvSpPr>
          <p:cNvPr id="161818" name="Rectangle 26"/>
          <p:cNvSpPr>
            <a:spLocks noChangeArrowheads="1"/>
          </p:cNvSpPr>
          <p:nvPr/>
        </p:nvSpPr>
        <p:spPr bwMode="auto">
          <a:xfrm>
            <a:off x="609600" y="3419475"/>
            <a:ext cx="7924800" cy="304800"/>
          </a:xfrm>
          <a:prstGeom prst="rect">
            <a:avLst/>
          </a:prstGeom>
          <a:noFill/>
          <a:ln w="9525">
            <a:solidFill>
              <a:schemeClr val="tx1"/>
            </a:solidFill>
            <a:miter lim="800000"/>
            <a:headEnd/>
            <a:tailEnd/>
          </a:ln>
        </p:spPr>
        <p:txBody>
          <a:bodyPr wrap="none" anchor="ctr"/>
          <a:lstStyle/>
          <a:p>
            <a:endParaRPr lang="en-US"/>
          </a:p>
        </p:txBody>
      </p:sp>
      <p:sp>
        <p:nvSpPr>
          <p:cNvPr id="161819" name="Text Box 27"/>
          <p:cNvSpPr txBox="1">
            <a:spLocks noChangeArrowheads="1"/>
          </p:cNvSpPr>
          <p:nvPr/>
        </p:nvSpPr>
        <p:spPr bwMode="auto">
          <a:xfrm>
            <a:off x="685800"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61820" name="Line 28"/>
          <p:cNvSpPr>
            <a:spLocks noChangeShapeType="1"/>
          </p:cNvSpPr>
          <p:nvPr/>
        </p:nvSpPr>
        <p:spPr bwMode="auto">
          <a:xfrm>
            <a:off x="1905000" y="3419475"/>
            <a:ext cx="0" cy="304800"/>
          </a:xfrm>
          <a:prstGeom prst="line">
            <a:avLst/>
          </a:prstGeom>
          <a:noFill/>
          <a:ln w="9525">
            <a:solidFill>
              <a:schemeClr val="tx1"/>
            </a:solidFill>
            <a:round/>
            <a:headEnd/>
            <a:tailEnd/>
          </a:ln>
        </p:spPr>
        <p:txBody>
          <a:bodyPr/>
          <a:lstStyle/>
          <a:p>
            <a:endParaRPr lang="en-US"/>
          </a:p>
        </p:txBody>
      </p:sp>
      <p:sp>
        <p:nvSpPr>
          <p:cNvPr id="161821" name="Rectangle 29"/>
          <p:cNvSpPr>
            <a:spLocks noChangeArrowheads="1"/>
          </p:cNvSpPr>
          <p:nvPr/>
        </p:nvSpPr>
        <p:spPr bwMode="auto">
          <a:xfrm>
            <a:off x="609600" y="3724275"/>
            <a:ext cx="7924800" cy="304800"/>
          </a:xfrm>
          <a:prstGeom prst="rect">
            <a:avLst/>
          </a:prstGeom>
          <a:noFill/>
          <a:ln w="9525">
            <a:solidFill>
              <a:schemeClr val="tx1"/>
            </a:solidFill>
            <a:miter lim="800000"/>
            <a:headEnd/>
            <a:tailEnd/>
          </a:ln>
        </p:spPr>
        <p:txBody>
          <a:bodyPr wrap="none" anchor="ctr"/>
          <a:lstStyle/>
          <a:p>
            <a:endParaRPr lang="en-US"/>
          </a:p>
        </p:txBody>
      </p:sp>
      <p:sp>
        <p:nvSpPr>
          <p:cNvPr id="161822" name="Line 30"/>
          <p:cNvSpPr>
            <a:spLocks noChangeShapeType="1"/>
          </p:cNvSpPr>
          <p:nvPr/>
        </p:nvSpPr>
        <p:spPr bwMode="auto">
          <a:xfrm>
            <a:off x="1905000" y="3724275"/>
            <a:ext cx="0" cy="304800"/>
          </a:xfrm>
          <a:prstGeom prst="line">
            <a:avLst/>
          </a:prstGeom>
          <a:noFill/>
          <a:ln w="9525">
            <a:solidFill>
              <a:schemeClr val="tx1"/>
            </a:solidFill>
            <a:round/>
            <a:headEnd/>
            <a:tailEnd/>
          </a:ln>
        </p:spPr>
        <p:txBody>
          <a:bodyPr/>
          <a:lstStyle/>
          <a:p>
            <a:endParaRPr lang="en-US"/>
          </a:p>
        </p:txBody>
      </p:sp>
      <p:sp>
        <p:nvSpPr>
          <p:cNvPr id="161823" name="Text Box 31"/>
          <p:cNvSpPr txBox="1">
            <a:spLocks noChangeArrowheads="1"/>
          </p:cNvSpPr>
          <p:nvPr/>
        </p:nvSpPr>
        <p:spPr bwMode="auto">
          <a:xfrm>
            <a:off x="1066800" y="3724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1824" name="Text Box 32"/>
          <p:cNvSpPr txBox="1">
            <a:spLocks noChangeArrowheads="1"/>
          </p:cNvSpPr>
          <p:nvPr/>
        </p:nvSpPr>
        <p:spPr bwMode="auto">
          <a:xfrm>
            <a:off x="1905000" y="3419475"/>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LNPQRCV</a:t>
            </a:r>
          </a:p>
        </p:txBody>
      </p:sp>
      <p:sp>
        <p:nvSpPr>
          <p:cNvPr id="161825" name="Text Box 33"/>
          <p:cNvSpPr txBox="1">
            <a:spLocks noChangeArrowheads="1"/>
          </p:cNvSpPr>
          <p:nvPr/>
        </p:nvSpPr>
        <p:spPr bwMode="auto">
          <a:xfrm>
            <a:off x="1981200" y="3724275"/>
            <a:ext cx="6477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1324368             9840               4590          1307629           2309</a:t>
            </a:r>
          </a:p>
        </p:txBody>
      </p:sp>
      <p:sp>
        <p:nvSpPr>
          <p:cNvPr id="161826" name="Line 34"/>
          <p:cNvSpPr>
            <a:spLocks noChangeShapeType="1"/>
          </p:cNvSpPr>
          <p:nvPr/>
        </p:nvSpPr>
        <p:spPr bwMode="auto">
          <a:xfrm>
            <a:off x="3048000" y="3419475"/>
            <a:ext cx="0" cy="609600"/>
          </a:xfrm>
          <a:prstGeom prst="line">
            <a:avLst/>
          </a:prstGeom>
          <a:noFill/>
          <a:ln w="9525">
            <a:solidFill>
              <a:schemeClr val="tx1"/>
            </a:solidFill>
            <a:round/>
            <a:headEnd/>
            <a:tailEnd/>
          </a:ln>
        </p:spPr>
        <p:txBody>
          <a:bodyPr/>
          <a:lstStyle/>
          <a:p>
            <a:endParaRPr lang="en-US"/>
          </a:p>
        </p:txBody>
      </p:sp>
      <p:sp>
        <p:nvSpPr>
          <p:cNvPr id="161827" name="Text Box 35"/>
          <p:cNvSpPr txBox="1">
            <a:spLocks noChangeArrowheads="1"/>
          </p:cNvSpPr>
          <p:nvPr/>
        </p:nvSpPr>
        <p:spPr bwMode="auto">
          <a:xfrm>
            <a:off x="3048000" y="3419475"/>
            <a:ext cx="1828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LNPQDSC</a:t>
            </a:r>
          </a:p>
        </p:txBody>
      </p:sp>
      <p:sp>
        <p:nvSpPr>
          <p:cNvPr id="161828" name="Line 36"/>
          <p:cNvSpPr>
            <a:spLocks noChangeShapeType="1"/>
          </p:cNvSpPr>
          <p:nvPr/>
        </p:nvSpPr>
        <p:spPr bwMode="auto">
          <a:xfrm>
            <a:off x="4191000" y="3419475"/>
            <a:ext cx="0" cy="609600"/>
          </a:xfrm>
          <a:prstGeom prst="line">
            <a:avLst/>
          </a:prstGeom>
          <a:noFill/>
          <a:ln w="9525">
            <a:solidFill>
              <a:schemeClr val="tx1"/>
            </a:solidFill>
            <a:round/>
            <a:headEnd/>
            <a:tailEnd/>
          </a:ln>
        </p:spPr>
        <p:txBody>
          <a:bodyPr/>
          <a:lstStyle/>
          <a:p>
            <a:endParaRPr lang="en-US"/>
          </a:p>
        </p:txBody>
      </p:sp>
      <p:sp>
        <p:nvSpPr>
          <p:cNvPr id="161829" name="Text Box 37"/>
          <p:cNvSpPr txBox="1">
            <a:spLocks noChangeArrowheads="1"/>
          </p:cNvSpPr>
          <p:nvPr/>
        </p:nvSpPr>
        <p:spPr bwMode="auto">
          <a:xfrm>
            <a:off x="4191000"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LNPQTCPE</a:t>
            </a:r>
          </a:p>
        </p:txBody>
      </p:sp>
      <p:sp>
        <p:nvSpPr>
          <p:cNvPr id="161830" name="Line 38"/>
          <p:cNvSpPr>
            <a:spLocks noChangeShapeType="1"/>
          </p:cNvSpPr>
          <p:nvPr/>
        </p:nvSpPr>
        <p:spPr bwMode="auto">
          <a:xfrm>
            <a:off x="5410200" y="3419475"/>
            <a:ext cx="0" cy="609600"/>
          </a:xfrm>
          <a:prstGeom prst="line">
            <a:avLst/>
          </a:prstGeom>
          <a:noFill/>
          <a:ln w="9525">
            <a:solidFill>
              <a:schemeClr val="tx1"/>
            </a:solidFill>
            <a:round/>
            <a:headEnd/>
            <a:tailEnd/>
          </a:ln>
        </p:spPr>
        <p:txBody>
          <a:bodyPr/>
          <a:lstStyle/>
          <a:p>
            <a:endParaRPr lang="en-US"/>
          </a:p>
        </p:txBody>
      </p:sp>
      <p:sp>
        <p:nvSpPr>
          <p:cNvPr id="161831" name="Text Box 39"/>
          <p:cNvSpPr txBox="1">
            <a:spLocks noChangeArrowheads="1"/>
          </p:cNvSpPr>
          <p:nvPr/>
        </p:nvSpPr>
        <p:spPr bwMode="auto">
          <a:xfrm>
            <a:off x="5410200" y="3419475"/>
            <a:ext cx="1295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LNPSREP</a:t>
            </a:r>
          </a:p>
        </p:txBody>
      </p:sp>
      <p:sp>
        <p:nvSpPr>
          <p:cNvPr id="161832" name="Line 40"/>
          <p:cNvSpPr>
            <a:spLocks noChangeShapeType="1"/>
          </p:cNvSpPr>
          <p:nvPr/>
        </p:nvSpPr>
        <p:spPr bwMode="auto">
          <a:xfrm>
            <a:off x="6400800" y="3419475"/>
            <a:ext cx="0" cy="609600"/>
          </a:xfrm>
          <a:prstGeom prst="line">
            <a:avLst/>
          </a:prstGeom>
          <a:noFill/>
          <a:ln w="9525">
            <a:solidFill>
              <a:schemeClr val="tx1"/>
            </a:solidFill>
            <a:round/>
            <a:headEnd/>
            <a:tailEnd/>
          </a:ln>
        </p:spPr>
        <p:txBody>
          <a:bodyPr/>
          <a:lstStyle/>
          <a:p>
            <a:endParaRPr lang="en-US"/>
          </a:p>
        </p:txBody>
      </p:sp>
      <p:sp>
        <p:nvSpPr>
          <p:cNvPr id="161833" name="Text Box 41"/>
          <p:cNvSpPr txBox="1">
            <a:spLocks noChangeArrowheads="1"/>
          </p:cNvSpPr>
          <p:nvPr/>
        </p:nvSpPr>
        <p:spPr bwMode="auto">
          <a:xfrm>
            <a:off x="6400800" y="3419475"/>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LNPQUNPA</a:t>
            </a:r>
          </a:p>
        </p:txBody>
      </p:sp>
      <p:sp>
        <p:nvSpPr>
          <p:cNvPr id="161834" name="Line 42"/>
          <p:cNvSpPr>
            <a:spLocks noChangeShapeType="1"/>
          </p:cNvSpPr>
          <p:nvPr/>
        </p:nvSpPr>
        <p:spPr bwMode="auto">
          <a:xfrm>
            <a:off x="7620000" y="3419475"/>
            <a:ext cx="0" cy="609600"/>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a:xfrm>
            <a:off x="533400" y="0"/>
            <a:ext cx="8915400" cy="457200"/>
          </a:xfrm>
        </p:spPr>
        <p:txBody>
          <a:bodyPr/>
          <a:lstStyle/>
          <a:p>
            <a:pPr eaLnBrk="1" hangingPunct="1"/>
            <a:r>
              <a:rPr lang="en-US" dirty="0" smtClean="0"/>
              <a:t>Hourly Maintenance LNP Measurements</a:t>
            </a:r>
          </a:p>
        </p:txBody>
      </p:sp>
      <p:sp>
        <p:nvSpPr>
          <p:cNvPr id="162819" name="Rectangle 3"/>
          <p:cNvSpPr>
            <a:spLocks noChangeArrowheads="1"/>
          </p:cNvSpPr>
          <p:nvPr/>
        </p:nvSpPr>
        <p:spPr bwMode="auto">
          <a:xfrm>
            <a:off x="0" y="990600"/>
            <a:ext cx="9144000" cy="519113"/>
          </a:xfrm>
          <a:prstGeom prst="rect">
            <a:avLst/>
          </a:prstGeom>
          <a:noFill/>
          <a:ln w="9525">
            <a:noFill/>
            <a:miter lim="800000"/>
            <a:headEnd/>
            <a:tailEnd/>
          </a:ln>
        </p:spPr>
        <p:txBody>
          <a:bodyPr>
            <a:spAutoFit/>
          </a:bodyPr>
          <a:lstStyle/>
          <a:p>
            <a:pPr eaLnBrk="0" hangingPunct="0"/>
            <a:r>
              <a:rPr lang="en-US" sz="2800"/>
              <a:t>rept-meas:type=mtch:enttype=lnp (LRN measurements)</a:t>
            </a:r>
          </a:p>
        </p:txBody>
      </p:sp>
      <p:sp>
        <p:nvSpPr>
          <p:cNvPr id="162820" name="Rectangle 4"/>
          <p:cNvSpPr>
            <a:spLocks noChangeArrowheads="1"/>
          </p:cNvSpPr>
          <p:nvPr/>
        </p:nvSpPr>
        <p:spPr bwMode="auto">
          <a:xfrm>
            <a:off x="609600" y="2047875"/>
            <a:ext cx="7924800" cy="685800"/>
          </a:xfrm>
          <a:prstGeom prst="rect">
            <a:avLst/>
          </a:prstGeom>
          <a:noFill/>
          <a:ln w="9525">
            <a:solidFill>
              <a:schemeClr val="tx1"/>
            </a:solidFill>
            <a:miter lim="800000"/>
            <a:headEnd/>
            <a:tailEnd/>
          </a:ln>
        </p:spPr>
        <p:txBody>
          <a:bodyPr wrap="none" anchor="ctr"/>
          <a:lstStyle/>
          <a:p>
            <a:endParaRPr lang="en-US"/>
          </a:p>
        </p:txBody>
      </p:sp>
      <p:sp>
        <p:nvSpPr>
          <p:cNvPr id="162821" name="Text Box 5"/>
          <p:cNvSpPr txBox="1">
            <a:spLocks noChangeArrowheads="1"/>
          </p:cNvSpPr>
          <p:nvPr/>
        </p:nvSpPr>
        <p:spPr bwMode="auto">
          <a:xfrm>
            <a:off x="609600" y="20478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62822" name="Line 6"/>
          <p:cNvSpPr>
            <a:spLocks noChangeShapeType="1"/>
          </p:cNvSpPr>
          <p:nvPr/>
        </p:nvSpPr>
        <p:spPr bwMode="auto">
          <a:xfrm>
            <a:off x="1905000" y="2047875"/>
            <a:ext cx="0" cy="685800"/>
          </a:xfrm>
          <a:prstGeom prst="line">
            <a:avLst/>
          </a:prstGeom>
          <a:noFill/>
          <a:ln w="9525">
            <a:solidFill>
              <a:schemeClr val="tx1"/>
            </a:solidFill>
            <a:round/>
            <a:headEnd/>
            <a:tailEnd/>
          </a:ln>
        </p:spPr>
        <p:txBody>
          <a:bodyPr/>
          <a:lstStyle/>
          <a:p>
            <a:endParaRPr lang="en-US"/>
          </a:p>
        </p:txBody>
      </p:sp>
      <p:sp>
        <p:nvSpPr>
          <p:cNvPr id="162823" name="Text Box 7"/>
          <p:cNvSpPr txBox="1">
            <a:spLocks noChangeArrowheads="1"/>
          </p:cNvSpPr>
          <p:nvPr/>
        </p:nvSpPr>
        <p:spPr bwMode="auto">
          <a:xfrm>
            <a:off x="1905000" y="2047875"/>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62824" name="Line 8"/>
          <p:cNvSpPr>
            <a:spLocks noChangeShapeType="1"/>
          </p:cNvSpPr>
          <p:nvPr/>
        </p:nvSpPr>
        <p:spPr bwMode="auto">
          <a:xfrm>
            <a:off x="2743200" y="2047875"/>
            <a:ext cx="0" cy="685800"/>
          </a:xfrm>
          <a:prstGeom prst="line">
            <a:avLst/>
          </a:prstGeom>
          <a:noFill/>
          <a:ln w="9525">
            <a:solidFill>
              <a:schemeClr val="tx1"/>
            </a:solidFill>
            <a:round/>
            <a:headEnd/>
            <a:tailEnd/>
          </a:ln>
        </p:spPr>
        <p:txBody>
          <a:bodyPr/>
          <a:lstStyle/>
          <a:p>
            <a:endParaRPr lang="en-US"/>
          </a:p>
        </p:txBody>
      </p:sp>
      <p:sp>
        <p:nvSpPr>
          <p:cNvPr id="162825" name="Text Box 9"/>
          <p:cNvSpPr txBox="1">
            <a:spLocks noChangeArrowheads="1"/>
          </p:cNvSpPr>
          <p:nvPr/>
        </p:nvSpPr>
        <p:spPr bwMode="auto">
          <a:xfrm>
            <a:off x="2743200" y="2047875"/>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02/06/2009</a:t>
            </a:r>
          </a:p>
        </p:txBody>
      </p:sp>
      <p:sp>
        <p:nvSpPr>
          <p:cNvPr id="162826" name="Line 10"/>
          <p:cNvSpPr>
            <a:spLocks noChangeShapeType="1"/>
          </p:cNvSpPr>
          <p:nvPr/>
        </p:nvSpPr>
        <p:spPr bwMode="auto">
          <a:xfrm>
            <a:off x="3886200" y="2047875"/>
            <a:ext cx="0" cy="685800"/>
          </a:xfrm>
          <a:prstGeom prst="line">
            <a:avLst/>
          </a:prstGeom>
          <a:noFill/>
          <a:ln w="9525">
            <a:solidFill>
              <a:schemeClr val="tx1"/>
            </a:solidFill>
            <a:round/>
            <a:headEnd/>
            <a:tailEnd/>
          </a:ln>
        </p:spPr>
        <p:txBody>
          <a:bodyPr/>
          <a:lstStyle/>
          <a:p>
            <a:endParaRPr lang="en-US"/>
          </a:p>
        </p:txBody>
      </p:sp>
      <p:sp>
        <p:nvSpPr>
          <p:cNvPr id="162827" name="Text Box 11"/>
          <p:cNvSpPr txBox="1">
            <a:spLocks noChangeArrowheads="1"/>
          </p:cNvSpPr>
          <p:nvPr/>
        </p:nvSpPr>
        <p:spPr bwMode="auto">
          <a:xfrm>
            <a:off x="3886200" y="2047875"/>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22:01:37</a:t>
            </a:r>
          </a:p>
        </p:txBody>
      </p:sp>
      <p:sp>
        <p:nvSpPr>
          <p:cNvPr id="162828" name="Line 12"/>
          <p:cNvSpPr>
            <a:spLocks noChangeShapeType="1"/>
          </p:cNvSpPr>
          <p:nvPr/>
        </p:nvSpPr>
        <p:spPr bwMode="auto">
          <a:xfrm>
            <a:off x="4876800" y="2047875"/>
            <a:ext cx="0" cy="685800"/>
          </a:xfrm>
          <a:prstGeom prst="line">
            <a:avLst/>
          </a:prstGeom>
          <a:noFill/>
          <a:ln w="9525">
            <a:solidFill>
              <a:schemeClr val="tx1"/>
            </a:solidFill>
            <a:round/>
            <a:headEnd/>
            <a:tailEnd/>
          </a:ln>
        </p:spPr>
        <p:txBody>
          <a:bodyPr/>
          <a:lstStyle/>
          <a:p>
            <a:endParaRPr lang="en-US"/>
          </a:p>
        </p:txBody>
      </p:sp>
      <p:sp>
        <p:nvSpPr>
          <p:cNvPr id="162829" name="Text Box 13"/>
          <p:cNvSpPr txBox="1">
            <a:spLocks noChangeArrowheads="1"/>
          </p:cNvSpPr>
          <p:nvPr/>
        </p:nvSpPr>
        <p:spPr bwMode="auto">
          <a:xfrm>
            <a:off x="4876800" y="2047875"/>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62830" name="Line 14"/>
          <p:cNvSpPr>
            <a:spLocks noChangeShapeType="1"/>
          </p:cNvSpPr>
          <p:nvPr/>
        </p:nvSpPr>
        <p:spPr bwMode="auto">
          <a:xfrm>
            <a:off x="5410200" y="2047875"/>
            <a:ext cx="0" cy="685800"/>
          </a:xfrm>
          <a:prstGeom prst="line">
            <a:avLst/>
          </a:prstGeom>
          <a:noFill/>
          <a:ln w="9525">
            <a:solidFill>
              <a:schemeClr val="tx1"/>
            </a:solidFill>
            <a:round/>
            <a:headEnd/>
            <a:tailEnd/>
          </a:ln>
        </p:spPr>
        <p:txBody>
          <a:bodyPr/>
          <a:lstStyle/>
          <a:p>
            <a:endParaRPr lang="en-US"/>
          </a:p>
        </p:txBody>
      </p:sp>
      <p:sp>
        <p:nvSpPr>
          <p:cNvPr id="162831" name="Text Box 15"/>
          <p:cNvSpPr txBox="1">
            <a:spLocks noChangeArrowheads="1"/>
          </p:cNvSpPr>
          <p:nvPr/>
        </p:nvSpPr>
        <p:spPr bwMode="auto">
          <a:xfrm>
            <a:off x="5410200" y="2047875"/>
            <a:ext cx="2362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Hourly Maint. LNP LRN</a:t>
            </a:r>
          </a:p>
        </p:txBody>
      </p:sp>
      <p:sp>
        <p:nvSpPr>
          <p:cNvPr id="162832" name="Line 16"/>
          <p:cNvSpPr>
            <a:spLocks noChangeShapeType="1"/>
          </p:cNvSpPr>
          <p:nvPr/>
        </p:nvSpPr>
        <p:spPr bwMode="auto">
          <a:xfrm>
            <a:off x="7620000" y="2047875"/>
            <a:ext cx="0" cy="685800"/>
          </a:xfrm>
          <a:prstGeom prst="line">
            <a:avLst/>
          </a:prstGeom>
          <a:noFill/>
          <a:ln w="9525">
            <a:solidFill>
              <a:schemeClr val="tx1"/>
            </a:solidFill>
            <a:round/>
            <a:headEnd/>
            <a:tailEnd/>
          </a:ln>
        </p:spPr>
        <p:txBody>
          <a:bodyPr/>
          <a:lstStyle/>
          <a:p>
            <a:endParaRPr lang="en-US"/>
          </a:p>
        </p:txBody>
      </p:sp>
      <p:sp>
        <p:nvSpPr>
          <p:cNvPr id="162833" name="Text Box 17"/>
          <p:cNvSpPr txBox="1">
            <a:spLocks noChangeArrowheads="1"/>
          </p:cNvSpPr>
          <p:nvPr/>
        </p:nvSpPr>
        <p:spPr bwMode="auto">
          <a:xfrm>
            <a:off x="7696200" y="2047875"/>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62834" name="Rectangle 18"/>
          <p:cNvSpPr>
            <a:spLocks noChangeArrowheads="1"/>
          </p:cNvSpPr>
          <p:nvPr/>
        </p:nvSpPr>
        <p:spPr bwMode="auto">
          <a:xfrm>
            <a:off x="609600" y="2733675"/>
            <a:ext cx="7924800" cy="685800"/>
          </a:xfrm>
          <a:prstGeom prst="rect">
            <a:avLst/>
          </a:prstGeom>
          <a:noFill/>
          <a:ln w="9525">
            <a:solidFill>
              <a:schemeClr val="tx1"/>
            </a:solidFill>
            <a:miter lim="800000"/>
            <a:headEnd/>
            <a:tailEnd/>
          </a:ln>
        </p:spPr>
        <p:txBody>
          <a:bodyPr wrap="none" anchor="ctr"/>
          <a:lstStyle/>
          <a:p>
            <a:endParaRPr lang="en-US"/>
          </a:p>
        </p:txBody>
      </p:sp>
      <p:sp>
        <p:nvSpPr>
          <p:cNvPr id="162835" name="Text Box 19"/>
          <p:cNvSpPr txBox="1">
            <a:spLocks noChangeArrowheads="1"/>
          </p:cNvSpPr>
          <p:nvPr/>
        </p:nvSpPr>
        <p:spPr bwMode="auto">
          <a:xfrm>
            <a:off x="6096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02/06/2009</a:t>
            </a:r>
          </a:p>
        </p:txBody>
      </p:sp>
      <p:sp>
        <p:nvSpPr>
          <p:cNvPr id="162836" name="Line 20"/>
          <p:cNvSpPr>
            <a:spLocks noChangeShapeType="1"/>
          </p:cNvSpPr>
          <p:nvPr/>
        </p:nvSpPr>
        <p:spPr bwMode="auto">
          <a:xfrm>
            <a:off x="1905000" y="2733675"/>
            <a:ext cx="0" cy="685800"/>
          </a:xfrm>
          <a:prstGeom prst="line">
            <a:avLst/>
          </a:prstGeom>
          <a:noFill/>
          <a:ln w="9525">
            <a:solidFill>
              <a:schemeClr val="tx1"/>
            </a:solidFill>
            <a:round/>
            <a:headEnd/>
            <a:tailEnd/>
          </a:ln>
        </p:spPr>
        <p:txBody>
          <a:bodyPr/>
          <a:lstStyle/>
          <a:p>
            <a:endParaRPr lang="en-US"/>
          </a:p>
        </p:txBody>
      </p:sp>
      <p:sp>
        <p:nvSpPr>
          <p:cNvPr id="162837" name="Text Box 21"/>
          <p:cNvSpPr txBox="1">
            <a:spLocks noChangeArrowheads="1"/>
          </p:cNvSpPr>
          <p:nvPr/>
        </p:nvSpPr>
        <p:spPr bwMode="auto">
          <a:xfrm>
            <a:off x="1905000" y="2733675"/>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21:00:00</a:t>
            </a:r>
          </a:p>
        </p:txBody>
      </p:sp>
      <p:sp>
        <p:nvSpPr>
          <p:cNvPr id="162838" name="Line 22"/>
          <p:cNvSpPr>
            <a:spLocks noChangeShapeType="1"/>
          </p:cNvSpPr>
          <p:nvPr/>
        </p:nvSpPr>
        <p:spPr bwMode="auto">
          <a:xfrm>
            <a:off x="3276600" y="2733675"/>
            <a:ext cx="0" cy="685800"/>
          </a:xfrm>
          <a:prstGeom prst="line">
            <a:avLst/>
          </a:prstGeom>
          <a:noFill/>
          <a:ln w="9525">
            <a:solidFill>
              <a:schemeClr val="tx1"/>
            </a:solidFill>
            <a:round/>
            <a:headEnd/>
            <a:tailEnd/>
          </a:ln>
        </p:spPr>
        <p:txBody>
          <a:bodyPr/>
          <a:lstStyle/>
          <a:p>
            <a:endParaRPr lang="en-US"/>
          </a:p>
        </p:txBody>
      </p:sp>
      <p:sp>
        <p:nvSpPr>
          <p:cNvPr id="162839" name="Line 23"/>
          <p:cNvSpPr>
            <a:spLocks noChangeShapeType="1"/>
          </p:cNvSpPr>
          <p:nvPr/>
        </p:nvSpPr>
        <p:spPr bwMode="auto">
          <a:xfrm>
            <a:off x="4343400" y="2733675"/>
            <a:ext cx="0" cy="685800"/>
          </a:xfrm>
          <a:prstGeom prst="line">
            <a:avLst/>
          </a:prstGeom>
          <a:noFill/>
          <a:ln w="9525">
            <a:solidFill>
              <a:schemeClr val="tx1"/>
            </a:solidFill>
            <a:round/>
            <a:headEnd/>
            <a:tailEnd/>
          </a:ln>
        </p:spPr>
        <p:txBody>
          <a:bodyPr/>
          <a:lstStyle/>
          <a:p>
            <a:endParaRPr lang="en-US"/>
          </a:p>
        </p:txBody>
      </p:sp>
      <p:sp>
        <p:nvSpPr>
          <p:cNvPr id="162840" name="Line 24"/>
          <p:cNvSpPr>
            <a:spLocks noChangeShapeType="1"/>
          </p:cNvSpPr>
          <p:nvPr/>
        </p:nvSpPr>
        <p:spPr bwMode="auto">
          <a:xfrm>
            <a:off x="5715000" y="2733675"/>
            <a:ext cx="0" cy="685800"/>
          </a:xfrm>
          <a:prstGeom prst="line">
            <a:avLst/>
          </a:prstGeom>
          <a:noFill/>
          <a:ln w="9525">
            <a:solidFill>
              <a:schemeClr val="tx1"/>
            </a:solidFill>
            <a:round/>
            <a:headEnd/>
            <a:tailEnd/>
          </a:ln>
        </p:spPr>
        <p:txBody>
          <a:bodyPr/>
          <a:lstStyle/>
          <a:p>
            <a:endParaRPr lang="en-US"/>
          </a:p>
        </p:txBody>
      </p:sp>
      <p:sp>
        <p:nvSpPr>
          <p:cNvPr id="162841" name="Text Box 25"/>
          <p:cNvSpPr txBox="1">
            <a:spLocks noChangeArrowheads="1"/>
          </p:cNvSpPr>
          <p:nvPr/>
        </p:nvSpPr>
        <p:spPr bwMode="auto">
          <a:xfrm>
            <a:off x="3276600" y="2733675"/>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62842" name="Text Box 26"/>
          <p:cNvSpPr txBox="1">
            <a:spLocks noChangeArrowheads="1"/>
          </p:cNvSpPr>
          <p:nvPr/>
        </p:nvSpPr>
        <p:spPr bwMode="auto">
          <a:xfrm>
            <a:off x="32766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22:00:00</a:t>
            </a:r>
          </a:p>
        </p:txBody>
      </p:sp>
      <p:sp>
        <p:nvSpPr>
          <p:cNvPr id="162843" name="Text Box 27"/>
          <p:cNvSpPr txBox="1">
            <a:spLocks noChangeArrowheads="1"/>
          </p:cNvSpPr>
          <p:nvPr/>
        </p:nvSpPr>
        <p:spPr bwMode="auto">
          <a:xfrm>
            <a:off x="4343400" y="2733675"/>
            <a:ext cx="17526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NUMENTIDS</a:t>
            </a:r>
          </a:p>
          <a:p>
            <a:pPr>
              <a:spcBef>
                <a:spcPct val="50000"/>
              </a:spcBef>
            </a:pPr>
            <a:r>
              <a:rPr lang="en-US" sz="1600">
                <a:latin typeface="Times New Roman" pitchFamily="18" charset="0"/>
              </a:rPr>
              <a:t>            6</a:t>
            </a:r>
          </a:p>
        </p:txBody>
      </p:sp>
      <p:sp>
        <p:nvSpPr>
          <p:cNvPr id="162844" name="Rectangle 28"/>
          <p:cNvSpPr>
            <a:spLocks noChangeArrowheads="1"/>
          </p:cNvSpPr>
          <p:nvPr/>
        </p:nvSpPr>
        <p:spPr bwMode="auto">
          <a:xfrm>
            <a:off x="609600" y="3419475"/>
            <a:ext cx="7924800" cy="304800"/>
          </a:xfrm>
          <a:prstGeom prst="rect">
            <a:avLst/>
          </a:prstGeom>
          <a:noFill/>
          <a:ln w="9525">
            <a:solidFill>
              <a:schemeClr val="tx1"/>
            </a:solidFill>
            <a:miter lim="800000"/>
            <a:headEnd/>
            <a:tailEnd/>
          </a:ln>
        </p:spPr>
        <p:txBody>
          <a:bodyPr wrap="none" anchor="ctr"/>
          <a:lstStyle/>
          <a:p>
            <a:endParaRPr lang="en-US"/>
          </a:p>
        </p:txBody>
      </p:sp>
      <p:sp>
        <p:nvSpPr>
          <p:cNvPr id="162845" name="Text Box 29"/>
          <p:cNvSpPr txBox="1">
            <a:spLocks noChangeArrowheads="1"/>
          </p:cNvSpPr>
          <p:nvPr/>
        </p:nvSpPr>
        <p:spPr bwMode="auto">
          <a:xfrm>
            <a:off x="685800"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62846" name="Line 30"/>
          <p:cNvSpPr>
            <a:spLocks noChangeShapeType="1"/>
          </p:cNvSpPr>
          <p:nvPr/>
        </p:nvSpPr>
        <p:spPr bwMode="auto">
          <a:xfrm>
            <a:off x="3276600" y="3419475"/>
            <a:ext cx="0" cy="304800"/>
          </a:xfrm>
          <a:prstGeom prst="line">
            <a:avLst/>
          </a:prstGeom>
          <a:noFill/>
          <a:ln w="9525">
            <a:solidFill>
              <a:schemeClr val="tx1"/>
            </a:solidFill>
            <a:round/>
            <a:headEnd/>
            <a:tailEnd/>
          </a:ln>
        </p:spPr>
        <p:txBody>
          <a:bodyPr/>
          <a:lstStyle/>
          <a:p>
            <a:endParaRPr lang="en-US"/>
          </a:p>
        </p:txBody>
      </p:sp>
      <p:sp>
        <p:nvSpPr>
          <p:cNvPr id="162847" name="Rectangle 31"/>
          <p:cNvSpPr>
            <a:spLocks noChangeArrowheads="1"/>
          </p:cNvSpPr>
          <p:nvPr/>
        </p:nvSpPr>
        <p:spPr bwMode="auto">
          <a:xfrm>
            <a:off x="609600" y="3724275"/>
            <a:ext cx="7924800" cy="304800"/>
          </a:xfrm>
          <a:prstGeom prst="rect">
            <a:avLst/>
          </a:prstGeom>
          <a:noFill/>
          <a:ln w="9525">
            <a:solidFill>
              <a:schemeClr val="tx1"/>
            </a:solidFill>
            <a:miter lim="800000"/>
            <a:headEnd/>
            <a:tailEnd/>
          </a:ln>
        </p:spPr>
        <p:txBody>
          <a:bodyPr wrap="none" anchor="ctr"/>
          <a:lstStyle/>
          <a:p>
            <a:endParaRPr lang="en-US"/>
          </a:p>
        </p:txBody>
      </p:sp>
      <p:sp>
        <p:nvSpPr>
          <p:cNvPr id="162848" name="Line 32"/>
          <p:cNvSpPr>
            <a:spLocks noChangeShapeType="1"/>
          </p:cNvSpPr>
          <p:nvPr/>
        </p:nvSpPr>
        <p:spPr bwMode="auto">
          <a:xfrm>
            <a:off x="3276600" y="3724275"/>
            <a:ext cx="0" cy="304800"/>
          </a:xfrm>
          <a:prstGeom prst="line">
            <a:avLst/>
          </a:prstGeom>
          <a:noFill/>
          <a:ln w="9525">
            <a:solidFill>
              <a:schemeClr val="tx1"/>
            </a:solidFill>
            <a:round/>
            <a:headEnd/>
            <a:tailEnd/>
          </a:ln>
        </p:spPr>
        <p:txBody>
          <a:bodyPr/>
          <a:lstStyle/>
          <a:p>
            <a:endParaRPr lang="en-US"/>
          </a:p>
        </p:txBody>
      </p:sp>
      <p:sp>
        <p:nvSpPr>
          <p:cNvPr id="162849" name="Text Box 33"/>
          <p:cNvSpPr txBox="1">
            <a:spLocks noChangeArrowheads="1"/>
          </p:cNvSpPr>
          <p:nvPr/>
        </p:nvSpPr>
        <p:spPr bwMode="auto">
          <a:xfrm>
            <a:off x="1066800" y="3724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2850" name="Text Box 34"/>
          <p:cNvSpPr txBox="1">
            <a:spLocks noChangeArrowheads="1"/>
          </p:cNvSpPr>
          <p:nvPr/>
        </p:nvSpPr>
        <p:spPr bwMode="auto">
          <a:xfrm>
            <a:off x="3276600" y="3419475"/>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LRNQRCV</a:t>
            </a:r>
          </a:p>
        </p:txBody>
      </p:sp>
      <p:sp>
        <p:nvSpPr>
          <p:cNvPr id="162851" name="Text Box 35"/>
          <p:cNvSpPr txBox="1">
            <a:spLocks noChangeArrowheads="1"/>
          </p:cNvSpPr>
          <p:nvPr/>
        </p:nvSpPr>
        <p:spPr bwMode="auto">
          <a:xfrm>
            <a:off x="3352800" y="37242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1243</a:t>
            </a:r>
          </a:p>
        </p:txBody>
      </p:sp>
      <p:sp>
        <p:nvSpPr>
          <p:cNvPr id="162852" name="Line 36"/>
          <p:cNvSpPr>
            <a:spLocks noChangeShapeType="1"/>
          </p:cNvSpPr>
          <p:nvPr/>
        </p:nvSpPr>
        <p:spPr bwMode="auto">
          <a:xfrm>
            <a:off x="4419600" y="3419475"/>
            <a:ext cx="0" cy="609600"/>
          </a:xfrm>
          <a:prstGeom prst="line">
            <a:avLst/>
          </a:prstGeom>
          <a:noFill/>
          <a:ln w="9525">
            <a:solidFill>
              <a:schemeClr val="tx1"/>
            </a:solidFill>
            <a:round/>
            <a:headEnd/>
            <a:tailEnd/>
          </a:ln>
        </p:spPr>
        <p:txBody>
          <a:bodyPr/>
          <a:lstStyle/>
          <a:p>
            <a:endParaRPr lang="en-US"/>
          </a:p>
        </p:txBody>
      </p:sp>
      <p:sp>
        <p:nvSpPr>
          <p:cNvPr id="162853" name="Rectangle 37"/>
          <p:cNvSpPr>
            <a:spLocks noChangeArrowheads="1"/>
          </p:cNvSpPr>
          <p:nvPr/>
        </p:nvSpPr>
        <p:spPr bwMode="auto">
          <a:xfrm>
            <a:off x="609600" y="4029075"/>
            <a:ext cx="7924800" cy="304800"/>
          </a:xfrm>
          <a:prstGeom prst="rect">
            <a:avLst/>
          </a:prstGeom>
          <a:noFill/>
          <a:ln w="9525">
            <a:solidFill>
              <a:schemeClr val="tx1"/>
            </a:solidFill>
            <a:miter lim="800000"/>
            <a:headEnd/>
            <a:tailEnd/>
          </a:ln>
        </p:spPr>
        <p:txBody>
          <a:bodyPr wrap="none" anchor="ctr"/>
          <a:lstStyle/>
          <a:p>
            <a:endParaRPr lang="en-US"/>
          </a:p>
        </p:txBody>
      </p:sp>
      <p:sp>
        <p:nvSpPr>
          <p:cNvPr id="162854" name="Line 38"/>
          <p:cNvSpPr>
            <a:spLocks noChangeShapeType="1"/>
          </p:cNvSpPr>
          <p:nvPr/>
        </p:nvSpPr>
        <p:spPr bwMode="auto">
          <a:xfrm>
            <a:off x="3276600" y="4029075"/>
            <a:ext cx="0" cy="304800"/>
          </a:xfrm>
          <a:prstGeom prst="line">
            <a:avLst/>
          </a:prstGeom>
          <a:noFill/>
          <a:ln w="9525">
            <a:solidFill>
              <a:schemeClr val="tx1"/>
            </a:solidFill>
            <a:round/>
            <a:headEnd/>
            <a:tailEnd/>
          </a:ln>
        </p:spPr>
        <p:txBody>
          <a:bodyPr/>
          <a:lstStyle/>
          <a:p>
            <a:endParaRPr lang="en-US"/>
          </a:p>
        </p:txBody>
      </p:sp>
      <p:sp>
        <p:nvSpPr>
          <p:cNvPr id="162855" name="Text Box 39"/>
          <p:cNvSpPr txBox="1">
            <a:spLocks noChangeArrowheads="1"/>
          </p:cNvSpPr>
          <p:nvPr/>
        </p:nvSpPr>
        <p:spPr bwMode="auto">
          <a:xfrm>
            <a:off x="1066800" y="40290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2856" name="Text Box 40"/>
          <p:cNvSpPr txBox="1">
            <a:spLocks noChangeArrowheads="1"/>
          </p:cNvSpPr>
          <p:nvPr/>
        </p:nvSpPr>
        <p:spPr bwMode="auto">
          <a:xfrm>
            <a:off x="3352800" y="40290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1638</a:t>
            </a:r>
          </a:p>
        </p:txBody>
      </p:sp>
      <p:sp>
        <p:nvSpPr>
          <p:cNvPr id="162857" name="Rectangle 41"/>
          <p:cNvSpPr>
            <a:spLocks noChangeArrowheads="1"/>
          </p:cNvSpPr>
          <p:nvPr/>
        </p:nvSpPr>
        <p:spPr bwMode="auto">
          <a:xfrm>
            <a:off x="609600" y="4333875"/>
            <a:ext cx="7924800" cy="304800"/>
          </a:xfrm>
          <a:prstGeom prst="rect">
            <a:avLst/>
          </a:prstGeom>
          <a:noFill/>
          <a:ln w="9525">
            <a:solidFill>
              <a:schemeClr val="tx1"/>
            </a:solidFill>
            <a:miter lim="800000"/>
            <a:headEnd/>
            <a:tailEnd/>
          </a:ln>
        </p:spPr>
        <p:txBody>
          <a:bodyPr wrap="none" anchor="ctr"/>
          <a:lstStyle/>
          <a:p>
            <a:endParaRPr lang="en-US"/>
          </a:p>
        </p:txBody>
      </p:sp>
      <p:sp>
        <p:nvSpPr>
          <p:cNvPr id="162858" name="Line 42"/>
          <p:cNvSpPr>
            <a:spLocks noChangeShapeType="1"/>
          </p:cNvSpPr>
          <p:nvPr/>
        </p:nvSpPr>
        <p:spPr bwMode="auto">
          <a:xfrm>
            <a:off x="3276600" y="4333875"/>
            <a:ext cx="0" cy="304800"/>
          </a:xfrm>
          <a:prstGeom prst="line">
            <a:avLst/>
          </a:prstGeom>
          <a:noFill/>
          <a:ln w="9525">
            <a:solidFill>
              <a:schemeClr val="tx1"/>
            </a:solidFill>
            <a:round/>
            <a:headEnd/>
            <a:tailEnd/>
          </a:ln>
        </p:spPr>
        <p:txBody>
          <a:bodyPr/>
          <a:lstStyle/>
          <a:p>
            <a:endParaRPr lang="en-US"/>
          </a:p>
        </p:txBody>
      </p:sp>
      <p:sp>
        <p:nvSpPr>
          <p:cNvPr id="162859" name="Text Box 43"/>
          <p:cNvSpPr txBox="1">
            <a:spLocks noChangeArrowheads="1"/>
          </p:cNvSpPr>
          <p:nvPr/>
        </p:nvSpPr>
        <p:spPr bwMode="auto">
          <a:xfrm>
            <a:off x="1066800" y="43338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2860" name="Text Box 44"/>
          <p:cNvSpPr txBox="1">
            <a:spLocks noChangeArrowheads="1"/>
          </p:cNvSpPr>
          <p:nvPr/>
        </p:nvSpPr>
        <p:spPr bwMode="auto">
          <a:xfrm>
            <a:off x="3352800" y="43338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2336</a:t>
            </a:r>
          </a:p>
        </p:txBody>
      </p:sp>
      <p:sp>
        <p:nvSpPr>
          <p:cNvPr id="162861" name="Rectangle 45"/>
          <p:cNvSpPr>
            <a:spLocks noChangeArrowheads="1"/>
          </p:cNvSpPr>
          <p:nvPr/>
        </p:nvSpPr>
        <p:spPr bwMode="auto">
          <a:xfrm>
            <a:off x="609600" y="4638675"/>
            <a:ext cx="7924800" cy="304800"/>
          </a:xfrm>
          <a:prstGeom prst="rect">
            <a:avLst/>
          </a:prstGeom>
          <a:noFill/>
          <a:ln w="9525">
            <a:solidFill>
              <a:schemeClr val="tx1"/>
            </a:solidFill>
            <a:miter lim="800000"/>
            <a:headEnd/>
            <a:tailEnd/>
          </a:ln>
        </p:spPr>
        <p:txBody>
          <a:bodyPr wrap="none" anchor="ctr"/>
          <a:lstStyle/>
          <a:p>
            <a:endParaRPr lang="en-US"/>
          </a:p>
        </p:txBody>
      </p:sp>
      <p:sp>
        <p:nvSpPr>
          <p:cNvPr id="162862" name="Line 46"/>
          <p:cNvSpPr>
            <a:spLocks noChangeShapeType="1"/>
          </p:cNvSpPr>
          <p:nvPr/>
        </p:nvSpPr>
        <p:spPr bwMode="auto">
          <a:xfrm>
            <a:off x="3276600" y="4638675"/>
            <a:ext cx="0" cy="304800"/>
          </a:xfrm>
          <a:prstGeom prst="line">
            <a:avLst/>
          </a:prstGeom>
          <a:noFill/>
          <a:ln w="9525">
            <a:solidFill>
              <a:schemeClr val="tx1"/>
            </a:solidFill>
            <a:round/>
            <a:headEnd/>
            <a:tailEnd/>
          </a:ln>
        </p:spPr>
        <p:txBody>
          <a:bodyPr/>
          <a:lstStyle/>
          <a:p>
            <a:endParaRPr lang="en-US"/>
          </a:p>
        </p:txBody>
      </p:sp>
      <p:sp>
        <p:nvSpPr>
          <p:cNvPr id="162863" name="Text Box 47"/>
          <p:cNvSpPr txBox="1">
            <a:spLocks noChangeArrowheads="1"/>
          </p:cNvSpPr>
          <p:nvPr/>
        </p:nvSpPr>
        <p:spPr bwMode="auto">
          <a:xfrm>
            <a:off x="1066800" y="46386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2864" name="Text Box 48"/>
          <p:cNvSpPr txBox="1">
            <a:spLocks noChangeArrowheads="1"/>
          </p:cNvSpPr>
          <p:nvPr/>
        </p:nvSpPr>
        <p:spPr bwMode="auto">
          <a:xfrm>
            <a:off x="3352800" y="46386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4683</a:t>
            </a:r>
          </a:p>
        </p:txBody>
      </p:sp>
      <p:sp>
        <p:nvSpPr>
          <p:cNvPr id="162865" name="Rectangle 49"/>
          <p:cNvSpPr>
            <a:spLocks noChangeArrowheads="1"/>
          </p:cNvSpPr>
          <p:nvPr/>
        </p:nvSpPr>
        <p:spPr bwMode="auto">
          <a:xfrm>
            <a:off x="609600" y="4943475"/>
            <a:ext cx="7924800" cy="304800"/>
          </a:xfrm>
          <a:prstGeom prst="rect">
            <a:avLst/>
          </a:prstGeom>
          <a:noFill/>
          <a:ln w="9525">
            <a:solidFill>
              <a:schemeClr val="tx1"/>
            </a:solidFill>
            <a:miter lim="800000"/>
            <a:headEnd/>
            <a:tailEnd/>
          </a:ln>
        </p:spPr>
        <p:txBody>
          <a:bodyPr wrap="none" anchor="ctr"/>
          <a:lstStyle/>
          <a:p>
            <a:endParaRPr lang="en-US"/>
          </a:p>
        </p:txBody>
      </p:sp>
      <p:sp>
        <p:nvSpPr>
          <p:cNvPr id="162866" name="Line 50"/>
          <p:cNvSpPr>
            <a:spLocks noChangeShapeType="1"/>
          </p:cNvSpPr>
          <p:nvPr/>
        </p:nvSpPr>
        <p:spPr bwMode="auto">
          <a:xfrm>
            <a:off x="3276600" y="4943475"/>
            <a:ext cx="0" cy="304800"/>
          </a:xfrm>
          <a:prstGeom prst="line">
            <a:avLst/>
          </a:prstGeom>
          <a:noFill/>
          <a:ln w="9525">
            <a:solidFill>
              <a:schemeClr val="tx1"/>
            </a:solidFill>
            <a:round/>
            <a:headEnd/>
            <a:tailEnd/>
          </a:ln>
        </p:spPr>
        <p:txBody>
          <a:bodyPr/>
          <a:lstStyle/>
          <a:p>
            <a:endParaRPr lang="en-US"/>
          </a:p>
        </p:txBody>
      </p:sp>
      <p:sp>
        <p:nvSpPr>
          <p:cNvPr id="162867" name="Text Box 51"/>
          <p:cNvSpPr txBox="1">
            <a:spLocks noChangeArrowheads="1"/>
          </p:cNvSpPr>
          <p:nvPr/>
        </p:nvSpPr>
        <p:spPr bwMode="auto">
          <a:xfrm>
            <a:off x="1066800" y="49434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2868" name="Text Box 52"/>
          <p:cNvSpPr txBox="1">
            <a:spLocks noChangeArrowheads="1"/>
          </p:cNvSpPr>
          <p:nvPr/>
        </p:nvSpPr>
        <p:spPr bwMode="auto">
          <a:xfrm>
            <a:off x="3352800" y="4943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3668</a:t>
            </a:r>
          </a:p>
        </p:txBody>
      </p:sp>
      <p:sp>
        <p:nvSpPr>
          <p:cNvPr id="162869" name="Rectangle 53"/>
          <p:cNvSpPr>
            <a:spLocks noChangeArrowheads="1"/>
          </p:cNvSpPr>
          <p:nvPr/>
        </p:nvSpPr>
        <p:spPr bwMode="auto">
          <a:xfrm>
            <a:off x="609600" y="5248275"/>
            <a:ext cx="7924800" cy="304800"/>
          </a:xfrm>
          <a:prstGeom prst="rect">
            <a:avLst/>
          </a:prstGeom>
          <a:noFill/>
          <a:ln w="9525">
            <a:solidFill>
              <a:schemeClr val="tx1"/>
            </a:solidFill>
            <a:miter lim="800000"/>
            <a:headEnd/>
            <a:tailEnd/>
          </a:ln>
        </p:spPr>
        <p:txBody>
          <a:bodyPr wrap="none" anchor="ctr"/>
          <a:lstStyle/>
          <a:p>
            <a:endParaRPr lang="en-US"/>
          </a:p>
        </p:txBody>
      </p:sp>
      <p:sp>
        <p:nvSpPr>
          <p:cNvPr id="162870" name="Line 54"/>
          <p:cNvSpPr>
            <a:spLocks noChangeShapeType="1"/>
          </p:cNvSpPr>
          <p:nvPr/>
        </p:nvSpPr>
        <p:spPr bwMode="auto">
          <a:xfrm>
            <a:off x="3276600" y="5248275"/>
            <a:ext cx="0" cy="304800"/>
          </a:xfrm>
          <a:prstGeom prst="line">
            <a:avLst/>
          </a:prstGeom>
          <a:noFill/>
          <a:ln w="9525">
            <a:solidFill>
              <a:schemeClr val="tx1"/>
            </a:solidFill>
            <a:round/>
            <a:headEnd/>
            <a:tailEnd/>
          </a:ln>
        </p:spPr>
        <p:txBody>
          <a:bodyPr/>
          <a:lstStyle/>
          <a:p>
            <a:endParaRPr lang="en-US"/>
          </a:p>
        </p:txBody>
      </p:sp>
      <p:sp>
        <p:nvSpPr>
          <p:cNvPr id="162871" name="Text Box 55"/>
          <p:cNvSpPr txBox="1">
            <a:spLocks noChangeArrowheads="1"/>
          </p:cNvSpPr>
          <p:nvPr/>
        </p:nvSpPr>
        <p:spPr bwMode="auto">
          <a:xfrm>
            <a:off x="1066800" y="5248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2872" name="Text Box 56"/>
          <p:cNvSpPr txBox="1">
            <a:spLocks noChangeArrowheads="1"/>
          </p:cNvSpPr>
          <p:nvPr/>
        </p:nvSpPr>
        <p:spPr bwMode="auto">
          <a:xfrm>
            <a:off x="3352800" y="52482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1542</a:t>
            </a:r>
          </a:p>
        </p:txBody>
      </p:sp>
      <p:sp>
        <p:nvSpPr>
          <p:cNvPr id="162873" name="Line 57"/>
          <p:cNvSpPr>
            <a:spLocks noChangeShapeType="1"/>
          </p:cNvSpPr>
          <p:nvPr/>
        </p:nvSpPr>
        <p:spPr bwMode="auto">
          <a:xfrm>
            <a:off x="4419600" y="4029075"/>
            <a:ext cx="0" cy="1524000"/>
          </a:xfrm>
          <a:prstGeom prst="line">
            <a:avLst/>
          </a:prstGeom>
          <a:noFill/>
          <a:ln w="9525">
            <a:solidFill>
              <a:schemeClr val="tx1"/>
            </a:solidFill>
            <a:round/>
            <a:headEnd/>
            <a:tailEnd/>
          </a:ln>
        </p:spPr>
        <p:txBody>
          <a:bodyPr/>
          <a:lstStyle/>
          <a:p>
            <a:endParaRPr lang="en-US"/>
          </a:p>
        </p:txBody>
      </p:sp>
      <p:sp>
        <p:nvSpPr>
          <p:cNvPr id="162874" name="Line 58"/>
          <p:cNvSpPr>
            <a:spLocks noChangeShapeType="1"/>
          </p:cNvSpPr>
          <p:nvPr/>
        </p:nvSpPr>
        <p:spPr bwMode="auto">
          <a:xfrm>
            <a:off x="1905000" y="3419475"/>
            <a:ext cx="0" cy="2133600"/>
          </a:xfrm>
          <a:prstGeom prst="line">
            <a:avLst/>
          </a:prstGeom>
          <a:noFill/>
          <a:ln w="9525">
            <a:solidFill>
              <a:schemeClr val="tx1"/>
            </a:solidFill>
            <a:round/>
            <a:headEnd/>
            <a:tailEnd/>
          </a:ln>
        </p:spPr>
        <p:txBody>
          <a:bodyPr/>
          <a:lstStyle/>
          <a:p>
            <a:endParaRPr lang="en-US"/>
          </a:p>
        </p:txBody>
      </p:sp>
      <p:sp>
        <p:nvSpPr>
          <p:cNvPr id="162875" name="Text Box 59"/>
          <p:cNvSpPr txBox="1">
            <a:spLocks noChangeArrowheads="1"/>
          </p:cNvSpPr>
          <p:nvPr/>
        </p:nvSpPr>
        <p:spPr bwMode="auto">
          <a:xfrm>
            <a:off x="2286000" y="3419475"/>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LRN</a:t>
            </a:r>
          </a:p>
        </p:txBody>
      </p:sp>
      <p:sp>
        <p:nvSpPr>
          <p:cNvPr id="162876" name="Text Box 60"/>
          <p:cNvSpPr txBox="1">
            <a:spLocks noChangeArrowheads="1"/>
          </p:cNvSpPr>
          <p:nvPr/>
        </p:nvSpPr>
        <p:spPr bwMode="auto">
          <a:xfrm>
            <a:off x="1981200" y="3724275"/>
            <a:ext cx="1676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9195576176</a:t>
            </a:r>
          </a:p>
        </p:txBody>
      </p:sp>
      <p:sp>
        <p:nvSpPr>
          <p:cNvPr id="162877" name="Text Box 61"/>
          <p:cNvSpPr txBox="1">
            <a:spLocks noChangeArrowheads="1"/>
          </p:cNvSpPr>
          <p:nvPr/>
        </p:nvSpPr>
        <p:spPr bwMode="auto">
          <a:xfrm>
            <a:off x="1981200" y="4029075"/>
            <a:ext cx="1295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3367252624</a:t>
            </a:r>
          </a:p>
        </p:txBody>
      </p:sp>
      <p:sp>
        <p:nvSpPr>
          <p:cNvPr id="162878" name="Text Box 62"/>
          <p:cNvSpPr txBox="1">
            <a:spLocks noChangeArrowheads="1"/>
          </p:cNvSpPr>
          <p:nvPr/>
        </p:nvSpPr>
        <p:spPr bwMode="auto">
          <a:xfrm>
            <a:off x="1981200" y="4333875"/>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9196019738</a:t>
            </a:r>
          </a:p>
        </p:txBody>
      </p:sp>
      <p:sp>
        <p:nvSpPr>
          <p:cNvPr id="162879" name="Text Box 63"/>
          <p:cNvSpPr txBox="1">
            <a:spLocks noChangeArrowheads="1"/>
          </p:cNvSpPr>
          <p:nvPr/>
        </p:nvSpPr>
        <p:spPr bwMode="auto">
          <a:xfrm>
            <a:off x="1981200" y="4638675"/>
            <a:ext cx="1295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9193803898</a:t>
            </a:r>
          </a:p>
        </p:txBody>
      </p:sp>
      <p:sp>
        <p:nvSpPr>
          <p:cNvPr id="162880" name="Text Box 64"/>
          <p:cNvSpPr txBox="1">
            <a:spLocks noChangeArrowheads="1"/>
          </p:cNvSpPr>
          <p:nvPr/>
        </p:nvSpPr>
        <p:spPr bwMode="auto">
          <a:xfrm>
            <a:off x="1981200" y="4943475"/>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3364991884</a:t>
            </a:r>
          </a:p>
        </p:txBody>
      </p:sp>
      <p:sp>
        <p:nvSpPr>
          <p:cNvPr id="162881" name="Text Box 65"/>
          <p:cNvSpPr txBox="1">
            <a:spLocks noChangeArrowheads="1"/>
          </p:cNvSpPr>
          <p:nvPr/>
        </p:nvSpPr>
        <p:spPr bwMode="auto">
          <a:xfrm>
            <a:off x="1981200" y="5248275"/>
            <a:ext cx="1676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9198107328</a:t>
            </a:r>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533400" y="0"/>
            <a:ext cx="8763000" cy="457200"/>
          </a:xfrm>
        </p:spPr>
        <p:txBody>
          <a:bodyPr/>
          <a:lstStyle/>
          <a:p>
            <a:pPr eaLnBrk="1" hangingPunct="1"/>
            <a:r>
              <a:rPr lang="en-US" dirty="0" smtClean="0"/>
              <a:t>Hourly Maintenance LNP Measurements</a:t>
            </a:r>
          </a:p>
        </p:txBody>
      </p:sp>
      <p:sp>
        <p:nvSpPr>
          <p:cNvPr id="163843" name="Rectangle 3"/>
          <p:cNvSpPr>
            <a:spLocks noChangeArrowheads="1"/>
          </p:cNvSpPr>
          <p:nvPr/>
        </p:nvSpPr>
        <p:spPr bwMode="auto">
          <a:xfrm>
            <a:off x="0" y="1000125"/>
            <a:ext cx="9144000" cy="519113"/>
          </a:xfrm>
          <a:prstGeom prst="rect">
            <a:avLst/>
          </a:prstGeom>
          <a:noFill/>
          <a:ln w="9525">
            <a:noFill/>
            <a:miter lim="800000"/>
            <a:headEnd/>
            <a:tailEnd/>
          </a:ln>
        </p:spPr>
        <p:txBody>
          <a:bodyPr>
            <a:spAutoFit/>
          </a:bodyPr>
          <a:lstStyle/>
          <a:p>
            <a:pPr eaLnBrk="0" hangingPunct="0"/>
            <a:r>
              <a:rPr lang="en-US" sz="2800"/>
              <a:t> rept-meas:type=mtch:enttype=lnp (NPA measurements)</a:t>
            </a:r>
          </a:p>
        </p:txBody>
      </p:sp>
      <p:sp>
        <p:nvSpPr>
          <p:cNvPr id="163844" name="Rectangle 4"/>
          <p:cNvSpPr>
            <a:spLocks noChangeArrowheads="1"/>
          </p:cNvSpPr>
          <p:nvPr/>
        </p:nvSpPr>
        <p:spPr bwMode="auto">
          <a:xfrm>
            <a:off x="609600" y="2057400"/>
            <a:ext cx="7924800" cy="685800"/>
          </a:xfrm>
          <a:prstGeom prst="rect">
            <a:avLst/>
          </a:prstGeom>
          <a:noFill/>
          <a:ln w="9525">
            <a:solidFill>
              <a:schemeClr val="tx1"/>
            </a:solidFill>
            <a:miter lim="800000"/>
            <a:headEnd/>
            <a:tailEnd/>
          </a:ln>
        </p:spPr>
        <p:txBody>
          <a:bodyPr wrap="none" anchor="ctr"/>
          <a:lstStyle/>
          <a:p>
            <a:endParaRPr lang="en-US"/>
          </a:p>
        </p:txBody>
      </p:sp>
      <p:sp>
        <p:nvSpPr>
          <p:cNvPr id="163845" name="Text Box 5"/>
          <p:cNvSpPr txBox="1">
            <a:spLocks noChangeArrowheads="1"/>
          </p:cNvSpPr>
          <p:nvPr/>
        </p:nvSpPr>
        <p:spPr bwMode="auto">
          <a:xfrm>
            <a:off x="609600" y="2057400"/>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63846" name="Line 6"/>
          <p:cNvSpPr>
            <a:spLocks noChangeShapeType="1"/>
          </p:cNvSpPr>
          <p:nvPr/>
        </p:nvSpPr>
        <p:spPr bwMode="auto">
          <a:xfrm>
            <a:off x="1905000" y="2057400"/>
            <a:ext cx="0" cy="685800"/>
          </a:xfrm>
          <a:prstGeom prst="line">
            <a:avLst/>
          </a:prstGeom>
          <a:noFill/>
          <a:ln w="9525">
            <a:solidFill>
              <a:schemeClr val="tx1"/>
            </a:solidFill>
            <a:round/>
            <a:headEnd/>
            <a:tailEnd/>
          </a:ln>
        </p:spPr>
        <p:txBody>
          <a:bodyPr/>
          <a:lstStyle/>
          <a:p>
            <a:endParaRPr lang="en-US"/>
          </a:p>
        </p:txBody>
      </p:sp>
      <p:sp>
        <p:nvSpPr>
          <p:cNvPr id="163847" name="Text Box 7"/>
          <p:cNvSpPr txBox="1">
            <a:spLocks noChangeArrowheads="1"/>
          </p:cNvSpPr>
          <p:nvPr/>
        </p:nvSpPr>
        <p:spPr bwMode="auto">
          <a:xfrm>
            <a:off x="1905000" y="2057400"/>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63848" name="Line 8"/>
          <p:cNvSpPr>
            <a:spLocks noChangeShapeType="1"/>
          </p:cNvSpPr>
          <p:nvPr/>
        </p:nvSpPr>
        <p:spPr bwMode="auto">
          <a:xfrm>
            <a:off x="2743200" y="2057400"/>
            <a:ext cx="0" cy="685800"/>
          </a:xfrm>
          <a:prstGeom prst="line">
            <a:avLst/>
          </a:prstGeom>
          <a:noFill/>
          <a:ln w="9525">
            <a:solidFill>
              <a:schemeClr val="tx1"/>
            </a:solidFill>
            <a:round/>
            <a:headEnd/>
            <a:tailEnd/>
          </a:ln>
        </p:spPr>
        <p:txBody>
          <a:bodyPr/>
          <a:lstStyle/>
          <a:p>
            <a:endParaRPr lang="en-US"/>
          </a:p>
        </p:txBody>
      </p:sp>
      <p:sp>
        <p:nvSpPr>
          <p:cNvPr id="163849" name="Text Box 9"/>
          <p:cNvSpPr txBox="1">
            <a:spLocks noChangeArrowheads="1"/>
          </p:cNvSpPr>
          <p:nvPr/>
        </p:nvSpPr>
        <p:spPr bwMode="auto">
          <a:xfrm>
            <a:off x="2743200" y="2057400"/>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02/06/2009</a:t>
            </a:r>
          </a:p>
        </p:txBody>
      </p:sp>
      <p:sp>
        <p:nvSpPr>
          <p:cNvPr id="163850" name="Line 10"/>
          <p:cNvSpPr>
            <a:spLocks noChangeShapeType="1"/>
          </p:cNvSpPr>
          <p:nvPr/>
        </p:nvSpPr>
        <p:spPr bwMode="auto">
          <a:xfrm>
            <a:off x="3886200" y="2057400"/>
            <a:ext cx="0" cy="685800"/>
          </a:xfrm>
          <a:prstGeom prst="line">
            <a:avLst/>
          </a:prstGeom>
          <a:noFill/>
          <a:ln w="9525">
            <a:solidFill>
              <a:schemeClr val="tx1"/>
            </a:solidFill>
            <a:round/>
            <a:headEnd/>
            <a:tailEnd/>
          </a:ln>
        </p:spPr>
        <p:txBody>
          <a:bodyPr/>
          <a:lstStyle/>
          <a:p>
            <a:endParaRPr lang="en-US"/>
          </a:p>
        </p:txBody>
      </p:sp>
      <p:sp>
        <p:nvSpPr>
          <p:cNvPr id="163851" name="Text Box 11"/>
          <p:cNvSpPr txBox="1">
            <a:spLocks noChangeArrowheads="1"/>
          </p:cNvSpPr>
          <p:nvPr/>
        </p:nvSpPr>
        <p:spPr bwMode="auto">
          <a:xfrm>
            <a:off x="3886200" y="2057400"/>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22:01:37</a:t>
            </a:r>
          </a:p>
        </p:txBody>
      </p:sp>
      <p:sp>
        <p:nvSpPr>
          <p:cNvPr id="163852" name="Line 12"/>
          <p:cNvSpPr>
            <a:spLocks noChangeShapeType="1"/>
          </p:cNvSpPr>
          <p:nvPr/>
        </p:nvSpPr>
        <p:spPr bwMode="auto">
          <a:xfrm>
            <a:off x="4876800" y="2057400"/>
            <a:ext cx="0" cy="685800"/>
          </a:xfrm>
          <a:prstGeom prst="line">
            <a:avLst/>
          </a:prstGeom>
          <a:noFill/>
          <a:ln w="9525">
            <a:solidFill>
              <a:schemeClr val="tx1"/>
            </a:solidFill>
            <a:round/>
            <a:headEnd/>
            <a:tailEnd/>
          </a:ln>
        </p:spPr>
        <p:txBody>
          <a:bodyPr/>
          <a:lstStyle/>
          <a:p>
            <a:endParaRPr lang="en-US"/>
          </a:p>
        </p:txBody>
      </p:sp>
      <p:sp>
        <p:nvSpPr>
          <p:cNvPr id="163853" name="Text Box 13"/>
          <p:cNvSpPr txBox="1">
            <a:spLocks noChangeArrowheads="1"/>
          </p:cNvSpPr>
          <p:nvPr/>
        </p:nvSpPr>
        <p:spPr bwMode="auto">
          <a:xfrm>
            <a:off x="4876800" y="2057400"/>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63854" name="Line 14"/>
          <p:cNvSpPr>
            <a:spLocks noChangeShapeType="1"/>
          </p:cNvSpPr>
          <p:nvPr/>
        </p:nvSpPr>
        <p:spPr bwMode="auto">
          <a:xfrm>
            <a:off x="5410200" y="2057400"/>
            <a:ext cx="0" cy="685800"/>
          </a:xfrm>
          <a:prstGeom prst="line">
            <a:avLst/>
          </a:prstGeom>
          <a:noFill/>
          <a:ln w="9525">
            <a:solidFill>
              <a:schemeClr val="tx1"/>
            </a:solidFill>
            <a:round/>
            <a:headEnd/>
            <a:tailEnd/>
          </a:ln>
        </p:spPr>
        <p:txBody>
          <a:bodyPr/>
          <a:lstStyle/>
          <a:p>
            <a:endParaRPr lang="en-US"/>
          </a:p>
        </p:txBody>
      </p:sp>
      <p:sp>
        <p:nvSpPr>
          <p:cNvPr id="163855" name="Text Box 15"/>
          <p:cNvSpPr txBox="1">
            <a:spLocks noChangeArrowheads="1"/>
          </p:cNvSpPr>
          <p:nvPr/>
        </p:nvSpPr>
        <p:spPr bwMode="auto">
          <a:xfrm>
            <a:off x="5410200" y="2057400"/>
            <a:ext cx="2362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Hourly Maint. LNP NPA</a:t>
            </a:r>
          </a:p>
        </p:txBody>
      </p:sp>
      <p:sp>
        <p:nvSpPr>
          <p:cNvPr id="163856" name="Line 16"/>
          <p:cNvSpPr>
            <a:spLocks noChangeShapeType="1"/>
          </p:cNvSpPr>
          <p:nvPr/>
        </p:nvSpPr>
        <p:spPr bwMode="auto">
          <a:xfrm>
            <a:off x="7620000" y="2057400"/>
            <a:ext cx="0" cy="685800"/>
          </a:xfrm>
          <a:prstGeom prst="line">
            <a:avLst/>
          </a:prstGeom>
          <a:noFill/>
          <a:ln w="9525">
            <a:solidFill>
              <a:schemeClr val="tx1"/>
            </a:solidFill>
            <a:round/>
            <a:headEnd/>
            <a:tailEnd/>
          </a:ln>
        </p:spPr>
        <p:txBody>
          <a:bodyPr/>
          <a:lstStyle/>
          <a:p>
            <a:endParaRPr lang="en-US"/>
          </a:p>
        </p:txBody>
      </p:sp>
      <p:sp>
        <p:nvSpPr>
          <p:cNvPr id="163857" name="Text Box 17"/>
          <p:cNvSpPr txBox="1">
            <a:spLocks noChangeArrowheads="1"/>
          </p:cNvSpPr>
          <p:nvPr/>
        </p:nvSpPr>
        <p:spPr bwMode="auto">
          <a:xfrm>
            <a:off x="7696200" y="2057400"/>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63858" name="Rectangle 18"/>
          <p:cNvSpPr>
            <a:spLocks noChangeArrowheads="1"/>
          </p:cNvSpPr>
          <p:nvPr/>
        </p:nvSpPr>
        <p:spPr bwMode="auto">
          <a:xfrm>
            <a:off x="609600" y="2743200"/>
            <a:ext cx="7924800" cy="685800"/>
          </a:xfrm>
          <a:prstGeom prst="rect">
            <a:avLst/>
          </a:prstGeom>
          <a:noFill/>
          <a:ln w="9525">
            <a:solidFill>
              <a:schemeClr val="tx1"/>
            </a:solidFill>
            <a:miter lim="800000"/>
            <a:headEnd/>
            <a:tailEnd/>
          </a:ln>
        </p:spPr>
        <p:txBody>
          <a:bodyPr wrap="none" anchor="ctr"/>
          <a:lstStyle/>
          <a:p>
            <a:endParaRPr lang="en-US"/>
          </a:p>
        </p:txBody>
      </p:sp>
      <p:sp>
        <p:nvSpPr>
          <p:cNvPr id="163859" name="Text Box 19"/>
          <p:cNvSpPr txBox="1">
            <a:spLocks noChangeArrowheads="1"/>
          </p:cNvSpPr>
          <p:nvPr/>
        </p:nvSpPr>
        <p:spPr bwMode="auto">
          <a:xfrm>
            <a:off x="609600" y="2743200"/>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02/06/2009</a:t>
            </a:r>
          </a:p>
        </p:txBody>
      </p:sp>
      <p:sp>
        <p:nvSpPr>
          <p:cNvPr id="163860" name="Line 20"/>
          <p:cNvSpPr>
            <a:spLocks noChangeShapeType="1"/>
          </p:cNvSpPr>
          <p:nvPr/>
        </p:nvSpPr>
        <p:spPr bwMode="auto">
          <a:xfrm>
            <a:off x="1905000" y="2743200"/>
            <a:ext cx="0" cy="685800"/>
          </a:xfrm>
          <a:prstGeom prst="line">
            <a:avLst/>
          </a:prstGeom>
          <a:noFill/>
          <a:ln w="9525">
            <a:solidFill>
              <a:schemeClr val="tx1"/>
            </a:solidFill>
            <a:round/>
            <a:headEnd/>
            <a:tailEnd/>
          </a:ln>
        </p:spPr>
        <p:txBody>
          <a:bodyPr/>
          <a:lstStyle/>
          <a:p>
            <a:endParaRPr lang="en-US"/>
          </a:p>
        </p:txBody>
      </p:sp>
      <p:sp>
        <p:nvSpPr>
          <p:cNvPr id="163861" name="Text Box 21"/>
          <p:cNvSpPr txBox="1">
            <a:spLocks noChangeArrowheads="1"/>
          </p:cNvSpPr>
          <p:nvPr/>
        </p:nvSpPr>
        <p:spPr bwMode="auto">
          <a:xfrm>
            <a:off x="1905000" y="2743200"/>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21:00:00</a:t>
            </a:r>
          </a:p>
        </p:txBody>
      </p:sp>
      <p:sp>
        <p:nvSpPr>
          <p:cNvPr id="163862" name="Line 22"/>
          <p:cNvSpPr>
            <a:spLocks noChangeShapeType="1"/>
          </p:cNvSpPr>
          <p:nvPr/>
        </p:nvSpPr>
        <p:spPr bwMode="auto">
          <a:xfrm>
            <a:off x="3276600" y="2743200"/>
            <a:ext cx="0" cy="685800"/>
          </a:xfrm>
          <a:prstGeom prst="line">
            <a:avLst/>
          </a:prstGeom>
          <a:noFill/>
          <a:ln w="9525">
            <a:solidFill>
              <a:schemeClr val="tx1"/>
            </a:solidFill>
            <a:round/>
            <a:headEnd/>
            <a:tailEnd/>
          </a:ln>
        </p:spPr>
        <p:txBody>
          <a:bodyPr/>
          <a:lstStyle/>
          <a:p>
            <a:endParaRPr lang="en-US"/>
          </a:p>
        </p:txBody>
      </p:sp>
      <p:sp>
        <p:nvSpPr>
          <p:cNvPr id="163863" name="Line 23"/>
          <p:cNvSpPr>
            <a:spLocks noChangeShapeType="1"/>
          </p:cNvSpPr>
          <p:nvPr/>
        </p:nvSpPr>
        <p:spPr bwMode="auto">
          <a:xfrm>
            <a:off x="4343400" y="2743200"/>
            <a:ext cx="0" cy="685800"/>
          </a:xfrm>
          <a:prstGeom prst="line">
            <a:avLst/>
          </a:prstGeom>
          <a:noFill/>
          <a:ln w="9525">
            <a:solidFill>
              <a:schemeClr val="tx1"/>
            </a:solidFill>
            <a:round/>
            <a:headEnd/>
            <a:tailEnd/>
          </a:ln>
        </p:spPr>
        <p:txBody>
          <a:bodyPr/>
          <a:lstStyle/>
          <a:p>
            <a:endParaRPr lang="en-US"/>
          </a:p>
        </p:txBody>
      </p:sp>
      <p:sp>
        <p:nvSpPr>
          <p:cNvPr id="163864" name="Line 24"/>
          <p:cNvSpPr>
            <a:spLocks noChangeShapeType="1"/>
          </p:cNvSpPr>
          <p:nvPr/>
        </p:nvSpPr>
        <p:spPr bwMode="auto">
          <a:xfrm>
            <a:off x="5715000" y="2743200"/>
            <a:ext cx="0" cy="685800"/>
          </a:xfrm>
          <a:prstGeom prst="line">
            <a:avLst/>
          </a:prstGeom>
          <a:noFill/>
          <a:ln w="9525">
            <a:solidFill>
              <a:schemeClr val="tx1"/>
            </a:solidFill>
            <a:round/>
            <a:headEnd/>
            <a:tailEnd/>
          </a:ln>
        </p:spPr>
        <p:txBody>
          <a:bodyPr/>
          <a:lstStyle/>
          <a:p>
            <a:endParaRPr lang="en-US"/>
          </a:p>
        </p:txBody>
      </p:sp>
      <p:sp>
        <p:nvSpPr>
          <p:cNvPr id="163865" name="Text Box 25"/>
          <p:cNvSpPr txBox="1">
            <a:spLocks noChangeArrowheads="1"/>
          </p:cNvSpPr>
          <p:nvPr/>
        </p:nvSpPr>
        <p:spPr bwMode="auto">
          <a:xfrm>
            <a:off x="3276600" y="2743200"/>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63866" name="Text Box 26"/>
          <p:cNvSpPr txBox="1">
            <a:spLocks noChangeArrowheads="1"/>
          </p:cNvSpPr>
          <p:nvPr/>
        </p:nvSpPr>
        <p:spPr bwMode="auto">
          <a:xfrm>
            <a:off x="3276600" y="2743200"/>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22:00:00</a:t>
            </a:r>
          </a:p>
        </p:txBody>
      </p:sp>
      <p:sp>
        <p:nvSpPr>
          <p:cNvPr id="163867" name="Text Box 27"/>
          <p:cNvSpPr txBox="1">
            <a:spLocks noChangeArrowheads="1"/>
          </p:cNvSpPr>
          <p:nvPr/>
        </p:nvSpPr>
        <p:spPr bwMode="auto">
          <a:xfrm>
            <a:off x="4343400" y="2743200"/>
            <a:ext cx="17526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NUMENTIDS</a:t>
            </a:r>
          </a:p>
          <a:p>
            <a:pPr>
              <a:spcBef>
                <a:spcPct val="50000"/>
              </a:spcBef>
            </a:pPr>
            <a:r>
              <a:rPr lang="en-US" sz="1600">
                <a:latin typeface="Times New Roman" pitchFamily="18" charset="0"/>
              </a:rPr>
              <a:t>            6</a:t>
            </a:r>
          </a:p>
        </p:txBody>
      </p:sp>
      <p:sp>
        <p:nvSpPr>
          <p:cNvPr id="163868" name="Rectangle 28"/>
          <p:cNvSpPr>
            <a:spLocks noChangeArrowheads="1"/>
          </p:cNvSpPr>
          <p:nvPr/>
        </p:nvSpPr>
        <p:spPr bwMode="auto">
          <a:xfrm>
            <a:off x="609600" y="3429000"/>
            <a:ext cx="7924800" cy="304800"/>
          </a:xfrm>
          <a:prstGeom prst="rect">
            <a:avLst/>
          </a:prstGeom>
          <a:noFill/>
          <a:ln w="9525">
            <a:solidFill>
              <a:schemeClr val="tx1"/>
            </a:solidFill>
            <a:miter lim="800000"/>
            <a:headEnd/>
            <a:tailEnd/>
          </a:ln>
        </p:spPr>
        <p:txBody>
          <a:bodyPr wrap="none" anchor="ctr"/>
          <a:lstStyle/>
          <a:p>
            <a:endParaRPr lang="en-US"/>
          </a:p>
        </p:txBody>
      </p:sp>
      <p:sp>
        <p:nvSpPr>
          <p:cNvPr id="163869" name="Text Box 29"/>
          <p:cNvSpPr txBox="1">
            <a:spLocks noChangeArrowheads="1"/>
          </p:cNvSpPr>
          <p:nvPr/>
        </p:nvSpPr>
        <p:spPr bwMode="auto">
          <a:xfrm>
            <a:off x="685800" y="34290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63870" name="Line 30"/>
          <p:cNvSpPr>
            <a:spLocks noChangeShapeType="1"/>
          </p:cNvSpPr>
          <p:nvPr/>
        </p:nvSpPr>
        <p:spPr bwMode="auto">
          <a:xfrm>
            <a:off x="1905000" y="3429000"/>
            <a:ext cx="0" cy="304800"/>
          </a:xfrm>
          <a:prstGeom prst="line">
            <a:avLst/>
          </a:prstGeom>
          <a:noFill/>
          <a:ln w="9525">
            <a:solidFill>
              <a:schemeClr val="tx1"/>
            </a:solidFill>
            <a:round/>
            <a:headEnd/>
            <a:tailEnd/>
          </a:ln>
        </p:spPr>
        <p:txBody>
          <a:bodyPr/>
          <a:lstStyle/>
          <a:p>
            <a:endParaRPr lang="en-US"/>
          </a:p>
        </p:txBody>
      </p:sp>
      <p:sp>
        <p:nvSpPr>
          <p:cNvPr id="163871" name="Text Box 31"/>
          <p:cNvSpPr txBox="1">
            <a:spLocks noChangeArrowheads="1"/>
          </p:cNvSpPr>
          <p:nvPr/>
        </p:nvSpPr>
        <p:spPr bwMode="auto">
          <a:xfrm>
            <a:off x="1905000" y="3429000"/>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NPANXX</a:t>
            </a:r>
          </a:p>
        </p:txBody>
      </p:sp>
      <p:sp>
        <p:nvSpPr>
          <p:cNvPr id="163872" name="Rectangle 32"/>
          <p:cNvSpPr>
            <a:spLocks noChangeArrowheads="1"/>
          </p:cNvSpPr>
          <p:nvPr/>
        </p:nvSpPr>
        <p:spPr bwMode="auto">
          <a:xfrm>
            <a:off x="609600" y="3733800"/>
            <a:ext cx="7924800" cy="304800"/>
          </a:xfrm>
          <a:prstGeom prst="rect">
            <a:avLst/>
          </a:prstGeom>
          <a:noFill/>
          <a:ln w="9525">
            <a:solidFill>
              <a:schemeClr val="tx1"/>
            </a:solidFill>
            <a:miter lim="800000"/>
            <a:headEnd/>
            <a:tailEnd/>
          </a:ln>
        </p:spPr>
        <p:txBody>
          <a:bodyPr wrap="none" anchor="ctr"/>
          <a:lstStyle/>
          <a:p>
            <a:endParaRPr lang="en-US"/>
          </a:p>
        </p:txBody>
      </p:sp>
      <p:sp>
        <p:nvSpPr>
          <p:cNvPr id="163873" name="Line 33"/>
          <p:cNvSpPr>
            <a:spLocks noChangeShapeType="1"/>
          </p:cNvSpPr>
          <p:nvPr/>
        </p:nvSpPr>
        <p:spPr bwMode="auto">
          <a:xfrm>
            <a:off x="1905000" y="3733800"/>
            <a:ext cx="0" cy="304800"/>
          </a:xfrm>
          <a:prstGeom prst="line">
            <a:avLst/>
          </a:prstGeom>
          <a:noFill/>
          <a:ln w="9525">
            <a:solidFill>
              <a:schemeClr val="tx1"/>
            </a:solidFill>
            <a:round/>
            <a:headEnd/>
            <a:tailEnd/>
          </a:ln>
        </p:spPr>
        <p:txBody>
          <a:bodyPr/>
          <a:lstStyle/>
          <a:p>
            <a:endParaRPr lang="en-US"/>
          </a:p>
        </p:txBody>
      </p:sp>
      <p:sp>
        <p:nvSpPr>
          <p:cNvPr id="163874" name="Text Box 34"/>
          <p:cNvSpPr txBox="1">
            <a:spLocks noChangeArrowheads="1"/>
          </p:cNvSpPr>
          <p:nvPr/>
        </p:nvSpPr>
        <p:spPr bwMode="auto">
          <a:xfrm>
            <a:off x="1066800" y="373380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3875" name="Text Box 35"/>
          <p:cNvSpPr txBox="1">
            <a:spLocks noChangeArrowheads="1"/>
          </p:cNvSpPr>
          <p:nvPr/>
        </p:nvSpPr>
        <p:spPr bwMode="auto">
          <a:xfrm>
            <a:off x="1981200" y="3733800"/>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919456</a:t>
            </a:r>
          </a:p>
        </p:txBody>
      </p:sp>
      <p:sp>
        <p:nvSpPr>
          <p:cNvPr id="163876" name="Line 36"/>
          <p:cNvSpPr>
            <a:spLocks noChangeShapeType="1"/>
          </p:cNvSpPr>
          <p:nvPr/>
        </p:nvSpPr>
        <p:spPr bwMode="auto">
          <a:xfrm>
            <a:off x="2971800" y="3429000"/>
            <a:ext cx="0" cy="609600"/>
          </a:xfrm>
          <a:prstGeom prst="line">
            <a:avLst/>
          </a:prstGeom>
          <a:noFill/>
          <a:ln w="9525">
            <a:solidFill>
              <a:schemeClr val="tx1"/>
            </a:solidFill>
            <a:round/>
            <a:headEnd/>
            <a:tailEnd/>
          </a:ln>
        </p:spPr>
        <p:txBody>
          <a:bodyPr/>
          <a:lstStyle/>
          <a:p>
            <a:endParaRPr lang="en-US"/>
          </a:p>
        </p:txBody>
      </p:sp>
      <p:sp>
        <p:nvSpPr>
          <p:cNvPr id="163877" name="Text Box 37"/>
          <p:cNvSpPr txBox="1">
            <a:spLocks noChangeArrowheads="1"/>
          </p:cNvSpPr>
          <p:nvPr/>
        </p:nvSpPr>
        <p:spPr bwMode="auto">
          <a:xfrm>
            <a:off x="2971800" y="3429000"/>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NPAQRCV</a:t>
            </a:r>
          </a:p>
        </p:txBody>
      </p:sp>
      <p:sp>
        <p:nvSpPr>
          <p:cNvPr id="163878" name="Text Box 38"/>
          <p:cNvSpPr txBox="1">
            <a:spLocks noChangeArrowheads="1"/>
          </p:cNvSpPr>
          <p:nvPr/>
        </p:nvSpPr>
        <p:spPr bwMode="auto">
          <a:xfrm>
            <a:off x="3048000" y="37338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124368</a:t>
            </a:r>
          </a:p>
        </p:txBody>
      </p:sp>
      <p:sp>
        <p:nvSpPr>
          <p:cNvPr id="163879" name="Line 39"/>
          <p:cNvSpPr>
            <a:spLocks noChangeShapeType="1"/>
          </p:cNvSpPr>
          <p:nvPr/>
        </p:nvSpPr>
        <p:spPr bwMode="auto">
          <a:xfrm>
            <a:off x="4114800" y="3429000"/>
            <a:ext cx="0" cy="609600"/>
          </a:xfrm>
          <a:prstGeom prst="line">
            <a:avLst/>
          </a:prstGeom>
          <a:noFill/>
          <a:ln w="9525">
            <a:solidFill>
              <a:schemeClr val="tx1"/>
            </a:solidFill>
            <a:round/>
            <a:headEnd/>
            <a:tailEnd/>
          </a:ln>
        </p:spPr>
        <p:txBody>
          <a:bodyPr/>
          <a:lstStyle/>
          <a:p>
            <a:endParaRPr lang="en-US"/>
          </a:p>
        </p:txBody>
      </p:sp>
      <p:sp>
        <p:nvSpPr>
          <p:cNvPr id="163880" name="Rectangle 40"/>
          <p:cNvSpPr>
            <a:spLocks noChangeArrowheads="1"/>
          </p:cNvSpPr>
          <p:nvPr/>
        </p:nvSpPr>
        <p:spPr bwMode="auto">
          <a:xfrm>
            <a:off x="609600" y="4038600"/>
            <a:ext cx="7924800" cy="304800"/>
          </a:xfrm>
          <a:prstGeom prst="rect">
            <a:avLst/>
          </a:prstGeom>
          <a:noFill/>
          <a:ln w="9525">
            <a:solidFill>
              <a:schemeClr val="tx1"/>
            </a:solidFill>
            <a:miter lim="800000"/>
            <a:headEnd/>
            <a:tailEnd/>
          </a:ln>
        </p:spPr>
        <p:txBody>
          <a:bodyPr wrap="none" anchor="ctr"/>
          <a:lstStyle/>
          <a:p>
            <a:endParaRPr lang="en-US"/>
          </a:p>
        </p:txBody>
      </p:sp>
      <p:sp>
        <p:nvSpPr>
          <p:cNvPr id="163881" name="Line 41"/>
          <p:cNvSpPr>
            <a:spLocks noChangeShapeType="1"/>
          </p:cNvSpPr>
          <p:nvPr/>
        </p:nvSpPr>
        <p:spPr bwMode="auto">
          <a:xfrm>
            <a:off x="1905000" y="4038600"/>
            <a:ext cx="0" cy="304800"/>
          </a:xfrm>
          <a:prstGeom prst="line">
            <a:avLst/>
          </a:prstGeom>
          <a:noFill/>
          <a:ln w="9525">
            <a:solidFill>
              <a:schemeClr val="tx1"/>
            </a:solidFill>
            <a:round/>
            <a:headEnd/>
            <a:tailEnd/>
          </a:ln>
        </p:spPr>
        <p:txBody>
          <a:bodyPr/>
          <a:lstStyle/>
          <a:p>
            <a:endParaRPr lang="en-US"/>
          </a:p>
        </p:txBody>
      </p:sp>
      <p:sp>
        <p:nvSpPr>
          <p:cNvPr id="163882" name="Text Box 42"/>
          <p:cNvSpPr txBox="1">
            <a:spLocks noChangeArrowheads="1"/>
          </p:cNvSpPr>
          <p:nvPr/>
        </p:nvSpPr>
        <p:spPr bwMode="auto">
          <a:xfrm>
            <a:off x="1066800" y="403860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3883" name="Text Box 43"/>
          <p:cNvSpPr txBox="1">
            <a:spLocks noChangeArrowheads="1"/>
          </p:cNvSpPr>
          <p:nvPr/>
        </p:nvSpPr>
        <p:spPr bwMode="auto">
          <a:xfrm>
            <a:off x="1981200" y="4038600"/>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919458</a:t>
            </a:r>
          </a:p>
        </p:txBody>
      </p:sp>
      <p:sp>
        <p:nvSpPr>
          <p:cNvPr id="163884" name="Text Box 44"/>
          <p:cNvSpPr txBox="1">
            <a:spLocks noChangeArrowheads="1"/>
          </p:cNvSpPr>
          <p:nvPr/>
        </p:nvSpPr>
        <p:spPr bwMode="auto">
          <a:xfrm>
            <a:off x="3048000" y="40386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641638</a:t>
            </a:r>
          </a:p>
        </p:txBody>
      </p:sp>
      <p:sp>
        <p:nvSpPr>
          <p:cNvPr id="163885" name="Rectangle 45"/>
          <p:cNvSpPr>
            <a:spLocks noChangeArrowheads="1"/>
          </p:cNvSpPr>
          <p:nvPr/>
        </p:nvSpPr>
        <p:spPr bwMode="auto">
          <a:xfrm>
            <a:off x="609600" y="4343400"/>
            <a:ext cx="7924800" cy="304800"/>
          </a:xfrm>
          <a:prstGeom prst="rect">
            <a:avLst/>
          </a:prstGeom>
          <a:noFill/>
          <a:ln w="9525">
            <a:solidFill>
              <a:schemeClr val="tx1"/>
            </a:solidFill>
            <a:miter lim="800000"/>
            <a:headEnd/>
            <a:tailEnd/>
          </a:ln>
        </p:spPr>
        <p:txBody>
          <a:bodyPr wrap="none" anchor="ctr"/>
          <a:lstStyle/>
          <a:p>
            <a:endParaRPr lang="en-US"/>
          </a:p>
        </p:txBody>
      </p:sp>
      <p:sp>
        <p:nvSpPr>
          <p:cNvPr id="163886" name="Line 46"/>
          <p:cNvSpPr>
            <a:spLocks noChangeShapeType="1"/>
          </p:cNvSpPr>
          <p:nvPr/>
        </p:nvSpPr>
        <p:spPr bwMode="auto">
          <a:xfrm>
            <a:off x="1905000" y="4343400"/>
            <a:ext cx="0" cy="304800"/>
          </a:xfrm>
          <a:prstGeom prst="line">
            <a:avLst/>
          </a:prstGeom>
          <a:noFill/>
          <a:ln w="9525">
            <a:solidFill>
              <a:schemeClr val="tx1"/>
            </a:solidFill>
            <a:round/>
            <a:headEnd/>
            <a:tailEnd/>
          </a:ln>
        </p:spPr>
        <p:txBody>
          <a:bodyPr/>
          <a:lstStyle/>
          <a:p>
            <a:endParaRPr lang="en-US"/>
          </a:p>
        </p:txBody>
      </p:sp>
      <p:sp>
        <p:nvSpPr>
          <p:cNvPr id="163887" name="Text Box 47"/>
          <p:cNvSpPr txBox="1">
            <a:spLocks noChangeArrowheads="1"/>
          </p:cNvSpPr>
          <p:nvPr/>
        </p:nvSpPr>
        <p:spPr bwMode="auto">
          <a:xfrm>
            <a:off x="1066800" y="434340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3888" name="Text Box 48"/>
          <p:cNvSpPr txBox="1">
            <a:spLocks noChangeArrowheads="1"/>
          </p:cNvSpPr>
          <p:nvPr/>
        </p:nvSpPr>
        <p:spPr bwMode="auto">
          <a:xfrm>
            <a:off x="1981200" y="4343400"/>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252566</a:t>
            </a:r>
          </a:p>
        </p:txBody>
      </p:sp>
      <p:sp>
        <p:nvSpPr>
          <p:cNvPr id="163889" name="Text Box 49"/>
          <p:cNvSpPr txBox="1">
            <a:spLocks noChangeArrowheads="1"/>
          </p:cNvSpPr>
          <p:nvPr/>
        </p:nvSpPr>
        <p:spPr bwMode="auto">
          <a:xfrm>
            <a:off x="3048000" y="43434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623364</a:t>
            </a:r>
          </a:p>
        </p:txBody>
      </p:sp>
      <p:sp>
        <p:nvSpPr>
          <p:cNvPr id="163890" name="Rectangle 50"/>
          <p:cNvSpPr>
            <a:spLocks noChangeArrowheads="1"/>
          </p:cNvSpPr>
          <p:nvPr/>
        </p:nvSpPr>
        <p:spPr bwMode="auto">
          <a:xfrm>
            <a:off x="609600" y="4648200"/>
            <a:ext cx="7924800" cy="304800"/>
          </a:xfrm>
          <a:prstGeom prst="rect">
            <a:avLst/>
          </a:prstGeom>
          <a:noFill/>
          <a:ln w="9525">
            <a:solidFill>
              <a:schemeClr val="tx1"/>
            </a:solidFill>
            <a:miter lim="800000"/>
            <a:headEnd/>
            <a:tailEnd/>
          </a:ln>
        </p:spPr>
        <p:txBody>
          <a:bodyPr wrap="none" anchor="ctr"/>
          <a:lstStyle/>
          <a:p>
            <a:endParaRPr lang="en-US"/>
          </a:p>
        </p:txBody>
      </p:sp>
      <p:sp>
        <p:nvSpPr>
          <p:cNvPr id="163891" name="Line 51"/>
          <p:cNvSpPr>
            <a:spLocks noChangeShapeType="1"/>
          </p:cNvSpPr>
          <p:nvPr/>
        </p:nvSpPr>
        <p:spPr bwMode="auto">
          <a:xfrm>
            <a:off x="1905000" y="4648200"/>
            <a:ext cx="0" cy="304800"/>
          </a:xfrm>
          <a:prstGeom prst="line">
            <a:avLst/>
          </a:prstGeom>
          <a:noFill/>
          <a:ln w="9525">
            <a:solidFill>
              <a:schemeClr val="tx1"/>
            </a:solidFill>
            <a:round/>
            <a:headEnd/>
            <a:tailEnd/>
          </a:ln>
        </p:spPr>
        <p:txBody>
          <a:bodyPr/>
          <a:lstStyle/>
          <a:p>
            <a:endParaRPr lang="en-US"/>
          </a:p>
        </p:txBody>
      </p:sp>
      <p:sp>
        <p:nvSpPr>
          <p:cNvPr id="163892" name="Text Box 52"/>
          <p:cNvSpPr txBox="1">
            <a:spLocks noChangeArrowheads="1"/>
          </p:cNvSpPr>
          <p:nvPr/>
        </p:nvSpPr>
        <p:spPr bwMode="auto">
          <a:xfrm>
            <a:off x="1066800" y="464820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3893" name="Text Box 53"/>
          <p:cNvSpPr txBox="1">
            <a:spLocks noChangeArrowheads="1"/>
          </p:cNvSpPr>
          <p:nvPr/>
        </p:nvSpPr>
        <p:spPr bwMode="auto">
          <a:xfrm>
            <a:off x="1981200" y="4648200"/>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336725</a:t>
            </a:r>
          </a:p>
        </p:txBody>
      </p:sp>
      <p:sp>
        <p:nvSpPr>
          <p:cNvPr id="163894" name="Text Box 54"/>
          <p:cNvSpPr txBox="1">
            <a:spLocks noChangeArrowheads="1"/>
          </p:cNvSpPr>
          <p:nvPr/>
        </p:nvSpPr>
        <p:spPr bwMode="auto">
          <a:xfrm>
            <a:off x="3048000" y="46482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564683</a:t>
            </a:r>
          </a:p>
        </p:txBody>
      </p:sp>
      <p:sp>
        <p:nvSpPr>
          <p:cNvPr id="163895" name="Rectangle 55"/>
          <p:cNvSpPr>
            <a:spLocks noChangeArrowheads="1"/>
          </p:cNvSpPr>
          <p:nvPr/>
        </p:nvSpPr>
        <p:spPr bwMode="auto">
          <a:xfrm>
            <a:off x="609600" y="4953000"/>
            <a:ext cx="7924800" cy="304800"/>
          </a:xfrm>
          <a:prstGeom prst="rect">
            <a:avLst/>
          </a:prstGeom>
          <a:noFill/>
          <a:ln w="9525">
            <a:solidFill>
              <a:schemeClr val="tx1"/>
            </a:solidFill>
            <a:miter lim="800000"/>
            <a:headEnd/>
            <a:tailEnd/>
          </a:ln>
        </p:spPr>
        <p:txBody>
          <a:bodyPr wrap="none" anchor="ctr"/>
          <a:lstStyle/>
          <a:p>
            <a:endParaRPr lang="en-US"/>
          </a:p>
        </p:txBody>
      </p:sp>
      <p:sp>
        <p:nvSpPr>
          <p:cNvPr id="163896" name="Line 56"/>
          <p:cNvSpPr>
            <a:spLocks noChangeShapeType="1"/>
          </p:cNvSpPr>
          <p:nvPr/>
        </p:nvSpPr>
        <p:spPr bwMode="auto">
          <a:xfrm>
            <a:off x="1905000" y="4953000"/>
            <a:ext cx="0" cy="304800"/>
          </a:xfrm>
          <a:prstGeom prst="line">
            <a:avLst/>
          </a:prstGeom>
          <a:noFill/>
          <a:ln w="9525">
            <a:solidFill>
              <a:schemeClr val="tx1"/>
            </a:solidFill>
            <a:round/>
            <a:headEnd/>
            <a:tailEnd/>
          </a:ln>
        </p:spPr>
        <p:txBody>
          <a:bodyPr/>
          <a:lstStyle/>
          <a:p>
            <a:endParaRPr lang="en-US"/>
          </a:p>
        </p:txBody>
      </p:sp>
      <p:sp>
        <p:nvSpPr>
          <p:cNvPr id="163897" name="Text Box 57"/>
          <p:cNvSpPr txBox="1">
            <a:spLocks noChangeArrowheads="1"/>
          </p:cNvSpPr>
          <p:nvPr/>
        </p:nvSpPr>
        <p:spPr bwMode="auto">
          <a:xfrm>
            <a:off x="1066800" y="495300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3898" name="Text Box 58"/>
          <p:cNvSpPr txBox="1">
            <a:spLocks noChangeArrowheads="1"/>
          </p:cNvSpPr>
          <p:nvPr/>
        </p:nvSpPr>
        <p:spPr bwMode="auto">
          <a:xfrm>
            <a:off x="1981200" y="4953000"/>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336499</a:t>
            </a:r>
          </a:p>
        </p:txBody>
      </p:sp>
      <p:sp>
        <p:nvSpPr>
          <p:cNvPr id="163899" name="Text Box 59"/>
          <p:cNvSpPr txBox="1">
            <a:spLocks noChangeArrowheads="1"/>
          </p:cNvSpPr>
          <p:nvPr/>
        </p:nvSpPr>
        <p:spPr bwMode="auto">
          <a:xfrm>
            <a:off x="3048000" y="49530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103668</a:t>
            </a:r>
          </a:p>
        </p:txBody>
      </p:sp>
      <p:sp>
        <p:nvSpPr>
          <p:cNvPr id="163900" name="Rectangle 60"/>
          <p:cNvSpPr>
            <a:spLocks noChangeArrowheads="1"/>
          </p:cNvSpPr>
          <p:nvPr/>
        </p:nvSpPr>
        <p:spPr bwMode="auto">
          <a:xfrm>
            <a:off x="609600" y="5257800"/>
            <a:ext cx="7924800" cy="304800"/>
          </a:xfrm>
          <a:prstGeom prst="rect">
            <a:avLst/>
          </a:prstGeom>
          <a:noFill/>
          <a:ln w="9525">
            <a:solidFill>
              <a:schemeClr val="tx1"/>
            </a:solidFill>
            <a:miter lim="800000"/>
            <a:headEnd/>
            <a:tailEnd/>
          </a:ln>
        </p:spPr>
        <p:txBody>
          <a:bodyPr wrap="none" anchor="ctr"/>
          <a:lstStyle/>
          <a:p>
            <a:endParaRPr lang="en-US"/>
          </a:p>
        </p:txBody>
      </p:sp>
      <p:sp>
        <p:nvSpPr>
          <p:cNvPr id="163901" name="Line 61"/>
          <p:cNvSpPr>
            <a:spLocks noChangeShapeType="1"/>
          </p:cNvSpPr>
          <p:nvPr/>
        </p:nvSpPr>
        <p:spPr bwMode="auto">
          <a:xfrm>
            <a:off x="1905000" y="5257800"/>
            <a:ext cx="0" cy="304800"/>
          </a:xfrm>
          <a:prstGeom prst="line">
            <a:avLst/>
          </a:prstGeom>
          <a:noFill/>
          <a:ln w="9525">
            <a:solidFill>
              <a:schemeClr val="tx1"/>
            </a:solidFill>
            <a:round/>
            <a:headEnd/>
            <a:tailEnd/>
          </a:ln>
        </p:spPr>
        <p:txBody>
          <a:bodyPr/>
          <a:lstStyle/>
          <a:p>
            <a:endParaRPr lang="en-US"/>
          </a:p>
        </p:txBody>
      </p:sp>
      <p:sp>
        <p:nvSpPr>
          <p:cNvPr id="163902" name="Text Box 62"/>
          <p:cNvSpPr txBox="1">
            <a:spLocks noChangeArrowheads="1"/>
          </p:cNvSpPr>
          <p:nvPr/>
        </p:nvSpPr>
        <p:spPr bwMode="auto">
          <a:xfrm>
            <a:off x="1066800" y="525780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3903" name="Text Box 63"/>
          <p:cNvSpPr txBox="1">
            <a:spLocks noChangeArrowheads="1"/>
          </p:cNvSpPr>
          <p:nvPr/>
        </p:nvSpPr>
        <p:spPr bwMode="auto">
          <a:xfrm>
            <a:off x="1981200" y="5257800"/>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704387</a:t>
            </a:r>
          </a:p>
        </p:txBody>
      </p:sp>
      <p:sp>
        <p:nvSpPr>
          <p:cNvPr id="163904" name="Text Box 64"/>
          <p:cNvSpPr txBox="1">
            <a:spLocks noChangeArrowheads="1"/>
          </p:cNvSpPr>
          <p:nvPr/>
        </p:nvSpPr>
        <p:spPr bwMode="auto">
          <a:xfrm>
            <a:off x="3048000" y="52578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985142</a:t>
            </a:r>
          </a:p>
        </p:txBody>
      </p:sp>
      <p:sp>
        <p:nvSpPr>
          <p:cNvPr id="163905" name="Line 65"/>
          <p:cNvSpPr>
            <a:spLocks noChangeShapeType="1"/>
          </p:cNvSpPr>
          <p:nvPr/>
        </p:nvSpPr>
        <p:spPr bwMode="auto">
          <a:xfrm>
            <a:off x="2971800" y="4038600"/>
            <a:ext cx="0" cy="1524000"/>
          </a:xfrm>
          <a:prstGeom prst="line">
            <a:avLst/>
          </a:prstGeom>
          <a:noFill/>
          <a:ln w="9525">
            <a:solidFill>
              <a:schemeClr val="tx1"/>
            </a:solidFill>
            <a:round/>
            <a:headEnd/>
            <a:tailEnd/>
          </a:ln>
        </p:spPr>
        <p:txBody>
          <a:bodyPr/>
          <a:lstStyle/>
          <a:p>
            <a:endParaRPr lang="en-US"/>
          </a:p>
        </p:txBody>
      </p:sp>
      <p:sp>
        <p:nvSpPr>
          <p:cNvPr id="163906" name="Line 66"/>
          <p:cNvSpPr>
            <a:spLocks noChangeShapeType="1"/>
          </p:cNvSpPr>
          <p:nvPr/>
        </p:nvSpPr>
        <p:spPr bwMode="auto">
          <a:xfrm>
            <a:off x="4114800" y="4038600"/>
            <a:ext cx="0" cy="15240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a:xfrm>
            <a:off x="523875" y="0"/>
            <a:ext cx="8763000" cy="457200"/>
          </a:xfrm>
        </p:spPr>
        <p:txBody>
          <a:bodyPr/>
          <a:lstStyle/>
          <a:p>
            <a:pPr eaLnBrk="1" hangingPunct="1"/>
            <a:r>
              <a:rPr lang="en-US" dirty="0" smtClean="0"/>
              <a:t>Hourly Maintenance LNP Measurements</a:t>
            </a:r>
          </a:p>
        </p:txBody>
      </p:sp>
      <p:sp>
        <p:nvSpPr>
          <p:cNvPr id="164867" name="Rectangle 3"/>
          <p:cNvSpPr>
            <a:spLocks noChangeArrowheads="1"/>
          </p:cNvSpPr>
          <p:nvPr/>
        </p:nvSpPr>
        <p:spPr bwMode="auto">
          <a:xfrm>
            <a:off x="600075" y="2047875"/>
            <a:ext cx="7924800" cy="685800"/>
          </a:xfrm>
          <a:prstGeom prst="rect">
            <a:avLst/>
          </a:prstGeom>
          <a:noFill/>
          <a:ln w="9525">
            <a:solidFill>
              <a:schemeClr val="tx1"/>
            </a:solidFill>
            <a:miter lim="800000"/>
            <a:headEnd/>
            <a:tailEnd/>
          </a:ln>
        </p:spPr>
        <p:txBody>
          <a:bodyPr wrap="none" anchor="ctr"/>
          <a:lstStyle/>
          <a:p>
            <a:endParaRPr lang="en-US"/>
          </a:p>
        </p:txBody>
      </p:sp>
      <p:sp>
        <p:nvSpPr>
          <p:cNvPr id="164868" name="Text Box 4"/>
          <p:cNvSpPr txBox="1">
            <a:spLocks noChangeArrowheads="1"/>
          </p:cNvSpPr>
          <p:nvPr/>
        </p:nvSpPr>
        <p:spPr bwMode="auto">
          <a:xfrm>
            <a:off x="600075" y="20478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64869" name="Line 5"/>
          <p:cNvSpPr>
            <a:spLocks noChangeShapeType="1"/>
          </p:cNvSpPr>
          <p:nvPr/>
        </p:nvSpPr>
        <p:spPr bwMode="auto">
          <a:xfrm>
            <a:off x="1895475" y="2047875"/>
            <a:ext cx="0" cy="685800"/>
          </a:xfrm>
          <a:prstGeom prst="line">
            <a:avLst/>
          </a:prstGeom>
          <a:noFill/>
          <a:ln w="9525">
            <a:solidFill>
              <a:schemeClr val="tx1"/>
            </a:solidFill>
            <a:round/>
            <a:headEnd/>
            <a:tailEnd/>
          </a:ln>
        </p:spPr>
        <p:txBody>
          <a:bodyPr/>
          <a:lstStyle/>
          <a:p>
            <a:endParaRPr lang="en-US"/>
          </a:p>
        </p:txBody>
      </p:sp>
      <p:sp>
        <p:nvSpPr>
          <p:cNvPr id="164870" name="Text Box 6"/>
          <p:cNvSpPr txBox="1">
            <a:spLocks noChangeArrowheads="1"/>
          </p:cNvSpPr>
          <p:nvPr/>
        </p:nvSpPr>
        <p:spPr bwMode="auto">
          <a:xfrm>
            <a:off x="1895475" y="2047875"/>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64871" name="Line 7"/>
          <p:cNvSpPr>
            <a:spLocks noChangeShapeType="1"/>
          </p:cNvSpPr>
          <p:nvPr/>
        </p:nvSpPr>
        <p:spPr bwMode="auto">
          <a:xfrm>
            <a:off x="2733675" y="2047875"/>
            <a:ext cx="0" cy="685800"/>
          </a:xfrm>
          <a:prstGeom prst="line">
            <a:avLst/>
          </a:prstGeom>
          <a:noFill/>
          <a:ln w="9525">
            <a:solidFill>
              <a:schemeClr val="tx1"/>
            </a:solidFill>
            <a:round/>
            <a:headEnd/>
            <a:tailEnd/>
          </a:ln>
        </p:spPr>
        <p:txBody>
          <a:bodyPr/>
          <a:lstStyle/>
          <a:p>
            <a:endParaRPr lang="en-US"/>
          </a:p>
        </p:txBody>
      </p:sp>
      <p:sp>
        <p:nvSpPr>
          <p:cNvPr id="164872" name="Text Box 8"/>
          <p:cNvSpPr txBox="1">
            <a:spLocks noChangeArrowheads="1"/>
          </p:cNvSpPr>
          <p:nvPr/>
        </p:nvSpPr>
        <p:spPr bwMode="auto">
          <a:xfrm>
            <a:off x="2733675" y="2047875"/>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02/06/2009</a:t>
            </a:r>
          </a:p>
        </p:txBody>
      </p:sp>
      <p:sp>
        <p:nvSpPr>
          <p:cNvPr id="164873" name="Line 9"/>
          <p:cNvSpPr>
            <a:spLocks noChangeShapeType="1"/>
          </p:cNvSpPr>
          <p:nvPr/>
        </p:nvSpPr>
        <p:spPr bwMode="auto">
          <a:xfrm>
            <a:off x="3876675" y="2047875"/>
            <a:ext cx="0" cy="685800"/>
          </a:xfrm>
          <a:prstGeom prst="line">
            <a:avLst/>
          </a:prstGeom>
          <a:noFill/>
          <a:ln w="9525">
            <a:solidFill>
              <a:schemeClr val="tx1"/>
            </a:solidFill>
            <a:round/>
            <a:headEnd/>
            <a:tailEnd/>
          </a:ln>
        </p:spPr>
        <p:txBody>
          <a:bodyPr/>
          <a:lstStyle/>
          <a:p>
            <a:endParaRPr lang="en-US"/>
          </a:p>
        </p:txBody>
      </p:sp>
      <p:sp>
        <p:nvSpPr>
          <p:cNvPr id="164874" name="Text Box 10"/>
          <p:cNvSpPr txBox="1">
            <a:spLocks noChangeArrowheads="1"/>
          </p:cNvSpPr>
          <p:nvPr/>
        </p:nvSpPr>
        <p:spPr bwMode="auto">
          <a:xfrm>
            <a:off x="3876675" y="2047875"/>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22:01:37</a:t>
            </a:r>
          </a:p>
        </p:txBody>
      </p:sp>
      <p:sp>
        <p:nvSpPr>
          <p:cNvPr id="164875" name="Line 11"/>
          <p:cNvSpPr>
            <a:spLocks noChangeShapeType="1"/>
          </p:cNvSpPr>
          <p:nvPr/>
        </p:nvSpPr>
        <p:spPr bwMode="auto">
          <a:xfrm>
            <a:off x="4867275" y="2047875"/>
            <a:ext cx="0" cy="685800"/>
          </a:xfrm>
          <a:prstGeom prst="line">
            <a:avLst/>
          </a:prstGeom>
          <a:noFill/>
          <a:ln w="9525">
            <a:solidFill>
              <a:schemeClr val="tx1"/>
            </a:solidFill>
            <a:round/>
            <a:headEnd/>
            <a:tailEnd/>
          </a:ln>
        </p:spPr>
        <p:txBody>
          <a:bodyPr/>
          <a:lstStyle/>
          <a:p>
            <a:endParaRPr lang="en-US"/>
          </a:p>
        </p:txBody>
      </p:sp>
      <p:sp>
        <p:nvSpPr>
          <p:cNvPr id="164876" name="Text Box 12"/>
          <p:cNvSpPr txBox="1">
            <a:spLocks noChangeArrowheads="1"/>
          </p:cNvSpPr>
          <p:nvPr/>
        </p:nvSpPr>
        <p:spPr bwMode="auto">
          <a:xfrm>
            <a:off x="4867275" y="2047875"/>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64877" name="Line 13"/>
          <p:cNvSpPr>
            <a:spLocks noChangeShapeType="1"/>
          </p:cNvSpPr>
          <p:nvPr/>
        </p:nvSpPr>
        <p:spPr bwMode="auto">
          <a:xfrm>
            <a:off x="5400675" y="2047875"/>
            <a:ext cx="0" cy="685800"/>
          </a:xfrm>
          <a:prstGeom prst="line">
            <a:avLst/>
          </a:prstGeom>
          <a:noFill/>
          <a:ln w="9525">
            <a:solidFill>
              <a:schemeClr val="tx1"/>
            </a:solidFill>
            <a:round/>
            <a:headEnd/>
            <a:tailEnd/>
          </a:ln>
        </p:spPr>
        <p:txBody>
          <a:bodyPr/>
          <a:lstStyle/>
          <a:p>
            <a:endParaRPr lang="en-US"/>
          </a:p>
        </p:txBody>
      </p:sp>
      <p:sp>
        <p:nvSpPr>
          <p:cNvPr id="164878" name="Text Box 14"/>
          <p:cNvSpPr txBox="1">
            <a:spLocks noChangeArrowheads="1"/>
          </p:cNvSpPr>
          <p:nvPr/>
        </p:nvSpPr>
        <p:spPr bwMode="auto">
          <a:xfrm>
            <a:off x="5400675" y="2047875"/>
            <a:ext cx="32766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Hourly Maint. LNP per SSP</a:t>
            </a:r>
          </a:p>
        </p:txBody>
      </p:sp>
      <p:sp>
        <p:nvSpPr>
          <p:cNvPr id="164879" name="Line 15"/>
          <p:cNvSpPr>
            <a:spLocks noChangeShapeType="1"/>
          </p:cNvSpPr>
          <p:nvPr/>
        </p:nvSpPr>
        <p:spPr bwMode="auto">
          <a:xfrm>
            <a:off x="5172075" y="2733675"/>
            <a:ext cx="0" cy="685800"/>
          </a:xfrm>
          <a:prstGeom prst="line">
            <a:avLst/>
          </a:prstGeom>
          <a:noFill/>
          <a:ln w="9525">
            <a:solidFill>
              <a:schemeClr val="tx1"/>
            </a:solidFill>
            <a:round/>
            <a:headEnd/>
            <a:tailEnd/>
          </a:ln>
        </p:spPr>
        <p:txBody>
          <a:bodyPr/>
          <a:lstStyle/>
          <a:p>
            <a:endParaRPr lang="en-US"/>
          </a:p>
        </p:txBody>
      </p:sp>
      <p:sp>
        <p:nvSpPr>
          <p:cNvPr id="164880" name="Text Box 16"/>
          <p:cNvSpPr txBox="1">
            <a:spLocks noChangeArrowheads="1"/>
          </p:cNvSpPr>
          <p:nvPr/>
        </p:nvSpPr>
        <p:spPr bwMode="auto">
          <a:xfrm>
            <a:off x="4333875" y="2733675"/>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64881" name="Rectangle 17"/>
          <p:cNvSpPr>
            <a:spLocks noChangeArrowheads="1"/>
          </p:cNvSpPr>
          <p:nvPr/>
        </p:nvSpPr>
        <p:spPr bwMode="auto">
          <a:xfrm>
            <a:off x="600075" y="2733675"/>
            <a:ext cx="7924800" cy="685800"/>
          </a:xfrm>
          <a:prstGeom prst="rect">
            <a:avLst/>
          </a:prstGeom>
          <a:noFill/>
          <a:ln w="9525">
            <a:solidFill>
              <a:schemeClr val="tx1"/>
            </a:solidFill>
            <a:miter lim="800000"/>
            <a:headEnd/>
            <a:tailEnd/>
          </a:ln>
        </p:spPr>
        <p:txBody>
          <a:bodyPr wrap="none" anchor="ctr"/>
          <a:lstStyle/>
          <a:p>
            <a:endParaRPr lang="en-US"/>
          </a:p>
        </p:txBody>
      </p:sp>
      <p:sp>
        <p:nvSpPr>
          <p:cNvPr id="164882" name="Text Box 18"/>
          <p:cNvSpPr txBox="1">
            <a:spLocks noChangeArrowheads="1"/>
          </p:cNvSpPr>
          <p:nvPr/>
        </p:nvSpPr>
        <p:spPr bwMode="auto">
          <a:xfrm>
            <a:off x="600075"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02/06/2009</a:t>
            </a:r>
          </a:p>
        </p:txBody>
      </p:sp>
      <p:sp>
        <p:nvSpPr>
          <p:cNvPr id="164883" name="Line 19"/>
          <p:cNvSpPr>
            <a:spLocks noChangeShapeType="1"/>
          </p:cNvSpPr>
          <p:nvPr/>
        </p:nvSpPr>
        <p:spPr bwMode="auto">
          <a:xfrm>
            <a:off x="1895475" y="2733675"/>
            <a:ext cx="0" cy="685800"/>
          </a:xfrm>
          <a:prstGeom prst="line">
            <a:avLst/>
          </a:prstGeom>
          <a:noFill/>
          <a:ln w="9525">
            <a:solidFill>
              <a:schemeClr val="tx1"/>
            </a:solidFill>
            <a:round/>
            <a:headEnd/>
            <a:tailEnd/>
          </a:ln>
        </p:spPr>
        <p:txBody>
          <a:bodyPr/>
          <a:lstStyle/>
          <a:p>
            <a:endParaRPr lang="en-US"/>
          </a:p>
        </p:txBody>
      </p:sp>
      <p:sp>
        <p:nvSpPr>
          <p:cNvPr id="164884" name="Text Box 20"/>
          <p:cNvSpPr txBox="1">
            <a:spLocks noChangeArrowheads="1"/>
          </p:cNvSpPr>
          <p:nvPr/>
        </p:nvSpPr>
        <p:spPr bwMode="auto">
          <a:xfrm>
            <a:off x="1895475" y="2733675"/>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21:00:00</a:t>
            </a:r>
          </a:p>
        </p:txBody>
      </p:sp>
      <p:sp>
        <p:nvSpPr>
          <p:cNvPr id="164885" name="Line 21"/>
          <p:cNvSpPr>
            <a:spLocks noChangeShapeType="1"/>
          </p:cNvSpPr>
          <p:nvPr/>
        </p:nvSpPr>
        <p:spPr bwMode="auto">
          <a:xfrm>
            <a:off x="3267075" y="2733675"/>
            <a:ext cx="0" cy="685800"/>
          </a:xfrm>
          <a:prstGeom prst="line">
            <a:avLst/>
          </a:prstGeom>
          <a:noFill/>
          <a:ln w="9525">
            <a:solidFill>
              <a:schemeClr val="tx1"/>
            </a:solidFill>
            <a:round/>
            <a:headEnd/>
            <a:tailEnd/>
          </a:ln>
        </p:spPr>
        <p:txBody>
          <a:bodyPr/>
          <a:lstStyle/>
          <a:p>
            <a:endParaRPr lang="en-US"/>
          </a:p>
        </p:txBody>
      </p:sp>
      <p:sp>
        <p:nvSpPr>
          <p:cNvPr id="164886" name="Line 22"/>
          <p:cNvSpPr>
            <a:spLocks noChangeShapeType="1"/>
          </p:cNvSpPr>
          <p:nvPr/>
        </p:nvSpPr>
        <p:spPr bwMode="auto">
          <a:xfrm>
            <a:off x="4333875" y="2733675"/>
            <a:ext cx="0" cy="685800"/>
          </a:xfrm>
          <a:prstGeom prst="line">
            <a:avLst/>
          </a:prstGeom>
          <a:noFill/>
          <a:ln w="9525">
            <a:solidFill>
              <a:schemeClr val="tx1"/>
            </a:solidFill>
            <a:round/>
            <a:headEnd/>
            <a:tailEnd/>
          </a:ln>
        </p:spPr>
        <p:txBody>
          <a:bodyPr/>
          <a:lstStyle/>
          <a:p>
            <a:endParaRPr lang="en-US"/>
          </a:p>
        </p:txBody>
      </p:sp>
      <p:sp>
        <p:nvSpPr>
          <p:cNvPr id="164887" name="Text Box 23"/>
          <p:cNvSpPr txBox="1">
            <a:spLocks noChangeArrowheads="1"/>
          </p:cNvSpPr>
          <p:nvPr/>
        </p:nvSpPr>
        <p:spPr bwMode="auto">
          <a:xfrm>
            <a:off x="3267075" y="2733675"/>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64888" name="Text Box 24"/>
          <p:cNvSpPr txBox="1">
            <a:spLocks noChangeArrowheads="1"/>
          </p:cNvSpPr>
          <p:nvPr/>
        </p:nvSpPr>
        <p:spPr bwMode="auto">
          <a:xfrm>
            <a:off x="3267075"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22:00:00</a:t>
            </a:r>
          </a:p>
        </p:txBody>
      </p:sp>
      <p:sp>
        <p:nvSpPr>
          <p:cNvPr id="164889" name="Rectangle 25"/>
          <p:cNvSpPr>
            <a:spLocks noChangeArrowheads="1"/>
          </p:cNvSpPr>
          <p:nvPr/>
        </p:nvSpPr>
        <p:spPr bwMode="auto">
          <a:xfrm>
            <a:off x="600075" y="3419475"/>
            <a:ext cx="7924800" cy="304800"/>
          </a:xfrm>
          <a:prstGeom prst="rect">
            <a:avLst/>
          </a:prstGeom>
          <a:noFill/>
          <a:ln w="9525">
            <a:solidFill>
              <a:schemeClr val="tx1"/>
            </a:solidFill>
            <a:miter lim="800000"/>
            <a:headEnd/>
            <a:tailEnd/>
          </a:ln>
        </p:spPr>
        <p:txBody>
          <a:bodyPr wrap="none" anchor="ctr"/>
          <a:lstStyle/>
          <a:p>
            <a:endParaRPr lang="en-US"/>
          </a:p>
        </p:txBody>
      </p:sp>
      <p:sp>
        <p:nvSpPr>
          <p:cNvPr id="164890" name="Text Box 26"/>
          <p:cNvSpPr txBox="1">
            <a:spLocks noChangeArrowheads="1"/>
          </p:cNvSpPr>
          <p:nvPr/>
        </p:nvSpPr>
        <p:spPr bwMode="auto">
          <a:xfrm>
            <a:off x="523875"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64891" name="Line 27"/>
          <p:cNvSpPr>
            <a:spLocks noChangeShapeType="1"/>
          </p:cNvSpPr>
          <p:nvPr/>
        </p:nvSpPr>
        <p:spPr bwMode="auto">
          <a:xfrm>
            <a:off x="1590675" y="3419475"/>
            <a:ext cx="0" cy="304800"/>
          </a:xfrm>
          <a:prstGeom prst="line">
            <a:avLst/>
          </a:prstGeom>
          <a:noFill/>
          <a:ln w="9525">
            <a:solidFill>
              <a:schemeClr val="tx1"/>
            </a:solidFill>
            <a:round/>
            <a:headEnd/>
            <a:tailEnd/>
          </a:ln>
        </p:spPr>
        <p:txBody>
          <a:bodyPr/>
          <a:lstStyle/>
          <a:p>
            <a:endParaRPr lang="en-US"/>
          </a:p>
        </p:txBody>
      </p:sp>
      <p:sp>
        <p:nvSpPr>
          <p:cNvPr id="164892" name="Rectangle 28"/>
          <p:cNvSpPr>
            <a:spLocks noChangeArrowheads="1"/>
          </p:cNvSpPr>
          <p:nvPr/>
        </p:nvSpPr>
        <p:spPr bwMode="auto">
          <a:xfrm>
            <a:off x="600075" y="3724275"/>
            <a:ext cx="7924800" cy="304800"/>
          </a:xfrm>
          <a:prstGeom prst="rect">
            <a:avLst/>
          </a:prstGeom>
          <a:noFill/>
          <a:ln w="9525">
            <a:solidFill>
              <a:schemeClr val="tx1"/>
            </a:solidFill>
            <a:miter lim="800000"/>
            <a:headEnd/>
            <a:tailEnd/>
          </a:ln>
        </p:spPr>
        <p:txBody>
          <a:bodyPr wrap="none" anchor="ctr"/>
          <a:lstStyle/>
          <a:p>
            <a:endParaRPr lang="en-US"/>
          </a:p>
        </p:txBody>
      </p:sp>
      <p:sp>
        <p:nvSpPr>
          <p:cNvPr id="164893" name="Line 29"/>
          <p:cNvSpPr>
            <a:spLocks noChangeShapeType="1"/>
          </p:cNvSpPr>
          <p:nvPr/>
        </p:nvSpPr>
        <p:spPr bwMode="auto">
          <a:xfrm>
            <a:off x="1590675" y="3724275"/>
            <a:ext cx="0" cy="304800"/>
          </a:xfrm>
          <a:prstGeom prst="line">
            <a:avLst/>
          </a:prstGeom>
          <a:noFill/>
          <a:ln w="9525">
            <a:solidFill>
              <a:schemeClr val="tx1"/>
            </a:solidFill>
            <a:round/>
            <a:headEnd/>
            <a:tailEnd/>
          </a:ln>
        </p:spPr>
        <p:txBody>
          <a:bodyPr/>
          <a:lstStyle/>
          <a:p>
            <a:endParaRPr lang="en-US"/>
          </a:p>
        </p:txBody>
      </p:sp>
      <p:sp>
        <p:nvSpPr>
          <p:cNvPr id="164894" name="Text Box 30"/>
          <p:cNvSpPr txBox="1">
            <a:spLocks noChangeArrowheads="1"/>
          </p:cNvSpPr>
          <p:nvPr/>
        </p:nvSpPr>
        <p:spPr bwMode="auto">
          <a:xfrm>
            <a:off x="904875" y="3724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4895" name="Text Box 31"/>
          <p:cNvSpPr txBox="1">
            <a:spLocks noChangeArrowheads="1"/>
          </p:cNvSpPr>
          <p:nvPr/>
        </p:nvSpPr>
        <p:spPr bwMode="auto">
          <a:xfrm>
            <a:off x="1590675" y="3419475"/>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SSPQRCV</a:t>
            </a:r>
          </a:p>
        </p:txBody>
      </p:sp>
      <p:sp>
        <p:nvSpPr>
          <p:cNvPr id="164896" name="Text Box 32"/>
          <p:cNvSpPr txBox="1">
            <a:spLocks noChangeArrowheads="1"/>
          </p:cNvSpPr>
          <p:nvPr/>
        </p:nvSpPr>
        <p:spPr bwMode="auto">
          <a:xfrm>
            <a:off x="1590675" y="3724275"/>
            <a:ext cx="6477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1324368            99840               4590          1307629                          9309</a:t>
            </a:r>
          </a:p>
        </p:txBody>
      </p:sp>
      <p:sp>
        <p:nvSpPr>
          <p:cNvPr id="164897" name="Line 33"/>
          <p:cNvSpPr>
            <a:spLocks noChangeShapeType="1"/>
          </p:cNvSpPr>
          <p:nvPr/>
        </p:nvSpPr>
        <p:spPr bwMode="auto">
          <a:xfrm>
            <a:off x="2657475" y="3419475"/>
            <a:ext cx="0" cy="609600"/>
          </a:xfrm>
          <a:prstGeom prst="line">
            <a:avLst/>
          </a:prstGeom>
          <a:noFill/>
          <a:ln w="9525">
            <a:solidFill>
              <a:schemeClr val="tx1"/>
            </a:solidFill>
            <a:round/>
            <a:headEnd/>
            <a:tailEnd/>
          </a:ln>
        </p:spPr>
        <p:txBody>
          <a:bodyPr/>
          <a:lstStyle/>
          <a:p>
            <a:endParaRPr lang="en-US"/>
          </a:p>
        </p:txBody>
      </p:sp>
      <p:sp>
        <p:nvSpPr>
          <p:cNvPr id="164898" name="Text Box 34"/>
          <p:cNvSpPr txBox="1">
            <a:spLocks noChangeArrowheads="1"/>
          </p:cNvSpPr>
          <p:nvPr/>
        </p:nvSpPr>
        <p:spPr bwMode="auto">
          <a:xfrm>
            <a:off x="2657475" y="3419475"/>
            <a:ext cx="1828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CLASSCTRQ</a:t>
            </a:r>
          </a:p>
        </p:txBody>
      </p:sp>
      <p:sp>
        <p:nvSpPr>
          <p:cNvPr id="164899" name="Line 35"/>
          <p:cNvSpPr>
            <a:spLocks noChangeShapeType="1"/>
          </p:cNvSpPr>
          <p:nvPr/>
        </p:nvSpPr>
        <p:spPr bwMode="auto">
          <a:xfrm>
            <a:off x="3952875" y="3419475"/>
            <a:ext cx="0" cy="609600"/>
          </a:xfrm>
          <a:prstGeom prst="line">
            <a:avLst/>
          </a:prstGeom>
          <a:noFill/>
          <a:ln w="9525">
            <a:solidFill>
              <a:schemeClr val="tx1"/>
            </a:solidFill>
            <a:round/>
            <a:headEnd/>
            <a:tailEnd/>
          </a:ln>
        </p:spPr>
        <p:txBody>
          <a:bodyPr/>
          <a:lstStyle/>
          <a:p>
            <a:endParaRPr lang="en-US"/>
          </a:p>
        </p:txBody>
      </p:sp>
      <p:sp>
        <p:nvSpPr>
          <p:cNvPr id="164900" name="Text Box 36"/>
          <p:cNvSpPr txBox="1">
            <a:spLocks noChangeArrowheads="1"/>
          </p:cNvSpPr>
          <p:nvPr/>
        </p:nvSpPr>
        <p:spPr bwMode="auto">
          <a:xfrm>
            <a:off x="3952875"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LIDBGTRQ</a:t>
            </a:r>
          </a:p>
        </p:txBody>
      </p:sp>
      <p:sp>
        <p:nvSpPr>
          <p:cNvPr id="164901" name="Line 37"/>
          <p:cNvSpPr>
            <a:spLocks noChangeShapeType="1"/>
          </p:cNvSpPr>
          <p:nvPr/>
        </p:nvSpPr>
        <p:spPr bwMode="auto">
          <a:xfrm>
            <a:off x="5172075" y="3343275"/>
            <a:ext cx="0" cy="685800"/>
          </a:xfrm>
          <a:prstGeom prst="line">
            <a:avLst/>
          </a:prstGeom>
          <a:noFill/>
          <a:ln w="9525">
            <a:solidFill>
              <a:schemeClr val="tx1"/>
            </a:solidFill>
            <a:round/>
            <a:headEnd/>
            <a:tailEnd/>
          </a:ln>
        </p:spPr>
        <p:txBody>
          <a:bodyPr/>
          <a:lstStyle/>
          <a:p>
            <a:endParaRPr lang="en-US"/>
          </a:p>
        </p:txBody>
      </p:sp>
      <p:sp>
        <p:nvSpPr>
          <p:cNvPr id="164902" name="Text Box 38"/>
          <p:cNvSpPr txBox="1">
            <a:spLocks noChangeArrowheads="1"/>
          </p:cNvSpPr>
          <p:nvPr/>
        </p:nvSpPr>
        <p:spPr bwMode="auto">
          <a:xfrm>
            <a:off x="5172075" y="3419475"/>
            <a:ext cx="1295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SSPQRCVP</a:t>
            </a:r>
          </a:p>
        </p:txBody>
      </p:sp>
      <p:sp>
        <p:nvSpPr>
          <p:cNvPr id="164903" name="Line 39"/>
          <p:cNvSpPr>
            <a:spLocks noChangeShapeType="1"/>
          </p:cNvSpPr>
          <p:nvPr/>
        </p:nvSpPr>
        <p:spPr bwMode="auto">
          <a:xfrm>
            <a:off x="6391275" y="3419475"/>
            <a:ext cx="0" cy="609600"/>
          </a:xfrm>
          <a:prstGeom prst="line">
            <a:avLst/>
          </a:prstGeom>
          <a:noFill/>
          <a:ln w="9525">
            <a:solidFill>
              <a:schemeClr val="tx1"/>
            </a:solidFill>
            <a:round/>
            <a:headEnd/>
            <a:tailEnd/>
          </a:ln>
        </p:spPr>
        <p:txBody>
          <a:bodyPr/>
          <a:lstStyle/>
          <a:p>
            <a:endParaRPr lang="en-US"/>
          </a:p>
        </p:txBody>
      </p:sp>
      <p:sp>
        <p:nvSpPr>
          <p:cNvPr id="164904" name="Text Box 40"/>
          <p:cNvSpPr txBox="1">
            <a:spLocks noChangeArrowheads="1"/>
          </p:cNvSpPr>
          <p:nvPr/>
        </p:nvSpPr>
        <p:spPr bwMode="auto">
          <a:xfrm>
            <a:off x="6391275" y="3419475"/>
            <a:ext cx="2209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SSPQRCVNP</a:t>
            </a:r>
          </a:p>
        </p:txBody>
      </p:sp>
      <p:sp>
        <p:nvSpPr>
          <p:cNvPr id="164905" name="Rectangle 41"/>
          <p:cNvSpPr>
            <a:spLocks noChangeArrowheads="1"/>
          </p:cNvSpPr>
          <p:nvPr/>
        </p:nvSpPr>
        <p:spPr bwMode="auto">
          <a:xfrm>
            <a:off x="0" y="990600"/>
            <a:ext cx="9144000" cy="519113"/>
          </a:xfrm>
          <a:prstGeom prst="rect">
            <a:avLst/>
          </a:prstGeom>
          <a:noFill/>
          <a:ln w="9525">
            <a:noFill/>
            <a:miter lim="800000"/>
            <a:headEnd/>
            <a:tailEnd/>
          </a:ln>
        </p:spPr>
        <p:txBody>
          <a:bodyPr>
            <a:spAutoFit/>
          </a:bodyPr>
          <a:lstStyle/>
          <a:p>
            <a:pPr algn="ctr" eaLnBrk="0" hangingPunct="0"/>
            <a:r>
              <a:rPr lang="en-US" sz="2800"/>
              <a:t>rept-meas:type=mtch:enttype=lnp (per SSP)</a:t>
            </a:r>
          </a:p>
        </p:txBody>
      </p:sp>
      <p:sp>
        <p:nvSpPr>
          <p:cNvPr id="164906" name="Rectangle 42"/>
          <p:cNvSpPr>
            <a:spLocks noChangeArrowheads="1"/>
          </p:cNvSpPr>
          <p:nvPr/>
        </p:nvSpPr>
        <p:spPr bwMode="auto">
          <a:xfrm>
            <a:off x="600075" y="4029075"/>
            <a:ext cx="7924800" cy="304800"/>
          </a:xfrm>
          <a:prstGeom prst="rect">
            <a:avLst/>
          </a:prstGeom>
          <a:noFill/>
          <a:ln w="9525">
            <a:solidFill>
              <a:schemeClr val="tx1"/>
            </a:solidFill>
            <a:miter lim="800000"/>
            <a:headEnd/>
            <a:tailEnd/>
          </a:ln>
        </p:spPr>
        <p:txBody>
          <a:bodyPr wrap="none" anchor="ctr"/>
          <a:lstStyle/>
          <a:p>
            <a:endParaRPr lang="en-US"/>
          </a:p>
        </p:txBody>
      </p:sp>
      <p:sp>
        <p:nvSpPr>
          <p:cNvPr id="164907" name="Text Box 43"/>
          <p:cNvSpPr txBox="1">
            <a:spLocks noChangeArrowheads="1"/>
          </p:cNvSpPr>
          <p:nvPr/>
        </p:nvSpPr>
        <p:spPr bwMode="auto">
          <a:xfrm>
            <a:off x="600075" y="4029075"/>
            <a:ext cx="1752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CLASSGTRQNP</a:t>
            </a:r>
          </a:p>
        </p:txBody>
      </p:sp>
      <p:sp>
        <p:nvSpPr>
          <p:cNvPr id="164908" name="Line 44"/>
          <p:cNvSpPr>
            <a:spLocks noChangeShapeType="1"/>
          </p:cNvSpPr>
          <p:nvPr/>
        </p:nvSpPr>
        <p:spPr bwMode="auto">
          <a:xfrm>
            <a:off x="2200275" y="4029075"/>
            <a:ext cx="0" cy="1219200"/>
          </a:xfrm>
          <a:prstGeom prst="line">
            <a:avLst/>
          </a:prstGeom>
          <a:noFill/>
          <a:ln w="9525">
            <a:solidFill>
              <a:schemeClr val="tx1"/>
            </a:solidFill>
            <a:round/>
            <a:headEnd/>
            <a:tailEnd/>
          </a:ln>
        </p:spPr>
        <p:txBody>
          <a:bodyPr/>
          <a:lstStyle/>
          <a:p>
            <a:endParaRPr lang="en-US"/>
          </a:p>
        </p:txBody>
      </p:sp>
      <p:sp>
        <p:nvSpPr>
          <p:cNvPr id="164909" name="Text Box 45"/>
          <p:cNvSpPr txBox="1">
            <a:spLocks noChangeArrowheads="1"/>
          </p:cNvSpPr>
          <p:nvPr/>
        </p:nvSpPr>
        <p:spPr bwMode="auto">
          <a:xfrm>
            <a:off x="2200275" y="4029075"/>
            <a:ext cx="1981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CLASSGTRQNP</a:t>
            </a:r>
          </a:p>
        </p:txBody>
      </p:sp>
      <p:sp>
        <p:nvSpPr>
          <p:cNvPr id="164910" name="Line 46"/>
          <p:cNvSpPr>
            <a:spLocks noChangeShapeType="1"/>
          </p:cNvSpPr>
          <p:nvPr/>
        </p:nvSpPr>
        <p:spPr bwMode="auto">
          <a:xfrm>
            <a:off x="3800475" y="4029075"/>
            <a:ext cx="0" cy="609600"/>
          </a:xfrm>
          <a:prstGeom prst="line">
            <a:avLst/>
          </a:prstGeom>
          <a:noFill/>
          <a:ln w="9525">
            <a:solidFill>
              <a:schemeClr val="tx1"/>
            </a:solidFill>
            <a:round/>
            <a:headEnd/>
            <a:tailEnd/>
          </a:ln>
        </p:spPr>
        <p:txBody>
          <a:bodyPr/>
          <a:lstStyle/>
          <a:p>
            <a:endParaRPr lang="en-US"/>
          </a:p>
        </p:txBody>
      </p:sp>
      <p:sp>
        <p:nvSpPr>
          <p:cNvPr id="164911" name="Text Box 47"/>
          <p:cNvSpPr txBox="1">
            <a:spLocks noChangeArrowheads="1"/>
          </p:cNvSpPr>
          <p:nvPr/>
        </p:nvSpPr>
        <p:spPr bwMode="auto">
          <a:xfrm>
            <a:off x="3800475" y="4029075"/>
            <a:ext cx="2209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LIDBGTRQP</a:t>
            </a:r>
          </a:p>
        </p:txBody>
      </p:sp>
      <p:sp>
        <p:nvSpPr>
          <p:cNvPr id="164912" name="Line 48"/>
          <p:cNvSpPr>
            <a:spLocks noChangeShapeType="1"/>
          </p:cNvSpPr>
          <p:nvPr/>
        </p:nvSpPr>
        <p:spPr bwMode="auto">
          <a:xfrm>
            <a:off x="5172075" y="4029075"/>
            <a:ext cx="0" cy="1219200"/>
          </a:xfrm>
          <a:prstGeom prst="line">
            <a:avLst/>
          </a:prstGeom>
          <a:noFill/>
          <a:ln w="9525">
            <a:solidFill>
              <a:schemeClr val="tx1"/>
            </a:solidFill>
            <a:round/>
            <a:headEnd/>
            <a:tailEnd/>
          </a:ln>
        </p:spPr>
        <p:txBody>
          <a:bodyPr/>
          <a:lstStyle/>
          <a:p>
            <a:endParaRPr lang="en-US"/>
          </a:p>
        </p:txBody>
      </p:sp>
      <p:sp>
        <p:nvSpPr>
          <p:cNvPr id="164913" name="Text Box 49"/>
          <p:cNvSpPr txBox="1">
            <a:spLocks noChangeArrowheads="1"/>
          </p:cNvSpPr>
          <p:nvPr/>
        </p:nvSpPr>
        <p:spPr bwMode="auto">
          <a:xfrm>
            <a:off x="5172075" y="4029075"/>
            <a:ext cx="1676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LIDBGTRQNP</a:t>
            </a:r>
          </a:p>
        </p:txBody>
      </p:sp>
      <p:sp>
        <p:nvSpPr>
          <p:cNvPr id="164914" name="Line 50"/>
          <p:cNvSpPr>
            <a:spLocks noChangeShapeType="1"/>
          </p:cNvSpPr>
          <p:nvPr/>
        </p:nvSpPr>
        <p:spPr bwMode="auto">
          <a:xfrm>
            <a:off x="6619875" y="4029075"/>
            <a:ext cx="0" cy="1219200"/>
          </a:xfrm>
          <a:prstGeom prst="line">
            <a:avLst/>
          </a:prstGeom>
          <a:noFill/>
          <a:ln w="9525">
            <a:solidFill>
              <a:schemeClr val="tx1"/>
            </a:solidFill>
            <a:round/>
            <a:headEnd/>
            <a:tailEnd/>
          </a:ln>
        </p:spPr>
        <p:txBody>
          <a:bodyPr/>
          <a:lstStyle/>
          <a:p>
            <a:endParaRPr lang="en-US"/>
          </a:p>
        </p:txBody>
      </p:sp>
      <p:sp>
        <p:nvSpPr>
          <p:cNvPr id="164915" name="Text Box 51"/>
          <p:cNvSpPr txBox="1">
            <a:spLocks noChangeArrowheads="1"/>
          </p:cNvSpPr>
          <p:nvPr/>
        </p:nvSpPr>
        <p:spPr bwMode="auto">
          <a:xfrm>
            <a:off x="6696075" y="4029075"/>
            <a:ext cx="1752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CNAMGTRQP</a:t>
            </a:r>
          </a:p>
        </p:txBody>
      </p:sp>
      <p:sp>
        <p:nvSpPr>
          <p:cNvPr id="164916" name="Rectangle 52"/>
          <p:cNvSpPr>
            <a:spLocks noChangeArrowheads="1"/>
          </p:cNvSpPr>
          <p:nvPr/>
        </p:nvSpPr>
        <p:spPr bwMode="auto">
          <a:xfrm>
            <a:off x="600075" y="4333875"/>
            <a:ext cx="7924800" cy="304800"/>
          </a:xfrm>
          <a:prstGeom prst="rect">
            <a:avLst/>
          </a:prstGeom>
          <a:noFill/>
          <a:ln w="9525">
            <a:solidFill>
              <a:schemeClr val="tx1"/>
            </a:solidFill>
            <a:miter lim="800000"/>
            <a:headEnd/>
            <a:tailEnd/>
          </a:ln>
        </p:spPr>
        <p:txBody>
          <a:bodyPr wrap="none" anchor="ctr"/>
          <a:lstStyle/>
          <a:p>
            <a:endParaRPr lang="en-US"/>
          </a:p>
        </p:txBody>
      </p:sp>
      <p:sp>
        <p:nvSpPr>
          <p:cNvPr id="164917" name="Rectangle 53"/>
          <p:cNvSpPr>
            <a:spLocks noChangeArrowheads="1"/>
          </p:cNvSpPr>
          <p:nvPr/>
        </p:nvSpPr>
        <p:spPr bwMode="auto">
          <a:xfrm>
            <a:off x="600075" y="4638675"/>
            <a:ext cx="7924800" cy="304800"/>
          </a:xfrm>
          <a:prstGeom prst="rect">
            <a:avLst/>
          </a:prstGeom>
          <a:noFill/>
          <a:ln w="9525">
            <a:solidFill>
              <a:schemeClr val="tx1"/>
            </a:solidFill>
            <a:miter lim="800000"/>
            <a:headEnd/>
            <a:tailEnd/>
          </a:ln>
        </p:spPr>
        <p:txBody>
          <a:bodyPr wrap="none" anchor="ctr"/>
          <a:lstStyle/>
          <a:p>
            <a:endParaRPr lang="en-US"/>
          </a:p>
        </p:txBody>
      </p:sp>
      <p:sp>
        <p:nvSpPr>
          <p:cNvPr id="164918" name="Text Box 54"/>
          <p:cNvSpPr txBox="1">
            <a:spLocks noChangeArrowheads="1"/>
          </p:cNvSpPr>
          <p:nvPr/>
        </p:nvSpPr>
        <p:spPr bwMode="auto">
          <a:xfrm>
            <a:off x="600075" y="4638675"/>
            <a:ext cx="1981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CNAMGTRQNP</a:t>
            </a:r>
          </a:p>
        </p:txBody>
      </p:sp>
      <p:sp>
        <p:nvSpPr>
          <p:cNvPr id="164919" name="Rectangle 55"/>
          <p:cNvSpPr>
            <a:spLocks noChangeArrowheads="1"/>
          </p:cNvSpPr>
          <p:nvPr/>
        </p:nvSpPr>
        <p:spPr bwMode="auto">
          <a:xfrm>
            <a:off x="600075" y="4943475"/>
            <a:ext cx="7924800" cy="304800"/>
          </a:xfrm>
          <a:prstGeom prst="rect">
            <a:avLst/>
          </a:prstGeom>
          <a:noFill/>
          <a:ln w="9525">
            <a:solidFill>
              <a:schemeClr val="tx1"/>
            </a:solidFill>
            <a:miter lim="800000"/>
            <a:headEnd/>
            <a:tailEnd/>
          </a:ln>
        </p:spPr>
        <p:txBody>
          <a:bodyPr wrap="none" anchor="ctr"/>
          <a:lstStyle/>
          <a:p>
            <a:endParaRPr lang="en-US"/>
          </a:p>
        </p:txBody>
      </p:sp>
      <p:sp>
        <p:nvSpPr>
          <p:cNvPr id="164920" name="Text Box 56"/>
          <p:cNvSpPr txBox="1">
            <a:spLocks noChangeArrowheads="1"/>
          </p:cNvSpPr>
          <p:nvPr/>
        </p:nvSpPr>
        <p:spPr bwMode="auto">
          <a:xfrm>
            <a:off x="2276475" y="4638675"/>
            <a:ext cx="1981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ISVMGTRQP</a:t>
            </a:r>
          </a:p>
        </p:txBody>
      </p:sp>
      <p:sp>
        <p:nvSpPr>
          <p:cNvPr id="164921" name="Line 57"/>
          <p:cNvSpPr>
            <a:spLocks noChangeShapeType="1"/>
          </p:cNvSpPr>
          <p:nvPr/>
        </p:nvSpPr>
        <p:spPr bwMode="auto">
          <a:xfrm>
            <a:off x="3648075" y="4638675"/>
            <a:ext cx="0" cy="609600"/>
          </a:xfrm>
          <a:prstGeom prst="line">
            <a:avLst/>
          </a:prstGeom>
          <a:noFill/>
          <a:ln w="9525">
            <a:solidFill>
              <a:schemeClr val="tx1"/>
            </a:solidFill>
            <a:round/>
            <a:headEnd/>
            <a:tailEnd/>
          </a:ln>
        </p:spPr>
        <p:txBody>
          <a:bodyPr/>
          <a:lstStyle/>
          <a:p>
            <a:endParaRPr lang="en-US"/>
          </a:p>
        </p:txBody>
      </p:sp>
      <p:sp>
        <p:nvSpPr>
          <p:cNvPr id="164922" name="Text Box 58"/>
          <p:cNvSpPr txBox="1">
            <a:spLocks noChangeArrowheads="1"/>
          </p:cNvSpPr>
          <p:nvPr/>
        </p:nvSpPr>
        <p:spPr bwMode="auto">
          <a:xfrm>
            <a:off x="3648075" y="4638675"/>
            <a:ext cx="1676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ISVMGTRQNP</a:t>
            </a:r>
          </a:p>
        </p:txBody>
      </p:sp>
      <p:sp>
        <p:nvSpPr>
          <p:cNvPr id="164923" name="Text Box 59"/>
          <p:cNvSpPr txBox="1">
            <a:spLocks noChangeArrowheads="1"/>
          </p:cNvSpPr>
          <p:nvPr/>
        </p:nvSpPr>
        <p:spPr bwMode="auto">
          <a:xfrm>
            <a:off x="5172075" y="46386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WSMSCGTP</a:t>
            </a:r>
          </a:p>
        </p:txBody>
      </p:sp>
      <p:sp>
        <p:nvSpPr>
          <p:cNvPr id="164924" name="Text Box 60"/>
          <p:cNvSpPr txBox="1">
            <a:spLocks noChangeArrowheads="1"/>
          </p:cNvSpPr>
          <p:nvPr/>
        </p:nvSpPr>
        <p:spPr bwMode="auto">
          <a:xfrm>
            <a:off x="6696075" y="4638675"/>
            <a:ext cx="1676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WSMSCGTNP</a:t>
            </a:r>
          </a:p>
        </p:txBody>
      </p:sp>
      <p:sp>
        <p:nvSpPr>
          <p:cNvPr id="164925" name="Text Box 61"/>
          <p:cNvSpPr txBox="1">
            <a:spLocks noChangeArrowheads="1"/>
          </p:cNvSpPr>
          <p:nvPr/>
        </p:nvSpPr>
        <p:spPr bwMode="auto">
          <a:xfrm>
            <a:off x="828675" y="4333875"/>
            <a:ext cx="7696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45790                     78450                    1432                      1893                        3571</a:t>
            </a:r>
          </a:p>
        </p:txBody>
      </p:sp>
      <p:sp>
        <p:nvSpPr>
          <p:cNvPr id="164926" name="Text Box 62"/>
          <p:cNvSpPr txBox="1">
            <a:spLocks noChangeArrowheads="1"/>
          </p:cNvSpPr>
          <p:nvPr/>
        </p:nvSpPr>
        <p:spPr bwMode="auto">
          <a:xfrm>
            <a:off x="828675" y="4943475"/>
            <a:ext cx="7772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4246                       6833                    8391                      6739                        7825</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523875" y="0"/>
            <a:ext cx="8686800" cy="457200"/>
          </a:xfrm>
        </p:spPr>
        <p:txBody>
          <a:bodyPr/>
          <a:lstStyle/>
          <a:p>
            <a:pPr eaLnBrk="1" hangingPunct="1"/>
            <a:r>
              <a:rPr lang="en-US" dirty="0" smtClean="0"/>
              <a:t>Hourly Maintenance ATI Measurements</a:t>
            </a:r>
          </a:p>
        </p:txBody>
      </p:sp>
      <p:sp>
        <p:nvSpPr>
          <p:cNvPr id="165891" name="Rectangle 3"/>
          <p:cNvSpPr>
            <a:spLocks noChangeArrowheads="1"/>
          </p:cNvSpPr>
          <p:nvPr/>
        </p:nvSpPr>
        <p:spPr bwMode="auto">
          <a:xfrm>
            <a:off x="0" y="1003300"/>
            <a:ext cx="9144000" cy="519113"/>
          </a:xfrm>
          <a:prstGeom prst="rect">
            <a:avLst/>
          </a:prstGeom>
          <a:noFill/>
          <a:ln w="9525">
            <a:noFill/>
            <a:miter lim="800000"/>
            <a:headEnd/>
            <a:tailEnd/>
          </a:ln>
        </p:spPr>
        <p:txBody>
          <a:bodyPr>
            <a:spAutoFit/>
          </a:bodyPr>
          <a:lstStyle/>
          <a:p>
            <a:pPr algn="ctr" eaLnBrk="0" hangingPunct="0"/>
            <a:r>
              <a:rPr lang="en-US" sz="2800" dirty="0" smtClean="0"/>
              <a:t>rept-</a:t>
            </a:r>
            <a:r>
              <a:rPr lang="en-US" sz="2800" dirty="0" err="1" smtClean="0"/>
              <a:t>meas:type</a:t>
            </a:r>
            <a:r>
              <a:rPr lang="en-US" sz="2800" dirty="0" smtClean="0"/>
              <a:t>=</a:t>
            </a:r>
            <a:r>
              <a:rPr lang="en-US" sz="2800" dirty="0" err="1" smtClean="0"/>
              <a:t>mtch:enttype</a:t>
            </a:r>
            <a:r>
              <a:rPr lang="en-US" sz="2800" dirty="0" smtClean="0"/>
              <a:t>=</a:t>
            </a:r>
            <a:r>
              <a:rPr lang="en-US" sz="2800" dirty="0" err="1" smtClean="0"/>
              <a:t>atinpq</a:t>
            </a:r>
            <a:endParaRPr lang="en-US" sz="2800" dirty="0"/>
          </a:p>
        </p:txBody>
      </p:sp>
      <p:sp>
        <p:nvSpPr>
          <p:cNvPr id="165892" name="Rectangle 4"/>
          <p:cNvSpPr>
            <a:spLocks noChangeArrowheads="1"/>
          </p:cNvSpPr>
          <p:nvPr/>
        </p:nvSpPr>
        <p:spPr bwMode="auto">
          <a:xfrm>
            <a:off x="609600" y="2047875"/>
            <a:ext cx="7924800" cy="685800"/>
          </a:xfrm>
          <a:prstGeom prst="rect">
            <a:avLst/>
          </a:prstGeom>
          <a:noFill/>
          <a:ln w="9525">
            <a:solidFill>
              <a:schemeClr val="tx1"/>
            </a:solidFill>
            <a:miter lim="800000"/>
            <a:headEnd/>
            <a:tailEnd/>
          </a:ln>
        </p:spPr>
        <p:txBody>
          <a:bodyPr wrap="none" anchor="ctr"/>
          <a:lstStyle/>
          <a:p>
            <a:endParaRPr lang="en-US"/>
          </a:p>
        </p:txBody>
      </p:sp>
      <p:sp>
        <p:nvSpPr>
          <p:cNvPr id="165893" name="Text Box 5"/>
          <p:cNvSpPr txBox="1">
            <a:spLocks noChangeArrowheads="1"/>
          </p:cNvSpPr>
          <p:nvPr/>
        </p:nvSpPr>
        <p:spPr bwMode="auto">
          <a:xfrm>
            <a:off x="609600" y="20478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65894" name="Line 6"/>
          <p:cNvSpPr>
            <a:spLocks noChangeShapeType="1"/>
          </p:cNvSpPr>
          <p:nvPr/>
        </p:nvSpPr>
        <p:spPr bwMode="auto">
          <a:xfrm>
            <a:off x="1905000" y="2047875"/>
            <a:ext cx="0" cy="685800"/>
          </a:xfrm>
          <a:prstGeom prst="line">
            <a:avLst/>
          </a:prstGeom>
          <a:noFill/>
          <a:ln w="9525">
            <a:solidFill>
              <a:schemeClr val="tx1"/>
            </a:solidFill>
            <a:round/>
            <a:headEnd/>
            <a:tailEnd/>
          </a:ln>
        </p:spPr>
        <p:txBody>
          <a:bodyPr/>
          <a:lstStyle/>
          <a:p>
            <a:endParaRPr lang="en-US"/>
          </a:p>
        </p:txBody>
      </p:sp>
      <p:sp>
        <p:nvSpPr>
          <p:cNvPr id="165895" name="Text Box 7"/>
          <p:cNvSpPr txBox="1">
            <a:spLocks noChangeArrowheads="1"/>
          </p:cNvSpPr>
          <p:nvPr/>
        </p:nvSpPr>
        <p:spPr bwMode="auto">
          <a:xfrm>
            <a:off x="1905000" y="2047875"/>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65896" name="Line 8"/>
          <p:cNvSpPr>
            <a:spLocks noChangeShapeType="1"/>
          </p:cNvSpPr>
          <p:nvPr/>
        </p:nvSpPr>
        <p:spPr bwMode="auto">
          <a:xfrm>
            <a:off x="2743200" y="2047875"/>
            <a:ext cx="0" cy="685800"/>
          </a:xfrm>
          <a:prstGeom prst="line">
            <a:avLst/>
          </a:prstGeom>
          <a:noFill/>
          <a:ln w="9525">
            <a:solidFill>
              <a:schemeClr val="tx1"/>
            </a:solidFill>
            <a:round/>
            <a:headEnd/>
            <a:tailEnd/>
          </a:ln>
        </p:spPr>
        <p:txBody>
          <a:bodyPr/>
          <a:lstStyle/>
          <a:p>
            <a:endParaRPr lang="en-US"/>
          </a:p>
        </p:txBody>
      </p:sp>
      <p:sp>
        <p:nvSpPr>
          <p:cNvPr id="165897" name="Text Box 9"/>
          <p:cNvSpPr txBox="1">
            <a:spLocks noChangeArrowheads="1"/>
          </p:cNvSpPr>
          <p:nvPr/>
        </p:nvSpPr>
        <p:spPr bwMode="auto">
          <a:xfrm>
            <a:off x="2743200" y="2047875"/>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02/06/2009</a:t>
            </a:r>
          </a:p>
        </p:txBody>
      </p:sp>
      <p:sp>
        <p:nvSpPr>
          <p:cNvPr id="165898" name="Line 10"/>
          <p:cNvSpPr>
            <a:spLocks noChangeShapeType="1"/>
          </p:cNvSpPr>
          <p:nvPr/>
        </p:nvSpPr>
        <p:spPr bwMode="auto">
          <a:xfrm>
            <a:off x="3886200" y="2047875"/>
            <a:ext cx="0" cy="685800"/>
          </a:xfrm>
          <a:prstGeom prst="line">
            <a:avLst/>
          </a:prstGeom>
          <a:noFill/>
          <a:ln w="9525">
            <a:solidFill>
              <a:schemeClr val="tx1"/>
            </a:solidFill>
            <a:round/>
            <a:headEnd/>
            <a:tailEnd/>
          </a:ln>
        </p:spPr>
        <p:txBody>
          <a:bodyPr/>
          <a:lstStyle/>
          <a:p>
            <a:endParaRPr lang="en-US"/>
          </a:p>
        </p:txBody>
      </p:sp>
      <p:sp>
        <p:nvSpPr>
          <p:cNvPr id="165899" name="Text Box 11"/>
          <p:cNvSpPr txBox="1">
            <a:spLocks noChangeArrowheads="1"/>
          </p:cNvSpPr>
          <p:nvPr/>
        </p:nvSpPr>
        <p:spPr bwMode="auto">
          <a:xfrm>
            <a:off x="3886200" y="2047875"/>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22:01:37</a:t>
            </a:r>
          </a:p>
        </p:txBody>
      </p:sp>
      <p:sp>
        <p:nvSpPr>
          <p:cNvPr id="165900" name="Line 12"/>
          <p:cNvSpPr>
            <a:spLocks noChangeShapeType="1"/>
          </p:cNvSpPr>
          <p:nvPr/>
        </p:nvSpPr>
        <p:spPr bwMode="auto">
          <a:xfrm>
            <a:off x="4876800" y="2047875"/>
            <a:ext cx="0" cy="685800"/>
          </a:xfrm>
          <a:prstGeom prst="line">
            <a:avLst/>
          </a:prstGeom>
          <a:noFill/>
          <a:ln w="9525">
            <a:solidFill>
              <a:schemeClr val="tx1"/>
            </a:solidFill>
            <a:round/>
            <a:headEnd/>
            <a:tailEnd/>
          </a:ln>
        </p:spPr>
        <p:txBody>
          <a:bodyPr/>
          <a:lstStyle/>
          <a:p>
            <a:endParaRPr lang="en-US"/>
          </a:p>
        </p:txBody>
      </p:sp>
      <p:sp>
        <p:nvSpPr>
          <p:cNvPr id="165901" name="Text Box 13"/>
          <p:cNvSpPr txBox="1">
            <a:spLocks noChangeArrowheads="1"/>
          </p:cNvSpPr>
          <p:nvPr/>
        </p:nvSpPr>
        <p:spPr bwMode="auto">
          <a:xfrm>
            <a:off x="4876800" y="2047875"/>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65902" name="Line 14"/>
          <p:cNvSpPr>
            <a:spLocks noChangeShapeType="1"/>
          </p:cNvSpPr>
          <p:nvPr/>
        </p:nvSpPr>
        <p:spPr bwMode="auto">
          <a:xfrm>
            <a:off x="5410200" y="2047875"/>
            <a:ext cx="0" cy="685800"/>
          </a:xfrm>
          <a:prstGeom prst="line">
            <a:avLst/>
          </a:prstGeom>
          <a:noFill/>
          <a:ln w="9525">
            <a:solidFill>
              <a:schemeClr val="tx1"/>
            </a:solidFill>
            <a:round/>
            <a:headEnd/>
            <a:tailEnd/>
          </a:ln>
        </p:spPr>
        <p:txBody>
          <a:bodyPr/>
          <a:lstStyle/>
          <a:p>
            <a:endParaRPr lang="en-US"/>
          </a:p>
        </p:txBody>
      </p:sp>
      <p:sp>
        <p:nvSpPr>
          <p:cNvPr id="165903" name="Text Box 15"/>
          <p:cNvSpPr txBox="1">
            <a:spLocks noChangeArrowheads="1"/>
          </p:cNvSpPr>
          <p:nvPr/>
        </p:nvSpPr>
        <p:spPr bwMode="auto">
          <a:xfrm>
            <a:off x="5410200" y="2047875"/>
            <a:ext cx="32766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              Hourly Maint. ATI</a:t>
            </a:r>
          </a:p>
        </p:txBody>
      </p:sp>
      <p:sp>
        <p:nvSpPr>
          <p:cNvPr id="165904" name="Line 16"/>
          <p:cNvSpPr>
            <a:spLocks noChangeShapeType="1"/>
          </p:cNvSpPr>
          <p:nvPr/>
        </p:nvSpPr>
        <p:spPr bwMode="auto">
          <a:xfrm>
            <a:off x="5181600" y="2733675"/>
            <a:ext cx="0" cy="685800"/>
          </a:xfrm>
          <a:prstGeom prst="line">
            <a:avLst/>
          </a:prstGeom>
          <a:noFill/>
          <a:ln w="9525">
            <a:solidFill>
              <a:schemeClr val="tx1"/>
            </a:solidFill>
            <a:round/>
            <a:headEnd/>
            <a:tailEnd/>
          </a:ln>
        </p:spPr>
        <p:txBody>
          <a:bodyPr/>
          <a:lstStyle/>
          <a:p>
            <a:endParaRPr lang="en-US"/>
          </a:p>
        </p:txBody>
      </p:sp>
      <p:sp>
        <p:nvSpPr>
          <p:cNvPr id="165905" name="Text Box 17"/>
          <p:cNvSpPr txBox="1">
            <a:spLocks noChangeArrowheads="1"/>
          </p:cNvSpPr>
          <p:nvPr/>
        </p:nvSpPr>
        <p:spPr bwMode="auto">
          <a:xfrm>
            <a:off x="4343400" y="2733675"/>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65906" name="Rectangle 18"/>
          <p:cNvSpPr>
            <a:spLocks noChangeArrowheads="1"/>
          </p:cNvSpPr>
          <p:nvPr/>
        </p:nvSpPr>
        <p:spPr bwMode="auto">
          <a:xfrm>
            <a:off x="609600" y="2733675"/>
            <a:ext cx="7924800" cy="685800"/>
          </a:xfrm>
          <a:prstGeom prst="rect">
            <a:avLst/>
          </a:prstGeom>
          <a:noFill/>
          <a:ln w="9525">
            <a:solidFill>
              <a:schemeClr val="tx1"/>
            </a:solidFill>
            <a:miter lim="800000"/>
            <a:headEnd/>
            <a:tailEnd/>
          </a:ln>
        </p:spPr>
        <p:txBody>
          <a:bodyPr wrap="none" anchor="ctr"/>
          <a:lstStyle/>
          <a:p>
            <a:endParaRPr lang="en-US"/>
          </a:p>
        </p:txBody>
      </p:sp>
      <p:sp>
        <p:nvSpPr>
          <p:cNvPr id="165907" name="Text Box 19"/>
          <p:cNvSpPr txBox="1">
            <a:spLocks noChangeArrowheads="1"/>
          </p:cNvSpPr>
          <p:nvPr/>
        </p:nvSpPr>
        <p:spPr bwMode="auto">
          <a:xfrm>
            <a:off x="6096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02/06/2009</a:t>
            </a:r>
          </a:p>
        </p:txBody>
      </p:sp>
      <p:sp>
        <p:nvSpPr>
          <p:cNvPr id="165908" name="Line 20"/>
          <p:cNvSpPr>
            <a:spLocks noChangeShapeType="1"/>
          </p:cNvSpPr>
          <p:nvPr/>
        </p:nvSpPr>
        <p:spPr bwMode="auto">
          <a:xfrm>
            <a:off x="1905000" y="2733675"/>
            <a:ext cx="0" cy="685800"/>
          </a:xfrm>
          <a:prstGeom prst="line">
            <a:avLst/>
          </a:prstGeom>
          <a:noFill/>
          <a:ln w="9525">
            <a:solidFill>
              <a:schemeClr val="tx1"/>
            </a:solidFill>
            <a:round/>
            <a:headEnd/>
            <a:tailEnd/>
          </a:ln>
        </p:spPr>
        <p:txBody>
          <a:bodyPr/>
          <a:lstStyle/>
          <a:p>
            <a:endParaRPr lang="en-US"/>
          </a:p>
        </p:txBody>
      </p:sp>
      <p:sp>
        <p:nvSpPr>
          <p:cNvPr id="165909" name="Text Box 21"/>
          <p:cNvSpPr txBox="1">
            <a:spLocks noChangeArrowheads="1"/>
          </p:cNvSpPr>
          <p:nvPr/>
        </p:nvSpPr>
        <p:spPr bwMode="auto">
          <a:xfrm>
            <a:off x="1905000" y="2733675"/>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21:00:00</a:t>
            </a:r>
          </a:p>
        </p:txBody>
      </p:sp>
      <p:sp>
        <p:nvSpPr>
          <p:cNvPr id="165910" name="Line 22"/>
          <p:cNvSpPr>
            <a:spLocks noChangeShapeType="1"/>
          </p:cNvSpPr>
          <p:nvPr/>
        </p:nvSpPr>
        <p:spPr bwMode="auto">
          <a:xfrm>
            <a:off x="3276600" y="2733675"/>
            <a:ext cx="0" cy="685800"/>
          </a:xfrm>
          <a:prstGeom prst="line">
            <a:avLst/>
          </a:prstGeom>
          <a:noFill/>
          <a:ln w="9525">
            <a:solidFill>
              <a:schemeClr val="tx1"/>
            </a:solidFill>
            <a:round/>
            <a:headEnd/>
            <a:tailEnd/>
          </a:ln>
        </p:spPr>
        <p:txBody>
          <a:bodyPr/>
          <a:lstStyle/>
          <a:p>
            <a:endParaRPr lang="en-US"/>
          </a:p>
        </p:txBody>
      </p:sp>
      <p:sp>
        <p:nvSpPr>
          <p:cNvPr id="165911" name="Line 23"/>
          <p:cNvSpPr>
            <a:spLocks noChangeShapeType="1"/>
          </p:cNvSpPr>
          <p:nvPr/>
        </p:nvSpPr>
        <p:spPr bwMode="auto">
          <a:xfrm>
            <a:off x="4343400" y="2733675"/>
            <a:ext cx="0" cy="685800"/>
          </a:xfrm>
          <a:prstGeom prst="line">
            <a:avLst/>
          </a:prstGeom>
          <a:noFill/>
          <a:ln w="9525">
            <a:solidFill>
              <a:schemeClr val="tx1"/>
            </a:solidFill>
            <a:round/>
            <a:headEnd/>
            <a:tailEnd/>
          </a:ln>
        </p:spPr>
        <p:txBody>
          <a:bodyPr/>
          <a:lstStyle/>
          <a:p>
            <a:endParaRPr lang="en-US"/>
          </a:p>
        </p:txBody>
      </p:sp>
      <p:sp>
        <p:nvSpPr>
          <p:cNvPr id="165912" name="Text Box 24"/>
          <p:cNvSpPr txBox="1">
            <a:spLocks noChangeArrowheads="1"/>
          </p:cNvSpPr>
          <p:nvPr/>
        </p:nvSpPr>
        <p:spPr bwMode="auto">
          <a:xfrm>
            <a:off x="3276600" y="2733675"/>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65913" name="Text Box 25"/>
          <p:cNvSpPr txBox="1">
            <a:spLocks noChangeArrowheads="1"/>
          </p:cNvSpPr>
          <p:nvPr/>
        </p:nvSpPr>
        <p:spPr bwMode="auto">
          <a:xfrm>
            <a:off x="32766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22:00:00</a:t>
            </a:r>
          </a:p>
        </p:txBody>
      </p:sp>
      <p:sp>
        <p:nvSpPr>
          <p:cNvPr id="165914" name="Rectangle 26"/>
          <p:cNvSpPr>
            <a:spLocks noChangeArrowheads="1"/>
          </p:cNvSpPr>
          <p:nvPr/>
        </p:nvSpPr>
        <p:spPr bwMode="auto">
          <a:xfrm>
            <a:off x="609600" y="3419475"/>
            <a:ext cx="7924800" cy="304800"/>
          </a:xfrm>
          <a:prstGeom prst="rect">
            <a:avLst/>
          </a:prstGeom>
          <a:noFill/>
          <a:ln w="9525">
            <a:solidFill>
              <a:schemeClr val="tx1"/>
            </a:solidFill>
            <a:miter lim="800000"/>
            <a:headEnd/>
            <a:tailEnd/>
          </a:ln>
        </p:spPr>
        <p:txBody>
          <a:bodyPr wrap="none" anchor="ctr"/>
          <a:lstStyle/>
          <a:p>
            <a:endParaRPr lang="en-US"/>
          </a:p>
        </p:txBody>
      </p:sp>
      <p:sp>
        <p:nvSpPr>
          <p:cNvPr id="165915" name="Text Box 27"/>
          <p:cNvSpPr txBox="1">
            <a:spLocks noChangeArrowheads="1"/>
          </p:cNvSpPr>
          <p:nvPr/>
        </p:nvSpPr>
        <p:spPr bwMode="auto">
          <a:xfrm>
            <a:off x="685800"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65916" name="Line 28"/>
          <p:cNvSpPr>
            <a:spLocks noChangeShapeType="1"/>
          </p:cNvSpPr>
          <p:nvPr/>
        </p:nvSpPr>
        <p:spPr bwMode="auto">
          <a:xfrm>
            <a:off x="1905000" y="3419475"/>
            <a:ext cx="0" cy="304800"/>
          </a:xfrm>
          <a:prstGeom prst="line">
            <a:avLst/>
          </a:prstGeom>
          <a:noFill/>
          <a:ln w="9525">
            <a:solidFill>
              <a:schemeClr val="tx1"/>
            </a:solidFill>
            <a:round/>
            <a:headEnd/>
            <a:tailEnd/>
          </a:ln>
        </p:spPr>
        <p:txBody>
          <a:bodyPr/>
          <a:lstStyle/>
          <a:p>
            <a:endParaRPr lang="en-US"/>
          </a:p>
        </p:txBody>
      </p:sp>
      <p:sp>
        <p:nvSpPr>
          <p:cNvPr id="165917" name="Rectangle 29"/>
          <p:cNvSpPr>
            <a:spLocks noChangeArrowheads="1"/>
          </p:cNvSpPr>
          <p:nvPr/>
        </p:nvSpPr>
        <p:spPr bwMode="auto">
          <a:xfrm>
            <a:off x="609600" y="3724275"/>
            <a:ext cx="7924800" cy="304800"/>
          </a:xfrm>
          <a:prstGeom prst="rect">
            <a:avLst/>
          </a:prstGeom>
          <a:noFill/>
          <a:ln w="9525">
            <a:solidFill>
              <a:schemeClr val="tx1"/>
            </a:solidFill>
            <a:miter lim="800000"/>
            <a:headEnd/>
            <a:tailEnd/>
          </a:ln>
        </p:spPr>
        <p:txBody>
          <a:bodyPr wrap="none" anchor="ctr"/>
          <a:lstStyle/>
          <a:p>
            <a:endParaRPr lang="en-US"/>
          </a:p>
        </p:txBody>
      </p:sp>
      <p:sp>
        <p:nvSpPr>
          <p:cNvPr id="165918" name="Line 30"/>
          <p:cNvSpPr>
            <a:spLocks noChangeShapeType="1"/>
          </p:cNvSpPr>
          <p:nvPr/>
        </p:nvSpPr>
        <p:spPr bwMode="auto">
          <a:xfrm>
            <a:off x="1905000" y="3724275"/>
            <a:ext cx="0" cy="304800"/>
          </a:xfrm>
          <a:prstGeom prst="line">
            <a:avLst/>
          </a:prstGeom>
          <a:noFill/>
          <a:ln w="9525">
            <a:solidFill>
              <a:schemeClr val="tx1"/>
            </a:solidFill>
            <a:round/>
            <a:headEnd/>
            <a:tailEnd/>
          </a:ln>
        </p:spPr>
        <p:txBody>
          <a:bodyPr/>
          <a:lstStyle/>
          <a:p>
            <a:endParaRPr lang="en-US"/>
          </a:p>
        </p:txBody>
      </p:sp>
      <p:sp>
        <p:nvSpPr>
          <p:cNvPr id="165919" name="Text Box 31"/>
          <p:cNvSpPr txBox="1">
            <a:spLocks noChangeArrowheads="1"/>
          </p:cNvSpPr>
          <p:nvPr/>
        </p:nvSpPr>
        <p:spPr bwMode="auto">
          <a:xfrm>
            <a:off x="1066800" y="3724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5920" name="Text Box 32"/>
          <p:cNvSpPr txBox="1">
            <a:spLocks noChangeArrowheads="1"/>
          </p:cNvSpPr>
          <p:nvPr/>
        </p:nvSpPr>
        <p:spPr bwMode="auto">
          <a:xfrm>
            <a:off x="1866900" y="3419475"/>
            <a:ext cx="1400175"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ATINPQRCV</a:t>
            </a:r>
          </a:p>
        </p:txBody>
      </p:sp>
      <p:sp>
        <p:nvSpPr>
          <p:cNvPr id="165921" name="Text Box 33"/>
          <p:cNvSpPr txBox="1">
            <a:spLocks noChangeArrowheads="1"/>
          </p:cNvSpPr>
          <p:nvPr/>
        </p:nvSpPr>
        <p:spPr bwMode="auto">
          <a:xfrm>
            <a:off x="1981200" y="3724275"/>
            <a:ext cx="6477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1324368             1299840              24528</a:t>
            </a:r>
          </a:p>
        </p:txBody>
      </p:sp>
      <p:sp>
        <p:nvSpPr>
          <p:cNvPr id="165922" name="Line 34"/>
          <p:cNvSpPr>
            <a:spLocks noChangeShapeType="1"/>
          </p:cNvSpPr>
          <p:nvPr/>
        </p:nvSpPr>
        <p:spPr bwMode="auto">
          <a:xfrm>
            <a:off x="3152775" y="3419475"/>
            <a:ext cx="0" cy="609600"/>
          </a:xfrm>
          <a:prstGeom prst="line">
            <a:avLst/>
          </a:prstGeom>
          <a:noFill/>
          <a:ln w="9525">
            <a:solidFill>
              <a:schemeClr val="tx1"/>
            </a:solidFill>
            <a:round/>
            <a:headEnd/>
            <a:tailEnd/>
          </a:ln>
        </p:spPr>
        <p:txBody>
          <a:bodyPr/>
          <a:lstStyle/>
          <a:p>
            <a:endParaRPr lang="en-US"/>
          </a:p>
        </p:txBody>
      </p:sp>
      <p:sp>
        <p:nvSpPr>
          <p:cNvPr id="165923" name="Text Box 35"/>
          <p:cNvSpPr txBox="1">
            <a:spLocks noChangeArrowheads="1"/>
          </p:cNvSpPr>
          <p:nvPr/>
        </p:nvSpPr>
        <p:spPr bwMode="auto">
          <a:xfrm>
            <a:off x="3048000" y="3419475"/>
            <a:ext cx="1828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ATINPQACK</a:t>
            </a:r>
          </a:p>
        </p:txBody>
      </p:sp>
      <p:sp>
        <p:nvSpPr>
          <p:cNvPr id="165924" name="Line 36"/>
          <p:cNvSpPr>
            <a:spLocks noChangeShapeType="1"/>
          </p:cNvSpPr>
          <p:nvPr/>
        </p:nvSpPr>
        <p:spPr bwMode="auto">
          <a:xfrm>
            <a:off x="4486275" y="3419475"/>
            <a:ext cx="0" cy="609600"/>
          </a:xfrm>
          <a:prstGeom prst="line">
            <a:avLst/>
          </a:prstGeom>
          <a:noFill/>
          <a:ln w="9525">
            <a:solidFill>
              <a:schemeClr val="tx1"/>
            </a:solidFill>
            <a:round/>
            <a:headEnd/>
            <a:tailEnd/>
          </a:ln>
        </p:spPr>
        <p:txBody>
          <a:bodyPr/>
          <a:lstStyle/>
          <a:p>
            <a:endParaRPr lang="en-US"/>
          </a:p>
        </p:txBody>
      </p:sp>
      <p:sp>
        <p:nvSpPr>
          <p:cNvPr id="165925" name="Line 37"/>
          <p:cNvSpPr>
            <a:spLocks noChangeShapeType="1"/>
          </p:cNvSpPr>
          <p:nvPr/>
        </p:nvSpPr>
        <p:spPr bwMode="auto">
          <a:xfrm>
            <a:off x="5781675" y="3419475"/>
            <a:ext cx="0" cy="609600"/>
          </a:xfrm>
          <a:prstGeom prst="line">
            <a:avLst/>
          </a:prstGeom>
          <a:noFill/>
          <a:ln w="9525">
            <a:solidFill>
              <a:schemeClr val="tx1"/>
            </a:solidFill>
            <a:round/>
            <a:headEnd/>
            <a:tailEnd/>
          </a:ln>
        </p:spPr>
        <p:txBody>
          <a:bodyPr/>
          <a:lstStyle/>
          <a:p>
            <a:endParaRPr lang="en-US"/>
          </a:p>
        </p:txBody>
      </p:sp>
      <p:sp>
        <p:nvSpPr>
          <p:cNvPr id="165926" name="Text Box 38"/>
          <p:cNvSpPr txBox="1">
            <a:spLocks noChangeArrowheads="1"/>
          </p:cNvSpPr>
          <p:nvPr/>
        </p:nvSpPr>
        <p:spPr bwMode="auto">
          <a:xfrm>
            <a:off x="4476750" y="3419475"/>
            <a:ext cx="1495425"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ATINPQERR</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531813" y="0"/>
            <a:ext cx="8307387" cy="457200"/>
          </a:xfrm>
        </p:spPr>
        <p:txBody>
          <a:bodyPr/>
          <a:lstStyle/>
          <a:p>
            <a:pPr eaLnBrk="1" hangingPunct="1"/>
            <a:r>
              <a:rPr lang="en-US" dirty="0" smtClean="0"/>
              <a:t>Daily Maintenance LNP Measurements</a:t>
            </a:r>
          </a:p>
        </p:txBody>
      </p:sp>
      <p:sp>
        <p:nvSpPr>
          <p:cNvPr id="166915" name="Rectangle 3"/>
          <p:cNvSpPr>
            <a:spLocks noChangeArrowheads="1"/>
          </p:cNvSpPr>
          <p:nvPr/>
        </p:nvSpPr>
        <p:spPr bwMode="auto">
          <a:xfrm>
            <a:off x="0" y="1000125"/>
            <a:ext cx="9144000" cy="519113"/>
          </a:xfrm>
          <a:prstGeom prst="rect">
            <a:avLst/>
          </a:prstGeom>
          <a:noFill/>
          <a:ln w="9525">
            <a:noFill/>
            <a:miter lim="800000"/>
            <a:headEnd/>
            <a:tailEnd/>
          </a:ln>
        </p:spPr>
        <p:txBody>
          <a:bodyPr>
            <a:spAutoFit/>
          </a:bodyPr>
          <a:lstStyle/>
          <a:p>
            <a:pPr algn="ctr"/>
            <a:r>
              <a:rPr lang="en-US" sz="2400"/>
              <a:t>  </a:t>
            </a:r>
            <a:r>
              <a:rPr lang="en-US" sz="2800"/>
              <a:t>rept-meas:type=mtcd:enttype=lnp (system wide)</a:t>
            </a:r>
          </a:p>
        </p:txBody>
      </p:sp>
      <p:sp>
        <p:nvSpPr>
          <p:cNvPr id="166916" name="Rectangle 4"/>
          <p:cNvSpPr>
            <a:spLocks noChangeArrowheads="1"/>
          </p:cNvSpPr>
          <p:nvPr/>
        </p:nvSpPr>
        <p:spPr bwMode="auto">
          <a:xfrm>
            <a:off x="609600" y="2038350"/>
            <a:ext cx="7924800" cy="685800"/>
          </a:xfrm>
          <a:prstGeom prst="rect">
            <a:avLst/>
          </a:prstGeom>
          <a:noFill/>
          <a:ln w="9525">
            <a:solidFill>
              <a:schemeClr val="tx1"/>
            </a:solidFill>
            <a:miter lim="800000"/>
            <a:headEnd/>
            <a:tailEnd/>
          </a:ln>
        </p:spPr>
        <p:txBody>
          <a:bodyPr wrap="none" anchor="ctr"/>
          <a:lstStyle/>
          <a:p>
            <a:endParaRPr lang="en-US"/>
          </a:p>
        </p:txBody>
      </p:sp>
      <p:sp>
        <p:nvSpPr>
          <p:cNvPr id="166917" name="Text Box 5"/>
          <p:cNvSpPr txBox="1">
            <a:spLocks noChangeArrowheads="1"/>
          </p:cNvSpPr>
          <p:nvPr/>
        </p:nvSpPr>
        <p:spPr bwMode="auto">
          <a:xfrm>
            <a:off x="609600" y="2038350"/>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66918" name="Line 6"/>
          <p:cNvSpPr>
            <a:spLocks noChangeShapeType="1"/>
          </p:cNvSpPr>
          <p:nvPr/>
        </p:nvSpPr>
        <p:spPr bwMode="auto">
          <a:xfrm>
            <a:off x="1905000" y="2038350"/>
            <a:ext cx="0" cy="685800"/>
          </a:xfrm>
          <a:prstGeom prst="line">
            <a:avLst/>
          </a:prstGeom>
          <a:noFill/>
          <a:ln w="9525">
            <a:solidFill>
              <a:schemeClr val="tx1"/>
            </a:solidFill>
            <a:round/>
            <a:headEnd/>
            <a:tailEnd/>
          </a:ln>
        </p:spPr>
        <p:txBody>
          <a:bodyPr/>
          <a:lstStyle/>
          <a:p>
            <a:endParaRPr lang="en-US"/>
          </a:p>
        </p:txBody>
      </p:sp>
      <p:sp>
        <p:nvSpPr>
          <p:cNvPr id="166919" name="Text Box 7"/>
          <p:cNvSpPr txBox="1">
            <a:spLocks noChangeArrowheads="1"/>
          </p:cNvSpPr>
          <p:nvPr/>
        </p:nvSpPr>
        <p:spPr bwMode="auto">
          <a:xfrm>
            <a:off x="1905000" y="2038350"/>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66920" name="Line 8"/>
          <p:cNvSpPr>
            <a:spLocks noChangeShapeType="1"/>
          </p:cNvSpPr>
          <p:nvPr/>
        </p:nvSpPr>
        <p:spPr bwMode="auto">
          <a:xfrm>
            <a:off x="2743200" y="2038350"/>
            <a:ext cx="0" cy="685800"/>
          </a:xfrm>
          <a:prstGeom prst="line">
            <a:avLst/>
          </a:prstGeom>
          <a:noFill/>
          <a:ln w="9525">
            <a:solidFill>
              <a:schemeClr val="tx1"/>
            </a:solidFill>
            <a:round/>
            <a:headEnd/>
            <a:tailEnd/>
          </a:ln>
        </p:spPr>
        <p:txBody>
          <a:bodyPr/>
          <a:lstStyle/>
          <a:p>
            <a:endParaRPr lang="en-US"/>
          </a:p>
        </p:txBody>
      </p:sp>
      <p:sp>
        <p:nvSpPr>
          <p:cNvPr id="166921" name="Text Box 9"/>
          <p:cNvSpPr txBox="1">
            <a:spLocks noChangeArrowheads="1"/>
          </p:cNvSpPr>
          <p:nvPr/>
        </p:nvSpPr>
        <p:spPr bwMode="auto">
          <a:xfrm>
            <a:off x="2743200" y="2038350"/>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02/07/2009</a:t>
            </a:r>
          </a:p>
        </p:txBody>
      </p:sp>
      <p:sp>
        <p:nvSpPr>
          <p:cNvPr id="166922" name="Line 10"/>
          <p:cNvSpPr>
            <a:spLocks noChangeShapeType="1"/>
          </p:cNvSpPr>
          <p:nvPr/>
        </p:nvSpPr>
        <p:spPr bwMode="auto">
          <a:xfrm>
            <a:off x="3886200" y="2038350"/>
            <a:ext cx="0" cy="685800"/>
          </a:xfrm>
          <a:prstGeom prst="line">
            <a:avLst/>
          </a:prstGeom>
          <a:noFill/>
          <a:ln w="9525">
            <a:solidFill>
              <a:schemeClr val="tx1"/>
            </a:solidFill>
            <a:round/>
            <a:headEnd/>
            <a:tailEnd/>
          </a:ln>
        </p:spPr>
        <p:txBody>
          <a:bodyPr/>
          <a:lstStyle/>
          <a:p>
            <a:endParaRPr lang="en-US"/>
          </a:p>
        </p:txBody>
      </p:sp>
      <p:sp>
        <p:nvSpPr>
          <p:cNvPr id="166923" name="Text Box 11"/>
          <p:cNvSpPr txBox="1">
            <a:spLocks noChangeArrowheads="1"/>
          </p:cNvSpPr>
          <p:nvPr/>
        </p:nvSpPr>
        <p:spPr bwMode="auto">
          <a:xfrm>
            <a:off x="3886200" y="2038350"/>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12:01:37</a:t>
            </a:r>
          </a:p>
        </p:txBody>
      </p:sp>
      <p:sp>
        <p:nvSpPr>
          <p:cNvPr id="166924" name="Line 12"/>
          <p:cNvSpPr>
            <a:spLocks noChangeShapeType="1"/>
          </p:cNvSpPr>
          <p:nvPr/>
        </p:nvSpPr>
        <p:spPr bwMode="auto">
          <a:xfrm>
            <a:off x="4876800" y="2038350"/>
            <a:ext cx="0" cy="685800"/>
          </a:xfrm>
          <a:prstGeom prst="line">
            <a:avLst/>
          </a:prstGeom>
          <a:noFill/>
          <a:ln w="9525">
            <a:solidFill>
              <a:schemeClr val="tx1"/>
            </a:solidFill>
            <a:round/>
            <a:headEnd/>
            <a:tailEnd/>
          </a:ln>
        </p:spPr>
        <p:txBody>
          <a:bodyPr/>
          <a:lstStyle/>
          <a:p>
            <a:endParaRPr lang="en-US"/>
          </a:p>
        </p:txBody>
      </p:sp>
      <p:sp>
        <p:nvSpPr>
          <p:cNvPr id="166925" name="Text Box 13"/>
          <p:cNvSpPr txBox="1">
            <a:spLocks noChangeArrowheads="1"/>
          </p:cNvSpPr>
          <p:nvPr/>
        </p:nvSpPr>
        <p:spPr bwMode="auto">
          <a:xfrm>
            <a:off x="4876800" y="2038350"/>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66926" name="Line 14"/>
          <p:cNvSpPr>
            <a:spLocks noChangeShapeType="1"/>
          </p:cNvSpPr>
          <p:nvPr/>
        </p:nvSpPr>
        <p:spPr bwMode="auto">
          <a:xfrm>
            <a:off x="5410200" y="2038350"/>
            <a:ext cx="0" cy="685800"/>
          </a:xfrm>
          <a:prstGeom prst="line">
            <a:avLst/>
          </a:prstGeom>
          <a:noFill/>
          <a:ln w="9525">
            <a:solidFill>
              <a:schemeClr val="tx1"/>
            </a:solidFill>
            <a:round/>
            <a:headEnd/>
            <a:tailEnd/>
          </a:ln>
        </p:spPr>
        <p:txBody>
          <a:bodyPr/>
          <a:lstStyle/>
          <a:p>
            <a:endParaRPr lang="en-US"/>
          </a:p>
        </p:txBody>
      </p:sp>
      <p:sp>
        <p:nvSpPr>
          <p:cNvPr id="166927" name="Text Box 15"/>
          <p:cNvSpPr txBox="1">
            <a:spLocks noChangeArrowheads="1"/>
          </p:cNvSpPr>
          <p:nvPr/>
        </p:nvSpPr>
        <p:spPr bwMode="auto">
          <a:xfrm>
            <a:off x="5410200" y="2438400"/>
            <a:ext cx="37338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Daily Measurements on LNP System</a:t>
            </a:r>
          </a:p>
        </p:txBody>
      </p:sp>
      <p:sp>
        <p:nvSpPr>
          <p:cNvPr id="166928" name="Line 16"/>
          <p:cNvSpPr>
            <a:spLocks noChangeShapeType="1"/>
          </p:cNvSpPr>
          <p:nvPr/>
        </p:nvSpPr>
        <p:spPr bwMode="auto">
          <a:xfrm>
            <a:off x="5181600" y="2724150"/>
            <a:ext cx="0" cy="685800"/>
          </a:xfrm>
          <a:prstGeom prst="line">
            <a:avLst/>
          </a:prstGeom>
          <a:noFill/>
          <a:ln w="9525">
            <a:solidFill>
              <a:schemeClr val="tx1"/>
            </a:solidFill>
            <a:round/>
            <a:headEnd/>
            <a:tailEnd/>
          </a:ln>
        </p:spPr>
        <p:txBody>
          <a:bodyPr/>
          <a:lstStyle/>
          <a:p>
            <a:endParaRPr lang="en-US"/>
          </a:p>
        </p:txBody>
      </p:sp>
      <p:sp>
        <p:nvSpPr>
          <p:cNvPr id="166929" name="Text Box 17"/>
          <p:cNvSpPr txBox="1">
            <a:spLocks noChangeArrowheads="1"/>
          </p:cNvSpPr>
          <p:nvPr/>
        </p:nvSpPr>
        <p:spPr bwMode="auto">
          <a:xfrm>
            <a:off x="4343400" y="2724150"/>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66930" name="Rectangle 18"/>
          <p:cNvSpPr>
            <a:spLocks noChangeArrowheads="1"/>
          </p:cNvSpPr>
          <p:nvPr/>
        </p:nvSpPr>
        <p:spPr bwMode="auto">
          <a:xfrm>
            <a:off x="609600" y="2724150"/>
            <a:ext cx="7924800" cy="685800"/>
          </a:xfrm>
          <a:prstGeom prst="rect">
            <a:avLst/>
          </a:prstGeom>
          <a:noFill/>
          <a:ln w="9525">
            <a:solidFill>
              <a:schemeClr val="tx1"/>
            </a:solidFill>
            <a:miter lim="800000"/>
            <a:headEnd/>
            <a:tailEnd/>
          </a:ln>
        </p:spPr>
        <p:txBody>
          <a:bodyPr wrap="none" anchor="ctr"/>
          <a:lstStyle/>
          <a:p>
            <a:endParaRPr lang="en-US"/>
          </a:p>
        </p:txBody>
      </p:sp>
      <p:sp>
        <p:nvSpPr>
          <p:cNvPr id="166931" name="Text Box 19"/>
          <p:cNvSpPr txBox="1">
            <a:spLocks noChangeArrowheads="1"/>
          </p:cNvSpPr>
          <p:nvPr/>
        </p:nvSpPr>
        <p:spPr bwMode="auto">
          <a:xfrm>
            <a:off x="609600" y="2724150"/>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02/06/2009</a:t>
            </a:r>
          </a:p>
        </p:txBody>
      </p:sp>
      <p:sp>
        <p:nvSpPr>
          <p:cNvPr id="166932" name="Line 20"/>
          <p:cNvSpPr>
            <a:spLocks noChangeShapeType="1"/>
          </p:cNvSpPr>
          <p:nvPr/>
        </p:nvSpPr>
        <p:spPr bwMode="auto">
          <a:xfrm>
            <a:off x="1905000" y="2724150"/>
            <a:ext cx="0" cy="685800"/>
          </a:xfrm>
          <a:prstGeom prst="line">
            <a:avLst/>
          </a:prstGeom>
          <a:noFill/>
          <a:ln w="9525">
            <a:solidFill>
              <a:schemeClr val="tx1"/>
            </a:solidFill>
            <a:round/>
            <a:headEnd/>
            <a:tailEnd/>
          </a:ln>
        </p:spPr>
        <p:txBody>
          <a:bodyPr/>
          <a:lstStyle/>
          <a:p>
            <a:endParaRPr lang="en-US"/>
          </a:p>
        </p:txBody>
      </p:sp>
      <p:sp>
        <p:nvSpPr>
          <p:cNvPr id="166933" name="Text Box 21"/>
          <p:cNvSpPr txBox="1">
            <a:spLocks noChangeArrowheads="1"/>
          </p:cNvSpPr>
          <p:nvPr/>
        </p:nvSpPr>
        <p:spPr bwMode="auto">
          <a:xfrm>
            <a:off x="1905000" y="2724150"/>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00:00:00</a:t>
            </a:r>
          </a:p>
        </p:txBody>
      </p:sp>
      <p:sp>
        <p:nvSpPr>
          <p:cNvPr id="166934" name="Line 22"/>
          <p:cNvSpPr>
            <a:spLocks noChangeShapeType="1"/>
          </p:cNvSpPr>
          <p:nvPr/>
        </p:nvSpPr>
        <p:spPr bwMode="auto">
          <a:xfrm>
            <a:off x="3276600" y="2724150"/>
            <a:ext cx="0" cy="685800"/>
          </a:xfrm>
          <a:prstGeom prst="line">
            <a:avLst/>
          </a:prstGeom>
          <a:noFill/>
          <a:ln w="9525">
            <a:solidFill>
              <a:schemeClr val="tx1"/>
            </a:solidFill>
            <a:round/>
            <a:headEnd/>
            <a:tailEnd/>
          </a:ln>
        </p:spPr>
        <p:txBody>
          <a:bodyPr/>
          <a:lstStyle/>
          <a:p>
            <a:endParaRPr lang="en-US"/>
          </a:p>
        </p:txBody>
      </p:sp>
      <p:sp>
        <p:nvSpPr>
          <p:cNvPr id="166935" name="Line 23"/>
          <p:cNvSpPr>
            <a:spLocks noChangeShapeType="1"/>
          </p:cNvSpPr>
          <p:nvPr/>
        </p:nvSpPr>
        <p:spPr bwMode="auto">
          <a:xfrm>
            <a:off x="4343400" y="2724150"/>
            <a:ext cx="0" cy="685800"/>
          </a:xfrm>
          <a:prstGeom prst="line">
            <a:avLst/>
          </a:prstGeom>
          <a:noFill/>
          <a:ln w="9525">
            <a:solidFill>
              <a:schemeClr val="tx1"/>
            </a:solidFill>
            <a:round/>
            <a:headEnd/>
            <a:tailEnd/>
          </a:ln>
        </p:spPr>
        <p:txBody>
          <a:bodyPr/>
          <a:lstStyle/>
          <a:p>
            <a:endParaRPr lang="en-US"/>
          </a:p>
        </p:txBody>
      </p:sp>
      <p:sp>
        <p:nvSpPr>
          <p:cNvPr id="166936" name="Text Box 24"/>
          <p:cNvSpPr txBox="1">
            <a:spLocks noChangeArrowheads="1"/>
          </p:cNvSpPr>
          <p:nvPr/>
        </p:nvSpPr>
        <p:spPr bwMode="auto">
          <a:xfrm>
            <a:off x="3276600" y="2724150"/>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66937" name="Text Box 25"/>
          <p:cNvSpPr txBox="1">
            <a:spLocks noChangeArrowheads="1"/>
          </p:cNvSpPr>
          <p:nvPr/>
        </p:nvSpPr>
        <p:spPr bwMode="auto">
          <a:xfrm>
            <a:off x="3276600" y="2724150"/>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23:59:59</a:t>
            </a:r>
          </a:p>
        </p:txBody>
      </p:sp>
      <p:sp>
        <p:nvSpPr>
          <p:cNvPr id="166938" name="Rectangle 26"/>
          <p:cNvSpPr>
            <a:spLocks noChangeArrowheads="1"/>
          </p:cNvSpPr>
          <p:nvPr/>
        </p:nvSpPr>
        <p:spPr bwMode="auto">
          <a:xfrm>
            <a:off x="609600" y="3409950"/>
            <a:ext cx="7924800" cy="304800"/>
          </a:xfrm>
          <a:prstGeom prst="rect">
            <a:avLst/>
          </a:prstGeom>
          <a:noFill/>
          <a:ln w="9525">
            <a:solidFill>
              <a:schemeClr val="tx1"/>
            </a:solidFill>
            <a:miter lim="800000"/>
            <a:headEnd/>
            <a:tailEnd/>
          </a:ln>
        </p:spPr>
        <p:txBody>
          <a:bodyPr wrap="none" anchor="ctr"/>
          <a:lstStyle/>
          <a:p>
            <a:endParaRPr lang="en-US"/>
          </a:p>
        </p:txBody>
      </p:sp>
      <p:sp>
        <p:nvSpPr>
          <p:cNvPr id="166939" name="Text Box 27"/>
          <p:cNvSpPr txBox="1">
            <a:spLocks noChangeArrowheads="1"/>
          </p:cNvSpPr>
          <p:nvPr/>
        </p:nvSpPr>
        <p:spPr bwMode="auto">
          <a:xfrm>
            <a:off x="685800" y="340995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66940" name="Line 28"/>
          <p:cNvSpPr>
            <a:spLocks noChangeShapeType="1"/>
          </p:cNvSpPr>
          <p:nvPr/>
        </p:nvSpPr>
        <p:spPr bwMode="auto">
          <a:xfrm>
            <a:off x="1905000" y="3409950"/>
            <a:ext cx="0" cy="304800"/>
          </a:xfrm>
          <a:prstGeom prst="line">
            <a:avLst/>
          </a:prstGeom>
          <a:noFill/>
          <a:ln w="9525">
            <a:solidFill>
              <a:schemeClr val="tx1"/>
            </a:solidFill>
            <a:round/>
            <a:headEnd/>
            <a:tailEnd/>
          </a:ln>
        </p:spPr>
        <p:txBody>
          <a:bodyPr/>
          <a:lstStyle/>
          <a:p>
            <a:endParaRPr lang="en-US"/>
          </a:p>
        </p:txBody>
      </p:sp>
      <p:sp>
        <p:nvSpPr>
          <p:cNvPr id="166941" name="Rectangle 29"/>
          <p:cNvSpPr>
            <a:spLocks noChangeArrowheads="1"/>
          </p:cNvSpPr>
          <p:nvPr/>
        </p:nvSpPr>
        <p:spPr bwMode="auto">
          <a:xfrm>
            <a:off x="609600" y="3714750"/>
            <a:ext cx="7924800" cy="304800"/>
          </a:xfrm>
          <a:prstGeom prst="rect">
            <a:avLst/>
          </a:prstGeom>
          <a:noFill/>
          <a:ln w="9525">
            <a:solidFill>
              <a:schemeClr val="tx1"/>
            </a:solidFill>
            <a:miter lim="800000"/>
            <a:headEnd/>
            <a:tailEnd/>
          </a:ln>
        </p:spPr>
        <p:txBody>
          <a:bodyPr wrap="none" anchor="ctr"/>
          <a:lstStyle/>
          <a:p>
            <a:endParaRPr lang="en-US"/>
          </a:p>
        </p:txBody>
      </p:sp>
      <p:sp>
        <p:nvSpPr>
          <p:cNvPr id="166942" name="Line 30"/>
          <p:cNvSpPr>
            <a:spLocks noChangeShapeType="1"/>
          </p:cNvSpPr>
          <p:nvPr/>
        </p:nvSpPr>
        <p:spPr bwMode="auto">
          <a:xfrm>
            <a:off x="1905000" y="3714750"/>
            <a:ext cx="0" cy="304800"/>
          </a:xfrm>
          <a:prstGeom prst="line">
            <a:avLst/>
          </a:prstGeom>
          <a:noFill/>
          <a:ln w="9525">
            <a:solidFill>
              <a:schemeClr val="tx1"/>
            </a:solidFill>
            <a:round/>
            <a:headEnd/>
            <a:tailEnd/>
          </a:ln>
        </p:spPr>
        <p:txBody>
          <a:bodyPr/>
          <a:lstStyle/>
          <a:p>
            <a:endParaRPr lang="en-US"/>
          </a:p>
        </p:txBody>
      </p:sp>
      <p:sp>
        <p:nvSpPr>
          <p:cNvPr id="166943" name="Text Box 31"/>
          <p:cNvSpPr txBox="1">
            <a:spLocks noChangeArrowheads="1"/>
          </p:cNvSpPr>
          <p:nvPr/>
        </p:nvSpPr>
        <p:spPr bwMode="auto">
          <a:xfrm>
            <a:off x="1066800" y="371475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6944" name="Text Box 32"/>
          <p:cNvSpPr txBox="1">
            <a:spLocks noChangeArrowheads="1"/>
          </p:cNvSpPr>
          <p:nvPr/>
        </p:nvSpPr>
        <p:spPr bwMode="auto">
          <a:xfrm>
            <a:off x="1905000" y="3409950"/>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LNPQRCV</a:t>
            </a:r>
          </a:p>
        </p:txBody>
      </p:sp>
      <p:sp>
        <p:nvSpPr>
          <p:cNvPr id="166945" name="Text Box 33"/>
          <p:cNvSpPr txBox="1">
            <a:spLocks noChangeArrowheads="1"/>
          </p:cNvSpPr>
          <p:nvPr/>
        </p:nvSpPr>
        <p:spPr bwMode="auto">
          <a:xfrm>
            <a:off x="1905000" y="3714750"/>
            <a:ext cx="6477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31784832         236160           110160        31383096         55416</a:t>
            </a:r>
          </a:p>
        </p:txBody>
      </p:sp>
      <p:sp>
        <p:nvSpPr>
          <p:cNvPr id="166946" name="Line 34"/>
          <p:cNvSpPr>
            <a:spLocks noChangeShapeType="1"/>
          </p:cNvSpPr>
          <p:nvPr/>
        </p:nvSpPr>
        <p:spPr bwMode="auto">
          <a:xfrm>
            <a:off x="3048000" y="3409950"/>
            <a:ext cx="0" cy="609600"/>
          </a:xfrm>
          <a:prstGeom prst="line">
            <a:avLst/>
          </a:prstGeom>
          <a:noFill/>
          <a:ln w="9525">
            <a:solidFill>
              <a:schemeClr val="tx1"/>
            </a:solidFill>
            <a:round/>
            <a:headEnd/>
            <a:tailEnd/>
          </a:ln>
        </p:spPr>
        <p:txBody>
          <a:bodyPr/>
          <a:lstStyle/>
          <a:p>
            <a:endParaRPr lang="en-US"/>
          </a:p>
        </p:txBody>
      </p:sp>
      <p:sp>
        <p:nvSpPr>
          <p:cNvPr id="166947" name="Text Box 35"/>
          <p:cNvSpPr txBox="1">
            <a:spLocks noChangeArrowheads="1"/>
          </p:cNvSpPr>
          <p:nvPr/>
        </p:nvSpPr>
        <p:spPr bwMode="auto">
          <a:xfrm>
            <a:off x="3048000" y="3409950"/>
            <a:ext cx="1828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LNPQDSC</a:t>
            </a:r>
          </a:p>
        </p:txBody>
      </p:sp>
      <p:sp>
        <p:nvSpPr>
          <p:cNvPr id="166948" name="Line 36"/>
          <p:cNvSpPr>
            <a:spLocks noChangeShapeType="1"/>
          </p:cNvSpPr>
          <p:nvPr/>
        </p:nvSpPr>
        <p:spPr bwMode="auto">
          <a:xfrm>
            <a:off x="4191000" y="3409950"/>
            <a:ext cx="0" cy="609600"/>
          </a:xfrm>
          <a:prstGeom prst="line">
            <a:avLst/>
          </a:prstGeom>
          <a:noFill/>
          <a:ln w="9525">
            <a:solidFill>
              <a:schemeClr val="tx1"/>
            </a:solidFill>
            <a:round/>
            <a:headEnd/>
            <a:tailEnd/>
          </a:ln>
        </p:spPr>
        <p:txBody>
          <a:bodyPr/>
          <a:lstStyle/>
          <a:p>
            <a:endParaRPr lang="en-US"/>
          </a:p>
        </p:txBody>
      </p:sp>
      <p:sp>
        <p:nvSpPr>
          <p:cNvPr id="166949" name="Text Box 37"/>
          <p:cNvSpPr txBox="1">
            <a:spLocks noChangeArrowheads="1"/>
          </p:cNvSpPr>
          <p:nvPr/>
        </p:nvSpPr>
        <p:spPr bwMode="auto">
          <a:xfrm>
            <a:off x="4191000" y="340995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LNPQTCPE</a:t>
            </a:r>
          </a:p>
        </p:txBody>
      </p:sp>
      <p:sp>
        <p:nvSpPr>
          <p:cNvPr id="166950" name="Line 38"/>
          <p:cNvSpPr>
            <a:spLocks noChangeShapeType="1"/>
          </p:cNvSpPr>
          <p:nvPr/>
        </p:nvSpPr>
        <p:spPr bwMode="auto">
          <a:xfrm>
            <a:off x="5410200" y="3409950"/>
            <a:ext cx="0" cy="609600"/>
          </a:xfrm>
          <a:prstGeom prst="line">
            <a:avLst/>
          </a:prstGeom>
          <a:noFill/>
          <a:ln w="9525">
            <a:solidFill>
              <a:schemeClr val="tx1"/>
            </a:solidFill>
            <a:round/>
            <a:headEnd/>
            <a:tailEnd/>
          </a:ln>
        </p:spPr>
        <p:txBody>
          <a:bodyPr/>
          <a:lstStyle/>
          <a:p>
            <a:endParaRPr lang="en-US"/>
          </a:p>
        </p:txBody>
      </p:sp>
      <p:sp>
        <p:nvSpPr>
          <p:cNvPr id="166951" name="Text Box 39"/>
          <p:cNvSpPr txBox="1">
            <a:spLocks noChangeArrowheads="1"/>
          </p:cNvSpPr>
          <p:nvPr/>
        </p:nvSpPr>
        <p:spPr bwMode="auto">
          <a:xfrm>
            <a:off x="5410200" y="3409950"/>
            <a:ext cx="1295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LNPSREP</a:t>
            </a:r>
          </a:p>
        </p:txBody>
      </p:sp>
      <p:sp>
        <p:nvSpPr>
          <p:cNvPr id="166952" name="Line 40"/>
          <p:cNvSpPr>
            <a:spLocks noChangeShapeType="1"/>
          </p:cNvSpPr>
          <p:nvPr/>
        </p:nvSpPr>
        <p:spPr bwMode="auto">
          <a:xfrm>
            <a:off x="6400800" y="3409950"/>
            <a:ext cx="0" cy="609600"/>
          </a:xfrm>
          <a:prstGeom prst="line">
            <a:avLst/>
          </a:prstGeom>
          <a:noFill/>
          <a:ln w="9525">
            <a:solidFill>
              <a:schemeClr val="tx1"/>
            </a:solidFill>
            <a:round/>
            <a:headEnd/>
            <a:tailEnd/>
          </a:ln>
        </p:spPr>
        <p:txBody>
          <a:bodyPr/>
          <a:lstStyle/>
          <a:p>
            <a:endParaRPr lang="en-US"/>
          </a:p>
        </p:txBody>
      </p:sp>
      <p:sp>
        <p:nvSpPr>
          <p:cNvPr id="166953" name="Text Box 41"/>
          <p:cNvSpPr txBox="1">
            <a:spLocks noChangeArrowheads="1"/>
          </p:cNvSpPr>
          <p:nvPr/>
        </p:nvSpPr>
        <p:spPr bwMode="auto">
          <a:xfrm>
            <a:off x="6400800" y="3409950"/>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LNPQUNPA</a:t>
            </a:r>
          </a:p>
        </p:txBody>
      </p:sp>
      <p:sp>
        <p:nvSpPr>
          <p:cNvPr id="166954" name="Line 42"/>
          <p:cNvSpPr>
            <a:spLocks noChangeShapeType="1"/>
          </p:cNvSpPr>
          <p:nvPr/>
        </p:nvSpPr>
        <p:spPr bwMode="auto">
          <a:xfrm>
            <a:off x="7620000" y="3409950"/>
            <a:ext cx="0" cy="609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531813" y="0"/>
            <a:ext cx="8459787" cy="457200"/>
          </a:xfrm>
        </p:spPr>
        <p:txBody>
          <a:bodyPr/>
          <a:lstStyle/>
          <a:p>
            <a:pPr eaLnBrk="1" hangingPunct="1"/>
            <a:r>
              <a:rPr lang="en-US" dirty="0" smtClean="0"/>
              <a:t>Daily Maintenance LNP Measurements</a:t>
            </a:r>
          </a:p>
        </p:txBody>
      </p:sp>
      <p:sp>
        <p:nvSpPr>
          <p:cNvPr id="167939" name="Rectangle 3"/>
          <p:cNvSpPr>
            <a:spLocks noChangeArrowheads="1"/>
          </p:cNvSpPr>
          <p:nvPr/>
        </p:nvSpPr>
        <p:spPr bwMode="auto">
          <a:xfrm>
            <a:off x="0" y="1000125"/>
            <a:ext cx="9144000" cy="519113"/>
          </a:xfrm>
          <a:prstGeom prst="rect">
            <a:avLst/>
          </a:prstGeom>
          <a:noFill/>
          <a:ln w="9525">
            <a:noFill/>
            <a:miter lim="800000"/>
            <a:headEnd/>
            <a:tailEnd/>
          </a:ln>
        </p:spPr>
        <p:txBody>
          <a:bodyPr>
            <a:spAutoFit/>
          </a:bodyPr>
          <a:lstStyle/>
          <a:p>
            <a:pPr algn="ctr"/>
            <a:r>
              <a:rPr lang="en-US" sz="2800"/>
              <a:t>rept-meas:type=mtcd:enttype=lnp (per SSP)</a:t>
            </a:r>
          </a:p>
        </p:txBody>
      </p:sp>
      <p:sp>
        <p:nvSpPr>
          <p:cNvPr id="167940" name="Rectangle 4"/>
          <p:cNvSpPr>
            <a:spLocks noChangeArrowheads="1"/>
          </p:cNvSpPr>
          <p:nvPr/>
        </p:nvSpPr>
        <p:spPr bwMode="auto">
          <a:xfrm>
            <a:off x="619125" y="2047875"/>
            <a:ext cx="7924800" cy="685800"/>
          </a:xfrm>
          <a:prstGeom prst="rect">
            <a:avLst/>
          </a:prstGeom>
          <a:noFill/>
          <a:ln w="9525">
            <a:solidFill>
              <a:schemeClr val="tx1"/>
            </a:solidFill>
            <a:miter lim="800000"/>
            <a:headEnd/>
            <a:tailEnd/>
          </a:ln>
        </p:spPr>
        <p:txBody>
          <a:bodyPr wrap="none" anchor="ctr"/>
          <a:lstStyle/>
          <a:p>
            <a:endParaRPr lang="en-US"/>
          </a:p>
        </p:txBody>
      </p:sp>
      <p:sp>
        <p:nvSpPr>
          <p:cNvPr id="167941" name="Text Box 5"/>
          <p:cNvSpPr txBox="1">
            <a:spLocks noChangeArrowheads="1"/>
          </p:cNvSpPr>
          <p:nvPr/>
        </p:nvSpPr>
        <p:spPr bwMode="auto">
          <a:xfrm>
            <a:off x="619125" y="20478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67942" name="Line 6"/>
          <p:cNvSpPr>
            <a:spLocks noChangeShapeType="1"/>
          </p:cNvSpPr>
          <p:nvPr/>
        </p:nvSpPr>
        <p:spPr bwMode="auto">
          <a:xfrm>
            <a:off x="1914525" y="2047875"/>
            <a:ext cx="0" cy="685800"/>
          </a:xfrm>
          <a:prstGeom prst="line">
            <a:avLst/>
          </a:prstGeom>
          <a:noFill/>
          <a:ln w="9525">
            <a:solidFill>
              <a:schemeClr val="tx1"/>
            </a:solidFill>
            <a:round/>
            <a:headEnd/>
            <a:tailEnd/>
          </a:ln>
        </p:spPr>
        <p:txBody>
          <a:bodyPr/>
          <a:lstStyle/>
          <a:p>
            <a:endParaRPr lang="en-US"/>
          </a:p>
        </p:txBody>
      </p:sp>
      <p:sp>
        <p:nvSpPr>
          <p:cNvPr id="167943" name="Text Box 7"/>
          <p:cNvSpPr txBox="1">
            <a:spLocks noChangeArrowheads="1"/>
          </p:cNvSpPr>
          <p:nvPr/>
        </p:nvSpPr>
        <p:spPr bwMode="auto">
          <a:xfrm>
            <a:off x="1914525" y="2047875"/>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67944" name="Line 8"/>
          <p:cNvSpPr>
            <a:spLocks noChangeShapeType="1"/>
          </p:cNvSpPr>
          <p:nvPr/>
        </p:nvSpPr>
        <p:spPr bwMode="auto">
          <a:xfrm>
            <a:off x="2752725" y="2047875"/>
            <a:ext cx="0" cy="685800"/>
          </a:xfrm>
          <a:prstGeom prst="line">
            <a:avLst/>
          </a:prstGeom>
          <a:noFill/>
          <a:ln w="9525">
            <a:solidFill>
              <a:schemeClr val="tx1"/>
            </a:solidFill>
            <a:round/>
            <a:headEnd/>
            <a:tailEnd/>
          </a:ln>
        </p:spPr>
        <p:txBody>
          <a:bodyPr/>
          <a:lstStyle/>
          <a:p>
            <a:endParaRPr lang="en-US"/>
          </a:p>
        </p:txBody>
      </p:sp>
      <p:sp>
        <p:nvSpPr>
          <p:cNvPr id="167945" name="Text Box 9"/>
          <p:cNvSpPr txBox="1">
            <a:spLocks noChangeArrowheads="1"/>
          </p:cNvSpPr>
          <p:nvPr/>
        </p:nvSpPr>
        <p:spPr bwMode="auto">
          <a:xfrm>
            <a:off x="2752725" y="2047875"/>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02/07/2009</a:t>
            </a:r>
          </a:p>
        </p:txBody>
      </p:sp>
      <p:sp>
        <p:nvSpPr>
          <p:cNvPr id="167946" name="Line 10"/>
          <p:cNvSpPr>
            <a:spLocks noChangeShapeType="1"/>
          </p:cNvSpPr>
          <p:nvPr/>
        </p:nvSpPr>
        <p:spPr bwMode="auto">
          <a:xfrm>
            <a:off x="3895725" y="2047875"/>
            <a:ext cx="0" cy="685800"/>
          </a:xfrm>
          <a:prstGeom prst="line">
            <a:avLst/>
          </a:prstGeom>
          <a:noFill/>
          <a:ln w="9525">
            <a:solidFill>
              <a:schemeClr val="tx1"/>
            </a:solidFill>
            <a:round/>
            <a:headEnd/>
            <a:tailEnd/>
          </a:ln>
        </p:spPr>
        <p:txBody>
          <a:bodyPr/>
          <a:lstStyle/>
          <a:p>
            <a:endParaRPr lang="en-US"/>
          </a:p>
        </p:txBody>
      </p:sp>
      <p:sp>
        <p:nvSpPr>
          <p:cNvPr id="167947" name="Text Box 11"/>
          <p:cNvSpPr txBox="1">
            <a:spLocks noChangeArrowheads="1"/>
          </p:cNvSpPr>
          <p:nvPr/>
        </p:nvSpPr>
        <p:spPr bwMode="auto">
          <a:xfrm>
            <a:off x="3895725" y="2047875"/>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12:01:37</a:t>
            </a:r>
          </a:p>
        </p:txBody>
      </p:sp>
      <p:sp>
        <p:nvSpPr>
          <p:cNvPr id="167948" name="Line 12"/>
          <p:cNvSpPr>
            <a:spLocks noChangeShapeType="1"/>
          </p:cNvSpPr>
          <p:nvPr/>
        </p:nvSpPr>
        <p:spPr bwMode="auto">
          <a:xfrm>
            <a:off x="4886325" y="2047875"/>
            <a:ext cx="0" cy="685800"/>
          </a:xfrm>
          <a:prstGeom prst="line">
            <a:avLst/>
          </a:prstGeom>
          <a:noFill/>
          <a:ln w="9525">
            <a:solidFill>
              <a:schemeClr val="tx1"/>
            </a:solidFill>
            <a:round/>
            <a:headEnd/>
            <a:tailEnd/>
          </a:ln>
        </p:spPr>
        <p:txBody>
          <a:bodyPr/>
          <a:lstStyle/>
          <a:p>
            <a:endParaRPr lang="en-US"/>
          </a:p>
        </p:txBody>
      </p:sp>
      <p:sp>
        <p:nvSpPr>
          <p:cNvPr id="167949" name="Text Box 13"/>
          <p:cNvSpPr txBox="1">
            <a:spLocks noChangeArrowheads="1"/>
          </p:cNvSpPr>
          <p:nvPr/>
        </p:nvSpPr>
        <p:spPr bwMode="auto">
          <a:xfrm>
            <a:off x="4886325" y="2047875"/>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67950" name="Line 14"/>
          <p:cNvSpPr>
            <a:spLocks noChangeShapeType="1"/>
          </p:cNvSpPr>
          <p:nvPr/>
        </p:nvSpPr>
        <p:spPr bwMode="auto">
          <a:xfrm>
            <a:off x="5419725" y="2047875"/>
            <a:ext cx="0" cy="685800"/>
          </a:xfrm>
          <a:prstGeom prst="line">
            <a:avLst/>
          </a:prstGeom>
          <a:noFill/>
          <a:ln w="9525">
            <a:solidFill>
              <a:schemeClr val="tx1"/>
            </a:solidFill>
            <a:round/>
            <a:headEnd/>
            <a:tailEnd/>
          </a:ln>
        </p:spPr>
        <p:txBody>
          <a:bodyPr/>
          <a:lstStyle/>
          <a:p>
            <a:endParaRPr lang="en-US"/>
          </a:p>
        </p:txBody>
      </p:sp>
      <p:sp>
        <p:nvSpPr>
          <p:cNvPr id="167951" name="Text Box 15"/>
          <p:cNvSpPr txBox="1">
            <a:spLocks noChangeArrowheads="1"/>
          </p:cNvSpPr>
          <p:nvPr/>
        </p:nvSpPr>
        <p:spPr bwMode="auto">
          <a:xfrm>
            <a:off x="5419725" y="2047875"/>
            <a:ext cx="32766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Daily Measurements on LNP SSP</a:t>
            </a:r>
          </a:p>
        </p:txBody>
      </p:sp>
      <p:sp>
        <p:nvSpPr>
          <p:cNvPr id="167952" name="Line 16"/>
          <p:cNvSpPr>
            <a:spLocks noChangeShapeType="1"/>
          </p:cNvSpPr>
          <p:nvPr/>
        </p:nvSpPr>
        <p:spPr bwMode="auto">
          <a:xfrm>
            <a:off x="5191125" y="2733675"/>
            <a:ext cx="0" cy="685800"/>
          </a:xfrm>
          <a:prstGeom prst="line">
            <a:avLst/>
          </a:prstGeom>
          <a:noFill/>
          <a:ln w="9525">
            <a:solidFill>
              <a:schemeClr val="tx1"/>
            </a:solidFill>
            <a:round/>
            <a:headEnd/>
            <a:tailEnd/>
          </a:ln>
        </p:spPr>
        <p:txBody>
          <a:bodyPr/>
          <a:lstStyle/>
          <a:p>
            <a:endParaRPr lang="en-US"/>
          </a:p>
        </p:txBody>
      </p:sp>
      <p:sp>
        <p:nvSpPr>
          <p:cNvPr id="167953" name="Text Box 17"/>
          <p:cNvSpPr txBox="1">
            <a:spLocks noChangeArrowheads="1"/>
          </p:cNvSpPr>
          <p:nvPr/>
        </p:nvSpPr>
        <p:spPr bwMode="auto">
          <a:xfrm>
            <a:off x="4352925" y="2733675"/>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67954" name="Rectangle 18"/>
          <p:cNvSpPr>
            <a:spLocks noChangeArrowheads="1"/>
          </p:cNvSpPr>
          <p:nvPr/>
        </p:nvSpPr>
        <p:spPr bwMode="auto">
          <a:xfrm>
            <a:off x="619125" y="2733675"/>
            <a:ext cx="7924800" cy="685800"/>
          </a:xfrm>
          <a:prstGeom prst="rect">
            <a:avLst/>
          </a:prstGeom>
          <a:noFill/>
          <a:ln w="9525">
            <a:solidFill>
              <a:schemeClr val="tx1"/>
            </a:solidFill>
            <a:miter lim="800000"/>
            <a:headEnd/>
            <a:tailEnd/>
          </a:ln>
        </p:spPr>
        <p:txBody>
          <a:bodyPr wrap="none" anchor="ctr"/>
          <a:lstStyle/>
          <a:p>
            <a:endParaRPr lang="en-US"/>
          </a:p>
        </p:txBody>
      </p:sp>
      <p:sp>
        <p:nvSpPr>
          <p:cNvPr id="167955" name="Text Box 19"/>
          <p:cNvSpPr txBox="1">
            <a:spLocks noChangeArrowheads="1"/>
          </p:cNvSpPr>
          <p:nvPr/>
        </p:nvSpPr>
        <p:spPr bwMode="auto">
          <a:xfrm>
            <a:off x="619125"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02/06/2009</a:t>
            </a:r>
          </a:p>
        </p:txBody>
      </p:sp>
      <p:sp>
        <p:nvSpPr>
          <p:cNvPr id="167956" name="Line 20"/>
          <p:cNvSpPr>
            <a:spLocks noChangeShapeType="1"/>
          </p:cNvSpPr>
          <p:nvPr/>
        </p:nvSpPr>
        <p:spPr bwMode="auto">
          <a:xfrm>
            <a:off x="1914525" y="2733675"/>
            <a:ext cx="0" cy="685800"/>
          </a:xfrm>
          <a:prstGeom prst="line">
            <a:avLst/>
          </a:prstGeom>
          <a:noFill/>
          <a:ln w="9525">
            <a:solidFill>
              <a:schemeClr val="tx1"/>
            </a:solidFill>
            <a:round/>
            <a:headEnd/>
            <a:tailEnd/>
          </a:ln>
        </p:spPr>
        <p:txBody>
          <a:bodyPr/>
          <a:lstStyle/>
          <a:p>
            <a:endParaRPr lang="en-US"/>
          </a:p>
        </p:txBody>
      </p:sp>
      <p:sp>
        <p:nvSpPr>
          <p:cNvPr id="167957" name="Text Box 21"/>
          <p:cNvSpPr txBox="1">
            <a:spLocks noChangeArrowheads="1"/>
          </p:cNvSpPr>
          <p:nvPr/>
        </p:nvSpPr>
        <p:spPr bwMode="auto">
          <a:xfrm>
            <a:off x="1914525" y="2733675"/>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00:00:00</a:t>
            </a:r>
          </a:p>
        </p:txBody>
      </p:sp>
      <p:sp>
        <p:nvSpPr>
          <p:cNvPr id="167958" name="Line 22"/>
          <p:cNvSpPr>
            <a:spLocks noChangeShapeType="1"/>
          </p:cNvSpPr>
          <p:nvPr/>
        </p:nvSpPr>
        <p:spPr bwMode="auto">
          <a:xfrm>
            <a:off x="3286125" y="2733675"/>
            <a:ext cx="0" cy="685800"/>
          </a:xfrm>
          <a:prstGeom prst="line">
            <a:avLst/>
          </a:prstGeom>
          <a:noFill/>
          <a:ln w="9525">
            <a:solidFill>
              <a:schemeClr val="tx1"/>
            </a:solidFill>
            <a:round/>
            <a:headEnd/>
            <a:tailEnd/>
          </a:ln>
        </p:spPr>
        <p:txBody>
          <a:bodyPr/>
          <a:lstStyle/>
          <a:p>
            <a:endParaRPr lang="en-US"/>
          </a:p>
        </p:txBody>
      </p:sp>
      <p:sp>
        <p:nvSpPr>
          <p:cNvPr id="167959" name="Line 23"/>
          <p:cNvSpPr>
            <a:spLocks noChangeShapeType="1"/>
          </p:cNvSpPr>
          <p:nvPr/>
        </p:nvSpPr>
        <p:spPr bwMode="auto">
          <a:xfrm>
            <a:off x="4352925" y="2733675"/>
            <a:ext cx="0" cy="685800"/>
          </a:xfrm>
          <a:prstGeom prst="line">
            <a:avLst/>
          </a:prstGeom>
          <a:noFill/>
          <a:ln w="9525">
            <a:solidFill>
              <a:schemeClr val="tx1"/>
            </a:solidFill>
            <a:round/>
            <a:headEnd/>
            <a:tailEnd/>
          </a:ln>
        </p:spPr>
        <p:txBody>
          <a:bodyPr/>
          <a:lstStyle/>
          <a:p>
            <a:endParaRPr lang="en-US"/>
          </a:p>
        </p:txBody>
      </p:sp>
      <p:sp>
        <p:nvSpPr>
          <p:cNvPr id="167960" name="Text Box 24"/>
          <p:cNvSpPr txBox="1">
            <a:spLocks noChangeArrowheads="1"/>
          </p:cNvSpPr>
          <p:nvPr/>
        </p:nvSpPr>
        <p:spPr bwMode="auto">
          <a:xfrm>
            <a:off x="3286125" y="2733675"/>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67961" name="Text Box 25"/>
          <p:cNvSpPr txBox="1">
            <a:spLocks noChangeArrowheads="1"/>
          </p:cNvSpPr>
          <p:nvPr/>
        </p:nvSpPr>
        <p:spPr bwMode="auto">
          <a:xfrm>
            <a:off x="3286125"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23:59:59</a:t>
            </a:r>
          </a:p>
        </p:txBody>
      </p:sp>
      <p:sp>
        <p:nvSpPr>
          <p:cNvPr id="167962" name="Rectangle 26"/>
          <p:cNvSpPr>
            <a:spLocks noChangeArrowheads="1"/>
          </p:cNvSpPr>
          <p:nvPr/>
        </p:nvSpPr>
        <p:spPr bwMode="auto">
          <a:xfrm>
            <a:off x="619125" y="3419475"/>
            <a:ext cx="7924800" cy="304800"/>
          </a:xfrm>
          <a:prstGeom prst="rect">
            <a:avLst/>
          </a:prstGeom>
          <a:noFill/>
          <a:ln w="9525">
            <a:solidFill>
              <a:schemeClr val="tx1"/>
            </a:solidFill>
            <a:miter lim="800000"/>
            <a:headEnd/>
            <a:tailEnd/>
          </a:ln>
        </p:spPr>
        <p:txBody>
          <a:bodyPr wrap="none" anchor="ctr"/>
          <a:lstStyle/>
          <a:p>
            <a:endParaRPr lang="en-US"/>
          </a:p>
        </p:txBody>
      </p:sp>
      <p:sp>
        <p:nvSpPr>
          <p:cNvPr id="167963" name="Text Box 27"/>
          <p:cNvSpPr txBox="1">
            <a:spLocks noChangeArrowheads="1"/>
          </p:cNvSpPr>
          <p:nvPr/>
        </p:nvSpPr>
        <p:spPr bwMode="auto">
          <a:xfrm>
            <a:off x="542925"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67964" name="Line 28"/>
          <p:cNvSpPr>
            <a:spLocks noChangeShapeType="1"/>
          </p:cNvSpPr>
          <p:nvPr/>
        </p:nvSpPr>
        <p:spPr bwMode="auto">
          <a:xfrm>
            <a:off x="1609725" y="3419475"/>
            <a:ext cx="0" cy="304800"/>
          </a:xfrm>
          <a:prstGeom prst="line">
            <a:avLst/>
          </a:prstGeom>
          <a:noFill/>
          <a:ln w="9525">
            <a:solidFill>
              <a:schemeClr val="tx1"/>
            </a:solidFill>
            <a:round/>
            <a:headEnd/>
            <a:tailEnd/>
          </a:ln>
        </p:spPr>
        <p:txBody>
          <a:bodyPr/>
          <a:lstStyle/>
          <a:p>
            <a:endParaRPr lang="en-US"/>
          </a:p>
        </p:txBody>
      </p:sp>
      <p:sp>
        <p:nvSpPr>
          <p:cNvPr id="167965" name="Rectangle 29"/>
          <p:cNvSpPr>
            <a:spLocks noChangeArrowheads="1"/>
          </p:cNvSpPr>
          <p:nvPr/>
        </p:nvSpPr>
        <p:spPr bwMode="auto">
          <a:xfrm>
            <a:off x="619125" y="3724275"/>
            <a:ext cx="7924800" cy="304800"/>
          </a:xfrm>
          <a:prstGeom prst="rect">
            <a:avLst/>
          </a:prstGeom>
          <a:noFill/>
          <a:ln w="9525">
            <a:solidFill>
              <a:schemeClr val="tx1"/>
            </a:solidFill>
            <a:miter lim="800000"/>
            <a:headEnd/>
            <a:tailEnd/>
          </a:ln>
        </p:spPr>
        <p:txBody>
          <a:bodyPr wrap="none" anchor="ctr"/>
          <a:lstStyle/>
          <a:p>
            <a:endParaRPr lang="en-US"/>
          </a:p>
        </p:txBody>
      </p:sp>
      <p:sp>
        <p:nvSpPr>
          <p:cNvPr id="167966" name="Line 30"/>
          <p:cNvSpPr>
            <a:spLocks noChangeShapeType="1"/>
          </p:cNvSpPr>
          <p:nvPr/>
        </p:nvSpPr>
        <p:spPr bwMode="auto">
          <a:xfrm>
            <a:off x="1609725" y="3724275"/>
            <a:ext cx="0" cy="304800"/>
          </a:xfrm>
          <a:prstGeom prst="line">
            <a:avLst/>
          </a:prstGeom>
          <a:noFill/>
          <a:ln w="9525">
            <a:solidFill>
              <a:schemeClr val="tx1"/>
            </a:solidFill>
            <a:round/>
            <a:headEnd/>
            <a:tailEnd/>
          </a:ln>
        </p:spPr>
        <p:txBody>
          <a:bodyPr/>
          <a:lstStyle/>
          <a:p>
            <a:endParaRPr lang="en-US"/>
          </a:p>
        </p:txBody>
      </p:sp>
      <p:sp>
        <p:nvSpPr>
          <p:cNvPr id="167967" name="Text Box 31"/>
          <p:cNvSpPr txBox="1">
            <a:spLocks noChangeArrowheads="1"/>
          </p:cNvSpPr>
          <p:nvPr/>
        </p:nvSpPr>
        <p:spPr bwMode="auto">
          <a:xfrm>
            <a:off x="923925" y="3724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7968" name="Text Box 32"/>
          <p:cNvSpPr txBox="1">
            <a:spLocks noChangeArrowheads="1"/>
          </p:cNvSpPr>
          <p:nvPr/>
        </p:nvSpPr>
        <p:spPr bwMode="auto">
          <a:xfrm>
            <a:off x="1609725" y="3419475"/>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SSPQRCV</a:t>
            </a:r>
          </a:p>
        </p:txBody>
      </p:sp>
      <p:sp>
        <p:nvSpPr>
          <p:cNvPr id="167969" name="Text Box 33"/>
          <p:cNvSpPr txBox="1">
            <a:spLocks noChangeArrowheads="1"/>
          </p:cNvSpPr>
          <p:nvPr/>
        </p:nvSpPr>
        <p:spPr bwMode="auto">
          <a:xfrm>
            <a:off x="1609725" y="3724275"/>
            <a:ext cx="6477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31784832        2396160           110160           31383096                   223416</a:t>
            </a:r>
          </a:p>
        </p:txBody>
      </p:sp>
      <p:sp>
        <p:nvSpPr>
          <p:cNvPr id="167970" name="Line 34"/>
          <p:cNvSpPr>
            <a:spLocks noChangeShapeType="1"/>
          </p:cNvSpPr>
          <p:nvPr/>
        </p:nvSpPr>
        <p:spPr bwMode="auto">
          <a:xfrm>
            <a:off x="2676525" y="3419475"/>
            <a:ext cx="0" cy="609600"/>
          </a:xfrm>
          <a:prstGeom prst="line">
            <a:avLst/>
          </a:prstGeom>
          <a:noFill/>
          <a:ln w="9525">
            <a:solidFill>
              <a:schemeClr val="tx1"/>
            </a:solidFill>
            <a:round/>
            <a:headEnd/>
            <a:tailEnd/>
          </a:ln>
        </p:spPr>
        <p:txBody>
          <a:bodyPr/>
          <a:lstStyle/>
          <a:p>
            <a:endParaRPr lang="en-US"/>
          </a:p>
        </p:txBody>
      </p:sp>
      <p:sp>
        <p:nvSpPr>
          <p:cNvPr id="167971" name="Text Box 35"/>
          <p:cNvSpPr txBox="1">
            <a:spLocks noChangeArrowheads="1"/>
          </p:cNvSpPr>
          <p:nvPr/>
        </p:nvSpPr>
        <p:spPr bwMode="auto">
          <a:xfrm>
            <a:off x="2676525" y="3419475"/>
            <a:ext cx="1828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CLASSCTRQ</a:t>
            </a:r>
          </a:p>
        </p:txBody>
      </p:sp>
      <p:sp>
        <p:nvSpPr>
          <p:cNvPr id="167972" name="Line 36"/>
          <p:cNvSpPr>
            <a:spLocks noChangeShapeType="1"/>
          </p:cNvSpPr>
          <p:nvPr/>
        </p:nvSpPr>
        <p:spPr bwMode="auto">
          <a:xfrm>
            <a:off x="3971925" y="3419475"/>
            <a:ext cx="0" cy="609600"/>
          </a:xfrm>
          <a:prstGeom prst="line">
            <a:avLst/>
          </a:prstGeom>
          <a:noFill/>
          <a:ln w="9525">
            <a:solidFill>
              <a:schemeClr val="tx1"/>
            </a:solidFill>
            <a:round/>
            <a:headEnd/>
            <a:tailEnd/>
          </a:ln>
        </p:spPr>
        <p:txBody>
          <a:bodyPr/>
          <a:lstStyle/>
          <a:p>
            <a:endParaRPr lang="en-US"/>
          </a:p>
        </p:txBody>
      </p:sp>
      <p:sp>
        <p:nvSpPr>
          <p:cNvPr id="167973" name="Text Box 37"/>
          <p:cNvSpPr txBox="1">
            <a:spLocks noChangeArrowheads="1"/>
          </p:cNvSpPr>
          <p:nvPr/>
        </p:nvSpPr>
        <p:spPr bwMode="auto">
          <a:xfrm>
            <a:off x="3971925"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LIDBGTRQ</a:t>
            </a:r>
          </a:p>
        </p:txBody>
      </p:sp>
      <p:sp>
        <p:nvSpPr>
          <p:cNvPr id="167974" name="Line 38"/>
          <p:cNvSpPr>
            <a:spLocks noChangeShapeType="1"/>
          </p:cNvSpPr>
          <p:nvPr/>
        </p:nvSpPr>
        <p:spPr bwMode="auto">
          <a:xfrm>
            <a:off x="5191125" y="3343275"/>
            <a:ext cx="0" cy="685800"/>
          </a:xfrm>
          <a:prstGeom prst="line">
            <a:avLst/>
          </a:prstGeom>
          <a:noFill/>
          <a:ln w="9525">
            <a:solidFill>
              <a:schemeClr val="tx1"/>
            </a:solidFill>
            <a:round/>
            <a:headEnd/>
            <a:tailEnd/>
          </a:ln>
        </p:spPr>
        <p:txBody>
          <a:bodyPr/>
          <a:lstStyle/>
          <a:p>
            <a:endParaRPr lang="en-US"/>
          </a:p>
        </p:txBody>
      </p:sp>
      <p:sp>
        <p:nvSpPr>
          <p:cNvPr id="167975" name="Text Box 39"/>
          <p:cNvSpPr txBox="1">
            <a:spLocks noChangeArrowheads="1"/>
          </p:cNvSpPr>
          <p:nvPr/>
        </p:nvSpPr>
        <p:spPr bwMode="auto">
          <a:xfrm>
            <a:off x="5191125" y="3419475"/>
            <a:ext cx="1295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SSPQRCVP</a:t>
            </a:r>
          </a:p>
        </p:txBody>
      </p:sp>
      <p:sp>
        <p:nvSpPr>
          <p:cNvPr id="167976" name="Line 40"/>
          <p:cNvSpPr>
            <a:spLocks noChangeShapeType="1"/>
          </p:cNvSpPr>
          <p:nvPr/>
        </p:nvSpPr>
        <p:spPr bwMode="auto">
          <a:xfrm>
            <a:off x="6410325" y="3419475"/>
            <a:ext cx="0" cy="609600"/>
          </a:xfrm>
          <a:prstGeom prst="line">
            <a:avLst/>
          </a:prstGeom>
          <a:noFill/>
          <a:ln w="9525">
            <a:solidFill>
              <a:schemeClr val="tx1"/>
            </a:solidFill>
            <a:round/>
            <a:headEnd/>
            <a:tailEnd/>
          </a:ln>
        </p:spPr>
        <p:txBody>
          <a:bodyPr/>
          <a:lstStyle/>
          <a:p>
            <a:endParaRPr lang="en-US"/>
          </a:p>
        </p:txBody>
      </p:sp>
      <p:sp>
        <p:nvSpPr>
          <p:cNvPr id="167977" name="Text Box 41"/>
          <p:cNvSpPr txBox="1">
            <a:spLocks noChangeArrowheads="1"/>
          </p:cNvSpPr>
          <p:nvPr/>
        </p:nvSpPr>
        <p:spPr bwMode="auto">
          <a:xfrm>
            <a:off x="6410325" y="3419475"/>
            <a:ext cx="2209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SSPQRCVNP</a:t>
            </a:r>
          </a:p>
        </p:txBody>
      </p:sp>
      <p:sp>
        <p:nvSpPr>
          <p:cNvPr id="167978" name="Rectangle 42"/>
          <p:cNvSpPr>
            <a:spLocks noChangeArrowheads="1"/>
          </p:cNvSpPr>
          <p:nvPr/>
        </p:nvSpPr>
        <p:spPr bwMode="auto">
          <a:xfrm>
            <a:off x="619125" y="4029075"/>
            <a:ext cx="7924800" cy="304800"/>
          </a:xfrm>
          <a:prstGeom prst="rect">
            <a:avLst/>
          </a:prstGeom>
          <a:noFill/>
          <a:ln w="9525">
            <a:solidFill>
              <a:schemeClr val="tx1"/>
            </a:solidFill>
            <a:miter lim="800000"/>
            <a:headEnd/>
            <a:tailEnd/>
          </a:ln>
        </p:spPr>
        <p:txBody>
          <a:bodyPr wrap="none" anchor="ctr"/>
          <a:lstStyle/>
          <a:p>
            <a:endParaRPr lang="en-US"/>
          </a:p>
        </p:txBody>
      </p:sp>
      <p:sp>
        <p:nvSpPr>
          <p:cNvPr id="167979" name="Text Box 43"/>
          <p:cNvSpPr txBox="1">
            <a:spLocks noChangeArrowheads="1"/>
          </p:cNvSpPr>
          <p:nvPr/>
        </p:nvSpPr>
        <p:spPr bwMode="auto">
          <a:xfrm>
            <a:off x="619125" y="4029075"/>
            <a:ext cx="1752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CLASSGTRQNP</a:t>
            </a:r>
          </a:p>
        </p:txBody>
      </p:sp>
      <p:sp>
        <p:nvSpPr>
          <p:cNvPr id="167980" name="Line 44"/>
          <p:cNvSpPr>
            <a:spLocks noChangeShapeType="1"/>
          </p:cNvSpPr>
          <p:nvPr/>
        </p:nvSpPr>
        <p:spPr bwMode="auto">
          <a:xfrm>
            <a:off x="2219325" y="4029075"/>
            <a:ext cx="0" cy="1219200"/>
          </a:xfrm>
          <a:prstGeom prst="line">
            <a:avLst/>
          </a:prstGeom>
          <a:noFill/>
          <a:ln w="9525">
            <a:solidFill>
              <a:schemeClr val="tx1"/>
            </a:solidFill>
            <a:round/>
            <a:headEnd/>
            <a:tailEnd/>
          </a:ln>
        </p:spPr>
        <p:txBody>
          <a:bodyPr/>
          <a:lstStyle/>
          <a:p>
            <a:endParaRPr lang="en-US"/>
          </a:p>
        </p:txBody>
      </p:sp>
      <p:sp>
        <p:nvSpPr>
          <p:cNvPr id="167981" name="Text Box 45"/>
          <p:cNvSpPr txBox="1">
            <a:spLocks noChangeArrowheads="1"/>
          </p:cNvSpPr>
          <p:nvPr/>
        </p:nvSpPr>
        <p:spPr bwMode="auto">
          <a:xfrm>
            <a:off x="2219325" y="4029075"/>
            <a:ext cx="1981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CLASSGTRQNP</a:t>
            </a:r>
          </a:p>
        </p:txBody>
      </p:sp>
      <p:sp>
        <p:nvSpPr>
          <p:cNvPr id="167982" name="Line 46"/>
          <p:cNvSpPr>
            <a:spLocks noChangeShapeType="1"/>
          </p:cNvSpPr>
          <p:nvPr/>
        </p:nvSpPr>
        <p:spPr bwMode="auto">
          <a:xfrm>
            <a:off x="3819525" y="4029075"/>
            <a:ext cx="0" cy="609600"/>
          </a:xfrm>
          <a:prstGeom prst="line">
            <a:avLst/>
          </a:prstGeom>
          <a:noFill/>
          <a:ln w="9525">
            <a:solidFill>
              <a:schemeClr val="tx1"/>
            </a:solidFill>
            <a:round/>
            <a:headEnd/>
            <a:tailEnd/>
          </a:ln>
        </p:spPr>
        <p:txBody>
          <a:bodyPr/>
          <a:lstStyle/>
          <a:p>
            <a:endParaRPr lang="en-US"/>
          </a:p>
        </p:txBody>
      </p:sp>
      <p:sp>
        <p:nvSpPr>
          <p:cNvPr id="167983" name="Text Box 47"/>
          <p:cNvSpPr txBox="1">
            <a:spLocks noChangeArrowheads="1"/>
          </p:cNvSpPr>
          <p:nvPr/>
        </p:nvSpPr>
        <p:spPr bwMode="auto">
          <a:xfrm>
            <a:off x="3819525" y="4029075"/>
            <a:ext cx="2209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LIDBGTRQP</a:t>
            </a:r>
          </a:p>
        </p:txBody>
      </p:sp>
      <p:sp>
        <p:nvSpPr>
          <p:cNvPr id="167984" name="Line 48"/>
          <p:cNvSpPr>
            <a:spLocks noChangeShapeType="1"/>
          </p:cNvSpPr>
          <p:nvPr/>
        </p:nvSpPr>
        <p:spPr bwMode="auto">
          <a:xfrm>
            <a:off x="5191125" y="4029075"/>
            <a:ext cx="0" cy="1219200"/>
          </a:xfrm>
          <a:prstGeom prst="line">
            <a:avLst/>
          </a:prstGeom>
          <a:noFill/>
          <a:ln w="9525">
            <a:solidFill>
              <a:schemeClr val="tx1"/>
            </a:solidFill>
            <a:round/>
            <a:headEnd/>
            <a:tailEnd/>
          </a:ln>
        </p:spPr>
        <p:txBody>
          <a:bodyPr/>
          <a:lstStyle/>
          <a:p>
            <a:endParaRPr lang="en-US"/>
          </a:p>
        </p:txBody>
      </p:sp>
      <p:sp>
        <p:nvSpPr>
          <p:cNvPr id="167985" name="Text Box 49"/>
          <p:cNvSpPr txBox="1">
            <a:spLocks noChangeArrowheads="1"/>
          </p:cNvSpPr>
          <p:nvPr/>
        </p:nvSpPr>
        <p:spPr bwMode="auto">
          <a:xfrm>
            <a:off x="5191125" y="4029075"/>
            <a:ext cx="1676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LIDBGTRQNP</a:t>
            </a:r>
          </a:p>
        </p:txBody>
      </p:sp>
      <p:sp>
        <p:nvSpPr>
          <p:cNvPr id="167986" name="Line 50"/>
          <p:cNvSpPr>
            <a:spLocks noChangeShapeType="1"/>
          </p:cNvSpPr>
          <p:nvPr/>
        </p:nvSpPr>
        <p:spPr bwMode="auto">
          <a:xfrm>
            <a:off x="6638925" y="4029075"/>
            <a:ext cx="0" cy="1219200"/>
          </a:xfrm>
          <a:prstGeom prst="line">
            <a:avLst/>
          </a:prstGeom>
          <a:noFill/>
          <a:ln w="9525">
            <a:solidFill>
              <a:schemeClr val="tx1"/>
            </a:solidFill>
            <a:round/>
            <a:headEnd/>
            <a:tailEnd/>
          </a:ln>
        </p:spPr>
        <p:txBody>
          <a:bodyPr/>
          <a:lstStyle/>
          <a:p>
            <a:endParaRPr lang="en-US"/>
          </a:p>
        </p:txBody>
      </p:sp>
      <p:sp>
        <p:nvSpPr>
          <p:cNvPr id="167987" name="Text Box 51"/>
          <p:cNvSpPr txBox="1">
            <a:spLocks noChangeArrowheads="1"/>
          </p:cNvSpPr>
          <p:nvPr/>
        </p:nvSpPr>
        <p:spPr bwMode="auto">
          <a:xfrm>
            <a:off x="6715125" y="4029075"/>
            <a:ext cx="1752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CNAMGTRQP</a:t>
            </a:r>
          </a:p>
        </p:txBody>
      </p:sp>
      <p:sp>
        <p:nvSpPr>
          <p:cNvPr id="167988" name="Rectangle 52"/>
          <p:cNvSpPr>
            <a:spLocks noChangeArrowheads="1"/>
          </p:cNvSpPr>
          <p:nvPr/>
        </p:nvSpPr>
        <p:spPr bwMode="auto">
          <a:xfrm>
            <a:off x="619125" y="4333875"/>
            <a:ext cx="7924800" cy="304800"/>
          </a:xfrm>
          <a:prstGeom prst="rect">
            <a:avLst/>
          </a:prstGeom>
          <a:noFill/>
          <a:ln w="9525">
            <a:solidFill>
              <a:schemeClr val="tx1"/>
            </a:solidFill>
            <a:miter lim="800000"/>
            <a:headEnd/>
            <a:tailEnd/>
          </a:ln>
        </p:spPr>
        <p:txBody>
          <a:bodyPr wrap="none" anchor="ctr"/>
          <a:lstStyle/>
          <a:p>
            <a:endParaRPr lang="en-US"/>
          </a:p>
        </p:txBody>
      </p:sp>
      <p:sp>
        <p:nvSpPr>
          <p:cNvPr id="167989" name="Rectangle 53"/>
          <p:cNvSpPr>
            <a:spLocks noChangeArrowheads="1"/>
          </p:cNvSpPr>
          <p:nvPr/>
        </p:nvSpPr>
        <p:spPr bwMode="auto">
          <a:xfrm>
            <a:off x="619125" y="4638675"/>
            <a:ext cx="7924800" cy="304800"/>
          </a:xfrm>
          <a:prstGeom prst="rect">
            <a:avLst/>
          </a:prstGeom>
          <a:noFill/>
          <a:ln w="9525">
            <a:solidFill>
              <a:schemeClr val="tx1"/>
            </a:solidFill>
            <a:miter lim="800000"/>
            <a:headEnd/>
            <a:tailEnd/>
          </a:ln>
        </p:spPr>
        <p:txBody>
          <a:bodyPr wrap="none" anchor="ctr"/>
          <a:lstStyle/>
          <a:p>
            <a:endParaRPr lang="en-US"/>
          </a:p>
        </p:txBody>
      </p:sp>
      <p:sp>
        <p:nvSpPr>
          <p:cNvPr id="167990" name="Text Box 54"/>
          <p:cNvSpPr txBox="1">
            <a:spLocks noChangeArrowheads="1"/>
          </p:cNvSpPr>
          <p:nvPr/>
        </p:nvSpPr>
        <p:spPr bwMode="auto">
          <a:xfrm>
            <a:off x="619125" y="4638675"/>
            <a:ext cx="1981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CNAMGTRQNP</a:t>
            </a:r>
          </a:p>
        </p:txBody>
      </p:sp>
      <p:sp>
        <p:nvSpPr>
          <p:cNvPr id="167991" name="Rectangle 55"/>
          <p:cNvSpPr>
            <a:spLocks noChangeArrowheads="1"/>
          </p:cNvSpPr>
          <p:nvPr/>
        </p:nvSpPr>
        <p:spPr bwMode="auto">
          <a:xfrm>
            <a:off x="619125" y="4943475"/>
            <a:ext cx="7924800" cy="304800"/>
          </a:xfrm>
          <a:prstGeom prst="rect">
            <a:avLst/>
          </a:prstGeom>
          <a:noFill/>
          <a:ln w="9525">
            <a:solidFill>
              <a:schemeClr val="tx1"/>
            </a:solidFill>
            <a:miter lim="800000"/>
            <a:headEnd/>
            <a:tailEnd/>
          </a:ln>
        </p:spPr>
        <p:txBody>
          <a:bodyPr wrap="none" anchor="ctr"/>
          <a:lstStyle/>
          <a:p>
            <a:endParaRPr lang="en-US"/>
          </a:p>
        </p:txBody>
      </p:sp>
      <p:sp>
        <p:nvSpPr>
          <p:cNvPr id="167992" name="Text Box 56"/>
          <p:cNvSpPr txBox="1">
            <a:spLocks noChangeArrowheads="1"/>
          </p:cNvSpPr>
          <p:nvPr/>
        </p:nvSpPr>
        <p:spPr bwMode="auto">
          <a:xfrm>
            <a:off x="2295525" y="4638675"/>
            <a:ext cx="1981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ISVMGTRQP</a:t>
            </a:r>
          </a:p>
        </p:txBody>
      </p:sp>
      <p:sp>
        <p:nvSpPr>
          <p:cNvPr id="167993" name="Line 57"/>
          <p:cNvSpPr>
            <a:spLocks noChangeShapeType="1"/>
          </p:cNvSpPr>
          <p:nvPr/>
        </p:nvSpPr>
        <p:spPr bwMode="auto">
          <a:xfrm>
            <a:off x="3667125" y="4638675"/>
            <a:ext cx="0" cy="609600"/>
          </a:xfrm>
          <a:prstGeom prst="line">
            <a:avLst/>
          </a:prstGeom>
          <a:noFill/>
          <a:ln w="9525">
            <a:solidFill>
              <a:schemeClr val="tx1"/>
            </a:solidFill>
            <a:round/>
            <a:headEnd/>
            <a:tailEnd/>
          </a:ln>
        </p:spPr>
        <p:txBody>
          <a:bodyPr/>
          <a:lstStyle/>
          <a:p>
            <a:endParaRPr lang="en-US"/>
          </a:p>
        </p:txBody>
      </p:sp>
      <p:sp>
        <p:nvSpPr>
          <p:cNvPr id="167994" name="Text Box 58"/>
          <p:cNvSpPr txBox="1">
            <a:spLocks noChangeArrowheads="1"/>
          </p:cNvSpPr>
          <p:nvPr/>
        </p:nvSpPr>
        <p:spPr bwMode="auto">
          <a:xfrm>
            <a:off x="3667125" y="4638675"/>
            <a:ext cx="1676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ISVMGTRQNP</a:t>
            </a:r>
          </a:p>
        </p:txBody>
      </p:sp>
      <p:sp>
        <p:nvSpPr>
          <p:cNvPr id="167995" name="Text Box 59"/>
          <p:cNvSpPr txBox="1">
            <a:spLocks noChangeArrowheads="1"/>
          </p:cNvSpPr>
          <p:nvPr/>
        </p:nvSpPr>
        <p:spPr bwMode="auto">
          <a:xfrm>
            <a:off x="5191125" y="46386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WSMSCGTP</a:t>
            </a:r>
          </a:p>
        </p:txBody>
      </p:sp>
      <p:sp>
        <p:nvSpPr>
          <p:cNvPr id="167996" name="Text Box 60"/>
          <p:cNvSpPr txBox="1">
            <a:spLocks noChangeArrowheads="1"/>
          </p:cNvSpPr>
          <p:nvPr/>
        </p:nvSpPr>
        <p:spPr bwMode="auto">
          <a:xfrm>
            <a:off x="6715125" y="4638675"/>
            <a:ext cx="1676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WSMSCGTNP</a:t>
            </a:r>
          </a:p>
        </p:txBody>
      </p:sp>
      <p:sp>
        <p:nvSpPr>
          <p:cNvPr id="167997" name="Text Box 61"/>
          <p:cNvSpPr txBox="1">
            <a:spLocks noChangeArrowheads="1"/>
          </p:cNvSpPr>
          <p:nvPr/>
        </p:nvSpPr>
        <p:spPr bwMode="auto">
          <a:xfrm>
            <a:off x="847725" y="4333875"/>
            <a:ext cx="7696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1098960                  1882800                 34368                 45432                       85704</a:t>
            </a:r>
          </a:p>
        </p:txBody>
      </p:sp>
      <p:sp>
        <p:nvSpPr>
          <p:cNvPr id="167998" name="Text Box 62"/>
          <p:cNvSpPr txBox="1">
            <a:spLocks noChangeArrowheads="1"/>
          </p:cNvSpPr>
          <p:nvPr/>
        </p:nvSpPr>
        <p:spPr bwMode="auto">
          <a:xfrm>
            <a:off x="847725" y="4943475"/>
            <a:ext cx="7772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101904                  163992                  201384                 161736                    187800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0"/>
            <a:ext cx="9144000" cy="457200"/>
          </a:xfrm>
        </p:spPr>
        <p:txBody>
          <a:bodyPr/>
          <a:lstStyle/>
          <a:p>
            <a:pPr eaLnBrk="1" hangingPunct="1"/>
            <a:r>
              <a:rPr lang="en-US" dirty="0" smtClean="0"/>
              <a:t>Measurement Collection – Less than 1200 Links</a:t>
            </a:r>
          </a:p>
        </p:txBody>
      </p:sp>
      <p:sp>
        <p:nvSpPr>
          <p:cNvPr id="19459" name="Freeform 3"/>
          <p:cNvSpPr>
            <a:spLocks/>
          </p:cNvSpPr>
          <p:nvPr/>
        </p:nvSpPr>
        <p:spPr bwMode="auto">
          <a:xfrm flipV="1">
            <a:off x="3816350" y="2359025"/>
            <a:ext cx="1536700" cy="534987"/>
          </a:xfrm>
          <a:custGeom>
            <a:avLst/>
            <a:gdLst>
              <a:gd name="T0" fmla="*/ 2768 w 2768"/>
              <a:gd name="T1" fmla="*/ 0 h 432"/>
              <a:gd name="T2" fmla="*/ 2768 w 2768"/>
              <a:gd name="T3" fmla="*/ 432 h 432"/>
              <a:gd name="T4" fmla="*/ 0 w 2768"/>
              <a:gd name="T5" fmla="*/ 432 h 432"/>
              <a:gd name="T6" fmla="*/ 0 w 2768"/>
              <a:gd name="T7" fmla="*/ 0 h 432"/>
              <a:gd name="T8" fmla="*/ 0 60000 65536"/>
              <a:gd name="T9" fmla="*/ 0 60000 65536"/>
              <a:gd name="T10" fmla="*/ 0 60000 65536"/>
              <a:gd name="T11" fmla="*/ 0 60000 65536"/>
              <a:gd name="T12" fmla="*/ 0 w 2768"/>
              <a:gd name="T13" fmla="*/ 0 h 432"/>
              <a:gd name="T14" fmla="*/ 2768 w 2768"/>
              <a:gd name="T15" fmla="*/ 432 h 432"/>
            </a:gdLst>
            <a:ahLst/>
            <a:cxnLst>
              <a:cxn ang="T8">
                <a:pos x="T0" y="T1"/>
              </a:cxn>
              <a:cxn ang="T9">
                <a:pos x="T2" y="T3"/>
              </a:cxn>
              <a:cxn ang="T10">
                <a:pos x="T4" y="T5"/>
              </a:cxn>
              <a:cxn ang="T11">
                <a:pos x="T6" y="T7"/>
              </a:cxn>
            </a:cxnLst>
            <a:rect l="T12" t="T13" r="T14" b="T15"/>
            <a:pathLst>
              <a:path w="2768" h="432">
                <a:moveTo>
                  <a:pt x="2768" y="0"/>
                </a:moveTo>
                <a:lnTo>
                  <a:pt x="2768" y="432"/>
                </a:lnTo>
                <a:lnTo>
                  <a:pt x="0" y="432"/>
                </a:lnTo>
                <a:lnTo>
                  <a:pt x="0" y="0"/>
                </a:lnTo>
              </a:path>
            </a:pathLst>
          </a:custGeom>
          <a:noFill/>
          <a:ln w="28575" cmpd="sng">
            <a:solidFill>
              <a:schemeClr val="tx1"/>
            </a:solidFill>
            <a:round/>
            <a:headEnd/>
            <a:tailEnd/>
          </a:ln>
        </p:spPr>
        <p:txBody>
          <a:bodyPr wrap="none" anchor="ctr"/>
          <a:lstStyle/>
          <a:p>
            <a:endParaRPr lang="en-US"/>
          </a:p>
        </p:txBody>
      </p:sp>
      <p:sp>
        <p:nvSpPr>
          <p:cNvPr id="19460" name="Rectangle 4"/>
          <p:cNvSpPr>
            <a:spLocks noChangeArrowheads="1"/>
          </p:cNvSpPr>
          <p:nvPr/>
        </p:nvSpPr>
        <p:spPr bwMode="auto">
          <a:xfrm>
            <a:off x="5695950" y="5757862"/>
            <a:ext cx="838200" cy="403225"/>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19461" name="Text Box 5"/>
          <p:cNvSpPr txBox="1">
            <a:spLocks noChangeArrowheads="1"/>
          </p:cNvSpPr>
          <p:nvPr/>
        </p:nvSpPr>
        <p:spPr bwMode="auto">
          <a:xfrm>
            <a:off x="5734050" y="5834062"/>
            <a:ext cx="808038" cy="265113"/>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E5-ENET</a:t>
            </a:r>
          </a:p>
        </p:txBody>
      </p:sp>
      <p:grpSp>
        <p:nvGrpSpPr>
          <p:cNvPr id="2" name="Group 6"/>
          <p:cNvGrpSpPr>
            <a:grpSpLocks/>
          </p:cNvGrpSpPr>
          <p:nvPr/>
        </p:nvGrpSpPr>
        <p:grpSpPr bwMode="auto">
          <a:xfrm>
            <a:off x="6948488" y="5767387"/>
            <a:ext cx="884237" cy="403225"/>
            <a:chOff x="3939" y="3762"/>
            <a:chExt cx="557" cy="254"/>
          </a:xfrm>
        </p:grpSpPr>
        <p:sp>
          <p:nvSpPr>
            <p:cNvPr id="19599" name="Rectangle 7"/>
            <p:cNvSpPr>
              <a:spLocks noChangeArrowheads="1"/>
            </p:cNvSpPr>
            <p:nvPr/>
          </p:nvSpPr>
          <p:spPr bwMode="auto">
            <a:xfrm>
              <a:off x="3967" y="3762"/>
              <a:ext cx="497" cy="254"/>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19600" name="Text Box 8"/>
            <p:cNvSpPr txBox="1">
              <a:spLocks noChangeArrowheads="1"/>
            </p:cNvSpPr>
            <p:nvPr/>
          </p:nvSpPr>
          <p:spPr bwMode="auto">
            <a:xfrm>
              <a:off x="3939" y="3817"/>
              <a:ext cx="557" cy="167"/>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E5-SM-4G</a:t>
              </a:r>
            </a:p>
          </p:txBody>
        </p:sp>
      </p:grpSp>
      <p:grpSp>
        <p:nvGrpSpPr>
          <p:cNvPr id="3" name="Group 9"/>
          <p:cNvGrpSpPr>
            <a:grpSpLocks/>
          </p:cNvGrpSpPr>
          <p:nvPr/>
        </p:nvGrpSpPr>
        <p:grpSpPr bwMode="auto">
          <a:xfrm>
            <a:off x="3017838" y="928687"/>
            <a:ext cx="836612" cy="803275"/>
            <a:chOff x="1740" y="151"/>
            <a:chExt cx="581" cy="574"/>
          </a:xfrm>
        </p:grpSpPr>
        <p:sp>
          <p:nvSpPr>
            <p:cNvPr id="19570" name="Freeform 10"/>
            <p:cNvSpPr>
              <a:spLocks/>
            </p:cNvSpPr>
            <p:nvPr/>
          </p:nvSpPr>
          <p:spPr bwMode="auto">
            <a:xfrm>
              <a:off x="1740" y="151"/>
              <a:ext cx="581" cy="574"/>
            </a:xfrm>
            <a:custGeom>
              <a:avLst/>
              <a:gdLst>
                <a:gd name="T0" fmla="*/ 0 w 581"/>
                <a:gd name="T1" fmla="*/ 432 h 574"/>
                <a:gd name="T2" fmla="*/ 106 w 581"/>
                <a:gd name="T3" fmla="*/ 432 h 574"/>
                <a:gd name="T4" fmla="*/ 198 w 581"/>
                <a:gd name="T5" fmla="*/ 447 h 574"/>
                <a:gd name="T6" fmla="*/ 198 w 581"/>
                <a:gd name="T7" fmla="*/ 468 h 574"/>
                <a:gd name="T8" fmla="*/ 106 w 581"/>
                <a:gd name="T9" fmla="*/ 468 h 574"/>
                <a:gd name="T10" fmla="*/ 106 w 581"/>
                <a:gd name="T11" fmla="*/ 482 h 574"/>
                <a:gd name="T12" fmla="*/ 35 w 581"/>
                <a:gd name="T13" fmla="*/ 482 h 574"/>
                <a:gd name="T14" fmla="*/ 35 w 581"/>
                <a:gd name="T15" fmla="*/ 574 h 574"/>
                <a:gd name="T16" fmla="*/ 546 w 581"/>
                <a:gd name="T17" fmla="*/ 574 h 574"/>
                <a:gd name="T18" fmla="*/ 546 w 581"/>
                <a:gd name="T19" fmla="*/ 482 h 574"/>
                <a:gd name="T20" fmla="*/ 475 w 581"/>
                <a:gd name="T21" fmla="*/ 482 h 574"/>
                <a:gd name="T22" fmla="*/ 475 w 581"/>
                <a:gd name="T23" fmla="*/ 468 h 574"/>
                <a:gd name="T24" fmla="*/ 383 w 581"/>
                <a:gd name="T25" fmla="*/ 468 h 574"/>
                <a:gd name="T26" fmla="*/ 383 w 581"/>
                <a:gd name="T27" fmla="*/ 447 h 574"/>
                <a:gd name="T28" fmla="*/ 475 w 581"/>
                <a:gd name="T29" fmla="*/ 432 h 574"/>
                <a:gd name="T30" fmla="*/ 581 w 581"/>
                <a:gd name="T31" fmla="*/ 432 h 574"/>
                <a:gd name="T32" fmla="*/ 581 w 581"/>
                <a:gd name="T33" fmla="*/ 0 h 574"/>
                <a:gd name="T34" fmla="*/ 0 w 581"/>
                <a:gd name="T35" fmla="*/ 0 h 574"/>
                <a:gd name="T36" fmla="*/ 0 w 581"/>
                <a:gd name="T37" fmla="*/ 432 h 5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1"/>
                <a:gd name="T58" fmla="*/ 0 h 574"/>
                <a:gd name="T59" fmla="*/ 581 w 581"/>
                <a:gd name="T60" fmla="*/ 574 h 57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1" h="574">
                  <a:moveTo>
                    <a:pt x="0" y="432"/>
                  </a:moveTo>
                  <a:lnTo>
                    <a:pt x="106" y="432"/>
                  </a:lnTo>
                  <a:lnTo>
                    <a:pt x="198" y="447"/>
                  </a:lnTo>
                  <a:lnTo>
                    <a:pt x="198" y="468"/>
                  </a:lnTo>
                  <a:lnTo>
                    <a:pt x="106" y="468"/>
                  </a:lnTo>
                  <a:lnTo>
                    <a:pt x="106" y="482"/>
                  </a:lnTo>
                  <a:lnTo>
                    <a:pt x="35" y="482"/>
                  </a:lnTo>
                  <a:lnTo>
                    <a:pt x="35" y="574"/>
                  </a:lnTo>
                  <a:lnTo>
                    <a:pt x="546" y="574"/>
                  </a:lnTo>
                  <a:lnTo>
                    <a:pt x="546" y="482"/>
                  </a:lnTo>
                  <a:lnTo>
                    <a:pt x="475" y="482"/>
                  </a:lnTo>
                  <a:lnTo>
                    <a:pt x="475" y="468"/>
                  </a:lnTo>
                  <a:lnTo>
                    <a:pt x="383" y="468"/>
                  </a:lnTo>
                  <a:lnTo>
                    <a:pt x="383" y="447"/>
                  </a:lnTo>
                  <a:lnTo>
                    <a:pt x="475" y="432"/>
                  </a:lnTo>
                  <a:lnTo>
                    <a:pt x="581" y="432"/>
                  </a:lnTo>
                  <a:lnTo>
                    <a:pt x="581" y="0"/>
                  </a:lnTo>
                  <a:lnTo>
                    <a:pt x="0" y="0"/>
                  </a:lnTo>
                  <a:lnTo>
                    <a:pt x="0" y="432"/>
                  </a:lnTo>
                </a:path>
              </a:pathLst>
            </a:custGeom>
            <a:noFill/>
            <a:ln w="1588">
              <a:solidFill>
                <a:schemeClr val="tx1"/>
              </a:solidFill>
              <a:prstDash val="solid"/>
              <a:round/>
              <a:headEnd/>
              <a:tailEnd/>
            </a:ln>
          </p:spPr>
          <p:txBody>
            <a:bodyPr/>
            <a:lstStyle/>
            <a:p>
              <a:endParaRPr lang="en-US"/>
            </a:p>
          </p:txBody>
        </p:sp>
        <p:sp>
          <p:nvSpPr>
            <p:cNvPr id="19571" name="Line 11"/>
            <p:cNvSpPr>
              <a:spLocks noChangeShapeType="1"/>
            </p:cNvSpPr>
            <p:nvPr/>
          </p:nvSpPr>
          <p:spPr bwMode="auto">
            <a:xfrm>
              <a:off x="1846" y="633"/>
              <a:ext cx="369" cy="1"/>
            </a:xfrm>
            <a:prstGeom prst="line">
              <a:avLst/>
            </a:prstGeom>
            <a:noFill/>
            <a:ln w="1588">
              <a:solidFill>
                <a:schemeClr val="tx1"/>
              </a:solidFill>
              <a:round/>
              <a:headEnd/>
              <a:tailEnd/>
            </a:ln>
          </p:spPr>
          <p:txBody>
            <a:bodyPr/>
            <a:lstStyle/>
            <a:p>
              <a:endParaRPr lang="en-US"/>
            </a:p>
          </p:txBody>
        </p:sp>
        <p:sp>
          <p:nvSpPr>
            <p:cNvPr id="19572" name="Line 12"/>
            <p:cNvSpPr>
              <a:spLocks noChangeShapeType="1"/>
            </p:cNvSpPr>
            <p:nvPr/>
          </p:nvSpPr>
          <p:spPr bwMode="auto">
            <a:xfrm>
              <a:off x="1938" y="619"/>
              <a:ext cx="185" cy="1"/>
            </a:xfrm>
            <a:prstGeom prst="line">
              <a:avLst/>
            </a:prstGeom>
            <a:noFill/>
            <a:ln w="1588">
              <a:solidFill>
                <a:schemeClr val="tx1"/>
              </a:solidFill>
              <a:round/>
              <a:headEnd/>
              <a:tailEnd/>
            </a:ln>
          </p:spPr>
          <p:txBody>
            <a:bodyPr/>
            <a:lstStyle/>
            <a:p>
              <a:endParaRPr lang="en-US"/>
            </a:p>
          </p:txBody>
        </p:sp>
        <p:sp>
          <p:nvSpPr>
            <p:cNvPr id="19573" name="Line 13"/>
            <p:cNvSpPr>
              <a:spLocks noChangeShapeType="1"/>
            </p:cNvSpPr>
            <p:nvPr/>
          </p:nvSpPr>
          <p:spPr bwMode="auto">
            <a:xfrm>
              <a:off x="1938" y="598"/>
              <a:ext cx="185" cy="1"/>
            </a:xfrm>
            <a:prstGeom prst="line">
              <a:avLst/>
            </a:prstGeom>
            <a:noFill/>
            <a:ln w="1588">
              <a:solidFill>
                <a:schemeClr val="tx1"/>
              </a:solidFill>
              <a:round/>
              <a:headEnd/>
              <a:tailEnd/>
            </a:ln>
          </p:spPr>
          <p:txBody>
            <a:bodyPr/>
            <a:lstStyle/>
            <a:p>
              <a:endParaRPr lang="en-US"/>
            </a:p>
          </p:txBody>
        </p:sp>
        <p:sp>
          <p:nvSpPr>
            <p:cNvPr id="19574" name="Line 14"/>
            <p:cNvSpPr>
              <a:spLocks noChangeShapeType="1"/>
            </p:cNvSpPr>
            <p:nvPr/>
          </p:nvSpPr>
          <p:spPr bwMode="auto">
            <a:xfrm>
              <a:off x="1846" y="583"/>
              <a:ext cx="369" cy="2"/>
            </a:xfrm>
            <a:prstGeom prst="line">
              <a:avLst/>
            </a:prstGeom>
            <a:noFill/>
            <a:ln w="1588">
              <a:solidFill>
                <a:schemeClr val="tx1"/>
              </a:solidFill>
              <a:round/>
              <a:headEnd/>
              <a:tailEnd/>
            </a:ln>
          </p:spPr>
          <p:txBody>
            <a:bodyPr/>
            <a:lstStyle/>
            <a:p>
              <a:endParaRPr lang="en-US"/>
            </a:p>
          </p:txBody>
        </p:sp>
        <p:grpSp>
          <p:nvGrpSpPr>
            <p:cNvPr id="4" name="Group 15"/>
            <p:cNvGrpSpPr>
              <a:grpSpLocks/>
            </p:cNvGrpSpPr>
            <p:nvPr/>
          </p:nvGrpSpPr>
          <p:grpSpPr bwMode="auto">
            <a:xfrm>
              <a:off x="1782" y="201"/>
              <a:ext cx="489" cy="517"/>
              <a:chOff x="1782" y="201"/>
              <a:chExt cx="489" cy="517"/>
            </a:xfrm>
          </p:grpSpPr>
          <p:sp>
            <p:nvSpPr>
              <p:cNvPr id="19594" name="Rectangle 16"/>
              <p:cNvSpPr>
                <a:spLocks noChangeArrowheads="1"/>
              </p:cNvSpPr>
              <p:nvPr/>
            </p:nvSpPr>
            <p:spPr bwMode="auto">
              <a:xfrm>
                <a:off x="1832" y="654"/>
                <a:ext cx="92" cy="14"/>
              </a:xfrm>
              <a:prstGeom prst="rect">
                <a:avLst/>
              </a:prstGeom>
              <a:noFill/>
              <a:ln w="1588">
                <a:solidFill>
                  <a:schemeClr val="tx1"/>
                </a:solidFill>
                <a:miter lim="800000"/>
                <a:headEnd/>
                <a:tailEnd/>
              </a:ln>
            </p:spPr>
            <p:txBody>
              <a:bodyPr/>
              <a:lstStyle/>
              <a:p>
                <a:endParaRPr lang="en-US"/>
              </a:p>
            </p:txBody>
          </p:sp>
          <p:sp>
            <p:nvSpPr>
              <p:cNvPr id="19595" name="Freeform 17"/>
              <p:cNvSpPr>
                <a:spLocks/>
              </p:cNvSpPr>
              <p:nvPr/>
            </p:nvSpPr>
            <p:spPr bwMode="auto">
              <a:xfrm>
                <a:off x="1782" y="683"/>
                <a:ext cx="36" cy="35"/>
              </a:xfrm>
              <a:custGeom>
                <a:avLst/>
                <a:gdLst>
                  <a:gd name="T0" fmla="*/ 22 w 36"/>
                  <a:gd name="T1" fmla="*/ 35 h 35"/>
                  <a:gd name="T2" fmla="*/ 36 w 36"/>
                  <a:gd name="T3" fmla="*/ 14 h 35"/>
                  <a:gd name="T4" fmla="*/ 22 w 36"/>
                  <a:gd name="T5" fmla="*/ 0 h 35"/>
                  <a:gd name="T6" fmla="*/ 0 w 36"/>
                  <a:gd name="T7" fmla="*/ 14 h 35"/>
                  <a:gd name="T8" fmla="*/ 22 w 36"/>
                  <a:gd name="T9" fmla="*/ 35 h 35"/>
                  <a:gd name="T10" fmla="*/ 0 60000 65536"/>
                  <a:gd name="T11" fmla="*/ 0 60000 65536"/>
                  <a:gd name="T12" fmla="*/ 0 60000 65536"/>
                  <a:gd name="T13" fmla="*/ 0 60000 65536"/>
                  <a:gd name="T14" fmla="*/ 0 60000 65536"/>
                  <a:gd name="T15" fmla="*/ 0 w 36"/>
                  <a:gd name="T16" fmla="*/ 0 h 35"/>
                  <a:gd name="T17" fmla="*/ 36 w 36"/>
                  <a:gd name="T18" fmla="*/ 35 h 35"/>
                </a:gdLst>
                <a:ahLst/>
                <a:cxnLst>
                  <a:cxn ang="T10">
                    <a:pos x="T0" y="T1"/>
                  </a:cxn>
                  <a:cxn ang="T11">
                    <a:pos x="T2" y="T3"/>
                  </a:cxn>
                  <a:cxn ang="T12">
                    <a:pos x="T4" y="T5"/>
                  </a:cxn>
                  <a:cxn ang="T13">
                    <a:pos x="T6" y="T7"/>
                  </a:cxn>
                  <a:cxn ang="T14">
                    <a:pos x="T8" y="T9"/>
                  </a:cxn>
                </a:cxnLst>
                <a:rect l="T15" t="T16" r="T17" b="T18"/>
                <a:pathLst>
                  <a:path w="36" h="35">
                    <a:moveTo>
                      <a:pt x="22" y="35"/>
                    </a:moveTo>
                    <a:lnTo>
                      <a:pt x="36" y="14"/>
                    </a:lnTo>
                    <a:lnTo>
                      <a:pt x="22" y="0"/>
                    </a:lnTo>
                    <a:lnTo>
                      <a:pt x="0" y="14"/>
                    </a:lnTo>
                    <a:lnTo>
                      <a:pt x="22" y="35"/>
                    </a:lnTo>
                  </a:path>
                </a:pathLst>
              </a:custGeom>
              <a:noFill/>
              <a:ln w="1588">
                <a:solidFill>
                  <a:schemeClr val="tx1"/>
                </a:solidFill>
                <a:prstDash val="solid"/>
                <a:round/>
                <a:headEnd/>
                <a:tailEnd/>
              </a:ln>
            </p:spPr>
            <p:txBody>
              <a:bodyPr/>
              <a:lstStyle/>
              <a:p>
                <a:endParaRPr lang="en-US"/>
              </a:p>
            </p:txBody>
          </p:sp>
          <p:sp>
            <p:nvSpPr>
              <p:cNvPr id="19596" name="Rectangle 18"/>
              <p:cNvSpPr>
                <a:spLocks noChangeArrowheads="1"/>
              </p:cNvSpPr>
              <p:nvPr/>
            </p:nvSpPr>
            <p:spPr bwMode="auto">
              <a:xfrm>
                <a:off x="1832" y="236"/>
                <a:ext cx="397" cy="255"/>
              </a:xfrm>
              <a:prstGeom prst="rect">
                <a:avLst/>
              </a:prstGeom>
              <a:noFill/>
              <a:ln w="1588">
                <a:solidFill>
                  <a:schemeClr val="tx1"/>
                </a:solidFill>
                <a:miter lim="800000"/>
                <a:headEnd/>
                <a:tailEnd/>
              </a:ln>
            </p:spPr>
            <p:txBody>
              <a:bodyPr/>
              <a:lstStyle/>
              <a:p>
                <a:endParaRPr lang="en-US"/>
              </a:p>
            </p:txBody>
          </p:sp>
          <p:sp>
            <p:nvSpPr>
              <p:cNvPr id="19597" name="Freeform 19"/>
              <p:cNvSpPr>
                <a:spLocks/>
              </p:cNvSpPr>
              <p:nvPr/>
            </p:nvSpPr>
            <p:spPr bwMode="auto">
              <a:xfrm>
                <a:off x="1797" y="201"/>
                <a:ext cx="474" cy="326"/>
              </a:xfrm>
              <a:custGeom>
                <a:avLst/>
                <a:gdLst>
                  <a:gd name="T0" fmla="*/ 14 w 474"/>
                  <a:gd name="T1" fmla="*/ 319 h 326"/>
                  <a:gd name="T2" fmla="*/ 460 w 474"/>
                  <a:gd name="T3" fmla="*/ 319 h 326"/>
                  <a:gd name="T4" fmla="*/ 460 w 474"/>
                  <a:gd name="T5" fmla="*/ 21 h 326"/>
                  <a:gd name="T6" fmla="*/ 474 w 474"/>
                  <a:gd name="T7" fmla="*/ 21 h 326"/>
                  <a:gd name="T8" fmla="*/ 474 w 474"/>
                  <a:gd name="T9" fmla="*/ 0 h 326"/>
                  <a:gd name="T10" fmla="*/ 0 w 474"/>
                  <a:gd name="T11" fmla="*/ 0 h 326"/>
                  <a:gd name="T12" fmla="*/ 0 w 474"/>
                  <a:gd name="T13" fmla="*/ 326 h 326"/>
                  <a:gd name="T14" fmla="*/ 14 w 474"/>
                  <a:gd name="T15" fmla="*/ 326 h 326"/>
                  <a:gd name="T16" fmla="*/ 14 w 474"/>
                  <a:gd name="T17" fmla="*/ 319 h 3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4"/>
                  <a:gd name="T28" fmla="*/ 0 h 326"/>
                  <a:gd name="T29" fmla="*/ 474 w 474"/>
                  <a:gd name="T30" fmla="*/ 326 h 3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4" h="326">
                    <a:moveTo>
                      <a:pt x="14" y="319"/>
                    </a:moveTo>
                    <a:lnTo>
                      <a:pt x="460" y="319"/>
                    </a:lnTo>
                    <a:lnTo>
                      <a:pt x="460" y="21"/>
                    </a:lnTo>
                    <a:lnTo>
                      <a:pt x="474" y="21"/>
                    </a:lnTo>
                    <a:lnTo>
                      <a:pt x="474" y="0"/>
                    </a:lnTo>
                    <a:lnTo>
                      <a:pt x="0" y="0"/>
                    </a:lnTo>
                    <a:lnTo>
                      <a:pt x="0" y="326"/>
                    </a:lnTo>
                    <a:lnTo>
                      <a:pt x="14" y="326"/>
                    </a:lnTo>
                    <a:lnTo>
                      <a:pt x="14" y="319"/>
                    </a:lnTo>
                  </a:path>
                </a:pathLst>
              </a:custGeom>
              <a:noFill/>
              <a:ln w="1588">
                <a:solidFill>
                  <a:schemeClr val="tx1"/>
                </a:solidFill>
                <a:prstDash val="solid"/>
                <a:round/>
                <a:headEnd/>
                <a:tailEnd/>
              </a:ln>
            </p:spPr>
            <p:txBody>
              <a:bodyPr/>
              <a:lstStyle/>
              <a:p>
                <a:endParaRPr lang="en-US"/>
              </a:p>
            </p:txBody>
          </p:sp>
          <p:sp>
            <p:nvSpPr>
              <p:cNvPr id="19598" name="Rectangle 20"/>
              <p:cNvSpPr>
                <a:spLocks noChangeArrowheads="1"/>
              </p:cNvSpPr>
              <p:nvPr/>
            </p:nvSpPr>
            <p:spPr bwMode="auto">
              <a:xfrm>
                <a:off x="2243" y="555"/>
                <a:ext cx="28" cy="7"/>
              </a:xfrm>
              <a:prstGeom prst="rect">
                <a:avLst/>
              </a:prstGeom>
              <a:noFill/>
              <a:ln w="1588">
                <a:solidFill>
                  <a:schemeClr val="tx1"/>
                </a:solidFill>
                <a:miter lim="800000"/>
                <a:headEnd/>
                <a:tailEnd/>
              </a:ln>
            </p:spPr>
            <p:txBody>
              <a:bodyPr/>
              <a:lstStyle/>
              <a:p>
                <a:endParaRPr lang="en-US"/>
              </a:p>
            </p:txBody>
          </p:sp>
        </p:grpSp>
        <p:sp>
          <p:nvSpPr>
            <p:cNvPr id="19576" name="Rectangle 21"/>
            <p:cNvSpPr>
              <a:spLocks noChangeArrowheads="1"/>
            </p:cNvSpPr>
            <p:nvPr/>
          </p:nvSpPr>
          <p:spPr bwMode="auto">
            <a:xfrm>
              <a:off x="1839" y="697"/>
              <a:ext cx="72" cy="15"/>
            </a:xfrm>
            <a:prstGeom prst="rect">
              <a:avLst/>
            </a:prstGeom>
            <a:noFill/>
            <a:ln w="1588">
              <a:solidFill>
                <a:schemeClr val="tx1"/>
              </a:solidFill>
              <a:miter lim="800000"/>
              <a:headEnd/>
              <a:tailEnd/>
            </a:ln>
          </p:spPr>
          <p:txBody>
            <a:bodyPr/>
            <a:lstStyle/>
            <a:p>
              <a:endParaRPr lang="en-US"/>
            </a:p>
          </p:txBody>
        </p:sp>
        <p:sp>
          <p:nvSpPr>
            <p:cNvPr id="19577" name="Line 22"/>
            <p:cNvSpPr>
              <a:spLocks noChangeShapeType="1"/>
            </p:cNvSpPr>
            <p:nvPr/>
          </p:nvSpPr>
          <p:spPr bwMode="auto">
            <a:xfrm>
              <a:off x="1775" y="654"/>
              <a:ext cx="511" cy="1"/>
            </a:xfrm>
            <a:prstGeom prst="line">
              <a:avLst/>
            </a:prstGeom>
            <a:noFill/>
            <a:ln w="1588">
              <a:solidFill>
                <a:schemeClr val="tx1"/>
              </a:solidFill>
              <a:round/>
              <a:headEnd/>
              <a:tailEnd/>
            </a:ln>
          </p:spPr>
          <p:txBody>
            <a:bodyPr/>
            <a:lstStyle/>
            <a:p>
              <a:endParaRPr lang="en-US"/>
            </a:p>
          </p:txBody>
        </p:sp>
        <p:sp>
          <p:nvSpPr>
            <p:cNvPr id="19578" name="Line 23"/>
            <p:cNvSpPr>
              <a:spLocks noChangeShapeType="1"/>
            </p:cNvSpPr>
            <p:nvPr/>
          </p:nvSpPr>
          <p:spPr bwMode="auto">
            <a:xfrm>
              <a:off x="1775" y="668"/>
              <a:ext cx="511" cy="2"/>
            </a:xfrm>
            <a:prstGeom prst="line">
              <a:avLst/>
            </a:prstGeom>
            <a:noFill/>
            <a:ln w="1588">
              <a:solidFill>
                <a:schemeClr val="tx1"/>
              </a:solidFill>
              <a:round/>
              <a:headEnd/>
              <a:tailEnd/>
            </a:ln>
          </p:spPr>
          <p:txBody>
            <a:bodyPr/>
            <a:lstStyle/>
            <a:p>
              <a:endParaRPr lang="en-US"/>
            </a:p>
          </p:txBody>
        </p:sp>
        <p:sp>
          <p:nvSpPr>
            <p:cNvPr id="19579" name="Freeform 24"/>
            <p:cNvSpPr>
              <a:spLocks/>
            </p:cNvSpPr>
            <p:nvPr/>
          </p:nvSpPr>
          <p:spPr bwMode="auto">
            <a:xfrm>
              <a:off x="1839"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80" name="Freeform 25"/>
            <p:cNvSpPr>
              <a:spLocks/>
            </p:cNvSpPr>
            <p:nvPr/>
          </p:nvSpPr>
          <p:spPr bwMode="auto">
            <a:xfrm>
              <a:off x="1896"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81" name="Freeform 26"/>
            <p:cNvSpPr>
              <a:spLocks/>
            </p:cNvSpPr>
            <p:nvPr/>
          </p:nvSpPr>
          <p:spPr bwMode="auto">
            <a:xfrm>
              <a:off x="1924"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82" name="Freeform 27"/>
            <p:cNvSpPr>
              <a:spLocks/>
            </p:cNvSpPr>
            <p:nvPr/>
          </p:nvSpPr>
          <p:spPr bwMode="auto">
            <a:xfrm>
              <a:off x="1945" y="676"/>
              <a:ext cx="15" cy="14"/>
            </a:xfrm>
            <a:custGeom>
              <a:avLst/>
              <a:gdLst>
                <a:gd name="T0" fmla="*/ 15 w 15"/>
                <a:gd name="T1" fmla="*/ 0 h 14"/>
                <a:gd name="T2" fmla="*/ 0 w 15"/>
                <a:gd name="T3" fmla="*/ 7 h 14"/>
                <a:gd name="T4" fmla="*/ 15 w 15"/>
                <a:gd name="T5" fmla="*/ 14 h 14"/>
                <a:gd name="T6" fmla="*/ 0 60000 65536"/>
                <a:gd name="T7" fmla="*/ 0 60000 65536"/>
                <a:gd name="T8" fmla="*/ 0 60000 65536"/>
                <a:gd name="T9" fmla="*/ 0 w 15"/>
                <a:gd name="T10" fmla="*/ 0 h 14"/>
                <a:gd name="T11" fmla="*/ 15 w 15"/>
                <a:gd name="T12" fmla="*/ 14 h 14"/>
              </a:gdLst>
              <a:ahLst/>
              <a:cxnLst>
                <a:cxn ang="T6">
                  <a:pos x="T0" y="T1"/>
                </a:cxn>
                <a:cxn ang="T7">
                  <a:pos x="T2" y="T3"/>
                </a:cxn>
                <a:cxn ang="T8">
                  <a:pos x="T4" y="T5"/>
                </a:cxn>
              </a:cxnLst>
              <a:rect l="T9" t="T10" r="T11" b="T12"/>
              <a:pathLst>
                <a:path w="15" h="14">
                  <a:moveTo>
                    <a:pt x="15" y="0"/>
                  </a:moveTo>
                  <a:lnTo>
                    <a:pt x="0" y="7"/>
                  </a:lnTo>
                  <a:lnTo>
                    <a:pt x="15" y="14"/>
                  </a:lnTo>
                </a:path>
              </a:pathLst>
            </a:custGeom>
            <a:noFill/>
            <a:ln w="1588">
              <a:solidFill>
                <a:schemeClr val="tx1"/>
              </a:solidFill>
              <a:prstDash val="solid"/>
              <a:round/>
              <a:headEnd/>
              <a:tailEnd/>
            </a:ln>
          </p:spPr>
          <p:txBody>
            <a:bodyPr/>
            <a:lstStyle/>
            <a:p>
              <a:endParaRPr lang="en-US"/>
            </a:p>
          </p:txBody>
        </p:sp>
        <p:sp>
          <p:nvSpPr>
            <p:cNvPr id="19583" name="Freeform 28"/>
            <p:cNvSpPr>
              <a:spLocks/>
            </p:cNvSpPr>
            <p:nvPr/>
          </p:nvSpPr>
          <p:spPr bwMode="auto">
            <a:xfrm>
              <a:off x="1974" y="704"/>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19584" name="Freeform 29"/>
            <p:cNvSpPr>
              <a:spLocks/>
            </p:cNvSpPr>
            <p:nvPr/>
          </p:nvSpPr>
          <p:spPr bwMode="auto">
            <a:xfrm>
              <a:off x="2002" y="676"/>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19585" name="Freeform 30"/>
            <p:cNvSpPr>
              <a:spLocks/>
            </p:cNvSpPr>
            <p:nvPr/>
          </p:nvSpPr>
          <p:spPr bwMode="auto">
            <a:xfrm>
              <a:off x="2030" y="704"/>
              <a:ext cx="8" cy="14"/>
            </a:xfrm>
            <a:custGeom>
              <a:avLst/>
              <a:gdLst>
                <a:gd name="T0" fmla="*/ 8 w 8"/>
                <a:gd name="T1" fmla="*/ 0 h 14"/>
                <a:gd name="T2" fmla="*/ 0 w 8"/>
                <a:gd name="T3" fmla="*/ 7 h 14"/>
                <a:gd name="T4" fmla="*/ 8 w 8"/>
                <a:gd name="T5" fmla="*/ 14 h 14"/>
                <a:gd name="T6" fmla="*/ 0 60000 65536"/>
                <a:gd name="T7" fmla="*/ 0 60000 65536"/>
                <a:gd name="T8" fmla="*/ 0 60000 65536"/>
                <a:gd name="T9" fmla="*/ 0 w 8"/>
                <a:gd name="T10" fmla="*/ 0 h 14"/>
                <a:gd name="T11" fmla="*/ 8 w 8"/>
                <a:gd name="T12" fmla="*/ 14 h 14"/>
              </a:gdLst>
              <a:ahLst/>
              <a:cxnLst>
                <a:cxn ang="T6">
                  <a:pos x="T0" y="T1"/>
                </a:cxn>
                <a:cxn ang="T7">
                  <a:pos x="T2" y="T3"/>
                </a:cxn>
                <a:cxn ang="T8">
                  <a:pos x="T4" y="T5"/>
                </a:cxn>
              </a:cxnLst>
              <a:rect l="T9" t="T10" r="T11" b="T12"/>
              <a:pathLst>
                <a:path w="8" h="14">
                  <a:moveTo>
                    <a:pt x="8" y="0"/>
                  </a:moveTo>
                  <a:lnTo>
                    <a:pt x="0" y="7"/>
                  </a:lnTo>
                  <a:lnTo>
                    <a:pt x="8" y="14"/>
                  </a:lnTo>
                </a:path>
              </a:pathLst>
            </a:custGeom>
            <a:noFill/>
            <a:ln w="1588">
              <a:solidFill>
                <a:schemeClr val="tx1"/>
              </a:solidFill>
              <a:prstDash val="solid"/>
              <a:round/>
              <a:headEnd/>
              <a:tailEnd/>
            </a:ln>
          </p:spPr>
          <p:txBody>
            <a:bodyPr/>
            <a:lstStyle/>
            <a:p>
              <a:endParaRPr lang="en-US"/>
            </a:p>
          </p:txBody>
        </p:sp>
        <p:sp>
          <p:nvSpPr>
            <p:cNvPr id="19586" name="Freeform 31"/>
            <p:cNvSpPr>
              <a:spLocks/>
            </p:cNvSpPr>
            <p:nvPr/>
          </p:nvSpPr>
          <p:spPr bwMode="auto">
            <a:xfrm>
              <a:off x="2059"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87" name="Freeform 32"/>
            <p:cNvSpPr>
              <a:spLocks/>
            </p:cNvSpPr>
            <p:nvPr/>
          </p:nvSpPr>
          <p:spPr bwMode="auto">
            <a:xfrm>
              <a:off x="2087"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88" name="Freeform 33"/>
            <p:cNvSpPr>
              <a:spLocks/>
            </p:cNvSpPr>
            <p:nvPr/>
          </p:nvSpPr>
          <p:spPr bwMode="auto">
            <a:xfrm>
              <a:off x="2116"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89" name="Freeform 34"/>
            <p:cNvSpPr>
              <a:spLocks/>
            </p:cNvSpPr>
            <p:nvPr/>
          </p:nvSpPr>
          <p:spPr bwMode="auto">
            <a:xfrm>
              <a:off x="2144"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90" name="Freeform 35"/>
            <p:cNvSpPr>
              <a:spLocks/>
            </p:cNvSpPr>
            <p:nvPr/>
          </p:nvSpPr>
          <p:spPr bwMode="auto">
            <a:xfrm>
              <a:off x="2165" y="676"/>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19591" name="Freeform 36"/>
            <p:cNvSpPr>
              <a:spLocks/>
            </p:cNvSpPr>
            <p:nvPr/>
          </p:nvSpPr>
          <p:spPr bwMode="auto">
            <a:xfrm>
              <a:off x="2193" y="704"/>
              <a:ext cx="15" cy="14"/>
            </a:xfrm>
            <a:custGeom>
              <a:avLst/>
              <a:gdLst>
                <a:gd name="T0" fmla="*/ 15 w 15"/>
                <a:gd name="T1" fmla="*/ 0 h 14"/>
                <a:gd name="T2" fmla="*/ 0 w 15"/>
                <a:gd name="T3" fmla="*/ 7 h 14"/>
                <a:gd name="T4" fmla="*/ 15 w 15"/>
                <a:gd name="T5" fmla="*/ 14 h 14"/>
                <a:gd name="T6" fmla="*/ 0 60000 65536"/>
                <a:gd name="T7" fmla="*/ 0 60000 65536"/>
                <a:gd name="T8" fmla="*/ 0 60000 65536"/>
                <a:gd name="T9" fmla="*/ 0 w 15"/>
                <a:gd name="T10" fmla="*/ 0 h 14"/>
                <a:gd name="T11" fmla="*/ 15 w 15"/>
                <a:gd name="T12" fmla="*/ 14 h 14"/>
              </a:gdLst>
              <a:ahLst/>
              <a:cxnLst>
                <a:cxn ang="T6">
                  <a:pos x="T0" y="T1"/>
                </a:cxn>
                <a:cxn ang="T7">
                  <a:pos x="T2" y="T3"/>
                </a:cxn>
                <a:cxn ang="T8">
                  <a:pos x="T4" y="T5"/>
                </a:cxn>
              </a:cxnLst>
              <a:rect l="T9" t="T10" r="T11" b="T12"/>
              <a:pathLst>
                <a:path w="15" h="14">
                  <a:moveTo>
                    <a:pt x="15" y="0"/>
                  </a:moveTo>
                  <a:lnTo>
                    <a:pt x="0" y="7"/>
                  </a:lnTo>
                  <a:lnTo>
                    <a:pt x="15" y="14"/>
                  </a:lnTo>
                </a:path>
              </a:pathLst>
            </a:custGeom>
            <a:noFill/>
            <a:ln w="1588">
              <a:solidFill>
                <a:schemeClr val="tx1"/>
              </a:solidFill>
              <a:prstDash val="solid"/>
              <a:round/>
              <a:headEnd/>
              <a:tailEnd/>
            </a:ln>
          </p:spPr>
          <p:txBody>
            <a:bodyPr/>
            <a:lstStyle/>
            <a:p>
              <a:endParaRPr lang="en-US"/>
            </a:p>
          </p:txBody>
        </p:sp>
        <p:sp>
          <p:nvSpPr>
            <p:cNvPr id="19592" name="Freeform 37"/>
            <p:cNvSpPr>
              <a:spLocks/>
            </p:cNvSpPr>
            <p:nvPr/>
          </p:nvSpPr>
          <p:spPr bwMode="auto">
            <a:xfrm>
              <a:off x="2222"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93" name="Freeform 38"/>
            <p:cNvSpPr>
              <a:spLocks/>
            </p:cNvSpPr>
            <p:nvPr/>
          </p:nvSpPr>
          <p:spPr bwMode="auto">
            <a:xfrm>
              <a:off x="2250"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grpSp>
      <p:sp>
        <p:nvSpPr>
          <p:cNvPr id="19464" name="Text Box 39"/>
          <p:cNvSpPr txBox="1">
            <a:spLocks noChangeArrowheads="1"/>
          </p:cNvSpPr>
          <p:nvPr/>
        </p:nvSpPr>
        <p:spPr bwMode="auto">
          <a:xfrm>
            <a:off x="2898775" y="1744662"/>
            <a:ext cx="1038225" cy="280988"/>
          </a:xfrm>
          <a:prstGeom prst="rect">
            <a:avLst/>
          </a:prstGeom>
          <a:noFill/>
          <a:ln w="9525">
            <a:noFill/>
            <a:miter lim="800000"/>
            <a:headEnd/>
            <a:tailEnd/>
          </a:ln>
        </p:spPr>
        <p:txBody>
          <a:bodyPr wrap="none" lIns="82058" tIns="41029" rIns="82058" bIns="41029">
            <a:spAutoFit/>
          </a:bodyPr>
          <a:lstStyle/>
          <a:p>
            <a:pPr defTabSz="820738" eaLnBrk="0" hangingPunct="0"/>
            <a:r>
              <a:rPr lang="en-US" sz="1300"/>
              <a:t>Workstation</a:t>
            </a:r>
          </a:p>
        </p:txBody>
      </p:sp>
      <p:sp>
        <p:nvSpPr>
          <p:cNvPr id="19465" name="Rectangle 40"/>
          <p:cNvSpPr>
            <a:spLocks noChangeArrowheads="1"/>
          </p:cNvSpPr>
          <p:nvPr/>
        </p:nvSpPr>
        <p:spPr bwMode="auto">
          <a:xfrm>
            <a:off x="4165600" y="2881312"/>
            <a:ext cx="873125" cy="1600200"/>
          </a:xfrm>
          <a:prstGeom prst="rect">
            <a:avLst/>
          </a:prstGeom>
          <a:solidFill>
            <a:srgbClr val="F0E8B7"/>
          </a:solidFill>
          <a:ln w="9525">
            <a:solidFill>
              <a:schemeClr val="tx1"/>
            </a:solidFill>
            <a:miter lim="800000"/>
            <a:headEnd/>
            <a:tailEnd/>
          </a:ln>
        </p:spPr>
        <p:txBody>
          <a:bodyPr wrap="none" anchor="ctr"/>
          <a:lstStyle/>
          <a:p>
            <a:endParaRPr lang="en-US"/>
          </a:p>
        </p:txBody>
      </p:sp>
      <p:sp>
        <p:nvSpPr>
          <p:cNvPr id="19466" name="Oval 41"/>
          <p:cNvSpPr>
            <a:spLocks noChangeArrowheads="1"/>
          </p:cNvSpPr>
          <p:nvPr/>
        </p:nvSpPr>
        <p:spPr bwMode="auto">
          <a:xfrm>
            <a:off x="4321175" y="3013075"/>
            <a:ext cx="69850" cy="66675"/>
          </a:xfrm>
          <a:prstGeom prst="ellipse">
            <a:avLst/>
          </a:prstGeom>
          <a:solidFill>
            <a:srgbClr val="00CC00"/>
          </a:solidFill>
          <a:ln w="9525">
            <a:solidFill>
              <a:schemeClr val="tx1"/>
            </a:solidFill>
            <a:round/>
            <a:headEnd/>
            <a:tailEnd/>
          </a:ln>
        </p:spPr>
        <p:txBody>
          <a:bodyPr wrap="none" anchor="ctr"/>
          <a:lstStyle/>
          <a:p>
            <a:endParaRPr lang="en-US"/>
          </a:p>
        </p:txBody>
      </p:sp>
      <p:sp>
        <p:nvSpPr>
          <p:cNvPr id="19467" name="Oval 42"/>
          <p:cNvSpPr>
            <a:spLocks noChangeArrowheads="1"/>
          </p:cNvSpPr>
          <p:nvPr/>
        </p:nvSpPr>
        <p:spPr bwMode="auto">
          <a:xfrm>
            <a:off x="4321175" y="3146425"/>
            <a:ext cx="69850" cy="68262"/>
          </a:xfrm>
          <a:prstGeom prst="ellipse">
            <a:avLst/>
          </a:prstGeom>
          <a:solidFill>
            <a:srgbClr val="AE3716"/>
          </a:solidFill>
          <a:ln w="9525">
            <a:solidFill>
              <a:schemeClr val="tx1"/>
            </a:solidFill>
            <a:round/>
            <a:headEnd/>
            <a:tailEnd/>
          </a:ln>
        </p:spPr>
        <p:txBody>
          <a:bodyPr wrap="none" anchor="ctr"/>
          <a:lstStyle/>
          <a:p>
            <a:endParaRPr lang="en-US"/>
          </a:p>
        </p:txBody>
      </p:sp>
      <p:sp>
        <p:nvSpPr>
          <p:cNvPr id="19468" name="Oval 43"/>
          <p:cNvSpPr>
            <a:spLocks noChangeArrowheads="1"/>
          </p:cNvSpPr>
          <p:nvPr/>
        </p:nvSpPr>
        <p:spPr bwMode="auto">
          <a:xfrm>
            <a:off x="4321175" y="3281362"/>
            <a:ext cx="69850" cy="68263"/>
          </a:xfrm>
          <a:prstGeom prst="ellipse">
            <a:avLst/>
          </a:prstGeom>
          <a:solidFill>
            <a:srgbClr val="FFCC00"/>
          </a:solidFill>
          <a:ln w="9525">
            <a:solidFill>
              <a:schemeClr val="tx1"/>
            </a:solidFill>
            <a:round/>
            <a:headEnd/>
            <a:tailEnd/>
          </a:ln>
        </p:spPr>
        <p:txBody>
          <a:bodyPr wrap="none" anchor="ctr"/>
          <a:lstStyle/>
          <a:p>
            <a:endParaRPr lang="en-US"/>
          </a:p>
        </p:txBody>
      </p:sp>
      <p:sp>
        <p:nvSpPr>
          <p:cNvPr id="19469" name="Oval 44"/>
          <p:cNvSpPr>
            <a:spLocks noChangeArrowheads="1"/>
          </p:cNvSpPr>
          <p:nvPr/>
        </p:nvSpPr>
        <p:spPr bwMode="auto">
          <a:xfrm>
            <a:off x="4321175" y="3416300"/>
            <a:ext cx="69850" cy="66675"/>
          </a:xfrm>
          <a:prstGeom prst="ellipse">
            <a:avLst/>
          </a:prstGeom>
          <a:solidFill>
            <a:srgbClr val="00CC00"/>
          </a:solidFill>
          <a:ln w="9525">
            <a:solidFill>
              <a:schemeClr val="tx1"/>
            </a:solidFill>
            <a:round/>
            <a:headEnd/>
            <a:tailEnd/>
          </a:ln>
        </p:spPr>
        <p:txBody>
          <a:bodyPr wrap="none" anchor="ctr"/>
          <a:lstStyle/>
          <a:p>
            <a:endParaRPr lang="en-US"/>
          </a:p>
        </p:txBody>
      </p:sp>
      <p:sp>
        <p:nvSpPr>
          <p:cNvPr id="19470" name="Oval 45"/>
          <p:cNvSpPr>
            <a:spLocks noChangeArrowheads="1"/>
          </p:cNvSpPr>
          <p:nvPr/>
        </p:nvSpPr>
        <p:spPr bwMode="auto">
          <a:xfrm>
            <a:off x="4321175" y="3551237"/>
            <a:ext cx="69850" cy="66675"/>
          </a:xfrm>
          <a:prstGeom prst="ellipse">
            <a:avLst/>
          </a:prstGeom>
          <a:solidFill>
            <a:schemeClr val="bg2"/>
          </a:solidFill>
          <a:ln w="9525">
            <a:solidFill>
              <a:schemeClr val="tx1"/>
            </a:solidFill>
            <a:round/>
            <a:headEnd/>
            <a:tailEnd/>
          </a:ln>
        </p:spPr>
        <p:txBody>
          <a:bodyPr wrap="none" anchor="ctr"/>
          <a:lstStyle/>
          <a:p>
            <a:endParaRPr lang="en-US"/>
          </a:p>
        </p:txBody>
      </p:sp>
      <p:sp>
        <p:nvSpPr>
          <p:cNvPr id="19471" name="Text Box 46"/>
          <p:cNvSpPr txBox="1">
            <a:spLocks noChangeArrowheads="1"/>
          </p:cNvSpPr>
          <p:nvPr/>
        </p:nvSpPr>
        <p:spPr bwMode="auto">
          <a:xfrm>
            <a:off x="4137025" y="3673475"/>
            <a:ext cx="935038"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E5-MDAL</a:t>
            </a:r>
          </a:p>
        </p:txBody>
      </p:sp>
      <p:sp>
        <p:nvSpPr>
          <p:cNvPr id="19472" name="Text Box 47"/>
          <p:cNvSpPr txBox="1">
            <a:spLocks noChangeArrowheads="1"/>
          </p:cNvSpPr>
          <p:nvPr/>
        </p:nvSpPr>
        <p:spPr bwMode="auto">
          <a:xfrm>
            <a:off x="4087813" y="4230687"/>
            <a:ext cx="1001712"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1117/1118</a:t>
            </a:r>
          </a:p>
        </p:txBody>
      </p:sp>
      <p:grpSp>
        <p:nvGrpSpPr>
          <p:cNvPr id="5" name="Group 48"/>
          <p:cNvGrpSpPr>
            <a:grpSpLocks/>
          </p:cNvGrpSpPr>
          <p:nvPr/>
        </p:nvGrpSpPr>
        <p:grpSpPr bwMode="auto">
          <a:xfrm>
            <a:off x="5392738" y="928687"/>
            <a:ext cx="838200" cy="803275"/>
            <a:chOff x="1740" y="151"/>
            <a:chExt cx="581" cy="574"/>
          </a:xfrm>
        </p:grpSpPr>
        <p:sp>
          <p:nvSpPr>
            <p:cNvPr id="19541" name="Freeform 49"/>
            <p:cNvSpPr>
              <a:spLocks/>
            </p:cNvSpPr>
            <p:nvPr/>
          </p:nvSpPr>
          <p:spPr bwMode="auto">
            <a:xfrm>
              <a:off x="1740" y="151"/>
              <a:ext cx="581" cy="574"/>
            </a:xfrm>
            <a:custGeom>
              <a:avLst/>
              <a:gdLst>
                <a:gd name="T0" fmla="*/ 0 w 581"/>
                <a:gd name="T1" fmla="*/ 432 h 574"/>
                <a:gd name="T2" fmla="*/ 106 w 581"/>
                <a:gd name="T3" fmla="*/ 432 h 574"/>
                <a:gd name="T4" fmla="*/ 198 w 581"/>
                <a:gd name="T5" fmla="*/ 447 h 574"/>
                <a:gd name="T6" fmla="*/ 198 w 581"/>
                <a:gd name="T7" fmla="*/ 468 h 574"/>
                <a:gd name="T8" fmla="*/ 106 w 581"/>
                <a:gd name="T9" fmla="*/ 468 h 574"/>
                <a:gd name="T10" fmla="*/ 106 w 581"/>
                <a:gd name="T11" fmla="*/ 482 h 574"/>
                <a:gd name="T12" fmla="*/ 35 w 581"/>
                <a:gd name="T13" fmla="*/ 482 h 574"/>
                <a:gd name="T14" fmla="*/ 35 w 581"/>
                <a:gd name="T15" fmla="*/ 574 h 574"/>
                <a:gd name="T16" fmla="*/ 546 w 581"/>
                <a:gd name="T17" fmla="*/ 574 h 574"/>
                <a:gd name="T18" fmla="*/ 546 w 581"/>
                <a:gd name="T19" fmla="*/ 482 h 574"/>
                <a:gd name="T20" fmla="*/ 475 w 581"/>
                <a:gd name="T21" fmla="*/ 482 h 574"/>
                <a:gd name="T22" fmla="*/ 475 w 581"/>
                <a:gd name="T23" fmla="*/ 468 h 574"/>
                <a:gd name="T24" fmla="*/ 383 w 581"/>
                <a:gd name="T25" fmla="*/ 468 h 574"/>
                <a:gd name="T26" fmla="*/ 383 w 581"/>
                <a:gd name="T27" fmla="*/ 447 h 574"/>
                <a:gd name="T28" fmla="*/ 475 w 581"/>
                <a:gd name="T29" fmla="*/ 432 h 574"/>
                <a:gd name="T30" fmla="*/ 581 w 581"/>
                <a:gd name="T31" fmla="*/ 432 h 574"/>
                <a:gd name="T32" fmla="*/ 581 w 581"/>
                <a:gd name="T33" fmla="*/ 0 h 574"/>
                <a:gd name="T34" fmla="*/ 0 w 581"/>
                <a:gd name="T35" fmla="*/ 0 h 574"/>
                <a:gd name="T36" fmla="*/ 0 w 581"/>
                <a:gd name="T37" fmla="*/ 432 h 5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1"/>
                <a:gd name="T58" fmla="*/ 0 h 574"/>
                <a:gd name="T59" fmla="*/ 581 w 581"/>
                <a:gd name="T60" fmla="*/ 574 h 57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1" h="574">
                  <a:moveTo>
                    <a:pt x="0" y="432"/>
                  </a:moveTo>
                  <a:lnTo>
                    <a:pt x="106" y="432"/>
                  </a:lnTo>
                  <a:lnTo>
                    <a:pt x="198" y="447"/>
                  </a:lnTo>
                  <a:lnTo>
                    <a:pt x="198" y="468"/>
                  </a:lnTo>
                  <a:lnTo>
                    <a:pt x="106" y="468"/>
                  </a:lnTo>
                  <a:lnTo>
                    <a:pt x="106" y="482"/>
                  </a:lnTo>
                  <a:lnTo>
                    <a:pt x="35" y="482"/>
                  </a:lnTo>
                  <a:lnTo>
                    <a:pt x="35" y="574"/>
                  </a:lnTo>
                  <a:lnTo>
                    <a:pt x="546" y="574"/>
                  </a:lnTo>
                  <a:lnTo>
                    <a:pt x="546" y="482"/>
                  </a:lnTo>
                  <a:lnTo>
                    <a:pt x="475" y="482"/>
                  </a:lnTo>
                  <a:lnTo>
                    <a:pt x="475" y="468"/>
                  </a:lnTo>
                  <a:lnTo>
                    <a:pt x="383" y="468"/>
                  </a:lnTo>
                  <a:lnTo>
                    <a:pt x="383" y="447"/>
                  </a:lnTo>
                  <a:lnTo>
                    <a:pt x="475" y="432"/>
                  </a:lnTo>
                  <a:lnTo>
                    <a:pt x="581" y="432"/>
                  </a:lnTo>
                  <a:lnTo>
                    <a:pt x="581" y="0"/>
                  </a:lnTo>
                  <a:lnTo>
                    <a:pt x="0" y="0"/>
                  </a:lnTo>
                  <a:lnTo>
                    <a:pt x="0" y="432"/>
                  </a:lnTo>
                </a:path>
              </a:pathLst>
            </a:custGeom>
            <a:noFill/>
            <a:ln w="1588">
              <a:solidFill>
                <a:schemeClr val="tx1"/>
              </a:solidFill>
              <a:prstDash val="solid"/>
              <a:round/>
              <a:headEnd/>
              <a:tailEnd/>
            </a:ln>
          </p:spPr>
          <p:txBody>
            <a:bodyPr/>
            <a:lstStyle/>
            <a:p>
              <a:endParaRPr lang="en-US"/>
            </a:p>
          </p:txBody>
        </p:sp>
        <p:sp>
          <p:nvSpPr>
            <p:cNvPr id="19542" name="Line 50"/>
            <p:cNvSpPr>
              <a:spLocks noChangeShapeType="1"/>
            </p:cNvSpPr>
            <p:nvPr/>
          </p:nvSpPr>
          <p:spPr bwMode="auto">
            <a:xfrm>
              <a:off x="1846" y="633"/>
              <a:ext cx="369" cy="1"/>
            </a:xfrm>
            <a:prstGeom prst="line">
              <a:avLst/>
            </a:prstGeom>
            <a:noFill/>
            <a:ln w="1588">
              <a:solidFill>
                <a:schemeClr val="tx1"/>
              </a:solidFill>
              <a:round/>
              <a:headEnd/>
              <a:tailEnd/>
            </a:ln>
          </p:spPr>
          <p:txBody>
            <a:bodyPr/>
            <a:lstStyle/>
            <a:p>
              <a:endParaRPr lang="en-US"/>
            </a:p>
          </p:txBody>
        </p:sp>
        <p:sp>
          <p:nvSpPr>
            <p:cNvPr id="19543" name="Line 51"/>
            <p:cNvSpPr>
              <a:spLocks noChangeShapeType="1"/>
            </p:cNvSpPr>
            <p:nvPr/>
          </p:nvSpPr>
          <p:spPr bwMode="auto">
            <a:xfrm>
              <a:off x="1938" y="619"/>
              <a:ext cx="185" cy="1"/>
            </a:xfrm>
            <a:prstGeom prst="line">
              <a:avLst/>
            </a:prstGeom>
            <a:noFill/>
            <a:ln w="1588">
              <a:solidFill>
                <a:schemeClr val="tx1"/>
              </a:solidFill>
              <a:round/>
              <a:headEnd/>
              <a:tailEnd/>
            </a:ln>
          </p:spPr>
          <p:txBody>
            <a:bodyPr/>
            <a:lstStyle/>
            <a:p>
              <a:endParaRPr lang="en-US"/>
            </a:p>
          </p:txBody>
        </p:sp>
        <p:sp>
          <p:nvSpPr>
            <p:cNvPr id="19544" name="Line 52"/>
            <p:cNvSpPr>
              <a:spLocks noChangeShapeType="1"/>
            </p:cNvSpPr>
            <p:nvPr/>
          </p:nvSpPr>
          <p:spPr bwMode="auto">
            <a:xfrm>
              <a:off x="1938" y="598"/>
              <a:ext cx="185" cy="1"/>
            </a:xfrm>
            <a:prstGeom prst="line">
              <a:avLst/>
            </a:prstGeom>
            <a:noFill/>
            <a:ln w="1588">
              <a:solidFill>
                <a:schemeClr val="tx1"/>
              </a:solidFill>
              <a:round/>
              <a:headEnd/>
              <a:tailEnd/>
            </a:ln>
          </p:spPr>
          <p:txBody>
            <a:bodyPr/>
            <a:lstStyle/>
            <a:p>
              <a:endParaRPr lang="en-US"/>
            </a:p>
          </p:txBody>
        </p:sp>
        <p:sp>
          <p:nvSpPr>
            <p:cNvPr id="19545" name="Line 53"/>
            <p:cNvSpPr>
              <a:spLocks noChangeShapeType="1"/>
            </p:cNvSpPr>
            <p:nvPr/>
          </p:nvSpPr>
          <p:spPr bwMode="auto">
            <a:xfrm>
              <a:off x="1846" y="583"/>
              <a:ext cx="369" cy="2"/>
            </a:xfrm>
            <a:prstGeom prst="line">
              <a:avLst/>
            </a:prstGeom>
            <a:noFill/>
            <a:ln w="1588">
              <a:solidFill>
                <a:schemeClr val="tx1"/>
              </a:solidFill>
              <a:round/>
              <a:headEnd/>
              <a:tailEnd/>
            </a:ln>
          </p:spPr>
          <p:txBody>
            <a:bodyPr/>
            <a:lstStyle/>
            <a:p>
              <a:endParaRPr lang="en-US"/>
            </a:p>
          </p:txBody>
        </p:sp>
        <p:grpSp>
          <p:nvGrpSpPr>
            <p:cNvPr id="6" name="Group 54"/>
            <p:cNvGrpSpPr>
              <a:grpSpLocks/>
            </p:cNvGrpSpPr>
            <p:nvPr/>
          </p:nvGrpSpPr>
          <p:grpSpPr bwMode="auto">
            <a:xfrm>
              <a:off x="1782" y="201"/>
              <a:ext cx="489" cy="517"/>
              <a:chOff x="1782" y="201"/>
              <a:chExt cx="489" cy="517"/>
            </a:xfrm>
          </p:grpSpPr>
          <p:sp>
            <p:nvSpPr>
              <p:cNvPr id="19565" name="Rectangle 55"/>
              <p:cNvSpPr>
                <a:spLocks noChangeArrowheads="1"/>
              </p:cNvSpPr>
              <p:nvPr/>
            </p:nvSpPr>
            <p:spPr bwMode="auto">
              <a:xfrm>
                <a:off x="1832" y="654"/>
                <a:ext cx="92" cy="14"/>
              </a:xfrm>
              <a:prstGeom prst="rect">
                <a:avLst/>
              </a:prstGeom>
              <a:noFill/>
              <a:ln w="1588">
                <a:solidFill>
                  <a:schemeClr val="tx1"/>
                </a:solidFill>
                <a:miter lim="800000"/>
                <a:headEnd/>
                <a:tailEnd/>
              </a:ln>
            </p:spPr>
            <p:txBody>
              <a:bodyPr/>
              <a:lstStyle/>
              <a:p>
                <a:endParaRPr lang="en-US"/>
              </a:p>
            </p:txBody>
          </p:sp>
          <p:sp>
            <p:nvSpPr>
              <p:cNvPr id="19566" name="Freeform 56"/>
              <p:cNvSpPr>
                <a:spLocks/>
              </p:cNvSpPr>
              <p:nvPr/>
            </p:nvSpPr>
            <p:spPr bwMode="auto">
              <a:xfrm>
                <a:off x="1782" y="683"/>
                <a:ext cx="36" cy="35"/>
              </a:xfrm>
              <a:custGeom>
                <a:avLst/>
                <a:gdLst>
                  <a:gd name="T0" fmla="*/ 22 w 36"/>
                  <a:gd name="T1" fmla="*/ 35 h 35"/>
                  <a:gd name="T2" fmla="*/ 36 w 36"/>
                  <a:gd name="T3" fmla="*/ 14 h 35"/>
                  <a:gd name="T4" fmla="*/ 22 w 36"/>
                  <a:gd name="T5" fmla="*/ 0 h 35"/>
                  <a:gd name="T6" fmla="*/ 0 w 36"/>
                  <a:gd name="T7" fmla="*/ 14 h 35"/>
                  <a:gd name="T8" fmla="*/ 22 w 36"/>
                  <a:gd name="T9" fmla="*/ 35 h 35"/>
                  <a:gd name="T10" fmla="*/ 0 60000 65536"/>
                  <a:gd name="T11" fmla="*/ 0 60000 65536"/>
                  <a:gd name="T12" fmla="*/ 0 60000 65536"/>
                  <a:gd name="T13" fmla="*/ 0 60000 65536"/>
                  <a:gd name="T14" fmla="*/ 0 60000 65536"/>
                  <a:gd name="T15" fmla="*/ 0 w 36"/>
                  <a:gd name="T16" fmla="*/ 0 h 35"/>
                  <a:gd name="T17" fmla="*/ 36 w 36"/>
                  <a:gd name="T18" fmla="*/ 35 h 35"/>
                </a:gdLst>
                <a:ahLst/>
                <a:cxnLst>
                  <a:cxn ang="T10">
                    <a:pos x="T0" y="T1"/>
                  </a:cxn>
                  <a:cxn ang="T11">
                    <a:pos x="T2" y="T3"/>
                  </a:cxn>
                  <a:cxn ang="T12">
                    <a:pos x="T4" y="T5"/>
                  </a:cxn>
                  <a:cxn ang="T13">
                    <a:pos x="T6" y="T7"/>
                  </a:cxn>
                  <a:cxn ang="T14">
                    <a:pos x="T8" y="T9"/>
                  </a:cxn>
                </a:cxnLst>
                <a:rect l="T15" t="T16" r="T17" b="T18"/>
                <a:pathLst>
                  <a:path w="36" h="35">
                    <a:moveTo>
                      <a:pt x="22" y="35"/>
                    </a:moveTo>
                    <a:lnTo>
                      <a:pt x="36" y="14"/>
                    </a:lnTo>
                    <a:lnTo>
                      <a:pt x="22" y="0"/>
                    </a:lnTo>
                    <a:lnTo>
                      <a:pt x="0" y="14"/>
                    </a:lnTo>
                    <a:lnTo>
                      <a:pt x="22" y="35"/>
                    </a:lnTo>
                  </a:path>
                </a:pathLst>
              </a:custGeom>
              <a:noFill/>
              <a:ln w="1588">
                <a:solidFill>
                  <a:schemeClr val="tx1"/>
                </a:solidFill>
                <a:prstDash val="solid"/>
                <a:round/>
                <a:headEnd/>
                <a:tailEnd/>
              </a:ln>
            </p:spPr>
            <p:txBody>
              <a:bodyPr/>
              <a:lstStyle/>
              <a:p>
                <a:endParaRPr lang="en-US"/>
              </a:p>
            </p:txBody>
          </p:sp>
          <p:sp>
            <p:nvSpPr>
              <p:cNvPr id="19567" name="Rectangle 57"/>
              <p:cNvSpPr>
                <a:spLocks noChangeArrowheads="1"/>
              </p:cNvSpPr>
              <p:nvPr/>
            </p:nvSpPr>
            <p:spPr bwMode="auto">
              <a:xfrm>
                <a:off x="1832" y="236"/>
                <a:ext cx="397" cy="255"/>
              </a:xfrm>
              <a:prstGeom prst="rect">
                <a:avLst/>
              </a:prstGeom>
              <a:noFill/>
              <a:ln w="1588">
                <a:solidFill>
                  <a:schemeClr val="tx1"/>
                </a:solidFill>
                <a:miter lim="800000"/>
                <a:headEnd/>
                <a:tailEnd/>
              </a:ln>
            </p:spPr>
            <p:txBody>
              <a:bodyPr/>
              <a:lstStyle/>
              <a:p>
                <a:endParaRPr lang="en-US"/>
              </a:p>
            </p:txBody>
          </p:sp>
          <p:sp>
            <p:nvSpPr>
              <p:cNvPr id="19568" name="Freeform 58"/>
              <p:cNvSpPr>
                <a:spLocks/>
              </p:cNvSpPr>
              <p:nvPr/>
            </p:nvSpPr>
            <p:spPr bwMode="auto">
              <a:xfrm>
                <a:off x="1797" y="201"/>
                <a:ext cx="474" cy="326"/>
              </a:xfrm>
              <a:custGeom>
                <a:avLst/>
                <a:gdLst>
                  <a:gd name="T0" fmla="*/ 14 w 474"/>
                  <a:gd name="T1" fmla="*/ 319 h 326"/>
                  <a:gd name="T2" fmla="*/ 460 w 474"/>
                  <a:gd name="T3" fmla="*/ 319 h 326"/>
                  <a:gd name="T4" fmla="*/ 460 w 474"/>
                  <a:gd name="T5" fmla="*/ 21 h 326"/>
                  <a:gd name="T6" fmla="*/ 474 w 474"/>
                  <a:gd name="T7" fmla="*/ 21 h 326"/>
                  <a:gd name="T8" fmla="*/ 474 w 474"/>
                  <a:gd name="T9" fmla="*/ 0 h 326"/>
                  <a:gd name="T10" fmla="*/ 0 w 474"/>
                  <a:gd name="T11" fmla="*/ 0 h 326"/>
                  <a:gd name="T12" fmla="*/ 0 w 474"/>
                  <a:gd name="T13" fmla="*/ 326 h 326"/>
                  <a:gd name="T14" fmla="*/ 14 w 474"/>
                  <a:gd name="T15" fmla="*/ 326 h 326"/>
                  <a:gd name="T16" fmla="*/ 14 w 474"/>
                  <a:gd name="T17" fmla="*/ 319 h 3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4"/>
                  <a:gd name="T28" fmla="*/ 0 h 326"/>
                  <a:gd name="T29" fmla="*/ 474 w 474"/>
                  <a:gd name="T30" fmla="*/ 326 h 3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4" h="326">
                    <a:moveTo>
                      <a:pt x="14" y="319"/>
                    </a:moveTo>
                    <a:lnTo>
                      <a:pt x="460" y="319"/>
                    </a:lnTo>
                    <a:lnTo>
                      <a:pt x="460" y="21"/>
                    </a:lnTo>
                    <a:lnTo>
                      <a:pt x="474" y="21"/>
                    </a:lnTo>
                    <a:lnTo>
                      <a:pt x="474" y="0"/>
                    </a:lnTo>
                    <a:lnTo>
                      <a:pt x="0" y="0"/>
                    </a:lnTo>
                    <a:lnTo>
                      <a:pt x="0" y="326"/>
                    </a:lnTo>
                    <a:lnTo>
                      <a:pt x="14" y="326"/>
                    </a:lnTo>
                    <a:lnTo>
                      <a:pt x="14" y="319"/>
                    </a:lnTo>
                  </a:path>
                </a:pathLst>
              </a:custGeom>
              <a:noFill/>
              <a:ln w="1588">
                <a:solidFill>
                  <a:schemeClr val="tx1"/>
                </a:solidFill>
                <a:prstDash val="solid"/>
                <a:round/>
                <a:headEnd/>
                <a:tailEnd/>
              </a:ln>
            </p:spPr>
            <p:txBody>
              <a:bodyPr/>
              <a:lstStyle/>
              <a:p>
                <a:endParaRPr lang="en-US"/>
              </a:p>
            </p:txBody>
          </p:sp>
          <p:sp>
            <p:nvSpPr>
              <p:cNvPr id="19569" name="Rectangle 59"/>
              <p:cNvSpPr>
                <a:spLocks noChangeArrowheads="1"/>
              </p:cNvSpPr>
              <p:nvPr/>
            </p:nvSpPr>
            <p:spPr bwMode="auto">
              <a:xfrm>
                <a:off x="2243" y="555"/>
                <a:ext cx="28" cy="7"/>
              </a:xfrm>
              <a:prstGeom prst="rect">
                <a:avLst/>
              </a:prstGeom>
              <a:noFill/>
              <a:ln w="1588">
                <a:solidFill>
                  <a:schemeClr val="tx1"/>
                </a:solidFill>
                <a:miter lim="800000"/>
                <a:headEnd/>
                <a:tailEnd/>
              </a:ln>
            </p:spPr>
            <p:txBody>
              <a:bodyPr/>
              <a:lstStyle/>
              <a:p>
                <a:endParaRPr lang="en-US"/>
              </a:p>
            </p:txBody>
          </p:sp>
        </p:grpSp>
        <p:sp>
          <p:nvSpPr>
            <p:cNvPr id="19547" name="Rectangle 60"/>
            <p:cNvSpPr>
              <a:spLocks noChangeArrowheads="1"/>
            </p:cNvSpPr>
            <p:nvPr/>
          </p:nvSpPr>
          <p:spPr bwMode="auto">
            <a:xfrm>
              <a:off x="1839" y="697"/>
              <a:ext cx="72" cy="15"/>
            </a:xfrm>
            <a:prstGeom prst="rect">
              <a:avLst/>
            </a:prstGeom>
            <a:noFill/>
            <a:ln w="1588">
              <a:solidFill>
                <a:schemeClr val="tx1"/>
              </a:solidFill>
              <a:miter lim="800000"/>
              <a:headEnd/>
              <a:tailEnd/>
            </a:ln>
          </p:spPr>
          <p:txBody>
            <a:bodyPr/>
            <a:lstStyle/>
            <a:p>
              <a:endParaRPr lang="en-US"/>
            </a:p>
          </p:txBody>
        </p:sp>
        <p:sp>
          <p:nvSpPr>
            <p:cNvPr id="19548" name="Line 61"/>
            <p:cNvSpPr>
              <a:spLocks noChangeShapeType="1"/>
            </p:cNvSpPr>
            <p:nvPr/>
          </p:nvSpPr>
          <p:spPr bwMode="auto">
            <a:xfrm>
              <a:off x="1775" y="654"/>
              <a:ext cx="511" cy="1"/>
            </a:xfrm>
            <a:prstGeom prst="line">
              <a:avLst/>
            </a:prstGeom>
            <a:noFill/>
            <a:ln w="1588">
              <a:solidFill>
                <a:schemeClr val="tx1"/>
              </a:solidFill>
              <a:round/>
              <a:headEnd/>
              <a:tailEnd/>
            </a:ln>
          </p:spPr>
          <p:txBody>
            <a:bodyPr/>
            <a:lstStyle/>
            <a:p>
              <a:endParaRPr lang="en-US"/>
            </a:p>
          </p:txBody>
        </p:sp>
        <p:sp>
          <p:nvSpPr>
            <p:cNvPr id="19549" name="Line 62"/>
            <p:cNvSpPr>
              <a:spLocks noChangeShapeType="1"/>
            </p:cNvSpPr>
            <p:nvPr/>
          </p:nvSpPr>
          <p:spPr bwMode="auto">
            <a:xfrm>
              <a:off x="1775" y="668"/>
              <a:ext cx="511" cy="2"/>
            </a:xfrm>
            <a:prstGeom prst="line">
              <a:avLst/>
            </a:prstGeom>
            <a:noFill/>
            <a:ln w="1588">
              <a:solidFill>
                <a:schemeClr val="tx1"/>
              </a:solidFill>
              <a:round/>
              <a:headEnd/>
              <a:tailEnd/>
            </a:ln>
          </p:spPr>
          <p:txBody>
            <a:bodyPr/>
            <a:lstStyle/>
            <a:p>
              <a:endParaRPr lang="en-US"/>
            </a:p>
          </p:txBody>
        </p:sp>
        <p:sp>
          <p:nvSpPr>
            <p:cNvPr id="19550" name="Freeform 63"/>
            <p:cNvSpPr>
              <a:spLocks/>
            </p:cNvSpPr>
            <p:nvPr/>
          </p:nvSpPr>
          <p:spPr bwMode="auto">
            <a:xfrm>
              <a:off x="1839"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51" name="Freeform 64"/>
            <p:cNvSpPr>
              <a:spLocks/>
            </p:cNvSpPr>
            <p:nvPr/>
          </p:nvSpPr>
          <p:spPr bwMode="auto">
            <a:xfrm>
              <a:off x="1896"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52" name="Freeform 65"/>
            <p:cNvSpPr>
              <a:spLocks/>
            </p:cNvSpPr>
            <p:nvPr/>
          </p:nvSpPr>
          <p:spPr bwMode="auto">
            <a:xfrm>
              <a:off x="1924"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53" name="Freeform 66"/>
            <p:cNvSpPr>
              <a:spLocks/>
            </p:cNvSpPr>
            <p:nvPr/>
          </p:nvSpPr>
          <p:spPr bwMode="auto">
            <a:xfrm>
              <a:off x="1945" y="676"/>
              <a:ext cx="15" cy="14"/>
            </a:xfrm>
            <a:custGeom>
              <a:avLst/>
              <a:gdLst>
                <a:gd name="T0" fmla="*/ 15 w 15"/>
                <a:gd name="T1" fmla="*/ 0 h 14"/>
                <a:gd name="T2" fmla="*/ 0 w 15"/>
                <a:gd name="T3" fmla="*/ 7 h 14"/>
                <a:gd name="T4" fmla="*/ 15 w 15"/>
                <a:gd name="T5" fmla="*/ 14 h 14"/>
                <a:gd name="T6" fmla="*/ 0 60000 65536"/>
                <a:gd name="T7" fmla="*/ 0 60000 65536"/>
                <a:gd name="T8" fmla="*/ 0 60000 65536"/>
                <a:gd name="T9" fmla="*/ 0 w 15"/>
                <a:gd name="T10" fmla="*/ 0 h 14"/>
                <a:gd name="T11" fmla="*/ 15 w 15"/>
                <a:gd name="T12" fmla="*/ 14 h 14"/>
              </a:gdLst>
              <a:ahLst/>
              <a:cxnLst>
                <a:cxn ang="T6">
                  <a:pos x="T0" y="T1"/>
                </a:cxn>
                <a:cxn ang="T7">
                  <a:pos x="T2" y="T3"/>
                </a:cxn>
                <a:cxn ang="T8">
                  <a:pos x="T4" y="T5"/>
                </a:cxn>
              </a:cxnLst>
              <a:rect l="T9" t="T10" r="T11" b="T12"/>
              <a:pathLst>
                <a:path w="15" h="14">
                  <a:moveTo>
                    <a:pt x="15" y="0"/>
                  </a:moveTo>
                  <a:lnTo>
                    <a:pt x="0" y="7"/>
                  </a:lnTo>
                  <a:lnTo>
                    <a:pt x="15" y="14"/>
                  </a:lnTo>
                </a:path>
              </a:pathLst>
            </a:custGeom>
            <a:noFill/>
            <a:ln w="1588">
              <a:solidFill>
                <a:schemeClr val="tx1"/>
              </a:solidFill>
              <a:prstDash val="solid"/>
              <a:round/>
              <a:headEnd/>
              <a:tailEnd/>
            </a:ln>
          </p:spPr>
          <p:txBody>
            <a:bodyPr/>
            <a:lstStyle/>
            <a:p>
              <a:endParaRPr lang="en-US"/>
            </a:p>
          </p:txBody>
        </p:sp>
        <p:sp>
          <p:nvSpPr>
            <p:cNvPr id="19554" name="Freeform 67"/>
            <p:cNvSpPr>
              <a:spLocks/>
            </p:cNvSpPr>
            <p:nvPr/>
          </p:nvSpPr>
          <p:spPr bwMode="auto">
            <a:xfrm>
              <a:off x="1974" y="704"/>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19555" name="Freeform 68"/>
            <p:cNvSpPr>
              <a:spLocks/>
            </p:cNvSpPr>
            <p:nvPr/>
          </p:nvSpPr>
          <p:spPr bwMode="auto">
            <a:xfrm>
              <a:off x="2002" y="676"/>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19556" name="Freeform 69"/>
            <p:cNvSpPr>
              <a:spLocks/>
            </p:cNvSpPr>
            <p:nvPr/>
          </p:nvSpPr>
          <p:spPr bwMode="auto">
            <a:xfrm>
              <a:off x="2030" y="704"/>
              <a:ext cx="8" cy="14"/>
            </a:xfrm>
            <a:custGeom>
              <a:avLst/>
              <a:gdLst>
                <a:gd name="T0" fmla="*/ 8 w 8"/>
                <a:gd name="T1" fmla="*/ 0 h 14"/>
                <a:gd name="T2" fmla="*/ 0 w 8"/>
                <a:gd name="T3" fmla="*/ 7 h 14"/>
                <a:gd name="T4" fmla="*/ 8 w 8"/>
                <a:gd name="T5" fmla="*/ 14 h 14"/>
                <a:gd name="T6" fmla="*/ 0 60000 65536"/>
                <a:gd name="T7" fmla="*/ 0 60000 65536"/>
                <a:gd name="T8" fmla="*/ 0 60000 65536"/>
                <a:gd name="T9" fmla="*/ 0 w 8"/>
                <a:gd name="T10" fmla="*/ 0 h 14"/>
                <a:gd name="T11" fmla="*/ 8 w 8"/>
                <a:gd name="T12" fmla="*/ 14 h 14"/>
              </a:gdLst>
              <a:ahLst/>
              <a:cxnLst>
                <a:cxn ang="T6">
                  <a:pos x="T0" y="T1"/>
                </a:cxn>
                <a:cxn ang="T7">
                  <a:pos x="T2" y="T3"/>
                </a:cxn>
                <a:cxn ang="T8">
                  <a:pos x="T4" y="T5"/>
                </a:cxn>
              </a:cxnLst>
              <a:rect l="T9" t="T10" r="T11" b="T12"/>
              <a:pathLst>
                <a:path w="8" h="14">
                  <a:moveTo>
                    <a:pt x="8" y="0"/>
                  </a:moveTo>
                  <a:lnTo>
                    <a:pt x="0" y="7"/>
                  </a:lnTo>
                  <a:lnTo>
                    <a:pt x="8" y="14"/>
                  </a:lnTo>
                </a:path>
              </a:pathLst>
            </a:custGeom>
            <a:noFill/>
            <a:ln w="1588">
              <a:solidFill>
                <a:schemeClr val="tx1"/>
              </a:solidFill>
              <a:prstDash val="solid"/>
              <a:round/>
              <a:headEnd/>
              <a:tailEnd/>
            </a:ln>
          </p:spPr>
          <p:txBody>
            <a:bodyPr/>
            <a:lstStyle/>
            <a:p>
              <a:endParaRPr lang="en-US"/>
            </a:p>
          </p:txBody>
        </p:sp>
        <p:sp>
          <p:nvSpPr>
            <p:cNvPr id="19557" name="Freeform 70"/>
            <p:cNvSpPr>
              <a:spLocks/>
            </p:cNvSpPr>
            <p:nvPr/>
          </p:nvSpPr>
          <p:spPr bwMode="auto">
            <a:xfrm>
              <a:off x="2059"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58" name="Freeform 71"/>
            <p:cNvSpPr>
              <a:spLocks/>
            </p:cNvSpPr>
            <p:nvPr/>
          </p:nvSpPr>
          <p:spPr bwMode="auto">
            <a:xfrm>
              <a:off x="2087"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59" name="Freeform 72"/>
            <p:cNvSpPr>
              <a:spLocks/>
            </p:cNvSpPr>
            <p:nvPr/>
          </p:nvSpPr>
          <p:spPr bwMode="auto">
            <a:xfrm>
              <a:off x="2116"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60" name="Freeform 73"/>
            <p:cNvSpPr>
              <a:spLocks/>
            </p:cNvSpPr>
            <p:nvPr/>
          </p:nvSpPr>
          <p:spPr bwMode="auto">
            <a:xfrm>
              <a:off x="2144"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61" name="Freeform 74"/>
            <p:cNvSpPr>
              <a:spLocks/>
            </p:cNvSpPr>
            <p:nvPr/>
          </p:nvSpPr>
          <p:spPr bwMode="auto">
            <a:xfrm>
              <a:off x="2165" y="676"/>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19562" name="Freeform 75"/>
            <p:cNvSpPr>
              <a:spLocks/>
            </p:cNvSpPr>
            <p:nvPr/>
          </p:nvSpPr>
          <p:spPr bwMode="auto">
            <a:xfrm>
              <a:off x="2193" y="704"/>
              <a:ext cx="15" cy="14"/>
            </a:xfrm>
            <a:custGeom>
              <a:avLst/>
              <a:gdLst>
                <a:gd name="T0" fmla="*/ 15 w 15"/>
                <a:gd name="T1" fmla="*/ 0 h 14"/>
                <a:gd name="T2" fmla="*/ 0 w 15"/>
                <a:gd name="T3" fmla="*/ 7 h 14"/>
                <a:gd name="T4" fmla="*/ 15 w 15"/>
                <a:gd name="T5" fmla="*/ 14 h 14"/>
                <a:gd name="T6" fmla="*/ 0 60000 65536"/>
                <a:gd name="T7" fmla="*/ 0 60000 65536"/>
                <a:gd name="T8" fmla="*/ 0 60000 65536"/>
                <a:gd name="T9" fmla="*/ 0 w 15"/>
                <a:gd name="T10" fmla="*/ 0 h 14"/>
                <a:gd name="T11" fmla="*/ 15 w 15"/>
                <a:gd name="T12" fmla="*/ 14 h 14"/>
              </a:gdLst>
              <a:ahLst/>
              <a:cxnLst>
                <a:cxn ang="T6">
                  <a:pos x="T0" y="T1"/>
                </a:cxn>
                <a:cxn ang="T7">
                  <a:pos x="T2" y="T3"/>
                </a:cxn>
                <a:cxn ang="T8">
                  <a:pos x="T4" y="T5"/>
                </a:cxn>
              </a:cxnLst>
              <a:rect l="T9" t="T10" r="T11" b="T12"/>
              <a:pathLst>
                <a:path w="15" h="14">
                  <a:moveTo>
                    <a:pt x="15" y="0"/>
                  </a:moveTo>
                  <a:lnTo>
                    <a:pt x="0" y="7"/>
                  </a:lnTo>
                  <a:lnTo>
                    <a:pt x="15" y="14"/>
                  </a:lnTo>
                </a:path>
              </a:pathLst>
            </a:custGeom>
            <a:noFill/>
            <a:ln w="1588">
              <a:solidFill>
                <a:schemeClr val="tx1"/>
              </a:solidFill>
              <a:prstDash val="solid"/>
              <a:round/>
              <a:headEnd/>
              <a:tailEnd/>
            </a:ln>
          </p:spPr>
          <p:txBody>
            <a:bodyPr/>
            <a:lstStyle/>
            <a:p>
              <a:endParaRPr lang="en-US"/>
            </a:p>
          </p:txBody>
        </p:sp>
        <p:sp>
          <p:nvSpPr>
            <p:cNvPr id="19563" name="Freeform 76"/>
            <p:cNvSpPr>
              <a:spLocks/>
            </p:cNvSpPr>
            <p:nvPr/>
          </p:nvSpPr>
          <p:spPr bwMode="auto">
            <a:xfrm>
              <a:off x="2222"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9564" name="Freeform 77"/>
            <p:cNvSpPr>
              <a:spLocks/>
            </p:cNvSpPr>
            <p:nvPr/>
          </p:nvSpPr>
          <p:spPr bwMode="auto">
            <a:xfrm>
              <a:off x="2250"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grpSp>
      <p:sp>
        <p:nvSpPr>
          <p:cNvPr id="19474" name="Text Box 78"/>
          <p:cNvSpPr txBox="1">
            <a:spLocks noChangeArrowheads="1"/>
          </p:cNvSpPr>
          <p:nvPr/>
        </p:nvSpPr>
        <p:spPr bwMode="auto">
          <a:xfrm>
            <a:off x="5275263" y="1744662"/>
            <a:ext cx="1038225" cy="280988"/>
          </a:xfrm>
          <a:prstGeom prst="rect">
            <a:avLst/>
          </a:prstGeom>
          <a:noFill/>
          <a:ln w="9525">
            <a:noFill/>
            <a:miter lim="800000"/>
            <a:headEnd/>
            <a:tailEnd/>
          </a:ln>
        </p:spPr>
        <p:txBody>
          <a:bodyPr wrap="none" lIns="82058" tIns="41029" rIns="82058" bIns="41029">
            <a:spAutoFit/>
          </a:bodyPr>
          <a:lstStyle/>
          <a:p>
            <a:pPr defTabSz="820738" eaLnBrk="0" hangingPunct="0"/>
            <a:r>
              <a:rPr lang="en-US" sz="1300"/>
              <a:t>Workstation</a:t>
            </a:r>
          </a:p>
        </p:txBody>
      </p:sp>
      <p:sp>
        <p:nvSpPr>
          <p:cNvPr id="19475" name="Line 79"/>
          <p:cNvSpPr>
            <a:spLocks noChangeShapeType="1"/>
          </p:cNvSpPr>
          <p:nvPr/>
        </p:nvSpPr>
        <p:spPr bwMode="auto">
          <a:xfrm flipV="1">
            <a:off x="4630738" y="2081212"/>
            <a:ext cx="0" cy="288925"/>
          </a:xfrm>
          <a:prstGeom prst="line">
            <a:avLst/>
          </a:prstGeom>
          <a:noFill/>
          <a:ln w="28575">
            <a:solidFill>
              <a:schemeClr val="tx1"/>
            </a:solidFill>
            <a:round/>
            <a:headEnd/>
            <a:tailEnd/>
          </a:ln>
        </p:spPr>
        <p:txBody>
          <a:bodyPr wrap="none" anchor="ctr"/>
          <a:lstStyle/>
          <a:p>
            <a:endParaRPr lang="en-US"/>
          </a:p>
        </p:txBody>
      </p:sp>
      <p:sp>
        <p:nvSpPr>
          <p:cNvPr id="19476" name="Freeform 80"/>
          <p:cNvSpPr>
            <a:spLocks/>
          </p:cNvSpPr>
          <p:nvPr/>
        </p:nvSpPr>
        <p:spPr bwMode="auto">
          <a:xfrm>
            <a:off x="2495550" y="1389062"/>
            <a:ext cx="4394200" cy="685800"/>
          </a:xfrm>
          <a:custGeom>
            <a:avLst/>
            <a:gdLst>
              <a:gd name="T0" fmla="*/ 2768 w 2768"/>
              <a:gd name="T1" fmla="*/ 0 h 432"/>
              <a:gd name="T2" fmla="*/ 2768 w 2768"/>
              <a:gd name="T3" fmla="*/ 432 h 432"/>
              <a:gd name="T4" fmla="*/ 0 w 2768"/>
              <a:gd name="T5" fmla="*/ 432 h 432"/>
              <a:gd name="T6" fmla="*/ 0 w 2768"/>
              <a:gd name="T7" fmla="*/ 0 h 432"/>
              <a:gd name="T8" fmla="*/ 0 60000 65536"/>
              <a:gd name="T9" fmla="*/ 0 60000 65536"/>
              <a:gd name="T10" fmla="*/ 0 60000 65536"/>
              <a:gd name="T11" fmla="*/ 0 60000 65536"/>
              <a:gd name="T12" fmla="*/ 0 w 2768"/>
              <a:gd name="T13" fmla="*/ 0 h 432"/>
              <a:gd name="T14" fmla="*/ 2768 w 2768"/>
              <a:gd name="T15" fmla="*/ 432 h 432"/>
            </a:gdLst>
            <a:ahLst/>
            <a:cxnLst>
              <a:cxn ang="T8">
                <a:pos x="T0" y="T1"/>
              </a:cxn>
              <a:cxn ang="T9">
                <a:pos x="T2" y="T3"/>
              </a:cxn>
              <a:cxn ang="T10">
                <a:pos x="T4" y="T5"/>
              </a:cxn>
              <a:cxn ang="T11">
                <a:pos x="T6" y="T7"/>
              </a:cxn>
            </a:cxnLst>
            <a:rect l="T12" t="T13" r="T14" b="T15"/>
            <a:pathLst>
              <a:path w="2768" h="432">
                <a:moveTo>
                  <a:pt x="2768" y="0"/>
                </a:moveTo>
                <a:lnTo>
                  <a:pt x="2768" y="432"/>
                </a:lnTo>
                <a:lnTo>
                  <a:pt x="0" y="432"/>
                </a:lnTo>
                <a:lnTo>
                  <a:pt x="0" y="0"/>
                </a:lnTo>
              </a:path>
            </a:pathLst>
          </a:custGeom>
          <a:noFill/>
          <a:ln w="28575" cmpd="sng">
            <a:solidFill>
              <a:schemeClr val="tx1"/>
            </a:solidFill>
            <a:round/>
            <a:headEnd/>
            <a:tailEnd/>
          </a:ln>
        </p:spPr>
        <p:txBody>
          <a:bodyPr wrap="none" anchor="ctr"/>
          <a:lstStyle/>
          <a:p>
            <a:endParaRPr lang="en-US"/>
          </a:p>
        </p:txBody>
      </p:sp>
      <p:sp>
        <p:nvSpPr>
          <p:cNvPr id="19477" name="Text Box 81"/>
          <p:cNvSpPr txBox="1">
            <a:spLocks noChangeArrowheads="1"/>
          </p:cNvSpPr>
          <p:nvPr/>
        </p:nvSpPr>
        <p:spPr bwMode="auto">
          <a:xfrm>
            <a:off x="4106863" y="1206500"/>
            <a:ext cx="1047750" cy="280987"/>
          </a:xfrm>
          <a:prstGeom prst="rect">
            <a:avLst/>
          </a:prstGeom>
          <a:noFill/>
          <a:ln w="9525">
            <a:noFill/>
            <a:miter lim="800000"/>
            <a:headEnd/>
            <a:tailEnd/>
          </a:ln>
        </p:spPr>
        <p:txBody>
          <a:bodyPr wrap="none" lIns="82058" tIns="41029" rIns="82058" bIns="41029">
            <a:spAutoFit/>
          </a:bodyPr>
          <a:lstStyle/>
          <a:p>
            <a:pPr defTabSz="820738" eaLnBrk="0" hangingPunct="0"/>
            <a:r>
              <a:rPr lang="en-US" sz="1300"/>
              <a:t>16 I/O Ports</a:t>
            </a:r>
          </a:p>
        </p:txBody>
      </p:sp>
      <p:sp>
        <p:nvSpPr>
          <p:cNvPr id="19478" name="Line 82"/>
          <p:cNvSpPr>
            <a:spLocks noChangeShapeType="1"/>
          </p:cNvSpPr>
          <p:nvPr/>
        </p:nvSpPr>
        <p:spPr bwMode="auto">
          <a:xfrm flipH="1">
            <a:off x="3917950" y="1331912"/>
            <a:ext cx="271463" cy="0"/>
          </a:xfrm>
          <a:prstGeom prst="line">
            <a:avLst/>
          </a:prstGeom>
          <a:noFill/>
          <a:ln w="19050">
            <a:solidFill>
              <a:schemeClr val="tx1"/>
            </a:solidFill>
            <a:round/>
            <a:headEnd/>
            <a:tailEnd type="triangle" w="med" len="med"/>
          </a:ln>
        </p:spPr>
        <p:txBody>
          <a:bodyPr wrap="none" anchor="ctr"/>
          <a:lstStyle/>
          <a:p>
            <a:endParaRPr lang="en-US"/>
          </a:p>
        </p:txBody>
      </p:sp>
      <p:sp>
        <p:nvSpPr>
          <p:cNvPr id="19479" name="Line 83"/>
          <p:cNvSpPr>
            <a:spLocks noChangeShapeType="1"/>
          </p:cNvSpPr>
          <p:nvPr/>
        </p:nvSpPr>
        <p:spPr bwMode="auto">
          <a:xfrm>
            <a:off x="5102225" y="1331912"/>
            <a:ext cx="233363" cy="0"/>
          </a:xfrm>
          <a:prstGeom prst="line">
            <a:avLst/>
          </a:prstGeom>
          <a:noFill/>
          <a:ln w="19050">
            <a:solidFill>
              <a:schemeClr val="tx1"/>
            </a:solidFill>
            <a:round/>
            <a:headEnd/>
            <a:tailEnd type="triangle" w="med" len="med"/>
          </a:ln>
        </p:spPr>
        <p:txBody>
          <a:bodyPr wrap="none" anchor="ctr"/>
          <a:lstStyle/>
          <a:p>
            <a:endParaRPr lang="en-US"/>
          </a:p>
        </p:txBody>
      </p:sp>
      <p:sp>
        <p:nvSpPr>
          <p:cNvPr id="19480" name="Text Box 84"/>
          <p:cNvSpPr txBox="1">
            <a:spLocks noChangeArrowheads="1"/>
          </p:cNvSpPr>
          <p:nvPr/>
        </p:nvSpPr>
        <p:spPr bwMode="auto">
          <a:xfrm>
            <a:off x="4191000" y="5891212"/>
            <a:ext cx="207963" cy="265113"/>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 </a:t>
            </a:r>
          </a:p>
        </p:txBody>
      </p:sp>
      <p:sp>
        <p:nvSpPr>
          <p:cNvPr id="19481" name="Text Box 85"/>
          <p:cNvSpPr txBox="1">
            <a:spLocks noChangeArrowheads="1"/>
          </p:cNvSpPr>
          <p:nvPr/>
        </p:nvSpPr>
        <p:spPr bwMode="auto">
          <a:xfrm>
            <a:off x="3373438" y="5086350"/>
            <a:ext cx="469900"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IMT</a:t>
            </a:r>
          </a:p>
        </p:txBody>
      </p:sp>
      <p:sp>
        <p:nvSpPr>
          <p:cNvPr id="19482" name="Text Box 86"/>
          <p:cNvSpPr txBox="1">
            <a:spLocks noChangeArrowheads="1"/>
          </p:cNvSpPr>
          <p:nvPr/>
        </p:nvSpPr>
        <p:spPr bwMode="auto">
          <a:xfrm>
            <a:off x="7872413" y="4930775"/>
            <a:ext cx="284162"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A</a:t>
            </a:r>
          </a:p>
        </p:txBody>
      </p:sp>
      <p:sp>
        <p:nvSpPr>
          <p:cNvPr id="19483" name="Text Box 87"/>
          <p:cNvSpPr txBox="1">
            <a:spLocks noChangeArrowheads="1"/>
          </p:cNvSpPr>
          <p:nvPr/>
        </p:nvSpPr>
        <p:spPr bwMode="auto">
          <a:xfrm>
            <a:off x="7872413" y="5181600"/>
            <a:ext cx="284162"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B</a:t>
            </a:r>
          </a:p>
        </p:txBody>
      </p:sp>
      <p:sp>
        <p:nvSpPr>
          <p:cNvPr id="19484" name="Line 88"/>
          <p:cNvSpPr>
            <a:spLocks noChangeShapeType="1"/>
          </p:cNvSpPr>
          <p:nvPr/>
        </p:nvSpPr>
        <p:spPr bwMode="auto">
          <a:xfrm>
            <a:off x="1395413" y="5097462"/>
            <a:ext cx="6400800" cy="0"/>
          </a:xfrm>
          <a:prstGeom prst="line">
            <a:avLst/>
          </a:prstGeom>
          <a:noFill/>
          <a:ln w="28575">
            <a:solidFill>
              <a:schemeClr val="tx1"/>
            </a:solidFill>
            <a:round/>
            <a:headEnd/>
            <a:tailEnd type="triangle" w="med" len="med"/>
          </a:ln>
        </p:spPr>
        <p:txBody>
          <a:bodyPr wrap="none" anchor="ctr"/>
          <a:lstStyle/>
          <a:p>
            <a:endParaRPr lang="en-US"/>
          </a:p>
        </p:txBody>
      </p:sp>
      <p:sp>
        <p:nvSpPr>
          <p:cNvPr id="19485" name="Line 89"/>
          <p:cNvSpPr>
            <a:spLocks noChangeShapeType="1"/>
          </p:cNvSpPr>
          <p:nvPr/>
        </p:nvSpPr>
        <p:spPr bwMode="auto">
          <a:xfrm>
            <a:off x="1395413" y="5360987"/>
            <a:ext cx="6373812" cy="4763"/>
          </a:xfrm>
          <a:prstGeom prst="line">
            <a:avLst/>
          </a:prstGeom>
          <a:noFill/>
          <a:ln w="28575">
            <a:solidFill>
              <a:schemeClr val="tx1"/>
            </a:solidFill>
            <a:round/>
            <a:headEnd type="triangle" w="med" len="med"/>
            <a:tailEnd/>
          </a:ln>
        </p:spPr>
        <p:txBody>
          <a:bodyPr wrap="none" anchor="ctr"/>
          <a:lstStyle/>
          <a:p>
            <a:endParaRPr lang="en-US"/>
          </a:p>
        </p:txBody>
      </p:sp>
      <p:sp>
        <p:nvSpPr>
          <p:cNvPr id="19486" name="Line 90"/>
          <p:cNvSpPr>
            <a:spLocks noChangeShapeType="1"/>
          </p:cNvSpPr>
          <p:nvPr/>
        </p:nvSpPr>
        <p:spPr bwMode="auto">
          <a:xfrm>
            <a:off x="1733550" y="4487862"/>
            <a:ext cx="0" cy="604838"/>
          </a:xfrm>
          <a:prstGeom prst="line">
            <a:avLst/>
          </a:prstGeom>
          <a:noFill/>
          <a:ln w="28575">
            <a:solidFill>
              <a:schemeClr val="tx1"/>
            </a:solidFill>
            <a:round/>
            <a:headEnd/>
            <a:tailEnd/>
          </a:ln>
        </p:spPr>
        <p:txBody>
          <a:bodyPr wrap="none" anchor="ctr"/>
          <a:lstStyle/>
          <a:p>
            <a:endParaRPr lang="en-US"/>
          </a:p>
        </p:txBody>
      </p:sp>
      <p:sp>
        <p:nvSpPr>
          <p:cNvPr id="19487" name="Line 91"/>
          <p:cNvSpPr>
            <a:spLocks noChangeShapeType="1"/>
          </p:cNvSpPr>
          <p:nvPr/>
        </p:nvSpPr>
        <p:spPr bwMode="auto">
          <a:xfrm>
            <a:off x="2012950" y="4487862"/>
            <a:ext cx="0" cy="873125"/>
          </a:xfrm>
          <a:prstGeom prst="line">
            <a:avLst/>
          </a:prstGeom>
          <a:noFill/>
          <a:ln w="28575">
            <a:solidFill>
              <a:schemeClr val="tx1"/>
            </a:solidFill>
            <a:round/>
            <a:headEnd/>
            <a:tailEnd/>
          </a:ln>
        </p:spPr>
        <p:txBody>
          <a:bodyPr wrap="none" anchor="ctr"/>
          <a:lstStyle/>
          <a:p>
            <a:endParaRPr lang="en-US"/>
          </a:p>
        </p:txBody>
      </p:sp>
      <p:sp>
        <p:nvSpPr>
          <p:cNvPr id="19488" name="Line 92"/>
          <p:cNvSpPr>
            <a:spLocks noChangeShapeType="1"/>
          </p:cNvSpPr>
          <p:nvPr/>
        </p:nvSpPr>
        <p:spPr bwMode="auto">
          <a:xfrm>
            <a:off x="4457700" y="4492625"/>
            <a:ext cx="0" cy="604837"/>
          </a:xfrm>
          <a:prstGeom prst="line">
            <a:avLst/>
          </a:prstGeom>
          <a:noFill/>
          <a:ln w="28575">
            <a:solidFill>
              <a:schemeClr val="tx1"/>
            </a:solidFill>
            <a:round/>
            <a:headEnd/>
            <a:tailEnd/>
          </a:ln>
        </p:spPr>
        <p:txBody>
          <a:bodyPr wrap="none" anchor="ctr"/>
          <a:lstStyle/>
          <a:p>
            <a:endParaRPr lang="en-US"/>
          </a:p>
        </p:txBody>
      </p:sp>
      <p:sp>
        <p:nvSpPr>
          <p:cNvPr id="19489" name="Line 93"/>
          <p:cNvSpPr>
            <a:spLocks noChangeShapeType="1"/>
          </p:cNvSpPr>
          <p:nvPr/>
        </p:nvSpPr>
        <p:spPr bwMode="auto">
          <a:xfrm>
            <a:off x="4713288" y="4492625"/>
            <a:ext cx="0" cy="873125"/>
          </a:xfrm>
          <a:prstGeom prst="line">
            <a:avLst/>
          </a:prstGeom>
          <a:noFill/>
          <a:ln w="28575">
            <a:solidFill>
              <a:schemeClr val="tx1"/>
            </a:solidFill>
            <a:round/>
            <a:headEnd/>
            <a:tailEnd/>
          </a:ln>
        </p:spPr>
        <p:txBody>
          <a:bodyPr wrap="none" anchor="ctr"/>
          <a:lstStyle/>
          <a:p>
            <a:endParaRPr lang="en-US"/>
          </a:p>
        </p:txBody>
      </p:sp>
      <p:grpSp>
        <p:nvGrpSpPr>
          <p:cNvPr id="7" name="Group 94"/>
          <p:cNvGrpSpPr>
            <a:grpSpLocks/>
          </p:cNvGrpSpPr>
          <p:nvPr/>
        </p:nvGrpSpPr>
        <p:grpSpPr bwMode="auto">
          <a:xfrm>
            <a:off x="1450975" y="5087937"/>
            <a:ext cx="495300" cy="1084263"/>
            <a:chOff x="1160" y="3334"/>
            <a:chExt cx="312" cy="683"/>
          </a:xfrm>
        </p:grpSpPr>
        <p:sp>
          <p:nvSpPr>
            <p:cNvPr id="19537" name="Rectangle 95"/>
            <p:cNvSpPr>
              <a:spLocks noChangeArrowheads="1"/>
            </p:cNvSpPr>
            <p:nvPr/>
          </p:nvSpPr>
          <p:spPr bwMode="auto">
            <a:xfrm>
              <a:off x="1167" y="3763"/>
              <a:ext cx="305" cy="254"/>
            </a:xfrm>
            <a:prstGeom prst="rect">
              <a:avLst/>
            </a:prstGeom>
            <a:solidFill>
              <a:srgbClr val="969696"/>
            </a:solidFill>
            <a:ln w="9525">
              <a:solidFill>
                <a:schemeClr val="tx1"/>
              </a:solidFill>
              <a:miter lim="800000"/>
              <a:headEnd/>
              <a:tailEnd/>
            </a:ln>
          </p:spPr>
          <p:txBody>
            <a:bodyPr wrap="none" anchor="ctr"/>
            <a:lstStyle/>
            <a:p>
              <a:endParaRPr lang="en-US" dirty="0">
                <a:solidFill>
                  <a:srgbClr val="969696"/>
                </a:solidFill>
              </a:endParaRPr>
            </a:p>
          </p:txBody>
        </p:sp>
        <p:sp>
          <p:nvSpPr>
            <p:cNvPr id="19538" name="Text Box 96"/>
            <p:cNvSpPr txBox="1">
              <a:spLocks noChangeArrowheads="1"/>
            </p:cNvSpPr>
            <p:nvPr/>
          </p:nvSpPr>
          <p:spPr bwMode="auto">
            <a:xfrm>
              <a:off x="1160" y="3795"/>
              <a:ext cx="301" cy="167"/>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MPL</a:t>
              </a:r>
            </a:p>
          </p:txBody>
        </p:sp>
        <p:sp>
          <p:nvSpPr>
            <p:cNvPr id="19539" name="Line 97"/>
            <p:cNvSpPr>
              <a:spLocks noChangeShapeType="1"/>
            </p:cNvSpPr>
            <p:nvPr/>
          </p:nvSpPr>
          <p:spPr bwMode="auto">
            <a:xfrm>
              <a:off x="1238" y="3334"/>
              <a:ext cx="0" cy="423"/>
            </a:xfrm>
            <a:prstGeom prst="line">
              <a:avLst/>
            </a:prstGeom>
            <a:noFill/>
            <a:ln w="28575">
              <a:solidFill>
                <a:schemeClr val="tx1"/>
              </a:solidFill>
              <a:round/>
              <a:headEnd/>
              <a:tailEnd/>
            </a:ln>
          </p:spPr>
          <p:txBody>
            <a:bodyPr wrap="none" anchor="ctr"/>
            <a:lstStyle/>
            <a:p>
              <a:endParaRPr lang="en-US"/>
            </a:p>
          </p:txBody>
        </p:sp>
        <p:sp>
          <p:nvSpPr>
            <p:cNvPr id="19540" name="Line 98"/>
            <p:cNvSpPr>
              <a:spLocks noChangeShapeType="1"/>
            </p:cNvSpPr>
            <p:nvPr/>
          </p:nvSpPr>
          <p:spPr bwMode="auto">
            <a:xfrm>
              <a:off x="1405" y="3509"/>
              <a:ext cx="0" cy="254"/>
            </a:xfrm>
            <a:prstGeom prst="line">
              <a:avLst/>
            </a:prstGeom>
            <a:noFill/>
            <a:ln w="28575">
              <a:solidFill>
                <a:schemeClr val="tx1"/>
              </a:solidFill>
              <a:round/>
              <a:headEnd/>
              <a:tailEnd/>
            </a:ln>
          </p:spPr>
          <p:txBody>
            <a:bodyPr wrap="none" anchor="ctr"/>
            <a:lstStyle/>
            <a:p>
              <a:endParaRPr lang="en-US"/>
            </a:p>
          </p:txBody>
        </p:sp>
      </p:grpSp>
      <p:grpSp>
        <p:nvGrpSpPr>
          <p:cNvPr id="8" name="Group 99"/>
          <p:cNvGrpSpPr>
            <a:grpSpLocks/>
          </p:cNvGrpSpPr>
          <p:nvPr/>
        </p:nvGrpSpPr>
        <p:grpSpPr bwMode="auto">
          <a:xfrm>
            <a:off x="2471738" y="5097462"/>
            <a:ext cx="808037" cy="1074738"/>
            <a:chOff x="1635" y="3340"/>
            <a:chExt cx="509" cy="677"/>
          </a:xfrm>
        </p:grpSpPr>
        <p:sp>
          <p:nvSpPr>
            <p:cNvPr id="19533" name="Rectangle 100"/>
            <p:cNvSpPr>
              <a:spLocks noChangeArrowheads="1"/>
            </p:cNvSpPr>
            <p:nvPr/>
          </p:nvSpPr>
          <p:spPr bwMode="auto">
            <a:xfrm>
              <a:off x="1635" y="3763"/>
              <a:ext cx="503" cy="254"/>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19534" name="Text Box 101"/>
            <p:cNvSpPr txBox="1">
              <a:spLocks noChangeArrowheads="1"/>
            </p:cNvSpPr>
            <p:nvPr/>
          </p:nvSpPr>
          <p:spPr bwMode="auto">
            <a:xfrm>
              <a:off x="1635" y="3801"/>
              <a:ext cx="509" cy="167"/>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E5-E1/T1</a:t>
              </a:r>
            </a:p>
          </p:txBody>
        </p:sp>
        <p:sp>
          <p:nvSpPr>
            <p:cNvPr id="19535" name="Line 102"/>
            <p:cNvSpPr>
              <a:spLocks noChangeShapeType="1"/>
            </p:cNvSpPr>
            <p:nvPr/>
          </p:nvSpPr>
          <p:spPr bwMode="auto">
            <a:xfrm>
              <a:off x="1800" y="3340"/>
              <a:ext cx="0" cy="423"/>
            </a:xfrm>
            <a:prstGeom prst="line">
              <a:avLst/>
            </a:prstGeom>
            <a:noFill/>
            <a:ln w="28575">
              <a:solidFill>
                <a:schemeClr val="tx1"/>
              </a:solidFill>
              <a:round/>
              <a:headEnd/>
              <a:tailEnd/>
            </a:ln>
          </p:spPr>
          <p:txBody>
            <a:bodyPr wrap="none" anchor="ctr"/>
            <a:lstStyle/>
            <a:p>
              <a:endParaRPr lang="en-US"/>
            </a:p>
          </p:txBody>
        </p:sp>
        <p:sp>
          <p:nvSpPr>
            <p:cNvPr id="19536" name="Line 103"/>
            <p:cNvSpPr>
              <a:spLocks noChangeShapeType="1"/>
            </p:cNvSpPr>
            <p:nvPr/>
          </p:nvSpPr>
          <p:spPr bwMode="auto">
            <a:xfrm>
              <a:off x="1967" y="3509"/>
              <a:ext cx="0" cy="254"/>
            </a:xfrm>
            <a:prstGeom prst="line">
              <a:avLst/>
            </a:prstGeom>
            <a:noFill/>
            <a:ln w="28575">
              <a:solidFill>
                <a:schemeClr val="tx1"/>
              </a:solidFill>
              <a:round/>
              <a:headEnd/>
              <a:tailEnd/>
            </a:ln>
          </p:spPr>
          <p:txBody>
            <a:bodyPr wrap="none" anchor="ctr"/>
            <a:lstStyle/>
            <a:p>
              <a:endParaRPr lang="en-US"/>
            </a:p>
          </p:txBody>
        </p:sp>
      </p:grpSp>
      <p:grpSp>
        <p:nvGrpSpPr>
          <p:cNvPr id="9" name="Group 104"/>
          <p:cNvGrpSpPr>
            <a:grpSpLocks/>
          </p:cNvGrpSpPr>
          <p:nvPr/>
        </p:nvGrpSpPr>
        <p:grpSpPr bwMode="auto">
          <a:xfrm>
            <a:off x="3762375" y="5097462"/>
            <a:ext cx="609600" cy="1069975"/>
            <a:chOff x="2280" y="3340"/>
            <a:chExt cx="384" cy="674"/>
          </a:xfrm>
        </p:grpSpPr>
        <p:sp>
          <p:nvSpPr>
            <p:cNvPr id="19530" name="Rectangle 105"/>
            <p:cNvSpPr>
              <a:spLocks noChangeArrowheads="1"/>
            </p:cNvSpPr>
            <p:nvPr/>
          </p:nvSpPr>
          <p:spPr bwMode="auto">
            <a:xfrm>
              <a:off x="2280" y="3756"/>
              <a:ext cx="384" cy="258"/>
            </a:xfrm>
            <a:prstGeom prst="rect">
              <a:avLst/>
            </a:prstGeom>
            <a:solidFill>
              <a:srgbClr val="969696"/>
            </a:solidFill>
            <a:ln w="9525">
              <a:solidFill>
                <a:schemeClr val="tx1"/>
              </a:solidFill>
              <a:miter lim="800000"/>
              <a:headEnd/>
              <a:tailEnd/>
            </a:ln>
          </p:spPr>
          <p:txBody>
            <a:bodyPr wrap="none" anchor="ctr"/>
            <a:lstStyle/>
            <a:p>
              <a:pPr algn="ctr"/>
              <a:r>
                <a:rPr lang="en-US" sz="1200"/>
                <a:t>E5-ATM</a:t>
              </a:r>
            </a:p>
          </p:txBody>
        </p:sp>
        <p:sp>
          <p:nvSpPr>
            <p:cNvPr id="19531" name="Line 106"/>
            <p:cNvSpPr>
              <a:spLocks noChangeShapeType="1"/>
            </p:cNvSpPr>
            <p:nvPr/>
          </p:nvSpPr>
          <p:spPr bwMode="auto">
            <a:xfrm>
              <a:off x="2384" y="3340"/>
              <a:ext cx="0" cy="423"/>
            </a:xfrm>
            <a:prstGeom prst="line">
              <a:avLst/>
            </a:prstGeom>
            <a:noFill/>
            <a:ln w="28575">
              <a:solidFill>
                <a:schemeClr val="tx1"/>
              </a:solidFill>
              <a:round/>
              <a:headEnd/>
              <a:tailEnd/>
            </a:ln>
          </p:spPr>
          <p:txBody>
            <a:bodyPr wrap="none" anchor="ctr"/>
            <a:lstStyle/>
            <a:p>
              <a:endParaRPr lang="en-US"/>
            </a:p>
          </p:txBody>
        </p:sp>
        <p:sp>
          <p:nvSpPr>
            <p:cNvPr id="19532" name="Line 107"/>
            <p:cNvSpPr>
              <a:spLocks noChangeShapeType="1"/>
            </p:cNvSpPr>
            <p:nvPr/>
          </p:nvSpPr>
          <p:spPr bwMode="auto">
            <a:xfrm>
              <a:off x="2521" y="3509"/>
              <a:ext cx="0" cy="254"/>
            </a:xfrm>
            <a:prstGeom prst="line">
              <a:avLst/>
            </a:prstGeom>
            <a:noFill/>
            <a:ln w="28575">
              <a:solidFill>
                <a:schemeClr val="tx1"/>
              </a:solidFill>
              <a:round/>
              <a:headEnd/>
              <a:tailEnd/>
            </a:ln>
          </p:spPr>
          <p:txBody>
            <a:bodyPr wrap="none" anchor="ctr"/>
            <a:lstStyle/>
            <a:p>
              <a:endParaRPr lang="en-US"/>
            </a:p>
          </p:txBody>
        </p:sp>
      </p:grpSp>
      <p:grpSp>
        <p:nvGrpSpPr>
          <p:cNvPr id="10" name="Group 108"/>
          <p:cNvGrpSpPr>
            <a:grpSpLocks/>
          </p:cNvGrpSpPr>
          <p:nvPr/>
        </p:nvGrpSpPr>
        <p:grpSpPr bwMode="auto">
          <a:xfrm>
            <a:off x="4679949" y="5097462"/>
            <a:ext cx="730249" cy="1074738"/>
            <a:chOff x="2750" y="3340"/>
            <a:chExt cx="460" cy="677"/>
          </a:xfrm>
        </p:grpSpPr>
        <p:sp>
          <p:nvSpPr>
            <p:cNvPr id="19526" name="Rectangle 109"/>
            <p:cNvSpPr>
              <a:spLocks noChangeArrowheads="1"/>
            </p:cNvSpPr>
            <p:nvPr/>
          </p:nvSpPr>
          <p:spPr bwMode="auto">
            <a:xfrm>
              <a:off x="2778" y="3763"/>
              <a:ext cx="384" cy="254"/>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19527" name="Text Box 110"/>
            <p:cNvSpPr txBox="1">
              <a:spLocks noChangeArrowheads="1"/>
            </p:cNvSpPr>
            <p:nvPr/>
          </p:nvSpPr>
          <p:spPr bwMode="auto">
            <a:xfrm>
              <a:off x="2750" y="3819"/>
              <a:ext cx="460" cy="169"/>
            </a:xfrm>
            <a:prstGeom prst="rect">
              <a:avLst/>
            </a:prstGeom>
            <a:noFill/>
            <a:ln w="9525">
              <a:noFill/>
              <a:miter lim="800000"/>
              <a:headEnd/>
              <a:tailEnd/>
            </a:ln>
          </p:spPr>
          <p:txBody>
            <a:bodyPr wrap="none" lIns="82058" tIns="41029" rIns="82058" bIns="41029">
              <a:spAutoFit/>
            </a:bodyPr>
            <a:lstStyle/>
            <a:p>
              <a:pPr defTabSz="820738" eaLnBrk="0" hangingPunct="0"/>
              <a:r>
                <a:rPr lang="en-US" sz="1200" dirty="0" smtClean="0"/>
                <a:t>E5-TSM</a:t>
              </a:r>
              <a:endParaRPr lang="en-US" sz="1200" dirty="0"/>
            </a:p>
          </p:txBody>
        </p:sp>
        <p:sp>
          <p:nvSpPr>
            <p:cNvPr id="19528" name="Line 111"/>
            <p:cNvSpPr>
              <a:spLocks noChangeShapeType="1"/>
            </p:cNvSpPr>
            <p:nvPr/>
          </p:nvSpPr>
          <p:spPr bwMode="auto">
            <a:xfrm>
              <a:off x="2910" y="3340"/>
              <a:ext cx="0" cy="423"/>
            </a:xfrm>
            <a:prstGeom prst="line">
              <a:avLst/>
            </a:prstGeom>
            <a:noFill/>
            <a:ln w="28575">
              <a:solidFill>
                <a:schemeClr val="tx1"/>
              </a:solidFill>
              <a:round/>
              <a:headEnd/>
              <a:tailEnd/>
            </a:ln>
          </p:spPr>
          <p:txBody>
            <a:bodyPr wrap="none" anchor="ctr"/>
            <a:lstStyle/>
            <a:p>
              <a:endParaRPr lang="en-US"/>
            </a:p>
          </p:txBody>
        </p:sp>
        <p:sp>
          <p:nvSpPr>
            <p:cNvPr id="19529" name="Line 112"/>
            <p:cNvSpPr>
              <a:spLocks noChangeShapeType="1"/>
            </p:cNvSpPr>
            <p:nvPr/>
          </p:nvSpPr>
          <p:spPr bwMode="auto">
            <a:xfrm>
              <a:off x="3041" y="3509"/>
              <a:ext cx="0" cy="254"/>
            </a:xfrm>
            <a:prstGeom prst="line">
              <a:avLst/>
            </a:prstGeom>
            <a:noFill/>
            <a:ln w="28575">
              <a:solidFill>
                <a:schemeClr val="tx1"/>
              </a:solidFill>
              <a:round/>
              <a:headEnd/>
              <a:tailEnd/>
            </a:ln>
          </p:spPr>
          <p:txBody>
            <a:bodyPr wrap="none" anchor="ctr"/>
            <a:lstStyle/>
            <a:p>
              <a:endParaRPr lang="en-US"/>
            </a:p>
          </p:txBody>
        </p:sp>
      </p:grpSp>
      <p:sp>
        <p:nvSpPr>
          <p:cNvPr id="19494" name="Line 113"/>
          <p:cNvSpPr>
            <a:spLocks noChangeShapeType="1"/>
          </p:cNvSpPr>
          <p:nvPr/>
        </p:nvSpPr>
        <p:spPr bwMode="auto">
          <a:xfrm>
            <a:off x="7254875" y="5113337"/>
            <a:ext cx="0" cy="673100"/>
          </a:xfrm>
          <a:prstGeom prst="line">
            <a:avLst/>
          </a:prstGeom>
          <a:noFill/>
          <a:ln w="28575">
            <a:solidFill>
              <a:schemeClr val="tx1"/>
            </a:solidFill>
            <a:round/>
            <a:headEnd/>
            <a:tailEnd/>
          </a:ln>
        </p:spPr>
        <p:txBody>
          <a:bodyPr wrap="none" anchor="ctr"/>
          <a:lstStyle/>
          <a:p>
            <a:endParaRPr lang="en-US"/>
          </a:p>
        </p:txBody>
      </p:sp>
      <p:sp>
        <p:nvSpPr>
          <p:cNvPr id="19495" name="Line 114"/>
          <p:cNvSpPr>
            <a:spLocks noChangeShapeType="1"/>
          </p:cNvSpPr>
          <p:nvPr/>
        </p:nvSpPr>
        <p:spPr bwMode="auto">
          <a:xfrm>
            <a:off x="7539038" y="5383212"/>
            <a:ext cx="0" cy="403225"/>
          </a:xfrm>
          <a:prstGeom prst="line">
            <a:avLst/>
          </a:prstGeom>
          <a:noFill/>
          <a:ln w="28575">
            <a:solidFill>
              <a:schemeClr val="tx1"/>
            </a:solidFill>
            <a:round/>
            <a:headEnd/>
            <a:tailEnd/>
          </a:ln>
        </p:spPr>
        <p:txBody>
          <a:bodyPr wrap="none" anchor="ctr"/>
          <a:lstStyle/>
          <a:p>
            <a:endParaRPr lang="en-US"/>
          </a:p>
        </p:txBody>
      </p:sp>
      <p:sp>
        <p:nvSpPr>
          <p:cNvPr id="19496" name="Line 115"/>
          <p:cNvSpPr>
            <a:spLocks noChangeShapeType="1"/>
          </p:cNvSpPr>
          <p:nvPr/>
        </p:nvSpPr>
        <p:spPr bwMode="auto">
          <a:xfrm>
            <a:off x="5970588" y="5097462"/>
            <a:ext cx="0" cy="671513"/>
          </a:xfrm>
          <a:prstGeom prst="line">
            <a:avLst/>
          </a:prstGeom>
          <a:noFill/>
          <a:ln w="28575">
            <a:solidFill>
              <a:schemeClr val="tx1"/>
            </a:solidFill>
            <a:round/>
            <a:headEnd/>
            <a:tailEnd/>
          </a:ln>
        </p:spPr>
        <p:txBody>
          <a:bodyPr wrap="none" anchor="ctr"/>
          <a:lstStyle/>
          <a:p>
            <a:endParaRPr lang="en-US"/>
          </a:p>
        </p:txBody>
      </p:sp>
      <p:sp>
        <p:nvSpPr>
          <p:cNvPr id="19497" name="Line 116"/>
          <p:cNvSpPr>
            <a:spLocks noChangeShapeType="1"/>
          </p:cNvSpPr>
          <p:nvPr/>
        </p:nvSpPr>
        <p:spPr bwMode="auto">
          <a:xfrm>
            <a:off x="6254750" y="5375275"/>
            <a:ext cx="0" cy="403225"/>
          </a:xfrm>
          <a:prstGeom prst="line">
            <a:avLst/>
          </a:prstGeom>
          <a:noFill/>
          <a:ln w="28575">
            <a:solidFill>
              <a:schemeClr val="tx1"/>
            </a:solidFill>
            <a:round/>
            <a:headEnd/>
            <a:tailEnd/>
          </a:ln>
        </p:spPr>
        <p:txBody>
          <a:bodyPr wrap="none" anchor="ctr"/>
          <a:lstStyle/>
          <a:p>
            <a:endParaRPr lang="en-US"/>
          </a:p>
        </p:txBody>
      </p:sp>
      <p:sp>
        <p:nvSpPr>
          <p:cNvPr id="19498" name="Text Box 117"/>
          <p:cNvSpPr txBox="1">
            <a:spLocks noChangeArrowheads="1"/>
          </p:cNvSpPr>
          <p:nvPr/>
        </p:nvSpPr>
        <p:spPr bwMode="auto">
          <a:xfrm>
            <a:off x="1104900" y="4921250"/>
            <a:ext cx="284163"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A</a:t>
            </a:r>
          </a:p>
        </p:txBody>
      </p:sp>
      <p:sp>
        <p:nvSpPr>
          <p:cNvPr id="19499" name="Text Box 118"/>
          <p:cNvSpPr txBox="1">
            <a:spLocks noChangeArrowheads="1"/>
          </p:cNvSpPr>
          <p:nvPr/>
        </p:nvSpPr>
        <p:spPr bwMode="auto">
          <a:xfrm>
            <a:off x="1104900" y="5172075"/>
            <a:ext cx="284163"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B</a:t>
            </a:r>
          </a:p>
        </p:txBody>
      </p:sp>
      <p:sp>
        <p:nvSpPr>
          <p:cNvPr id="19500" name="Line 119"/>
          <p:cNvSpPr>
            <a:spLocks noChangeShapeType="1"/>
          </p:cNvSpPr>
          <p:nvPr/>
        </p:nvSpPr>
        <p:spPr bwMode="auto">
          <a:xfrm>
            <a:off x="3233738" y="4492625"/>
            <a:ext cx="0" cy="604837"/>
          </a:xfrm>
          <a:prstGeom prst="line">
            <a:avLst/>
          </a:prstGeom>
          <a:noFill/>
          <a:ln w="28575">
            <a:solidFill>
              <a:schemeClr val="tx1"/>
            </a:solidFill>
            <a:round/>
            <a:headEnd/>
            <a:tailEnd/>
          </a:ln>
        </p:spPr>
        <p:txBody>
          <a:bodyPr wrap="none" anchor="ctr"/>
          <a:lstStyle/>
          <a:p>
            <a:endParaRPr lang="en-US"/>
          </a:p>
        </p:txBody>
      </p:sp>
      <p:sp>
        <p:nvSpPr>
          <p:cNvPr id="19501" name="Line 120"/>
          <p:cNvSpPr>
            <a:spLocks noChangeShapeType="1"/>
          </p:cNvSpPr>
          <p:nvPr/>
        </p:nvSpPr>
        <p:spPr bwMode="auto">
          <a:xfrm>
            <a:off x="5443538" y="4492625"/>
            <a:ext cx="0" cy="604837"/>
          </a:xfrm>
          <a:prstGeom prst="line">
            <a:avLst/>
          </a:prstGeom>
          <a:noFill/>
          <a:ln w="28575">
            <a:solidFill>
              <a:schemeClr val="tx1"/>
            </a:solidFill>
            <a:round/>
            <a:headEnd/>
            <a:tailEnd/>
          </a:ln>
        </p:spPr>
        <p:txBody>
          <a:bodyPr wrap="none" anchor="ctr"/>
          <a:lstStyle/>
          <a:p>
            <a:endParaRPr lang="en-US"/>
          </a:p>
        </p:txBody>
      </p:sp>
      <p:sp>
        <p:nvSpPr>
          <p:cNvPr id="19502" name="Line 121"/>
          <p:cNvSpPr>
            <a:spLocks noChangeShapeType="1"/>
          </p:cNvSpPr>
          <p:nvPr/>
        </p:nvSpPr>
        <p:spPr bwMode="auto">
          <a:xfrm>
            <a:off x="5713413" y="4492625"/>
            <a:ext cx="0" cy="873125"/>
          </a:xfrm>
          <a:prstGeom prst="line">
            <a:avLst/>
          </a:prstGeom>
          <a:noFill/>
          <a:ln w="28575">
            <a:solidFill>
              <a:schemeClr val="tx1"/>
            </a:solidFill>
            <a:round/>
            <a:headEnd/>
            <a:tailEnd/>
          </a:ln>
        </p:spPr>
        <p:txBody>
          <a:bodyPr wrap="none" anchor="ctr"/>
          <a:lstStyle/>
          <a:p>
            <a:endParaRPr lang="en-US"/>
          </a:p>
        </p:txBody>
      </p:sp>
      <p:sp>
        <p:nvSpPr>
          <p:cNvPr id="19503" name="Line 122"/>
          <p:cNvSpPr>
            <a:spLocks noChangeShapeType="1"/>
          </p:cNvSpPr>
          <p:nvPr/>
        </p:nvSpPr>
        <p:spPr bwMode="auto">
          <a:xfrm>
            <a:off x="7029450" y="4497387"/>
            <a:ext cx="0" cy="604838"/>
          </a:xfrm>
          <a:prstGeom prst="line">
            <a:avLst/>
          </a:prstGeom>
          <a:noFill/>
          <a:ln w="28575">
            <a:solidFill>
              <a:schemeClr val="tx1"/>
            </a:solidFill>
            <a:round/>
            <a:headEnd/>
            <a:tailEnd/>
          </a:ln>
        </p:spPr>
        <p:txBody>
          <a:bodyPr wrap="none" anchor="ctr"/>
          <a:lstStyle/>
          <a:p>
            <a:endParaRPr lang="en-US"/>
          </a:p>
        </p:txBody>
      </p:sp>
      <p:grpSp>
        <p:nvGrpSpPr>
          <p:cNvPr id="11" name="Group 123"/>
          <p:cNvGrpSpPr>
            <a:grpSpLocks/>
          </p:cNvGrpSpPr>
          <p:nvPr/>
        </p:nvGrpSpPr>
        <p:grpSpPr bwMode="auto">
          <a:xfrm>
            <a:off x="1428750" y="2557462"/>
            <a:ext cx="2505075" cy="1982788"/>
            <a:chOff x="588" y="1740"/>
            <a:chExt cx="1578" cy="1249"/>
          </a:xfrm>
        </p:grpSpPr>
        <p:sp>
          <p:nvSpPr>
            <p:cNvPr id="19517" name="Rectangle 124"/>
            <p:cNvSpPr>
              <a:spLocks noChangeArrowheads="1"/>
            </p:cNvSpPr>
            <p:nvPr/>
          </p:nvSpPr>
          <p:spPr bwMode="auto">
            <a:xfrm>
              <a:off x="606" y="1950"/>
              <a:ext cx="1554" cy="1008"/>
            </a:xfrm>
            <a:prstGeom prst="rect">
              <a:avLst/>
            </a:prstGeom>
            <a:solidFill>
              <a:srgbClr val="F0E8B7"/>
            </a:solidFill>
            <a:ln w="9525">
              <a:solidFill>
                <a:schemeClr val="tx1"/>
              </a:solidFill>
              <a:miter lim="800000"/>
              <a:headEnd/>
              <a:tailEnd/>
            </a:ln>
          </p:spPr>
          <p:txBody>
            <a:bodyPr wrap="none" anchor="ctr"/>
            <a:lstStyle/>
            <a:p>
              <a:endParaRPr lang="en-US"/>
            </a:p>
          </p:txBody>
        </p:sp>
        <p:sp>
          <p:nvSpPr>
            <p:cNvPr id="19518" name="Text Box 125"/>
            <p:cNvSpPr txBox="1">
              <a:spLocks noChangeArrowheads="1"/>
            </p:cNvSpPr>
            <p:nvPr/>
          </p:nvSpPr>
          <p:spPr bwMode="auto">
            <a:xfrm>
              <a:off x="1076" y="1983"/>
              <a:ext cx="586" cy="177"/>
            </a:xfrm>
            <a:prstGeom prst="rect">
              <a:avLst/>
            </a:prstGeom>
            <a:noFill/>
            <a:ln w="9525">
              <a:noFill/>
              <a:miter lim="800000"/>
              <a:headEnd/>
              <a:tailEnd/>
            </a:ln>
          </p:spPr>
          <p:txBody>
            <a:bodyPr lIns="82058" tIns="41029" rIns="82058" bIns="41029">
              <a:spAutoFit/>
            </a:bodyPr>
            <a:lstStyle/>
            <a:p>
              <a:pPr defTabSz="820738" eaLnBrk="0" hangingPunct="0"/>
              <a:r>
                <a:rPr lang="en-US" sz="1300" b="1"/>
                <a:t>E5-MASP</a:t>
              </a:r>
            </a:p>
          </p:txBody>
        </p:sp>
        <p:sp>
          <p:nvSpPr>
            <p:cNvPr id="19519" name="Text Box 126"/>
            <p:cNvSpPr txBox="1">
              <a:spLocks noChangeArrowheads="1"/>
            </p:cNvSpPr>
            <p:nvPr/>
          </p:nvSpPr>
          <p:spPr bwMode="auto">
            <a:xfrm>
              <a:off x="638" y="2259"/>
              <a:ext cx="586" cy="177"/>
            </a:xfrm>
            <a:prstGeom prst="rect">
              <a:avLst/>
            </a:prstGeom>
            <a:noFill/>
            <a:ln w="9525">
              <a:noFill/>
              <a:miter lim="800000"/>
              <a:headEnd/>
              <a:tailEnd/>
            </a:ln>
          </p:spPr>
          <p:txBody>
            <a:bodyPr lIns="82058" tIns="41029" rIns="82058" bIns="41029">
              <a:spAutoFit/>
            </a:bodyPr>
            <a:lstStyle/>
            <a:p>
              <a:pPr defTabSz="820738" eaLnBrk="0" hangingPunct="0"/>
              <a:r>
                <a:rPr lang="en-US" sz="1300" b="1"/>
                <a:t>E5-MCAP</a:t>
              </a:r>
            </a:p>
          </p:txBody>
        </p:sp>
        <p:sp>
          <p:nvSpPr>
            <p:cNvPr id="19520" name="Text Box 127"/>
            <p:cNvSpPr txBox="1">
              <a:spLocks noChangeArrowheads="1"/>
            </p:cNvSpPr>
            <p:nvPr/>
          </p:nvSpPr>
          <p:spPr bwMode="auto">
            <a:xfrm>
              <a:off x="1652" y="2259"/>
              <a:ext cx="514" cy="177"/>
            </a:xfrm>
            <a:prstGeom prst="rect">
              <a:avLst/>
            </a:prstGeom>
            <a:noFill/>
            <a:ln w="9525">
              <a:noFill/>
              <a:miter lim="800000"/>
              <a:headEnd/>
              <a:tailEnd/>
            </a:ln>
          </p:spPr>
          <p:txBody>
            <a:bodyPr lIns="82058" tIns="41029" rIns="82058" bIns="41029">
              <a:spAutoFit/>
            </a:bodyPr>
            <a:lstStyle/>
            <a:p>
              <a:pPr defTabSz="820738" eaLnBrk="0" hangingPunct="0"/>
              <a:r>
                <a:rPr lang="en-US" sz="1300" b="1"/>
                <a:t>E5-TDM</a:t>
              </a:r>
            </a:p>
          </p:txBody>
        </p:sp>
        <p:sp>
          <p:nvSpPr>
            <p:cNvPr id="19521" name="Line 128"/>
            <p:cNvSpPr>
              <a:spLocks noChangeShapeType="1"/>
            </p:cNvSpPr>
            <p:nvPr/>
          </p:nvSpPr>
          <p:spPr bwMode="auto">
            <a:xfrm>
              <a:off x="1182" y="2358"/>
              <a:ext cx="474" cy="0"/>
            </a:xfrm>
            <a:prstGeom prst="line">
              <a:avLst/>
            </a:prstGeom>
            <a:noFill/>
            <a:ln w="9525">
              <a:solidFill>
                <a:schemeClr val="tx1"/>
              </a:solidFill>
              <a:round/>
              <a:headEnd type="oval" w="med" len="med"/>
              <a:tailEnd type="oval" w="med" len="med"/>
            </a:ln>
          </p:spPr>
          <p:txBody>
            <a:bodyPr/>
            <a:lstStyle/>
            <a:p>
              <a:endParaRPr lang="en-US"/>
            </a:p>
          </p:txBody>
        </p:sp>
        <p:sp>
          <p:nvSpPr>
            <p:cNvPr id="19522" name="Text Box 129"/>
            <p:cNvSpPr txBox="1">
              <a:spLocks noChangeArrowheads="1"/>
            </p:cNvSpPr>
            <p:nvPr/>
          </p:nvSpPr>
          <p:spPr bwMode="auto">
            <a:xfrm>
              <a:off x="588" y="2586"/>
              <a:ext cx="702" cy="403"/>
            </a:xfrm>
            <a:prstGeom prst="rect">
              <a:avLst/>
            </a:prstGeom>
            <a:noFill/>
            <a:ln w="9525">
              <a:noFill/>
              <a:miter lim="800000"/>
              <a:headEnd/>
              <a:tailEnd/>
            </a:ln>
          </p:spPr>
          <p:txBody>
            <a:bodyPr>
              <a:spAutoFit/>
            </a:bodyPr>
            <a:lstStyle/>
            <a:p>
              <a:pPr algn="ctr">
                <a:spcBef>
                  <a:spcPct val="50000"/>
                </a:spcBef>
              </a:pPr>
              <a:r>
                <a:rPr lang="en-US" sz="1200" b="1"/>
                <a:t>Flash Drive Credit Card Drive</a:t>
              </a:r>
            </a:p>
          </p:txBody>
        </p:sp>
        <p:sp>
          <p:nvSpPr>
            <p:cNvPr id="19523" name="Text Box 130"/>
            <p:cNvSpPr txBox="1">
              <a:spLocks noChangeArrowheads="1"/>
            </p:cNvSpPr>
            <p:nvPr/>
          </p:nvSpPr>
          <p:spPr bwMode="auto">
            <a:xfrm>
              <a:off x="1446" y="2694"/>
              <a:ext cx="702" cy="288"/>
            </a:xfrm>
            <a:prstGeom prst="rect">
              <a:avLst/>
            </a:prstGeom>
            <a:noFill/>
            <a:ln w="9525">
              <a:noFill/>
              <a:miter lim="800000"/>
              <a:headEnd/>
              <a:tailEnd/>
            </a:ln>
          </p:spPr>
          <p:txBody>
            <a:bodyPr>
              <a:spAutoFit/>
            </a:bodyPr>
            <a:lstStyle/>
            <a:p>
              <a:pPr algn="ctr">
                <a:spcBef>
                  <a:spcPct val="50000"/>
                </a:spcBef>
              </a:pPr>
              <a:r>
                <a:rPr lang="en-US" sz="1200" b="1"/>
                <a:t>Fixed SATA Disk </a:t>
              </a:r>
            </a:p>
          </p:txBody>
        </p:sp>
        <p:sp>
          <p:nvSpPr>
            <p:cNvPr id="19524" name="Text Box 131"/>
            <p:cNvSpPr txBox="1">
              <a:spLocks noChangeArrowheads="1"/>
            </p:cNvSpPr>
            <p:nvPr/>
          </p:nvSpPr>
          <p:spPr bwMode="auto">
            <a:xfrm>
              <a:off x="1188" y="2220"/>
              <a:ext cx="558" cy="173"/>
            </a:xfrm>
            <a:prstGeom prst="rect">
              <a:avLst/>
            </a:prstGeom>
            <a:noFill/>
            <a:ln w="9525">
              <a:noFill/>
              <a:miter lim="800000"/>
              <a:headEnd/>
              <a:tailEnd/>
            </a:ln>
          </p:spPr>
          <p:txBody>
            <a:bodyPr>
              <a:spAutoFit/>
            </a:bodyPr>
            <a:lstStyle/>
            <a:p>
              <a:pPr>
                <a:spcBef>
                  <a:spcPct val="50000"/>
                </a:spcBef>
              </a:pPr>
              <a:r>
                <a:rPr lang="en-US" sz="1200"/>
                <a:t>PCI Bus</a:t>
              </a:r>
            </a:p>
          </p:txBody>
        </p:sp>
        <p:sp>
          <p:nvSpPr>
            <p:cNvPr id="19525" name="Text Box 132"/>
            <p:cNvSpPr txBox="1">
              <a:spLocks noChangeArrowheads="1"/>
            </p:cNvSpPr>
            <p:nvPr/>
          </p:nvSpPr>
          <p:spPr bwMode="auto">
            <a:xfrm>
              <a:off x="900" y="1740"/>
              <a:ext cx="918" cy="212"/>
            </a:xfrm>
            <a:prstGeom prst="rect">
              <a:avLst/>
            </a:prstGeom>
            <a:noFill/>
            <a:ln w="9525">
              <a:noFill/>
              <a:miter lim="800000"/>
              <a:headEnd/>
              <a:tailEnd/>
            </a:ln>
          </p:spPr>
          <p:txBody>
            <a:bodyPr>
              <a:spAutoFit/>
            </a:bodyPr>
            <a:lstStyle/>
            <a:p>
              <a:pPr algn="ctr">
                <a:spcBef>
                  <a:spcPct val="50000"/>
                </a:spcBef>
              </a:pPr>
              <a:r>
                <a:rPr lang="en-US" sz="1600" b="1"/>
                <a:t>MASP A</a:t>
              </a:r>
            </a:p>
          </p:txBody>
        </p:sp>
      </p:grpSp>
      <p:grpSp>
        <p:nvGrpSpPr>
          <p:cNvPr id="12" name="Group 133"/>
          <p:cNvGrpSpPr>
            <a:grpSpLocks/>
          </p:cNvGrpSpPr>
          <p:nvPr/>
        </p:nvGrpSpPr>
        <p:grpSpPr bwMode="auto">
          <a:xfrm>
            <a:off x="5210175" y="2557462"/>
            <a:ext cx="2505075" cy="1982788"/>
            <a:chOff x="2970" y="1740"/>
            <a:chExt cx="1578" cy="1249"/>
          </a:xfrm>
        </p:grpSpPr>
        <p:sp>
          <p:nvSpPr>
            <p:cNvPr id="19508" name="Rectangle 134"/>
            <p:cNvSpPr>
              <a:spLocks noChangeArrowheads="1"/>
            </p:cNvSpPr>
            <p:nvPr/>
          </p:nvSpPr>
          <p:spPr bwMode="auto">
            <a:xfrm>
              <a:off x="2988" y="1950"/>
              <a:ext cx="1554" cy="1008"/>
            </a:xfrm>
            <a:prstGeom prst="rect">
              <a:avLst/>
            </a:prstGeom>
            <a:solidFill>
              <a:srgbClr val="F0E8B7"/>
            </a:solidFill>
            <a:ln w="9525">
              <a:solidFill>
                <a:schemeClr val="tx1"/>
              </a:solidFill>
              <a:miter lim="800000"/>
              <a:headEnd/>
              <a:tailEnd/>
            </a:ln>
          </p:spPr>
          <p:txBody>
            <a:bodyPr wrap="none" anchor="ctr"/>
            <a:lstStyle/>
            <a:p>
              <a:endParaRPr lang="en-US"/>
            </a:p>
          </p:txBody>
        </p:sp>
        <p:sp>
          <p:nvSpPr>
            <p:cNvPr id="19509" name="Text Box 135"/>
            <p:cNvSpPr txBox="1">
              <a:spLocks noChangeArrowheads="1"/>
            </p:cNvSpPr>
            <p:nvPr/>
          </p:nvSpPr>
          <p:spPr bwMode="auto">
            <a:xfrm>
              <a:off x="3476" y="1983"/>
              <a:ext cx="586" cy="177"/>
            </a:xfrm>
            <a:prstGeom prst="rect">
              <a:avLst/>
            </a:prstGeom>
            <a:noFill/>
            <a:ln w="9525">
              <a:noFill/>
              <a:miter lim="800000"/>
              <a:headEnd/>
              <a:tailEnd/>
            </a:ln>
          </p:spPr>
          <p:txBody>
            <a:bodyPr lIns="82058" tIns="41029" rIns="82058" bIns="41029">
              <a:spAutoFit/>
            </a:bodyPr>
            <a:lstStyle/>
            <a:p>
              <a:pPr defTabSz="820738" eaLnBrk="0" hangingPunct="0"/>
              <a:r>
                <a:rPr lang="en-US" sz="1300" b="1"/>
                <a:t>E5-MASP</a:t>
              </a:r>
            </a:p>
          </p:txBody>
        </p:sp>
        <p:sp>
          <p:nvSpPr>
            <p:cNvPr id="19510" name="Text Box 136"/>
            <p:cNvSpPr txBox="1">
              <a:spLocks noChangeArrowheads="1"/>
            </p:cNvSpPr>
            <p:nvPr/>
          </p:nvSpPr>
          <p:spPr bwMode="auto">
            <a:xfrm>
              <a:off x="3020" y="2259"/>
              <a:ext cx="586" cy="177"/>
            </a:xfrm>
            <a:prstGeom prst="rect">
              <a:avLst/>
            </a:prstGeom>
            <a:noFill/>
            <a:ln w="9525">
              <a:noFill/>
              <a:miter lim="800000"/>
              <a:headEnd/>
              <a:tailEnd/>
            </a:ln>
          </p:spPr>
          <p:txBody>
            <a:bodyPr lIns="82058" tIns="41029" rIns="82058" bIns="41029">
              <a:spAutoFit/>
            </a:bodyPr>
            <a:lstStyle/>
            <a:p>
              <a:pPr defTabSz="820738" eaLnBrk="0" hangingPunct="0"/>
              <a:r>
                <a:rPr lang="en-US" sz="1300" b="1"/>
                <a:t>E5-MCAP</a:t>
              </a:r>
            </a:p>
          </p:txBody>
        </p:sp>
        <p:sp>
          <p:nvSpPr>
            <p:cNvPr id="19511" name="Text Box 137"/>
            <p:cNvSpPr txBox="1">
              <a:spLocks noChangeArrowheads="1"/>
            </p:cNvSpPr>
            <p:nvPr/>
          </p:nvSpPr>
          <p:spPr bwMode="auto">
            <a:xfrm>
              <a:off x="4034" y="2259"/>
              <a:ext cx="514" cy="177"/>
            </a:xfrm>
            <a:prstGeom prst="rect">
              <a:avLst/>
            </a:prstGeom>
            <a:noFill/>
            <a:ln w="9525">
              <a:noFill/>
              <a:miter lim="800000"/>
              <a:headEnd/>
              <a:tailEnd/>
            </a:ln>
          </p:spPr>
          <p:txBody>
            <a:bodyPr lIns="82058" tIns="41029" rIns="82058" bIns="41029">
              <a:spAutoFit/>
            </a:bodyPr>
            <a:lstStyle/>
            <a:p>
              <a:pPr defTabSz="820738" eaLnBrk="0" hangingPunct="0"/>
              <a:r>
                <a:rPr lang="en-US" sz="1300" b="1"/>
                <a:t>E5-TDM</a:t>
              </a:r>
            </a:p>
          </p:txBody>
        </p:sp>
        <p:sp>
          <p:nvSpPr>
            <p:cNvPr id="19512" name="Line 138"/>
            <p:cNvSpPr>
              <a:spLocks noChangeShapeType="1"/>
            </p:cNvSpPr>
            <p:nvPr/>
          </p:nvSpPr>
          <p:spPr bwMode="auto">
            <a:xfrm>
              <a:off x="3564" y="2358"/>
              <a:ext cx="474" cy="0"/>
            </a:xfrm>
            <a:prstGeom prst="line">
              <a:avLst/>
            </a:prstGeom>
            <a:noFill/>
            <a:ln w="9525">
              <a:solidFill>
                <a:schemeClr val="tx1"/>
              </a:solidFill>
              <a:round/>
              <a:headEnd type="oval" w="med" len="med"/>
              <a:tailEnd type="oval" w="med" len="med"/>
            </a:ln>
          </p:spPr>
          <p:txBody>
            <a:bodyPr/>
            <a:lstStyle/>
            <a:p>
              <a:endParaRPr lang="en-US"/>
            </a:p>
          </p:txBody>
        </p:sp>
        <p:sp>
          <p:nvSpPr>
            <p:cNvPr id="19513" name="Text Box 139"/>
            <p:cNvSpPr txBox="1">
              <a:spLocks noChangeArrowheads="1"/>
            </p:cNvSpPr>
            <p:nvPr/>
          </p:nvSpPr>
          <p:spPr bwMode="auto">
            <a:xfrm>
              <a:off x="2970" y="2586"/>
              <a:ext cx="702" cy="403"/>
            </a:xfrm>
            <a:prstGeom prst="rect">
              <a:avLst/>
            </a:prstGeom>
            <a:noFill/>
            <a:ln w="9525">
              <a:noFill/>
              <a:miter lim="800000"/>
              <a:headEnd/>
              <a:tailEnd/>
            </a:ln>
          </p:spPr>
          <p:txBody>
            <a:bodyPr>
              <a:spAutoFit/>
            </a:bodyPr>
            <a:lstStyle/>
            <a:p>
              <a:pPr algn="ctr">
                <a:spcBef>
                  <a:spcPct val="50000"/>
                </a:spcBef>
              </a:pPr>
              <a:r>
                <a:rPr lang="en-US" sz="1200" b="1"/>
                <a:t>Flash Drive Credit Card Drive</a:t>
              </a:r>
            </a:p>
          </p:txBody>
        </p:sp>
        <p:sp>
          <p:nvSpPr>
            <p:cNvPr id="19514" name="Text Box 140"/>
            <p:cNvSpPr txBox="1">
              <a:spLocks noChangeArrowheads="1"/>
            </p:cNvSpPr>
            <p:nvPr/>
          </p:nvSpPr>
          <p:spPr bwMode="auto">
            <a:xfrm>
              <a:off x="3828" y="2694"/>
              <a:ext cx="702" cy="288"/>
            </a:xfrm>
            <a:prstGeom prst="rect">
              <a:avLst/>
            </a:prstGeom>
            <a:noFill/>
            <a:ln w="9525">
              <a:noFill/>
              <a:miter lim="800000"/>
              <a:headEnd/>
              <a:tailEnd/>
            </a:ln>
          </p:spPr>
          <p:txBody>
            <a:bodyPr>
              <a:spAutoFit/>
            </a:bodyPr>
            <a:lstStyle/>
            <a:p>
              <a:pPr algn="ctr">
                <a:spcBef>
                  <a:spcPct val="50000"/>
                </a:spcBef>
              </a:pPr>
              <a:r>
                <a:rPr lang="en-US" sz="1200" b="1"/>
                <a:t>Fixed SATA Disk </a:t>
              </a:r>
            </a:p>
          </p:txBody>
        </p:sp>
        <p:sp>
          <p:nvSpPr>
            <p:cNvPr id="19515" name="Text Box 141"/>
            <p:cNvSpPr txBox="1">
              <a:spLocks noChangeArrowheads="1"/>
            </p:cNvSpPr>
            <p:nvPr/>
          </p:nvSpPr>
          <p:spPr bwMode="auto">
            <a:xfrm>
              <a:off x="3570" y="2220"/>
              <a:ext cx="558" cy="173"/>
            </a:xfrm>
            <a:prstGeom prst="rect">
              <a:avLst/>
            </a:prstGeom>
            <a:noFill/>
            <a:ln w="9525">
              <a:noFill/>
              <a:miter lim="800000"/>
              <a:headEnd/>
              <a:tailEnd/>
            </a:ln>
          </p:spPr>
          <p:txBody>
            <a:bodyPr>
              <a:spAutoFit/>
            </a:bodyPr>
            <a:lstStyle/>
            <a:p>
              <a:pPr>
                <a:spcBef>
                  <a:spcPct val="50000"/>
                </a:spcBef>
              </a:pPr>
              <a:r>
                <a:rPr lang="en-US" sz="1200"/>
                <a:t>PCI Bus</a:t>
              </a:r>
            </a:p>
          </p:txBody>
        </p:sp>
        <p:sp>
          <p:nvSpPr>
            <p:cNvPr id="19516" name="Text Box 142"/>
            <p:cNvSpPr txBox="1">
              <a:spLocks noChangeArrowheads="1"/>
            </p:cNvSpPr>
            <p:nvPr/>
          </p:nvSpPr>
          <p:spPr bwMode="auto">
            <a:xfrm>
              <a:off x="3294" y="1740"/>
              <a:ext cx="918" cy="212"/>
            </a:xfrm>
            <a:prstGeom prst="rect">
              <a:avLst/>
            </a:prstGeom>
            <a:noFill/>
            <a:ln w="9525">
              <a:noFill/>
              <a:miter lim="800000"/>
              <a:headEnd/>
              <a:tailEnd/>
            </a:ln>
          </p:spPr>
          <p:txBody>
            <a:bodyPr>
              <a:spAutoFit/>
            </a:bodyPr>
            <a:lstStyle/>
            <a:p>
              <a:pPr algn="ctr">
                <a:spcBef>
                  <a:spcPct val="50000"/>
                </a:spcBef>
              </a:pPr>
              <a:r>
                <a:rPr lang="en-US" sz="1600" b="1"/>
                <a:t>MASP B</a:t>
              </a:r>
            </a:p>
          </p:txBody>
        </p:sp>
      </p:grpSp>
      <p:sp>
        <p:nvSpPr>
          <p:cNvPr id="19506" name="Text Box 143"/>
          <p:cNvSpPr txBox="1">
            <a:spLocks noChangeArrowheads="1"/>
          </p:cNvSpPr>
          <p:nvPr/>
        </p:nvSpPr>
        <p:spPr bwMode="auto">
          <a:xfrm>
            <a:off x="2143125" y="4443412"/>
            <a:ext cx="1152525" cy="304800"/>
          </a:xfrm>
          <a:prstGeom prst="rect">
            <a:avLst/>
          </a:prstGeom>
          <a:noFill/>
          <a:ln w="9525">
            <a:noFill/>
            <a:miter lim="800000"/>
            <a:headEnd/>
            <a:tailEnd/>
          </a:ln>
        </p:spPr>
        <p:txBody>
          <a:bodyPr>
            <a:spAutoFit/>
          </a:bodyPr>
          <a:lstStyle/>
          <a:p>
            <a:pPr>
              <a:spcBef>
                <a:spcPct val="50000"/>
              </a:spcBef>
            </a:pPr>
            <a:r>
              <a:rPr lang="en-US" sz="1400"/>
              <a:t>1113/1114</a:t>
            </a:r>
          </a:p>
        </p:txBody>
      </p:sp>
      <p:sp>
        <p:nvSpPr>
          <p:cNvPr id="19507" name="Text Box 144"/>
          <p:cNvSpPr txBox="1">
            <a:spLocks noChangeArrowheads="1"/>
          </p:cNvSpPr>
          <p:nvPr/>
        </p:nvSpPr>
        <p:spPr bwMode="auto">
          <a:xfrm>
            <a:off x="5819775" y="4452937"/>
            <a:ext cx="1152525" cy="304800"/>
          </a:xfrm>
          <a:prstGeom prst="rect">
            <a:avLst/>
          </a:prstGeom>
          <a:noFill/>
          <a:ln w="9525">
            <a:noFill/>
            <a:miter lim="800000"/>
            <a:headEnd/>
            <a:tailEnd/>
          </a:ln>
        </p:spPr>
        <p:txBody>
          <a:bodyPr>
            <a:spAutoFit/>
          </a:bodyPr>
          <a:lstStyle/>
          <a:p>
            <a:pPr>
              <a:spcBef>
                <a:spcPct val="50000"/>
              </a:spcBef>
            </a:pPr>
            <a:r>
              <a:rPr lang="en-US" sz="1400"/>
              <a:t>1115/1116</a:t>
            </a:r>
          </a:p>
        </p:txBody>
      </p:sp>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531813" y="0"/>
            <a:ext cx="8459787" cy="457200"/>
          </a:xfrm>
        </p:spPr>
        <p:txBody>
          <a:bodyPr/>
          <a:lstStyle/>
          <a:p>
            <a:pPr eaLnBrk="1" hangingPunct="1"/>
            <a:r>
              <a:rPr lang="en-US" dirty="0" smtClean="0"/>
              <a:t>Daily Maintenance LNP Measurements</a:t>
            </a:r>
          </a:p>
        </p:txBody>
      </p:sp>
      <p:sp>
        <p:nvSpPr>
          <p:cNvPr id="168963" name="Rectangle 3"/>
          <p:cNvSpPr>
            <a:spLocks noChangeArrowheads="1"/>
          </p:cNvSpPr>
          <p:nvPr/>
        </p:nvSpPr>
        <p:spPr bwMode="auto">
          <a:xfrm>
            <a:off x="0" y="1009650"/>
            <a:ext cx="9144000" cy="519113"/>
          </a:xfrm>
          <a:prstGeom prst="rect">
            <a:avLst/>
          </a:prstGeom>
          <a:noFill/>
          <a:ln w="9525">
            <a:noFill/>
            <a:miter lim="800000"/>
            <a:headEnd/>
            <a:tailEnd/>
          </a:ln>
        </p:spPr>
        <p:txBody>
          <a:bodyPr>
            <a:spAutoFit/>
          </a:bodyPr>
          <a:lstStyle/>
          <a:p>
            <a:pPr algn="ctr"/>
            <a:r>
              <a:rPr lang="en-US" sz="2800"/>
              <a:t>rept-meas:type=mtcd:enttype=lnp (per LNP LRN)</a:t>
            </a:r>
            <a:r>
              <a:rPr lang="en-US" sz="2000">
                <a:latin typeface="Times New Roman" pitchFamily="18" charset="0"/>
              </a:rPr>
              <a:t>         </a:t>
            </a:r>
          </a:p>
        </p:txBody>
      </p:sp>
      <p:sp>
        <p:nvSpPr>
          <p:cNvPr id="168964" name="Rectangle 4"/>
          <p:cNvSpPr>
            <a:spLocks noChangeArrowheads="1"/>
          </p:cNvSpPr>
          <p:nvPr/>
        </p:nvSpPr>
        <p:spPr bwMode="auto">
          <a:xfrm>
            <a:off x="619125" y="2047875"/>
            <a:ext cx="7924800" cy="685800"/>
          </a:xfrm>
          <a:prstGeom prst="rect">
            <a:avLst/>
          </a:prstGeom>
          <a:noFill/>
          <a:ln w="9525">
            <a:solidFill>
              <a:schemeClr val="tx1"/>
            </a:solidFill>
            <a:miter lim="800000"/>
            <a:headEnd/>
            <a:tailEnd/>
          </a:ln>
        </p:spPr>
        <p:txBody>
          <a:bodyPr wrap="none" anchor="ctr"/>
          <a:lstStyle/>
          <a:p>
            <a:endParaRPr lang="en-US"/>
          </a:p>
        </p:txBody>
      </p:sp>
      <p:sp>
        <p:nvSpPr>
          <p:cNvPr id="168965" name="Text Box 5"/>
          <p:cNvSpPr txBox="1">
            <a:spLocks noChangeArrowheads="1"/>
          </p:cNvSpPr>
          <p:nvPr/>
        </p:nvSpPr>
        <p:spPr bwMode="auto">
          <a:xfrm>
            <a:off x="619125" y="20478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68966" name="Line 6"/>
          <p:cNvSpPr>
            <a:spLocks noChangeShapeType="1"/>
          </p:cNvSpPr>
          <p:nvPr/>
        </p:nvSpPr>
        <p:spPr bwMode="auto">
          <a:xfrm>
            <a:off x="1914525" y="2047875"/>
            <a:ext cx="0" cy="685800"/>
          </a:xfrm>
          <a:prstGeom prst="line">
            <a:avLst/>
          </a:prstGeom>
          <a:noFill/>
          <a:ln w="9525">
            <a:solidFill>
              <a:schemeClr val="tx1"/>
            </a:solidFill>
            <a:round/>
            <a:headEnd/>
            <a:tailEnd/>
          </a:ln>
        </p:spPr>
        <p:txBody>
          <a:bodyPr/>
          <a:lstStyle/>
          <a:p>
            <a:endParaRPr lang="en-US"/>
          </a:p>
        </p:txBody>
      </p:sp>
      <p:sp>
        <p:nvSpPr>
          <p:cNvPr id="168967" name="Text Box 7"/>
          <p:cNvSpPr txBox="1">
            <a:spLocks noChangeArrowheads="1"/>
          </p:cNvSpPr>
          <p:nvPr/>
        </p:nvSpPr>
        <p:spPr bwMode="auto">
          <a:xfrm>
            <a:off x="1914525" y="2047875"/>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68968" name="Line 8"/>
          <p:cNvSpPr>
            <a:spLocks noChangeShapeType="1"/>
          </p:cNvSpPr>
          <p:nvPr/>
        </p:nvSpPr>
        <p:spPr bwMode="auto">
          <a:xfrm>
            <a:off x="2752725" y="2047875"/>
            <a:ext cx="0" cy="685800"/>
          </a:xfrm>
          <a:prstGeom prst="line">
            <a:avLst/>
          </a:prstGeom>
          <a:noFill/>
          <a:ln w="9525">
            <a:solidFill>
              <a:schemeClr val="tx1"/>
            </a:solidFill>
            <a:round/>
            <a:headEnd/>
            <a:tailEnd/>
          </a:ln>
        </p:spPr>
        <p:txBody>
          <a:bodyPr/>
          <a:lstStyle/>
          <a:p>
            <a:endParaRPr lang="en-US"/>
          </a:p>
        </p:txBody>
      </p:sp>
      <p:sp>
        <p:nvSpPr>
          <p:cNvPr id="168969" name="Text Box 9"/>
          <p:cNvSpPr txBox="1">
            <a:spLocks noChangeArrowheads="1"/>
          </p:cNvSpPr>
          <p:nvPr/>
        </p:nvSpPr>
        <p:spPr bwMode="auto">
          <a:xfrm>
            <a:off x="2752725" y="2047875"/>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02/07/2009</a:t>
            </a:r>
          </a:p>
        </p:txBody>
      </p:sp>
      <p:sp>
        <p:nvSpPr>
          <p:cNvPr id="168970" name="Line 10"/>
          <p:cNvSpPr>
            <a:spLocks noChangeShapeType="1"/>
          </p:cNvSpPr>
          <p:nvPr/>
        </p:nvSpPr>
        <p:spPr bwMode="auto">
          <a:xfrm>
            <a:off x="3895725" y="2047875"/>
            <a:ext cx="0" cy="685800"/>
          </a:xfrm>
          <a:prstGeom prst="line">
            <a:avLst/>
          </a:prstGeom>
          <a:noFill/>
          <a:ln w="9525">
            <a:solidFill>
              <a:schemeClr val="tx1"/>
            </a:solidFill>
            <a:round/>
            <a:headEnd/>
            <a:tailEnd/>
          </a:ln>
        </p:spPr>
        <p:txBody>
          <a:bodyPr/>
          <a:lstStyle/>
          <a:p>
            <a:endParaRPr lang="en-US"/>
          </a:p>
        </p:txBody>
      </p:sp>
      <p:sp>
        <p:nvSpPr>
          <p:cNvPr id="168971" name="Text Box 11"/>
          <p:cNvSpPr txBox="1">
            <a:spLocks noChangeArrowheads="1"/>
          </p:cNvSpPr>
          <p:nvPr/>
        </p:nvSpPr>
        <p:spPr bwMode="auto">
          <a:xfrm>
            <a:off x="3895725" y="2047875"/>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12:01:37</a:t>
            </a:r>
          </a:p>
        </p:txBody>
      </p:sp>
      <p:sp>
        <p:nvSpPr>
          <p:cNvPr id="168972" name="Line 12"/>
          <p:cNvSpPr>
            <a:spLocks noChangeShapeType="1"/>
          </p:cNvSpPr>
          <p:nvPr/>
        </p:nvSpPr>
        <p:spPr bwMode="auto">
          <a:xfrm>
            <a:off x="4886325" y="2047875"/>
            <a:ext cx="0" cy="685800"/>
          </a:xfrm>
          <a:prstGeom prst="line">
            <a:avLst/>
          </a:prstGeom>
          <a:noFill/>
          <a:ln w="9525">
            <a:solidFill>
              <a:schemeClr val="tx1"/>
            </a:solidFill>
            <a:round/>
            <a:headEnd/>
            <a:tailEnd/>
          </a:ln>
        </p:spPr>
        <p:txBody>
          <a:bodyPr/>
          <a:lstStyle/>
          <a:p>
            <a:endParaRPr lang="en-US"/>
          </a:p>
        </p:txBody>
      </p:sp>
      <p:sp>
        <p:nvSpPr>
          <p:cNvPr id="168973" name="Text Box 13"/>
          <p:cNvSpPr txBox="1">
            <a:spLocks noChangeArrowheads="1"/>
          </p:cNvSpPr>
          <p:nvPr/>
        </p:nvSpPr>
        <p:spPr bwMode="auto">
          <a:xfrm>
            <a:off x="4886325" y="2047875"/>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68974" name="Line 14"/>
          <p:cNvSpPr>
            <a:spLocks noChangeShapeType="1"/>
          </p:cNvSpPr>
          <p:nvPr/>
        </p:nvSpPr>
        <p:spPr bwMode="auto">
          <a:xfrm>
            <a:off x="5419725" y="2047875"/>
            <a:ext cx="0" cy="685800"/>
          </a:xfrm>
          <a:prstGeom prst="line">
            <a:avLst/>
          </a:prstGeom>
          <a:noFill/>
          <a:ln w="9525">
            <a:solidFill>
              <a:schemeClr val="tx1"/>
            </a:solidFill>
            <a:round/>
            <a:headEnd/>
            <a:tailEnd/>
          </a:ln>
        </p:spPr>
        <p:txBody>
          <a:bodyPr/>
          <a:lstStyle/>
          <a:p>
            <a:endParaRPr lang="en-US"/>
          </a:p>
        </p:txBody>
      </p:sp>
      <p:sp>
        <p:nvSpPr>
          <p:cNvPr id="168975" name="Text Box 15"/>
          <p:cNvSpPr txBox="1">
            <a:spLocks noChangeArrowheads="1"/>
          </p:cNvSpPr>
          <p:nvPr/>
        </p:nvSpPr>
        <p:spPr bwMode="auto">
          <a:xfrm>
            <a:off x="5419725" y="2047875"/>
            <a:ext cx="3200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Daily Measurements on LNP LRN</a:t>
            </a:r>
          </a:p>
        </p:txBody>
      </p:sp>
      <p:sp>
        <p:nvSpPr>
          <p:cNvPr id="168976" name="Line 16"/>
          <p:cNvSpPr>
            <a:spLocks noChangeShapeType="1"/>
          </p:cNvSpPr>
          <p:nvPr/>
        </p:nvSpPr>
        <p:spPr bwMode="auto">
          <a:xfrm>
            <a:off x="6562725" y="2733675"/>
            <a:ext cx="0" cy="685800"/>
          </a:xfrm>
          <a:prstGeom prst="line">
            <a:avLst/>
          </a:prstGeom>
          <a:noFill/>
          <a:ln w="9525">
            <a:solidFill>
              <a:schemeClr val="tx1"/>
            </a:solidFill>
            <a:round/>
            <a:headEnd/>
            <a:tailEnd/>
          </a:ln>
        </p:spPr>
        <p:txBody>
          <a:bodyPr/>
          <a:lstStyle/>
          <a:p>
            <a:endParaRPr lang="en-US"/>
          </a:p>
        </p:txBody>
      </p:sp>
      <p:sp>
        <p:nvSpPr>
          <p:cNvPr id="168977" name="Text Box 17"/>
          <p:cNvSpPr txBox="1">
            <a:spLocks noChangeArrowheads="1"/>
          </p:cNvSpPr>
          <p:nvPr/>
        </p:nvSpPr>
        <p:spPr bwMode="auto">
          <a:xfrm>
            <a:off x="5724525" y="2733675"/>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68978" name="Rectangle 18"/>
          <p:cNvSpPr>
            <a:spLocks noChangeArrowheads="1"/>
          </p:cNvSpPr>
          <p:nvPr/>
        </p:nvSpPr>
        <p:spPr bwMode="auto">
          <a:xfrm>
            <a:off x="619125" y="2733675"/>
            <a:ext cx="7924800" cy="685800"/>
          </a:xfrm>
          <a:prstGeom prst="rect">
            <a:avLst/>
          </a:prstGeom>
          <a:noFill/>
          <a:ln w="9525">
            <a:solidFill>
              <a:schemeClr val="tx1"/>
            </a:solidFill>
            <a:miter lim="800000"/>
            <a:headEnd/>
            <a:tailEnd/>
          </a:ln>
        </p:spPr>
        <p:txBody>
          <a:bodyPr wrap="none" anchor="ctr"/>
          <a:lstStyle/>
          <a:p>
            <a:endParaRPr lang="en-US"/>
          </a:p>
        </p:txBody>
      </p:sp>
      <p:sp>
        <p:nvSpPr>
          <p:cNvPr id="168979" name="Text Box 19"/>
          <p:cNvSpPr txBox="1">
            <a:spLocks noChangeArrowheads="1"/>
          </p:cNvSpPr>
          <p:nvPr/>
        </p:nvSpPr>
        <p:spPr bwMode="auto">
          <a:xfrm>
            <a:off x="619125"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02/06/2009</a:t>
            </a:r>
          </a:p>
        </p:txBody>
      </p:sp>
      <p:sp>
        <p:nvSpPr>
          <p:cNvPr id="168980" name="Line 20"/>
          <p:cNvSpPr>
            <a:spLocks noChangeShapeType="1"/>
          </p:cNvSpPr>
          <p:nvPr/>
        </p:nvSpPr>
        <p:spPr bwMode="auto">
          <a:xfrm>
            <a:off x="1914525" y="2733675"/>
            <a:ext cx="0" cy="685800"/>
          </a:xfrm>
          <a:prstGeom prst="line">
            <a:avLst/>
          </a:prstGeom>
          <a:noFill/>
          <a:ln w="9525">
            <a:solidFill>
              <a:schemeClr val="tx1"/>
            </a:solidFill>
            <a:round/>
            <a:headEnd/>
            <a:tailEnd/>
          </a:ln>
        </p:spPr>
        <p:txBody>
          <a:bodyPr/>
          <a:lstStyle/>
          <a:p>
            <a:endParaRPr lang="en-US"/>
          </a:p>
        </p:txBody>
      </p:sp>
      <p:sp>
        <p:nvSpPr>
          <p:cNvPr id="168981" name="Text Box 21"/>
          <p:cNvSpPr txBox="1">
            <a:spLocks noChangeArrowheads="1"/>
          </p:cNvSpPr>
          <p:nvPr/>
        </p:nvSpPr>
        <p:spPr bwMode="auto">
          <a:xfrm>
            <a:off x="1914525" y="2733675"/>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00:00:00</a:t>
            </a:r>
          </a:p>
        </p:txBody>
      </p:sp>
      <p:sp>
        <p:nvSpPr>
          <p:cNvPr id="168982" name="Line 22"/>
          <p:cNvSpPr>
            <a:spLocks noChangeShapeType="1"/>
          </p:cNvSpPr>
          <p:nvPr/>
        </p:nvSpPr>
        <p:spPr bwMode="auto">
          <a:xfrm>
            <a:off x="3286125" y="2733675"/>
            <a:ext cx="0" cy="685800"/>
          </a:xfrm>
          <a:prstGeom prst="line">
            <a:avLst/>
          </a:prstGeom>
          <a:noFill/>
          <a:ln w="9525">
            <a:solidFill>
              <a:schemeClr val="tx1"/>
            </a:solidFill>
            <a:round/>
            <a:headEnd/>
            <a:tailEnd/>
          </a:ln>
        </p:spPr>
        <p:txBody>
          <a:bodyPr/>
          <a:lstStyle/>
          <a:p>
            <a:endParaRPr lang="en-US"/>
          </a:p>
        </p:txBody>
      </p:sp>
      <p:sp>
        <p:nvSpPr>
          <p:cNvPr id="168983" name="Line 23"/>
          <p:cNvSpPr>
            <a:spLocks noChangeShapeType="1"/>
          </p:cNvSpPr>
          <p:nvPr/>
        </p:nvSpPr>
        <p:spPr bwMode="auto">
          <a:xfrm>
            <a:off x="4352925" y="2733675"/>
            <a:ext cx="0" cy="685800"/>
          </a:xfrm>
          <a:prstGeom prst="line">
            <a:avLst/>
          </a:prstGeom>
          <a:noFill/>
          <a:ln w="9525">
            <a:solidFill>
              <a:schemeClr val="tx1"/>
            </a:solidFill>
            <a:round/>
            <a:headEnd/>
            <a:tailEnd/>
          </a:ln>
        </p:spPr>
        <p:txBody>
          <a:bodyPr/>
          <a:lstStyle/>
          <a:p>
            <a:endParaRPr lang="en-US"/>
          </a:p>
        </p:txBody>
      </p:sp>
      <p:sp>
        <p:nvSpPr>
          <p:cNvPr id="168984" name="Line 24"/>
          <p:cNvSpPr>
            <a:spLocks noChangeShapeType="1"/>
          </p:cNvSpPr>
          <p:nvPr/>
        </p:nvSpPr>
        <p:spPr bwMode="auto">
          <a:xfrm>
            <a:off x="5724525" y="2733675"/>
            <a:ext cx="0" cy="685800"/>
          </a:xfrm>
          <a:prstGeom prst="line">
            <a:avLst/>
          </a:prstGeom>
          <a:noFill/>
          <a:ln w="9525">
            <a:solidFill>
              <a:schemeClr val="tx1"/>
            </a:solidFill>
            <a:round/>
            <a:headEnd/>
            <a:tailEnd/>
          </a:ln>
        </p:spPr>
        <p:txBody>
          <a:bodyPr/>
          <a:lstStyle/>
          <a:p>
            <a:endParaRPr lang="en-US"/>
          </a:p>
        </p:txBody>
      </p:sp>
      <p:sp>
        <p:nvSpPr>
          <p:cNvPr id="168985" name="Text Box 25"/>
          <p:cNvSpPr txBox="1">
            <a:spLocks noChangeArrowheads="1"/>
          </p:cNvSpPr>
          <p:nvPr/>
        </p:nvSpPr>
        <p:spPr bwMode="auto">
          <a:xfrm>
            <a:off x="3286125" y="2733675"/>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68986" name="Text Box 26"/>
          <p:cNvSpPr txBox="1">
            <a:spLocks noChangeArrowheads="1"/>
          </p:cNvSpPr>
          <p:nvPr/>
        </p:nvSpPr>
        <p:spPr bwMode="auto">
          <a:xfrm>
            <a:off x="3286125"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23:59:59</a:t>
            </a:r>
          </a:p>
        </p:txBody>
      </p:sp>
      <p:sp>
        <p:nvSpPr>
          <p:cNvPr id="168987" name="Text Box 27"/>
          <p:cNvSpPr txBox="1">
            <a:spLocks noChangeArrowheads="1"/>
          </p:cNvSpPr>
          <p:nvPr/>
        </p:nvSpPr>
        <p:spPr bwMode="auto">
          <a:xfrm>
            <a:off x="4352925" y="2733675"/>
            <a:ext cx="17526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NUMENTIDS</a:t>
            </a:r>
          </a:p>
          <a:p>
            <a:pPr>
              <a:spcBef>
                <a:spcPct val="50000"/>
              </a:spcBef>
            </a:pPr>
            <a:r>
              <a:rPr lang="en-US" sz="1600">
                <a:latin typeface="Times New Roman" pitchFamily="18" charset="0"/>
              </a:rPr>
              <a:t>            6</a:t>
            </a:r>
          </a:p>
        </p:txBody>
      </p:sp>
      <p:sp>
        <p:nvSpPr>
          <p:cNvPr id="168988" name="Rectangle 28"/>
          <p:cNvSpPr>
            <a:spLocks noChangeArrowheads="1"/>
          </p:cNvSpPr>
          <p:nvPr/>
        </p:nvSpPr>
        <p:spPr bwMode="auto">
          <a:xfrm>
            <a:off x="619125" y="3419475"/>
            <a:ext cx="7924800" cy="304800"/>
          </a:xfrm>
          <a:prstGeom prst="rect">
            <a:avLst/>
          </a:prstGeom>
          <a:noFill/>
          <a:ln w="9525">
            <a:solidFill>
              <a:schemeClr val="tx1"/>
            </a:solidFill>
            <a:miter lim="800000"/>
            <a:headEnd/>
            <a:tailEnd/>
          </a:ln>
        </p:spPr>
        <p:txBody>
          <a:bodyPr wrap="none" anchor="ctr"/>
          <a:lstStyle/>
          <a:p>
            <a:endParaRPr lang="en-US"/>
          </a:p>
        </p:txBody>
      </p:sp>
      <p:sp>
        <p:nvSpPr>
          <p:cNvPr id="168989" name="Text Box 29"/>
          <p:cNvSpPr txBox="1">
            <a:spLocks noChangeArrowheads="1"/>
          </p:cNvSpPr>
          <p:nvPr/>
        </p:nvSpPr>
        <p:spPr bwMode="auto">
          <a:xfrm>
            <a:off x="695325"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68990" name="Line 30"/>
          <p:cNvSpPr>
            <a:spLocks noChangeShapeType="1"/>
          </p:cNvSpPr>
          <p:nvPr/>
        </p:nvSpPr>
        <p:spPr bwMode="auto">
          <a:xfrm>
            <a:off x="3286125" y="3419475"/>
            <a:ext cx="0" cy="304800"/>
          </a:xfrm>
          <a:prstGeom prst="line">
            <a:avLst/>
          </a:prstGeom>
          <a:noFill/>
          <a:ln w="9525">
            <a:solidFill>
              <a:schemeClr val="tx1"/>
            </a:solidFill>
            <a:round/>
            <a:headEnd/>
            <a:tailEnd/>
          </a:ln>
        </p:spPr>
        <p:txBody>
          <a:bodyPr/>
          <a:lstStyle/>
          <a:p>
            <a:endParaRPr lang="en-US"/>
          </a:p>
        </p:txBody>
      </p:sp>
      <p:sp>
        <p:nvSpPr>
          <p:cNvPr id="168991" name="Rectangle 31"/>
          <p:cNvSpPr>
            <a:spLocks noChangeArrowheads="1"/>
          </p:cNvSpPr>
          <p:nvPr/>
        </p:nvSpPr>
        <p:spPr bwMode="auto">
          <a:xfrm>
            <a:off x="619125" y="3724275"/>
            <a:ext cx="7924800" cy="304800"/>
          </a:xfrm>
          <a:prstGeom prst="rect">
            <a:avLst/>
          </a:prstGeom>
          <a:noFill/>
          <a:ln w="9525">
            <a:solidFill>
              <a:schemeClr val="tx1"/>
            </a:solidFill>
            <a:miter lim="800000"/>
            <a:headEnd/>
            <a:tailEnd/>
          </a:ln>
        </p:spPr>
        <p:txBody>
          <a:bodyPr wrap="none" anchor="ctr"/>
          <a:lstStyle/>
          <a:p>
            <a:endParaRPr lang="en-US"/>
          </a:p>
        </p:txBody>
      </p:sp>
      <p:sp>
        <p:nvSpPr>
          <p:cNvPr id="168992" name="Line 32"/>
          <p:cNvSpPr>
            <a:spLocks noChangeShapeType="1"/>
          </p:cNvSpPr>
          <p:nvPr/>
        </p:nvSpPr>
        <p:spPr bwMode="auto">
          <a:xfrm>
            <a:off x="3286125" y="3724275"/>
            <a:ext cx="0" cy="304800"/>
          </a:xfrm>
          <a:prstGeom prst="line">
            <a:avLst/>
          </a:prstGeom>
          <a:noFill/>
          <a:ln w="9525">
            <a:solidFill>
              <a:schemeClr val="tx1"/>
            </a:solidFill>
            <a:round/>
            <a:headEnd/>
            <a:tailEnd/>
          </a:ln>
        </p:spPr>
        <p:txBody>
          <a:bodyPr/>
          <a:lstStyle/>
          <a:p>
            <a:endParaRPr lang="en-US"/>
          </a:p>
        </p:txBody>
      </p:sp>
      <p:sp>
        <p:nvSpPr>
          <p:cNvPr id="168993" name="Text Box 33"/>
          <p:cNvSpPr txBox="1">
            <a:spLocks noChangeArrowheads="1"/>
          </p:cNvSpPr>
          <p:nvPr/>
        </p:nvSpPr>
        <p:spPr bwMode="auto">
          <a:xfrm>
            <a:off x="1076325" y="3724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8994" name="Text Box 34"/>
          <p:cNvSpPr txBox="1">
            <a:spLocks noChangeArrowheads="1"/>
          </p:cNvSpPr>
          <p:nvPr/>
        </p:nvSpPr>
        <p:spPr bwMode="auto">
          <a:xfrm>
            <a:off x="3286125" y="3419475"/>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LRNQRCV</a:t>
            </a:r>
          </a:p>
        </p:txBody>
      </p:sp>
      <p:sp>
        <p:nvSpPr>
          <p:cNvPr id="168995" name="Text Box 35"/>
          <p:cNvSpPr txBox="1">
            <a:spLocks noChangeArrowheads="1"/>
          </p:cNvSpPr>
          <p:nvPr/>
        </p:nvSpPr>
        <p:spPr bwMode="auto">
          <a:xfrm>
            <a:off x="3362325" y="37242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248880</a:t>
            </a:r>
          </a:p>
        </p:txBody>
      </p:sp>
      <p:sp>
        <p:nvSpPr>
          <p:cNvPr id="168996" name="Line 36"/>
          <p:cNvSpPr>
            <a:spLocks noChangeShapeType="1"/>
          </p:cNvSpPr>
          <p:nvPr/>
        </p:nvSpPr>
        <p:spPr bwMode="auto">
          <a:xfrm>
            <a:off x="4429125" y="3419475"/>
            <a:ext cx="0" cy="609600"/>
          </a:xfrm>
          <a:prstGeom prst="line">
            <a:avLst/>
          </a:prstGeom>
          <a:noFill/>
          <a:ln w="9525">
            <a:solidFill>
              <a:schemeClr val="tx1"/>
            </a:solidFill>
            <a:round/>
            <a:headEnd/>
            <a:tailEnd/>
          </a:ln>
        </p:spPr>
        <p:txBody>
          <a:bodyPr/>
          <a:lstStyle/>
          <a:p>
            <a:endParaRPr lang="en-US"/>
          </a:p>
        </p:txBody>
      </p:sp>
      <p:sp>
        <p:nvSpPr>
          <p:cNvPr id="168997" name="Rectangle 37"/>
          <p:cNvSpPr>
            <a:spLocks noChangeArrowheads="1"/>
          </p:cNvSpPr>
          <p:nvPr/>
        </p:nvSpPr>
        <p:spPr bwMode="auto">
          <a:xfrm>
            <a:off x="619125" y="4029075"/>
            <a:ext cx="7924800" cy="304800"/>
          </a:xfrm>
          <a:prstGeom prst="rect">
            <a:avLst/>
          </a:prstGeom>
          <a:noFill/>
          <a:ln w="9525">
            <a:solidFill>
              <a:schemeClr val="tx1"/>
            </a:solidFill>
            <a:miter lim="800000"/>
            <a:headEnd/>
            <a:tailEnd/>
          </a:ln>
        </p:spPr>
        <p:txBody>
          <a:bodyPr wrap="none" anchor="ctr"/>
          <a:lstStyle/>
          <a:p>
            <a:endParaRPr lang="en-US"/>
          </a:p>
        </p:txBody>
      </p:sp>
      <p:sp>
        <p:nvSpPr>
          <p:cNvPr id="168998" name="Line 38"/>
          <p:cNvSpPr>
            <a:spLocks noChangeShapeType="1"/>
          </p:cNvSpPr>
          <p:nvPr/>
        </p:nvSpPr>
        <p:spPr bwMode="auto">
          <a:xfrm>
            <a:off x="3286125" y="4029075"/>
            <a:ext cx="0" cy="304800"/>
          </a:xfrm>
          <a:prstGeom prst="line">
            <a:avLst/>
          </a:prstGeom>
          <a:noFill/>
          <a:ln w="9525">
            <a:solidFill>
              <a:schemeClr val="tx1"/>
            </a:solidFill>
            <a:round/>
            <a:headEnd/>
            <a:tailEnd/>
          </a:ln>
        </p:spPr>
        <p:txBody>
          <a:bodyPr/>
          <a:lstStyle/>
          <a:p>
            <a:endParaRPr lang="en-US"/>
          </a:p>
        </p:txBody>
      </p:sp>
      <p:sp>
        <p:nvSpPr>
          <p:cNvPr id="168999" name="Text Box 39"/>
          <p:cNvSpPr txBox="1">
            <a:spLocks noChangeArrowheads="1"/>
          </p:cNvSpPr>
          <p:nvPr/>
        </p:nvSpPr>
        <p:spPr bwMode="auto">
          <a:xfrm>
            <a:off x="1076325" y="40290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9000" name="Text Box 40"/>
          <p:cNvSpPr txBox="1">
            <a:spLocks noChangeArrowheads="1"/>
          </p:cNvSpPr>
          <p:nvPr/>
        </p:nvSpPr>
        <p:spPr bwMode="auto">
          <a:xfrm>
            <a:off x="3362325" y="40290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621638</a:t>
            </a:r>
          </a:p>
        </p:txBody>
      </p:sp>
      <p:sp>
        <p:nvSpPr>
          <p:cNvPr id="169001" name="Rectangle 41"/>
          <p:cNvSpPr>
            <a:spLocks noChangeArrowheads="1"/>
          </p:cNvSpPr>
          <p:nvPr/>
        </p:nvSpPr>
        <p:spPr bwMode="auto">
          <a:xfrm>
            <a:off x="619125" y="4333875"/>
            <a:ext cx="7924800" cy="304800"/>
          </a:xfrm>
          <a:prstGeom prst="rect">
            <a:avLst/>
          </a:prstGeom>
          <a:noFill/>
          <a:ln w="9525">
            <a:solidFill>
              <a:schemeClr val="tx1"/>
            </a:solidFill>
            <a:miter lim="800000"/>
            <a:headEnd/>
            <a:tailEnd/>
          </a:ln>
        </p:spPr>
        <p:txBody>
          <a:bodyPr wrap="none" anchor="ctr"/>
          <a:lstStyle/>
          <a:p>
            <a:endParaRPr lang="en-US"/>
          </a:p>
        </p:txBody>
      </p:sp>
      <p:sp>
        <p:nvSpPr>
          <p:cNvPr id="169002" name="Line 42"/>
          <p:cNvSpPr>
            <a:spLocks noChangeShapeType="1"/>
          </p:cNvSpPr>
          <p:nvPr/>
        </p:nvSpPr>
        <p:spPr bwMode="auto">
          <a:xfrm>
            <a:off x="3286125" y="4333875"/>
            <a:ext cx="0" cy="304800"/>
          </a:xfrm>
          <a:prstGeom prst="line">
            <a:avLst/>
          </a:prstGeom>
          <a:noFill/>
          <a:ln w="9525">
            <a:solidFill>
              <a:schemeClr val="tx1"/>
            </a:solidFill>
            <a:round/>
            <a:headEnd/>
            <a:tailEnd/>
          </a:ln>
        </p:spPr>
        <p:txBody>
          <a:bodyPr/>
          <a:lstStyle/>
          <a:p>
            <a:endParaRPr lang="en-US"/>
          </a:p>
        </p:txBody>
      </p:sp>
      <p:sp>
        <p:nvSpPr>
          <p:cNvPr id="169003" name="Text Box 43"/>
          <p:cNvSpPr txBox="1">
            <a:spLocks noChangeArrowheads="1"/>
          </p:cNvSpPr>
          <p:nvPr/>
        </p:nvSpPr>
        <p:spPr bwMode="auto">
          <a:xfrm>
            <a:off x="1076325" y="43338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9004" name="Text Box 44"/>
          <p:cNvSpPr txBox="1">
            <a:spLocks noChangeArrowheads="1"/>
          </p:cNvSpPr>
          <p:nvPr/>
        </p:nvSpPr>
        <p:spPr bwMode="auto">
          <a:xfrm>
            <a:off x="3362325" y="43338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983364</a:t>
            </a:r>
          </a:p>
        </p:txBody>
      </p:sp>
      <p:sp>
        <p:nvSpPr>
          <p:cNvPr id="169005" name="Rectangle 45"/>
          <p:cNvSpPr>
            <a:spLocks noChangeArrowheads="1"/>
          </p:cNvSpPr>
          <p:nvPr/>
        </p:nvSpPr>
        <p:spPr bwMode="auto">
          <a:xfrm>
            <a:off x="619125" y="4638675"/>
            <a:ext cx="7924800" cy="304800"/>
          </a:xfrm>
          <a:prstGeom prst="rect">
            <a:avLst/>
          </a:prstGeom>
          <a:noFill/>
          <a:ln w="9525">
            <a:solidFill>
              <a:schemeClr val="tx1"/>
            </a:solidFill>
            <a:miter lim="800000"/>
            <a:headEnd/>
            <a:tailEnd/>
          </a:ln>
        </p:spPr>
        <p:txBody>
          <a:bodyPr wrap="none" anchor="ctr"/>
          <a:lstStyle/>
          <a:p>
            <a:endParaRPr lang="en-US"/>
          </a:p>
        </p:txBody>
      </p:sp>
      <p:sp>
        <p:nvSpPr>
          <p:cNvPr id="169006" name="Line 46"/>
          <p:cNvSpPr>
            <a:spLocks noChangeShapeType="1"/>
          </p:cNvSpPr>
          <p:nvPr/>
        </p:nvSpPr>
        <p:spPr bwMode="auto">
          <a:xfrm>
            <a:off x="3286125" y="4638675"/>
            <a:ext cx="0" cy="304800"/>
          </a:xfrm>
          <a:prstGeom prst="line">
            <a:avLst/>
          </a:prstGeom>
          <a:noFill/>
          <a:ln w="9525">
            <a:solidFill>
              <a:schemeClr val="tx1"/>
            </a:solidFill>
            <a:round/>
            <a:headEnd/>
            <a:tailEnd/>
          </a:ln>
        </p:spPr>
        <p:txBody>
          <a:bodyPr/>
          <a:lstStyle/>
          <a:p>
            <a:endParaRPr lang="en-US"/>
          </a:p>
        </p:txBody>
      </p:sp>
      <p:sp>
        <p:nvSpPr>
          <p:cNvPr id="169007" name="Text Box 47"/>
          <p:cNvSpPr txBox="1">
            <a:spLocks noChangeArrowheads="1"/>
          </p:cNvSpPr>
          <p:nvPr/>
        </p:nvSpPr>
        <p:spPr bwMode="auto">
          <a:xfrm>
            <a:off x="1076325" y="46386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9008" name="Text Box 48"/>
          <p:cNvSpPr txBox="1">
            <a:spLocks noChangeArrowheads="1"/>
          </p:cNvSpPr>
          <p:nvPr/>
        </p:nvSpPr>
        <p:spPr bwMode="auto">
          <a:xfrm>
            <a:off x="3362325" y="46386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564683</a:t>
            </a:r>
          </a:p>
        </p:txBody>
      </p:sp>
      <p:sp>
        <p:nvSpPr>
          <p:cNvPr id="169009" name="Rectangle 49"/>
          <p:cNvSpPr>
            <a:spLocks noChangeArrowheads="1"/>
          </p:cNvSpPr>
          <p:nvPr/>
        </p:nvSpPr>
        <p:spPr bwMode="auto">
          <a:xfrm>
            <a:off x="619125" y="4943475"/>
            <a:ext cx="7924800" cy="304800"/>
          </a:xfrm>
          <a:prstGeom prst="rect">
            <a:avLst/>
          </a:prstGeom>
          <a:noFill/>
          <a:ln w="9525">
            <a:solidFill>
              <a:schemeClr val="tx1"/>
            </a:solidFill>
            <a:miter lim="800000"/>
            <a:headEnd/>
            <a:tailEnd/>
          </a:ln>
        </p:spPr>
        <p:txBody>
          <a:bodyPr wrap="none" anchor="ctr"/>
          <a:lstStyle/>
          <a:p>
            <a:endParaRPr lang="en-US"/>
          </a:p>
        </p:txBody>
      </p:sp>
      <p:sp>
        <p:nvSpPr>
          <p:cNvPr id="169010" name="Line 50"/>
          <p:cNvSpPr>
            <a:spLocks noChangeShapeType="1"/>
          </p:cNvSpPr>
          <p:nvPr/>
        </p:nvSpPr>
        <p:spPr bwMode="auto">
          <a:xfrm>
            <a:off x="3286125" y="4943475"/>
            <a:ext cx="0" cy="304800"/>
          </a:xfrm>
          <a:prstGeom prst="line">
            <a:avLst/>
          </a:prstGeom>
          <a:noFill/>
          <a:ln w="9525">
            <a:solidFill>
              <a:schemeClr val="tx1"/>
            </a:solidFill>
            <a:round/>
            <a:headEnd/>
            <a:tailEnd/>
          </a:ln>
        </p:spPr>
        <p:txBody>
          <a:bodyPr/>
          <a:lstStyle/>
          <a:p>
            <a:endParaRPr lang="en-US"/>
          </a:p>
        </p:txBody>
      </p:sp>
      <p:sp>
        <p:nvSpPr>
          <p:cNvPr id="169011" name="Text Box 51"/>
          <p:cNvSpPr txBox="1">
            <a:spLocks noChangeArrowheads="1"/>
          </p:cNvSpPr>
          <p:nvPr/>
        </p:nvSpPr>
        <p:spPr bwMode="auto">
          <a:xfrm>
            <a:off x="1076325" y="49434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9012" name="Text Box 52"/>
          <p:cNvSpPr txBox="1">
            <a:spLocks noChangeArrowheads="1"/>
          </p:cNvSpPr>
          <p:nvPr/>
        </p:nvSpPr>
        <p:spPr bwMode="auto">
          <a:xfrm>
            <a:off x="3362325" y="4943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103668</a:t>
            </a:r>
          </a:p>
        </p:txBody>
      </p:sp>
      <p:sp>
        <p:nvSpPr>
          <p:cNvPr id="169013" name="Rectangle 53"/>
          <p:cNvSpPr>
            <a:spLocks noChangeArrowheads="1"/>
          </p:cNvSpPr>
          <p:nvPr/>
        </p:nvSpPr>
        <p:spPr bwMode="auto">
          <a:xfrm>
            <a:off x="619125" y="5248275"/>
            <a:ext cx="7924800" cy="304800"/>
          </a:xfrm>
          <a:prstGeom prst="rect">
            <a:avLst/>
          </a:prstGeom>
          <a:noFill/>
          <a:ln w="9525">
            <a:solidFill>
              <a:schemeClr val="tx1"/>
            </a:solidFill>
            <a:miter lim="800000"/>
            <a:headEnd/>
            <a:tailEnd/>
          </a:ln>
        </p:spPr>
        <p:txBody>
          <a:bodyPr wrap="none" anchor="ctr"/>
          <a:lstStyle/>
          <a:p>
            <a:endParaRPr lang="en-US"/>
          </a:p>
        </p:txBody>
      </p:sp>
      <p:sp>
        <p:nvSpPr>
          <p:cNvPr id="169014" name="Line 54"/>
          <p:cNvSpPr>
            <a:spLocks noChangeShapeType="1"/>
          </p:cNvSpPr>
          <p:nvPr/>
        </p:nvSpPr>
        <p:spPr bwMode="auto">
          <a:xfrm>
            <a:off x="3286125" y="5248275"/>
            <a:ext cx="0" cy="304800"/>
          </a:xfrm>
          <a:prstGeom prst="line">
            <a:avLst/>
          </a:prstGeom>
          <a:noFill/>
          <a:ln w="9525">
            <a:solidFill>
              <a:schemeClr val="tx1"/>
            </a:solidFill>
            <a:round/>
            <a:headEnd/>
            <a:tailEnd/>
          </a:ln>
        </p:spPr>
        <p:txBody>
          <a:bodyPr/>
          <a:lstStyle/>
          <a:p>
            <a:endParaRPr lang="en-US"/>
          </a:p>
        </p:txBody>
      </p:sp>
      <p:sp>
        <p:nvSpPr>
          <p:cNvPr id="169015" name="Text Box 55"/>
          <p:cNvSpPr txBox="1">
            <a:spLocks noChangeArrowheads="1"/>
          </p:cNvSpPr>
          <p:nvPr/>
        </p:nvSpPr>
        <p:spPr bwMode="auto">
          <a:xfrm>
            <a:off x="1076325" y="5248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69016" name="Text Box 56"/>
          <p:cNvSpPr txBox="1">
            <a:spLocks noChangeArrowheads="1"/>
          </p:cNvSpPr>
          <p:nvPr/>
        </p:nvSpPr>
        <p:spPr bwMode="auto">
          <a:xfrm>
            <a:off x="3362325" y="52482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985142</a:t>
            </a:r>
          </a:p>
        </p:txBody>
      </p:sp>
      <p:sp>
        <p:nvSpPr>
          <p:cNvPr id="169017" name="Line 57"/>
          <p:cNvSpPr>
            <a:spLocks noChangeShapeType="1"/>
          </p:cNvSpPr>
          <p:nvPr/>
        </p:nvSpPr>
        <p:spPr bwMode="auto">
          <a:xfrm>
            <a:off x="4429125" y="4029075"/>
            <a:ext cx="0" cy="1524000"/>
          </a:xfrm>
          <a:prstGeom prst="line">
            <a:avLst/>
          </a:prstGeom>
          <a:noFill/>
          <a:ln w="9525">
            <a:solidFill>
              <a:schemeClr val="tx1"/>
            </a:solidFill>
            <a:round/>
            <a:headEnd/>
            <a:tailEnd/>
          </a:ln>
        </p:spPr>
        <p:txBody>
          <a:bodyPr/>
          <a:lstStyle/>
          <a:p>
            <a:endParaRPr lang="en-US"/>
          </a:p>
        </p:txBody>
      </p:sp>
      <p:sp>
        <p:nvSpPr>
          <p:cNvPr id="169018" name="Line 58"/>
          <p:cNvSpPr>
            <a:spLocks noChangeShapeType="1"/>
          </p:cNvSpPr>
          <p:nvPr/>
        </p:nvSpPr>
        <p:spPr bwMode="auto">
          <a:xfrm>
            <a:off x="1914525" y="3419475"/>
            <a:ext cx="0" cy="2133600"/>
          </a:xfrm>
          <a:prstGeom prst="line">
            <a:avLst/>
          </a:prstGeom>
          <a:noFill/>
          <a:ln w="9525">
            <a:solidFill>
              <a:schemeClr val="tx1"/>
            </a:solidFill>
            <a:round/>
            <a:headEnd/>
            <a:tailEnd/>
          </a:ln>
        </p:spPr>
        <p:txBody>
          <a:bodyPr/>
          <a:lstStyle/>
          <a:p>
            <a:endParaRPr lang="en-US"/>
          </a:p>
        </p:txBody>
      </p:sp>
      <p:sp>
        <p:nvSpPr>
          <p:cNvPr id="169019" name="Text Box 59"/>
          <p:cNvSpPr txBox="1">
            <a:spLocks noChangeArrowheads="1"/>
          </p:cNvSpPr>
          <p:nvPr/>
        </p:nvSpPr>
        <p:spPr bwMode="auto">
          <a:xfrm>
            <a:off x="2295525" y="3419475"/>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LRN</a:t>
            </a:r>
          </a:p>
        </p:txBody>
      </p:sp>
      <p:sp>
        <p:nvSpPr>
          <p:cNvPr id="169020" name="Text Box 60"/>
          <p:cNvSpPr txBox="1">
            <a:spLocks noChangeArrowheads="1"/>
          </p:cNvSpPr>
          <p:nvPr/>
        </p:nvSpPr>
        <p:spPr bwMode="auto">
          <a:xfrm>
            <a:off x="1990725" y="3724275"/>
            <a:ext cx="1676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9195576176</a:t>
            </a:r>
          </a:p>
        </p:txBody>
      </p:sp>
      <p:sp>
        <p:nvSpPr>
          <p:cNvPr id="169021" name="Text Box 61"/>
          <p:cNvSpPr txBox="1">
            <a:spLocks noChangeArrowheads="1"/>
          </p:cNvSpPr>
          <p:nvPr/>
        </p:nvSpPr>
        <p:spPr bwMode="auto">
          <a:xfrm>
            <a:off x="1990725" y="4029075"/>
            <a:ext cx="1295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3367252624</a:t>
            </a:r>
          </a:p>
        </p:txBody>
      </p:sp>
      <p:sp>
        <p:nvSpPr>
          <p:cNvPr id="169022" name="Text Box 62"/>
          <p:cNvSpPr txBox="1">
            <a:spLocks noChangeArrowheads="1"/>
          </p:cNvSpPr>
          <p:nvPr/>
        </p:nvSpPr>
        <p:spPr bwMode="auto">
          <a:xfrm>
            <a:off x="1990725" y="4333875"/>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9196019738</a:t>
            </a:r>
          </a:p>
        </p:txBody>
      </p:sp>
      <p:sp>
        <p:nvSpPr>
          <p:cNvPr id="169023" name="Text Box 63"/>
          <p:cNvSpPr txBox="1">
            <a:spLocks noChangeArrowheads="1"/>
          </p:cNvSpPr>
          <p:nvPr/>
        </p:nvSpPr>
        <p:spPr bwMode="auto">
          <a:xfrm>
            <a:off x="1990725" y="4638675"/>
            <a:ext cx="1295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9193803898</a:t>
            </a:r>
          </a:p>
        </p:txBody>
      </p:sp>
      <p:sp>
        <p:nvSpPr>
          <p:cNvPr id="169024" name="Text Box 64"/>
          <p:cNvSpPr txBox="1">
            <a:spLocks noChangeArrowheads="1"/>
          </p:cNvSpPr>
          <p:nvPr/>
        </p:nvSpPr>
        <p:spPr bwMode="auto">
          <a:xfrm>
            <a:off x="1990725" y="4943475"/>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3364991884</a:t>
            </a:r>
          </a:p>
        </p:txBody>
      </p:sp>
      <p:sp>
        <p:nvSpPr>
          <p:cNvPr id="169025" name="Text Box 65"/>
          <p:cNvSpPr txBox="1">
            <a:spLocks noChangeArrowheads="1"/>
          </p:cNvSpPr>
          <p:nvPr/>
        </p:nvSpPr>
        <p:spPr bwMode="auto">
          <a:xfrm>
            <a:off x="1990725" y="5248275"/>
            <a:ext cx="1676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9198107328</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531813" y="0"/>
            <a:ext cx="8459787" cy="457200"/>
          </a:xfrm>
        </p:spPr>
        <p:txBody>
          <a:bodyPr/>
          <a:lstStyle/>
          <a:p>
            <a:pPr eaLnBrk="1" hangingPunct="1"/>
            <a:r>
              <a:rPr lang="en-US" dirty="0" smtClean="0"/>
              <a:t>Daily Maintenance LNP Measurements</a:t>
            </a:r>
          </a:p>
        </p:txBody>
      </p:sp>
      <p:sp>
        <p:nvSpPr>
          <p:cNvPr id="169987" name="Rectangle 3"/>
          <p:cNvSpPr>
            <a:spLocks noChangeArrowheads="1"/>
          </p:cNvSpPr>
          <p:nvPr/>
        </p:nvSpPr>
        <p:spPr bwMode="auto">
          <a:xfrm>
            <a:off x="0" y="1000125"/>
            <a:ext cx="9144000" cy="519113"/>
          </a:xfrm>
          <a:prstGeom prst="rect">
            <a:avLst/>
          </a:prstGeom>
          <a:noFill/>
          <a:ln w="9525">
            <a:noFill/>
            <a:miter lim="800000"/>
            <a:headEnd/>
            <a:tailEnd/>
          </a:ln>
        </p:spPr>
        <p:txBody>
          <a:bodyPr>
            <a:spAutoFit/>
          </a:bodyPr>
          <a:lstStyle/>
          <a:p>
            <a:pPr algn="ctr"/>
            <a:r>
              <a:rPr lang="en-US" sz="2800"/>
              <a:t>rept-meas:type=mtcd:enttype=lnp (per NPA)         </a:t>
            </a:r>
          </a:p>
        </p:txBody>
      </p:sp>
      <p:sp>
        <p:nvSpPr>
          <p:cNvPr id="169988" name="Rectangle 4"/>
          <p:cNvSpPr>
            <a:spLocks noChangeArrowheads="1"/>
          </p:cNvSpPr>
          <p:nvPr/>
        </p:nvSpPr>
        <p:spPr bwMode="auto">
          <a:xfrm>
            <a:off x="609600" y="2057400"/>
            <a:ext cx="7924800" cy="685800"/>
          </a:xfrm>
          <a:prstGeom prst="rect">
            <a:avLst/>
          </a:prstGeom>
          <a:noFill/>
          <a:ln w="9525">
            <a:solidFill>
              <a:schemeClr val="tx1"/>
            </a:solidFill>
            <a:miter lim="800000"/>
            <a:headEnd/>
            <a:tailEnd/>
          </a:ln>
        </p:spPr>
        <p:txBody>
          <a:bodyPr wrap="none" anchor="ctr"/>
          <a:lstStyle/>
          <a:p>
            <a:endParaRPr lang="en-US"/>
          </a:p>
        </p:txBody>
      </p:sp>
      <p:sp>
        <p:nvSpPr>
          <p:cNvPr id="169989" name="Text Box 5"/>
          <p:cNvSpPr txBox="1">
            <a:spLocks noChangeArrowheads="1"/>
          </p:cNvSpPr>
          <p:nvPr/>
        </p:nvSpPr>
        <p:spPr bwMode="auto">
          <a:xfrm>
            <a:off x="609600" y="2057400"/>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69990" name="Line 6"/>
          <p:cNvSpPr>
            <a:spLocks noChangeShapeType="1"/>
          </p:cNvSpPr>
          <p:nvPr/>
        </p:nvSpPr>
        <p:spPr bwMode="auto">
          <a:xfrm>
            <a:off x="1905000" y="2057400"/>
            <a:ext cx="0" cy="685800"/>
          </a:xfrm>
          <a:prstGeom prst="line">
            <a:avLst/>
          </a:prstGeom>
          <a:noFill/>
          <a:ln w="9525">
            <a:solidFill>
              <a:schemeClr val="tx1"/>
            </a:solidFill>
            <a:round/>
            <a:headEnd/>
            <a:tailEnd/>
          </a:ln>
        </p:spPr>
        <p:txBody>
          <a:bodyPr/>
          <a:lstStyle/>
          <a:p>
            <a:endParaRPr lang="en-US"/>
          </a:p>
        </p:txBody>
      </p:sp>
      <p:sp>
        <p:nvSpPr>
          <p:cNvPr id="169991" name="Text Box 7"/>
          <p:cNvSpPr txBox="1">
            <a:spLocks noChangeArrowheads="1"/>
          </p:cNvSpPr>
          <p:nvPr/>
        </p:nvSpPr>
        <p:spPr bwMode="auto">
          <a:xfrm>
            <a:off x="1905000" y="2057400"/>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69992" name="Line 8"/>
          <p:cNvSpPr>
            <a:spLocks noChangeShapeType="1"/>
          </p:cNvSpPr>
          <p:nvPr/>
        </p:nvSpPr>
        <p:spPr bwMode="auto">
          <a:xfrm>
            <a:off x="2743200" y="2057400"/>
            <a:ext cx="0" cy="685800"/>
          </a:xfrm>
          <a:prstGeom prst="line">
            <a:avLst/>
          </a:prstGeom>
          <a:noFill/>
          <a:ln w="9525">
            <a:solidFill>
              <a:schemeClr val="tx1"/>
            </a:solidFill>
            <a:round/>
            <a:headEnd/>
            <a:tailEnd/>
          </a:ln>
        </p:spPr>
        <p:txBody>
          <a:bodyPr/>
          <a:lstStyle/>
          <a:p>
            <a:endParaRPr lang="en-US"/>
          </a:p>
        </p:txBody>
      </p:sp>
      <p:sp>
        <p:nvSpPr>
          <p:cNvPr id="169993" name="Text Box 9"/>
          <p:cNvSpPr txBox="1">
            <a:spLocks noChangeArrowheads="1"/>
          </p:cNvSpPr>
          <p:nvPr/>
        </p:nvSpPr>
        <p:spPr bwMode="auto">
          <a:xfrm>
            <a:off x="2743200" y="2057400"/>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02/07/2009</a:t>
            </a:r>
          </a:p>
        </p:txBody>
      </p:sp>
      <p:sp>
        <p:nvSpPr>
          <p:cNvPr id="169994" name="Line 10"/>
          <p:cNvSpPr>
            <a:spLocks noChangeShapeType="1"/>
          </p:cNvSpPr>
          <p:nvPr/>
        </p:nvSpPr>
        <p:spPr bwMode="auto">
          <a:xfrm>
            <a:off x="3886200" y="2057400"/>
            <a:ext cx="0" cy="685800"/>
          </a:xfrm>
          <a:prstGeom prst="line">
            <a:avLst/>
          </a:prstGeom>
          <a:noFill/>
          <a:ln w="9525">
            <a:solidFill>
              <a:schemeClr val="tx1"/>
            </a:solidFill>
            <a:round/>
            <a:headEnd/>
            <a:tailEnd/>
          </a:ln>
        </p:spPr>
        <p:txBody>
          <a:bodyPr/>
          <a:lstStyle/>
          <a:p>
            <a:endParaRPr lang="en-US"/>
          </a:p>
        </p:txBody>
      </p:sp>
      <p:sp>
        <p:nvSpPr>
          <p:cNvPr id="169995" name="Text Box 11"/>
          <p:cNvSpPr txBox="1">
            <a:spLocks noChangeArrowheads="1"/>
          </p:cNvSpPr>
          <p:nvPr/>
        </p:nvSpPr>
        <p:spPr bwMode="auto">
          <a:xfrm>
            <a:off x="3886200" y="2057400"/>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12:01:37</a:t>
            </a:r>
          </a:p>
        </p:txBody>
      </p:sp>
      <p:sp>
        <p:nvSpPr>
          <p:cNvPr id="169996" name="Line 12"/>
          <p:cNvSpPr>
            <a:spLocks noChangeShapeType="1"/>
          </p:cNvSpPr>
          <p:nvPr/>
        </p:nvSpPr>
        <p:spPr bwMode="auto">
          <a:xfrm>
            <a:off x="4876800" y="2057400"/>
            <a:ext cx="0" cy="685800"/>
          </a:xfrm>
          <a:prstGeom prst="line">
            <a:avLst/>
          </a:prstGeom>
          <a:noFill/>
          <a:ln w="9525">
            <a:solidFill>
              <a:schemeClr val="tx1"/>
            </a:solidFill>
            <a:round/>
            <a:headEnd/>
            <a:tailEnd/>
          </a:ln>
        </p:spPr>
        <p:txBody>
          <a:bodyPr/>
          <a:lstStyle/>
          <a:p>
            <a:endParaRPr lang="en-US"/>
          </a:p>
        </p:txBody>
      </p:sp>
      <p:sp>
        <p:nvSpPr>
          <p:cNvPr id="169997" name="Text Box 13"/>
          <p:cNvSpPr txBox="1">
            <a:spLocks noChangeArrowheads="1"/>
          </p:cNvSpPr>
          <p:nvPr/>
        </p:nvSpPr>
        <p:spPr bwMode="auto">
          <a:xfrm>
            <a:off x="4876800" y="2057400"/>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69998" name="Line 14"/>
          <p:cNvSpPr>
            <a:spLocks noChangeShapeType="1"/>
          </p:cNvSpPr>
          <p:nvPr/>
        </p:nvSpPr>
        <p:spPr bwMode="auto">
          <a:xfrm>
            <a:off x="5410200" y="2057400"/>
            <a:ext cx="0" cy="685800"/>
          </a:xfrm>
          <a:prstGeom prst="line">
            <a:avLst/>
          </a:prstGeom>
          <a:noFill/>
          <a:ln w="9525">
            <a:solidFill>
              <a:schemeClr val="tx1"/>
            </a:solidFill>
            <a:round/>
            <a:headEnd/>
            <a:tailEnd/>
          </a:ln>
        </p:spPr>
        <p:txBody>
          <a:bodyPr/>
          <a:lstStyle/>
          <a:p>
            <a:endParaRPr lang="en-US"/>
          </a:p>
        </p:txBody>
      </p:sp>
      <p:sp>
        <p:nvSpPr>
          <p:cNvPr id="169999" name="Text Box 15"/>
          <p:cNvSpPr txBox="1">
            <a:spLocks noChangeArrowheads="1"/>
          </p:cNvSpPr>
          <p:nvPr/>
        </p:nvSpPr>
        <p:spPr bwMode="auto">
          <a:xfrm>
            <a:off x="5410200" y="2057400"/>
            <a:ext cx="3429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Daily Measurements on  LNP NPA</a:t>
            </a:r>
          </a:p>
        </p:txBody>
      </p:sp>
      <p:sp>
        <p:nvSpPr>
          <p:cNvPr id="170000" name="Line 16"/>
          <p:cNvSpPr>
            <a:spLocks noChangeShapeType="1"/>
          </p:cNvSpPr>
          <p:nvPr/>
        </p:nvSpPr>
        <p:spPr bwMode="auto">
          <a:xfrm>
            <a:off x="6553200" y="2743200"/>
            <a:ext cx="0" cy="685800"/>
          </a:xfrm>
          <a:prstGeom prst="line">
            <a:avLst/>
          </a:prstGeom>
          <a:noFill/>
          <a:ln w="9525">
            <a:solidFill>
              <a:schemeClr val="tx1"/>
            </a:solidFill>
            <a:round/>
            <a:headEnd/>
            <a:tailEnd/>
          </a:ln>
        </p:spPr>
        <p:txBody>
          <a:bodyPr/>
          <a:lstStyle/>
          <a:p>
            <a:endParaRPr lang="en-US"/>
          </a:p>
        </p:txBody>
      </p:sp>
      <p:sp>
        <p:nvSpPr>
          <p:cNvPr id="170001" name="Text Box 17"/>
          <p:cNvSpPr txBox="1">
            <a:spLocks noChangeArrowheads="1"/>
          </p:cNvSpPr>
          <p:nvPr/>
        </p:nvSpPr>
        <p:spPr bwMode="auto">
          <a:xfrm>
            <a:off x="5715000" y="2743200"/>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70002" name="Rectangle 18"/>
          <p:cNvSpPr>
            <a:spLocks noChangeArrowheads="1"/>
          </p:cNvSpPr>
          <p:nvPr/>
        </p:nvSpPr>
        <p:spPr bwMode="auto">
          <a:xfrm>
            <a:off x="609600" y="2743200"/>
            <a:ext cx="7924800" cy="685800"/>
          </a:xfrm>
          <a:prstGeom prst="rect">
            <a:avLst/>
          </a:prstGeom>
          <a:noFill/>
          <a:ln w="9525">
            <a:solidFill>
              <a:schemeClr val="tx1"/>
            </a:solidFill>
            <a:miter lim="800000"/>
            <a:headEnd/>
            <a:tailEnd/>
          </a:ln>
        </p:spPr>
        <p:txBody>
          <a:bodyPr wrap="none" anchor="ctr"/>
          <a:lstStyle/>
          <a:p>
            <a:endParaRPr lang="en-US"/>
          </a:p>
        </p:txBody>
      </p:sp>
      <p:sp>
        <p:nvSpPr>
          <p:cNvPr id="170003" name="Text Box 19"/>
          <p:cNvSpPr txBox="1">
            <a:spLocks noChangeArrowheads="1"/>
          </p:cNvSpPr>
          <p:nvPr/>
        </p:nvSpPr>
        <p:spPr bwMode="auto">
          <a:xfrm>
            <a:off x="609600" y="2743200"/>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02/06/2009</a:t>
            </a:r>
          </a:p>
        </p:txBody>
      </p:sp>
      <p:sp>
        <p:nvSpPr>
          <p:cNvPr id="170004" name="Line 20"/>
          <p:cNvSpPr>
            <a:spLocks noChangeShapeType="1"/>
          </p:cNvSpPr>
          <p:nvPr/>
        </p:nvSpPr>
        <p:spPr bwMode="auto">
          <a:xfrm>
            <a:off x="1905000" y="2743200"/>
            <a:ext cx="0" cy="685800"/>
          </a:xfrm>
          <a:prstGeom prst="line">
            <a:avLst/>
          </a:prstGeom>
          <a:noFill/>
          <a:ln w="9525">
            <a:solidFill>
              <a:schemeClr val="tx1"/>
            </a:solidFill>
            <a:round/>
            <a:headEnd/>
            <a:tailEnd/>
          </a:ln>
        </p:spPr>
        <p:txBody>
          <a:bodyPr/>
          <a:lstStyle/>
          <a:p>
            <a:endParaRPr lang="en-US"/>
          </a:p>
        </p:txBody>
      </p:sp>
      <p:sp>
        <p:nvSpPr>
          <p:cNvPr id="170005" name="Text Box 21"/>
          <p:cNvSpPr txBox="1">
            <a:spLocks noChangeArrowheads="1"/>
          </p:cNvSpPr>
          <p:nvPr/>
        </p:nvSpPr>
        <p:spPr bwMode="auto">
          <a:xfrm>
            <a:off x="1905000" y="2743200"/>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00:00:00</a:t>
            </a:r>
          </a:p>
        </p:txBody>
      </p:sp>
      <p:sp>
        <p:nvSpPr>
          <p:cNvPr id="170006" name="Line 22"/>
          <p:cNvSpPr>
            <a:spLocks noChangeShapeType="1"/>
          </p:cNvSpPr>
          <p:nvPr/>
        </p:nvSpPr>
        <p:spPr bwMode="auto">
          <a:xfrm>
            <a:off x="3276600" y="2743200"/>
            <a:ext cx="0" cy="685800"/>
          </a:xfrm>
          <a:prstGeom prst="line">
            <a:avLst/>
          </a:prstGeom>
          <a:noFill/>
          <a:ln w="9525">
            <a:solidFill>
              <a:schemeClr val="tx1"/>
            </a:solidFill>
            <a:round/>
            <a:headEnd/>
            <a:tailEnd/>
          </a:ln>
        </p:spPr>
        <p:txBody>
          <a:bodyPr/>
          <a:lstStyle/>
          <a:p>
            <a:endParaRPr lang="en-US"/>
          </a:p>
        </p:txBody>
      </p:sp>
      <p:sp>
        <p:nvSpPr>
          <p:cNvPr id="170007" name="Line 23"/>
          <p:cNvSpPr>
            <a:spLocks noChangeShapeType="1"/>
          </p:cNvSpPr>
          <p:nvPr/>
        </p:nvSpPr>
        <p:spPr bwMode="auto">
          <a:xfrm>
            <a:off x="4343400" y="2743200"/>
            <a:ext cx="0" cy="685800"/>
          </a:xfrm>
          <a:prstGeom prst="line">
            <a:avLst/>
          </a:prstGeom>
          <a:noFill/>
          <a:ln w="9525">
            <a:solidFill>
              <a:schemeClr val="tx1"/>
            </a:solidFill>
            <a:round/>
            <a:headEnd/>
            <a:tailEnd/>
          </a:ln>
        </p:spPr>
        <p:txBody>
          <a:bodyPr/>
          <a:lstStyle/>
          <a:p>
            <a:endParaRPr lang="en-US"/>
          </a:p>
        </p:txBody>
      </p:sp>
      <p:sp>
        <p:nvSpPr>
          <p:cNvPr id="170008" name="Line 24"/>
          <p:cNvSpPr>
            <a:spLocks noChangeShapeType="1"/>
          </p:cNvSpPr>
          <p:nvPr/>
        </p:nvSpPr>
        <p:spPr bwMode="auto">
          <a:xfrm>
            <a:off x="5715000" y="2743200"/>
            <a:ext cx="0" cy="685800"/>
          </a:xfrm>
          <a:prstGeom prst="line">
            <a:avLst/>
          </a:prstGeom>
          <a:noFill/>
          <a:ln w="9525">
            <a:solidFill>
              <a:schemeClr val="tx1"/>
            </a:solidFill>
            <a:round/>
            <a:headEnd/>
            <a:tailEnd/>
          </a:ln>
        </p:spPr>
        <p:txBody>
          <a:bodyPr/>
          <a:lstStyle/>
          <a:p>
            <a:endParaRPr lang="en-US"/>
          </a:p>
        </p:txBody>
      </p:sp>
      <p:sp>
        <p:nvSpPr>
          <p:cNvPr id="170009" name="Text Box 25"/>
          <p:cNvSpPr txBox="1">
            <a:spLocks noChangeArrowheads="1"/>
          </p:cNvSpPr>
          <p:nvPr/>
        </p:nvSpPr>
        <p:spPr bwMode="auto">
          <a:xfrm>
            <a:off x="3276600" y="2743200"/>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70010" name="Text Box 26"/>
          <p:cNvSpPr txBox="1">
            <a:spLocks noChangeArrowheads="1"/>
          </p:cNvSpPr>
          <p:nvPr/>
        </p:nvSpPr>
        <p:spPr bwMode="auto">
          <a:xfrm>
            <a:off x="3276600" y="2743200"/>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23:59:59</a:t>
            </a:r>
          </a:p>
        </p:txBody>
      </p:sp>
      <p:sp>
        <p:nvSpPr>
          <p:cNvPr id="170011" name="Text Box 27"/>
          <p:cNvSpPr txBox="1">
            <a:spLocks noChangeArrowheads="1"/>
          </p:cNvSpPr>
          <p:nvPr/>
        </p:nvSpPr>
        <p:spPr bwMode="auto">
          <a:xfrm>
            <a:off x="4343400" y="2743200"/>
            <a:ext cx="17526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NUMENTIDS</a:t>
            </a:r>
          </a:p>
          <a:p>
            <a:pPr>
              <a:spcBef>
                <a:spcPct val="50000"/>
              </a:spcBef>
            </a:pPr>
            <a:r>
              <a:rPr lang="en-US" sz="1600">
                <a:latin typeface="Times New Roman" pitchFamily="18" charset="0"/>
              </a:rPr>
              <a:t>            6</a:t>
            </a:r>
          </a:p>
        </p:txBody>
      </p:sp>
      <p:sp>
        <p:nvSpPr>
          <p:cNvPr id="170012" name="Rectangle 28"/>
          <p:cNvSpPr>
            <a:spLocks noChangeArrowheads="1"/>
          </p:cNvSpPr>
          <p:nvPr/>
        </p:nvSpPr>
        <p:spPr bwMode="auto">
          <a:xfrm>
            <a:off x="609600" y="3429000"/>
            <a:ext cx="7924800" cy="304800"/>
          </a:xfrm>
          <a:prstGeom prst="rect">
            <a:avLst/>
          </a:prstGeom>
          <a:noFill/>
          <a:ln w="9525">
            <a:solidFill>
              <a:schemeClr val="tx1"/>
            </a:solidFill>
            <a:miter lim="800000"/>
            <a:headEnd/>
            <a:tailEnd/>
          </a:ln>
        </p:spPr>
        <p:txBody>
          <a:bodyPr wrap="none" anchor="ctr"/>
          <a:lstStyle/>
          <a:p>
            <a:endParaRPr lang="en-US"/>
          </a:p>
        </p:txBody>
      </p:sp>
      <p:sp>
        <p:nvSpPr>
          <p:cNvPr id="170013" name="Text Box 29"/>
          <p:cNvSpPr txBox="1">
            <a:spLocks noChangeArrowheads="1"/>
          </p:cNvSpPr>
          <p:nvPr/>
        </p:nvSpPr>
        <p:spPr bwMode="auto">
          <a:xfrm>
            <a:off x="685800" y="34290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70014" name="Line 30"/>
          <p:cNvSpPr>
            <a:spLocks noChangeShapeType="1"/>
          </p:cNvSpPr>
          <p:nvPr/>
        </p:nvSpPr>
        <p:spPr bwMode="auto">
          <a:xfrm>
            <a:off x="1905000" y="3429000"/>
            <a:ext cx="0" cy="304800"/>
          </a:xfrm>
          <a:prstGeom prst="line">
            <a:avLst/>
          </a:prstGeom>
          <a:noFill/>
          <a:ln w="9525">
            <a:solidFill>
              <a:schemeClr val="tx1"/>
            </a:solidFill>
            <a:round/>
            <a:headEnd/>
            <a:tailEnd/>
          </a:ln>
        </p:spPr>
        <p:txBody>
          <a:bodyPr/>
          <a:lstStyle/>
          <a:p>
            <a:endParaRPr lang="en-US"/>
          </a:p>
        </p:txBody>
      </p:sp>
      <p:sp>
        <p:nvSpPr>
          <p:cNvPr id="170015" name="Text Box 31"/>
          <p:cNvSpPr txBox="1">
            <a:spLocks noChangeArrowheads="1"/>
          </p:cNvSpPr>
          <p:nvPr/>
        </p:nvSpPr>
        <p:spPr bwMode="auto">
          <a:xfrm>
            <a:off x="1905000" y="3429000"/>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NPANXX</a:t>
            </a:r>
          </a:p>
        </p:txBody>
      </p:sp>
      <p:sp>
        <p:nvSpPr>
          <p:cNvPr id="170016" name="Rectangle 32"/>
          <p:cNvSpPr>
            <a:spLocks noChangeArrowheads="1"/>
          </p:cNvSpPr>
          <p:nvPr/>
        </p:nvSpPr>
        <p:spPr bwMode="auto">
          <a:xfrm>
            <a:off x="609600" y="3733800"/>
            <a:ext cx="7924800" cy="304800"/>
          </a:xfrm>
          <a:prstGeom prst="rect">
            <a:avLst/>
          </a:prstGeom>
          <a:noFill/>
          <a:ln w="9525">
            <a:solidFill>
              <a:schemeClr val="tx1"/>
            </a:solidFill>
            <a:miter lim="800000"/>
            <a:headEnd/>
            <a:tailEnd/>
          </a:ln>
        </p:spPr>
        <p:txBody>
          <a:bodyPr wrap="none" anchor="ctr"/>
          <a:lstStyle/>
          <a:p>
            <a:endParaRPr lang="en-US"/>
          </a:p>
        </p:txBody>
      </p:sp>
      <p:sp>
        <p:nvSpPr>
          <p:cNvPr id="170017" name="Line 33"/>
          <p:cNvSpPr>
            <a:spLocks noChangeShapeType="1"/>
          </p:cNvSpPr>
          <p:nvPr/>
        </p:nvSpPr>
        <p:spPr bwMode="auto">
          <a:xfrm>
            <a:off x="1905000" y="3733800"/>
            <a:ext cx="0" cy="304800"/>
          </a:xfrm>
          <a:prstGeom prst="line">
            <a:avLst/>
          </a:prstGeom>
          <a:noFill/>
          <a:ln w="9525">
            <a:solidFill>
              <a:schemeClr val="tx1"/>
            </a:solidFill>
            <a:round/>
            <a:headEnd/>
            <a:tailEnd/>
          </a:ln>
        </p:spPr>
        <p:txBody>
          <a:bodyPr/>
          <a:lstStyle/>
          <a:p>
            <a:endParaRPr lang="en-US"/>
          </a:p>
        </p:txBody>
      </p:sp>
      <p:sp>
        <p:nvSpPr>
          <p:cNvPr id="170018" name="Text Box 34"/>
          <p:cNvSpPr txBox="1">
            <a:spLocks noChangeArrowheads="1"/>
          </p:cNvSpPr>
          <p:nvPr/>
        </p:nvSpPr>
        <p:spPr bwMode="auto">
          <a:xfrm>
            <a:off x="1066800" y="373380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70019" name="Text Box 35"/>
          <p:cNvSpPr txBox="1">
            <a:spLocks noChangeArrowheads="1"/>
          </p:cNvSpPr>
          <p:nvPr/>
        </p:nvSpPr>
        <p:spPr bwMode="auto">
          <a:xfrm>
            <a:off x="1981200" y="3733800"/>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919456</a:t>
            </a:r>
          </a:p>
        </p:txBody>
      </p:sp>
      <p:sp>
        <p:nvSpPr>
          <p:cNvPr id="170020" name="Line 36"/>
          <p:cNvSpPr>
            <a:spLocks noChangeShapeType="1"/>
          </p:cNvSpPr>
          <p:nvPr/>
        </p:nvSpPr>
        <p:spPr bwMode="auto">
          <a:xfrm>
            <a:off x="2971800" y="3429000"/>
            <a:ext cx="0" cy="609600"/>
          </a:xfrm>
          <a:prstGeom prst="line">
            <a:avLst/>
          </a:prstGeom>
          <a:noFill/>
          <a:ln w="9525">
            <a:solidFill>
              <a:schemeClr val="tx1"/>
            </a:solidFill>
            <a:round/>
            <a:headEnd/>
            <a:tailEnd/>
          </a:ln>
        </p:spPr>
        <p:txBody>
          <a:bodyPr/>
          <a:lstStyle/>
          <a:p>
            <a:endParaRPr lang="en-US"/>
          </a:p>
        </p:txBody>
      </p:sp>
      <p:sp>
        <p:nvSpPr>
          <p:cNvPr id="170021" name="Text Box 37"/>
          <p:cNvSpPr txBox="1">
            <a:spLocks noChangeArrowheads="1"/>
          </p:cNvSpPr>
          <p:nvPr/>
        </p:nvSpPr>
        <p:spPr bwMode="auto">
          <a:xfrm>
            <a:off x="2971800" y="3429000"/>
            <a:ext cx="1219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NPAQRCV</a:t>
            </a:r>
          </a:p>
        </p:txBody>
      </p:sp>
      <p:sp>
        <p:nvSpPr>
          <p:cNvPr id="170022" name="Text Box 38"/>
          <p:cNvSpPr txBox="1">
            <a:spLocks noChangeArrowheads="1"/>
          </p:cNvSpPr>
          <p:nvPr/>
        </p:nvSpPr>
        <p:spPr bwMode="auto">
          <a:xfrm>
            <a:off x="3048000" y="37338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2984832</a:t>
            </a:r>
          </a:p>
        </p:txBody>
      </p:sp>
      <p:sp>
        <p:nvSpPr>
          <p:cNvPr id="170023" name="Line 39"/>
          <p:cNvSpPr>
            <a:spLocks noChangeShapeType="1"/>
          </p:cNvSpPr>
          <p:nvPr/>
        </p:nvSpPr>
        <p:spPr bwMode="auto">
          <a:xfrm>
            <a:off x="4114800" y="3429000"/>
            <a:ext cx="0" cy="609600"/>
          </a:xfrm>
          <a:prstGeom prst="line">
            <a:avLst/>
          </a:prstGeom>
          <a:noFill/>
          <a:ln w="9525">
            <a:solidFill>
              <a:schemeClr val="tx1"/>
            </a:solidFill>
            <a:round/>
            <a:headEnd/>
            <a:tailEnd/>
          </a:ln>
        </p:spPr>
        <p:txBody>
          <a:bodyPr/>
          <a:lstStyle/>
          <a:p>
            <a:endParaRPr lang="en-US"/>
          </a:p>
        </p:txBody>
      </p:sp>
      <p:sp>
        <p:nvSpPr>
          <p:cNvPr id="170024" name="Rectangle 40"/>
          <p:cNvSpPr>
            <a:spLocks noChangeArrowheads="1"/>
          </p:cNvSpPr>
          <p:nvPr/>
        </p:nvSpPr>
        <p:spPr bwMode="auto">
          <a:xfrm>
            <a:off x="609600" y="4038600"/>
            <a:ext cx="7924800" cy="304800"/>
          </a:xfrm>
          <a:prstGeom prst="rect">
            <a:avLst/>
          </a:prstGeom>
          <a:noFill/>
          <a:ln w="9525">
            <a:solidFill>
              <a:schemeClr val="tx1"/>
            </a:solidFill>
            <a:miter lim="800000"/>
            <a:headEnd/>
            <a:tailEnd/>
          </a:ln>
        </p:spPr>
        <p:txBody>
          <a:bodyPr wrap="none" anchor="ctr"/>
          <a:lstStyle/>
          <a:p>
            <a:endParaRPr lang="en-US"/>
          </a:p>
        </p:txBody>
      </p:sp>
      <p:sp>
        <p:nvSpPr>
          <p:cNvPr id="170025" name="Line 41"/>
          <p:cNvSpPr>
            <a:spLocks noChangeShapeType="1"/>
          </p:cNvSpPr>
          <p:nvPr/>
        </p:nvSpPr>
        <p:spPr bwMode="auto">
          <a:xfrm>
            <a:off x="1905000" y="4038600"/>
            <a:ext cx="0" cy="304800"/>
          </a:xfrm>
          <a:prstGeom prst="line">
            <a:avLst/>
          </a:prstGeom>
          <a:noFill/>
          <a:ln w="9525">
            <a:solidFill>
              <a:schemeClr val="tx1"/>
            </a:solidFill>
            <a:round/>
            <a:headEnd/>
            <a:tailEnd/>
          </a:ln>
        </p:spPr>
        <p:txBody>
          <a:bodyPr/>
          <a:lstStyle/>
          <a:p>
            <a:endParaRPr lang="en-US"/>
          </a:p>
        </p:txBody>
      </p:sp>
      <p:sp>
        <p:nvSpPr>
          <p:cNvPr id="170026" name="Text Box 42"/>
          <p:cNvSpPr txBox="1">
            <a:spLocks noChangeArrowheads="1"/>
          </p:cNvSpPr>
          <p:nvPr/>
        </p:nvSpPr>
        <p:spPr bwMode="auto">
          <a:xfrm>
            <a:off x="1066800" y="403860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70027" name="Text Box 43"/>
          <p:cNvSpPr txBox="1">
            <a:spLocks noChangeArrowheads="1"/>
          </p:cNvSpPr>
          <p:nvPr/>
        </p:nvSpPr>
        <p:spPr bwMode="auto">
          <a:xfrm>
            <a:off x="1981200" y="4038600"/>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919458</a:t>
            </a:r>
          </a:p>
        </p:txBody>
      </p:sp>
      <p:sp>
        <p:nvSpPr>
          <p:cNvPr id="170028" name="Text Box 44"/>
          <p:cNvSpPr txBox="1">
            <a:spLocks noChangeArrowheads="1"/>
          </p:cNvSpPr>
          <p:nvPr/>
        </p:nvSpPr>
        <p:spPr bwMode="auto">
          <a:xfrm>
            <a:off x="3048000" y="40386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1539931</a:t>
            </a:r>
          </a:p>
        </p:txBody>
      </p:sp>
      <p:sp>
        <p:nvSpPr>
          <p:cNvPr id="170029" name="Rectangle 45"/>
          <p:cNvSpPr>
            <a:spLocks noChangeArrowheads="1"/>
          </p:cNvSpPr>
          <p:nvPr/>
        </p:nvSpPr>
        <p:spPr bwMode="auto">
          <a:xfrm>
            <a:off x="609600" y="4343400"/>
            <a:ext cx="7924800" cy="304800"/>
          </a:xfrm>
          <a:prstGeom prst="rect">
            <a:avLst/>
          </a:prstGeom>
          <a:noFill/>
          <a:ln w="9525">
            <a:solidFill>
              <a:schemeClr val="tx1"/>
            </a:solidFill>
            <a:miter lim="800000"/>
            <a:headEnd/>
            <a:tailEnd/>
          </a:ln>
        </p:spPr>
        <p:txBody>
          <a:bodyPr wrap="none" anchor="ctr"/>
          <a:lstStyle/>
          <a:p>
            <a:endParaRPr lang="en-US"/>
          </a:p>
        </p:txBody>
      </p:sp>
      <p:sp>
        <p:nvSpPr>
          <p:cNvPr id="170030" name="Line 46"/>
          <p:cNvSpPr>
            <a:spLocks noChangeShapeType="1"/>
          </p:cNvSpPr>
          <p:nvPr/>
        </p:nvSpPr>
        <p:spPr bwMode="auto">
          <a:xfrm>
            <a:off x="1905000" y="4343400"/>
            <a:ext cx="0" cy="304800"/>
          </a:xfrm>
          <a:prstGeom prst="line">
            <a:avLst/>
          </a:prstGeom>
          <a:noFill/>
          <a:ln w="9525">
            <a:solidFill>
              <a:schemeClr val="tx1"/>
            </a:solidFill>
            <a:round/>
            <a:headEnd/>
            <a:tailEnd/>
          </a:ln>
        </p:spPr>
        <p:txBody>
          <a:bodyPr/>
          <a:lstStyle/>
          <a:p>
            <a:endParaRPr lang="en-US"/>
          </a:p>
        </p:txBody>
      </p:sp>
      <p:sp>
        <p:nvSpPr>
          <p:cNvPr id="170031" name="Text Box 47"/>
          <p:cNvSpPr txBox="1">
            <a:spLocks noChangeArrowheads="1"/>
          </p:cNvSpPr>
          <p:nvPr/>
        </p:nvSpPr>
        <p:spPr bwMode="auto">
          <a:xfrm>
            <a:off x="1066800" y="434340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70032" name="Text Box 48"/>
          <p:cNvSpPr txBox="1">
            <a:spLocks noChangeArrowheads="1"/>
          </p:cNvSpPr>
          <p:nvPr/>
        </p:nvSpPr>
        <p:spPr bwMode="auto">
          <a:xfrm>
            <a:off x="1981200" y="4343400"/>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252566</a:t>
            </a:r>
          </a:p>
        </p:txBody>
      </p:sp>
      <p:sp>
        <p:nvSpPr>
          <p:cNvPr id="170033" name="Text Box 49"/>
          <p:cNvSpPr txBox="1">
            <a:spLocks noChangeArrowheads="1"/>
          </p:cNvSpPr>
          <p:nvPr/>
        </p:nvSpPr>
        <p:spPr bwMode="auto">
          <a:xfrm>
            <a:off x="3048000" y="43434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1496073</a:t>
            </a:r>
          </a:p>
        </p:txBody>
      </p:sp>
      <p:sp>
        <p:nvSpPr>
          <p:cNvPr id="170034" name="Rectangle 50"/>
          <p:cNvSpPr>
            <a:spLocks noChangeArrowheads="1"/>
          </p:cNvSpPr>
          <p:nvPr/>
        </p:nvSpPr>
        <p:spPr bwMode="auto">
          <a:xfrm>
            <a:off x="609600" y="4648200"/>
            <a:ext cx="7924800" cy="304800"/>
          </a:xfrm>
          <a:prstGeom prst="rect">
            <a:avLst/>
          </a:prstGeom>
          <a:noFill/>
          <a:ln w="9525">
            <a:solidFill>
              <a:schemeClr val="tx1"/>
            </a:solidFill>
            <a:miter lim="800000"/>
            <a:headEnd/>
            <a:tailEnd/>
          </a:ln>
        </p:spPr>
        <p:txBody>
          <a:bodyPr wrap="none" anchor="ctr"/>
          <a:lstStyle/>
          <a:p>
            <a:endParaRPr lang="en-US"/>
          </a:p>
        </p:txBody>
      </p:sp>
      <p:sp>
        <p:nvSpPr>
          <p:cNvPr id="170035" name="Line 51"/>
          <p:cNvSpPr>
            <a:spLocks noChangeShapeType="1"/>
          </p:cNvSpPr>
          <p:nvPr/>
        </p:nvSpPr>
        <p:spPr bwMode="auto">
          <a:xfrm>
            <a:off x="1905000" y="4648200"/>
            <a:ext cx="0" cy="304800"/>
          </a:xfrm>
          <a:prstGeom prst="line">
            <a:avLst/>
          </a:prstGeom>
          <a:noFill/>
          <a:ln w="9525">
            <a:solidFill>
              <a:schemeClr val="tx1"/>
            </a:solidFill>
            <a:round/>
            <a:headEnd/>
            <a:tailEnd/>
          </a:ln>
        </p:spPr>
        <p:txBody>
          <a:bodyPr/>
          <a:lstStyle/>
          <a:p>
            <a:endParaRPr lang="en-US"/>
          </a:p>
        </p:txBody>
      </p:sp>
      <p:sp>
        <p:nvSpPr>
          <p:cNvPr id="170036" name="Text Box 52"/>
          <p:cNvSpPr txBox="1">
            <a:spLocks noChangeArrowheads="1"/>
          </p:cNvSpPr>
          <p:nvPr/>
        </p:nvSpPr>
        <p:spPr bwMode="auto">
          <a:xfrm>
            <a:off x="1066800" y="464820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70037" name="Text Box 53"/>
          <p:cNvSpPr txBox="1">
            <a:spLocks noChangeArrowheads="1"/>
          </p:cNvSpPr>
          <p:nvPr/>
        </p:nvSpPr>
        <p:spPr bwMode="auto">
          <a:xfrm>
            <a:off x="1981200" y="4648200"/>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336725</a:t>
            </a:r>
          </a:p>
        </p:txBody>
      </p:sp>
      <p:sp>
        <p:nvSpPr>
          <p:cNvPr id="170038" name="Text Box 54"/>
          <p:cNvSpPr txBox="1">
            <a:spLocks noChangeArrowheads="1"/>
          </p:cNvSpPr>
          <p:nvPr/>
        </p:nvSpPr>
        <p:spPr bwMode="auto">
          <a:xfrm>
            <a:off x="3048000" y="46482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1355239</a:t>
            </a:r>
          </a:p>
        </p:txBody>
      </p:sp>
      <p:sp>
        <p:nvSpPr>
          <p:cNvPr id="170039" name="Rectangle 55"/>
          <p:cNvSpPr>
            <a:spLocks noChangeArrowheads="1"/>
          </p:cNvSpPr>
          <p:nvPr/>
        </p:nvSpPr>
        <p:spPr bwMode="auto">
          <a:xfrm>
            <a:off x="609600" y="4953000"/>
            <a:ext cx="7924800" cy="304800"/>
          </a:xfrm>
          <a:prstGeom prst="rect">
            <a:avLst/>
          </a:prstGeom>
          <a:noFill/>
          <a:ln w="9525">
            <a:solidFill>
              <a:schemeClr val="tx1"/>
            </a:solidFill>
            <a:miter lim="800000"/>
            <a:headEnd/>
            <a:tailEnd/>
          </a:ln>
        </p:spPr>
        <p:txBody>
          <a:bodyPr wrap="none" anchor="ctr"/>
          <a:lstStyle/>
          <a:p>
            <a:endParaRPr lang="en-US"/>
          </a:p>
        </p:txBody>
      </p:sp>
      <p:sp>
        <p:nvSpPr>
          <p:cNvPr id="170040" name="Line 56"/>
          <p:cNvSpPr>
            <a:spLocks noChangeShapeType="1"/>
          </p:cNvSpPr>
          <p:nvPr/>
        </p:nvSpPr>
        <p:spPr bwMode="auto">
          <a:xfrm>
            <a:off x="1905000" y="4953000"/>
            <a:ext cx="0" cy="304800"/>
          </a:xfrm>
          <a:prstGeom prst="line">
            <a:avLst/>
          </a:prstGeom>
          <a:noFill/>
          <a:ln w="9525">
            <a:solidFill>
              <a:schemeClr val="tx1"/>
            </a:solidFill>
            <a:round/>
            <a:headEnd/>
            <a:tailEnd/>
          </a:ln>
        </p:spPr>
        <p:txBody>
          <a:bodyPr/>
          <a:lstStyle/>
          <a:p>
            <a:endParaRPr lang="en-US"/>
          </a:p>
        </p:txBody>
      </p:sp>
      <p:sp>
        <p:nvSpPr>
          <p:cNvPr id="170041" name="Text Box 57"/>
          <p:cNvSpPr txBox="1">
            <a:spLocks noChangeArrowheads="1"/>
          </p:cNvSpPr>
          <p:nvPr/>
        </p:nvSpPr>
        <p:spPr bwMode="auto">
          <a:xfrm>
            <a:off x="1066800" y="495300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70042" name="Text Box 58"/>
          <p:cNvSpPr txBox="1">
            <a:spLocks noChangeArrowheads="1"/>
          </p:cNvSpPr>
          <p:nvPr/>
        </p:nvSpPr>
        <p:spPr bwMode="auto">
          <a:xfrm>
            <a:off x="1981200" y="4953000"/>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336499</a:t>
            </a:r>
          </a:p>
        </p:txBody>
      </p:sp>
      <p:sp>
        <p:nvSpPr>
          <p:cNvPr id="170043" name="Text Box 59"/>
          <p:cNvSpPr txBox="1">
            <a:spLocks noChangeArrowheads="1"/>
          </p:cNvSpPr>
          <p:nvPr/>
        </p:nvSpPr>
        <p:spPr bwMode="auto">
          <a:xfrm>
            <a:off x="3048000" y="49530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2488032</a:t>
            </a:r>
          </a:p>
        </p:txBody>
      </p:sp>
      <p:sp>
        <p:nvSpPr>
          <p:cNvPr id="170044" name="Rectangle 60"/>
          <p:cNvSpPr>
            <a:spLocks noChangeArrowheads="1"/>
          </p:cNvSpPr>
          <p:nvPr/>
        </p:nvSpPr>
        <p:spPr bwMode="auto">
          <a:xfrm>
            <a:off x="609600" y="5257800"/>
            <a:ext cx="7924800" cy="304800"/>
          </a:xfrm>
          <a:prstGeom prst="rect">
            <a:avLst/>
          </a:prstGeom>
          <a:noFill/>
          <a:ln w="9525">
            <a:solidFill>
              <a:schemeClr val="tx1"/>
            </a:solidFill>
            <a:miter lim="800000"/>
            <a:headEnd/>
            <a:tailEnd/>
          </a:ln>
        </p:spPr>
        <p:txBody>
          <a:bodyPr wrap="none" anchor="ctr"/>
          <a:lstStyle/>
          <a:p>
            <a:endParaRPr lang="en-US"/>
          </a:p>
        </p:txBody>
      </p:sp>
      <p:sp>
        <p:nvSpPr>
          <p:cNvPr id="170045" name="Line 61"/>
          <p:cNvSpPr>
            <a:spLocks noChangeShapeType="1"/>
          </p:cNvSpPr>
          <p:nvPr/>
        </p:nvSpPr>
        <p:spPr bwMode="auto">
          <a:xfrm>
            <a:off x="1905000" y="5257800"/>
            <a:ext cx="0" cy="304800"/>
          </a:xfrm>
          <a:prstGeom prst="line">
            <a:avLst/>
          </a:prstGeom>
          <a:noFill/>
          <a:ln w="9525">
            <a:solidFill>
              <a:schemeClr val="tx1"/>
            </a:solidFill>
            <a:round/>
            <a:headEnd/>
            <a:tailEnd/>
          </a:ln>
        </p:spPr>
        <p:txBody>
          <a:bodyPr/>
          <a:lstStyle/>
          <a:p>
            <a:endParaRPr lang="en-US"/>
          </a:p>
        </p:txBody>
      </p:sp>
      <p:sp>
        <p:nvSpPr>
          <p:cNvPr id="170046" name="Text Box 62"/>
          <p:cNvSpPr txBox="1">
            <a:spLocks noChangeArrowheads="1"/>
          </p:cNvSpPr>
          <p:nvPr/>
        </p:nvSpPr>
        <p:spPr bwMode="auto">
          <a:xfrm>
            <a:off x="1066800" y="525780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70047" name="Text Box 63"/>
          <p:cNvSpPr txBox="1">
            <a:spLocks noChangeArrowheads="1"/>
          </p:cNvSpPr>
          <p:nvPr/>
        </p:nvSpPr>
        <p:spPr bwMode="auto">
          <a:xfrm>
            <a:off x="1981200" y="5257800"/>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704387</a:t>
            </a:r>
          </a:p>
        </p:txBody>
      </p:sp>
      <p:sp>
        <p:nvSpPr>
          <p:cNvPr id="170048" name="Text Box 64"/>
          <p:cNvSpPr txBox="1">
            <a:spLocks noChangeArrowheads="1"/>
          </p:cNvSpPr>
          <p:nvPr/>
        </p:nvSpPr>
        <p:spPr bwMode="auto">
          <a:xfrm>
            <a:off x="3048000" y="52578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2364340</a:t>
            </a:r>
          </a:p>
        </p:txBody>
      </p:sp>
      <p:sp>
        <p:nvSpPr>
          <p:cNvPr id="170049" name="Line 65"/>
          <p:cNvSpPr>
            <a:spLocks noChangeShapeType="1"/>
          </p:cNvSpPr>
          <p:nvPr/>
        </p:nvSpPr>
        <p:spPr bwMode="auto">
          <a:xfrm>
            <a:off x="2971800" y="4038600"/>
            <a:ext cx="0" cy="1524000"/>
          </a:xfrm>
          <a:prstGeom prst="line">
            <a:avLst/>
          </a:prstGeom>
          <a:noFill/>
          <a:ln w="9525">
            <a:solidFill>
              <a:schemeClr val="tx1"/>
            </a:solidFill>
            <a:round/>
            <a:headEnd/>
            <a:tailEnd/>
          </a:ln>
        </p:spPr>
        <p:txBody>
          <a:bodyPr/>
          <a:lstStyle/>
          <a:p>
            <a:endParaRPr lang="en-US"/>
          </a:p>
        </p:txBody>
      </p:sp>
      <p:sp>
        <p:nvSpPr>
          <p:cNvPr id="170050" name="Line 66"/>
          <p:cNvSpPr>
            <a:spLocks noChangeShapeType="1"/>
          </p:cNvSpPr>
          <p:nvPr/>
        </p:nvSpPr>
        <p:spPr bwMode="auto">
          <a:xfrm>
            <a:off x="4114800" y="4038600"/>
            <a:ext cx="0" cy="15240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533400" y="0"/>
            <a:ext cx="8686800" cy="457200"/>
          </a:xfrm>
        </p:spPr>
        <p:txBody>
          <a:bodyPr/>
          <a:lstStyle/>
          <a:p>
            <a:pPr eaLnBrk="1" hangingPunct="1"/>
            <a:r>
              <a:rPr lang="en-US" dirty="0" smtClean="0"/>
              <a:t>Daily Maintenance ATI Measurements</a:t>
            </a:r>
          </a:p>
        </p:txBody>
      </p:sp>
      <p:sp>
        <p:nvSpPr>
          <p:cNvPr id="171011" name="Rectangle 3"/>
          <p:cNvSpPr>
            <a:spLocks noChangeArrowheads="1"/>
          </p:cNvSpPr>
          <p:nvPr/>
        </p:nvSpPr>
        <p:spPr bwMode="auto">
          <a:xfrm>
            <a:off x="0" y="1003300"/>
            <a:ext cx="9144000" cy="519113"/>
          </a:xfrm>
          <a:prstGeom prst="rect">
            <a:avLst/>
          </a:prstGeom>
          <a:noFill/>
          <a:ln w="9525">
            <a:noFill/>
            <a:miter lim="800000"/>
            <a:headEnd/>
            <a:tailEnd/>
          </a:ln>
        </p:spPr>
        <p:txBody>
          <a:bodyPr>
            <a:spAutoFit/>
          </a:bodyPr>
          <a:lstStyle/>
          <a:p>
            <a:pPr algn="ctr" eaLnBrk="0" hangingPunct="0"/>
            <a:r>
              <a:rPr lang="en-US" sz="2800" dirty="0" smtClean="0"/>
              <a:t>rept-</a:t>
            </a:r>
            <a:r>
              <a:rPr lang="en-US" sz="2800" dirty="0" err="1" smtClean="0"/>
              <a:t>meas:type</a:t>
            </a:r>
            <a:r>
              <a:rPr lang="en-US" sz="2800" dirty="0" smtClean="0"/>
              <a:t>=</a:t>
            </a:r>
            <a:r>
              <a:rPr lang="en-US" sz="2800" dirty="0" err="1" smtClean="0"/>
              <a:t>mtcd:enttype</a:t>
            </a:r>
            <a:r>
              <a:rPr lang="en-US" sz="2800" dirty="0" smtClean="0"/>
              <a:t>=</a:t>
            </a:r>
            <a:r>
              <a:rPr lang="en-US" sz="2800" dirty="0" err="1" smtClean="0"/>
              <a:t>atinpq</a:t>
            </a:r>
            <a:endParaRPr lang="en-US" sz="2800" dirty="0"/>
          </a:p>
        </p:txBody>
      </p:sp>
      <p:sp>
        <p:nvSpPr>
          <p:cNvPr id="171012" name="Rectangle 4"/>
          <p:cNvSpPr>
            <a:spLocks noChangeArrowheads="1"/>
          </p:cNvSpPr>
          <p:nvPr/>
        </p:nvSpPr>
        <p:spPr bwMode="auto">
          <a:xfrm>
            <a:off x="609600" y="2047875"/>
            <a:ext cx="7924800" cy="685800"/>
          </a:xfrm>
          <a:prstGeom prst="rect">
            <a:avLst/>
          </a:prstGeom>
          <a:noFill/>
          <a:ln w="9525">
            <a:solidFill>
              <a:schemeClr val="tx1"/>
            </a:solidFill>
            <a:miter lim="800000"/>
            <a:headEnd/>
            <a:tailEnd/>
          </a:ln>
        </p:spPr>
        <p:txBody>
          <a:bodyPr wrap="none" anchor="ctr"/>
          <a:lstStyle/>
          <a:p>
            <a:endParaRPr lang="en-US"/>
          </a:p>
        </p:txBody>
      </p:sp>
      <p:sp>
        <p:nvSpPr>
          <p:cNvPr id="171013" name="Text Box 5"/>
          <p:cNvSpPr txBox="1">
            <a:spLocks noChangeArrowheads="1"/>
          </p:cNvSpPr>
          <p:nvPr/>
        </p:nvSpPr>
        <p:spPr bwMode="auto">
          <a:xfrm>
            <a:off x="609600" y="20478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71014" name="Line 6"/>
          <p:cNvSpPr>
            <a:spLocks noChangeShapeType="1"/>
          </p:cNvSpPr>
          <p:nvPr/>
        </p:nvSpPr>
        <p:spPr bwMode="auto">
          <a:xfrm>
            <a:off x="1905000" y="2047875"/>
            <a:ext cx="0" cy="685800"/>
          </a:xfrm>
          <a:prstGeom prst="line">
            <a:avLst/>
          </a:prstGeom>
          <a:noFill/>
          <a:ln w="9525">
            <a:solidFill>
              <a:schemeClr val="tx1"/>
            </a:solidFill>
            <a:round/>
            <a:headEnd/>
            <a:tailEnd/>
          </a:ln>
        </p:spPr>
        <p:txBody>
          <a:bodyPr/>
          <a:lstStyle/>
          <a:p>
            <a:endParaRPr lang="en-US"/>
          </a:p>
        </p:txBody>
      </p:sp>
      <p:sp>
        <p:nvSpPr>
          <p:cNvPr id="171015" name="Text Box 7"/>
          <p:cNvSpPr txBox="1">
            <a:spLocks noChangeArrowheads="1"/>
          </p:cNvSpPr>
          <p:nvPr/>
        </p:nvSpPr>
        <p:spPr bwMode="auto">
          <a:xfrm>
            <a:off x="1905000" y="2047875"/>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71016" name="Line 8"/>
          <p:cNvSpPr>
            <a:spLocks noChangeShapeType="1"/>
          </p:cNvSpPr>
          <p:nvPr/>
        </p:nvSpPr>
        <p:spPr bwMode="auto">
          <a:xfrm>
            <a:off x="2743200" y="2047875"/>
            <a:ext cx="0" cy="685800"/>
          </a:xfrm>
          <a:prstGeom prst="line">
            <a:avLst/>
          </a:prstGeom>
          <a:noFill/>
          <a:ln w="9525">
            <a:solidFill>
              <a:schemeClr val="tx1"/>
            </a:solidFill>
            <a:round/>
            <a:headEnd/>
            <a:tailEnd/>
          </a:ln>
        </p:spPr>
        <p:txBody>
          <a:bodyPr/>
          <a:lstStyle/>
          <a:p>
            <a:endParaRPr lang="en-US"/>
          </a:p>
        </p:txBody>
      </p:sp>
      <p:sp>
        <p:nvSpPr>
          <p:cNvPr id="171017" name="Text Box 9"/>
          <p:cNvSpPr txBox="1">
            <a:spLocks noChangeArrowheads="1"/>
          </p:cNvSpPr>
          <p:nvPr/>
        </p:nvSpPr>
        <p:spPr bwMode="auto">
          <a:xfrm>
            <a:off x="2743200" y="2047875"/>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02/07/2009</a:t>
            </a:r>
          </a:p>
        </p:txBody>
      </p:sp>
      <p:sp>
        <p:nvSpPr>
          <p:cNvPr id="171018" name="Line 10"/>
          <p:cNvSpPr>
            <a:spLocks noChangeShapeType="1"/>
          </p:cNvSpPr>
          <p:nvPr/>
        </p:nvSpPr>
        <p:spPr bwMode="auto">
          <a:xfrm>
            <a:off x="3886200" y="2047875"/>
            <a:ext cx="0" cy="685800"/>
          </a:xfrm>
          <a:prstGeom prst="line">
            <a:avLst/>
          </a:prstGeom>
          <a:noFill/>
          <a:ln w="9525">
            <a:solidFill>
              <a:schemeClr val="tx1"/>
            </a:solidFill>
            <a:round/>
            <a:headEnd/>
            <a:tailEnd/>
          </a:ln>
        </p:spPr>
        <p:txBody>
          <a:bodyPr/>
          <a:lstStyle/>
          <a:p>
            <a:endParaRPr lang="en-US"/>
          </a:p>
        </p:txBody>
      </p:sp>
      <p:sp>
        <p:nvSpPr>
          <p:cNvPr id="171019" name="Text Box 11"/>
          <p:cNvSpPr txBox="1">
            <a:spLocks noChangeArrowheads="1"/>
          </p:cNvSpPr>
          <p:nvPr/>
        </p:nvSpPr>
        <p:spPr bwMode="auto">
          <a:xfrm>
            <a:off x="3886200" y="2047875"/>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12:01:37</a:t>
            </a:r>
          </a:p>
        </p:txBody>
      </p:sp>
      <p:sp>
        <p:nvSpPr>
          <p:cNvPr id="171020" name="Line 12"/>
          <p:cNvSpPr>
            <a:spLocks noChangeShapeType="1"/>
          </p:cNvSpPr>
          <p:nvPr/>
        </p:nvSpPr>
        <p:spPr bwMode="auto">
          <a:xfrm>
            <a:off x="4876800" y="2047875"/>
            <a:ext cx="0" cy="685800"/>
          </a:xfrm>
          <a:prstGeom prst="line">
            <a:avLst/>
          </a:prstGeom>
          <a:noFill/>
          <a:ln w="9525">
            <a:solidFill>
              <a:schemeClr val="tx1"/>
            </a:solidFill>
            <a:round/>
            <a:headEnd/>
            <a:tailEnd/>
          </a:ln>
        </p:spPr>
        <p:txBody>
          <a:bodyPr/>
          <a:lstStyle/>
          <a:p>
            <a:endParaRPr lang="en-US"/>
          </a:p>
        </p:txBody>
      </p:sp>
      <p:sp>
        <p:nvSpPr>
          <p:cNvPr id="171021" name="Text Box 13"/>
          <p:cNvSpPr txBox="1">
            <a:spLocks noChangeArrowheads="1"/>
          </p:cNvSpPr>
          <p:nvPr/>
        </p:nvSpPr>
        <p:spPr bwMode="auto">
          <a:xfrm>
            <a:off x="4876800" y="2047875"/>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71022" name="Line 14"/>
          <p:cNvSpPr>
            <a:spLocks noChangeShapeType="1"/>
          </p:cNvSpPr>
          <p:nvPr/>
        </p:nvSpPr>
        <p:spPr bwMode="auto">
          <a:xfrm>
            <a:off x="5410200" y="2047875"/>
            <a:ext cx="0" cy="685800"/>
          </a:xfrm>
          <a:prstGeom prst="line">
            <a:avLst/>
          </a:prstGeom>
          <a:noFill/>
          <a:ln w="9525">
            <a:solidFill>
              <a:schemeClr val="tx1"/>
            </a:solidFill>
            <a:round/>
            <a:headEnd/>
            <a:tailEnd/>
          </a:ln>
        </p:spPr>
        <p:txBody>
          <a:bodyPr/>
          <a:lstStyle/>
          <a:p>
            <a:endParaRPr lang="en-US"/>
          </a:p>
        </p:txBody>
      </p:sp>
      <p:sp>
        <p:nvSpPr>
          <p:cNvPr id="171023" name="Text Box 15"/>
          <p:cNvSpPr txBox="1">
            <a:spLocks noChangeArrowheads="1"/>
          </p:cNvSpPr>
          <p:nvPr/>
        </p:nvSpPr>
        <p:spPr bwMode="auto">
          <a:xfrm>
            <a:off x="5410200" y="2047875"/>
            <a:ext cx="32766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              Daily Maint. ATI</a:t>
            </a:r>
          </a:p>
        </p:txBody>
      </p:sp>
      <p:sp>
        <p:nvSpPr>
          <p:cNvPr id="171024" name="Line 16"/>
          <p:cNvSpPr>
            <a:spLocks noChangeShapeType="1"/>
          </p:cNvSpPr>
          <p:nvPr/>
        </p:nvSpPr>
        <p:spPr bwMode="auto">
          <a:xfrm>
            <a:off x="5781675" y="2743200"/>
            <a:ext cx="0" cy="685800"/>
          </a:xfrm>
          <a:prstGeom prst="line">
            <a:avLst/>
          </a:prstGeom>
          <a:noFill/>
          <a:ln w="9525">
            <a:solidFill>
              <a:schemeClr val="tx1"/>
            </a:solidFill>
            <a:round/>
            <a:headEnd/>
            <a:tailEnd/>
          </a:ln>
        </p:spPr>
        <p:txBody>
          <a:bodyPr/>
          <a:lstStyle/>
          <a:p>
            <a:endParaRPr lang="en-US"/>
          </a:p>
        </p:txBody>
      </p:sp>
      <p:sp>
        <p:nvSpPr>
          <p:cNvPr id="171025" name="Text Box 17"/>
          <p:cNvSpPr txBox="1">
            <a:spLocks noChangeArrowheads="1"/>
          </p:cNvSpPr>
          <p:nvPr/>
        </p:nvSpPr>
        <p:spPr bwMode="auto">
          <a:xfrm>
            <a:off x="5810250" y="2733675"/>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71026" name="Rectangle 18"/>
          <p:cNvSpPr>
            <a:spLocks noChangeArrowheads="1"/>
          </p:cNvSpPr>
          <p:nvPr/>
        </p:nvSpPr>
        <p:spPr bwMode="auto">
          <a:xfrm>
            <a:off x="609600" y="2733675"/>
            <a:ext cx="7924800" cy="685800"/>
          </a:xfrm>
          <a:prstGeom prst="rect">
            <a:avLst/>
          </a:prstGeom>
          <a:noFill/>
          <a:ln w="9525">
            <a:solidFill>
              <a:schemeClr val="tx1"/>
            </a:solidFill>
            <a:miter lim="800000"/>
            <a:headEnd/>
            <a:tailEnd/>
          </a:ln>
        </p:spPr>
        <p:txBody>
          <a:bodyPr wrap="none" anchor="ctr"/>
          <a:lstStyle/>
          <a:p>
            <a:endParaRPr lang="en-US"/>
          </a:p>
        </p:txBody>
      </p:sp>
      <p:sp>
        <p:nvSpPr>
          <p:cNvPr id="171027" name="Text Box 19"/>
          <p:cNvSpPr txBox="1">
            <a:spLocks noChangeArrowheads="1"/>
          </p:cNvSpPr>
          <p:nvPr/>
        </p:nvSpPr>
        <p:spPr bwMode="auto">
          <a:xfrm>
            <a:off x="6096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02/06/2009</a:t>
            </a:r>
          </a:p>
        </p:txBody>
      </p:sp>
      <p:sp>
        <p:nvSpPr>
          <p:cNvPr id="171028" name="Line 20"/>
          <p:cNvSpPr>
            <a:spLocks noChangeShapeType="1"/>
          </p:cNvSpPr>
          <p:nvPr/>
        </p:nvSpPr>
        <p:spPr bwMode="auto">
          <a:xfrm>
            <a:off x="1905000" y="2733675"/>
            <a:ext cx="0" cy="685800"/>
          </a:xfrm>
          <a:prstGeom prst="line">
            <a:avLst/>
          </a:prstGeom>
          <a:noFill/>
          <a:ln w="9525">
            <a:solidFill>
              <a:schemeClr val="tx1"/>
            </a:solidFill>
            <a:round/>
            <a:headEnd/>
            <a:tailEnd/>
          </a:ln>
        </p:spPr>
        <p:txBody>
          <a:bodyPr/>
          <a:lstStyle/>
          <a:p>
            <a:endParaRPr lang="en-US"/>
          </a:p>
        </p:txBody>
      </p:sp>
      <p:sp>
        <p:nvSpPr>
          <p:cNvPr id="171029" name="Text Box 21"/>
          <p:cNvSpPr txBox="1">
            <a:spLocks noChangeArrowheads="1"/>
          </p:cNvSpPr>
          <p:nvPr/>
        </p:nvSpPr>
        <p:spPr bwMode="auto">
          <a:xfrm>
            <a:off x="1905000" y="2733675"/>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00:00:00</a:t>
            </a:r>
          </a:p>
        </p:txBody>
      </p:sp>
      <p:sp>
        <p:nvSpPr>
          <p:cNvPr id="171030" name="Line 22"/>
          <p:cNvSpPr>
            <a:spLocks noChangeShapeType="1"/>
          </p:cNvSpPr>
          <p:nvPr/>
        </p:nvSpPr>
        <p:spPr bwMode="auto">
          <a:xfrm>
            <a:off x="3276600" y="2733675"/>
            <a:ext cx="0" cy="685800"/>
          </a:xfrm>
          <a:prstGeom prst="line">
            <a:avLst/>
          </a:prstGeom>
          <a:noFill/>
          <a:ln w="9525">
            <a:solidFill>
              <a:schemeClr val="tx1"/>
            </a:solidFill>
            <a:round/>
            <a:headEnd/>
            <a:tailEnd/>
          </a:ln>
        </p:spPr>
        <p:txBody>
          <a:bodyPr/>
          <a:lstStyle/>
          <a:p>
            <a:endParaRPr lang="en-US"/>
          </a:p>
        </p:txBody>
      </p:sp>
      <p:sp>
        <p:nvSpPr>
          <p:cNvPr id="171031" name="Line 23"/>
          <p:cNvSpPr>
            <a:spLocks noChangeShapeType="1"/>
          </p:cNvSpPr>
          <p:nvPr/>
        </p:nvSpPr>
        <p:spPr bwMode="auto">
          <a:xfrm>
            <a:off x="4343400" y="2733675"/>
            <a:ext cx="0" cy="685800"/>
          </a:xfrm>
          <a:prstGeom prst="line">
            <a:avLst/>
          </a:prstGeom>
          <a:noFill/>
          <a:ln w="9525">
            <a:solidFill>
              <a:schemeClr val="tx1"/>
            </a:solidFill>
            <a:round/>
            <a:headEnd/>
            <a:tailEnd/>
          </a:ln>
        </p:spPr>
        <p:txBody>
          <a:bodyPr/>
          <a:lstStyle/>
          <a:p>
            <a:endParaRPr lang="en-US"/>
          </a:p>
        </p:txBody>
      </p:sp>
      <p:sp>
        <p:nvSpPr>
          <p:cNvPr id="171032" name="Text Box 24"/>
          <p:cNvSpPr txBox="1">
            <a:spLocks noChangeArrowheads="1"/>
          </p:cNvSpPr>
          <p:nvPr/>
        </p:nvSpPr>
        <p:spPr bwMode="auto">
          <a:xfrm>
            <a:off x="3276600" y="2733675"/>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71033" name="Text Box 25"/>
          <p:cNvSpPr txBox="1">
            <a:spLocks noChangeArrowheads="1"/>
          </p:cNvSpPr>
          <p:nvPr/>
        </p:nvSpPr>
        <p:spPr bwMode="auto">
          <a:xfrm>
            <a:off x="32766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23:59:59</a:t>
            </a:r>
          </a:p>
        </p:txBody>
      </p:sp>
      <p:sp>
        <p:nvSpPr>
          <p:cNvPr id="171034" name="Rectangle 26"/>
          <p:cNvSpPr>
            <a:spLocks noChangeArrowheads="1"/>
          </p:cNvSpPr>
          <p:nvPr/>
        </p:nvSpPr>
        <p:spPr bwMode="auto">
          <a:xfrm>
            <a:off x="609600" y="3419475"/>
            <a:ext cx="7924800" cy="304800"/>
          </a:xfrm>
          <a:prstGeom prst="rect">
            <a:avLst/>
          </a:prstGeom>
          <a:noFill/>
          <a:ln w="9525">
            <a:solidFill>
              <a:schemeClr val="tx1"/>
            </a:solidFill>
            <a:miter lim="800000"/>
            <a:headEnd/>
            <a:tailEnd/>
          </a:ln>
        </p:spPr>
        <p:txBody>
          <a:bodyPr wrap="none" anchor="ctr"/>
          <a:lstStyle/>
          <a:p>
            <a:endParaRPr lang="en-US"/>
          </a:p>
        </p:txBody>
      </p:sp>
      <p:sp>
        <p:nvSpPr>
          <p:cNvPr id="171035" name="Text Box 27"/>
          <p:cNvSpPr txBox="1">
            <a:spLocks noChangeArrowheads="1"/>
          </p:cNvSpPr>
          <p:nvPr/>
        </p:nvSpPr>
        <p:spPr bwMode="auto">
          <a:xfrm>
            <a:off x="685800"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71036" name="Line 28"/>
          <p:cNvSpPr>
            <a:spLocks noChangeShapeType="1"/>
          </p:cNvSpPr>
          <p:nvPr/>
        </p:nvSpPr>
        <p:spPr bwMode="auto">
          <a:xfrm>
            <a:off x="1905000" y="3419475"/>
            <a:ext cx="0" cy="304800"/>
          </a:xfrm>
          <a:prstGeom prst="line">
            <a:avLst/>
          </a:prstGeom>
          <a:noFill/>
          <a:ln w="9525">
            <a:solidFill>
              <a:schemeClr val="tx1"/>
            </a:solidFill>
            <a:round/>
            <a:headEnd/>
            <a:tailEnd/>
          </a:ln>
        </p:spPr>
        <p:txBody>
          <a:bodyPr/>
          <a:lstStyle/>
          <a:p>
            <a:endParaRPr lang="en-US"/>
          </a:p>
        </p:txBody>
      </p:sp>
      <p:sp>
        <p:nvSpPr>
          <p:cNvPr id="171037" name="Rectangle 29"/>
          <p:cNvSpPr>
            <a:spLocks noChangeArrowheads="1"/>
          </p:cNvSpPr>
          <p:nvPr/>
        </p:nvSpPr>
        <p:spPr bwMode="auto">
          <a:xfrm>
            <a:off x="609600" y="3724275"/>
            <a:ext cx="7924800" cy="304800"/>
          </a:xfrm>
          <a:prstGeom prst="rect">
            <a:avLst/>
          </a:prstGeom>
          <a:noFill/>
          <a:ln w="9525">
            <a:solidFill>
              <a:schemeClr val="tx1"/>
            </a:solidFill>
            <a:miter lim="800000"/>
            <a:headEnd/>
            <a:tailEnd/>
          </a:ln>
        </p:spPr>
        <p:txBody>
          <a:bodyPr wrap="none" anchor="ctr"/>
          <a:lstStyle/>
          <a:p>
            <a:endParaRPr lang="en-US"/>
          </a:p>
        </p:txBody>
      </p:sp>
      <p:sp>
        <p:nvSpPr>
          <p:cNvPr id="171038" name="Line 30"/>
          <p:cNvSpPr>
            <a:spLocks noChangeShapeType="1"/>
          </p:cNvSpPr>
          <p:nvPr/>
        </p:nvSpPr>
        <p:spPr bwMode="auto">
          <a:xfrm>
            <a:off x="1905000" y="3724275"/>
            <a:ext cx="0" cy="304800"/>
          </a:xfrm>
          <a:prstGeom prst="line">
            <a:avLst/>
          </a:prstGeom>
          <a:noFill/>
          <a:ln w="9525">
            <a:solidFill>
              <a:schemeClr val="tx1"/>
            </a:solidFill>
            <a:round/>
            <a:headEnd/>
            <a:tailEnd/>
          </a:ln>
        </p:spPr>
        <p:txBody>
          <a:bodyPr/>
          <a:lstStyle/>
          <a:p>
            <a:endParaRPr lang="en-US"/>
          </a:p>
        </p:txBody>
      </p:sp>
      <p:sp>
        <p:nvSpPr>
          <p:cNvPr id="171039" name="Text Box 31"/>
          <p:cNvSpPr txBox="1">
            <a:spLocks noChangeArrowheads="1"/>
          </p:cNvSpPr>
          <p:nvPr/>
        </p:nvSpPr>
        <p:spPr bwMode="auto">
          <a:xfrm>
            <a:off x="1066800" y="3724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71040" name="Text Box 32"/>
          <p:cNvSpPr txBox="1">
            <a:spLocks noChangeArrowheads="1"/>
          </p:cNvSpPr>
          <p:nvPr/>
        </p:nvSpPr>
        <p:spPr bwMode="auto">
          <a:xfrm>
            <a:off x="1866900" y="3419475"/>
            <a:ext cx="1400175"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ATINPQRCV</a:t>
            </a:r>
          </a:p>
        </p:txBody>
      </p:sp>
      <p:sp>
        <p:nvSpPr>
          <p:cNvPr id="171041" name="Text Box 33"/>
          <p:cNvSpPr txBox="1">
            <a:spLocks noChangeArrowheads="1"/>
          </p:cNvSpPr>
          <p:nvPr/>
        </p:nvSpPr>
        <p:spPr bwMode="auto">
          <a:xfrm>
            <a:off x="1981200" y="3724275"/>
            <a:ext cx="6477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31784832          31196160           588672</a:t>
            </a:r>
          </a:p>
        </p:txBody>
      </p:sp>
      <p:sp>
        <p:nvSpPr>
          <p:cNvPr id="171042" name="Line 34"/>
          <p:cNvSpPr>
            <a:spLocks noChangeShapeType="1"/>
          </p:cNvSpPr>
          <p:nvPr/>
        </p:nvSpPr>
        <p:spPr bwMode="auto">
          <a:xfrm>
            <a:off x="3152775" y="3419475"/>
            <a:ext cx="0" cy="609600"/>
          </a:xfrm>
          <a:prstGeom prst="line">
            <a:avLst/>
          </a:prstGeom>
          <a:noFill/>
          <a:ln w="9525">
            <a:solidFill>
              <a:schemeClr val="tx1"/>
            </a:solidFill>
            <a:round/>
            <a:headEnd/>
            <a:tailEnd/>
          </a:ln>
        </p:spPr>
        <p:txBody>
          <a:bodyPr/>
          <a:lstStyle/>
          <a:p>
            <a:endParaRPr lang="en-US"/>
          </a:p>
        </p:txBody>
      </p:sp>
      <p:sp>
        <p:nvSpPr>
          <p:cNvPr id="171043" name="Text Box 35"/>
          <p:cNvSpPr txBox="1">
            <a:spLocks noChangeArrowheads="1"/>
          </p:cNvSpPr>
          <p:nvPr/>
        </p:nvSpPr>
        <p:spPr bwMode="auto">
          <a:xfrm>
            <a:off x="3048000" y="3419475"/>
            <a:ext cx="1828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ATINPQACK</a:t>
            </a:r>
          </a:p>
        </p:txBody>
      </p:sp>
      <p:sp>
        <p:nvSpPr>
          <p:cNvPr id="171044" name="Line 36"/>
          <p:cNvSpPr>
            <a:spLocks noChangeShapeType="1"/>
          </p:cNvSpPr>
          <p:nvPr/>
        </p:nvSpPr>
        <p:spPr bwMode="auto">
          <a:xfrm>
            <a:off x="4486275" y="3419475"/>
            <a:ext cx="0" cy="609600"/>
          </a:xfrm>
          <a:prstGeom prst="line">
            <a:avLst/>
          </a:prstGeom>
          <a:noFill/>
          <a:ln w="9525">
            <a:solidFill>
              <a:schemeClr val="tx1"/>
            </a:solidFill>
            <a:round/>
            <a:headEnd/>
            <a:tailEnd/>
          </a:ln>
        </p:spPr>
        <p:txBody>
          <a:bodyPr/>
          <a:lstStyle/>
          <a:p>
            <a:endParaRPr lang="en-US"/>
          </a:p>
        </p:txBody>
      </p:sp>
      <p:sp>
        <p:nvSpPr>
          <p:cNvPr id="171045" name="Line 37"/>
          <p:cNvSpPr>
            <a:spLocks noChangeShapeType="1"/>
          </p:cNvSpPr>
          <p:nvPr/>
        </p:nvSpPr>
        <p:spPr bwMode="auto">
          <a:xfrm>
            <a:off x="5781675" y="3419475"/>
            <a:ext cx="0" cy="609600"/>
          </a:xfrm>
          <a:prstGeom prst="line">
            <a:avLst/>
          </a:prstGeom>
          <a:noFill/>
          <a:ln w="9525">
            <a:solidFill>
              <a:schemeClr val="tx1"/>
            </a:solidFill>
            <a:round/>
            <a:headEnd/>
            <a:tailEnd/>
          </a:ln>
        </p:spPr>
        <p:txBody>
          <a:bodyPr/>
          <a:lstStyle/>
          <a:p>
            <a:endParaRPr lang="en-US"/>
          </a:p>
        </p:txBody>
      </p:sp>
      <p:sp>
        <p:nvSpPr>
          <p:cNvPr id="171046" name="Text Box 38"/>
          <p:cNvSpPr txBox="1">
            <a:spLocks noChangeArrowheads="1"/>
          </p:cNvSpPr>
          <p:nvPr/>
        </p:nvSpPr>
        <p:spPr bwMode="auto">
          <a:xfrm>
            <a:off x="4476750" y="3419475"/>
            <a:ext cx="1495425"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ATINPQERR</a:t>
            </a:r>
          </a:p>
        </p:txBody>
      </p:sp>
      <p:sp>
        <p:nvSpPr>
          <p:cNvPr id="171047" name="Text Box 39"/>
          <p:cNvSpPr txBox="1">
            <a:spLocks noChangeArrowheads="1"/>
          </p:cNvSpPr>
          <p:nvPr/>
        </p:nvSpPr>
        <p:spPr bwMode="auto">
          <a:xfrm>
            <a:off x="4362450" y="2743200"/>
            <a:ext cx="17526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NUMENTIDS</a:t>
            </a:r>
          </a:p>
          <a:p>
            <a:pPr>
              <a:spcBef>
                <a:spcPct val="50000"/>
              </a:spcBef>
            </a:pPr>
            <a:r>
              <a:rPr lang="en-US" sz="1600">
                <a:latin typeface="Times New Roman" pitchFamily="18" charset="0"/>
              </a:rPr>
              <a:t>          6</a:t>
            </a:r>
          </a:p>
        </p:txBody>
      </p:sp>
      <p:sp>
        <p:nvSpPr>
          <p:cNvPr id="171048" name="Line 40"/>
          <p:cNvSpPr>
            <a:spLocks noChangeShapeType="1"/>
          </p:cNvSpPr>
          <p:nvPr/>
        </p:nvSpPr>
        <p:spPr bwMode="auto">
          <a:xfrm>
            <a:off x="6648450" y="2733675"/>
            <a:ext cx="0" cy="695325"/>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447675" y="-66020"/>
            <a:ext cx="7829550" cy="523220"/>
          </a:xfrm>
          <a:prstGeom prst="rect">
            <a:avLst/>
          </a:prstGeom>
          <a:noFill/>
          <a:ln w="9525">
            <a:noFill/>
            <a:miter lim="800000"/>
            <a:headEnd/>
            <a:tailEnd/>
          </a:ln>
        </p:spPr>
        <p:txBody>
          <a:bodyPr>
            <a:spAutoFit/>
          </a:bodyPr>
          <a:lstStyle/>
          <a:p>
            <a:pPr algn="ctr">
              <a:spcBef>
                <a:spcPct val="50000"/>
              </a:spcBef>
            </a:pPr>
            <a:r>
              <a:rPr lang="en-US" sz="2800" b="1" dirty="0">
                <a:solidFill>
                  <a:schemeClr val="bg1"/>
                </a:solidFill>
              </a:rPr>
              <a:t>Student Notes</a:t>
            </a:r>
          </a:p>
        </p:txBody>
      </p:sp>
    </p:spTree>
  </p:cSld>
  <p:clrMapOvr>
    <a:masterClrMapping/>
  </p:clrMapOvr>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a:xfrm>
            <a:off x="533400" y="0"/>
            <a:ext cx="8229600" cy="630936"/>
          </a:xfrm>
        </p:spPr>
        <p:txBody>
          <a:bodyPr/>
          <a:lstStyle/>
          <a:p>
            <a:pPr eaLnBrk="1" hangingPunct="1"/>
            <a:r>
              <a:rPr lang="en-US" dirty="0" smtClean="0"/>
              <a:t>LNP Report Event Names to Watch</a:t>
            </a:r>
          </a:p>
        </p:txBody>
      </p:sp>
      <p:sp>
        <p:nvSpPr>
          <p:cNvPr id="173059" name="Rectangle 3"/>
          <p:cNvSpPr>
            <a:spLocks noGrp="1" noChangeArrowheads="1"/>
          </p:cNvSpPr>
          <p:nvPr>
            <p:ph type="body" sz="half" idx="1"/>
          </p:nvPr>
        </p:nvSpPr>
        <p:spPr>
          <a:xfrm>
            <a:off x="457200" y="1104900"/>
            <a:ext cx="4038600" cy="4800600"/>
          </a:xfrm>
        </p:spPr>
        <p:txBody>
          <a:bodyPr/>
          <a:lstStyle/>
          <a:p>
            <a:pPr eaLnBrk="1" hangingPunct="1"/>
            <a:r>
              <a:rPr lang="en-US" sz="2900" dirty="0" err="1" smtClean="0"/>
              <a:t>lnpqrcv</a:t>
            </a:r>
            <a:endParaRPr lang="en-US" sz="2900" dirty="0" smtClean="0"/>
          </a:p>
          <a:p>
            <a:pPr eaLnBrk="1" hangingPunct="1"/>
            <a:r>
              <a:rPr lang="en-US" sz="2900" dirty="0" err="1" smtClean="0"/>
              <a:t>lnpsrep</a:t>
            </a:r>
            <a:endParaRPr lang="en-US" sz="2900" dirty="0" smtClean="0"/>
          </a:p>
          <a:p>
            <a:pPr eaLnBrk="1" hangingPunct="1"/>
            <a:r>
              <a:rPr lang="en-US" sz="2900" dirty="0" err="1" smtClean="0"/>
              <a:t>lnpqdsc</a:t>
            </a:r>
            <a:endParaRPr lang="en-US" sz="2900" dirty="0" smtClean="0"/>
          </a:p>
          <a:p>
            <a:pPr eaLnBrk="1" hangingPunct="1"/>
            <a:r>
              <a:rPr lang="en-US" sz="2900" dirty="0" err="1" smtClean="0"/>
              <a:t>lnpqtcpe</a:t>
            </a:r>
            <a:endParaRPr lang="en-US" sz="2900" dirty="0" smtClean="0"/>
          </a:p>
        </p:txBody>
      </p:sp>
      <p:sp>
        <p:nvSpPr>
          <p:cNvPr id="173060" name="Rectangle 4"/>
          <p:cNvSpPr>
            <a:spLocks noGrp="1" noChangeArrowheads="1"/>
          </p:cNvSpPr>
          <p:nvPr>
            <p:ph type="body" sz="half" idx="2"/>
          </p:nvPr>
        </p:nvSpPr>
        <p:spPr>
          <a:xfrm>
            <a:off x="4859338" y="1114425"/>
            <a:ext cx="4152900" cy="5584825"/>
          </a:xfrm>
        </p:spPr>
        <p:txBody>
          <a:bodyPr/>
          <a:lstStyle/>
          <a:p>
            <a:pPr eaLnBrk="1" hangingPunct="1"/>
            <a:r>
              <a:rPr lang="en-US" sz="2900" smtClean="0"/>
              <a:t>isvmgtrqp</a:t>
            </a:r>
          </a:p>
          <a:p>
            <a:pPr eaLnBrk="1" hangingPunct="1"/>
            <a:r>
              <a:rPr lang="en-US" sz="2900" smtClean="0"/>
              <a:t>isvmgtrqnp</a:t>
            </a:r>
          </a:p>
          <a:p>
            <a:pPr eaLnBrk="1" hangingPunct="1"/>
            <a:r>
              <a:rPr lang="en-US" sz="2900" smtClean="0"/>
              <a:t>wsmscgtrqp</a:t>
            </a:r>
          </a:p>
          <a:p>
            <a:pPr eaLnBrk="1" hangingPunct="1"/>
            <a:r>
              <a:rPr lang="en-US" sz="2900" smtClean="0"/>
              <a:t>wsmscgtrqnp</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533400" y="0"/>
            <a:ext cx="8229600" cy="630936"/>
          </a:xfrm>
        </p:spPr>
        <p:txBody>
          <a:bodyPr/>
          <a:lstStyle/>
          <a:p>
            <a:pPr eaLnBrk="1" hangingPunct="1"/>
            <a:r>
              <a:rPr lang="en-US" dirty="0" smtClean="0"/>
              <a:t>LNP Report Event Names Defined</a:t>
            </a: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a:xfrm>
            <a:off x="533400" y="0"/>
            <a:ext cx="8229600" cy="630936"/>
          </a:xfrm>
        </p:spPr>
        <p:txBody>
          <a:bodyPr/>
          <a:lstStyle/>
          <a:p>
            <a:pPr eaLnBrk="1" hangingPunct="1"/>
            <a:r>
              <a:rPr lang="en-US" dirty="0" smtClean="0"/>
              <a:t>Analyzing INAP Reports</a:t>
            </a:r>
          </a:p>
        </p:txBody>
      </p:sp>
      <p:sp>
        <p:nvSpPr>
          <p:cNvPr id="175107" name="Rectangle 3"/>
          <p:cNvSpPr>
            <a:spLocks noGrp="1" noChangeArrowheads="1"/>
          </p:cNvSpPr>
          <p:nvPr>
            <p:ph type="body" idx="1"/>
          </p:nvPr>
        </p:nvSpPr>
        <p:spPr/>
        <p:txBody>
          <a:bodyPr/>
          <a:lstStyle/>
          <a:p>
            <a:pPr eaLnBrk="1" hangingPunct="1">
              <a:buFont typeface="Wingdings" pitchFamily="2" charset="2"/>
              <a:buNone/>
            </a:pPr>
            <a:r>
              <a:rPr lang="en-US" smtClean="0"/>
              <a:t>	Two reports provide information related to the INAP feature:</a:t>
            </a:r>
          </a:p>
          <a:p>
            <a:pPr lvl="1" eaLnBrk="1" hangingPunct="1"/>
            <a:r>
              <a:rPr lang="en-US" smtClean="0"/>
              <a:t>MTCH - hourly INP and G-Port report</a:t>
            </a:r>
          </a:p>
          <a:p>
            <a:pPr lvl="1" eaLnBrk="1" hangingPunct="1"/>
            <a:r>
              <a:rPr lang="en-US" smtClean="0"/>
              <a:t>MTCD - daily INP and G-Port report</a:t>
            </a:r>
          </a:p>
          <a:p>
            <a:pPr eaLnBrk="1" hangingPunct="1"/>
            <a:endParaRPr lang="en-US" smtClean="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533400" y="0"/>
            <a:ext cx="8763000" cy="457200"/>
          </a:xfrm>
        </p:spPr>
        <p:txBody>
          <a:bodyPr/>
          <a:lstStyle/>
          <a:p>
            <a:pPr eaLnBrk="1" hangingPunct="1"/>
            <a:r>
              <a:rPr lang="en-US" dirty="0" smtClean="0"/>
              <a:t>Hourly Maintenance INAP Measurements</a:t>
            </a:r>
          </a:p>
        </p:txBody>
      </p:sp>
      <p:sp>
        <p:nvSpPr>
          <p:cNvPr id="176131" name="Rectangle 3"/>
          <p:cNvSpPr>
            <a:spLocks noChangeArrowheads="1"/>
          </p:cNvSpPr>
          <p:nvPr/>
        </p:nvSpPr>
        <p:spPr bwMode="auto">
          <a:xfrm>
            <a:off x="628650" y="2047875"/>
            <a:ext cx="7924800" cy="685800"/>
          </a:xfrm>
          <a:prstGeom prst="rect">
            <a:avLst/>
          </a:prstGeom>
          <a:noFill/>
          <a:ln w="9525">
            <a:solidFill>
              <a:schemeClr val="tx1"/>
            </a:solidFill>
            <a:miter lim="800000"/>
            <a:headEnd/>
            <a:tailEnd/>
          </a:ln>
        </p:spPr>
        <p:txBody>
          <a:bodyPr wrap="none" anchor="ctr"/>
          <a:lstStyle/>
          <a:p>
            <a:endParaRPr lang="en-US"/>
          </a:p>
        </p:txBody>
      </p:sp>
      <p:sp>
        <p:nvSpPr>
          <p:cNvPr id="176132" name="Text Box 4"/>
          <p:cNvSpPr txBox="1">
            <a:spLocks noChangeArrowheads="1"/>
          </p:cNvSpPr>
          <p:nvPr/>
        </p:nvSpPr>
        <p:spPr bwMode="auto">
          <a:xfrm>
            <a:off x="628650" y="20478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76133" name="Line 5"/>
          <p:cNvSpPr>
            <a:spLocks noChangeShapeType="1"/>
          </p:cNvSpPr>
          <p:nvPr/>
        </p:nvSpPr>
        <p:spPr bwMode="auto">
          <a:xfrm>
            <a:off x="1924050" y="2047875"/>
            <a:ext cx="0" cy="685800"/>
          </a:xfrm>
          <a:prstGeom prst="line">
            <a:avLst/>
          </a:prstGeom>
          <a:noFill/>
          <a:ln w="9525">
            <a:solidFill>
              <a:schemeClr val="tx1"/>
            </a:solidFill>
            <a:round/>
            <a:headEnd/>
            <a:tailEnd/>
          </a:ln>
        </p:spPr>
        <p:txBody>
          <a:bodyPr/>
          <a:lstStyle/>
          <a:p>
            <a:endParaRPr lang="en-US"/>
          </a:p>
        </p:txBody>
      </p:sp>
      <p:sp>
        <p:nvSpPr>
          <p:cNvPr id="176134" name="Text Box 6"/>
          <p:cNvSpPr txBox="1">
            <a:spLocks noChangeArrowheads="1"/>
          </p:cNvSpPr>
          <p:nvPr/>
        </p:nvSpPr>
        <p:spPr bwMode="auto">
          <a:xfrm>
            <a:off x="1924050" y="2047875"/>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76135" name="Line 7"/>
          <p:cNvSpPr>
            <a:spLocks noChangeShapeType="1"/>
          </p:cNvSpPr>
          <p:nvPr/>
        </p:nvSpPr>
        <p:spPr bwMode="auto">
          <a:xfrm>
            <a:off x="2762250" y="2047875"/>
            <a:ext cx="0" cy="685800"/>
          </a:xfrm>
          <a:prstGeom prst="line">
            <a:avLst/>
          </a:prstGeom>
          <a:noFill/>
          <a:ln w="9525">
            <a:solidFill>
              <a:schemeClr val="tx1"/>
            </a:solidFill>
            <a:round/>
            <a:headEnd/>
            <a:tailEnd/>
          </a:ln>
        </p:spPr>
        <p:txBody>
          <a:bodyPr/>
          <a:lstStyle/>
          <a:p>
            <a:endParaRPr lang="en-US"/>
          </a:p>
        </p:txBody>
      </p:sp>
      <p:sp>
        <p:nvSpPr>
          <p:cNvPr id="176136" name="Text Box 8"/>
          <p:cNvSpPr txBox="1">
            <a:spLocks noChangeArrowheads="1"/>
          </p:cNvSpPr>
          <p:nvPr/>
        </p:nvSpPr>
        <p:spPr bwMode="auto">
          <a:xfrm>
            <a:off x="2762250" y="2047875"/>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02/06/2009</a:t>
            </a:r>
          </a:p>
        </p:txBody>
      </p:sp>
      <p:sp>
        <p:nvSpPr>
          <p:cNvPr id="176137" name="Line 9"/>
          <p:cNvSpPr>
            <a:spLocks noChangeShapeType="1"/>
          </p:cNvSpPr>
          <p:nvPr/>
        </p:nvSpPr>
        <p:spPr bwMode="auto">
          <a:xfrm>
            <a:off x="3905250" y="2047875"/>
            <a:ext cx="0" cy="685800"/>
          </a:xfrm>
          <a:prstGeom prst="line">
            <a:avLst/>
          </a:prstGeom>
          <a:noFill/>
          <a:ln w="9525">
            <a:solidFill>
              <a:schemeClr val="tx1"/>
            </a:solidFill>
            <a:round/>
            <a:headEnd/>
            <a:tailEnd/>
          </a:ln>
        </p:spPr>
        <p:txBody>
          <a:bodyPr/>
          <a:lstStyle/>
          <a:p>
            <a:endParaRPr lang="en-US"/>
          </a:p>
        </p:txBody>
      </p:sp>
      <p:sp>
        <p:nvSpPr>
          <p:cNvPr id="176138" name="Text Box 10"/>
          <p:cNvSpPr txBox="1">
            <a:spLocks noChangeArrowheads="1"/>
          </p:cNvSpPr>
          <p:nvPr/>
        </p:nvSpPr>
        <p:spPr bwMode="auto">
          <a:xfrm>
            <a:off x="3905250" y="2047875"/>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22:01:37</a:t>
            </a:r>
          </a:p>
        </p:txBody>
      </p:sp>
      <p:sp>
        <p:nvSpPr>
          <p:cNvPr id="176139" name="Line 11"/>
          <p:cNvSpPr>
            <a:spLocks noChangeShapeType="1"/>
          </p:cNvSpPr>
          <p:nvPr/>
        </p:nvSpPr>
        <p:spPr bwMode="auto">
          <a:xfrm>
            <a:off x="4895850" y="2047875"/>
            <a:ext cx="0" cy="685800"/>
          </a:xfrm>
          <a:prstGeom prst="line">
            <a:avLst/>
          </a:prstGeom>
          <a:noFill/>
          <a:ln w="9525">
            <a:solidFill>
              <a:schemeClr val="tx1"/>
            </a:solidFill>
            <a:round/>
            <a:headEnd/>
            <a:tailEnd/>
          </a:ln>
        </p:spPr>
        <p:txBody>
          <a:bodyPr/>
          <a:lstStyle/>
          <a:p>
            <a:endParaRPr lang="en-US"/>
          </a:p>
        </p:txBody>
      </p:sp>
      <p:sp>
        <p:nvSpPr>
          <p:cNvPr id="176140" name="Text Box 12"/>
          <p:cNvSpPr txBox="1">
            <a:spLocks noChangeArrowheads="1"/>
          </p:cNvSpPr>
          <p:nvPr/>
        </p:nvSpPr>
        <p:spPr bwMode="auto">
          <a:xfrm>
            <a:off x="4895850" y="2047875"/>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76141" name="Line 13"/>
          <p:cNvSpPr>
            <a:spLocks noChangeShapeType="1"/>
          </p:cNvSpPr>
          <p:nvPr/>
        </p:nvSpPr>
        <p:spPr bwMode="auto">
          <a:xfrm>
            <a:off x="5429250" y="2047875"/>
            <a:ext cx="0" cy="685800"/>
          </a:xfrm>
          <a:prstGeom prst="line">
            <a:avLst/>
          </a:prstGeom>
          <a:noFill/>
          <a:ln w="9525">
            <a:solidFill>
              <a:schemeClr val="tx1"/>
            </a:solidFill>
            <a:round/>
            <a:headEnd/>
            <a:tailEnd/>
          </a:ln>
        </p:spPr>
        <p:txBody>
          <a:bodyPr/>
          <a:lstStyle/>
          <a:p>
            <a:endParaRPr lang="en-US"/>
          </a:p>
        </p:txBody>
      </p:sp>
      <p:sp>
        <p:nvSpPr>
          <p:cNvPr id="176142" name="Text Box 14"/>
          <p:cNvSpPr txBox="1">
            <a:spLocks noChangeArrowheads="1"/>
          </p:cNvSpPr>
          <p:nvPr/>
        </p:nvSpPr>
        <p:spPr bwMode="auto">
          <a:xfrm>
            <a:off x="5429250" y="2047875"/>
            <a:ext cx="32766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     Hourly Maint. INP &amp; G-Port</a:t>
            </a:r>
          </a:p>
        </p:txBody>
      </p:sp>
      <p:sp>
        <p:nvSpPr>
          <p:cNvPr id="176143" name="Line 15"/>
          <p:cNvSpPr>
            <a:spLocks noChangeShapeType="1"/>
          </p:cNvSpPr>
          <p:nvPr/>
        </p:nvSpPr>
        <p:spPr bwMode="auto">
          <a:xfrm>
            <a:off x="5200650" y="2733675"/>
            <a:ext cx="0" cy="685800"/>
          </a:xfrm>
          <a:prstGeom prst="line">
            <a:avLst/>
          </a:prstGeom>
          <a:noFill/>
          <a:ln w="9525">
            <a:solidFill>
              <a:schemeClr val="tx1"/>
            </a:solidFill>
            <a:round/>
            <a:headEnd/>
            <a:tailEnd/>
          </a:ln>
        </p:spPr>
        <p:txBody>
          <a:bodyPr/>
          <a:lstStyle/>
          <a:p>
            <a:endParaRPr lang="en-US"/>
          </a:p>
        </p:txBody>
      </p:sp>
      <p:sp>
        <p:nvSpPr>
          <p:cNvPr id="176144" name="Text Box 16"/>
          <p:cNvSpPr txBox="1">
            <a:spLocks noChangeArrowheads="1"/>
          </p:cNvSpPr>
          <p:nvPr/>
        </p:nvSpPr>
        <p:spPr bwMode="auto">
          <a:xfrm>
            <a:off x="4362450" y="2733675"/>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76145" name="Rectangle 17"/>
          <p:cNvSpPr>
            <a:spLocks noChangeArrowheads="1"/>
          </p:cNvSpPr>
          <p:nvPr/>
        </p:nvSpPr>
        <p:spPr bwMode="auto">
          <a:xfrm>
            <a:off x="628650" y="2733675"/>
            <a:ext cx="7924800" cy="685800"/>
          </a:xfrm>
          <a:prstGeom prst="rect">
            <a:avLst/>
          </a:prstGeom>
          <a:noFill/>
          <a:ln w="9525">
            <a:solidFill>
              <a:schemeClr val="tx1"/>
            </a:solidFill>
            <a:miter lim="800000"/>
            <a:headEnd/>
            <a:tailEnd/>
          </a:ln>
        </p:spPr>
        <p:txBody>
          <a:bodyPr wrap="none" anchor="ctr"/>
          <a:lstStyle/>
          <a:p>
            <a:endParaRPr lang="en-US"/>
          </a:p>
        </p:txBody>
      </p:sp>
      <p:sp>
        <p:nvSpPr>
          <p:cNvPr id="176146" name="Text Box 18"/>
          <p:cNvSpPr txBox="1">
            <a:spLocks noChangeArrowheads="1"/>
          </p:cNvSpPr>
          <p:nvPr/>
        </p:nvSpPr>
        <p:spPr bwMode="auto">
          <a:xfrm>
            <a:off x="62865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02/06/2009</a:t>
            </a:r>
          </a:p>
        </p:txBody>
      </p:sp>
      <p:sp>
        <p:nvSpPr>
          <p:cNvPr id="176147" name="Line 19"/>
          <p:cNvSpPr>
            <a:spLocks noChangeShapeType="1"/>
          </p:cNvSpPr>
          <p:nvPr/>
        </p:nvSpPr>
        <p:spPr bwMode="auto">
          <a:xfrm>
            <a:off x="1924050" y="2733675"/>
            <a:ext cx="0" cy="685800"/>
          </a:xfrm>
          <a:prstGeom prst="line">
            <a:avLst/>
          </a:prstGeom>
          <a:noFill/>
          <a:ln w="9525">
            <a:solidFill>
              <a:schemeClr val="tx1"/>
            </a:solidFill>
            <a:round/>
            <a:headEnd/>
            <a:tailEnd/>
          </a:ln>
        </p:spPr>
        <p:txBody>
          <a:bodyPr/>
          <a:lstStyle/>
          <a:p>
            <a:endParaRPr lang="en-US"/>
          </a:p>
        </p:txBody>
      </p:sp>
      <p:sp>
        <p:nvSpPr>
          <p:cNvPr id="176148" name="Text Box 20"/>
          <p:cNvSpPr txBox="1">
            <a:spLocks noChangeArrowheads="1"/>
          </p:cNvSpPr>
          <p:nvPr/>
        </p:nvSpPr>
        <p:spPr bwMode="auto">
          <a:xfrm>
            <a:off x="1924050" y="2733675"/>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21:00:00</a:t>
            </a:r>
          </a:p>
        </p:txBody>
      </p:sp>
      <p:sp>
        <p:nvSpPr>
          <p:cNvPr id="176149" name="Line 21"/>
          <p:cNvSpPr>
            <a:spLocks noChangeShapeType="1"/>
          </p:cNvSpPr>
          <p:nvPr/>
        </p:nvSpPr>
        <p:spPr bwMode="auto">
          <a:xfrm>
            <a:off x="3295650" y="2733675"/>
            <a:ext cx="0" cy="685800"/>
          </a:xfrm>
          <a:prstGeom prst="line">
            <a:avLst/>
          </a:prstGeom>
          <a:noFill/>
          <a:ln w="9525">
            <a:solidFill>
              <a:schemeClr val="tx1"/>
            </a:solidFill>
            <a:round/>
            <a:headEnd/>
            <a:tailEnd/>
          </a:ln>
        </p:spPr>
        <p:txBody>
          <a:bodyPr/>
          <a:lstStyle/>
          <a:p>
            <a:endParaRPr lang="en-US"/>
          </a:p>
        </p:txBody>
      </p:sp>
      <p:sp>
        <p:nvSpPr>
          <p:cNvPr id="176150" name="Line 22"/>
          <p:cNvSpPr>
            <a:spLocks noChangeShapeType="1"/>
          </p:cNvSpPr>
          <p:nvPr/>
        </p:nvSpPr>
        <p:spPr bwMode="auto">
          <a:xfrm>
            <a:off x="4362450" y="2733675"/>
            <a:ext cx="0" cy="685800"/>
          </a:xfrm>
          <a:prstGeom prst="line">
            <a:avLst/>
          </a:prstGeom>
          <a:noFill/>
          <a:ln w="9525">
            <a:solidFill>
              <a:schemeClr val="tx1"/>
            </a:solidFill>
            <a:round/>
            <a:headEnd/>
            <a:tailEnd/>
          </a:ln>
        </p:spPr>
        <p:txBody>
          <a:bodyPr/>
          <a:lstStyle/>
          <a:p>
            <a:endParaRPr lang="en-US"/>
          </a:p>
        </p:txBody>
      </p:sp>
      <p:sp>
        <p:nvSpPr>
          <p:cNvPr id="176151" name="Text Box 23"/>
          <p:cNvSpPr txBox="1">
            <a:spLocks noChangeArrowheads="1"/>
          </p:cNvSpPr>
          <p:nvPr/>
        </p:nvSpPr>
        <p:spPr bwMode="auto">
          <a:xfrm>
            <a:off x="3295650" y="2733675"/>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76152" name="Text Box 24"/>
          <p:cNvSpPr txBox="1">
            <a:spLocks noChangeArrowheads="1"/>
          </p:cNvSpPr>
          <p:nvPr/>
        </p:nvSpPr>
        <p:spPr bwMode="auto">
          <a:xfrm>
            <a:off x="329565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22:00:00</a:t>
            </a:r>
          </a:p>
        </p:txBody>
      </p:sp>
      <p:sp>
        <p:nvSpPr>
          <p:cNvPr id="176153" name="Rectangle 25"/>
          <p:cNvSpPr>
            <a:spLocks noChangeArrowheads="1"/>
          </p:cNvSpPr>
          <p:nvPr/>
        </p:nvSpPr>
        <p:spPr bwMode="auto">
          <a:xfrm>
            <a:off x="628650" y="3419475"/>
            <a:ext cx="7924800" cy="304800"/>
          </a:xfrm>
          <a:prstGeom prst="rect">
            <a:avLst/>
          </a:prstGeom>
          <a:noFill/>
          <a:ln w="9525">
            <a:solidFill>
              <a:schemeClr val="tx1"/>
            </a:solidFill>
            <a:miter lim="800000"/>
            <a:headEnd/>
            <a:tailEnd/>
          </a:ln>
        </p:spPr>
        <p:txBody>
          <a:bodyPr wrap="none" anchor="ctr"/>
          <a:lstStyle/>
          <a:p>
            <a:endParaRPr lang="en-US"/>
          </a:p>
        </p:txBody>
      </p:sp>
      <p:sp>
        <p:nvSpPr>
          <p:cNvPr id="176154" name="Text Box 26"/>
          <p:cNvSpPr txBox="1">
            <a:spLocks noChangeArrowheads="1"/>
          </p:cNvSpPr>
          <p:nvPr/>
        </p:nvSpPr>
        <p:spPr bwMode="auto">
          <a:xfrm>
            <a:off x="552450"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76155" name="Line 27"/>
          <p:cNvSpPr>
            <a:spLocks noChangeShapeType="1"/>
          </p:cNvSpPr>
          <p:nvPr/>
        </p:nvSpPr>
        <p:spPr bwMode="auto">
          <a:xfrm>
            <a:off x="1543050" y="3419475"/>
            <a:ext cx="0" cy="304800"/>
          </a:xfrm>
          <a:prstGeom prst="line">
            <a:avLst/>
          </a:prstGeom>
          <a:noFill/>
          <a:ln w="9525">
            <a:solidFill>
              <a:schemeClr val="tx1"/>
            </a:solidFill>
            <a:round/>
            <a:headEnd/>
            <a:tailEnd/>
          </a:ln>
        </p:spPr>
        <p:txBody>
          <a:bodyPr/>
          <a:lstStyle/>
          <a:p>
            <a:endParaRPr lang="en-US"/>
          </a:p>
        </p:txBody>
      </p:sp>
      <p:sp>
        <p:nvSpPr>
          <p:cNvPr id="176156" name="Rectangle 28"/>
          <p:cNvSpPr>
            <a:spLocks noChangeArrowheads="1"/>
          </p:cNvSpPr>
          <p:nvPr/>
        </p:nvSpPr>
        <p:spPr bwMode="auto">
          <a:xfrm>
            <a:off x="628650" y="3724275"/>
            <a:ext cx="7924800" cy="304800"/>
          </a:xfrm>
          <a:prstGeom prst="rect">
            <a:avLst/>
          </a:prstGeom>
          <a:noFill/>
          <a:ln w="9525">
            <a:solidFill>
              <a:schemeClr val="tx1"/>
            </a:solidFill>
            <a:miter lim="800000"/>
            <a:headEnd/>
            <a:tailEnd/>
          </a:ln>
        </p:spPr>
        <p:txBody>
          <a:bodyPr wrap="none" anchor="ctr"/>
          <a:lstStyle/>
          <a:p>
            <a:endParaRPr lang="en-US"/>
          </a:p>
        </p:txBody>
      </p:sp>
      <p:sp>
        <p:nvSpPr>
          <p:cNvPr id="176157" name="Line 29"/>
          <p:cNvSpPr>
            <a:spLocks noChangeShapeType="1"/>
          </p:cNvSpPr>
          <p:nvPr/>
        </p:nvSpPr>
        <p:spPr bwMode="auto">
          <a:xfrm>
            <a:off x="1543050" y="3724275"/>
            <a:ext cx="0" cy="304800"/>
          </a:xfrm>
          <a:prstGeom prst="line">
            <a:avLst/>
          </a:prstGeom>
          <a:noFill/>
          <a:ln w="9525">
            <a:solidFill>
              <a:schemeClr val="tx1"/>
            </a:solidFill>
            <a:round/>
            <a:headEnd/>
            <a:tailEnd/>
          </a:ln>
        </p:spPr>
        <p:txBody>
          <a:bodyPr/>
          <a:lstStyle/>
          <a:p>
            <a:endParaRPr lang="en-US"/>
          </a:p>
        </p:txBody>
      </p:sp>
      <p:sp>
        <p:nvSpPr>
          <p:cNvPr id="176158" name="Text Box 30"/>
          <p:cNvSpPr txBox="1">
            <a:spLocks noChangeArrowheads="1"/>
          </p:cNvSpPr>
          <p:nvPr/>
        </p:nvSpPr>
        <p:spPr bwMode="auto">
          <a:xfrm>
            <a:off x="933450" y="3724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76159" name="Text Box 31"/>
          <p:cNvSpPr txBox="1">
            <a:spLocks noChangeArrowheads="1"/>
          </p:cNvSpPr>
          <p:nvPr/>
        </p:nvSpPr>
        <p:spPr bwMode="auto">
          <a:xfrm>
            <a:off x="1466850" y="3419475"/>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APSMSRCV</a:t>
            </a:r>
          </a:p>
        </p:txBody>
      </p:sp>
      <p:sp>
        <p:nvSpPr>
          <p:cNvPr id="176160" name="Text Box 32"/>
          <p:cNvSpPr txBox="1">
            <a:spLocks noChangeArrowheads="1"/>
          </p:cNvSpPr>
          <p:nvPr/>
        </p:nvSpPr>
        <p:spPr bwMode="auto">
          <a:xfrm>
            <a:off x="1619250" y="3724275"/>
            <a:ext cx="6934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1324368            99840             124590                1307                309               8749                         </a:t>
            </a:r>
          </a:p>
        </p:txBody>
      </p:sp>
      <p:sp>
        <p:nvSpPr>
          <p:cNvPr id="176161" name="Line 33"/>
          <p:cNvSpPr>
            <a:spLocks noChangeShapeType="1"/>
          </p:cNvSpPr>
          <p:nvPr/>
        </p:nvSpPr>
        <p:spPr bwMode="auto">
          <a:xfrm>
            <a:off x="2686050" y="3419475"/>
            <a:ext cx="0" cy="609600"/>
          </a:xfrm>
          <a:prstGeom prst="line">
            <a:avLst/>
          </a:prstGeom>
          <a:noFill/>
          <a:ln w="9525">
            <a:solidFill>
              <a:schemeClr val="tx1"/>
            </a:solidFill>
            <a:round/>
            <a:headEnd/>
            <a:tailEnd/>
          </a:ln>
        </p:spPr>
        <p:txBody>
          <a:bodyPr/>
          <a:lstStyle/>
          <a:p>
            <a:endParaRPr lang="en-US"/>
          </a:p>
        </p:txBody>
      </p:sp>
      <p:sp>
        <p:nvSpPr>
          <p:cNvPr id="176162" name="Text Box 34"/>
          <p:cNvSpPr txBox="1">
            <a:spLocks noChangeArrowheads="1"/>
          </p:cNvSpPr>
          <p:nvPr/>
        </p:nvSpPr>
        <p:spPr bwMode="auto">
          <a:xfrm>
            <a:off x="2686050" y="3419475"/>
            <a:ext cx="1828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APSMSREL</a:t>
            </a:r>
          </a:p>
        </p:txBody>
      </p:sp>
      <p:sp>
        <p:nvSpPr>
          <p:cNvPr id="176163" name="Line 35"/>
          <p:cNvSpPr>
            <a:spLocks noChangeShapeType="1"/>
          </p:cNvSpPr>
          <p:nvPr/>
        </p:nvSpPr>
        <p:spPr bwMode="auto">
          <a:xfrm>
            <a:off x="3981450" y="3419475"/>
            <a:ext cx="0" cy="609600"/>
          </a:xfrm>
          <a:prstGeom prst="line">
            <a:avLst/>
          </a:prstGeom>
          <a:noFill/>
          <a:ln w="9525">
            <a:solidFill>
              <a:schemeClr val="tx1"/>
            </a:solidFill>
            <a:round/>
            <a:headEnd/>
            <a:tailEnd/>
          </a:ln>
        </p:spPr>
        <p:txBody>
          <a:bodyPr/>
          <a:lstStyle/>
          <a:p>
            <a:endParaRPr lang="en-US"/>
          </a:p>
        </p:txBody>
      </p:sp>
      <p:sp>
        <p:nvSpPr>
          <p:cNvPr id="176164" name="Text Box 36"/>
          <p:cNvSpPr txBox="1">
            <a:spLocks noChangeArrowheads="1"/>
          </p:cNvSpPr>
          <p:nvPr/>
        </p:nvSpPr>
        <p:spPr bwMode="auto">
          <a:xfrm>
            <a:off x="3981450"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INPQRCV</a:t>
            </a:r>
          </a:p>
        </p:txBody>
      </p:sp>
      <p:sp>
        <p:nvSpPr>
          <p:cNvPr id="176165" name="Line 37"/>
          <p:cNvSpPr>
            <a:spLocks noChangeShapeType="1"/>
          </p:cNvSpPr>
          <p:nvPr/>
        </p:nvSpPr>
        <p:spPr bwMode="auto">
          <a:xfrm>
            <a:off x="5200650" y="3343275"/>
            <a:ext cx="0" cy="685800"/>
          </a:xfrm>
          <a:prstGeom prst="line">
            <a:avLst/>
          </a:prstGeom>
          <a:noFill/>
          <a:ln w="9525">
            <a:solidFill>
              <a:schemeClr val="tx1"/>
            </a:solidFill>
            <a:round/>
            <a:headEnd/>
            <a:tailEnd/>
          </a:ln>
        </p:spPr>
        <p:txBody>
          <a:bodyPr/>
          <a:lstStyle/>
          <a:p>
            <a:endParaRPr lang="en-US"/>
          </a:p>
        </p:txBody>
      </p:sp>
      <p:sp>
        <p:nvSpPr>
          <p:cNvPr id="176166" name="Text Box 38"/>
          <p:cNvSpPr txBox="1">
            <a:spLocks noChangeArrowheads="1"/>
          </p:cNvSpPr>
          <p:nvPr/>
        </p:nvSpPr>
        <p:spPr bwMode="auto">
          <a:xfrm>
            <a:off x="5200650" y="3419475"/>
            <a:ext cx="1295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INPQDSC</a:t>
            </a:r>
          </a:p>
        </p:txBody>
      </p:sp>
      <p:sp>
        <p:nvSpPr>
          <p:cNvPr id="176167" name="Line 39"/>
          <p:cNvSpPr>
            <a:spLocks noChangeShapeType="1"/>
          </p:cNvSpPr>
          <p:nvPr/>
        </p:nvSpPr>
        <p:spPr bwMode="auto">
          <a:xfrm>
            <a:off x="6419850" y="3419475"/>
            <a:ext cx="0" cy="609600"/>
          </a:xfrm>
          <a:prstGeom prst="line">
            <a:avLst/>
          </a:prstGeom>
          <a:noFill/>
          <a:ln w="9525">
            <a:solidFill>
              <a:schemeClr val="tx1"/>
            </a:solidFill>
            <a:round/>
            <a:headEnd/>
            <a:tailEnd/>
          </a:ln>
        </p:spPr>
        <p:txBody>
          <a:bodyPr/>
          <a:lstStyle/>
          <a:p>
            <a:endParaRPr lang="en-US"/>
          </a:p>
        </p:txBody>
      </p:sp>
      <p:sp>
        <p:nvSpPr>
          <p:cNvPr id="176168" name="Text Box 40"/>
          <p:cNvSpPr txBox="1">
            <a:spLocks noChangeArrowheads="1"/>
          </p:cNvSpPr>
          <p:nvPr/>
        </p:nvSpPr>
        <p:spPr bwMode="auto">
          <a:xfrm>
            <a:off x="6419850" y="3419475"/>
            <a:ext cx="2209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INPQTCPE    INPSREP</a:t>
            </a:r>
          </a:p>
        </p:txBody>
      </p:sp>
      <p:sp>
        <p:nvSpPr>
          <p:cNvPr id="176169" name="Rectangle 41"/>
          <p:cNvSpPr>
            <a:spLocks noChangeArrowheads="1"/>
          </p:cNvSpPr>
          <p:nvPr/>
        </p:nvSpPr>
        <p:spPr bwMode="auto">
          <a:xfrm>
            <a:off x="0" y="990600"/>
            <a:ext cx="9144000" cy="457200"/>
          </a:xfrm>
          <a:prstGeom prst="rect">
            <a:avLst/>
          </a:prstGeom>
          <a:noFill/>
          <a:ln w="9525">
            <a:noFill/>
            <a:miter lim="800000"/>
            <a:headEnd/>
            <a:tailEnd/>
          </a:ln>
        </p:spPr>
        <p:txBody>
          <a:bodyPr>
            <a:spAutoFit/>
          </a:bodyPr>
          <a:lstStyle/>
          <a:p>
            <a:pPr algn="ctr" eaLnBrk="0" hangingPunct="0"/>
            <a:r>
              <a:rPr lang="en-US" sz="2400"/>
              <a:t>rept-meas:type=mtch:enttype=np (INP &amp; G-Port system wide)</a:t>
            </a:r>
          </a:p>
        </p:txBody>
      </p:sp>
      <p:sp>
        <p:nvSpPr>
          <p:cNvPr id="176170" name="Rectangle 42"/>
          <p:cNvSpPr>
            <a:spLocks noChangeArrowheads="1"/>
          </p:cNvSpPr>
          <p:nvPr/>
        </p:nvSpPr>
        <p:spPr bwMode="auto">
          <a:xfrm>
            <a:off x="628650" y="4029075"/>
            <a:ext cx="7924800" cy="304800"/>
          </a:xfrm>
          <a:prstGeom prst="rect">
            <a:avLst/>
          </a:prstGeom>
          <a:noFill/>
          <a:ln w="9525">
            <a:solidFill>
              <a:schemeClr val="tx1"/>
            </a:solidFill>
            <a:miter lim="800000"/>
            <a:headEnd/>
            <a:tailEnd/>
          </a:ln>
        </p:spPr>
        <p:txBody>
          <a:bodyPr wrap="none" anchor="ctr"/>
          <a:lstStyle/>
          <a:p>
            <a:endParaRPr lang="en-US"/>
          </a:p>
        </p:txBody>
      </p:sp>
      <p:sp>
        <p:nvSpPr>
          <p:cNvPr id="176171" name="Text Box 43"/>
          <p:cNvSpPr txBox="1">
            <a:spLocks noChangeArrowheads="1"/>
          </p:cNvSpPr>
          <p:nvPr/>
        </p:nvSpPr>
        <p:spPr bwMode="auto">
          <a:xfrm>
            <a:off x="628650" y="4029075"/>
            <a:ext cx="8001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GPSRRCV     GPSRGTT   GPSRREP   GPSRERR    GPNOCL   GPNOCLGT    IS41LRERR</a:t>
            </a:r>
          </a:p>
        </p:txBody>
      </p:sp>
      <p:sp>
        <p:nvSpPr>
          <p:cNvPr id="176172" name="Line 44"/>
          <p:cNvSpPr>
            <a:spLocks noChangeShapeType="1"/>
          </p:cNvSpPr>
          <p:nvPr/>
        </p:nvSpPr>
        <p:spPr bwMode="auto">
          <a:xfrm>
            <a:off x="1771650" y="4029075"/>
            <a:ext cx="0" cy="609600"/>
          </a:xfrm>
          <a:prstGeom prst="line">
            <a:avLst/>
          </a:prstGeom>
          <a:noFill/>
          <a:ln w="9525">
            <a:solidFill>
              <a:schemeClr val="tx1"/>
            </a:solidFill>
            <a:round/>
            <a:headEnd/>
            <a:tailEnd/>
          </a:ln>
        </p:spPr>
        <p:txBody>
          <a:bodyPr/>
          <a:lstStyle/>
          <a:p>
            <a:endParaRPr lang="en-US"/>
          </a:p>
        </p:txBody>
      </p:sp>
      <p:sp>
        <p:nvSpPr>
          <p:cNvPr id="176173" name="Line 45"/>
          <p:cNvSpPr>
            <a:spLocks noChangeShapeType="1"/>
          </p:cNvSpPr>
          <p:nvPr/>
        </p:nvSpPr>
        <p:spPr bwMode="auto">
          <a:xfrm>
            <a:off x="3829050" y="4029075"/>
            <a:ext cx="0" cy="609600"/>
          </a:xfrm>
          <a:prstGeom prst="line">
            <a:avLst/>
          </a:prstGeom>
          <a:noFill/>
          <a:ln w="9525">
            <a:solidFill>
              <a:schemeClr val="tx1"/>
            </a:solidFill>
            <a:round/>
            <a:headEnd/>
            <a:tailEnd/>
          </a:ln>
        </p:spPr>
        <p:txBody>
          <a:bodyPr/>
          <a:lstStyle/>
          <a:p>
            <a:endParaRPr lang="en-US"/>
          </a:p>
        </p:txBody>
      </p:sp>
      <p:sp>
        <p:nvSpPr>
          <p:cNvPr id="176174" name="Line 46"/>
          <p:cNvSpPr>
            <a:spLocks noChangeShapeType="1"/>
          </p:cNvSpPr>
          <p:nvPr/>
        </p:nvSpPr>
        <p:spPr bwMode="auto">
          <a:xfrm>
            <a:off x="4972050" y="4029075"/>
            <a:ext cx="0" cy="609600"/>
          </a:xfrm>
          <a:prstGeom prst="line">
            <a:avLst/>
          </a:prstGeom>
          <a:noFill/>
          <a:ln w="9525">
            <a:solidFill>
              <a:schemeClr val="tx1"/>
            </a:solidFill>
            <a:round/>
            <a:headEnd/>
            <a:tailEnd/>
          </a:ln>
        </p:spPr>
        <p:txBody>
          <a:bodyPr/>
          <a:lstStyle/>
          <a:p>
            <a:endParaRPr lang="en-US"/>
          </a:p>
        </p:txBody>
      </p:sp>
      <p:sp>
        <p:nvSpPr>
          <p:cNvPr id="176175" name="Line 47"/>
          <p:cNvSpPr>
            <a:spLocks noChangeShapeType="1"/>
          </p:cNvSpPr>
          <p:nvPr/>
        </p:nvSpPr>
        <p:spPr bwMode="auto">
          <a:xfrm>
            <a:off x="5962650" y="4029075"/>
            <a:ext cx="0" cy="609600"/>
          </a:xfrm>
          <a:prstGeom prst="line">
            <a:avLst/>
          </a:prstGeom>
          <a:noFill/>
          <a:ln w="9525">
            <a:solidFill>
              <a:schemeClr val="tx1"/>
            </a:solidFill>
            <a:round/>
            <a:headEnd/>
            <a:tailEnd/>
          </a:ln>
        </p:spPr>
        <p:txBody>
          <a:bodyPr/>
          <a:lstStyle/>
          <a:p>
            <a:endParaRPr lang="en-US"/>
          </a:p>
        </p:txBody>
      </p:sp>
      <p:sp>
        <p:nvSpPr>
          <p:cNvPr id="176176" name="Rectangle 48"/>
          <p:cNvSpPr>
            <a:spLocks noChangeArrowheads="1"/>
          </p:cNvSpPr>
          <p:nvPr/>
        </p:nvSpPr>
        <p:spPr bwMode="auto">
          <a:xfrm>
            <a:off x="628650" y="4333875"/>
            <a:ext cx="7924800" cy="304800"/>
          </a:xfrm>
          <a:prstGeom prst="rect">
            <a:avLst/>
          </a:prstGeom>
          <a:noFill/>
          <a:ln w="9525">
            <a:solidFill>
              <a:schemeClr val="tx1"/>
            </a:solidFill>
            <a:miter lim="800000"/>
            <a:headEnd/>
            <a:tailEnd/>
          </a:ln>
        </p:spPr>
        <p:txBody>
          <a:bodyPr wrap="none" anchor="ctr"/>
          <a:lstStyle/>
          <a:p>
            <a:endParaRPr lang="en-US"/>
          </a:p>
        </p:txBody>
      </p:sp>
      <p:sp>
        <p:nvSpPr>
          <p:cNvPr id="176177" name="Rectangle 49"/>
          <p:cNvSpPr>
            <a:spLocks noChangeArrowheads="1"/>
          </p:cNvSpPr>
          <p:nvPr/>
        </p:nvSpPr>
        <p:spPr bwMode="auto">
          <a:xfrm>
            <a:off x="628650" y="4638675"/>
            <a:ext cx="7924800" cy="304800"/>
          </a:xfrm>
          <a:prstGeom prst="rect">
            <a:avLst/>
          </a:prstGeom>
          <a:noFill/>
          <a:ln w="9525">
            <a:solidFill>
              <a:schemeClr val="tx1"/>
            </a:solidFill>
            <a:miter lim="800000"/>
            <a:headEnd/>
            <a:tailEnd/>
          </a:ln>
        </p:spPr>
        <p:txBody>
          <a:bodyPr wrap="none" anchor="ctr"/>
          <a:lstStyle/>
          <a:p>
            <a:endParaRPr lang="en-US"/>
          </a:p>
        </p:txBody>
      </p:sp>
      <p:sp>
        <p:nvSpPr>
          <p:cNvPr id="176178" name="Rectangle 50"/>
          <p:cNvSpPr>
            <a:spLocks noChangeArrowheads="1"/>
          </p:cNvSpPr>
          <p:nvPr/>
        </p:nvSpPr>
        <p:spPr bwMode="auto">
          <a:xfrm>
            <a:off x="628650" y="4943475"/>
            <a:ext cx="7924800" cy="304800"/>
          </a:xfrm>
          <a:prstGeom prst="rect">
            <a:avLst/>
          </a:prstGeom>
          <a:noFill/>
          <a:ln w="9525">
            <a:solidFill>
              <a:schemeClr val="tx1"/>
            </a:solidFill>
            <a:miter lim="800000"/>
            <a:headEnd/>
            <a:tailEnd/>
          </a:ln>
        </p:spPr>
        <p:txBody>
          <a:bodyPr wrap="none" anchor="ctr"/>
          <a:lstStyle/>
          <a:p>
            <a:endParaRPr lang="en-US"/>
          </a:p>
        </p:txBody>
      </p:sp>
      <p:sp>
        <p:nvSpPr>
          <p:cNvPr id="176179" name="Line 51"/>
          <p:cNvSpPr>
            <a:spLocks noChangeShapeType="1"/>
          </p:cNvSpPr>
          <p:nvPr/>
        </p:nvSpPr>
        <p:spPr bwMode="auto">
          <a:xfrm>
            <a:off x="3676650" y="4638675"/>
            <a:ext cx="0" cy="609600"/>
          </a:xfrm>
          <a:prstGeom prst="line">
            <a:avLst/>
          </a:prstGeom>
          <a:noFill/>
          <a:ln w="9525">
            <a:solidFill>
              <a:schemeClr val="tx1"/>
            </a:solidFill>
            <a:round/>
            <a:headEnd/>
            <a:tailEnd/>
          </a:ln>
        </p:spPr>
        <p:txBody>
          <a:bodyPr/>
          <a:lstStyle/>
          <a:p>
            <a:endParaRPr lang="en-US"/>
          </a:p>
        </p:txBody>
      </p:sp>
      <p:sp>
        <p:nvSpPr>
          <p:cNvPr id="176180" name="Text Box 52"/>
          <p:cNvSpPr txBox="1">
            <a:spLocks noChangeArrowheads="1"/>
          </p:cNvSpPr>
          <p:nvPr/>
        </p:nvSpPr>
        <p:spPr bwMode="auto">
          <a:xfrm>
            <a:off x="704850" y="4333875"/>
            <a:ext cx="7848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45790              450            1432                93                 571               431                  413</a:t>
            </a:r>
          </a:p>
        </p:txBody>
      </p:sp>
      <p:sp>
        <p:nvSpPr>
          <p:cNvPr id="176181" name="Text Box 53"/>
          <p:cNvSpPr txBox="1">
            <a:spLocks noChangeArrowheads="1"/>
          </p:cNvSpPr>
          <p:nvPr/>
        </p:nvSpPr>
        <p:spPr bwMode="auto">
          <a:xfrm>
            <a:off x="857250" y="4943475"/>
            <a:ext cx="7772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4246                  3833</a:t>
            </a:r>
          </a:p>
        </p:txBody>
      </p:sp>
      <p:sp>
        <p:nvSpPr>
          <p:cNvPr id="176182" name="Line 54"/>
          <p:cNvSpPr>
            <a:spLocks noChangeShapeType="1"/>
          </p:cNvSpPr>
          <p:nvPr/>
        </p:nvSpPr>
        <p:spPr bwMode="auto">
          <a:xfrm>
            <a:off x="7562850" y="3419475"/>
            <a:ext cx="0" cy="609600"/>
          </a:xfrm>
          <a:prstGeom prst="line">
            <a:avLst/>
          </a:prstGeom>
          <a:noFill/>
          <a:ln w="9525">
            <a:solidFill>
              <a:schemeClr val="tx1"/>
            </a:solidFill>
            <a:round/>
            <a:headEnd/>
            <a:tailEnd/>
          </a:ln>
        </p:spPr>
        <p:txBody>
          <a:bodyPr/>
          <a:lstStyle/>
          <a:p>
            <a:endParaRPr lang="en-US"/>
          </a:p>
        </p:txBody>
      </p:sp>
      <p:sp>
        <p:nvSpPr>
          <p:cNvPr id="176183" name="Text Box 55"/>
          <p:cNvSpPr txBox="1">
            <a:spLocks noChangeArrowheads="1"/>
          </p:cNvSpPr>
          <p:nvPr/>
        </p:nvSpPr>
        <p:spPr bwMode="auto">
          <a:xfrm>
            <a:off x="704850" y="4638675"/>
            <a:ext cx="7848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IS41LRMRCV   IS41LRRTRN  </a:t>
            </a:r>
          </a:p>
        </p:txBody>
      </p:sp>
      <p:sp>
        <p:nvSpPr>
          <p:cNvPr id="176184" name="Line 56"/>
          <p:cNvSpPr>
            <a:spLocks noChangeShapeType="1"/>
          </p:cNvSpPr>
          <p:nvPr/>
        </p:nvSpPr>
        <p:spPr bwMode="auto">
          <a:xfrm>
            <a:off x="7181850" y="4029075"/>
            <a:ext cx="0" cy="609600"/>
          </a:xfrm>
          <a:prstGeom prst="line">
            <a:avLst/>
          </a:prstGeom>
          <a:noFill/>
          <a:ln w="9525">
            <a:solidFill>
              <a:schemeClr val="tx1"/>
            </a:solidFill>
            <a:round/>
            <a:headEnd/>
            <a:tailEnd/>
          </a:ln>
        </p:spPr>
        <p:txBody>
          <a:bodyPr/>
          <a:lstStyle/>
          <a:p>
            <a:endParaRPr lang="en-US"/>
          </a:p>
        </p:txBody>
      </p:sp>
      <p:sp>
        <p:nvSpPr>
          <p:cNvPr id="176185" name="Line 57"/>
          <p:cNvSpPr>
            <a:spLocks noChangeShapeType="1"/>
          </p:cNvSpPr>
          <p:nvPr/>
        </p:nvSpPr>
        <p:spPr bwMode="auto">
          <a:xfrm>
            <a:off x="2076450" y="4638675"/>
            <a:ext cx="0" cy="609600"/>
          </a:xfrm>
          <a:prstGeom prst="line">
            <a:avLst/>
          </a:prstGeom>
          <a:noFill/>
          <a:ln w="9525">
            <a:solidFill>
              <a:schemeClr val="tx1"/>
            </a:solidFill>
            <a:round/>
            <a:headEnd/>
            <a:tailEnd/>
          </a:ln>
        </p:spPr>
        <p:txBody>
          <a:bodyPr/>
          <a:lstStyle/>
          <a:p>
            <a:endParaRPr lang="en-US"/>
          </a:p>
        </p:txBody>
      </p:sp>
      <p:sp>
        <p:nvSpPr>
          <p:cNvPr id="176186" name="Line 58"/>
          <p:cNvSpPr>
            <a:spLocks noChangeShapeType="1"/>
          </p:cNvSpPr>
          <p:nvPr/>
        </p:nvSpPr>
        <p:spPr bwMode="auto">
          <a:xfrm>
            <a:off x="2838450" y="4029075"/>
            <a:ext cx="0" cy="609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533400" y="0"/>
            <a:ext cx="8839200" cy="457200"/>
          </a:xfrm>
        </p:spPr>
        <p:txBody>
          <a:bodyPr/>
          <a:lstStyle/>
          <a:p>
            <a:pPr eaLnBrk="1" hangingPunct="1"/>
            <a:r>
              <a:rPr lang="en-US" dirty="0" smtClean="0"/>
              <a:t>Hourly Maintenance INAP Measurements</a:t>
            </a:r>
          </a:p>
        </p:txBody>
      </p:sp>
      <p:sp>
        <p:nvSpPr>
          <p:cNvPr id="177155" name="Rectangle 3"/>
          <p:cNvSpPr>
            <a:spLocks noChangeArrowheads="1"/>
          </p:cNvSpPr>
          <p:nvPr/>
        </p:nvSpPr>
        <p:spPr bwMode="auto">
          <a:xfrm>
            <a:off x="533400" y="2047875"/>
            <a:ext cx="7924800" cy="685800"/>
          </a:xfrm>
          <a:prstGeom prst="rect">
            <a:avLst/>
          </a:prstGeom>
          <a:noFill/>
          <a:ln w="9525">
            <a:solidFill>
              <a:schemeClr val="tx1"/>
            </a:solidFill>
            <a:miter lim="800000"/>
            <a:headEnd/>
            <a:tailEnd/>
          </a:ln>
        </p:spPr>
        <p:txBody>
          <a:bodyPr wrap="none" anchor="ctr"/>
          <a:lstStyle/>
          <a:p>
            <a:endParaRPr lang="en-US"/>
          </a:p>
        </p:txBody>
      </p:sp>
      <p:sp>
        <p:nvSpPr>
          <p:cNvPr id="177156" name="Text Box 4"/>
          <p:cNvSpPr txBox="1">
            <a:spLocks noChangeArrowheads="1"/>
          </p:cNvSpPr>
          <p:nvPr/>
        </p:nvSpPr>
        <p:spPr bwMode="auto">
          <a:xfrm>
            <a:off x="533400" y="20478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77157" name="Line 5"/>
          <p:cNvSpPr>
            <a:spLocks noChangeShapeType="1"/>
          </p:cNvSpPr>
          <p:nvPr/>
        </p:nvSpPr>
        <p:spPr bwMode="auto">
          <a:xfrm>
            <a:off x="1828800" y="2047875"/>
            <a:ext cx="0" cy="685800"/>
          </a:xfrm>
          <a:prstGeom prst="line">
            <a:avLst/>
          </a:prstGeom>
          <a:noFill/>
          <a:ln w="9525">
            <a:solidFill>
              <a:schemeClr val="tx1"/>
            </a:solidFill>
            <a:round/>
            <a:headEnd/>
            <a:tailEnd/>
          </a:ln>
        </p:spPr>
        <p:txBody>
          <a:bodyPr/>
          <a:lstStyle/>
          <a:p>
            <a:endParaRPr lang="en-US"/>
          </a:p>
        </p:txBody>
      </p:sp>
      <p:sp>
        <p:nvSpPr>
          <p:cNvPr id="177158" name="Text Box 6"/>
          <p:cNvSpPr txBox="1">
            <a:spLocks noChangeArrowheads="1"/>
          </p:cNvSpPr>
          <p:nvPr/>
        </p:nvSpPr>
        <p:spPr bwMode="auto">
          <a:xfrm>
            <a:off x="1828800" y="2047875"/>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77159" name="Line 7"/>
          <p:cNvSpPr>
            <a:spLocks noChangeShapeType="1"/>
          </p:cNvSpPr>
          <p:nvPr/>
        </p:nvSpPr>
        <p:spPr bwMode="auto">
          <a:xfrm>
            <a:off x="2667000" y="2047875"/>
            <a:ext cx="0" cy="685800"/>
          </a:xfrm>
          <a:prstGeom prst="line">
            <a:avLst/>
          </a:prstGeom>
          <a:noFill/>
          <a:ln w="9525">
            <a:solidFill>
              <a:schemeClr val="tx1"/>
            </a:solidFill>
            <a:round/>
            <a:headEnd/>
            <a:tailEnd/>
          </a:ln>
        </p:spPr>
        <p:txBody>
          <a:bodyPr/>
          <a:lstStyle/>
          <a:p>
            <a:endParaRPr lang="en-US"/>
          </a:p>
        </p:txBody>
      </p:sp>
      <p:sp>
        <p:nvSpPr>
          <p:cNvPr id="177160" name="Text Box 8"/>
          <p:cNvSpPr txBox="1">
            <a:spLocks noChangeArrowheads="1"/>
          </p:cNvSpPr>
          <p:nvPr/>
        </p:nvSpPr>
        <p:spPr bwMode="auto">
          <a:xfrm>
            <a:off x="2667000" y="2047875"/>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02/06/2009</a:t>
            </a:r>
          </a:p>
        </p:txBody>
      </p:sp>
      <p:sp>
        <p:nvSpPr>
          <p:cNvPr id="177161" name="Line 9"/>
          <p:cNvSpPr>
            <a:spLocks noChangeShapeType="1"/>
          </p:cNvSpPr>
          <p:nvPr/>
        </p:nvSpPr>
        <p:spPr bwMode="auto">
          <a:xfrm>
            <a:off x="3810000" y="2047875"/>
            <a:ext cx="0" cy="685800"/>
          </a:xfrm>
          <a:prstGeom prst="line">
            <a:avLst/>
          </a:prstGeom>
          <a:noFill/>
          <a:ln w="9525">
            <a:solidFill>
              <a:schemeClr val="tx1"/>
            </a:solidFill>
            <a:round/>
            <a:headEnd/>
            <a:tailEnd/>
          </a:ln>
        </p:spPr>
        <p:txBody>
          <a:bodyPr/>
          <a:lstStyle/>
          <a:p>
            <a:endParaRPr lang="en-US"/>
          </a:p>
        </p:txBody>
      </p:sp>
      <p:sp>
        <p:nvSpPr>
          <p:cNvPr id="177162" name="Text Box 10"/>
          <p:cNvSpPr txBox="1">
            <a:spLocks noChangeArrowheads="1"/>
          </p:cNvSpPr>
          <p:nvPr/>
        </p:nvSpPr>
        <p:spPr bwMode="auto">
          <a:xfrm>
            <a:off x="3810000" y="2047875"/>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22:01:37</a:t>
            </a:r>
          </a:p>
        </p:txBody>
      </p:sp>
      <p:sp>
        <p:nvSpPr>
          <p:cNvPr id="177163" name="Line 11"/>
          <p:cNvSpPr>
            <a:spLocks noChangeShapeType="1"/>
          </p:cNvSpPr>
          <p:nvPr/>
        </p:nvSpPr>
        <p:spPr bwMode="auto">
          <a:xfrm>
            <a:off x="4800600" y="2047875"/>
            <a:ext cx="0" cy="685800"/>
          </a:xfrm>
          <a:prstGeom prst="line">
            <a:avLst/>
          </a:prstGeom>
          <a:noFill/>
          <a:ln w="9525">
            <a:solidFill>
              <a:schemeClr val="tx1"/>
            </a:solidFill>
            <a:round/>
            <a:headEnd/>
            <a:tailEnd/>
          </a:ln>
        </p:spPr>
        <p:txBody>
          <a:bodyPr/>
          <a:lstStyle/>
          <a:p>
            <a:endParaRPr lang="en-US"/>
          </a:p>
        </p:txBody>
      </p:sp>
      <p:sp>
        <p:nvSpPr>
          <p:cNvPr id="177164" name="Text Box 12"/>
          <p:cNvSpPr txBox="1">
            <a:spLocks noChangeArrowheads="1"/>
          </p:cNvSpPr>
          <p:nvPr/>
        </p:nvSpPr>
        <p:spPr bwMode="auto">
          <a:xfrm>
            <a:off x="4800600" y="2047875"/>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77165" name="Line 13"/>
          <p:cNvSpPr>
            <a:spLocks noChangeShapeType="1"/>
          </p:cNvSpPr>
          <p:nvPr/>
        </p:nvSpPr>
        <p:spPr bwMode="auto">
          <a:xfrm>
            <a:off x="5334000" y="2047875"/>
            <a:ext cx="0" cy="685800"/>
          </a:xfrm>
          <a:prstGeom prst="line">
            <a:avLst/>
          </a:prstGeom>
          <a:noFill/>
          <a:ln w="9525">
            <a:solidFill>
              <a:schemeClr val="tx1"/>
            </a:solidFill>
            <a:round/>
            <a:headEnd/>
            <a:tailEnd/>
          </a:ln>
        </p:spPr>
        <p:txBody>
          <a:bodyPr/>
          <a:lstStyle/>
          <a:p>
            <a:endParaRPr lang="en-US"/>
          </a:p>
        </p:txBody>
      </p:sp>
      <p:sp>
        <p:nvSpPr>
          <p:cNvPr id="177166" name="Text Box 14"/>
          <p:cNvSpPr txBox="1">
            <a:spLocks noChangeArrowheads="1"/>
          </p:cNvSpPr>
          <p:nvPr/>
        </p:nvSpPr>
        <p:spPr bwMode="auto">
          <a:xfrm>
            <a:off x="5257800" y="2047875"/>
            <a:ext cx="3429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 Hourly Maint. INP &amp; G-Port per SSP</a:t>
            </a:r>
          </a:p>
        </p:txBody>
      </p:sp>
      <p:sp>
        <p:nvSpPr>
          <p:cNvPr id="177167" name="Line 15"/>
          <p:cNvSpPr>
            <a:spLocks noChangeShapeType="1"/>
          </p:cNvSpPr>
          <p:nvPr/>
        </p:nvSpPr>
        <p:spPr bwMode="auto">
          <a:xfrm>
            <a:off x="5105400" y="2733675"/>
            <a:ext cx="0" cy="685800"/>
          </a:xfrm>
          <a:prstGeom prst="line">
            <a:avLst/>
          </a:prstGeom>
          <a:noFill/>
          <a:ln w="9525">
            <a:solidFill>
              <a:schemeClr val="tx1"/>
            </a:solidFill>
            <a:round/>
            <a:headEnd/>
            <a:tailEnd/>
          </a:ln>
        </p:spPr>
        <p:txBody>
          <a:bodyPr/>
          <a:lstStyle/>
          <a:p>
            <a:endParaRPr lang="en-US"/>
          </a:p>
        </p:txBody>
      </p:sp>
      <p:sp>
        <p:nvSpPr>
          <p:cNvPr id="177168" name="Text Box 16"/>
          <p:cNvSpPr txBox="1">
            <a:spLocks noChangeArrowheads="1"/>
          </p:cNvSpPr>
          <p:nvPr/>
        </p:nvSpPr>
        <p:spPr bwMode="auto">
          <a:xfrm>
            <a:off x="4267200" y="2733675"/>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77169" name="Rectangle 17"/>
          <p:cNvSpPr>
            <a:spLocks noChangeArrowheads="1"/>
          </p:cNvSpPr>
          <p:nvPr/>
        </p:nvSpPr>
        <p:spPr bwMode="auto">
          <a:xfrm>
            <a:off x="533400" y="2733675"/>
            <a:ext cx="7924800" cy="685800"/>
          </a:xfrm>
          <a:prstGeom prst="rect">
            <a:avLst/>
          </a:prstGeom>
          <a:noFill/>
          <a:ln w="9525">
            <a:solidFill>
              <a:schemeClr val="tx1"/>
            </a:solidFill>
            <a:miter lim="800000"/>
            <a:headEnd/>
            <a:tailEnd/>
          </a:ln>
        </p:spPr>
        <p:txBody>
          <a:bodyPr wrap="none" anchor="ctr"/>
          <a:lstStyle/>
          <a:p>
            <a:endParaRPr lang="en-US"/>
          </a:p>
        </p:txBody>
      </p:sp>
      <p:sp>
        <p:nvSpPr>
          <p:cNvPr id="177170" name="Text Box 18"/>
          <p:cNvSpPr txBox="1">
            <a:spLocks noChangeArrowheads="1"/>
          </p:cNvSpPr>
          <p:nvPr/>
        </p:nvSpPr>
        <p:spPr bwMode="auto">
          <a:xfrm>
            <a:off x="5334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02/06/2009</a:t>
            </a:r>
          </a:p>
        </p:txBody>
      </p:sp>
      <p:sp>
        <p:nvSpPr>
          <p:cNvPr id="177171" name="Line 19"/>
          <p:cNvSpPr>
            <a:spLocks noChangeShapeType="1"/>
          </p:cNvSpPr>
          <p:nvPr/>
        </p:nvSpPr>
        <p:spPr bwMode="auto">
          <a:xfrm>
            <a:off x="1828800" y="2733675"/>
            <a:ext cx="0" cy="685800"/>
          </a:xfrm>
          <a:prstGeom prst="line">
            <a:avLst/>
          </a:prstGeom>
          <a:noFill/>
          <a:ln w="9525">
            <a:solidFill>
              <a:schemeClr val="tx1"/>
            </a:solidFill>
            <a:round/>
            <a:headEnd/>
            <a:tailEnd/>
          </a:ln>
        </p:spPr>
        <p:txBody>
          <a:bodyPr/>
          <a:lstStyle/>
          <a:p>
            <a:endParaRPr lang="en-US"/>
          </a:p>
        </p:txBody>
      </p:sp>
      <p:sp>
        <p:nvSpPr>
          <p:cNvPr id="177172" name="Text Box 20"/>
          <p:cNvSpPr txBox="1">
            <a:spLocks noChangeArrowheads="1"/>
          </p:cNvSpPr>
          <p:nvPr/>
        </p:nvSpPr>
        <p:spPr bwMode="auto">
          <a:xfrm>
            <a:off x="1828800" y="2733675"/>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21:00:00</a:t>
            </a:r>
          </a:p>
        </p:txBody>
      </p:sp>
      <p:sp>
        <p:nvSpPr>
          <p:cNvPr id="177173" name="Line 21"/>
          <p:cNvSpPr>
            <a:spLocks noChangeShapeType="1"/>
          </p:cNvSpPr>
          <p:nvPr/>
        </p:nvSpPr>
        <p:spPr bwMode="auto">
          <a:xfrm>
            <a:off x="3200400" y="2733675"/>
            <a:ext cx="0" cy="685800"/>
          </a:xfrm>
          <a:prstGeom prst="line">
            <a:avLst/>
          </a:prstGeom>
          <a:noFill/>
          <a:ln w="9525">
            <a:solidFill>
              <a:schemeClr val="tx1"/>
            </a:solidFill>
            <a:round/>
            <a:headEnd/>
            <a:tailEnd/>
          </a:ln>
        </p:spPr>
        <p:txBody>
          <a:bodyPr/>
          <a:lstStyle/>
          <a:p>
            <a:endParaRPr lang="en-US"/>
          </a:p>
        </p:txBody>
      </p:sp>
      <p:sp>
        <p:nvSpPr>
          <p:cNvPr id="177174" name="Line 22"/>
          <p:cNvSpPr>
            <a:spLocks noChangeShapeType="1"/>
          </p:cNvSpPr>
          <p:nvPr/>
        </p:nvSpPr>
        <p:spPr bwMode="auto">
          <a:xfrm>
            <a:off x="4267200" y="2733675"/>
            <a:ext cx="0" cy="685800"/>
          </a:xfrm>
          <a:prstGeom prst="line">
            <a:avLst/>
          </a:prstGeom>
          <a:noFill/>
          <a:ln w="9525">
            <a:solidFill>
              <a:schemeClr val="tx1"/>
            </a:solidFill>
            <a:round/>
            <a:headEnd/>
            <a:tailEnd/>
          </a:ln>
        </p:spPr>
        <p:txBody>
          <a:bodyPr/>
          <a:lstStyle/>
          <a:p>
            <a:endParaRPr lang="en-US"/>
          </a:p>
        </p:txBody>
      </p:sp>
      <p:sp>
        <p:nvSpPr>
          <p:cNvPr id="177175" name="Text Box 23"/>
          <p:cNvSpPr txBox="1">
            <a:spLocks noChangeArrowheads="1"/>
          </p:cNvSpPr>
          <p:nvPr/>
        </p:nvSpPr>
        <p:spPr bwMode="auto">
          <a:xfrm>
            <a:off x="3200400" y="2733675"/>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77176" name="Text Box 24"/>
          <p:cNvSpPr txBox="1">
            <a:spLocks noChangeArrowheads="1"/>
          </p:cNvSpPr>
          <p:nvPr/>
        </p:nvSpPr>
        <p:spPr bwMode="auto">
          <a:xfrm>
            <a:off x="32004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22:00:00</a:t>
            </a:r>
          </a:p>
        </p:txBody>
      </p:sp>
      <p:sp>
        <p:nvSpPr>
          <p:cNvPr id="177177" name="Rectangle 25"/>
          <p:cNvSpPr>
            <a:spLocks noChangeArrowheads="1"/>
          </p:cNvSpPr>
          <p:nvPr/>
        </p:nvSpPr>
        <p:spPr bwMode="auto">
          <a:xfrm>
            <a:off x="533400" y="3419475"/>
            <a:ext cx="7924800" cy="304800"/>
          </a:xfrm>
          <a:prstGeom prst="rect">
            <a:avLst/>
          </a:prstGeom>
          <a:noFill/>
          <a:ln w="9525">
            <a:solidFill>
              <a:schemeClr val="tx1"/>
            </a:solidFill>
            <a:miter lim="800000"/>
            <a:headEnd/>
            <a:tailEnd/>
          </a:ln>
        </p:spPr>
        <p:txBody>
          <a:bodyPr wrap="none" anchor="ctr"/>
          <a:lstStyle/>
          <a:p>
            <a:endParaRPr lang="en-US"/>
          </a:p>
        </p:txBody>
      </p:sp>
      <p:sp>
        <p:nvSpPr>
          <p:cNvPr id="177178" name="Text Box 26"/>
          <p:cNvSpPr txBox="1">
            <a:spLocks noChangeArrowheads="1"/>
          </p:cNvSpPr>
          <p:nvPr/>
        </p:nvSpPr>
        <p:spPr bwMode="auto">
          <a:xfrm>
            <a:off x="457200"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77179" name="Line 27"/>
          <p:cNvSpPr>
            <a:spLocks noChangeShapeType="1"/>
          </p:cNvSpPr>
          <p:nvPr/>
        </p:nvSpPr>
        <p:spPr bwMode="auto">
          <a:xfrm>
            <a:off x="1447800" y="3419475"/>
            <a:ext cx="0" cy="304800"/>
          </a:xfrm>
          <a:prstGeom prst="line">
            <a:avLst/>
          </a:prstGeom>
          <a:noFill/>
          <a:ln w="9525">
            <a:solidFill>
              <a:schemeClr val="tx1"/>
            </a:solidFill>
            <a:round/>
            <a:headEnd/>
            <a:tailEnd/>
          </a:ln>
        </p:spPr>
        <p:txBody>
          <a:bodyPr/>
          <a:lstStyle/>
          <a:p>
            <a:endParaRPr lang="en-US"/>
          </a:p>
        </p:txBody>
      </p:sp>
      <p:sp>
        <p:nvSpPr>
          <p:cNvPr id="177180" name="Rectangle 28"/>
          <p:cNvSpPr>
            <a:spLocks noChangeArrowheads="1"/>
          </p:cNvSpPr>
          <p:nvPr/>
        </p:nvSpPr>
        <p:spPr bwMode="auto">
          <a:xfrm>
            <a:off x="533400" y="3724275"/>
            <a:ext cx="7924800" cy="304800"/>
          </a:xfrm>
          <a:prstGeom prst="rect">
            <a:avLst/>
          </a:prstGeom>
          <a:noFill/>
          <a:ln w="9525">
            <a:solidFill>
              <a:schemeClr val="tx1"/>
            </a:solidFill>
            <a:miter lim="800000"/>
            <a:headEnd/>
            <a:tailEnd/>
          </a:ln>
        </p:spPr>
        <p:txBody>
          <a:bodyPr wrap="none" anchor="ctr"/>
          <a:lstStyle/>
          <a:p>
            <a:endParaRPr lang="en-US"/>
          </a:p>
        </p:txBody>
      </p:sp>
      <p:sp>
        <p:nvSpPr>
          <p:cNvPr id="177181" name="Line 29"/>
          <p:cNvSpPr>
            <a:spLocks noChangeShapeType="1"/>
          </p:cNvSpPr>
          <p:nvPr/>
        </p:nvSpPr>
        <p:spPr bwMode="auto">
          <a:xfrm>
            <a:off x="1447800" y="3724275"/>
            <a:ext cx="0" cy="304800"/>
          </a:xfrm>
          <a:prstGeom prst="line">
            <a:avLst/>
          </a:prstGeom>
          <a:noFill/>
          <a:ln w="9525">
            <a:solidFill>
              <a:schemeClr val="tx1"/>
            </a:solidFill>
            <a:round/>
            <a:headEnd/>
            <a:tailEnd/>
          </a:ln>
        </p:spPr>
        <p:txBody>
          <a:bodyPr/>
          <a:lstStyle/>
          <a:p>
            <a:endParaRPr lang="en-US"/>
          </a:p>
        </p:txBody>
      </p:sp>
      <p:sp>
        <p:nvSpPr>
          <p:cNvPr id="177182" name="Text Box 30"/>
          <p:cNvSpPr txBox="1">
            <a:spLocks noChangeArrowheads="1"/>
          </p:cNvSpPr>
          <p:nvPr/>
        </p:nvSpPr>
        <p:spPr bwMode="auto">
          <a:xfrm>
            <a:off x="838200" y="3724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77183" name="Text Box 31"/>
          <p:cNvSpPr txBox="1">
            <a:spLocks noChangeArrowheads="1"/>
          </p:cNvSpPr>
          <p:nvPr/>
        </p:nvSpPr>
        <p:spPr bwMode="auto">
          <a:xfrm>
            <a:off x="1371600" y="3419475"/>
            <a:ext cx="7315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APLRACK     APLRRLY   APNOCL   APNOCLGT   INPQSCONN   INPQSCONT</a:t>
            </a:r>
          </a:p>
        </p:txBody>
      </p:sp>
      <p:sp>
        <p:nvSpPr>
          <p:cNvPr id="177184" name="Text Box 32"/>
          <p:cNvSpPr txBox="1">
            <a:spLocks noChangeArrowheads="1"/>
          </p:cNvSpPr>
          <p:nvPr/>
        </p:nvSpPr>
        <p:spPr bwMode="auto">
          <a:xfrm>
            <a:off x="1524000" y="3724275"/>
            <a:ext cx="6934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1324368           99840         124590            1307                  309                  8749                         </a:t>
            </a:r>
          </a:p>
        </p:txBody>
      </p:sp>
      <p:sp>
        <p:nvSpPr>
          <p:cNvPr id="177185" name="Line 33"/>
          <p:cNvSpPr>
            <a:spLocks noChangeShapeType="1"/>
          </p:cNvSpPr>
          <p:nvPr/>
        </p:nvSpPr>
        <p:spPr bwMode="auto">
          <a:xfrm>
            <a:off x="2590800" y="3419475"/>
            <a:ext cx="0" cy="609600"/>
          </a:xfrm>
          <a:prstGeom prst="line">
            <a:avLst/>
          </a:prstGeom>
          <a:noFill/>
          <a:ln w="9525">
            <a:solidFill>
              <a:schemeClr val="tx1"/>
            </a:solidFill>
            <a:round/>
            <a:headEnd/>
            <a:tailEnd/>
          </a:ln>
        </p:spPr>
        <p:txBody>
          <a:bodyPr/>
          <a:lstStyle/>
          <a:p>
            <a:endParaRPr lang="en-US"/>
          </a:p>
        </p:txBody>
      </p:sp>
      <p:sp>
        <p:nvSpPr>
          <p:cNvPr id="177186" name="Line 34"/>
          <p:cNvSpPr>
            <a:spLocks noChangeShapeType="1"/>
          </p:cNvSpPr>
          <p:nvPr/>
        </p:nvSpPr>
        <p:spPr bwMode="auto">
          <a:xfrm>
            <a:off x="3733800" y="3419475"/>
            <a:ext cx="0" cy="609600"/>
          </a:xfrm>
          <a:prstGeom prst="line">
            <a:avLst/>
          </a:prstGeom>
          <a:noFill/>
          <a:ln w="9525">
            <a:solidFill>
              <a:schemeClr val="tx1"/>
            </a:solidFill>
            <a:round/>
            <a:headEnd/>
            <a:tailEnd/>
          </a:ln>
        </p:spPr>
        <p:txBody>
          <a:bodyPr/>
          <a:lstStyle/>
          <a:p>
            <a:endParaRPr lang="en-US"/>
          </a:p>
        </p:txBody>
      </p:sp>
      <p:sp>
        <p:nvSpPr>
          <p:cNvPr id="177187" name="Line 35"/>
          <p:cNvSpPr>
            <a:spLocks noChangeShapeType="1"/>
          </p:cNvSpPr>
          <p:nvPr/>
        </p:nvSpPr>
        <p:spPr bwMode="auto">
          <a:xfrm>
            <a:off x="4648200" y="3419475"/>
            <a:ext cx="0" cy="609600"/>
          </a:xfrm>
          <a:prstGeom prst="line">
            <a:avLst/>
          </a:prstGeom>
          <a:noFill/>
          <a:ln w="9525">
            <a:solidFill>
              <a:schemeClr val="tx1"/>
            </a:solidFill>
            <a:round/>
            <a:headEnd/>
            <a:tailEnd/>
          </a:ln>
        </p:spPr>
        <p:txBody>
          <a:bodyPr/>
          <a:lstStyle/>
          <a:p>
            <a:endParaRPr lang="en-US"/>
          </a:p>
        </p:txBody>
      </p:sp>
      <p:sp>
        <p:nvSpPr>
          <p:cNvPr id="177188" name="Line 36"/>
          <p:cNvSpPr>
            <a:spLocks noChangeShapeType="1"/>
          </p:cNvSpPr>
          <p:nvPr/>
        </p:nvSpPr>
        <p:spPr bwMode="auto">
          <a:xfrm>
            <a:off x="5867400" y="3419475"/>
            <a:ext cx="0" cy="609600"/>
          </a:xfrm>
          <a:prstGeom prst="line">
            <a:avLst/>
          </a:prstGeom>
          <a:noFill/>
          <a:ln w="9525">
            <a:solidFill>
              <a:schemeClr val="tx1"/>
            </a:solidFill>
            <a:round/>
            <a:headEnd/>
            <a:tailEnd/>
          </a:ln>
        </p:spPr>
        <p:txBody>
          <a:bodyPr/>
          <a:lstStyle/>
          <a:p>
            <a:endParaRPr lang="en-US"/>
          </a:p>
        </p:txBody>
      </p:sp>
      <p:sp>
        <p:nvSpPr>
          <p:cNvPr id="177189" name="Rectangle 37"/>
          <p:cNvSpPr>
            <a:spLocks noChangeArrowheads="1"/>
          </p:cNvSpPr>
          <p:nvPr/>
        </p:nvSpPr>
        <p:spPr bwMode="auto">
          <a:xfrm>
            <a:off x="0" y="990600"/>
            <a:ext cx="9144000" cy="457200"/>
          </a:xfrm>
          <a:prstGeom prst="rect">
            <a:avLst/>
          </a:prstGeom>
          <a:noFill/>
          <a:ln w="9525">
            <a:noFill/>
            <a:miter lim="800000"/>
            <a:headEnd/>
            <a:tailEnd/>
          </a:ln>
        </p:spPr>
        <p:txBody>
          <a:bodyPr>
            <a:spAutoFit/>
          </a:bodyPr>
          <a:lstStyle/>
          <a:p>
            <a:pPr eaLnBrk="0" hangingPunct="0"/>
            <a:r>
              <a:rPr lang="en-US" sz="2000" b="1">
                <a:latin typeface="Times New Roman" pitchFamily="18" charset="0"/>
              </a:rPr>
              <a:t>         </a:t>
            </a:r>
            <a:r>
              <a:rPr lang="en-US" sz="2400"/>
              <a:t>rept-meas:type=mtch:enttype=np (INP &amp; G-Port per SSP)</a:t>
            </a:r>
          </a:p>
        </p:txBody>
      </p:sp>
      <p:sp>
        <p:nvSpPr>
          <p:cNvPr id="177190" name="Rectangle 38"/>
          <p:cNvSpPr>
            <a:spLocks noChangeArrowheads="1"/>
          </p:cNvSpPr>
          <p:nvPr/>
        </p:nvSpPr>
        <p:spPr bwMode="auto">
          <a:xfrm>
            <a:off x="533400" y="4029075"/>
            <a:ext cx="7924800" cy="304800"/>
          </a:xfrm>
          <a:prstGeom prst="rect">
            <a:avLst/>
          </a:prstGeom>
          <a:noFill/>
          <a:ln w="9525">
            <a:solidFill>
              <a:schemeClr val="tx1"/>
            </a:solidFill>
            <a:miter lim="800000"/>
            <a:headEnd/>
            <a:tailEnd/>
          </a:ln>
        </p:spPr>
        <p:txBody>
          <a:bodyPr wrap="none" anchor="ctr"/>
          <a:lstStyle/>
          <a:p>
            <a:endParaRPr lang="en-US"/>
          </a:p>
        </p:txBody>
      </p:sp>
      <p:sp>
        <p:nvSpPr>
          <p:cNvPr id="177191" name="Text Box 39"/>
          <p:cNvSpPr txBox="1">
            <a:spLocks noChangeArrowheads="1"/>
          </p:cNvSpPr>
          <p:nvPr/>
        </p:nvSpPr>
        <p:spPr bwMode="auto">
          <a:xfrm>
            <a:off x="533400" y="4029075"/>
            <a:ext cx="8001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INPMRTR   INPMRGTT    GPSRACK  GPSRRLY   GPNOCL    GPNOCLGT</a:t>
            </a:r>
          </a:p>
        </p:txBody>
      </p:sp>
      <p:sp>
        <p:nvSpPr>
          <p:cNvPr id="177192" name="Line 40"/>
          <p:cNvSpPr>
            <a:spLocks noChangeShapeType="1"/>
          </p:cNvSpPr>
          <p:nvPr/>
        </p:nvSpPr>
        <p:spPr bwMode="auto">
          <a:xfrm>
            <a:off x="1676400" y="4029075"/>
            <a:ext cx="0" cy="609600"/>
          </a:xfrm>
          <a:prstGeom prst="line">
            <a:avLst/>
          </a:prstGeom>
          <a:noFill/>
          <a:ln w="9525">
            <a:solidFill>
              <a:schemeClr val="tx1"/>
            </a:solidFill>
            <a:round/>
            <a:headEnd/>
            <a:tailEnd/>
          </a:ln>
        </p:spPr>
        <p:txBody>
          <a:bodyPr/>
          <a:lstStyle/>
          <a:p>
            <a:endParaRPr lang="en-US"/>
          </a:p>
        </p:txBody>
      </p:sp>
      <p:sp>
        <p:nvSpPr>
          <p:cNvPr id="177193" name="Line 41"/>
          <p:cNvSpPr>
            <a:spLocks noChangeShapeType="1"/>
          </p:cNvSpPr>
          <p:nvPr/>
        </p:nvSpPr>
        <p:spPr bwMode="auto">
          <a:xfrm>
            <a:off x="2819400" y="4029075"/>
            <a:ext cx="0" cy="609600"/>
          </a:xfrm>
          <a:prstGeom prst="line">
            <a:avLst/>
          </a:prstGeom>
          <a:noFill/>
          <a:ln w="9525">
            <a:solidFill>
              <a:schemeClr val="tx1"/>
            </a:solidFill>
            <a:round/>
            <a:headEnd/>
            <a:tailEnd/>
          </a:ln>
        </p:spPr>
        <p:txBody>
          <a:bodyPr/>
          <a:lstStyle/>
          <a:p>
            <a:endParaRPr lang="en-US"/>
          </a:p>
        </p:txBody>
      </p:sp>
      <p:sp>
        <p:nvSpPr>
          <p:cNvPr id="177194" name="Line 42"/>
          <p:cNvSpPr>
            <a:spLocks noChangeShapeType="1"/>
          </p:cNvSpPr>
          <p:nvPr/>
        </p:nvSpPr>
        <p:spPr bwMode="auto">
          <a:xfrm>
            <a:off x="4953000" y="4029075"/>
            <a:ext cx="0" cy="609600"/>
          </a:xfrm>
          <a:prstGeom prst="line">
            <a:avLst/>
          </a:prstGeom>
          <a:noFill/>
          <a:ln w="9525">
            <a:solidFill>
              <a:schemeClr val="tx1"/>
            </a:solidFill>
            <a:round/>
            <a:headEnd/>
            <a:tailEnd/>
          </a:ln>
        </p:spPr>
        <p:txBody>
          <a:bodyPr/>
          <a:lstStyle/>
          <a:p>
            <a:endParaRPr lang="en-US"/>
          </a:p>
        </p:txBody>
      </p:sp>
      <p:sp>
        <p:nvSpPr>
          <p:cNvPr id="177195" name="Line 43"/>
          <p:cNvSpPr>
            <a:spLocks noChangeShapeType="1"/>
          </p:cNvSpPr>
          <p:nvPr/>
        </p:nvSpPr>
        <p:spPr bwMode="auto">
          <a:xfrm>
            <a:off x="5943600" y="4029075"/>
            <a:ext cx="0" cy="609600"/>
          </a:xfrm>
          <a:prstGeom prst="line">
            <a:avLst/>
          </a:prstGeom>
          <a:noFill/>
          <a:ln w="9525">
            <a:solidFill>
              <a:schemeClr val="tx1"/>
            </a:solidFill>
            <a:round/>
            <a:headEnd/>
            <a:tailEnd/>
          </a:ln>
        </p:spPr>
        <p:txBody>
          <a:bodyPr/>
          <a:lstStyle/>
          <a:p>
            <a:endParaRPr lang="en-US"/>
          </a:p>
        </p:txBody>
      </p:sp>
      <p:sp>
        <p:nvSpPr>
          <p:cNvPr id="177196" name="Rectangle 44"/>
          <p:cNvSpPr>
            <a:spLocks noChangeArrowheads="1"/>
          </p:cNvSpPr>
          <p:nvPr/>
        </p:nvSpPr>
        <p:spPr bwMode="auto">
          <a:xfrm>
            <a:off x="533400" y="4333875"/>
            <a:ext cx="7924800" cy="304800"/>
          </a:xfrm>
          <a:prstGeom prst="rect">
            <a:avLst/>
          </a:prstGeom>
          <a:noFill/>
          <a:ln w="9525">
            <a:solidFill>
              <a:schemeClr val="tx1"/>
            </a:solidFill>
            <a:miter lim="800000"/>
            <a:headEnd/>
            <a:tailEnd/>
          </a:ln>
        </p:spPr>
        <p:txBody>
          <a:bodyPr wrap="none" anchor="ctr"/>
          <a:lstStyle/>
          <a:p>
            <a:endParaRPr lang="en-US"/>
          </a:p>
        </p:txBody>
      </p:sp>
      <p:sp>
        <p:nvSpPr>
          <p:cNvPr id="177197" name="Text Box 45"/>
          <p:cNvSpPr txBox="1">
            <a:spLocks noChangeArrowheads="1"/>
          </p:cNvSpPr>
          <p:nvPr/>
        </p:nvSpPr>
        <p:spPr bwMode="auto">
          <a:xfrm>
            <a:off x="609600" y="4333875"/>
            <a:ext cx="7848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45790              450            1432                93                 571               431                 </a:t>
            </a:r>
          </a:p>
        </p:txBody>
      </p:sp>
      <p:sp>
        <p:nvSpPr>
          <p:cNvPr id="177198" name="Line 46"/>
          <p:cNvSpPr>
            <a:spLocks noChangeShapeType="1"/>
          </p:cNvSpPr>
          <p:nvPr/>
        </p:nvSpPr>
        <p:spPr bwMode="auto">
          <a:xfrm>
            <a:off x="7239000" y="3419475"/>
            <a:ext cx="0" cy="609600"/>
          </a:xfrm>
          <a:prstGeom prst="line">
            <a:avLst/>
          </a:prstGeom>
          <a:noFill/>
          <a:ln w="9525">
            <a:solidFill>
              <a:schemeClr val="tx1"/>
            </a:solidFill>
            <a:round/>
            <a:headEnd/>
            <a:tailEnd/>
          </a:ln>
        </p:spPr>
        <p:txBody>
          <a:bodyPr/>
          <a:lstStyle/>
          <a:p>
            <a:endParaRPr lang="en-US"/>
          </a:p>
        </p:txBody>
      </p:sp>
      <p:sp>
        <p:nvSpPr>
          <p:cNvPr id="177199" name="Line 47"/>
          <p:cNvSpPr>
            <a:spLocks noChangeShapeType="1"/>
          </p:cNvSpPr>
          <p:nvPr/>
        </p:nvSpPr>
        <p:spPr bwMode="auto">
          <a:xfrm>
            <a:off x="7162800" y="4029075"/>
            <a:ext cx="0" cy="609600"/>
          </a:xfrm>
          <a:prstGeom prst="line">
            <a:avLst/>
          </a:prstGeom>
          <a:noFill/>
          <a:ln w="9525">
            <a:solidFill>
              <a:schemeClr val="tx1"/>
            </a:solidFill>
            <a:round/>
            <a:headEnd/>
            <a:tailEnd/>
          </a:ln>
        </p:spPr>
        <p:txBody>
          <a:bodyPr/>
          <a:lstStyle/>
          <a:p>
            <a:endParaRPr lang="en-US"/>
          </a:p>
        </p:txBody>
      </p:sp>
      <p:sp>
        <p:nvSpPr>
          <p:cNvPr id="177200" name="Line 48"/>
          <p:cNvSpPr>
            <a:spLocks noChangeShapeType="1"/>
          </p:cNvSpPr>
          <p:nvPr/>
        </p:nvSpPr>
        <p:spPr bwMode="auto">
          <a:xfrm>
            <a:off x="3886200" y="4029075"/>
            <a:ext cx="0" cy="609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a:xfrm>
            <a:off x="533400" y="0"/>
            <a:ext cx="8763000" cy="457200"/>
          </a:xfrm>
        </p:spPr>
        <p:txBody>
          <a:bodyPr/>
          <a:lstStyle/>
          <a:p>
            <a:pPr eaLnBrk="1" hangingPunct="1"/>
            <a:r>
              <a:rPr lang="en-US" dirty="0" smtClean="0"/>
              <a:t>Daily Maintenance INAP Measurements</a:t>
            </a:r>
          </a:p>
        </p:txBody>
      </p:sp>
      <p:sp>
        <p:nvSpPr>
          <p:cNvPr id="178179" name="Rectangle 3"/>
          <p:cNvSpPr>
            <a:spLocks noChangeArrowheads="1"/>
          </p:cNvSpPr>
          <p:nvPr/>
        </p:nvSpPr>
        <p:spPr bwMode="auto">
          <a:xfrm>
            <a:off x="533400" y="2047875"/>
            <a:ext cx="7924800" cy="685800"/>
          </a:xfrm>
          <a:prstGeom prst="rect">
            <a:avLst/>
          </a:prstGeom>
          <a:noFill/>
          <a:ln w="9525">
            <a:solidFill>
              <a:schemeClr val="tx1"/>
            </a:solidFill>
            <a:miter lim="800000"/>
            <a:headEnd/>
            <a:tailEnd/>
          </a:ln>
        </p:spPr>
        <p:txBody>
          <a:bodyPr wrap="none" anchor="ctr"/>
          <a:lstStyle/>
          <a:p>
            <a:endParaRPr lang="en-US"/>
          </a:p>
        </p:txBody>
      </p:sp>
      <p:sp>
        <p:nvSpPr>
          <p:cNvPr id="178180" name="Text Box 4"/>
          <p:cNvSpPr txBox="1">
            <a:spLocks noChangeArrowheads="1"/>
          </p:cNvSpPr>
          <p:nvPr/>
        </p:nvSpPr>
        <p:spPr bwMode="auto">
          <a:xfrm>
            <a:off x="533400" y="20478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78181" name="Line 5"/>
          <p:cNvSpPr>
            <a:spLocks noChangeShapeType="1"/>
          </p:cNvSpPr>
          <p:nvPr/>
        </p:nvSpPr>
        <p:spPr bwMode="auto">
          <a:xfrm>
            <a:off x="1828800" y="2047875"/>
            <a:ext cx="0" cy="685800"/>
          </a:xfrm>
          <a:prstGeom prst="line">
            <a:avLst/>
          </a:prstGeom>
          <a:noFill/>
          <a:ln w="9525">
            <a:solidFill>
              <a:schemeClr val="tx1"/>
            </a:solidFill>
            <a:round/>
            <a:headEnd/>
            <a:tailEnd/>
          </a:ln>
        </p:spPr>
        <p:txBody>
          <a:bodyPr/>
          <a:lstStyle/>
          <a:p>
            <a:endParaRPr lang="en-US"/>
          </a:p>
        </p:txBody>
      </p:sp>
      <p:sp>
        <p:nvSpPr>
          <p:cNvPr id="178182" name="Text Box 6"/>
          <p:cNvSpPr txBox="1">
            <a:spLocks noChangeArrowheads="1"/>
          </p:cNvSpPr>
          <p:nvPr/>
        </p:nvSpPr>
        <p:spPr bwMode="auto">
          <a:xfrm>
            <a:off x="1828800" y="2047875"/>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78183" name="Line 7"/>
          <p:cNvSpPr>
            <a:spLocks noChangeShapeType="1"/>
          </p:cNvSpPr>
          <p:nvPr/>
        </p:nvSpPr>
        <p:spPr bwMode="auto">
          <a:xfrm>
            <a:off x="2667000" y="2047875"/>
            <a:ext cx="0" cy="685800"/>
          </a:xfrm>
          <a:prstGeom prst="line">
            <a:avLst/>
          </a:prstGeom>
          <a:noFill/>
          <a:ln w="9525">
            <a:solidFill>
              <a:schemeClr val="tx1"/>
            </a:solidFill>
            <a:round/>
            <a:headEnd/>
            <a:tailEnd/>
          </a:ln>
        </p:spPr>
        <p:txBody>
          <a:bodyPr/>
          <a:lstStyle/>
          <a:p>
            <a:endParaRPr lang="en-US"/>
          </a:p>
        </p:txBody>
      </p:sp>
      <p:sp>
        <p:nvSpPr>
          <p:cNvPr id="178184" name="Text Box 8"/>
          <p:cNvSpPr txBox="1">
            <a:spLocks noChangeArrowheads="1"/>
          </p:cNvSpPr>
          <p:nvPr/>
        </p:nvSpPr>
        <p:spPr bwMode="auto">
          <a:xfrm>
            <a:off x="2667000" y="2047875"/>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02/06/2009</a:t>
            </a:r>
          </a:p>
        </p:txBody>
      </p:sp>
      <p:sp>
        <p:nvSpPr>
          <p:cNvPr id="178185" name="Line 9"/>
          <p:cNvSpPr>
            <a:spLocks noChangeShapeType="1"/>
          </p:cNvSpPr>
          <p:nvPr/>
        </p:nvSpPr>
        <p:spPr bwMode="auto">
          <a:xfrm>
            <a:off x="3810000" y="2047875"/>
            <a:ext cx="0" cy="685800"/>
          </a:xfrm>
          <a:prstGeom prst="line">
            <a:avLst/>
          </a:prstGeom>
          <a:noFill/>
          <a:ln w="9525">
            <a:solidFill>
              <a:schemeClr val="tx1"/>
            </a:solidFill>
            <a:round/>
            <a:headEnd/>
            <a:tailEnd/>
          </a:ln>
        </p:spPr>
        <p:txBody>
          <a:bodyPr/>
          <a:lstStyle/>
          <a:p>
            <a:endParaRPr lang="en-US"/>
          </a:p>
        </p:txBody>
      </p:sp>
      <p:sp>
        <p:nvSpPr>
          <p:cNvPr id="178186" name="Text Box 10"/>
          <p:cNvSpPr txBox="1">
            <a:spLocks noChangeArrowheads="1"/>
          </p:cNvSpPr>
          <p:nvPr/>
        </p:nvSpPr>
        <p:spPr bwMode="auto">
          <a:xfrm>
            <a:off x="3810000" y="2047875"/>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08:01:37</a:t>
            </a:r>
          </a:p>
        </p:txBody>
      </p:sp>
      <p:sp>
        <p:nvSpPr>
          <p:cNvPr id="178187" name="Line 11"/>
          <p:cNvSpPr>
            <a:spLocks noChangeShapeType="1"/>
          </p:cNvSpPr>
          <p:nvPr/>
        </p:nvSpPr>
        <p:spPr bwMode="auto">
          <a:xfrm>
            <a:off x="4800600" y="2047875"/>
            <a:ext cx="0" cy="685800"/>
          </a:xfrm>
          <a:prstGeom prst="line">
            <a:avLst/>
          </a:prstGeom>
          <a:noFill/>
          <a:ln w="9525">
            <a:solidFill>
              <a:schemeClr val="tx1"/>
            </a:solidFill>
            <a:round/>
            <a:headEnd/>
            <a:tailEnd/>
          </a:ln>
        </p:spPr>
        <p:txBody>
          <a:bodyPr/>
          <a:lstStyle/>
          <a:p>
            <a:endParaRPr lang="en-US"/>
          </a:p>
        </p:txBody>
      </p:sp>
      <p:sp>
        <p:nvSpPr>
          <p:cNvPr id="178188" name="Text Box 12"/>
          <p:cNvSpPr txBox="1">
            <a:spLocks noChangeArrowheads="1"/>
          </p:cNvSpPr>
          <p:nvPr/>
        </p:nvSpPr>
        <p:spPr bwMode="auto">
          <a:xfrm>
            <a:off x="4800600" y="2047875"/>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78189" name="Line 13"/>
          <p:cNvSpPr>
            <a:spLocks noChangeShapeType="1"/>
          </p:cNvSpPr>
          <p:nvPr/>
        </p:nvSpPr>
        <p:spPr bwMode="auto">
          <a:xfrm>
            <a:off x="5334000" y="2047875"/>
            <a:ext cx="0" cy="685800"/>
          </a:xfrm>
          <a:prstGeom prst="line">
            <a:avLst/>
          </a:prstGeom>
          <a:noFill/>
          <a:ln w="9525">
            <a:solidFill>
              <a:schemeClr val="tx1"/>
            </a:solidFill>
            <a:round/>
            <a:headEnd/>
            <a:tailEnd/>
          </a:ln>
        </p:spPr>
        <p:txBody>
          <a:bodyPr/>
          <a:lstStyle/>
          <a:p>
            <a:endParaRPr lang="en-US"/>
          </a:p>
        </p:txBody>
      </p:sp>
      <p:sp>
        <p:nvSpPr>
          <p:cNvPr id="178190" name="Text Box 14"/>
          <p:cNvSpPr txBox="1">
            <a:spLocks noChangeArrowheads="1"/>
          </p:cNvSpPr>
          <p:nvPr/>
        </p:nvSpPr>
        <p:spPr bwMode="auto">
          <a:xfrm>
            <a:off x="5334000" y="2047875"/>
            <a:ext cx="32766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     Daily Maint. INP &amp; G-Port</a:t>
            </a:r>
          </a:p>
        </p:txBody>
      </p:sp>
      <p:sp>
        <p:nvSpPr>
          <p:cNvPr id="178191" name="Line 15"/>
          <p:cNvSpPr>
            <a:spLocks noChangeShapeType="1"/>
          </p:cNvSpPr>
          <p:nvPr/>
        </p:nvSpPr>
        <p:spPr bwMode="auto">
          <a:xfrm>
            <a:off x="5105400" y="2733675"/>
            <a:ext cx="0" cy="685800"/>
          </a:xfrm>
          <a:prstGeom prst="line">
            <a:avLst/>
          </a:prstGeom>
          <a:noFill/>
          <a:ln w="9525">
            <a:solidFill>
              <a:schemeClr val="tx1"/>
            </a:solidFill>
            <a:round/>
            <a:headEnd/>
            <a:tailEnd/>
          </a:ln>
        </p:spPr>
        <p:txBody>
          <a:bodyPr/>
          <a:lstStyle/>
          <a:p>
            <a:endParaRPr lang="en-US"/>
          </a:p>
        </p:txBody>
      </p:sp>
      <p:sp>
        <p:nvSpPr>
          <p:cNvPr id="178192" name="Text Box 16"/>
          <p:cNvSpPr txBox="1">
            <a:spLocks noChangeArrowheads="1"/>
          </p:cNvSpPr>
          <p:nvPr/>
        </p:nvSpPr>
        <p:spPr bwMode="auto">
          <a:xfrm>
            <a:off x="4267200" y="2733675"/>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78193" name="Rectangle 17"/>
          <p:cNvSpPr>
            <a:spLocks noChangeArrowheads="1"/>
          </p:cNvSpPr>
          <p:nvPr/>
        </p:nvSpPr>
        <p:spPr bwMode="auto">
          <a:xfrm>
            <a:off x="533400" y="2733675"/>
            <a:ext cx="7924800" cy="685800"/>
          </a:xfrm>
          <a:prstGeom prst="rect">
            <a:avLst/>
          </a:prstGeom>
          <a:noFill/>
          <a:ln w="9525">
            <a:solidFill>
              <a:schemeClr val="tx1"/>
            </a:solidFill>
            <a:miter lim="800000"/>
            <a:headEnd/>
            <a:tailEnd/>
          </a:ln>
        </p:spPr>
        <p:txBody>
          <a:bodyPr wrap="none" anchor="ctr"/>
          <a:lstStyle/>
          <a:p>
            <a:endParaRPr lang="en-US"/>
          </a:p>
        </p:txBody>
      </p:sp>
      <p:sp>
        <p:nvSpPr>
          <p:cNvPr id="178194" name="Text Box 18"/>
          <p:cNvSpPr txBox="1">
            <a:spLocks noChangeArrowheads="1"/>
          </p:cNvSpPr>
          <p:nvPr/>
        </p:nvSpPr>
        <p:spPr bwMode="auto">
          <a:xfrm>
            <a:off x="5334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02/05/2009</a:t>
            </a:r>
          </a:p>
        </p:txBody>
      </p:sp>
      <p:sp>
        <p:nvSpPr>
          <p:cNvPr id="178195" name="Line 19"/>
          <p:cNvSpPr>
            <a:spLocks noChangeShapeType="1"/>
          </p:cNvSpPr>
          <p:nvPr/>
        </p:nvSpPr>
        <p:spPr bwMode="auto">
          <a:xfrm>
            <a:off x="1828800" y="2733675"/>
            <a:ext cx="0" cy="685800"/>
          </a:xfrm>
          <a:prstGeom prst="line">
            <a:avLst/>
          </a:prstGeom>
          <a:noFill/>
          <a:ln w="9525">
            <a:solidFill>
              <a:schemeClr val="tx1"/>
            </a:solidFill>
            <a:round/>
            <a:headEnd/>
            <a:tailEnd/>
          </a:ln>
        </p:spPr>
        <p:txBody>
          <a:bodyPr/>
          <a:lstStyle/>
          <a:p>
            <a:endParaRPr lang="en-US"/>
          </a:p>
        </p:txBody>
      </p:sp>
      <p:sp>
        <p:nvSpPr>
          <p:cNvPr id="178196" name="Text Box 20"/>
          <p:cNvSpPr txBox="1">
            <a:spLocks noChangeArrowheads="1"/>
          </p:cNvSpPr>
          <p:nvPr/>
        </p:nvSpPr>
        <p:spPr bwMode="auto">
          <a:xfrm>
            <a:off x="1828800" y="2733675"/>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00:00:00</a:t>
            </a:r>
          </a:p>
        </p:txBody>
      </p:sp>
      <p:sp>
        <p:nvSpPr>
          <p:cNvPr id="178197" name="Line 21"/>
          <p:cNvSpPr>
            <a:spLocks noChangeShapeType="1"/>
          </p:cNvSpPr>
          <p:nvPr/>
        </p:nvSpPr>
        <p:spPr bwMode="auto">
          <a:xfrm>
            <a:off x="3200400" y="2733675"/>
            <a:ext cx="0" cy="685800"/>
          </a:xfrm>
          <a:prstGeom prst="line">
            <a:avLst/>
          </a:prstGeom>
          <a:noFill/>
          <a:ln w="9525">
            <a:solidFill>
              <a:schemeClr val="tx1"/>
            </a:solidFill>
            <a:round/>
            <a:headEnd/>
            <a:tailEnd/>
          </a:ln>
        </p:spPr>
        <p:txBody>
          <a:bodyPr/>
          <a:lstStyle/>
          <a:p>
            <a:endParaRPr lang="en-US"/>
          </a:p>
        </p:txBody>
      </p:sp>
      <p:sp>
        <p:nvSpPr>
          <p:cNvPr id="178198" name="Line 22"/>
          <p:cNvSpPr>
            <a:spLocks noChangeShapeType="1"/>
          </p:cNvSpPr>
          <p:nvPr/>
        </p:nvSpPr>
        <p:spPr bwMode="auto">
          <a:xfrm>
            <a:off x="4267200" y="2733675"/>
            <a:ext cx="0" cy="685800"/>
          </a:xfrm>
          <a:prstGeom prst="line">
            <a:avLst/>
          </a:prstGeom>
          <a:noFill/>
          <a:ln w="9525">
            <a:solidFill>
              <a:schemeClr val="tx1"/>
            </a:solidFill>
            <a:round/>
            <a:headEnd/>
            <a:tailEnd/>
          </a:ln>
        </p:spPr>
        <p:txBody>
          <a:bodyPr/>
          <a:lstStyle/>
          <a:p>
            <a:endParaRPr lang="en-US"/>
          </a:p>
        </p:txBody>
      </p:sp>
      <p:sp>
        <p:nvSpPr>
          <p:cNvPr id="178199" name="Text Box 23"/>
          <p:cNvSpPr txBox="1">
            <a:spLocks noChangeArrowheads="1"/>
          </p:cNvSpPr>
          <p:nvPr/>
        </p:nvSpPr>
        <p:spPr bwMode="auto">
          <a:xfrm>
            <a:off x="3200400" y="2733675"/>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78200" name="Text Box 24"/>
          <p:cNvSpPr txBox="1">
            <a:spLocks noChangeArrowheads="1"/>
          </p:cNvSpPr>
          <p:nvPr/>
        </p:nvSpPr>
        <p:spPr bwMode="auto">
          <a:xfrm>
            <a:off x="32004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23:59:59</a:t>
            </a:r>
          </a:p>
        </p:txBody>
      </p:sp>
      <p:sp>
        <p:nvSpPr>
          <p:cNvPr id="178201" name="Rectangle 25"/>
          <p:cNvSpPr>
            <a:spLocks noChangeArrowheads="1"/>
          </p:cNvSpPr>
          <p:nvPr/>
        </p:nvSpPr>
        <p:spPr bwMode="auto">
          <a:xfrm>
            <a:off x="533400" y="3419475"/>
            <a:ext cx="7924800" cy="304800"/>
          </a:xfrm>
          <a:prstGeom prst="rect">
            <a:avLst/>
          </a:prstGeom>
          <a:noFill/>
          <a:ln w="9525">
            <a:solidFill>
              <a:schemeClr val="tx1"/>
            </a:solidFill>
            <a:miter lim="800000"/>
            <a:headEnd/>
            <a:tailEnd/>
          </a:ln>
        </p:spPr>
        <p:txBody>
          <a:bodyPr wrap="none" anchor="ctr"/>
          <a:lstStyle/>
          <a:p>
            <a:endParaRPr lang="en-US"/>
          </a:p>
        </p:txBody>
      </p:sp>
      <p:sp>
        <p:nvSpPr>
          <p:cNvPr id="178202" name="Text Box 26"/>
          <p:cNvSpPr txBox="1">
            <a:spLocks noChangeArrowheads="1"/>
          </p:cNvSpPr>
          <p:nvPr/>
        </p:nvSpPr>
        <p:spPr bwMode="auto">
          <a:xfrm>
            <a:off x="457200"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78203" name="Line 27"/>
          <p:cNvSpPr>
            <a:spLocks noChangeShapeType="1"/>
          </p:cNvSpPr>
          <p:nvPr/>
        </p:nvSpPr>
        <p:spPr bwMode="auto">
          <a:xfrm>
            <a:off x="1447800" y="3419475"/>
            <a:ext cx="0" cy="304800"/>
          </a:xfrm>
          <a:prstGeom prst="line">
            <a:avLst/>
          </a:prstGeom>
          <a:noFill/>
          <a:ln w="9525">
            <a:solidFill>
              <a:schemeClr val="tx1"/>
            </a:solidFill>
            <a:round/>
            <a:headEnd/>
            <a:tailEnd/>
          </a:ln>
        </p:spPr>
        <p:txBody>
          <a:bodyPr/>
          <a:lstStyle/>
          <a:p>
            <a:endParaRPr lang="en-US"/>
          </a:p>
        </p:txBody>
      </p:sp>
      <p:sp>
        <p:nvSpPr>
          <p:cNvPr id="178204" name="Rectangle 28"/>
          <p:cNvSpPr>
            <a:spLocks noChangeArrowheads="1"/>
          </p:cNvSpPr>
          <p:nvPr/>
        </p:nvSpPr>
        <p:spPr bwMode="auto">
          <a:xfrm>
            <a:off x="533400" y="3724275"/>
            <a:ext cx="7924800" cy="304800"/>
          </a:xfrm>
          <a:prstGeom prst="rect">
            <a:avLst/>
          </a:prstGeom>
          <a:noFill/>
          <a:ln w="9525">
            <a:solidFill>
              <a:schemeClr val="tx1"/>
            </a:solidFill>
            <a:miter lim="800000"/>
            <a:headEnd/>
            <a:tailEnd/>
          </a:ln>
        </p:spPr>
        <p:txBody>
          <a:bodyPr wrap="none" anchor="ctr"/>
          <a:lstStyle/>
          <a:p>
            <a:endParaRPr lang="en-US"/>
          </a:p>
        </p:txBody>
      </p:sp>
      <p:sp>
        <p:nvSpPr>
          <p:cNvPr id="178205" name="Line 29"/>
          <p:cNvSpPr>
            <a:spLocks noChangeShapeType="1"/>
          </p:cNvSpPr>
          <p:nvPr/>
        </p:nvSpPr>
        <p:spPr bwMode="auto">
          <a:xfrm>
            <a:off x="1447800" y="3724275"/>
            <a:ext cx="0" cy="304800"/>
          </a:xfrm>
          <a:prstGeom prst="line">
            <a:avLst/>
          </a:prstGeom>
          <a:noFill/>
          <a:ln w="9525">
            <a:solidFill>
              <a:schemeClr val="tx1"/>
            </a:solidFill>
            <a:round/>
            <a:headEnd/>
            <a:tailEnd/>
          </a:ln>
        </p:spPr>
        <p:txBody>
          <a:bodyPr/>
          <a:lstStyle/>
          <a:p>
            <a:endParaRPr lang="en-US"/>
          </a:p>
        </p:txBody>
      </p:sp>
      <p:sp>
        <p:nvSpPr>
          <p:cNvPr id="178206" name="Text Box 30"/>
          <p:cNvSpPr txBox="1">
            <a:spLocks noChangeArrowheads="1"/>
          </p:cNvSpPr>
          <p:nvPr/>
        </p:nvSpPr>
        <p:spPr bwMode="auto">
          <a:xfrm>
            <a:off x="838200" y="3724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78207" name="Text Box 31"/>
          <p:cNvSpPr txBox="1">
            <a:spLocks noChangeArrowheads="1"/>
          </p:cNvSpPr>
          <p:nvPr/>
        </p:nvSpPr>
        <p:spPr bwMode="auto">
          <a:xfrm>
            <a:off x="1371600" y="3419475"/>
            <a:ext cx="1371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APSMSRCV</a:t>
            </a:r>
          </a:p>
        </p:txBody>
      </p:sp>
      <p:sp>
        <p:nvSpPr>
          <p:cNvPr id="178208" name="Text Box 32"/>
          <p:cNvSpPr txBox="1">
            <a:spLocks noChangeArrowheads="1"/>
          </p:cNvSpPr>
          <p:nvPr/>
        </p:nvSpPr>
        <p:spPr bwMode="auto">
          <a:xfrm>
            <a:off x="1524000" y="3724275"/>
            <a:ext cx="6934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26487360         1996800         2491800             26140              7416            174980</a:t>
            </a:r>
          </a:p>
        </p:txBody>
      </p:sp>
      <p:sp>
        <p:nvSpPr>
          <p:cNvPr id="178209" name="Line 33"/>
          <p:cNvSpPr>
            <a:spLocks noChangeShapeType="1"/>
          </p:cNvSpPr>
          <p:nvPr/>
        </p:nvSpPr>
        <p:spPr bwMode="auto">
          <a:xfrm>
            <a:off x="2590800" y="3419475"/>
            <a:ext cx="0" cy="609600"/>
          </a:xfrm>
          <a:prstGeom prst="line">
            <a:avLst/>
          </a:prstGeom>
          <a:noFill/>
          <a:ln w="9525">
            <a:solidFill>
              <a:schemeClr val="tx1"/>
            </a:solidFill>
            <a:round/>
            <a:headEnd/>
            <a:tailEnd/>
          </a:ln>
        </p:spPr>
        <p:txBody>
          <a:bodyPr/>
          <a:lstStyle/>
          <a:p>
            <a:endParaRPr lang="en-US"/>
          </a:p>
        </p:txBody>
      </p:sp>
      <p:sp>
        <p:nvSpPr>
          <p:cNvPr id="178210" name="Text Box 34"/>
          <p:cNvSpPr txBox="1">
            <a:spLocks noChangeArrowheads="1"/>
          </p:cNvSpPr>
          <p:nvPr/>
        </p:nvSpPr>
        <p:spPr bwMode="auto">
          <a:xfrm>
            <a:off x="2590800" y="3419475"/>
            <a:ext cx="1828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APSMSREL</a:t>
            </a:r>
          </a:p>
        </p:txBody>
      </p:sp>
      <p:sp>
        <p:nvSpPr>
          <p:cNvPr id="178211" name="Line 35"/>
          <p:cNvSpPr>
            <a:spLocks noChangeShapeType="1"/>
          </p:cNvSpPr>
          <p:nvPr/>
        </p:nvSpPr>
        <p:spPr bwMode="auto">
          <a:xfrm>
            <a:off x="3886200" y="3419475"/>
            <a:ext cx="0" cy="609600"/>
          </a:xfrm>
          <a:prstGeom prst="line">
            <a:avLst/>
          </a:prstGeom>
          <a:noFill/>
          <a:ln w="9525">
            <a:solidFill>
              <a:schemeClr val="tx1"/>
            </a:solidFill>
            <a:round/>
            <a:headEnd/>
            <a:tailEnd/>
          </a:ln>
        </p:spPr>
        <p:txBody>
          <a:bodyPr/>
          <a:lstStyle/>
          <a:p>
            <a:endParaRPr lang="en-US"/>
          </a:p>
        </p:txBody>
      </p:sp>
      <p:sp>
        <p:nvSpPr>
          <p:cNvPr id="178212" name="Text Box 36"/>
          <p:cNvSpPr txBox="1">
            <a:spLocks noChangeArrowheads="1"/>
          </p:cNvSpPr>
          <p:nvPr/>
        </p:nvSpPr>
        <p:spPr bwMode="auto">
          <a:xfrm>
            <a:off x="3886200"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INPQRCV</a:t>
            </a:r>
          </a:p>
        </p:txBody>
      </p:sp>
      <p:sp>
        <p:nvSpPr>
          <p:cNvPr id="178213" name="Line 37"/>
          <p:cNvSpPr>
            <a:spLocks noChangeShapeType="1"/>
          </p:cNvSpPr>
          <p:nvPr/>
        </p:nvSpPr>
        <p:spPr bwMode="auto">
          <a:xfrm>
            <a:off x="5105400" y="3343275"/>
            <a:ext cx="0" cy="685800"/>
          </a:xfrm>
          <a:prstGeom prst="line">
            <a:avLst/>
          </a:prstGeom>
          <a:noFill/>
          <a:ln w="9525">
            <a:solidFill>
              <a:schemeClr val="tx1"/>
            </a:solidFill>
            <a:round/>
            <a:headEnd/>
            <a:tailEnd/>
          </a:ln>
        </p:spPr>
        <p:txBody>
          <a:bodyPr/>
          <a:lstStyle/>
          <a:p>
            <a:endParaRPr lang="en-US"/>
          </a:p>
        </p:txBody>
      </p:sp>
      <p:sp>
        <p:nvSpPr>
          <p:cNvPr id="178214" name="Text Box 38"/>
          <p:cNvSpPr txBox="1">
            <a:spLocks noChangeArrowheads="1"/>
          </p:cNvSpPr>
          <p:nvPr/>
        </p:nvSpPr>
        <p:spPr bwMode="auto">
          <a:xfrm>
            <a:off x="5105400" y="3419475"/>
            <a:ext cx="1295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INPQDSC</a:t>
            </a:r>
          </a:p>
        </p:txBody>
      </p:sp>
      <p:sp>
        <p:nvSpPr>
          <p:cNvPr id="178215" name="Line 39"/>
          <p:cNvSpPr>
            <a:spLocks noChangeShapeType="1"/>
          </p:cNvSpPr>
          <p:nvPr/>
        </p:nvSpPr>
        <p:spPr bwMode="auto">
          <a:xfrm>
            <a:off x="6324600" y="3419475"/>
            <a:ext cx="0" cy="609600"/>
          </a:xfrm>
          <a:prstGeom prst="line">
            <a:avLst/>
          </a:prstGeom>
          <a:noFill/>
          <a:ln w="9525">
            <a:solidFill>
              <a:schemeClr val="tx1"/>
            </a:solidFill>
            <a:round/>
            <a:headEnd/>
            <a:tailEnd/>
          </a:ln>
        </p:spPr>
        <p:txBody>
          <a:bodyPr/>
          <a:lstStyle/>
          <a:p>
            <a:endParaRPr lang="en-US"/>
          </a:p>
        </p:txBody>
      </p:sp>
      <p:sp>
        <p:nvSpPr>
          <p:cNvPr id="178216" name="Text Box 40"/>
          <p:cNvSpPr txBox="1">
            <a:spLocks noChangeArrowheads="1"/>
          </p:cNvSpPr>
          <p:nvPr/>
        </p:nvSpPr>
        <p:spPr bwMode="auto">
          <a:xfrm>
            <a:off x="6324600" y="3419475"/>
            <a:ext cx="22098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INPQTCPE    INPSREP</a:t>
            </a:r>
          </a:p>
        </p:txBody>
      </p:sp>
      <p:sp>
        <p:nvSpPr>
          <p:cNvPr id="178217" name="Rectangle 41"/>
          <p:cNvSpPr>
            <a:spLocks noChangeArrowheads="1"/>
          </p:cNvSpPr>
          <p:nvPr/>
        </p:nvSpPr>
        <p:spPr bwMode="auto">
          <a:xfrm>
            <a:off x="171450" y="990600"/>
            <a:ext cx="9144000" cy="457200"/>
          </a:xfrm>
          <a:prstGeom prst="rect">
            <a:avLst/>
          </a:prstGeom>
          <a:noFill/>
          <a:ln w="9525">
            <a:noFill/>
            <a:miter lim="800000"/>
            <a:headEnd/>
            <a:tailEnd/>
          </a:ln>
        </p:spPr>
        <p:txBody>
          <a:bodyPr>
            <a:spAutoFit/>
          </a:bodyPr>
          <a:lstStyle/>
          <a:p>
            <a:pPr eaLnBrk="0" hangingPunct="0"/>
            <a:r>
              <a:rPr lang="en-US" sz="2000" b="1">
                <a:latin typeface="Times New Roman" pitchFamily="18" charset="0"/>
              </a:rPr>
              <a:t>  </a:t>
            </a:r>
            <a:r>
              <a:rPr lang="en-US" sz="2400"/>
              <a:t>rept-meas:type=mtcd:enttype=np (INP &amp; G-Port system wide)</a:t>
            </a:r>
          </a:p>
        </p:txBody>
      </p:sp>
      <p:sp>
        <p:nvSpPr>
          <p:cNvPr id="178218" name="Rectangle 42"/>
          <p:cNvSpPr>
            <a:spLocks noChangeArrowheads="1"/>
          </p:cNvSpPr>
          <p:nvPr/>
        </p:nvSpPr>
        <p:spPr bwMode="auto">
          <a:xfrm>
            <a:off x="533400" y="4029075"/>
            <a:ext cx="7924800" cy="304800"/>
          </a:xfrm>
          <a:prstGeom prst="rect">
            <a:avLst/>
          </a:prstGeom>
          <a:noFill/>
          <a:ln w="9525">
            <a:solidFill>
              <a:schemeClr val="tx1"/>
            </a:solidFill>
            <a:miter lim="800000"/>
            <a:headEnd/>
            <a:tailEnd/>
          </a:ln>
        </p:spPr>
        <p:txBody>
          <a:bodyPr wrap="none" anchor="ctr"/>
          <a:lstStyle/>
          <a:p>
            <a:endParaRPr lang="en-US"/>
          </a:p>
        </p:txBody>
      </p:sp>
      <p:sp>
        <p:nvSpPr>
          <p:cNvPr id="178219" name="Text Box 43"/>
          <p:cNvSpPr txBox="1">
            <a:spLocks noChangeArrowheads="1"/>
          </p:cNvSpPr>
          <p:nvPr/>
        </p:nvSpPr>
        <p:spPr bwMode="auto">
          <a:xfrm>
            <a:off x="533400" y="4029075"/>
            <a:ext cx="8001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GPSRRCV     GPSRGTT   GPSRREP   GPSRERR    GPNOCL   GPNOCLGT    IS41LRERR</a:t>
            </a:r>
          </a:p>
        </p:txBody>
      </p:sp>
      <p:sp>
        <p:nvSpPr>
          <p:cNvPr id="178220" name="Line 44"/>
          <p:cNvSpPr>
            <a:spLocks noChangeShapeType="1"/>
          </p:cNvSpPr>
          <p:nvPr/>
        </p:nvSpPr>
        <p:spPr bwMode="auto">
          <a:xfrm>
            <a:off x="1676400" y="4029075"/>
            <a:ext cx="0" cy="609600"/>
          </a:xfrm>
          <a:prstGeom prst="line">
            <a:avLst/>
          </a:prstGeom>
          <a:noFill/>
          <a:ln w="9525">
            <a:solidFill>
              <a:schemeClr val="tx1"/>
            </a:solidFill>
            <a:round/>
            <a:headEnd/>
            <a:tailEnd/>
          </a:ln>
        </p:spPr>
        <p:txBody>
          <a:bodyPr/>
          <a:lstStyle/>
          <a:p>
            <a:endParaRPr lang="en-US"/>
          </a:p>
        </p:txBody>
      </p:sp>
      <p:sp>
        <p:nvSpPr>
          <p:cNvPr id="178221" name="Line 45"/>
          <p:cNvSpPr>
            <a:spLocks noChangeShapeType="1"/>
          </p:cNvSpPr>
          <p:nvPr/>
        </p:nvSpPr>
        <p:spPr bwMode="auto">
          <a:xfrm>
            <a:off x="3733800" y="4029075"/>
            <a:ext cx="0" cy="609600"/>
          </a:xfrm>
          <a:prstGeom prst="line">
            <a:avLst/>
          </a:prstGeom>
          <a:noFill/>
          <a:ln w="9525">
            <a:solidFill>
              <a:schemeClr val="tx1"/>
            </a:solidFill>
            <a:round/>
            <a:headEnd/>
            <a:tailEnd/>
          </a:ln>
        </p:spPr>
        <p:txBody>
          <a:bodyPr/>
          <a:lstStyle/>
          <a:p>
            <a:endParaRPr lang="en-US"/>
          </a:p>
        </p:txBody>
      </p:sp>
      <p:sp>
        <p:nvSpPr>
          <p:cNvPr id="178222" name="Line 46"/>
          <p:cNvSpPr>
            <a:spLocks noChangeShapeType="1"/>
          </p:cNvSpPr>
          <p:nvPr/>
        </p:nvSpPr>
        <p:spPr bwMode="auto">
          <a:xfrm>
            <a:off x="4876800" y="4029075"/>
            <a:ext cx="0" cy="609600"/>
          </a:xfrm>
          <a:prstGeom prst="line">
            <a:avLst/>
          </a:prstGeom>
          <a:noFill/>
          <a:ln w="9525">
            <a:solidFill>
              <a:schemeClr val="tx1"/>
            </a:solidFill>
            <a:round/>
            <a:headEnd/>
            <a:tailEnd/>
          </a:ln>
        </p:spPr>
        <p:txBody>
          <a:bodyPr/>
          <a:lstStyle/>
          <a:p>
            <a:endParaRPr lang="en-US"/>
          </a:p>
        </p:txBody>
      </p:sp>
      <p:sp>
        <p:nvSpPr>
          <p:cNvPr id="178223" name="Line 47"/>
          <p:cNvSpPr>
            <a:spLocks noChangeShapeType="1"/>
          </p:cNvSpPr>
          <p:nvPr/>
        </p:nvSpPr>
        <p:spPr bwMode="auto">
          <a:xfrm>
            <a:off x="5867400" y="4029075"/>
            <a:ext cx="0" cy="609600"/>
          </a:xfrm>
          <a:prstGeom prst="line">
            <a:avLst/>
          </a:prstGeom>
          <a:noFill/>
          <a:ln w="9525">
            <a:solidFill>
              <a:schemeClr val="tx1"/>
            </a:solidFill>
            <a:round/>
            <a:headEnd/>
            <a:tailEnd/>
          </a:ln>
        </p:spPr>
        <p:txBody>
          <a:bodyPr/>
          <a:lstStyle/>
          <a:p>
            <a:endParaRPr lang="en-US"/>
          </a:p>
        </p:txBody>
      </p:sp>
      <p:sp>
        <p:nvSpPr>
          <p:cNvPr id="178224" name="Rectangle 48"/>
          <p:cNvSpPr>
            <a:spLocks noChangeArrowheads="1"/>
          </p:cNvSpPr>
          <p:nvPr/>
        </p:nvSpPr>
        <p:spPr bwMode="auto">
          <a:xfrm>
            <a:off x="533400" y="4333875"/>
            <a:ext cx="7924800" cy="304800"/>
          </a:xfrm>
          <a:prstGeom prst="rect">
            <a:avLst/>
          </a:prstGeom>
          <a:noFill/>
          <a:ln w="9525">
            <a:solidFill>
              <a:schemeClr val="tx1"/>
            </a:solidFill>
            <a:miter lim="800000"/>
            <a:headEnd/>
            <a:tailEnd/>
          </a:ln>
        </p:spPr>
        <p:txBody>
          <a:bodyPr wrap="none" anchor="ctr"/>
          <a:lstStyle/>
          <a:p>
            <a:endParaRPr lang="en-US"/>
          </a:p>
        </p:txBody>
      </p:sp>
      <p:sp>
        <p:nvSpPr>
          <p:cNvPr id="178225" name="Rectangle 49"/>
          <p:cNvSpPr>
            <a:spLocks noChangeArrowheads="1"/>
          </p:cNvSpPr>
          <p:nvPr/>
        </p:nvSpPr>
        <p:spPr bwMode="auto">
          <a:xfrm>
            <a:off x="533400" y="4638675"/>
            <a:ext cx="7924800" cy="304800"/>
          </a:xfrm>
          <a:prstGeom prst="rect">
            <a:avLst/>
          </a:prstGeom>
          <a:noFill/>
          <a:ln w="9525">
            <a:solidFill>
              <a:schemeClr val="tx1"/>
            </a:solidFill>
            <a:miter lim="800000"/>
            <a:headEnd/>
            <a:tailEnd/>
          </a:ln>
        </p:spPr>
        <p:txBody>
          <a:bodyPr wrap="none" anchor="ctr"/>
          <a:lstStyle/>
          <a:p>
            <a:endParaRPr lang="en-US"/>
          </a:p>
        </p:txBody>
      </p:sp>
      <p:sp>
        <p:nvSpPr>
          <p:cNvPr id="178226" name="Rectangle 50"/>
          <p:cNvSpPr>
            <a:spLocks noChangeArrowheads="1"/>
          </p:cNvSpPr>
          <p:nvPr/>
        </p:nvSpPr>
        <p:spPr bwMode="auto">
          <a:xfrm>
            <a:off x="533400" y="4943475"/>
            <a:ext cx="7924800" cy="304800"/>
          </a:xfrm>
          <a:prstGeom prst="rect">
            <a:avLst/>
          </a:prstGeom>
          <a:noFill/>
          <a:ln w="9525">
            <a:solidFill>
              <a:schemeClr val="tx1"/>
            </a:solidFill>
            <a:miter lim="800000"/>
            <a:headEnd/>
            <a:tailEnd/>
          </a:ln>
        </p:spPr>
        <p:txBody>
          <a:bodyPr wrap="none" anchor="ctr"/>
          <a:lstStyle/>
          <a:p>
            <a:endParaRPr lang="en-US"/>
          </a:p>
        </p:txBody>
      </p:sp>
      <p:sp>
        <p:nvSpPr>
          <p:cNvPr id="178227" name="Line 51"/>
          <p:cNvSpPr>
            <a:spLocks noChangeShapeType="1"/>
          </p:cNvSpPr>
          <p:nvPr/>
        </p:nvSpPr>
        <p:spPr bwMode="auto">
          <a:xfrm>
            <a:off x="3581400" y="4638675"/>
            <a:ext cx="0" cy="609600"/>
          </a:xfrm>
          <a:prstGeom prst="line">
            <a:avLst/>
          </a:prstGeom>
          <a:noFill/>
          <a:ln w="9525">
            <a:solidFill>
              <a:schemeClr val="tx1"/>
            </a:solidFill>
            <a:round/>
            <a:headEnd/>
            <a:tailEnd/>
          </a:ln>
        </p:spPr>
        <p:txBody>
          <a:bodyPr/>
          <a:lstStyle/>
          <a:p>
            <a:endParaRPr lang="en-US"/>
          </a:p>
        </p:txBody>
      </p:sp>
      <p:sp>
        <p:nvSpPr>
          <p:cNvPr id="178228" name="Text Box 52"/>
          <p:cNvSpPr txBox="1">
            <a:spLocks noChangeArrowheads="1"/>
          </p:cNvSpPr>
          <p:nvPr/>
        </p:nvSpPr>
        <p:spPr bwMode="auto">
          <a:xfrm>
            <a:off x="609600" y="4333875"/>
            <a:ext cx="7848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915800         10800          34368             2232             13704          10344                9912</a:t>
            </a:r>
          </a:p>
        </p:txBody>
      </p:sp>
      <p:sp>
        <p:nvSpPr>
          <p:cNvPr id="178229" name="Text Box 53"/>
          <p:cNvSpPr txBox="1">
            <a:spLocks noChangeArrowheads="1"/>
          </p:cNvSpPr>
          <p:nvPr/>
        </p:nvSpPr>
        <p:spPr bwMode="auto">
          <a:xfrm>
            <a:off x="762000" y="4943475"/>
            <a:ext cx="7772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84920                91992</a:t>
            </a:r>
          </a:p>
        </p:txBody>
      </p:sp>
      <p:sp>
        <p:nvSpPr>
          <p:cNvPr id="178230" name="Line 54"/>
          <p:cNvSpPr>
            <a:spLocks noChangeShapeType="1"/>
          </p:cNvSpPr>
          <p:nvPr/>
        </p:nvSpPr>
        <p:spPr bwMode="auto">
          <a:xfrm>
            <a:off x="7467600" y="3419475"/>
            <a:ext cx="0" cy="609600"/>
          </a:xfrm>
          <a:prstGeom prst="line">
            <a:avLst/>
          </a:prstGeom>
          <a:noFill/>
          <a:ln w="9525">
            <a:solidFill>
              <a:schemeClr val="tx1"/>
            </a:solidFill>
            <a:round/>
            <a:headEnd/>
            <a:tailEnd/>
          </a:ln>
        </p:spPr>
        <p:txBody>
          <a:bodyPr/>
          <a:lstStyle/>
          <a:p>
            <a:endParaRPr lang="en-US"/>
          </a:p>
        </p:txBody>
      </p:sp>
      <p:sp>
        <p:nvSpPr>
          <p:cNvPr id="178231" name="Text Box 55"/>
          <p:cNvSpPr txBox="1">
            <a:spLocks noChangeArrowheads="1"/>
          </p:cNvSpPr>
          <p:nvPr/>
        </p:nvSpPr>
        <p:spPr bwMode="auto">
          <a:xfrm>
            <a:off x="609600" y="4638675"/>
            <a:ext cx="7848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IS41LRMRCV   IS41LRRTRN  </a:t>
            </a:r>
          </a:p>
        </p:txBody>
      </p:sp>
      <p:sp>
        <p:nvSpPr>
          <p:cNvPr id="178232" name="Line 56"/>
          <p:cNvSpPr>
            <a:spLocks noChangeShapeType="1"/>
          </p:cNvSpPr>
          <p:nvPr/>
        </p:nvSpPr>
        <p:spPr bwMode="auto">
          <a:xfrm>
            <a:off x="7086600" y="4029075"/>
            <a:ext cx="0" cy="609600"/>
          </a:xfrm>
          <a:prstGeom prst="line">
            <a:avLst/>
          </a:prstGeom>
          <a:noFill/>
          <a:ln w="9525">
            <a:solidFill>
              <a:schemeClr val="tx1"/>
            </a:solidFill>
            <a:round/>
            <a:headEnd/>
            <a:tailEnd/>
          </a:ln>
        </p:spPr>
        <p:txBody>
          <a:bodyPr/>
          <a:lstStyle/>
          <a:p>
            <a:endParaRPr lang="en-US"/>
          </a:p>
        </p:txBody>
      </p:sp>
      <p:sp>
        <p:nvSpPr>
          <p:cNvPr id="178233" name="Line 57"/>
          <p:cNvSpPr>
            <a:spLocks noChangeShapeType="1"/>
          </p:cNvSpPr>
          <p:nvPr/>
        </p:nvSpPr>
        <p:spPr bwMode="auto">
          <a:xfrm>
            <a:off x="1981200" y="4638675"/>
            <a:ext cx="0" cy="609600"/>
          </a:xfrm>
          <a:prstGeom prst="line">
            <a:avLst/>
          </a:prstGeom>
          <a:noFill/>
          <a:ln w="9525">
            <a:solidFill>
              <a:schemeClr val="tx1"/>
            </a:solidFill>
            <a:round/>
            <a:headEnd/>
            <a:tailEnd/>
          </a:ln>
        </p:spPr>
        <p:txBody>
          <a:bodyPr/>
          <a:lstStyle/>
          <a:p>
            <a:endParaRPr lang="en-US"/>
          </a:p>
        </p:txBody>
      </p:sp>
      <p:sp>
        <p:nvSpPr>
          <p:cNvPr id="178234" name="Line 58"/>
          <p:cNvSpPr>
            <a:spLocks noChangeShapeType="1"/>
          </p:cNvSpPr>
          <p:nvPr/>
        </p:nvSpPr>
        <p:spPr bwMode="auto">
          <a:xfrm>
            <a:off x="2743200" y="4029075"/>
            <a:ext cx="0" cy="609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514350" y="-9525"/>
            <a:ext cx="8582025" cy="914400"/>
          </a:xfrm>
        </p:spPr>
        <p:txBody>
          <a:bodyPr/>
          <a:lstStyle/>
          <a:p>
            <a:pPr eaLnBrk="1" hangingPunct="1"/>
            <a:r>
              <a:rPr lang="en-US" dirty="0" smtClean="0"/>
              <a:t>Measurement Storage – Less than 1200 Links</a:t>
            </a:r>
          </a:p>
        </p:txBody>
      </p:sp>
      <p:sp>
        <p:nvSpPr>
          <p:cNvPr id="20483" name="Line 3"/>
          <p:cNvSpPr>
            <a:spLocks noChangeShapeType="1"/>
          </p:cNvSpPr>
          <p:nvPr/>
        </p:nvSpPr>
        <p:spPr bwMode="auto">
          <a:xfrm>
            <a:off x="1785938" y="4565650"/>
            <a:ext cx="0" cy="604838"/>
          </a:xfrm>
          <a:prstGeom prst="line">
            <a:avLst/>
          </a:prstGeom>
          <a:noFill/>
          <a:ln w="28575">
            <a:solidFill>
              <a:schemeClr val="tx1"/>
            </a:solidFill>
            <a:round/>
            <a:headEnd/>
            <a:tailEnd/>
          </a:ln>
        </p:spPr>
        <p:txBody>
          <a:bodyPr wrap="none" anchor="ctr"/>
          <a:lstStyle/>
          <a:p>
            <a:endParaRPr lang="en-US"/>
          </a:p>
        </p:txBody>
      </p:sp>
      <p:sp>
        <p:nvSpPr>
          <p:cNvPr id="20484" name="Line 4"/>
          <p:cNvSpPr>
            <a:spLocks noChangeShapeType="1"/>
          </p:cNvSpPr>
          <p:nvPr/>
        </p:nvSpPr>
        <p:spPr bwMode="auto">
          <a:xfrm>
            <a:off x="1336675" y="4641850"/>
            <a:ext cx="0" cy="812800"/>
          </a:xfrm>
          <a:prstGeom prst="line">
            <a:avLst/>
          </a:prstGeom>
          <a:noFill/>
          <a:ln w="28575">
            <a:solidFill>
              <a:schemeClr val="tx1"/>
            </a:solidFill>
            <a:round/>
            <a:headEnd/>
            <a:tailEnd/>
          </a:ln>
        </p:spPr>
        <p:txBody>
          <a:bodyPr wrap="none" anchor="ctr"/>
          <a:lstStyle/>
          <a:p>
            <a:endParaRPr lang="en-US"/>
          </a:p>
        </p:txBody>
      </p:sp>
      <p:sp>
        <p:nvSpPr>
          <p:cNvPr id="20485" name="Line 5"/>
          <p:cNvSpPr>
            <a:spLocks noChangeShapeType="1"/>
          </p:cNvSpPr>
          <p:nvPr/>
        </p:nvSpPr>
        <p:spPr bwMode="auto">
          <a:xfrm>
            <a:off x="692150" y="5176838"/>
            <a:ext cx="7689850" cy="0"/>
          </a:xfrm>
          <a:prstGeom prst="line">
            <a:avLst/>
          </a:prstGeom>
          <a:noFill/>
          <a:ln w="28575">
            <a:solidFill>
              <a:schemeClr val="tx1"/>
            </a:solidFill>
            <a:round/>
            <a:headEnd type="none" w="sm" len="sm"/>
            <a:tailEnd type="triangle" w="sm" len="sm"/>
          </a:ln>
        </p:spPr>
        <p:txBody>
          <a:bodyPr/>
          <a:lstStyle/>
          <a:p>
            <a:endParaRPr lang="en-US"/>
          </a:p>
        </p:txBody>
      </p:sp>
      <p:sp>
        <p:nvSpPr>
          <p:cNvPr id="20486" name="Line 6"/>
          <p:cNvSpPr>
            <a:spLocks noChangeShapeType="1"/>
          </p:cNvSpPr>
          <p:nvPr/>
        </p:nvSpPr>
        <p:spPr bwMode="auto">
          <a:xfrm flipH="1">
            <a:off x="692150" y="5464175"/>
            <a:ext cx="7689850" cy="0"/>
          </a:xfrm>
          <a:prstGeom prst="line">
            <a:avLst/>
          </a:prstGeom>
          <a:noFill/>
          <a:ln w="28575">
            <a:solidFill>
              <a:schemeClr val="tx1"/>
            </a:solidFill>
            <a:round/>
            <a:headEnd type="none" w="sm" len="sm"/>
            <a:tailEnd type="triangle" w="sm" len="sm"/>
          </a:ln>
        </p:spPr>
        <p:txBody>
          <a:bodyPr/>
          <a:lstStyle/>
          <a:p>
            <a:endParaRPr lang="en-US"/>
          </a:p>
        </p:txBody>
      </p:sp>
      <p:grpSp>
        <p:nvGrpSpPr>
          <p:cNvPr id="2" name="Group 7"/>
          <p:cNvGrpSpPr>
            <a:grpSpLocks/>
          </p:cNvGrpSpPr>
          <p:nvPr/>
        </p:nvGrpSpPr>
        <p:grpSpPr bwMode="auto">
          <a:xfrm>
            <a:off x="5326063" y="1674813"/>
            <a:ext cx="1570037" cy="2430462"/>
            <a:chOff x="1176" y="884"/>
            <a:chExt cx="1297" cy="2076"/>
          </a:xfrm>
        </p:grpSpPr>
        <p:sp>
          <p:nvSpPr>
            <p:cNvPr id="20551" name="Freeform 8"/>
            <p:cNvSpPr>
              <a:spLocks/>
            </p:cNvSpPr>
            <p:nvPr/>
          </p:nvSpPr>
          <p:spPr bwMode="auto">
            <a:xfrm>
              <a:off x="1176" y="884"/>
              <a:ext cx="1296" cy="2076"/>
            </a:xfrm>
            <a:custGeom>
              <a:avLst/>
              <a:gdLst>
                <a:gd name="T0" fmla="*/ 582 w 1296"/>
                <a:gd name="T1" fmla="*/ 1 h 2076"/>
                <a:gd name="T2" fmla="*/ 457 w 1296"/>
                <a:gd name="T3" fmla="*/ 6 h 2076"/>
                <a:gd name="T4" fmla="*/ 341 w 1296"/>
                <a:gd name="T5" fmla="*/ 16 h 2076"/>
                <a:gd name="T6" fmla="*/ 237 w 1296"/>
                <a:gd name="T7" fmla="*/ 30 h 2076"/>
                <a:gd name="T8" fmla="*/ 191 w 1296"/>
                <a:gd name="T9" fmla="*/ 39 h 2076"/>
                <a:gd name="T10" fmla="*/ 149 w 1296"/>
                <a:gd name="T11" fmla="*/ 48 h 2076"/>
                <a:gd name="T12" fmla="*/ 112 w 1296"/>
                <a:gd name="T13" fmla="*/ 59 h 2076"/>
                <a:gd name="T14" fmla="*/ 79 w 1296"/>
                <a:gd name="T15" fmla="*/ 70 h 2076"/>
                <a:gd name="T16" fmla="*/ 52 w 1296"/>
                <a:gd name="T17" fmla="*/ 81 h 2076"/>
                <a:gd name="T18" fmla="*/ 29 w 1296"/>
                <a:gd name="T19" fmla="*/ 93 h 2076"/>
                <a:gd name="T20" fmla="*/ 13 w 1296"/>
                <a:gd name="T21" fmla="*/ 106 h 2076"/>
                <a:gd name="T22" fmla="*/ 3 w 1296"/>
                <a:gd name="T23" fmla="*/ 119 h 2076"/>
                <a:gd name="T24" fmla="*/ 0 w 1296"/>
                <a:gd name="T25" fmla="*/ 132 h 2076"/>
                <a:gd name="T26" fmla="*/ 1 w 1296"/>
                <a:gd name="T27" fmla="*/ 1951 h 2076"/>
                <a:gd name="T28" fmla="*/ 8 w 1296"/>
                <a:gd name="T29" fmla="*/ 1964 h 2076"/>
                <a:gd name="T30" fmla="*/ 21 w 1296"/>
                <a:gd name="T31" fmla="*/ 1977 h 2076"/>
                <a:gd name="T32" fmla="*/ 40 w 1296"/>
                <a:gd name="T33" fmla="*/ 1989 h 2076"/>
                <a:gd name="T34" fmla="*/ 65 w 1296"/>
                <a:gd name="T35" fmla="*/ 2001 h 2076"/>
                <a:gd name="T36" fmla="*/ 95 w 1296"/>
                <a:gd name="T37" fmla="*/ 2012 h 2076"/>
                <a:gd name="T38" fmla="*/ 130 w 1296"/>
                <a:gd name="T39" fmla="*/ 2023 h 2076"/>
                <a:gd name="T40" fmla="*/ 170 w 1296"/>
                <a:gd name="T41" fmla="*/ 2032 h 2076"/>
                <a:gd name="T42" fmla="*/ 214 w 1296"/>
                <a:gd name="T43" fmla="*/ 2041 h 2076"/>
                <a:gd name="T44" fmla="*/ 287 w 1296"/>
                <a:gd name="T45" fmla="*/ 2053 h 2076"/>
                <a:gd name="T46" fmla="*/ 397 w 1296"/>
                <a:gd name="T47" fmla="*/ 2066 h 2076"/>
                <a:gd name="T48" fmla="*/ 519 w 1296"/>
                <a:gd name="T49" fmla="*/ 2073 h 2076"/>
                <a:gd name="T50" fmla="*/ 648 w 1296"/>
                <a:gd name="T51" fmla="*/ 2076 h 2076"/>
                <a:gd name="T52" fmla="*/ 779 w 1296"/>
                <a:gd name="T53" fmla="*/ 2073 h 2076"/>
                <a:gd name="T54" fmla="*/ 901 w 1296"/>
                <a:gd name="T55" fmla="*/ 2066 h 2076"/>
                <a:gd name="T56" fmla="*/ 1011 w 1296"/>
                <a:gd name="T57" fmla="*/ 2053 h 2076"/>
                <a:gd name="T58" fmla="*/ 1085 w 1296"/>
                <a:gd name="T59" fmla="*/ 2041 h 2076"/>
                <a:gd name="T60" fmla="*/ 1128 w 1296"/>
                <a:gd name="T61" fmla="*/ 2032 h 2076"/>
                <a:gd name="T62" fmla="*/ 1168 w 1296"/>
                <a:gd name="T63" fmla="*/ 2023 h 2076"/>
                <a:gd name="T64" fmla="*/ 1203 w 1296"/>
                <a:gd name="T65" fmla="*/ 2012 h 2076"/>
                <a:gd name="T66" fmla="*/ 1232 w 1296"/>
                <a:gd name="T67" fmla="*/ 2001 h 2076"/>
                <a:gd name="T68" fmla="*/ 1257 w 1296"/>
                <a:gd name="T69" fmla="*/ 1989 h 2076"/>
                <a:gd name="T70" fmla="*/ 1276 w 1296"/>
                <a:gd name="T71" fmla="*/ 1977 h 2076"/>
                <a:gd name="T72" fmla="*/ 1289 w 1296"/>
                <a:gd name="T73" fmla="*/ 1964 h 2076"/>
                <a:gd name="T74" fmla="*/ 1295 w 1296"/>
                <a:gd name="T75" fmla="*/ 1951 h 2076"/>
                <a:gd name="T76" fmla="*/ 1296 w 1296"/>
                <a:gd name="T77" fmla="*/ 132 h 2076"/>
                <a:gd name="T78" fmla="*/ 1293 w 1296"/>
                <a:gd name="T79" fmla="*/ 119 h 2076"/>
                <a:gd name="T80" fmla="*/ 1283 w 1296"/>
                <a:gd name="T81" fmla="*/ 106 h 2076"/>
                <a:gd name="T82" fmla="*/ 1267 w 1296"/>
                <a:gd name="T83" fmla="*/ 93 h 2076"/>
                <a:gd name="T84" fmla="*/ 1245 w 1296"/>
                <a:gd name="T85" fmla="*/ 81 h 2076"/>
                <a:gd name="T86" fmla="*/ 1218 w 1296"/>
                <a:gd name="T87" fmla="*/ 70 h 2076"/>
                <a:gd name="T88" fmla="*/ 1186 w 1296"/>
                <a:gd name="T89" fmla="*/ 59 h 2076"/>
                <a:gd name="T90" fmla="*/ 1149 w 1296"/>
                <a:gd name="T91" fmla="*/ 48 h 2076"/>
                <a:gd name="T92" fmla="*/ 1107 w 1296"/>
                <a:gd name="T93" fmla="*/ 39 h 2076"/>
                <a:gd name="T94" fmla="*/ 1061 w 1296"/>
                <a:gd name="T95" fmla="*/ 30 h 2076"/>
                <a:gd name="T96" fmla="*/ 958 w 1296"/>
                <a:gd name="T97" fmla="*/ 16 h 2076"/>
                <a:gd name="T98" fmla="*/ 842 w 1296"/>
                <a:gd name="T99" fmla="*/ 6 h 2076"/>
                <a:gd name="T100" fmla="*/ 715 w 1296"/>
                <a:gd name="T101" fmla="*/ 1 h 20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96"/>
                <a:gd name="T154" fmla="*/ 0 h 2076"/>
                <a:gd name="T155" fmla="*/ 1296 w 1296"/>
                <a:gd name="T156" fmla="*/ 2076 h 20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96" h="2076">
                  <a:moveTo>
                    <a:pt x="648" y="0"/>
                  </a:moveTo>
                  <a:lnTo>
                    <a:pt x="582" y="1"/>
                  </a:lnTo>
                  <a:lnTo>
                    <a:pt x="519" y="3"/>
                  </a:lnTo>
                  <a:lnTo>
                    <a:pt x="457" y="6"/>
                  </a:lnTo>
                  <a:lnTo>
                    <a:pt x="397" y="11"/>
                  </a:lnTo>
                  <a:lnTo>
                    <a:pt x="341" y="16"/>
                  </a:lnTo>
                  <a:lnTo>
                    <a:pt x="287" y="23"/>
                  </a:lnTo>
                  <a:lnTo>
                    <a:pt x="237" y="30"/>
                  </a:lnTo>
                  <a:lnTo>
                    <a:pt x="214" y="35"/>
                  </a:lnTo>
                  <a:lnTo>
                    <a:pt x="191" y="39"/>
                  </a:lnTo>
                  <a:lnTo>
                    <a:pt x="170" y="44"/>
                  </a:lnTo>
                  <a:lnTo>
                    <a:pt x="149" y="48"/>
                  </a:lnTo>
                  <a:lnTo>
                    <a:pt x="130" y="53"/>
                  </a:lnTo>
                  <a:lnTo>
                    <a:pt x="112" y="59"/>
                  </a:lnTo>
                  <a:lnTo>
                    <a:pt x="95" y="64"/>
                  </a:lnTo>
                  <a:lnTo>
                    <a:pt x="79" y="70"/>
                  </a:lnTo>
                  <a:lnTo>
                    <a:pt x="65" y="75"/>
                  </a:lnTo>
                  <a:lnTo>
                    <a:pt x="52" y="81"/>
                  </a:lnTo>
                  <a:lnTo>
                    <a:pt x="40" y="87"/>
                  </a:lnTo>
                  <a:lnTo>
                    <a:pt x="29" y="93"/>
                  </a:lnTo>
                  <a:lnTo>
                    <a:pt x="21" y="99"/>
                  </a:lnTo>
                  <a:lnTo>
                    <a:pt x="13" y="106"/>
                  </a:lnTo>
                  <a:lnTo>
                    <a:pt x="8" y="112"/>
                  </a:lnTo>
                  <a:lnTo>
                    <a:pt x="3" y="119"/>
                  </a:lnTo>
                  <a:lnTo>
                    <a:pt x="1" y="125"/>
                  </a:lnTo>
                  <a:lnTo>
                    <a:pt x="0" y="132"/>
                  </a:lnTo>
                  <a:lnTo>
                    <a:pt x="0" y="1944"/>
                  </a:lnTo>
                  <a:lnTo>
                    <a:pt x="1" y="1951"/>
                  </a:lnTo>
                  <a:lnTo>
                    <a:pt x="3" y="1957"/>
                  </a:lnTo>
                  <a:lnTo>
                    <a:pt x="8" y="1964"/>
                  </a:lnTo>
                  <a:lnTo>
                    <a:pt x="13" y="1970"/>
                  </a:lnTo>
                  <a:lnTo>
                    <a:pt x="21" y="1977"/>
                  </a:lnTo>
                  <a:lnTo>
                    <a:pt x="29" y="1983"/>
                  </a:lnTo>
                  <a:lnTo>
                    <a:pt x="40" y="1989"/>
                  </a:lnTo>
                  <a:lnTo>
                    <a:pt x="52" y="1995"/>
                  </a:lnTo>
                  <a:lnTo>
                    <a:pt x="65" y="2001"/>
                  </a:lnTo>
                  <a:lnTo>
                    <a:pt x="79" y="2007"/>
                  </a:lnTo>
                  <a:lnTo>
                    <a:pt x="95" y="2012"/>
                  </a:lnTo>
                  <a:lnTo>
                    <a:pt x="112" y="2017"/>
                  </a:lnTo>
                  <a:lnTo>
                    <a:pt x="130" y="2023"/>
                  </a:lnTo>
                  <a:lnTo>
                    <a:pt x="149" y="2028"/>
                  </a:lnTo>
                  <a:lnTo>
                    <a:pt x="170" y="2032"/>
                  </a:lnTo>
                  <a:lnTo>
                    <a:pt x="191" y="2037"/>
                  </a:lnTo>
                  <a:lnTo>
                    <a:pt x="214" y="2041"/>
                  </a:lnTo>
                  <a:lnTo>
                    <a:pt x="237" y="2046"/>
                  </a:lnTo>
                  <a:lnTo>
                    <a:pt x="287" y="2053"/>
                  </a:lnTo>
                  <a:lnTo>
                    <a:pt x="341" y="2060"/>
                  </a:lnTo>
                  <a:lnTo>
                    <a:pt x="397" y="2066"/>
                  </a:lnTo>
                  <a:lnTo>
                    <a:pt x="457" y="2070"/>
                  </a:lnTo>
                  <a:lnTo>
                    <a:pt x="519" y="2073"/>
                  </a:lnTo>
                  <a:lnTo>
                    <a:pt x="582" y="2075"/>
                  </a:lnTo>
                  <a:lnTo>
                    <a:pt x="648" y="2076"/>
                  </a:lnTo>
                  <a:lnTo>
                    <a:pt x="715" y="2075"/>
                  </a:lnTo>
                  <a:lnTo>
                    <a:pt x="779" y="2073"/>
                  </a:lnTo>
                  <a:lnTo>
                    <a:pt x="842" y="2070"/>
                  </a:lnTo>
                  <a:lnTo>
                    <a:pt x="901" y="2066"/>
                  </a:lnTo>
                  <a:lnTo>
                    <a:pt x="958" y="2060"/>
                  </a:lnTo>
                  <a:lnTo>
                    <a:pt x="1011" y="2053"/>
                  </a:lnTo>
                  <a:lnTo>
                    <a:pt x="1061" y="2046"/>
                  </a:lnTo>
                  <a:lnTo>
                    <a:pt x="1085" y="2041"/>
                  </a:lnTo>
                  <a:lnTo>
                    <a:pt x="1107" y="2037"/>
                  </a:lnTo>
                  <a:lnTo>
                    <a:pt x="1128" y="2032"/>
                  </a:lnTo>
                  <a:lnTo>
                    <a:pt x="1149" y="2028"/>
                  </a:lnTo>
                  <a:lnTo>
                    <a:pt x="1168" y="2023"/>
                  </a:lnTo>
                  <a:lnTo>
                    <a:pt x="1186" y="2017"/>
                  </a:lnTo>
                  <a:lnTo>
                    <a:pt x="1203" y="2012"/>
                  </a:lnTo>
                  <a:lnTo>
                    <a:pt x="1218" y="2007"/>
                  </a:lnTo>
                  <a:lnTo>
                    <a:pt x="1232" y="2001"/>
                  </a:lnTo>
                  <a:lnTo>
                    <a:pt x="1245" y="1995"/>
                  </a:lnTo>
                  <a:lnTo>
                    <a:pt x="1257" y="1989"/>
                  </a:lnTo>
                  <a:lnTo>
                    <a:pt x="1267" y="1983"/>
                  </a:lnTo>
                  <a:lnTo>
                    <a:pt x="1276" y="1977"/>
                  </a:lnTo>
                  <a:lnTo>
                    <a:pt x="1283" y="1970"/>
                  </a:lnTo>
                  <a:lnTo>
                    <a:pt x="1289" y="1964"/>
                  </a:lnTo>
                  <a:lnTo>
                    <a:pt x="1293" y="1957"/>
                  </a:lnTo>
                  <a:lnTo>
                    <a:pt x="1295" y="1951"/>
                  </a:lnTo>
                  <a:lnTo>
                    <a:pt x="1296" y="1944"/>
                  </a:lnTo>
                  <a:lnTo>
                    <a:pt x="1296" y="132"/>
                  </a:lnTo>
                  <a:lnTo>
                    <a:pt x="1295" y="125"/>
                  </a:lnTo>
                  <a:lnTo>
                    <a:pt x="1293" y="119"/>
                  </a:lnTo>
                  <a:lnTo>
                    <a:pt x="1289" y="112"/>
                  </a:lnTo>
                  <a:lnTo>
                    <a:pt x="1283" y="106"/>
                  </a:lnTo>
                  <a:lnTo>
                    <a:pt x="1276" y="99"/>
                  </a:lnTo>
                  <a:lnTo>
                    <a:pt x="1267" y="93"/>
                  </a:lnTo>
                  <a:lnTo>
                    <a:pt x="1257" y="87"/>
                  </a:lnTo>
                  <a:lnTo>
                    <a:pt x="1245" y="81"/>
                  </a:lnTo>
                  <a:lnTo>
                    <a:pt x="1232" y="75"/>
                  </a:lnTo>
                  <a:lnTo>
                    <a:pt x="1218" y="70"/>
                  </a:lnTo>
                  <a:lnTo>
                    <a:pt x="1203" y="64"/>
                  </a:lnTo>
                  <a:lnTo>
                    <a:pt x="1186" y="59"/>
                  </a:lnTo>
                  <a:lnTo>
                    <a:pt x="1168" y="53"/>
                  </a:lnTo>
                  <a:lnTo>
                    <a:pt x="1149" y="48"/>
                  </a:lnTo>
                  <a:lnTo>
                    <a:pt x="1128" y="44"/>
                  </a:lnTo>
                  <a:lnTo>
                    <a:pt x="1107" y="39"/>
                  </a:lnTo>
                  <a:lnTo>
                    <a:pt x="1085" y="35"/>
                  </a:lnTo>
                  <a:lnTo>
                    <a:pt x="1061" y="30"/>
                  </a:lnTo>
                  <a:lnTo>
                    <a:pt x="1011" y="23"/>
                  </a:lnTo>
                  <a:lnTo>
                    <a:pt x="958" y="16"/>
                  </a:lnTo>
                  <a:lnTo>
                    <a:pt x="901" y="11"/>
                  </a:lnTo>
                  <a:lnTo>
                    <a:pt x="842" y="6"/>
                  </a:lnTo>
                  <a:lnTo>
                    <a:pt x="779" y="3"/>
                  </a:lnTo>
                  <a:lnTo>
                    <a:pt x="715" y="1"/>
                  </a:lnTo>
                  <a:lnTo>
                    <a:pt x="648" y="0"/>
                  </a:lnTo>
                  <a:close/>
                </a:path>
              </a:pathLst>
            </a:custGeom>
            <a:solidFill>
              <a:srgbClr val="F0E8B7"/>
            </a:solidFill>
            <a:ln w="9525">
              <a:noFill/>
              <a:round/>
              <a:headEnd/>
              <a:tailEnd/>
            </a:ln>
          </p:spPr>
          <p:txBody>
            <a:bodyPr/>
            <a:lstStyle/>
            <a:p>
              <a:endParaRPr lang="en-US"/>
            </a:p>
          </p:txBody>
        </p:sp>
        <p:sp>
          <p:nvSpPr>
            <p:cNvPr id="20552" name="Oval 9"/>
            <p:cNvSpPr>
              <a:spLocks noChangeArrowheads="1"/>
            </p:cNvSpPr>
            <p:nvPr/>
          </p:nvSpPr>
          <p:spPr bwMode="auto">
            <a:xfrm>
              <a:off x="1176" y="884"/>
              <a:ext cx="1297" cy="271"/>
            </a:xfrm>
            <a:prstGeom prst="ellipse">
              <a:avLst/>
            </a:prstGeom>
            <a:solidFill>
              <a:srgbClr val="F0E8B7"/>
            </a:solidFill>
            <a:ln w="9525">
              <a:noFill/>
              <a:round/>
              <a:headEnd/>
              <a:tailEnd/>
            </a:ln>
          </p:spPr>
          <p:txBody>
            <a:bodyPr/>
            <a:lstStyle/>
            <a:p>
              <a:endParaRPr lang="en-US"/>
            </a:p>
          </p:txBody>
        </p:sp>
        <p:sp>
          <p:nvSpPr>
            <p:cNvPr id="20553" name="Freeform 10"/>
            <p:cNvSpPr>
              <a:spLocks/>
            </p:cNvSpPr>
            <p:nvPr/>
          </p:nvSpPr>
          <p:spPr bwMode="auto">
            <a:xfrm>
              <a:off x="1176" y="884"/>
              <a:ext cx="1296" cy="2076"/>
            </a:xfrm>
            <a:custGeom>
              <a:avLst/>
              <a:gdLst>
                <a:gd name="T0" fmla="*/ 582 w 1296"/>
                <a:gd name="T1" fmla="*/ 1 h 2076"/>
                <a:gd name="T2" fmla="*/ 457 w 1296"/>
                <a:gd name="T3" fmla="*/ 6 h 2076"/>
                <a:gd name="T4" fmla="*/ 341 w 1296"/>
                <a:gd name="T5" fmla="*/ 16 h 2076"/>
                <a:gd name="T6" fmla="*/ 237 w 1296"/>
                <a:gd name="T7" fmla="*/ 30 h 2076"/>
                <a:gd name="T8" fmla="*/ 191 w 1296"/>
                <a:gd name="T9" fmla="*/ 39 h 2076"/>
                <a:gd name="T10" fmla="*/ 149 w 1296"/>
                <a:gd name="T11" fmla="*/ 48 h 2076"/>
                <a:gd name="T12" fmla="*/ 112 w 1296"/>
                <a:gd name="T13" fmla="*/ 59 h 2076"/>
                <a:gd name="T14" fmla="*/ 79 w 1296"/>
                <a:gd name="T15" fmla="*/ 70 h 2076"/>
                <a:gd name="T16" fmla="*/ 52 w 1296"/>
                <a:gd name="T17" fmla="*/ 81 h 2076"/>
                <a:gd name="T18" fmla="*/ 29 w 1296"/>
                <a:gd name="T19" fmla="*/ 93 h 2076"/>
                <a:gd name="T20" fmla="*/ 13 w 1296"/>
                <a:gd name="T21" fmla="*/ 106 h 2076"/>
                <a:gd name="T22" fmla="*/ 3 w 1296"/>
                <a:gd name="T23" fmla="*/ 119 h 2076"/>
                <a:gd name="T24" fmla="*/ 0 w 1296"/>
                <a:gd name="T25" fmla="*/ 132 h 2076"/>
                <a:gd name="T26" fmla="*/ 1 w 1296"/>
                <a:gd name="T27" fmla="*/ 1951 h 2076"/>
                <a:gd name="T28" fmla="*/ 8 w 1296"/>
                <a:gd name="T29" fmla="*/ 1964 h 2076"/>
                <a:gd name="T30" fmla="*/ 21 w 1296"/>
                <a:gd name="T31" fmla="*/ 1977 h 2076"/>
                <a:gd name="T32" fmla="*/ 40 w 1296"/>
                <a:gd name="T33" fmla="*/ 1989 h 2076"/>
                <a:gd name="T34" fmla="*/ 65 w 1296"/>
                <a:gd name="T35" fmla="*/ 2001 h 2076"/>
                <a:gd name="T36" fmla="*/ 95 w 1296"/>
                <a:gd name="T37" fmla="*/ 2012 h 2076"/>
                <a:gd name="T38" fmla="*/ 130 w 1296"/>
                <a:gd name="T39" fmla="*/ 2023 h 2076"/>
                <a:gd name="T40" fmla="*/ 170 w 1296"/>
                <a:gd name="T41" fmla="*/ 2032 h 2076"/>
                <a:gd name="T42" fmla="*/ 214 w 1296"/>
                <a:gd name="T43" fmla="*/ 2041 h 2076"/>
                <a:gd name="T44" fmla="*/ 287 w 1296"/>
                <a:gd name="T45" fmla="*/ 2053 h 2076"/>
                <a:gd name="T46" fmla="*/ 397 w 1296"/>
                <a:gd name="T47" fmla="*/ 2066 h 2076"/>
                <a:gd name="T48" fmla="*/ 519 w 1296"/>
                <a:gd name="T49" fmla="*/ 2073 h 2076"/>
                <a:gd name="T50" fmla="*/ 648 w 1296"/>
                <a:gd name="T51" fmla="*/ 2076 h 2076"/>
                <a:gd name="T52" fmla="*/ 779 w 1296"/>
                <a:gd name="T53" fmla="*/ 2073 h 2076"/>
                <a:gd name="T54" fmla="*/ 901 w 1296"/>
                <a:gd name="T55" fmla="*/ 2066 h 2076"/>
                <a:gd name="T56" fmla="*/ 1011 w 1296"/>
                <a:gd name="T57" fmla="*/ 2053 h 2076"/>
                <a:gd name="T58" fmla="*/ 1085 w 1296"/>
                <a:gd name="T59" fmla="*/ 2041 h 2076"/>
                <a:gd name="T60" fmla="*/ 1128 w 1296"/>
                <a:gd name="T61" fmla="*/ 2032 h 2076"/>
                <a:gd name="T62" fmla="*/ 1168 w 1296"/>
                <a:gd name="T63" fmla="*/ 2023 h 2076"/>
                <a:gd name="T64" fmla="*/ 1203 w 1296"/>
                <a:gd name="T65" fmla="*/ 2012 h 2076"/>
                <a:gd name="T66" fmla="*/ 1232 w 1296"/>
                <a:gd name="T67" fmla="*/ 2001 h 2076"/>
                <a:gd name="T68" fmla="*/ 1257 w 1296"/>
                <a:gd name="T69" fmla="*/ 1989 h 2076"/>
                <a:gd name="T70" fmla="*/ 1276 w 1296"/>
                <a:gd name="T71" fmla="*/ 1977 h 2076"/>
                <a:gd name="T72" fmla="*/ 1289 w 1296"/>
                <a:gd name="T73" fmla="*/ 1964 h 2076"/>
                <a:gd name="T74" fmla="*/ 1295 w 1296"/>
                <a:gd name="T75" fmla="*/ 1951 h 2076"/>
                <a:gd name="T76" fmla="*/ 1296 w 1296"/>
                <a:gd name="T77" fmla="*/ 132 h 2076"/>
                <a:gd name="T78" fmla="*/ 1293 w 1296"/>
                <a:gd name="T79" fmla="*/ 119 h 2076"/>
                <a:gd name="T80" fmla="*/ 1283 w 1296"/>
                <a:gd name="T81" fmla="*/ 106 h 2076"/>
                <a:gd name="T82" fmla="*/ 1267 w 1296"/>
                <a:gd name="T83" fmla="*/ 93 h 2076"/>
                <a:gd name="T84" fmla="*/ 1245 w 1296"/>
                <a:gd name="T85" fmla="*/ 81 h 2076"/>
                <a:gd name="T86" fmla="*/ 1218 w 1296"/>
                <a:gd name="T87" fmla="*/ 70 h 2076"/>
                <a:gd name="T88" fmla="*/ 1186 w 1296"/>
                <a:gd name="T89" fmla="*/ 59 h 2076"/>
                <a:gd name="T90" fmla="*/ 1149 w 1296"/>
                <a:gd name="T91" fmla="*/ 48 h 2076"/>
                <a:gd name="T92" fmla="*/ 1107 w 1296"/>
                <a:gd name="T93" fmla="*/ 39 h 2076"/>
                <a:gd name="T94" fmla="*/ 1061 w 1296"/>
                <a:gd name="T95" fmla="*/ 30 h 2076"/>
                <a:gd name="T96" fmla="*/ 958 w 1296"/>
                <a:gd name="T97" fmla="*/ 16 h 2076"/>
                <a:gd name="T98" fmla="*/ 842 w 1296"/>
                <a:gd name="T99" fmla="*/ 6 h 2076"/>
                <a:gd name="T100" fmla="*/ 715 w 1296"/>
                <a:gd name="T101" fmla="*/ 1 h 207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96"/>
                <a:gd name="T154" fmla="*/ 0 h 2076"/>
                <a:gd name="T155" fmla="*/ 1296 w 1296"/>
                <a:gd name="T156" fmla="*/ 2076 h 207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96" h="2076">
                  <a:moveTo>
                    <a:pt x="648" y="0"/>
                  </a:moveTo>
                  <a:lnTo>
                    <a:pt x="582" y="1"/>
                  </a:lnTo>
                  <a:lnTo>
                    <a:pt x="519" y="3"/>
                  </a:lnTo>
                  <a:lnTo>
                    <a:pt x="457" y="6"/>
                  </a:lnTo>
                  <a:lnTo>
                    <a:pt x="397" y="11"/>
                  </a:lnTo>
                  <a:lnTo>
                    <a:pt x="341" y="16"/>
                  </a:lnTo>
                  <a:lnTo>
                    <a:pt x="287" y="23"/>
                  </a:lnTo>
                  <a:lnTo>
                    <a:pt x="237" y="30"/>
                  </a:lnTo>
                  <a:lnTo>
                    <a:pt x="214" y="35"/>
                  </a:lnTo>
                  <a:lnTo>
                    <a:pt x="191" y="39"/>
                  </a:lnTo>
                  <a:lnTo>
                    <a:pt x="170" y="44"/>
                  </a:lnTo>
                  <a:lnTo>
                    <a:pt x="149" y="48"/>
                  </a:lnTo>
                  <a:lnTo>
                    <a:pt x="130" y="53"/>
                  </a:lnTo>
                  <a:lnTo>
                    <a:pt x="112" y="59"/>
                  </a:lnTo>
                  <a:lnTo>
                    <a:pt x="95" y="64"/>
                  </a:lnTo>
                  <a:lnTo>
                    <a:pt x="79" y="70"/>
                  </a:lnTo>
                  <a:lnTo>
                    <a:pt x="65" y="75"/>
                  </a:lnTo>
                  <a:lnTo>
                    <a:pt x="52" y="81"/>
                  </a:lnTo>
                  <a:lnTo>
                    <a:pt x="40" y="87"/>
                  </a:lnTo>
                  <a:lnTo>
                    <a:pt x="29" y="93"/>
                  </a:lnTo>
                  <a:lnTo>
                    <a:pt x="21" y="99"/>
                  </a:lnTo>
                  <a:lnTo>
                    <a:pt x="13" y="106"/>
                  </a:lnTo>
                  <a:lnTo>
                    <a:pt x="8" y="112"/>
                  </a:lnTo>
                  <a:lnTo>
                    <a:pt x="3" y="119"/>
                  </a:lnTo>
                  <a:lnTo>
                    <a:pt x="1" y="125"/>
                  </a:lnTo>
                  <a:lnTo>
                    <a:pt x="0" y="132"/>
                  </a:lnTo>
                  <a:lnTo>
                    <a:pt x="0" y="1944"/>
                  </a:lnTo>
                  <a:lnTo>
                    <a:pt x="1" y="1951"/>
                  </a:lnTo>
                  <a:lnTo>
                    <a:pt x="3" y="1957"/>
                  </a:lnTo>
                  <a:lnTo>
                    <a:pt x="8" y="1964"/>
                  </a:lnTo>
                  <a:lnTo>
                    <a:pt x="13" y="1970"/>
                  </a:lnTo>
                  <a:lnTo>
                    <a:pt x="21" y="1977"/>
                  </a:lnTo>
                  <a:lnTo>
                    <a:pt x="29" y="1983"/>
                  </a:lnTo>
                  <a:lnTo>
                    <a:pt x="40" y="1989"/>
                  </a:lnTo>
                  <a:lnTo>
                    <a:pt x="52" y="1995"/>
                  </a:lnTo>
                  <a:lnTo>
                    <a:pt x="65" y="2001"/>
                  </a:lnTo>
                  <a:lnTo>
                    <a:pt x="79" y="2007"/>
                  </a:lnTo>
                  <a:lnTo>
                    <a:pt x="95" y="2012"/>
                  </a:lnTo>
                  <a:lnTo>
                    <a:pt x="112" y="2017"/>
                  </a:lnTo>
                  <a:lnTo>
                    <a:pt x="130" y="2023"/>
                  </a:lnTo>
                  <a:lnTo>
                    <a:pt x="149" y="2028"/>
                  </a:lnTo>
                  <a:lnTo>
                    <a:pt x="170" y="2032"/>
                  </a:lnTo>
                  <a:lnTo>
                    <a:pt x="191" y="2037"/>
                  </a:lnTo>
                  <a:lnTo>
                    <a:pt x="214" y="2041"/>
                  </a:lnTo>
                  <a:lnTo>
                    <a:pt x="237" y="2046"/>
                  </a:lnTo>
                  <a:lnTo>
                    <a:pt x="287" y="2053"/>
                  </a:lnTo>
                  <a:lnTo>
                    <a:pt x="341" y="2060"/>
                  </a:lnTo>
                  <a:lnTo>
                    <a:pt x="397" y="2066"/>
                  </a:lnTo>
                  <a:lnTo>
                    <a:pt x="457" y="2070"/>
                  </a:lnTo>
                  <a:lnTo>
                    <a:pt x="519" y="2073"/>
                  </a:lnTo>
                  <a:lnTo>
                    <a:pt x="582" y="2075"/>
                  </a:lnTo>
                  <a:lnTo>
                    <a:pt x="648" y="2076"/>
                  </a:lnTo>
                  <a:lnTo>
                    <a:pt x="715" y="2075"/>
                  </a:lnTo>
                  <a:lnTo>
                    <a:pt x="779" y="2073"/>
                  </a:lnTo>
                  <a:lnTo>
                    <a:pt x="842" y="2070"/>
                  </a:lnTo>
                  <a:lnTo>
                    <a:pt x="901" y="2066"/>
                  </a:lnTo>
                  <a:lnTo>
                    <a:pt x="958" y="2060"/>
                  </a:lnTo>
                  <a:lnTo>
                    <a:pt x="1011" y="2053"/>
                  </a:lnTo>
                  <a:lnTo>
                    <a:pt x="1061" y="2046"/>
                  </a:lnTo>
                  <a:lnTo>
                    <a:pt x="1085" y="2041"/>
                  </a:lnTo>
                  <a:lnTo>
                    <a:pt x="1107" y="2037"/>
                  </a:lnTo>
                  <a:lnTo>
                    <a:pt x="1128" y="2032"/>
                  </a:lnTo>
                  <a:lnTo>
                    <a:pt x="1149" y="2028"/>
                  </a:lnTo>
                  <a:lnTo>
                    <a:pt x="1168" y="2023"/>
                  </a:lnTo>
                  <a:lnTo>
                    <a:pt x="1186" y="2017"/>
                  </a:lnTo>
                  <a:lnTo>
                    <a:pt x="1203" y="2012"/>
                  </a:lnTo>
                  <a:lnTo>
                    <a:pt x="1218" y="2007"/>
                  </a:lnTo>
                  <a:lnTo>
                    <a:pt x="1232" y="2001"/>
                  </a:lnTo>
                  <a:lnTo>
                    <a:pt x="1245" y="1995"/>
                  </a:lnTo>
                  <a:lnTo>
                    <a:pt x="1257" y="1989"/>
                  </a:lnTo>
                  <a:lnTo>
                    <a:pt x="1267" y="1983"/>
                  </a:lnTo>
                  <a:lnTo>
                    <a:pt x="1276" y="1977"/>
                  </a:lnTo>
                  <a:lnTo>
                    <a:pt x="1283" y="1970"/>
                  </a:lnTo>
                  <a:lnTo>
                    <a:pt x="1289" y="1964"/>
                  </a:lnTo>
                  <a:lnTo>
                    <a:pt x="1293" y="1957"/>
                  </a:lnTo>
                  <a:lnTo>
                    <a:pt x="1295" y="1951"/>
                  </a:lnTo>
                  <a:lnTo>
                    <a:pt x="1296" y="1944"/>
                  </a:lnTo>
                  <a:lnTo>
                    <a:pt x="1296" y="132"/>
                  </a:lnTo>
                  <a:lnTo>
                    <a:pt x="1295" y="125"/>
                  </a:lnTo>
                  <a:lnTo>
                    <a:pt x="1293" y="119"/>
                  </a:lnTo>
                  <a:lnTo>
                    <a:pt x="1289" y="112"/>
                  </a:lnTo>
                  <a:lnTo>
                    <a:pt x="1283" y="106"/>
                  </a:lnTo>
                  <a:lnTo>
                    <a:pt x="1276" y="99"/>
                  </a:lnTo>
                  <a:lnTo>
                    <a:pt x="1267" y="93"/>
                  </a:lnTo>
                  <a:lnTo>
                    <a:pt x="1257" y="87"/>
                  </a:lnTo>
                  <a:lnTo>
                    <a:pt x="1245" y="81"/>
                  </a:lnTo>
                  <a:lnTo>
                    <a:pt x="1232" y="75"/>
                  </a:lnTo>
                  <a:lnTo>
                    <a:pt x="1218" y="70"/>
                  </a:lnTo>
                  <a:lnTo>
                    <a:pt x="1203" y="64"/>
                  </a:lnTo>
                  <a:lnTo>
                    <a:pt x="1186" y="59"/>
                  </a:lnTo>
                  <a:lnTo>
                    <a:pt x="1168" y="53"/>
                  </a:lnTo>
                  <a:lnTo>
                    <a:pt x="1149" y="48"/>
                  </a:lnTo>
                  <a:lnTo>
                    <a:pt x="1128" y="44"/>
                  </a:lnTo>
                  <a:lnTo>
                    <a:pt x="1107" y="39"/>
                  </a:lnTo>
                  <a:lnTo>
                    <a:pt x="1085" y="35"/>
                  </a:lnTo>
                  <a:lnTo>
                    <a:pt x="1061" y="30"/>
                  </a:lnTo>
                  <a:lnTo>
                    <a:pt x="1011" y="23"/>
                  </a:lnTo>
                  <a:lnTo>
                    <a:pt x="958" y="16"/>
                  </a:lnTo>
                  <a:lnTo>
                    <a:pt x="901" y="11"/>
                  </a:lnTo>
                  <a:lnTo>
                    <a:pt x="842" y="6"/>
                  </a:lnTo>
                  <a:lnTo>
                    <a:pt x="779" y="3"/>
                  </a:lnTo>
                  <a:lnTo>
                    <a:pt x="715" y="1"/>
                  </a:lnTo>
                  <a:lnTo>
                    <a:pt x="648" y="0"/>
                  </a:lnTo>
                  <a:close/>
                </a:path>
              </a:pathLst>
            </a:custGeom>
            <a:solidFill>
              <a:srgbClr val="F0E8B7"/>
            </a:solidFill>
            <a:ln w="9525">
              <a:solidFill>
                <a:srgbClr val="000000"/>
              </a:solidFill>
              <a:prstDash val="solid"/>
              <a:round/>
              <a:headEnd/>
              <a:tailEnd/>
            </a:ln>
          </p:spPr>
          <p:txBody>
            <a:bodyPr/>
            <a:lstStyle/>
            <a:p>
              <a:endParaRPr lang="en-US"/>
            </a:p>
          </p:txBody>
        </p:sp>
        <p:sp>
          <p:nvSpPr>
            <p:cNvPr id="20554" name="Freeform 11"/>
            <p:cNvSpPr>
              <a:spLocks/>
            </p:cNvSpPr>
            <p:nvPr/>
          </p:nvSpPr>
          <p:spPr bwMode="auto">
            <a:xfrm>
              <a:off x="1176" y="1016"/>
              <a:ext cx="1296" cy="138"/>
            </a:xfrm>
            <a:custGeom>
              <a:avLst/>
              <a:gdLst>
                <a:gd name="T0" fmla="*/ 0 w 1296"/>
                <a:gd name="T1" fmla="*/ 0 h 138"/>
                <a:gd name="T2" fmla="*/ 1 w 1296"/>
                <a:gd name="T3" fmla="*/ 7 h 138"/>
                <a:gd name="T4" fmla="*/ 3 w 1296"/>
                <a:gd name="T5" fmla="*/ 13 h 138"/>
                <a:gd name="T6" fmla="*/ 8 w 1296"/>
                <a:gd name="T7" fmla="*/ 20 h 138"/>
                <a:gd name="T8" fmla="*/ 13 w 1296"/>
                <a:gd name="T9" fmla="*/ 27 h 138"/>
                <a:gd name="T10" fmla="*/ 21 w 1296"/>
                <a:gd name="T11" fmla="*/ 33 h 138"/>
                <a:gd name="T12" fmla="*/ 29 w 1296"/>
                <a:gd name="T13" fmla="*/ 40 h 138"/>
                <a:gd name="T14" fmla="*/ 40 w 1296"/>
                <a:gd name="T15" fmla="*/ 46 h 138"/>
                <a:gd name="T16" fmla="*/ 52 w 1296"/>
                <a:gd name="T17" fmla="*/ 52 h 138"/>
                <a:gd name="T18" fmla="*/ 65 w 1296"/>
                <a:gd name="T19" fmla="*/ 58 h 138"/>
                <a:gd name="T20" fmla="*/ 79 w 1296"/>
                <a:gd name="T21" fmla="*/ 64 h 138"/>
                <a:gd name="T22" fmla="*/ 95 w 1296"/>
                <a:gd name="T23" fmla="*/ 70 h 138"/>
                <a:gd name="T24" fmla="*/ 112 w 1296"/>
                <a:gd name="T25" fmla="*/ 75 h 138"/>
                <a:gd name="T26" fmla="*/ 130 w 1296"/>
                <a:gd name="T27" fmla="*/ 81 h 138"/>
                <a:gd name="T28" fmla="*/ 149 w 1296"/>
                <a:gd name="T29" fmla="*/ 86 h 138"/>
                <a:gd name="T30" fmla="*/ 170 w 1296"/>
                <a:gd name="T31" fmla="*/ 91 h 138"/>
                <a:gd name="T32" fmla="*/ 191 w 1296"/>
                <a:gd name="T33" fmla="*/ 96 h 138"/>
                <a:gd name="T34" fmla="*/ 214 w 1296"/>
                <a:gd name="T35" fmla="*/ 101 h 138"/>
                <a:gd name="T36" fmla="*/ 237 w 1296"/>
                <a:gd name="T37" fmla="*/ 105 h 138"/>
                <a:gd name="T38" fmla="*/ 287 w 1296"/>
                <a:gd name="T39" fmla="*/ 113 h 138"/>
                <a:gd name="T40" fmla="*/ 341 w 1296"/>
                <a:gd name="T41" fmla="*/ 121 h 138"/>
                <a:gd name="T42" fmla="*/ 397 w 1296"/>
                <a:gd name="T43" fmla="*/ 127 h 138"/>
                <a:gd name="T44" fmla="*/ 457 w 1296"/>
                <a:gd name="T45" fmla="*/ 131 h 138"/>
                <a:gd name="T46" fmla="*/ 519 w 1296"/>
                <a:gd name="T47" fmla="*/ 135 h 138"/>
                <a:gd name="T48" fmla="*/ 582 w 1296"/>
                <a:gd name="T49" fmla="*/ 137 h 138"/>
                <a:gd name="T50" fmla="*/ 648 w 1296"/>
                <a:gd name="T51" fmla="*/ 138 h 138"/>
                <a:gd name="T52" fmla="*/ 715 w 1296"/>
                <a:gd name="T53" fmla="*/ 137 h 138"/>
                <a:gd name="T54" fmla="*/ 779 w 1296"/>
                <a:gd name="T55" fmla="*/ 135 h 138"/>
                <a:gd name="T56" fmla="*/ 842 w 1296"/>
                <a:gd name="T57" fmla="*/ 131 h 138"/>
                <a:gd name="T58" fmla="*/ 901 w 1296"/>
                <a:gd name="T59" fmla="*/ 127 h 138"/>
                <a:gd name="T60" fmla="*/ 958 w 1296"/>
                <a:gd name="T61" fmla="*/ 121 h 138"/>
                <a:gd name="T62" fmla="*/ 1011 w 1296"/>
                <a:gd name="T63" fmla="*/ 113 h 138"/>
                <a:gd name="T64" fmla="*/ 1061 w 1296"/>
                <a:gd name="T65" fmla="*/ 105 h 138"/>
                <a:gd name="T66" fmla="*/ 1085 w 1296"/>
                <a:gd name="T67" fmla="*/ 101 h 138"/>
                <a:gd name="T68" fmla="*/ 1107 w 1296"/>
                <a:gd name="T69" fmla="*/ 96 h 138"/>
                <a:gd name="T70" fmla="*/ 1128 w 1296"/>
                <a:gd name="T71" fmla="*/ 91 h 138"/>
                <a:gd name="T72" fmla="*/ 1149 w 1296"/>
                <a:gd name="T73" fmla="*/ 86 h 138"/>
                <a:gd name="T74" fmla="*/ 1168 w 1296"/>
                <a:gd name="T75" fmla="*/ 81 h 138"/>
                <a:gd name="T76" fmla="*/ 1186 w 1296"/>
                <a:gd name="T77" fmla="*/ 75 h 138"/>
                <a:gd name="T78" fmla="*/ 1203 w 1296"/>
                <a:gd name="T79" fmla="*/ 70 h 138"/>
                <a:gd name="T80" fmla="*/ 1218 w 1296"/>
                <a:gd name="T81" fmla="*/ 64 h 138"/>
                <a:gd name="T82" fmla="*/ 1232 w 1296"/>
                <a:gd name="T83" fmla="*/ 58 h 138"/>
                <a:gd name="T84" fmla="*/ 1245 w 1296"/>
                <a:gd name="T85" fmla="*/ 52 h 138"/>
                <a:gd name="T86" fmla="*/ 1257 w 1296"/>
                <a:gd name="T87" fmla="*/ 46 h 138"/>
                <a:gd name="T88" fmla="*/ 1267 w 1296"/>
                <a:gd name="T89" fmla="*/ 40 h 138"/>
                <a:gd name="T90" fmla="*/ 1276 w 1296"/>
                <a:gd name="T91" fmla="*/ 33 h 138"/>
                <a:gd name="T92" fmla="*/ 1283 w 1296"/>
                <a:gd name="T93" fmla="*/ 27 h 138"/>
                <a:gd name="T94" fmla="*/ 1289 w 1296"/>
                <a:gd name="T95" fmla="*/ 20 h 138"/>
                <a:gd name="T96" fmla="*/ 1293 w 1296"/>
                <a:gd name="T97" fmla="*/ 13 h 138"/>
                <a:gd name="T98" fmla="*/ 1295 w 1296"/>
                <a:gd name="T99" fmla="*/ 7 h 138"/>
                <a:gd name="T100" fmla="*/ 1296 w 1296"/>
                <a:gd name="T101" fmla="*/ 0 h 13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296"/>
                <a:gd name="T154" fmla="*/ 0 h 138"/>
                <a:gd name="T155" fmla="*/ 1296 w 1296"/>
                <a:gd name="T156" fmla="*/ 138 h 13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296" h="138">
                  <a:moveTo>
                    <a:pt x="0" y="0"/>
                  </a:moveTo>
                  <a:lnTo>
                    <a:pt x="1" y="7"/>
                  </a:lnTo>
                  <a:lnTo>
                    <a:pt x="3" y="13"/>
                  </a:lnTo>
                  <a:lnTo>
                    <a:pt x="8" y="20"/>
                  </a:lnTo>
                  <a:lnTo>
                    <a:pt x="13" y="27"/>
                  </a:lnTo>
                  <a:lnTo>
                    <a:pt x="21" y="33"/>
                  </a:lnTo>
                  <a:lnTo>
                    <a:pt x="29" y="40"/>
                  </a:lnTo>
                  <a:lnTo>
                    <a:pt x="40" y="46"/>
                  </a:lnTo>
                  <a:lnTo>
                    <a:pt x="52" y="52"/>
                  </a:lnTo>
                  <a:lnTo>
                    <a:pt x="65" y="58"/>
                  </a:lnTo>
                  <a:lnTo>
                    <a:pt x="79" y="64"/>
                  </a:lnTo>
                  <a:lnTo>
                    <a:pt x="95" y="70"/>
                  </a:lnTo>
                  <a:lnTo>
                    <a:pt x="112" y="75"/>
                  </a:lnTo>
                  <a:lnTo>
                    <a:pt x="130" y="81"/>
                  </a:lnTo>
                  <a:lnTo>
                    <a:pt x="149" y="86"/>
                  </a:lnTo>
                  <a:lnTo>
                    <a:pt x="170" y="91"/>
                  </a:lnTo>
                  <a:lnTo>
                    <a:pt x="191" y="96"/>
                  </a:lnTo>
                  <a:lnTo>
                    <a:pt x="214" y="101"/>
                  </a:lnTo>
                  <a:lnTo>
                    <a:pt x="237" y="105"/>
                  </a:lnTo>
                  <a:lnTo>
                    <a:pt x="287" y="113"/>
                  </a:lnTo>
                  <a:lnTo>
                    <a:pt x="341" y="121"/>
                  </a:lnTo>
                  <a:lnTo>
                    <a:pt x="397" y="127"/>
                  </a:lnTo>
                  <a:lnTo>
                    <a:pt x="457" y="131"/>
                  </a:lnTo>
                  <a:lnTo>
                    <a:pt x="519" y="135"/>
                  </a:lnTo>
                  <a:lnTo>
                    <a:pt x="582" y="137"/>
                  </a:lnTo>
                  <a:lnTo>
                    <a:pt x="648" y="138"/>
                  </a:lnTo>
                  <a:lnTo>
                    <a:pt x="715" y="137"/>
                  </a:lnTo>
                  <a:lnTo>
                    <a:pt x="779" y="135"/>
                  </a:lnTo>
                  <a:lnTo>
                    <a:pt x="842" y="131"/>
                  </a:lnTo>
                  <a:lnTo>
                    <a:pt x="901" y="127"/>
                  </a:lnTo>
                  <a:lnTo>
                    <a:pt x="958" y="121"/>
                  </a:lnTo>
                  <a:lnTo>
                    <a:pt x="1011" y="113"/>
                  </a:lnTo>
                  <a:lnTo>
                    <a:pt x="1061" y="105"/>
                  </a:lnTo>
                  <a:lnTo>
                    <a:pt x="1085" y="101"/>
                  </a:lnTo>
                  <a:lnTo>
                    <a:pt x="1107" y="96"/>
                  </a:lnTo>
                  <a:lnTo>
                    <a:pt x="1128" y="91"/>
                  </a:lnTo>
                  <a:lnTo>
                    <a:pt x="1149" y="86"/>
                  </a:lnTo>
                  <a:lnTo>
                    <a:pt x="1168" y="81"/>
                  </a:lnTo>
                  <a:lnTo>
                    <a:pt x="1186" y="75"/>
                  </a:lnTo>
                  <a:lnTo>
                    <a:pt x="1203" y="70"/>
                  </a:lnTo>
                  <a:lnTo>
                    <a:pt x="1218" y="64"/>
                  </a:lnTo>
                  <a:lnTo>
                    <a:pt x="1232" y="58"/>
                  </a:lnTo>
                  <a:lnTo>
                    <a:pt x="1245" y="52"/>
                  </a:lnTo>
                  <a:lnTo>
                    <a:pt x="1257" y="46"/>
                  </a:lnTo>
                  <a:lnTo>
                    <a:pt x="1267" y="40"/>
                  </a:lnTo>
                  <a:lnTo>
                    <a:pt x="1276" y="33"/>
                  </a:lnTo>
                  <a:lnTo>
                    <a:pt x="1283" y="27"/>
                  </a:lnTo>
                  <a:lnTo>
                    <a:pt x="1289" y="20"/>
                  </a:lnTo>
                  <a:lnTo>
                    <a:pt x="1293" y="13"/>
                  </a:lnTo>
                  <a:lnTo>
                    <a:pt x="1295" y="7"/>
                  </a:lnTo>
                  <a:lnTo>
                    <a:pt x="1296" y="0"/>
                  </a:lnTo>
                </a:path>
              </a:pathLst>
            </a:custGeom>
            <a:solidFill>
              <a:srgbClr val="F0E8B7"/>
            </a:solidFill>
            <a:ln w="9525">
              <a:solidFill>
                <a:srgbClr val="000000"/>
              </a:solidFill>
              <a:prstDash val="solid"/>
              <a:round/>
              <a:headEnd/>
              <a:tailEnd/>
            </a:ln>
          </p:spPr>
          <p:txBody>
            <a:bodyPr/>
            <a:lstStyle/>
            <a:p>
              <a:endParaRPr lang="en-US"/>
            </a:p>
          </p:txBody>
        </p:sp>
      </p:grpSp>
      <p:sp>
        <p:nvSpPr>
          <p:cNvPr id="20488" name="Rectangle 12"/>
          <p:cNvSpPr>
            <a:spLocks noChangeArrowheads="1"/>
          </p:cNvSpPr>
          <p:nvPr/>
        </p:nvSpPr>
        <p:spPr bwMode="auto">
          <a:xfrm>
            <a:off x="5468938" y="3087688"/>
            <a:ext cx="1236662" cy="287337"/>
          </a:xfrm>
          <a:prstGeom prst="rect">
            <a:avLst/>
          </a:prstGeom>
          <a:solidFill>
            <a:srgbClr val="AE9162"/>
          </a:solidFill>
          <a:ln w="9525">
            <a:solidFill>
              <a:schemeClr val="tx1"/>
            </a:solidFill>
            <a:miter lim="800000"/>
            <a:headEnd/>
            <a:tailEnd/>
          </a:ln>
        </p:spPr>
        <p:txBody>
          <a:bodyPr/>
          <a:lstStyle/>
          <a:p>
            <a:endParaRPr lang="en-US"/>
          </a:p>
        </p:txBody>
      </p:sp>
      <p:sp>
        <p:nvSpPr>
          <p:cNvPr id="20489" name="Rectangle 13"/>
          <p:cNvSpPr>
            <a:spLocks noChangeArrowheads="1"/>
          </p:cNvSpPr>
          <p:nvPr/>
        </p:nvSpPr>
        <p:spPr bwMode="auto">
          <a:xfrm>
            <a:off x="5534025" y="3348038"/>
            <a:ext cx="1192213" cy="217487"/>
          </a:xfrm>
          <a:prstGeom prst="rect">
            <a:avLst/>
          </a:prstGeom>
          <a:noFill/>
          <a:ln w="9525">
            <a:noFill/>
            <a:miter lim="800000"/>
            <a:headEnd/>
            <a:tailEnd/>
          </a:ln>
        </p:spPr>
        <p:txBody>
          <a:bodyPr/>
          <a:lstStyle/>
          <a:p>
            <a:endParaRPr lang="en-US"/>
          </a:p>
        </p:txBody>
      </p:sp>
      <p:sp>
        <p:nvSpPr>
          <p:cNvPr id="20490" name="Rectangle 14"/>
          <p:cNvSpPr>
            <a:spLocks noChangeArrowheads="1"/>
          </p:cNvSpPr>
          <p:nvPr/>
        </p:nvSpPr>
        <p:spPr bwMode="auto">
          <a:xfrm>
            <a:off x="5513388" y="3363913"/>
            <a:ext cx="1074737" cy="190500"/>
          </a:xfrm>
          <a:prstGeom prst="rect">
            <a:avLst/>
          </a:prstGeom>
          <a:noFill/>
          <a:ln w="9525">
            <a:noFill/>
            <a:miter lim="800000"/>
            <a:headEnd/>
            <a:tailEnd/>
          </a:ln>
        </p:spPr>
        <p:txBody>
          <a:bodyPr/>
          <a:lstStyle/>
          <a:p>
            <a:endParaRPr lang="en-US"/>
          </a:p>
        </p:txBody>
      </p:sp>
      <p:sp>
        <p:nvSpPr>
          <p:cNvPr id="20491" name="Rectangle 15"/>
          <p:cNvSpPr>
            <a:spLocks noChangeArrowheads="1"/>
          </p:cNvSpPr>
          <p:nvPr/>
        </p:nvSpPr>
        <p:spPr bwMode="auto">
          <a:xfrm>
            <a:off x="5502275" y="3149600"/>
            <a:ext cx="1222375" cy="214313"/>
          </a:xfrm>
          <a:prstGeom prst="rect">
            <a:avLst/>
          </a:prstGeom>
          <a:noFill/>
          <a:ln w="9525">
            <a:noFill/>
            <a:miter lim="800000"/>
            <a:headEnd/>
            <a:tailEnd/>
          </a:ln>
        </p:spPr>
        <p:txBody>
          <a:bodyPr wrap="none" lIns="0" tIns="0" rIns="0" bIns="0">
            <a:spAutoFit/>
          </a:bodyPr>
          <a:lstStyle/>
          <a:p>
            <a:pPr defTabSz="820738" eaLnBrk="0" hangingPunct="0"/>
            <a:r>
              <a:rPr lang="en-US" sz="1400"/>
              <a:t>Measurements</a:t>
            </a:r>
            <a:endParaRPr lang="en-US" sz="1100">
              <a:latin typeface="Courier" pitchFamily="49" charset="0"/>
            </a:endParaRPr>
          </a:p>
        </p:txBody>
      </p:sp>
      <p:sp>
        <p:nvSpPr>
          <p:cNvPr id="20492" name="Rectangle 16"/>
          <p:cNvSpPr>
            <a:spLocks noChangeArrowheads="1"/>
          </p:cNvSpPr>
          <p:nvPr/>
        </p:nvSpPr>
        <p:spPr bwMode="auto">
          <a:xfrm>
            <a:off x="5468938" y="2617788"/>
            <a:ext cx="1257300" cy="280987"/>
          </a:xfrm>
          <a:prstGeom prst="rect">
            <a:avLst/>
          </a:prstGeom>
          <a:solidFill>
            <a:srgbClr val="AE9162"/>
          </a:solidFill>
          <a:ln w="9525">
            <a:solidFill>
              <a:schemeClr val="tx1"/>
            </a:solidFill>
            <a:miter lim="800000"/>
            <a:headEnd/>
            <a:tailEnd/>
          </a:ln>
        </p:spPr>
        <p:txBody>
          <a:bodyPr/>
          <a:lstStyle/>
          <a:p>
            <a:endParaRPr lang="en-US"/>
          </a:p>
        </p:txBody>
      </p:sp>
      <p:sp>
        <p:nvSpPr>
          <p:cNvPr id="20493" name="Rectangle 17"/>
          <p:cNvSpPr>
            <a:spLocks noChangeArrowheads="1"/>
          </p:cNvSpPr>
          <p:nvPr/>
        </p:nvSpPr>
        <p:spPr bwMode="auto">
          <a:xfrm>
            <a:off x="5507038" y="2868613"/>
            <a:ext cx="1046162" cy="219075"/>
          </a:xfrm>
          <a:prstGeom prst="rect">
            <a:avLst/>
          </a:prstGeom>
          <a:noFill/>
          <a:ln w="9525">
            <a:noFill/>
            <a:miter lim="800000"/>
            <a:headEnd/>
            <a:tailEnd/>
          </a:ln>
        </p:spPr>
        <p:txBody>
          <a:bodyPr/>
          <a:lstStyle/>
          <a:p>
            <a:endParaRPr lang="en-US"/>
          </a:p>
        </p:txBody>
      </p:sp>
      <p:sp>
        <p:nvSpPr>
          <p:cNvPr id="20494" name="Rectangle 18"/>
          <p:cNvSpPr>
            <a:spLocks noChangeArrowheads="1"/>
          </p:cNvSpPr>
          <p:nvPr/>
        </p:nvSpPr>
        <p:spPr bwMode="auto">
          <a:xfrm>
            <a:off x="5484813" y="2886075"/>
            <a:ext cx="938212" cy="190500"/>
          </a:xfrm>
          <a:prstGeom prst="rect">
            <a:avLst/>
          </a:prstGeom>
          <a:noFill/>
          <a:ln w="9525">
            <a:noFill/>
            <a:miter lim="800000"/>
            <a:headEnd/>
            <a:tailEnd/>
          </a:ln>
        </p:spPr>
        <p:txBody>
          <a:bodyPr/>
          <a:lstStyle/>
          <a:p>
            <a:endParaRPr lang="en-US"/>
          </a:p>
        </p:txBody>
      </p:sp>
      <p:sp>
        <p:nvSpPr>
          <p:cNvPr id="20495" name="Rectangle 19"/>
          <p:cNvSpPr>
            <a:spLocks noChangeArrowheads="1"/>
          </p:cNvSpPr>
          <p:nvPr/>
        </p:nvSpPr>
        <p:spPr bwMode="auto">
          <a:xfrm>
            <a:off x="5534025" y="2652713"/>
            <a:ext cx="1058863" cy="215900"/>
          </a:xfrm>
          <a:prstGeom prst="rect">
            <a:avLst/>
          </a:prstGeom>
          <a:noFill/>
          <a:ln w="9525">
            <a:noFill/>
            <a:miter lim="800000"/>
            <a:headEnd/>
            <a:tailEnd/>
          </a:ln>
        </p:spPr>
        <p:txBody>
          <a:bodyPr wrap="none" lIns="0" tIns="0" rIns="0" bIns="0">
            <a:spAutoFit/>
          </a:bodyPr>
          <a:lstStyle/>
          <a:p>
            <a:pPr defTabSz="820738" eaLnBrk="0" hangingPunct="0"/>
            <a:r>
              <a:rPr lang="en-US" sz="1400"/>
              <a:t>Current Data</a:t>
            </a:r>
            <a:endParaRPr lang="en-US" sz="1100">
              <a:latin typeface="Courier" pitchFamily="49" charset="0"/>
            </a:endParaRPr>
          </a:p>
        </p:txBody>
      </p:sp>
      <p:sp>
        <p:nvSpPr>
          <p:cNvPr id="20496" name="Rectangle 20"/>
          <p:cNvSpPr>
            <a:spLocks noChangeArrowheads="1"/>
          </p:cNvSpPr>
          <p:nvPr/>
        </p:nvSpPr>
        <p:spPr bwMode="auto">
          <a:xfrm>
            <a:off x="5468938" y="2208213"/>
            <a:ext cx="1255712" cy="282575"/>
          </a:xfrm>
          <a:prstGeom prst="rect">
            <a:avLst/>
          </a:prstGeom>
          <a:solidFill>
            <a:srgbClr val="AE9162"/>
          </a:solidFill>
          <a:ln w="9525">
            <a:solidFill>
              <a:schemeClr val="tx1"/>
            </a:solidFill>
            <a:miter lim="800000"/>
            <a:headEnd/>
            <a:tailEnd/>
          </a:ln>
        </p:spPr>
        <p:txBody>
          <a:bodyPr/>
          <a:lstStyle/>
          <a:p>
            <a:endParaRPr lang="en-US"/>
          </a:p>
        </p:txBody>
      </p:sp>
      <p:sp>
        <p:nvSpPr>
          <p:cNvPr id="20497" name="Rectangle 21"/>
          <p:cNvSpPr>
            <a:spLocks noChangeArrowheads="1"/>
          </p:cNvSpPr>
          <p:nvPr/>
        </p:nvSpPr>
        <p:spPr bwMode="auto">
          <a:xfrm>
            <a:off x="5507038" y="2389188"/>
            <a:ext cx="1046162" cy="219075"/>
          </a:xfrm>
          <a:prstGeom prst="rect">
            <a:avLst/>
          </a:prstGeom>
          <a:noFill/>
          <a:ln w="9525">
            <a:noFill/>
            <a:miter lim="800000"/>
            <a:headEnd/>
            <a:tailEnd/>
          </a:ln>
        </p:spPr>
        <p:txBody>
          <a:bodyPr/>
          <a:lstStyle/>
          <a:p>
            <a:endParaRPr lang="en-US"/>
          </a:p>
        </p:txBody>
      </p:sp>
      <p:sp>
        <p:nvSpPr>
          <p:cNvPr id="20498" name="Rectangle 22"/>
          <p:cNvSpPr>
            <a:spLocks noChangeArrowheads="1"/>
          </p:cNvSpPr>
          <p:nvPr/>
        </p:nvSpPr>
        <p:spPr bwMode="auto">
          <a:xfrm>
            <a:off x="5484813" y="2270125"/>
            <a:ext cx="938212" cy="190500"/>
          </a:xfrm>
          <a:prstGeom prst="rect">
            <a:avLst/>
          </a:prstGeom>
          <a:noFill/>
          <a:ln w="9525">
            <a:noFill/>
            <a:miter lim="800000"/>
            <a:headEnd/>
            <a:tailEnd/>
          </a:ln>
        </p:spPr>
        <p:txBody>
          <a:bodyPr/>
          <a:lstStyle/>
          <a:p>
            <a:endParaRPr lang="en-US"/>
          </a:p>
        </p:txBody>
      </p:sp>
      <p:sp>
        <p:nvSpPr>
          <p:cNvPr id="20499" name="Rectangle 23"/>
          <p:cNvSpPr>
            <a:spLocks noChangeArrowheads="1"/>
          </p:cNvSpPr>
          <p:nvPr/>
        </p:nvSpPr>
        <p:spPr bwMode="auto">
          <a:xfrm>
            <a:off x="5513388" y="2244725"/>
            <a:ext cx="1055687" cy="215900"/>
          </a:xfrm>
          <a:prstGeom prst="rect">
            <a:avLst/>
          </a:prstGeom>
          <a:noFill/>
          <a:ln w="9525">
            <a:noFill/>
            <a:miter lim="800000"/>
            <a:headEnd/>
            <a:tailEnd/>
          </a:ln>
        </p:spPr>
        <p:txBody>
          <a:bodyPr wrap="none" lIns="0" tIns="0" rIns="0" bIns="0">
            <a:spAutoFit/>
          </a:bodyPr>
          <a:lstStyle/>
          <a:p>
            <a:pPr defTabSz="820738" eaLnBrk="0" hangingPunct="0"/>
            <a:r>
              <a:rPr lang="en-US" sz="1400"/>
              <a:t>Backup Data</a:t>
            </a:r>
            <a:endParaRPr lang="en-US" sz="1100">
              <a:latin typeface="Courier" pitchFamily="49" charset="0"/>
            </a:endParaRPr>
          </a:p>
        </p:txBody>
      </p:sp>
      <p:sp>
        <p:nvSpPr>
          <p:cNvPr id="20500" name="Rectangle 24"/>
          <p:cNvSpPr>
            <a:spLocks noChangeArrowheads="1"/>
          </p:cNvSpPr>
          <p:nvPr/>
        </p:nvSpPr>
        <p:spPr bwMode="auto">
          <a:xfrm>
            <a:off x="5484813" y="3592513"/>
            <a:ext cx="1257300" cy="282575"/>
          </a:xfrm>
          <a:prstGeom prst="rect">
            <a:avLst/>
          </a:prstGeom>
          <a:solidFill>
            <a:srgbClr val="AE9162"/>
          </a:solidFill>
          <a:ln w="9525">
            <a:solidFill>
              <a:schemeClr val="tx1"/>
            </a:solidFill>
            <a:miter lim="800000"/>
            <a:headEnd/>
            <a:tailEnd/>
          </a:ln>
        </p:spPr>
        <p:txBody>
          <a:bodyPr/>
          <a:lstStyle/>
          <a:p>
            <a:endParaRPr lang="en-US"/>
          </a:p>
        </p:txBody>
      </p:sp>
      <p:sp>
        <p:nvSpPr>
          <p:cNvPr id="20501" name="Rectangle 25"/>
          <p:cNvSpPr>
            <a:spLocks noChangeArrowheads="1"/>
          </p:cNvSpPr>
          <p:nvPr/>
        </p:nvSpPr>
        <p:spPr bwMode="auto">
          <a:xfrm>
            <a:off x="5381625" y="3843338"/>
            <a:ext cx="392113" cy="184150"/>
          </a:xfrm>
          <a:prstGeom prst="rect">
            <a:avLst/>
          </a:prstGeom>
          <a:noFill/>
          <a:ln w="9525">
            <a:noFill/>
            <a:miter lim="800000"/>
            <a:headEnd/>
            <a:tailEnd/>
          </a:ln>
        </p:spPr>
        <p:txBody>
          <a:bodyPr/>
          <a:lstStyle/>
          <a:p>
            <a:endParaRPr lang="en-US"/>
          </a:p>
        </p:txBody>
      </p:sp>
      <p:sp>
        <p:nvSpPr>
          <p:cNvPr id="20502" name="Rectangle 26"/>
          <p:cNvSpPr>
            <a:spLocks noChangeArrowheads="1"/>
          </p:cNvSpPr>
          <p:nvPr/>
        </p:nvSpPr>
        <p:spPr bwMode="auto">
          <a:xfrm>
            <a:off x="5842000" y="3627438"/>
            <a:ext cx="461963" cy="215900"/>
          </a:xfrm>
          <a:prstGeom prst="rect">
            <a:avLst/>
          </a:prstGeom>
          <a:noFill/>
          <a:ln w="9525">
            <a:noFill/>
            <a:miter lim="800000"/>
            <a:headEnd/>
            <a:tailEnd/>
          </a:ln>
        </p:spPr>
        <p:txBody>
          <a:bodyPr wrap="none" lIns="0" tIns="0" rIns="0" bIns="0">
            <a:spAutoFit/>
          </a:bodyPr>
          <a:lstStyle/>
          <a:p>
            <a:pPr defTabSz="820738" eaLnBrk="0" hangingPunct="0"/>
            <a:r>
              <a:rPr lang="en-US" sz="1400"/>
              <a:t>GPLs</a:t>
            </a:r>
            <a:endParaRPr lang="en-US" sz="1100">
              <a:latin typeface="Courier" pitchFamily="49" charset="0"/>
            </a:endParaRPr>
          </a:p>
        </p:txBody>
      </p:sp>
      <p:sp>
        <p:nvSpPr>
          <p:cNvPr id="20503" name="Rectangle 27"/>
          <p:cNvSpPr>
            <a:spLocks noChangeArrowheads="1"/>
          </p:cNvSpPr>
          <p:nvPr/>
        </p:nvSpPr>
        <p:spPr bwMode="auto">
          <a:xfrm>
            <a:off x="5273675" y="1289050"/>
            <a:ext cx="1676400" cy="266700"/>
          </a:xfrm>
          <a:prstGeom prst="rect">
            <a:avLst/>
          </a:prstGeom>
          <a:noFill/>
          <a:ln w="9525">
            <a:noFill/>
            <a:miter lim="800000"/>
            <a:headEnd/>
            <a:tailEnd/>
          </a:ln>
        </p:spPr>
        <p:txBody>
          <a:bodyPr/>
          <a:lstStyle/>
          <a:p>
            <a:endParaRPr lang="en-US"/>
          </a:p>
        </p:txBody>
      </p:sp>
      <p:sp>
        <p:nvSpPr>
          <p:cNvPr id="20504" name="Rectangle 28"/>
          <p:cNvSpPr>
            <a:spLocks noChangeArrowheads="1"/>
          </p:cNvSpPr>
          <p:nvPr/>
        </p:nvSpPr>
        <p:spPr bwMode="auto">
          <a:xfrm>
            <a:off x="5389563" y="1355725"/>
            <a:ext cx="1655762" cy="219075"/>
          </a:xfrm>
          <a:prstGeom prst="rect">
            <a:avLst/>
          </a:prstGeom>
          <a:noFill/>
          <a:ln w="9525">
            <a:noFill/>
            <a:miter lim="800000"/>
            <a:headEnd/>
            <a:tailEnd/>
          </a:ln>
        </p:spPr>
        <p:txBody>
          <a:bodyPr/>
          <a:lstStyle/>
          <a:p>
            <a:endParaRPr lang="en-US"/>
          </a:p>
        </p:txBody>
      </p:sp>
      <p:sp>
        <p:nvSpPr>
          <p:cNvPr id="20505" name="Rectangle 29"/>
          <p:cNvSpPr>
            <a:spLocks noChangeArrowheads="1"/>
          </p:cNvSpPr>
          <p:nvPr/>
        </p:nvSpPr>
        <p:spPr bwMode="auto">
          <a:xfrm>
            <a:off x="5360988" y="1373188"/>
            <a:ext cx="1511300" cy="190500"/>
          </a:xfrm>
          <a:prstGeom prst="rect">
            <a:avLst/>
          </a:prstGeom>
          <a:noFill/>
          <a:ln w="9525">
            <a:noFill/>
            <a:miter lim="800000"/>
            <a:headEnd/>
            <a:tailEnd/>
          </a:ln>
        </p:spPr>
        <p:txBody>
          <a:bodyPr/>
          <a:lstStyle/>
          <a:p>
            <a:endParaRPr lang="en-US"/>
          </a:p>
        </p:txBody>
      </p:sp>
      <p:sp>
        <p:nvSpPr>
          <p:cNvPr id="20506" name="Rectangle 30"/>
          <p:cNvSpPr>
            <a:spLocks noChangeArrowheads="1"/>
          </p:cNvSpPr>
          <p:nvPr/>
        </p:nvSpPr>
        <p:spPr bwMode="auto">
          <a:xfrm>
            <a:off x="5208588" y="1373188"/>
            <a:ext cx="1741487" cy="215900"/>
          </a:xfrm>
          <a:prstGeom prst="rect">
            <a:avLst/>
          </a:prstGeom>
          <a:noFill/>
          <a:ln w="9525">
            <a:noFill/>
            <a:miter lim="800000"/>
            <a:headEnd/>
            <a:tailEnd/>
          </a:ln>
        </p:spPr>
        <p:txBody>
          <a:bodyPr wrap="none" lIns="0" tIns="0" rIns="0" bIns="0">
            <a:spAutoFit/>
          </a:bodyPr>
          <a:lstStyle/>
          <a:p>
            <a:pPr defTabSz="820738" eaLnBrk="0" hangingPunct="0"/>
            <a:r>
              <a:rPr lang="en-US" sz="1400"/>
              <a:t>ACTIVE FIXED DISK</a:t>
            </a:r>
            <a:endParaRPr lang="en-US" sz="1100">
              <a:latin typeface="Courier" pitchFamily="49" charset="0"/>
            </a:endParaRPr>
          </a:p>
        </p:txBody>
      </p:sp>
      <p:sp>
        <p:nvSpPr>
          <p:cNvPr id="20507" name="Rectangle 31"/>
          <p:cNvSpPr>
            <a:spLocks noChangeArrowheads="1"/>
          </p:cNvSpPr>
          <p:nvPr/>
        </p:nvSpPr>
        <p:spPr bwMode="auto">
          <a:xfrm>
            <a:off x="7373938" y="2874963"/>
            <a:ext cx="684212" cy="1604962"/>
          </a:xfrm>
          <a:prstGeom prst="rect">
            <a:avLst/>
          </a:prstGeom>
          <a:solidFill>
            <a:srgbClr val="F0E8B7"/>
          </a:solidFill>
          <a:ln w="9525">
            <a:solidFill>
              <a:schemeClr val="tx1"/>
            </a:solidFill>
            <a:miter lim="800000"/>
            <a:headEnd/>
            <a:tailEnd/>
          </a:ln>
        </p:spPr>
        <p:txBody>
          <a:bodyPr wrap="none" anchor="ctr"/>
          <a:lstStyle/>
          <a:p>
            <a:endParaRPr lang="en-US"/>
          </a:p>
        </p:txBody>
      </p:sp>
      <p:sp>
        <p:nvSpPr>
          <p:cNvPr id="20508" name="Oval 32"/>
          <p:cNvSpPr>
            <a:spLocks noChangeArrowheads="1"/>
          </p:cNvSpPr>
          <p:nvPr/>
        </p:nvSpPr>
        <p:spPr bwMode="auto">
          <a:xfrm>
            <a:off x="7442200" y="3009900"/>
            <a:ext cx="69850" cy="68263"/>
          </a:xfrm>
          <a:prstGeom prst="ellipse">
            <a:avLst/>
          </a:prstGeom>
          <a:solidFill>
            <a:srgbClr val="FFFF00"/>
          </a:solidFill>
          <a:ln w="9525">
            <a:solidFill>
              <a:schemeClr val="tx1"/>
            </a:solidFill>
            <a:round/>
            <a:headEnd/>
            <a:tailEnd/>
          </a:ln>
        </p:spPr>
        <p:txBody>
          <a:bodyPr wrap="none" anchor="ctr"/>
          <a:lstStyle/>
          <a:p>
            <a:endParaRPr lang="en-US"/>
          </a:p>
        </p:txBody>
      </p:sp>
      <p:sp>
        <p:nvSpPr>
          <p:cNvPr id="20509" name="Text Box 33"/>
          <p:cNvSpPr txBox="1">
            <a:spLocks noChangeArrowheads="1"/>
          </p:cNvSpPr>
          <p:nvPr/>
        </p:nvSpPr>
        <p:spPr bwMode="auto">
          <a:xfrm>
            <a:off x="7332663" y="3216275"/>
            <a:ext cx="781050" cy="280988"/>
          </a:xfrm>
          <a:prstGeom prst="rect">
            <a:avLst/>
          </a:prstGeom>
          <a:noFill/>
          <a:ln w="9525">
            <a:noFill/>
            <a:miter lim="800000"/>
            <a:headEnd/>
            <a:tailEnd/>
          </a:ln>
        </p:spPr>
        <p:txBody>
          <a:bodyPr wrap="none" lIns="82058" tIns="41029" rIns="82058" bIns="41029">
            <a:spAutoFit/>
          </a:bodyPr>
          <a:lstStyle/>
          <a:p>
            <a:pPr defTabSz="820738" eaLnBrk="0" hangingPunct="0"/>
            <a:r>
              <a:rPr lang="en-US" sz="1300"/>
              <a:t>E5-TDM</a:t>
            </a:r>
          </a:p>
        </p:txBody>
      </p:sp>
      <p:sp>
        <p:nvSpPr>
          <p:cNvPr id="20510" name="Text Box 34"/>
          <p:cNvSpPr txBox="1">
            <a:spLocks noChangeArrowheads="1"/>
          </p:cNvSpPr>
          <p:nvPr/>
        </p:nvSpPr>
        <p:spPr bwMode="auto">
          <a:xfrm>
            <a:off x="7332663" y="4221163"/>
            <a:ext cx="525462" cy="268287"/>
          </a:xfrm>
          <a:prstGeom prst="rect">
            <a:avLst/>
          </a:prstGeom>
          <a:noFill/>
          <a:ln w="9525">
            <a:noFill/>
            <a:miter lim="800000"/>
            <a:headEnd/>
            <a:tailEnd/>
          </a:ln>
        </p:spPr>
        <p:txBody>
          <a:bodyPr wrap="none" lIns="82058" tIns="41029" rIns="82058" bIns="41029">
            <a:spAutoFit/>
          </a:bodyPr>
          <a:lstStyle/>
          <a:p>
            <a:pPr defTabSz="820738" eaLnBrk="0" hangingPunct="0"/>
            <a:r>
              <a:rPr lang="en-US" sz="1300"/>
              <a:t>1116</a:t>
            </a:r>
          </a:p>
        </p:txBody>
      </p:sp>
      <p:sp>
        <p:nvSpPr>
          <p:cNvPr id="20511" name="Line 35"/>
          <p:cNvSpPr>
            <a:spLocks noChangeShapeType="1"/>
          </p:cNvSpPr>
          <p:nvPr/>
        </p:nvSpPr>
        <p:spPr bwMode="auto">
          <a:xfrm>
            <a:off x="3871913" y="4565650"/>
            <a:ext cx="0" cy="274638"/>
          </a:xfrm>
          <a:prstGeom prst="line">
            <a:avLst/>
          </a:prstGeom>
          <a:noFill/>
          <a:ln w="12700">
            <a:solidFill>
              <a:schemeClr val="tx1"/>
            </a:solidFill>
            <a:prstDash val="dash"/>
            <a:round/>
            <a:headEnd type="none" w="sm" len="sm"/>
            <a:tailEnd type="none" w="sm" len="sm"/>
          </a:ln>
        </p:spPr>
        <p:txBody>
          <a:bodyPr/>
          <a:lstStyle/>
          <a:p>
            <a:endParaRPr lang="en-US"/>
          </a:p>
        </p:txBody>
      </p:sp>
      <p:sp>
        <p:nvSpPr>
          <p:cNvPr id="20512" name="AutoShape 36"/>
          <p:cNvSpPr>
            <a:spLocks noChangeArrowheads="1"/>
          </p:cNvSpPr>
          <p:nvPr/>
        </p:nvSpPr>
        <p:spPr bwMode="auto">
          <a:xfrm>
            <a:off x="8243888" y="3149600"/>
            <a:ext cx="276225" cy="358775"/>
          </a:xfrm>
          <a:prstGeom prst="can">
            <a:avLst>
              <a:gd name="adj" fmla="val 32471"/>
            </a:avLst>
          </a:prstGeom>
          <a:solidFill>
            <a:srgbClr val="AE9162"/>
          </a:solidFill>
          <a:ln w="12700">
            <a:solidFill>
              <a:schemeClr val="tx1"/>
            </a:solidFill>
            <a:round/>
            <a:headEnd type="none" w="sm" len="sm"/>
            <a:tailEnd type="none" w="sm" len="sm"/>
          </a:ln>
        </p:spPr>
        <p:txBody>
          <a:bodyPr wrap="none" anchor="ctr"/>
          <a:lstStyle/>
          <a:p>
            <a:endParaRPr lang="en-US"/>
          </a:p>
        </p:txBody>
      </p:sp>
      <p:sp>
        <p:nvSpPr>
          <p:cNvPr id="20513" name="AutoShape 37"/>
          <p:cNvSpPr>
            <a:spLocks noChangeArrowheads="1"/>
          </p:cNvSpPr>
          <p:nvPr/>
        </p:nvSpPr>
        <p:spPr bwMode="auto">
          <a:xfrm flipH="1">
            <a:off x="8104188" y="2989263"/>
            <a:ext cx="523875" cy="650875"/>
          </a:xfrm>
          <a:prstGeom prst="wedgeRectCallout">
            <a:avLst>
              <a:gd name="adj1" fmla="val 116847"/>
              <a:gd name="adj2" fmla="val 116019"/>
            </a:avLst>
          </a:prstGeom>
          <a:noFill/>
          <a:ln w="12700">
            <a:solidFill>
              <a:schemeClr val="tx1"/>
            </a:solidFill>
            <a:miter lim="800000"/>
            <a:headEnd type="none" w="sm" len="sm"/>
            <a:tailEnd type="none" w="sm" len="sm"/>
          </a:ln>
        </p:spPr>
        <p:txBody>
          <a:bodyPr wrap="none" lIns="82058" tIns="41029" rIns="82058" bIns="41029" anchor="ctr"/>
          <a:lstStyle/>
          <a:p>
            <a:pPr algn="ctr" defTabSz="820738" eaLnBrk="0" hangingPunct="0"/>
            <a:endParaRPr lang="en-US" sz="1300">
              <a:solidFill>
                <a:schemeClr val="folHlink"/>
              </a:solidFill>
            </a:endParaRPr>
          </a:p>
        </p:txBody>
      </p:sp>
      <p:sp>
        <p:nvSpPr>
          <p:cNvPr id="20514" name="Text Box 38"/>
          <p:cNvSpPr txBox="1">
            <a:spLocks noChangeArrowheads="1"/>
          </p:cNvSpPr>
          <p:nvPr/>
        </p:nvSpPr>
        <p:spPr bwMode="auto">
          <a:xfrm>
            <a:off x="7297738" y="2386013"/>
            <a:ext cx="900112" cy="479425"/>
          </a:xfrm>
          <a:prstGeom prst="rect">
            <a:avLst/>
          </a:prstGeom>
          <a:noFill/>
          <a:ln w="12700">
            <a:noFill/>
            <a:miter lim="800000"/>
            <a:headEnd type="none" w="sm" len="sm"/>
            <a:tailEnd type="none" w="sm" len="sm"/>
          </a:ln>
        </p:spPr>
        <p:txBody>
          <a:bodyPr lIns="82058" tIns="41029" rIns="82058" bIns="41029">
            <a:spAutoFit/>
          </a:bodyPr>
          <a:lstStyle/>
          <a:p>
            <a:pPr defTabSz="820738" eaLnBrk="0" hangingPunct="0">
              <a:spcBef>
                <a:spcPct val="50000"/>
              </a:spcBef>
            </a:pPr>
            <a:r>
              <a:rPr lang="en-US" sz="1300"/>
              <a:t>Standby          E5-MASP</a:t>
            </a:r>
          </a:p>
        </p:txBody>
      </p:sp>
      <p:sp>
        <p:nvSpPr>
          <p:cNvPr id="20515" name="Rectangle 39"/>
          <p:cNvSpPr>
            <a:spLocks noChangeArrowheads="1"/>
          </p:cNvSpPr>
          <p:nvPr/>
        </p:nvSpPr>
        <p:spPr bwMode="auto">
          <a:xfrm>
            <a:off x="5467350" y="5838825"/>
            <a:ext cx="838200" cy="403225"/>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20516" name="Text Box 40"/>
          <p:cNvSpPr txBox="1">
            <a:spLocks noChangeArrowheads="1"/>
          </p:cNvSpPr>
          <p:nvPr/>
        </p:nvSpPr>
        <p:spPr bwMode="auto">
          <a:xfrm>
            <a:off x="5505450" y="5915025"/>
            <a:ext cx="808038" cy="265113"/>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E5-ENET</a:t>
            </a:r>
          </a:p>
        </p:txBody>
      </p:sp>
      <p:sp>
        <p:nvSpPr>
          <p:cNvPr id="20517" name="Rectangle 41"/>
          <p:cNvSpPr>
            <a:spLocks noChangeArrowheads="1"/>
          </p:cNvSpPr>
          <p:nvPr/>
        </p:nvSpPr>
        <p:spPr bwMode="auto">
          <a:xfrm>
            <a:off x="6564313" y="5848350"/>
            <a:ext cx="788987" cy="403225"/>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20518" name="Text Box 42"/>
          <p:cNvSpPr txBox="1">
            <a:spLocks noChangeArrowheads="1"/>
          </p:cNvSpPr>
          <p:nvPr/>
        </p:nvSpPr>
        <p:spPr bwMode="auto">
          <a:xfrm>
            <a:off x="6519863" y="5935663"/>
            <a:ext cx="884237" cy="265112"/>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E5-SM-4G</a:t>
            </a:r>
          </a:p>
        </p:txBody>
      </p:sp>
      <p:sp>
        <p:nvSpPr>
          <p:cNvPr id="20519" name="Rectangle 43"/>
          <p:cNvSpPr>
            <a:spLocks noChangeArrowheads="1"/>
          </p:cNvSpPr>
          <p:nvPr/>
        </p:nvSpPr>
        <p:spPr bwMode="auto">
          <a:xfrm>
            <a:off x="2119313" y="5849938"/>
            <a:ext cx="484187" cy="403225"/>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20520" name="Text Box 44"/>
          <p:cNvSpPr txBox="1">
            <a:spLocks noChangeArrowheads="1"/>
          </p:cNvSpPr>
          <p:nvPr/>
        </p:nvSpPr>
        <p:spPr bwMode="auto">
          <a:xfrm>
            <a:off x="2108200" y="5900738"/>
            <a:ext cx="477838" cy="265112"/>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MPL</a:t>
            </a:r>
          </a:p>
        </p:txBody>
      </p:sp>
      <p:sp>
        <p:nvSpPr>
          <p:cNvPr id="20521" name="Rectangle 45"/>
          <p:cNvSpPr>
            <a:spLocks noChangeArrowheads="1"/>
          </p:cNvSpPr>
          <p:nvPr/>
        </p:nvSpPr>
        <p:spPr bwMode="auto">
          <a:xfrm>
            <a:off x="2862263" y="5849938"/>
            <a:ext cx="798512" cy="403225"/>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20522" name="Text Box 46"/>
          <p:cNvSpPr txBox="1">
            <a:spLocks noChangeArrowheads="1"/>
          </p:cNvSpPr>
          <p:nvPr/>
        </p:nvSpPr>
        <p:spPr bwMode="auto">
          <a:xfrm>
            <a:off x="2862263" y="5910263"/>
            <a:ext cx="808037" cy="265112"/>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E5-E1/T1</a:t>
            </a:r>
          </a:p>
        </p:txBody>
      </p:sp>
      <p:sp>
        <p:nvSpPr>
          <p:cNvPr id="20523" name="Rectangle 47"/>
          <p:cNvSpPr>
            <a:spLocks noChangeArrowheads="1"/>
          </p:cNvSpPr>
          <p:nvPr/>
        </p:nvSpPr>
        <p:spPr bwMode="auto">
          <a:xfrm>
            <a:off x="3886200" y="5838825"/>
            <a:ext cx="609600" cy="409575"/>
          </a:xfrm>
          <a:prstGeom prst="rect">
            <a:avLst/>
          </a:prstGeom>
          <a:solidFill>
            <a:srgbClr val="969696"/>
          </a:solidFill>
          <a:ln w="9525">
            <a:solidFill>
              <a:schemeClr val="tx1"/>
            </a:solidFill>
            <a:miter lim="800000"/>
            <a:headEnd/>
            <a:tailEnd/>
          </a:ln>
        </p:spPr>
        <p:txBody>
          <a:bodyPr wrap="none" anchor="ctr"/>
          <a:lstStyle/>
          <a:p>
            <a:pPr algn="ctr"/>
            <a:r>
              <a:rPr lang="en-US" sz="1200"/>
              <a:t>E5-ATM</a:t>
            </a:r>
          </a:p>
        </p:txBody>
      </p:sp>
      <p:sp>
        <p:nvSpPr>
          <p:cNvPr id="20524" name="Text Box 48"/>
          <p:cNvSpPr txBox="1">
            <a:spLocks noChangeArrowheads="1"/>
          </p:cNvSpPr>
          <p:nvPr/>
        </p:nvSpPr>
        <p:spPr bwMode="auto">
          <a:xfrm>
            <a:off x="3962400" y="5972175"/>
            <a:ext cx="207963" cy="265113"/>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 </a:t>
            </a:r>
          </a:p>
        </p:txBody>
      </p:sp>
      <p:sp>
        <p:nvSpPr>
          <p:cNvPr id="20525" name="Rectangle 49"/>
          <p:cNvSpPr>
            <a:spLocks noChangeArrowheads="1"/>
          </p:cNvSpPr>
          <p:nvPr/>
        </p:nvSpPr>
        <p:spPr bwMode="auto">
          <a:xfrm>
            <a:off x="4648201" y="5849938"/>
            <a:ext cx="685800" cy="403225"/>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20526" name="Text Box 50"/>
          <p:cNvSpPr txBox="1">
            <a:spLocks noChangeArrowheads="1"/>
          </p:cNvSpPr>
          <p:nvPr/>
        </p:nvSpPr>
        <p:spPr bwMode="auto">
          <a:xfrm>
            <a:off x="4642124" y="5938838"/>
            <a:ext cx="729976" cy="267525"/>
          </a:xfrm>
          <a:prstGeom prst="rect">
            <a:avLst/>
          </a:prstGeom>
          <a:noFill/>
          <a:ln w="9525">
            <a:noFill/>
            <a:miter lim="800000"/>
            <a:headEnd/>
            <a:tailEnd/>
          </a:ln>
        </p:spPr>
        <p:txBody>
          <a:bodyPr wrap="none" lIns="82058" tIns="41029" rIns="82058" bIns="41029">
            <a:spAutoFit/>
          </a:bodyPr>
          <a:lstStyle/>
          <a:p>
            <a:pPr defTabSz="820738" eaLnBrk="0" hangingPunct="0"/>
            <a:r>
              <a:rPr lang="en-US" sz="1200" dirty="0" smtClean="0"/>
              <a:t>E5-TSM</a:t>
            </a:r>
            <a:endParaRPr lang="en-US" sz="1200" dirty="0"/>
          </a:p>
        </p:txBody>
      </p:sp>
      <p:sp>
        <p:nvSpPr>
          <p:cNvPr id="20527" name="Text Box 51"/>
          <p:cNvSpPr txBox="1">
            <a:spLocks noChangeArrowheads="1"/>
          </p:cNvSpPr>
          <p:nvPr/>
        </p:nvSpPr>
        <p:spPr bwMode="auto">
          <a:xfrm>
            <a:off x="3487738" y="5167313"/>
            <a:ext cx="469900"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IMT</a:t>
            </a:r>
          </a:p>
        </p:txBody>
      </p:sp>
      <p:sp>
        <p:nvSpPr>
          <p:cNvPr id="20528" name="Line 52"/>
          <p:cNvSpPr>
            <a:spLocks noChangeShapeType="1"/>
          </p:cNvSpPr>
          <p:nvPr/>
        </p:nvSpPr>
        <p:spPr bwMode="auto">
          <a:xfrm>
            <a:off x="2232025" y="5168900"/>
            <a:ext cx="0" cy="671513"/>
          </a:xfrm>
          <a:prstGeom prst="line">
            <a:avLst/>
          </a:prstGeom>
          <a:noFill/>
          <a:ln w="28575">
            <a:solidFill>
              <a:schemeClr val="tx1"/>
            </a:solidFill>
            <a:round/>
            <a:headEnd/>
            <a:tailEnd/>
          </a:ln>
        </p:spPr>
        <p:txBody>
          <a:bodyPr wrap="none" anchor="ctr"/>
          <a:lstStyle/>
          <a:p>
            <a:endParaRPr lang="en-US"/>
          </a:p>
        </p:txBody>
      </p:sp>
      <p:sp>
        <p:nvSpPr>
          <p:cNvPr id="20529" name="Line 53"/>
          <p:cNvSpPr>
            <a:spLocks noChangeShapeType="1"/>
          </p:cNvSpPr>
          <p:nvPr/>
        </p:nvSpPr>
        <p:spPr bwMode="auto">
          <a:xfrm>
            <a:off x="2497138" y="5446713"/>
            <a:ext cx="0" cy="403225"/>
          </a:xfrm>
          <a:prstGeom prst="line">
            <a:avLst/>
          </a:prstGeom>
          <a:noFill/>
          <a:ln w="28575">
            <a:solidFill>
              <a:schemeClr val="tx1"/>
            </a:solidFill>
            <a:round/>
            <a:headEnd/>
            <a:tailEnd/>
          </a:ln>
        </p:spPr>
        <p:txBody>
          <a:bodyPr wrap="none" anchor="ctr"/>
          <a:lstStyle/>
          <a:p>
            <a:endParaRPr lang="en-US"/>
          </a:p>
        </p:txBody>
      </p:sp>
      <p:sp>
        <p:nvSpPr>
          <p:cNvPr id="20530" name="Line 54"/>
          <p:cNvSpPr>
            <a:spLocks noChangeShapeType="1"/>
          </p:cNvSpPr>
          <p:nvPr/>
        </p:nvSpPr>
        <p:spPr bwMode="auto">
          <a:xfrm>
            <a:off x="3124200" y="5178425"/>
            <a:ext cx="0" cy="671513"/>
          </a:xfrm>
          <a:prstGeom prst="line">
            <a:avLst/>
          </a:prstGeom>
          <a:noFill/>
          <a:ln w="28575">
            <a:solidFill>
              <a:schemeClr val="tx1"/>
            </a:solidFill>
            <a:round/>
            <a:headEnd/>
            <a:tailEnd/>
          </a:ln>
        </p:spPr>
        <p:txBody>
          <a:bodyPr wrap="none" anchor="ctr"/>
          <a:lstStyle/>
          <a:p>
            <a:endParaRPr lang="en-US"/>
          </a:p>
        </p:txBody>
      </p:sp>
      <p:sp>
        <p:nvSpPr>
          <p:cNvPr id="20531" name="Line 55"/>
          <p:cNvSpPr>
            <a:spLocks noChangeShapeType="1"/>
          </p:cNvSpPr>
          <p:nvPr/>
        </p:nvSpPr>
        <p:spPr bwMode="auto">
          <a:xfrm>
            <a:off x="3389313" y="5446713"/>
            <a:ext cx="0" cy="403225"/>
          </a:xfrm>
          <a:prstGeom prst="line">
            <a:avLst/>
          </a:prstGeom>
          <a:noFill/>
          <a:ln w="28575">
            <a:solidFill>
              <a:schemeClr val="tx1"/>
            </a:solidFill>
            <a:round/>
            <a:headEnd/>
            <a:tailEnd/>
          </a:ln>
        </p:spPr>
        <p:txBody>
          <a:bodyPr wrap="none" anchor="ctr"/>
          <a:lstStyle/>
          <a:p>
            <a:endParaRPr lang="en-US"/>
          </a:p>
        </p:txBody>
      </p:sp>
      <p:sp>
        <p:nvSpPr>
          <p:cNvPr id="20532" name="Line 56"/>
          <p:cNvSpPr>
            <a:spLocks noChangeShapeType="1"/>
          </p:cNvSpPr>
          <p:nvPr/>
        </p:nvSpPr>
        <p:spPr bwMode="auto">
          <a:xfrm>
            <a:off x="4051300" y="5178425"/>
            <a:ext cx="0" cy="671513"/>
          </a:xfrm>
          <a:prstGeom prst="line">
            <a:avLst/>
          </a:prstGeom>
          <a:noFill/>
          <a:ln w="28575">
            <a:solidFill>
              <a:schemeClr val="tx1"/>
            </a:solidFill>
            <a:round/>
            <a:headEnd/>
            <a:tailEnd/>
          </a:ln>
        </p:spPr>
        <p:txBody>
          <a:bodyPr wrap="none" anchor="ctr"/>
          <a:lstStyle/>
          <a:p>
            <a:endParaRPr lang="en-US"/>
          </a:p>
        </p:txBody>
      </p:sp>
      <p:sp>
        <p:nvSpPr>
          <p:cNvPr id="20533" name="Line 57"/>
          <p:cNvSpPr>
            <a:spLocks noChangeShapeType="1"/>
          </p:cNvSpPr>
          <p:nvPr/>
        </p:nvSpPr>
        <p:spPr bwMode="auto">
          <a:xfrm>
            <a:off x="4268788" y="5446713"/>
            <a:ext cx="0" cy="403225"/>
          </a:xfrm>
          <a:prstGeom prst="line">
            <a:avLst/>
          </a:prstGeom>
          <a:noFill/>
          <a:ln w="28575">
            <a:solidFill>
              <a:schemeClr val="tx1"/>
            </a:solidFill>
            <a:round/>
            <a:headEnd/>
            <a:tailEnd/>
          </a:ln>
        </p:spPr>
        <p:txBody>
          <a:bodyPr wrap="none" anchor="ctr"/>
          <a:lstStyle/>
          <a:p>
            <a:endParaRPr lang="en-US"/>
          </a:p>
        </p:txBody>
      </p:sp>
      <p:sp>
        <p:nvSpPr>
          <p:cNvPr id="20534" name="Line 58"/>
          <p:cNvSpPr>
            <a:spLocks noChangeShapeType="1"/>
          </p:cNvSpPr>
          <p:nvPr/>
        </p:nvSpPr>
        <p:spPr bwMode="auto">
          <a:xfrm>
            <a:off x="4886325" y="5178425"/>
            <a:ext cx="0" cy="671513"/>
          </a:xfrm>
          <a:prstGeom prst="line">
            <a:avLst/>
          </a:prstGeom>
          <a:noFill/>
          <a:ln w="28575">
            <a:solidFill>
              <a:schemeClr val="tx1"/>
            </a:solidFill>
            <a:round/>
            <a:headEnd/>
            <a:tailEnd/>
          </a:ln>
        </p:spPr>
        <p:txBody>
          <a:bodyPr wrap="none" anchor="ctr"/>
          <a:lstStyle/>
          <a:p>
            <a:endParaRPr lang="en-US"/>
          </a:p>
        </p:txBody>
      </p:sp>
      <p:sp>
        <p:nvSpPr>
          <p:cNvPr id="20535" name="Line 59"/>
          <p:cNvSpPr>
            <a:spLocks noChangeShapeType="1"/>
          </p:cNvSpPr>
          <p:nvPr/>
        </p:nvSpPr>
        <p:spPr bwMode="auto">
          <a:xfrm>
            <a:off x="5094288" y="5446713"/>
            <a:ext cx="0" cy="403225"/>
          </a:xfrm>
          <a:prstGeom prst="line">
            <a:avLst/>
          </a:prstGeom>
          <a:noFill/>
          <a:ln w="28575">
            <a:solidFill>
              <a:schemeClr val="tx1"/>
            </a:solidFill>
            <a:round/>
            <a:headEnd/>
            <a:tailEnd/>
          </a:ln>
        </p:spPr>
        <p:txBody>
          <a:bodyPr wrap="none" anchor="ctr"/>
          <a:lstStyle/>
          <a:p>
            <a:endParaRPr lang="en-US"/>
          </a:p>
        </p:txBody>
      </p:sp>
      <p:sp>
        <p:nvSpPr>
          <p:cNvPr id="20536" name="Line 60"/>
          <p:cNvSpPr>
            <a:spLocks noChangeShapeType="1"/>
          </p:cNvSpPr>
          <p:nvPr/>
        </p:nvSpPr>
        <p:spPr bwMode="auto">
          <a:xfrm>
            <a:off x="6826250" y="5184775"/>
            <a:ext cx="0" cy="673100"/>
          </a:xfrm>
          <a:prstGeom prst="line">
            <a:avLst/>
          </a:prstGeom>
          <a:noFill/>
          <a:ln w="28575">
            <a:solidFill>
              <a:schemeClr val="tx1"/>
            </a:solidFill>
            <a:round/>
            <a:headEnd/>
            <a:tailEnd/>
          </a:ln>
        </p:spPr>
        <p:txBody>
          <a:bodyPr wrap="none" anchor="ctr"/>
          <a:lstStyle/>
          <a:p>
            <a:endParaRPr lang="en-US"/>
          </a:p>
        </p:txBody>
      </p:sp>
      <p:sp>
        <p:nvSpPr>
          <p:cNvPr id="20537" name="Line 61"/>
          <p:cNvSpPr>
            <a:spLocks noChangeShapeType="1"/>
          </p:cNvSpPr>
          <p:nvPr/>
        </p:nvSpPr>
        <p:spPr bwMode="auto">
          <a:xfrm>
            <a:off x="7110413" y="5454650"/>
            <a:ext cx="0" cy="403225"/>
          </a:xfrm>
          <a:prstGeom prst="line">
            <a:avLst/>
          </a:prstGeom>
          <a:noFill/>
          <a:ln w="28575">
            <a:solidFill>
              <a:schemeClr val="tx1"/>
            </a:solidFill>
            <a:round/>
            <a:headEnd/>
            <a:tailEnd/>
          </a:ln>
        </p:spPr>
        <p:txBody>
          <a:bodyPr wrap="none" anchor="ctr"/>
          <a:lstStyle/>
          <a:p>
            <a:endParaRPr lang="en-US"/>
          </a:p>
        </p:txBody>
      </p:sp>
      <p:sp>
        <p:nvSpPr>
          <p:cNvPr id="20538" name="Line 62"/>
          <p:cNvSpPr>
            <a:spLocks noChangeShapeType="1"/>
          </p:cNvSpPr>
          <p:nvPr/>
        </p:nvSpPr>
        <p:spPr bwMode="auto">
          <a:xfrm>
            <a:off x="5741988" y="5178425"/>
            <a:ext cx="0" cy="671513"/>
          </a:xfrm>
          <a:prstGeom prst="line">
            <a:avLst/>
          </a:prstGeom>
          <a:noFill/>
          <a:ln w="28575">
            <a:solidFill>
              <a:schemeClr val="tx1"/>
            </a:solidFill>
            <a:round/>
            <a:headEnd/>
            <a:tailEnd/>
          </a:ln>
        </p:spPr>
        <p:txBody>
          <a:bodyPr wrap="none" anchor="ctr"/>
          <a:lstStyle/>
          <a:p>
            <a:endParaRPr lang="en-US"/>
          </a:p>
        </p:txBody>
      </p:sp>
      <p:sp>
        <p:nvSpPr>
          <p:cNvPr id="20539" name="Line 63"/>
          <p:cNvSpPr>
            <a:spLocks noChangeShapeType="1"/>
          </p:cNvSpPr>
          <p:nvPr/>
        </p:nvSpPr>
        <p:spPr bwMode="auto">
          <a:xfrm>
            <a:off x="6026150" y="5446713"/>
            <a:ext cx="0" cy="403225"/>
          </a:xfrm>
          <a:prstGeom prst="line">
            <a:avLst/>
          </a:prstGeom>
          <a:noFill/>
          <a:ln w="28575">
            <a:solidFill>
              <a:schemeClr val="tx1"/>
            </a:solidFill>
            <a:round/>
            <a:headEnd/>
            <a:tailEnd/>
          </a:ln>
        </p:spPr>
        <p:txBody>
          <a:bodyPr wrap="none" anchor="ctr"/>
          <a:lstStyle/>
          <a:p>
            <a:endParaRPr lang="en-US"/>
          </a:p>
        </p:txBody>
      </p:sp>
      <p:sp>
        <p:nvSpPr>
          <p:cNvPr id="20540" name="Rectangle 64"/>
          <p:cNvSpPr>
            <a:spLocks noChangeArrowheads="1"/>
          </p:cNvSpPr>
          <p:nvPr/>
        </p:nvSpPr>
        <p:spPr bwMode="auto">
          <a:xfrm>
            <a:off x="554038" y="1608138"/>
            <a:ext cx="4211637" cy="3143250"/>
          </a:xfrm>
          <a:prstGeom prst="rect">
            <a:avLst/>
          </a:prstGeom>
          <a:solidFill>
            <a:srgbClr val="F0E8B7"/>
          </a:solidFill>
          <a:ln w="9525">
            <a:solidFill>
              <a:schemeClr val="tx1"/>
            </a:solidFill>
            <a:miter lim="800000"/>
            <a:headEnd/>
            <a:tailEnd/>
          </a:ln>
        </p:spPr>
        <p:txBody>
          <a:bodyPr wrap="none" anchor="ctr"/>
          <a:lstStyle/>
          <a:p>
            <a:endParaRPr lang="en-US"/>
          </a:p>
        </p:txBody>
      </p:sp>
      <p:sp>
        <p:nvSpPr>
          <p:cNvPr id="20541" name="Text Box 65"/>
          <p:cNvSpPr txBox="1">
            <a:spLocks noChangeArrowheads="1"/>
          </p:cNvSpPr>
          <p:nvPr/>
        </p:nvSpPr>
        <p:spPr bwMode="auto">
          <a:xfrm>
            <a:off x="2170113" y="1719263"/>
            <a:ext cx="1370012" cy="327025"/>
          </a:xfrm>
          <a:prstGeom prst="rect">
            <a:avLst/>
          </a:prstGeom>
          <a:noFill/>
          <a:ln w="9525">
            <a:noFill/>
            <a:miter lim="800000"/>
            <a:headEnd/>
            <a:tailEnd/>
          </a:ln>
        </p:spPr>
        <p:txBody>
          <a:bodyPr lIns="82058" tIns="41029" rIns="82058" bIns="41029">
            <a:spAutoFit/>
          </a:bodyPr>
          <a:lstStyle/>
          <a:p>
            <a:pPr defTabSz="820738" eaLnBrk="0" hangingPunct="0"/>
            <a:r>
              <a:rPr lang="en-US" sz="1600" b="1"/>
              <a:t>E5-MASP</a:t>
            </a:r>
          </a:p>
        </p:txBody>
      </p:sp>
      <p:sp>
        <p:nvSpPr>
          <p:cNvPr id="20542" name="Text Box 66"/>
          <p:cNvSpPr txBox="1">
            <a:spLocks noChangeArrowheads="1"/>
          </p:cNvSpPr>
          <p:nvPr/>
        </p:nvSpPr>
        <p:spPr bwMode="auto">
          <a:xfrm>
            <a:off x="868363" y="2581275"/>
            <a:ext cx="1589087" cy="327025"/>
          </a:xfrm>
          <a:prstGeom prst="rect">
            <a:avLst/>
          </a:prstGeom>
          <a:noFill/>
          <a:ln w="9525">
            <a:noFill/>
            <a:miter lim="800000"/>
            <a:headEnd/>
            <a:tailEnd/>
          </a:ln>
        </p:spPr>
        <p:txBody>
          <a:bodyPr lIns="82058" tIns="41029" rIns="82058" bIns="41029">
            <a:spAutoFit/>
          </a:bodyPr>
          <a:lstStyle/>
          <a:p>
            <a:pPr defTabSz="820738" eaLnBrk="0" hangingPunct="0"/>
            <a:r>
              <a:rPr lang="en-US" sz="1600" b="1"/>
              <a:t>E5-MCAP</a:t>
            </a:r>
          </a:p>
        </p:txBody>
      </p:sp>
      <p:sp>
        <p:nvSpPr>
          <p:cNvPr id="20543" name="Text Box 67"/>
          <p:cNvSpPr txBox="1">
            <a:spLocks noChangeArrowheads="1"/>
          </p:cNvSpPr>
          <p:nvPr/>
        </p:nvSpPr>
        <p:spPr bwMode="auto">
          <a:xfrm>
            <a:off x="3454400" y="2581275"/>
            <a:ext cx="1031875" cy="327025"/>
          </a:xfrm>
          <a:prstGeom prst="rect">
            <a:avLst/>
          </a:prstGeom>
          <a:noFill/>
          <a:ln w="9525">
            <a:noFill/>
            <a:miter lim="800000"/>
            <a:headEnd/>
            <a:tailEnd/>
          </a:ln>
        </p:spPr>
        <p:txBody>
          <a:bodyPr lIns="82058" tIns="41029" rIns="82058" bIns="41029">
            <a:spAutoFit/>
          </a:bodyPr>
          <a:lstStyle/>
          <a:p>
            <a:pPr defTabSz="820738" eaLnBrk="0" hangingPunct="0"/>
            <a:r>
              <a:rPr lang="en-US" sz="1600" b="1"/>
              <a:t>E5-TDM</a:t>
            </a:r>
          </a:p>
        </p:txBody>
      </p:sp>
      <p:sp>
        <p:nvSpPr>
          <p:cNvPr id="20544" name="Line 68"/>
          <p:cNvSpPr>
            <a:spLocks noChangeShapeType="1"/>
          </p:cNvSpPr>
          <p:nvPr/>
        </p:nvSpPr>
        <p:spPr bwMode="auto">
          <a:xfrm>
            <a:off x="2000250" y="2727325"/>
            <a:ext cx="1284288" cy="0"/>
          </a:xfrm>
          <a:prstGeom prst="line">
            <a:avLst/>
          </a:prstGeom>
          <a:noFill/>
          <a:ln w="9525">
            <a:solidFill>
              <a:schemeClr val="tx1"/>
            </a:solidFill>
            <a:round/>
            <a:headEnd type="oval" w="med" len="med"/>
            <a:tailEnd type="oval" w="med" len="med"/>
          </a:ln>
        </p:spPr>
        <p:txBody>
          <a:bodyPr/>
          <a:lstStyle/>
          <a:p>
            <a:endParaRPr lang="en-US"/>
          </a:p>
        </p:txBody>
      </p:sp>
      <p:sp>
        <p:nvSpPr>
          <p:cNvPr id="20545" name="Text Box 69"/>
          <p:cNvSpPr txBox="1">
            <a:spLocks noChangeArrowheads="1"/>
          </p:cNvSpPr>
          <p:nvPr/>
        </p:nvSpPr>
        <p:spPr bwMode="auto">
          <a:xfrm>
            <a:off x="485775" y="3190875"/>
            <a:ext cx="1901825" cy="1314450"/>
          </a:xfrm>
          <a:prstGeom prst="rect">
            <a:avLst/>
          </a:prstGeom>
          <a:noFill/>
          <a:ln w="9525">
            <a:noFill/>
            <a:miter lim="800000"/>
            <a:headEnd/>
            <a:tailEnd/>
          </a:ln>
        </p:spPr>
        <p:txBody>
          <a:bodyPr>
            <a:spAutoFit/>
          </a:bodyPr>
          <a:lstStyle/>
          <a:p>
            <a:pPr algn="ctr">
              <a:spcBef>
                <a:spcPct val="50000"/>
              </a:spcBef>
            </a:pPr>
            <a:r>
              <a:rPr lang="en-US" sz="1600" b="1"/>
              <a:t>Flash Drive            </a:t>
            </a:r>
          </a:p>
          <a:p>
            <a:pPr algn="ctr">
              <a:spcBef>
                <a:spcPct val="50000"/>
              </a:spcBef>
            </a:pPr>
            <a:endParaRPr lang="en-US" sz="1600" b="1"/>
          </a:p>
          <a:p>
            <a:pPr algn="ctr">
              <a:spcBef>
                <a:spcPct val="50000"/>
              </a:spcBef>
            </a:pPr>
            <a:r>
              <a:rPr lang="en-US" sz="1600" b="1"/>
              <a:t>Credit Card             Drive</a:t>
            </a:r>
          </a:p>
        </p:txBody>
      </p:sp>
      <p:sp>
        <p:nvSpPr>
          <p:cNvPr id="20546" name="Text Box 70"/>
          <p:cNvSpPr txBox="1">
            <a:spLocks noChangeArrowheads="1"/>
          </p:cNvSpPr>
          <p:nvPr/>
        </p:nvSpPr>
        <p:spPr bwMode="auto">
          <a:xfrm>
            <a:off x="2601913" y="3813175"/>
            <a:ext cx="1901825" cy="336550"/>
          </a:xfrm>
          <a:prstGeom prst="rect">
            <a:avLst/>
          </a:prstGeom>
          <a:noFill/>
          <a:ln w="9525">
            <a:noFill/>
            <a:miter lim="800000"/>
            <a:headEnd/>
            <a:tailEnd/>
          </a:ln>
        </p:spPr>
        <p:txBody>
          <a:bodyPr>
            <a:spAutoFit/>
          </a:bodyPr>
          <a:lstStyle/>
          <a:p>
            <a:pPr algn="ctr">
              <a:spcBef>
                <a:spcPct val="50000"/>
              </a:spcBef>
            </a:pPr>
            <a:r>
              <a:rPr lang="en-US" sz="1600" b="1"/>
              <a:t>Fixed SATA Disk</a:t>
            </a:r>
            <a:r>
              <a:rPr lang="en-US" sz="1200" b="1"/>
              <a:t> </a:t>
            </a:r>
          </a:p>
        </p:txBody>
      </p:sp>
      <p:sp>
        <p:nvSpPr>
          <p:cNvPr id="20547" name="Text Box 71"/>
          <p:cNvSpPr txBox="1">
            <a:spLocks noChangeArrowheads="1"/>
          </p:cNvSpPr>
          <p:nvPr/>
        </p:nvSpPr>
        <p:spPr bwMode="auto">
          <a:xfrm>
            <a:off x="2206625" y="2430463"/>
            <a:ext cx="1093788" cy="336550"/>
          </a:xfrm>
          <a:prstGeom prst="rect">
            <a:avLst/>
          </a:prstGeom>
          <a:noFill/>
          <a:ln w="9525">
            <a:noFill/>
            <a:miter lim="800000"/>
            <a:headEnd/>
            <a:tailEnd/>
          </a:ln>
        </p:spPr>
        <p:txBody>
          <a:bodyPr>
            <a:spAutoFit/>
          </a:bodyPr>
          <a:lstStyle/>
          <a:p>
            <a:pPr>
              <a:spcBef>
                <a:spcPct val="50000"/>
              </a:spcBef>
            </a:pPr>
            <a:r>
              <a:rPr lang="en-US" sz="1600"/>
              <a:t>PCI Bus</a:t>
            </a:r>
          </a:p>
        </p:txBody>
      </p:sp>
      <p:sp>
        <p:nvSpPr>
          <p:cNvPr id="20548" name="Text Box 72"/>
          <p:cNvSpPr txBox="1">
            <a:spLocks noChangeArrowheads="1"/>
          </p:cNvSpPr>
          <p:nvPr/>
        </p:nvSpPr>
        <p:spPr bwMode="auto">
          <a:xfrm>
            <a:off x="1446213" y="1200150"/>
            <a:ext cx="2487612" cy="336550"/>
          </a:xfrm>
          <a:prstGeom prst="rect">
            <a:avLst/>
          </a:prstGeom>
          <a:noFill/>
          <a:ln w="9525">
            <a:noFill/>
            <a:miter lim="800000"/>
            <a:headEnd/>
            <a:tailEnd/>
          </a:ln>
        </p:spPr>
        <p:txBody>
          <a:bodyPr>
            <a:spAutoFit/>
          </a:bodyPr>
          <a:lstStyle/>
          <a:p>
            <a:pPr algn="ctr">
              <a:spcBef>
                <a:spcPct val="50000"/>
              </a:spcBef>
            </a:pPr>
            <a:r>
              <a:rPr lang="en-US" sz="1600" b="1"/>
              <a:t>MASP A</a:t>
            </a:r>
          </a:p>
        </p:txBody>
      </p:sp>
      <p:sp>
        <p:nvSpPr>
          <p:cNvPr id="20549" name="Line 73"/>
          <p:cNvSpPr>
            <a:spLocks noChangeShapeType="1"/>
          </p:cNvSpPr>
          <p:nvPr/>
        </p:nvSpPr>
        <p:spPr bwMode="auto">
          <a:xfrm>
            <a:off x="7480300" y="4498975"/>
            <a:ext cx="0" cy="965200"/>
          </a:xfrm>
          <a:prstGeom prst="line">
            <a:avLst/>
          </a:prstGeom>
          <a:noFill/>
          <a:ln w="28575">
            <a:solidFill>
              <a:schemeClr val="tx1"/>
            </a:solidFill>
            <a:round/>
            <a:headEnd/>
            <a:tailEnd/>
          </a:ln>
        </p:spPr>
        <p:txBody>
          <a:bodyPr wrap="none" anchor="ctr"/>
          <a:lstStyle/>
          <a:p>
            <a:endParaRPr lang="en-US"/>
          </a:p>
        </p:txBody>
      </p:sp>
      <p:sp>
        <p:nvSpPr>
          <p:cNvPr id="20550" name="AutoShape 74"/>
          <p:cNvSpPr>
            <a:spLocks noChangeArrowheads="1"/>
          </p:cNvSpPr>
          <p:nvPr/>
        </p:nvSpPr>
        <p:spPr bwMode="auto">
          <a:xfrm flipH="1">
            <a:off x="5046663" y="1103313"/>
            <a:ext cx="1998662" cy="3322637"/>
          </a:xfrm>
          <a:prstGeom prst="wedgeRectCallout">
            <a:avLst>
              <a:gd name="adj1" fmla="val 82324"/>
              <a:gd name="adj2" fmla="val 38051"/>
            </a:avLst>
          </a:prstGeom>
          <a:noFill/>
          <a:ln w="12700">
            <a:solidFill>
              <a:schemeClr val="tx1"/>
            </a:solidFill>
            <a:miter lim="800000"/>
            <a:headEnd type="none" w="sm" len="sm"/>
            <a:tailEnd type="none" w="sm" len="sm"/>
          </a:ln>
        </p:spPr>
        <p:txBody>
          <a:bodyPr wrap="none" lIns="82058" tIns="41029" rIns="82058" bIns="41029" anchor="ctr"/>
          <a:lstStyle/>
          <a:p>
            <a:pPr algn="ctr" defTabSz="820738" eaLnBrk="0" hangingPunct="0"/>
            <a:endParaRPr lang="en-US" sz="1300">
              <a:solidFill>
                <a:schemeClr val="folHlink"/>
              </a:solidFill>
            </a:endParaRP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a:xfrm>
            <a:off x="533400" y="0"/>
            <a:ext cx="8991600" cy="457200"/>
          </a:xfrm>
        </p:spPr>
        <p:txBody>
          <a:bodyPr/>
          <a:lstStyle/>
          <a:p>
            <a:pPr eaLnBrk="1" hangingPunct="1"/>
            <a:r>
              <a:rPr lang="en-US" dirty="0" smtClean="0"/>
              <a:t>Daily Maintenance INAP Measurements</a:t>
            </a:r>
          </a:p>
        </p:txBody>
      </p:sp>
      <p:sp>
        <p:nvSpPr>
          <p:cNvPr id="179203" name="Rectangle 3"/>
          <p:cNvSpPr>
            <a:spLocks noChangeArrowheads="1"/>
          </p:cNvSpPr>
          <p:nvPr/>
        </p:nvSpPr>
        <p:spPr bwMode="auto">
          <a:xfrm>
            <a:off x="533400" y="2057400"/>
            <a:ext cx="7924800" cy="685800"/>
          </a:xfrm>
          <a:prstGeom prst="rect">
            <a:avLst/>
          </a:prstGeom>
          <a:noFill/>
          <a:ln w="9525">
            <a:solidFill>
              <a:schemeClr val="tx1"/>
            </a:solidFill>
            <a:miter lim="800000"/>
            <a:headEnd/>
            <a:tailEnd/>
          </a:ln>
        </p:spPr>
        <p:txBody>
          <a:bodyPr wrap="none" anchor="ctr"/>
          <a:lstStyle/>
          <a:p>
            <a:endParaRPr lang="en-US"/>
          </a:p>
        </p:txBody>
      </p:sp>
      <p:sp>
        <p:nvSpPr>
          <p:cNvPr id="179204" name="Text Box 4"/>
          <p:cNvSpPr txBox="1">
            <a:spLocks noChangeArrowheads="1"/>
          </p:cNvSpPr>
          <p:nvPr/>
        </p:nvSpPr>
        <p:spPr bwMode="auto">
          <a:xfrm>
            <a:off x="533400" y="2057400"/>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79205" name="Line 5"/>
          <p:cNvSpPr>
            <a:spLocks noChangeShapeType="1"/>
          </p:cNvSpPr>
          <p:nvPr/>
        </p:nvSpPr>
        <p:spPr bwMode="auto">
          <a:xfrm>
            <a:off x="1828800" y="2057400"/>
            <a:ext cx="0" cy="685800"/>
          </a:xfrm>
          <a:prstGeom prst="line">
            <a:avLst/>
          </a:prstGeom>
          <a:noFill/>
          <a:ln w="9525">
            <a:solidFill>
              <a:schemeClr val="tx1"/>
            </a:solidFill>
            <a:round/>
            <a:headEnd/>
            <a:tailEnd/>
          </a:ln>
        </p:spPr>
        <p:txBody>
          <a:bodyPr/>
          <a:lstStyle/>
          <a:p>
            <a:endParaRPr lang="en-US"/>
          </a:p>
        </p:txBody>
      </p:sp>
      <p:sp>
        <p:nvSpPr>
          <p:cNvPr id="179206" name="Text Box 6"/>
          <p:cNvSpPr txBox="1">
            <a:spLocks noChangeArrowheads="1"/>
          </p:cNvSpPr>
          <p:nvPr/>
        </p:nvSpPr>
        <p:spPr bwMode="auto">
          <a:xfrm>
            <a:off x="1828800" y="2057400"/>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79207" name="Line 7"/>
          <p:cNvSpPr>
            <a:spLocks noChangeShapeType="1"/>
          </p:cNvSpPr>
          <p:nvPr/>
        </p:nvSpPr>
        <p:spPr bwMode="auto">
          <a:xfrm>
            <a:off x="2667000" y="2057400"/>
            <a:ext cx="0" cy="685800"/>
          </a:xfrm>
          <a:prstGeom prst="line">
            <a:avLst/>
          </a:prstGeom>
          <a:noFill/>
          <a:ln w="9525">
            <a:solidFill>
              <a:schemeClr val="tx1"/>
            </a:solidFill>
            <a:round/>
            <a:headEnd/>
            <a:tailEnd/>
          </a:ln>
        </p:spPr>
        <p:txBody>
          <a:bodyPr/>
          <a:lstStyle/>
          <a:p>
            <a:endParaRPr lang="en-US"/>
          </a:p>
        </p:txBody>
      </p:sp>
      <p:sp>
        <p:nvSpPr>
          <p:cNvPr id="179208" name="Text Box 8"/>
          <p:cNvSpPr txBox="1">
            <a:spLocks noChangeArrowheads="1"/>
          </p:cNvSpPr>
          <p:nvPr/>
        </p:nvSpPr>
        <p:spPr bwMode="auto">
          <a:xfrm>
            <a:off x="2667000" y="2057400"/>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02/06/2009</a:t>
            </a:r>
          </a:p>
        </p:txBody>
      </p:sp>
      <p:sp>
        <p:nvSpPr>
          <p:cNvPr id="179209" name="Line 9"/>
          <p:cNvSpPr>
            <a:spLocks noChangeShapeType="1"/>
          </p:cNvSpPr>
          <p:nvPr/>
        </p:nvSpPr>
        <p:spPr bwMode="auto">
          <a:xfrm>
            <a:off x="3810000" y="2057400"/>
            <a:ext cx="0" cy="685800"/>
          </a:xfrm>
          <a:prstGeom prst="line">
            <a:avLst/>
          </a:prstGeom>
          <a:noFill/>
          <a:ln w="9525">
            <a:solidFill>
              <a:schemeClr val="tx1"/>
            </a:solidFill>
            <a:round/>
            <a:headEnd/>
            <a:tailEnd/>
          </a:ln>
        </p:spPr>
        <p:txBody>
          <a:bodyPr/>
          <a:lstStyle/>
          <a:p>
            <a:endParaRPr lang="en-US"/>
          </a:p>
        </p:txBody>
      </p:sp>
      <p:sp>
        <p:nvSpPr>
          <p:cNvPr id="179210" name="Text Box 10"/>
          <p:cNvSpPr txBox="1">
            <a:spLocks noChangeArrowheads="1"/>
          </p:cNvSpPr>
          <p:nvPr/>
        </p:nvSpPr>
        <p:spPr bwMode="auto">
          <a:xfrm>
            <a:off x="3810000" y="2057400"/>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22:01:37</a:t>
            </a:r>
          </a:p>
        </p:txBody>
      </p:sp>
      <p:sp>
        <p:nvSpPr>
          <p:cNvPr id="179211" name="Line 11"/>
          <p:cNvSpPr>
            <a:spLocks noChangeShapeType="1"/>
          </p:cNvSpPr>
          <p:nvPr/>
        </p:nvSpPr>
        <p:spPr bwMode="auto">
          <a:xfrm>
            <a:off x="4800600" y="2057400"/>
            <a:ext cx="0" cy="685800"/>
          </a:xfrm>
          <a:prstGeom prst="line">
            <a:avLst/>
          </a:prstGeom>
          <a:noFill/>
          <a:ln w="9525">
            <a:solidFill>
              <a:schemeClr val="tx1"/>
            </a:solidFill>
            <a:round/>
            <a:headEnd/>
            <a:tailEnd/>
          </a:ln>
        </p:spPr>
        <p:txBody>
          <a:bodyPr/>
          <a:lstStyle/>
          <a:p>
            <a:endParaRPr lang="en-US"/>
          </a:p>
        </p:txBody>
      </p:sp>
      <p:sp>
        <p:nvSpPr>
          <p:cNvPr id="179212" name="Text Box 12"/>
          <p:cNvSpPr txBox="1">
            <a:spLocks noChangeArrowheads="1"/>
          </p:cNvSpPr>
          <p:nvPr/>
        </p:nvSpPr>
        <p:spPr bwMode="auto">
          <a:xfrm>
            <a:off x="4800600" y="2057400"/>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79213" name="Line 13"/>
          <p:cNvSpPr>
            <a:spLocks noChangeShapeType="1"/>
          </p:cNvSpPr>
          <p:nvPr/>
        </p:nvSpPr>
        <p:spPr bwMode="auto">
          <a:xfrm>
            <a:off x="5334000" y="2057400"/>
            <a:ext cx="0" cy="685800"/>
          </a:xfrm>
          <a:prstGeom prst="line">
            <a:avLst/>
          </a:prstGeom>
          <a:noFill/>
          <a:ln w="9525">
            <a:solidFill>
              <a:schemeClr val="tx1"/>
            </a:solidFill>
            <a:round/>
            <a:headEnd/>
            <a:tailEnd/>
          </a:ln>
        </p:spPr>
        <p:txBody>
          <a:bodyPr/>
          <a:lstStyle/>
          <a:p>
            <a:endParaRPr lang="en-US"/>
          </a:p>
        </p:txBody>
      </p:sp>
      <p:sp>
        <p:nvSpPr>
          <p:cNvPr id="179214" name="Text Box 14"/>
          <p:cNvSpPr txBox="1">
            <a:spLocks noChangeArrowheads="1"/>
          </p:cNvSpPr>
          <p:nvPr/>
        </p:nvSpPr>
        <p:spPr bwMode="auto">
          <a:xfrm>
            <a:off x="5257800" y="2057400"/>
            <a:ext cx="3429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 Daily Maint. INP &amp; G-Port per SSP</a:t>
            </a:r>
          </a:p>
        </p:txBody>
      </p:sp>
      <p:sp>
        <p:nvSpPr>
          <p:cNvPr id="179215" name="Line 15"/>
          <p:cNvSpPr>
            <a:spLocks noChangeShapeType="1"/>
          </p:cNvSpPr>
          <p:nvPr/>
        </p:nvSpPr>
        <p:spPr bwMode="auto">
          <a:xfrm>
            <a:off x="5105400" y="2743200"/>
            <a:ext cx="0" cy="685800"/>
          </a:xfrm>
          <a:prstGeom prst="line">
            <a:avLst/>
          </a:prstGeom>
          <a:noFill/>
          <a:ln w="9525">
            <a:solidFill>
              <a:schemeClr val="tx1"/>
            </a:solidFill>
            <a:round/>
            <a:headEnd/>
            <a:tailEnd/>
          </a:ln>
        </p:spPr>
        <p:txBody>
          <a:bodyPr/>
          <a:lstStyle/>
          <a:p>
            <a:endParaRPr lang="en-US"/>
          </a:p>
        </p:txBody>
      </p:sp>
      <p:sp>
        <p:nvSpPr>
          <p:cNvPr id="179216" name="Text Box 16"/>
          <p:cNvSpPr txBox="1">
            <a:spLocks noChangeArrowheads="1"/>
          </p:cNvSpPr>
          <p:nvPr/>
        </p:nvSpPr>
        <p:spPr bwMode="auto">
          <a:xfrm>
            <a:off x="4267200" y="2743200"/>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79217" name="Rectangle 17"/>
          <p:cNvSpPr>
            <a:spLocks noChangeArrowheads="1"/>
          </p:cNvSpPr>
          <p:nvPr/>
        </p:nvSpPr>
        <p:spPr bwMode="auto">
          <a:xfrm>
            <a:off x="533400" y="2743200"/>
            <a:ext cx="7924800" cy="685800"/>
          </a:xfrm>
          <a:prstGeom prst="rect">
            <a:avLst/>
          </a:prstGeom>
          <a:noFill/>
          <a:ln w="9525">
            <a:solidFill>
              <a:schemeClr val="tx1"/>
            </a:solidFill>
            <a:miter lim="800000"/>
            <a:headEnd/>
            <a:tailEnd/>
          </a:ln>
        </p:spPr>
        <p:txBody>
          <a:bodyPr wrap="none" anchor="ctr"/>
          <a:lstStyle/>
          <a:p>
            <a:endParaRPr lang="en-US"/>
          </a:p>
        </p:txBody>
      </p:sp>
      <p:sp>
        <p:nvSpPr>
          <p:cNvPr id="179218" name="Text Box 18"/>
          <p:cNvSpPr txBox="1">
            <a:spLocks noChangeArrowheads="1"/>
          </p:cNvSpPr>
          <p:nvPr/>
        </p:nvSpPr>
        <p:spPr bwMode="auto">
          <a:xfrm>
            <a:off x="533400" y="2743200"/>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02/05/2009</a:t>
            </a:r>
          </a:p>
        </p:txBody>
      </p:sp>
      <p:sp>
        <p:nvSpPr>
          <p:cNvPr id="179219" name="Line 19"/>
          <p:cNvSpPr>
            <a:spLocks noChangeShapeType="1"/>
          </p:cNvSpPr>
          <p:nvPr/>
        </p:nvSpPr>
        <p:spPr bwMode="auto">
          <a:xfrm>
            <a:off x="1828800" y="2743200"/>
            <a:ext cx="0" cy="685800"/>
          </a:xfrm>
          <a:prstGeom prst="line">
            <a:avLst/>
          </a:prstGeom>
          <a:noFill/>
          <a:ln w="9525">
            <a:solidFill>
              <a:schemeClr val="tx1"/>
            </a:solidFill>
            <a:round/>
            <a:headEnd/>
            <a:tailEnd/>
          </a:ln>
        </p:spPr>
        <p:txBody>
          <a:bodyPr/>
          <a:lstStyle/>
          <a:p>
            <a:endParaRPr lang="en-US"/>
          </a:p>
        </p:txBody>
      </p:sp>
      <p:sp>
        <p:nvSpPr>
          <p:cNvPr id="179220" name="Text Box 20"/>
          <p:cNvSpPr txBox="1">
            <a:spLocks noChangeArrowheads="1"/>
          </p:cNvSpPr>
          <p:nvPr/>
        </p:nvSpPr>
        <p:spPr bwMode="auto">
          <a:xfrm>
            <a:off x="1828800" y="2743200"/>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00:00:00</a:t>
            </a:r>
          </a:p>
        </p:txBody>
      </p:sp>
      <p:sp>
        <p:nvSpPr>
          <p:cNvPr id="179221" name="Line 21"/>
          <p:cNvSpPr>
            <a:spLocks noChangeShapeType="1"/>
          </p:cNvSpPr>
          <p:nvPr/>
        </p:nvSpPr>
        <p:spPr bwMode="auto">
          <a:xfrm>
            <a:off x="3200400" y="2743200"/>
            <a:ext cx="0" cy="685800"/>
          </a:xfrm>
          <a:prstGeom prst="line">
            <a:avLst/>
          </a:prstGeom>
          <a:noFill/>
          <a:ln w="9525">
            <a:solidFill>
              <a:schemeClr val="tx1"/>
            </a:solidFill>
            <a:round/>
            <a:headEnd/>
            <a:tailEnd/>
          </a:ln>
        </p:spPr>
        <p:txBody>
          <a:bodyPr/>
          <a:lstStyle/>
          <a:p>
            <a:endParaRPr lang="en-US"/>
          </a:p>
        </p:txBody>
      </p:sp>
      <p:sp>
        <p:nvSpPr>
          <p:cNvPr id="179222" name="Line 22"/>
          <p:cNvSpPr>
            <a:spLocks noChangeShapeType="1"/>
          </p:cNvSpPr>
          <p:nvPr/>
        </p:nvSpPr>
        <p:spPr bwMode="auto">
          <a:xfrm>
            <a:off x="4267200" y="2743200"/>
            <a:ext cx="0" cy="685800"/>
          </a:xfrm>
          <a:prstGeom prst="line">
            <a:avLst/>
          </a:prstGeom>
          <a:noFill/>
          <a:ln w="9525">
            <a:solidFill>
              <a:schemeClr val="tx1"/>
            </a:solidFill>
            <a:round/>
            <a:headEnd/>
            <a:tailEnd/>
          </a:ln>
        </p:spPr>
        <p:txBody>
          <a:bodyPr/>
          <a:lstStyle/>
          <a:p>
            <a:endParaRPr lang="en-US"/>
          </a:p>
        </p:txBody>
      </p:sp>
      <p:sp>
        <p:nvSpPr>
          <p:cNvPr id="179223" name="Text Box 23"/>
          <p:cNvSpPr txBox="1">
            <a:spLocks noChangeArrowheads="1"/>
          </p:cNvSpPr>
          <p:nvPr/>
        </p:nvSpPr>
        <p:spPr bwMode="auto">
          <a:xfrm>
            <a:off x="3200400" y="2743200"/>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79224" name="Text Box 24"/>
          <p:cNvSpPr txBox="1">
            <a:spLocks noChangeArrowheads="1"/>
          </p:cNvSpPr>
          <p:nvPr/>
        </p:nvSpPr>
        <p:spPr bwMode="auto">
          <a:xfrm>
            <a:off x="3200400" y="2743200"/>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23:59:59</a:t>
            </a:r>
          </a:p>
        </p:txBody>
      </p:sp>
      <p:sp>
        <p:nvSpPr>
          <p:cNvPr id="179225" name="Rectangle 25"/>
          <p:cNvSpPr>
            <a:spLocks noChangeArrowheads="1"/>
          </p:cNvSpPr>
          <p:nvPr/>
        </p:nvSpPr>
        <p:spPr bwMode="auto">
          <a:xfrm>
            <a:off x="533400" y="3429000"/>
            <a:ext cx="7924800" cy="304800"/>
          </a:xfrm>
          <a:prstGeom prst="rect">
            <a:avLst/>
          </a:prstGeom>
          <a:noFill/>
          <a:ln w="9525">
            <a:solidFill>
              <a:schemeClr val="tx1"/>
            </a:solidFill>
            <a:miter lim="800000"/>
            <a:headEnd/>
            <a:tailEnd/>
          </a:ln>
        </p:spPr>
        <p:txBody>
          <a:bodyPr wrap="none" anchor="ctr"/>
          <a:lstStyle/>
          <a:p>
            <a:endParaRPr lang="en-US"/>
          </a:p>
        </p:txBody>
      </p:sp>
      <p:sp>
        <p:nvSpPr>
          <p:cNvPr id="179226" name="Text Box 26"/>
          <p:cNvSpPr txBox="1">
            <a:spLocks noChangeArrowheads="1"/>
          </p:cNvSpPr>
          <p:nvPr/>
        </p:nvSpPr>
        <p:spPr bwMode="auto">
          <a:xfrm>
            <a:off x="457200" y="3429000"/>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79227" name="Line 27"/>
          <p:cNvSpPr>
            <a:spLocks noChangeShapeType="1"/>
          </p:cNvSpPr>
          <p:nvPr/>
        </p:nvSpPr>
        <p:spPr bwMode="auto">
          <a:xfrm>
            <a:off x="1447800" y="3429000"/>
            <a:ext cx="0" cy="304800"/>
          </a:xfrm>
          <a:prstGeom prst="line">
            <a:avLst/>
          </a:prstGeom>
          <a:noFill/>
          <a:ln w="9525">
            <a:solidFill>
              <a:schemeClr val="tx1"/>
            </a:solidFill>
            <a:round/>
            <a:headEnd/>
            <a:tailEnd/>
          </a:ln>
        </p:spPr>
        <p:txBody>
          <a:bodyPr/>
          <a:lstStyle/>
          <a:p>
            <a:endParaRPr lang="en-US"/>
          </a:p>
        </p:txBody>
      </p:sp>
      <p:sp>
        <p:nvSpPr>
          <p:cNvPr id="179228" name="Rectangle 28"/>
          <p:cNvSpPr>
            <a:spLocks noChangeArrowheads="1"/>
          </p:cNvSpPr>
          <p:nvPr/>
        </p:nvSpPr>
        <p:spPr bwMode="auto">
          <a:xfrm>
            <a:off x="533400" y="3733800"/>
            <a:ext cx="7924800" cy="304800"/>
          </a:xfrm>
          <a:prstGeom prst="rect">
            <a:avLst/>
          </a:prstGeom>
          <a:noFill/>
          <a:ln w="9525">
            <a:solidFill>
              <a:schemeClr val="tx1"/>
            </a:solidFill>
            <a:miter lim="800000"/>
            <a:headEnd/>
            <a:tailEnd/>
          </a:ln>
        </p:spPr>
        <p:txBody>
          <a:bodyPr wrap="none" anchor="ctr"/>
          <a:lstStyle/>
          <a:p>
            <a:endParaRPr lang="en-US"/>
          </a:p>
        </p:txBody>
      </p:sp>
      <p:sp>
        <p:nvSpPr>
          <p:cNvPr id="179229" name="Line 29"/>
          <p:cNvSpPr>
            <a:spLocks noChangeShapeType="1"/>
          </p:cNvSpPr>
          <p:nvPr/>
        </p:nvSpPr>
        <p:spPr bwMode="auto">
          <a:xfrm>
            <a:off x="1447800" y="3733800"/>
            <a:ext cx="0" cy="304800"/>
          </a:xfrm>
          <a:prstGeom prst="line">
            <a:avLst/>
          </a:prstGeom>
          <a:noFill/>
          <a:ln w="9525">
            <a:solidFill>
              <a:schemeClr val="tx1"/>
            </a:solidFill>
            <a:round/>
            <a:headEnd/>
            <a:tailEnd/>
          </a:ln>
        </p:spPr>
        <p:txBody>
          <a:bodyPr/>
          <a:lstStyle/>
          <a:p>
            <a:endParaRPr lang="en-US"/>
          </a:p>
        </p:txBody>
      </p:sp>
      <p:sp>
        <p:nvSpPr>
          <p:cNvPr id="179230" name="Text Box 30"/>
          <p:cNvSpPr txBox="1">
            <a:spLocks noChangeArrowheads="1"/>
          </p:cNvSpPr>
          <p:nvPr/>
        </p:nvSpPr>
        <p:spPr bwMode="auto">
          <a:xfrm>
            <a:off x="838200" y="3733800"/>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79231" name="Text Box 31"/>
          <p:cNvSpPr txBox="1">
            <a:spLocks noChangeArrowheads="1"/>
          </p:cNvSpPr>
          <p:nvPr/>
        </p:nvSpPr>
        <p:spPr bwMode="auto">
          <a:xfrm>
            <a:off x="1371600" y="3429000"/>
            <a:ext cx="7315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APLRACK     APLRRLY   APNOCL   APNOCLGT   INPQSCONN   INPQSCONT</a:t>
            </a:r>
          </a:p>
        </p:txBody>
      </p:sp>
      <p:sp>
        <p:nvSpPr>
          <p:cNvPr id="179232" name="Text Box 32"/>
          <p:cNvSpPr txBox="1">
            <a:spLocks noChangeArrowheads="1"/>
          </p:cNvSpPr>
          <p:nvPr/>
        </p:nvSpPr>
        <p:spPr bwMode="auto">
          <a:xfrm>
            <a:off x="1447800" y="3733800"/>
            <a:ext cx="7010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26487360       1996800       2616390         28754                 7107               192478                         </a:t>
            </a:r>
          </a:p>
        </p:txBody>
      </p:sp>
      <p:sp>
        <p:nvSpPr>
          <p:cNvPr id="179233" name="Line 33"/>
          <p:cNvSpPr>
            <a:spLocks noChangeShapeType="1"/>
          </p:cNvSpPr>
          <p:nvPr/>
        </p:nvSpPr>
        <p:spPr bwMode="auto">
          <a:xfrm>
            <a:off x="2590800" y="3429000"/>
            <a:ext cx="0" cy="609600"/>
          </a:xfrm>
          <a:prstGeom prst="line">
            <a:avLst/>
          </a:prstGeom>
          <a:noFill/>
          <a:ln w="9525">
            <a:solidFill>
              <a:schemeClr val="tx1"/>
            </a:solidFill>
            <a:round/>
            <a:headEnd/>
            <a:tailEnd/>
          </a:ln>
        </p:spPr>
        <p:txBody>
          <a:bodyPr/>
          <a:lstStyle/>
          <a:p>
            <a:endParaRPr lang="en-US"/>
          </a:p>
        </p:txBody>
      </p:sp>
      <p:sp>
        <p:nvSpPr>
          <p:cNvPr id="179234" name="Line 34"/>
          <p:cNvSpPr>
            <a:spLocks noChangeShapeType="1"/>
          </p:cNvSpPr>
          <p:nvPr/>
        </p:nvSpPr>
        <p:spPr bwMode="auto">
          <a:xfrm>
            <a:off x="3733800" y="3429000"/>
            <a:ext cx="0" cy="609600"/>
          </a:xfrm>
          <a:prstGeom prst="line">
            <a:avLst/>
          </a:prstGeom>
          <a:noFill/>
          <a:ln w="9525">
            <a:solidFill>
              <a:schemeClr val="tx1"/>
            </a:solidFill>
            <a:round/>
            <a:headEnd/>
            <a:tailEnd/>
          </a:ln>
        </p:spPr>
        <p:txBody>
          <a:bodyPr/>
          <a:lstStyle/>
          <a:p>
            <a:endParaRPr lang="en-US"/>
          </a:p>
        </p:txBody>
      </p:sp>
      <p:sp>
        <p:nvSpPr>
          <p:cNvPr id="179235" name="Line 35"/>
          <p:cNvSpPr>
            <a:spLocks noChangeShapeType="1"/>
          </p:cNvSpPr>
          <p:nvPr/>
        </p:nvSpPr>
        <p:spPr bwMode="auto">
          <a:xfrm>
            <a:off x="4648200" y="3429000"/>
            <a:ext cx="0" cy="609600"/>
          </a:xfrm>
          <a:prstGeom prst="line">
            <a:avLst/>
          </a:prstGeom>
          <a:noFill/>
          <a:ln w="9525">
            <a:solidFill>
              <a:schemeClr val="tx1"/>
            </a:solidFill>
            <a:round/>
            <a:headEnd/>
            <a:tailEnd/>
          </a:ln>
        </p:spPr>
        <p:txBody>
          <a:bodyPr/>
          <a:lstStyle/>
          <a:p>
            <a:endParaRPr lang="en-US"/>
          </a:p>
        </p:txBody>
      </p:sp>
      <p:sp>
        <p:nvSpPr>
          <p:cNvPr id="179236" name="Line 36"/>
          <p:cNvSpPr>
            <a:spLocks noChangeShapeType="1"/>
          </p:cNvSpPr>
          <p:nvPr/>
        </p:nvSpPr>
        <p:spPr bwMode="auto">
          <a:xfrm>
            <a:off x="5867400" y="3429000"/>
            <a:ext cx="0" cy="609600"/>
          </a:xfrm>
          <a:prstGeom prst="line">
            <a:avLst/>
          </a:prstGeom>
          <a:noFill/>
          <a:ln w="9525">
            <a:solidFill>
              <a:schemeClr val="tx1"/>
            </a:solidFill>
            <a:round/>
            <a:headEnd/>
            <a:tailEnd/>
          </a:ln>
        </p:spPr>
        <p:txBody>
          <a:bodyPr/>
          <a:lstStyle/>
          <a:p>
            <a:endParaRPr lang="en-US"/>
          </a:p>
        </p:txBody>
      </p:sp>
      <p:sp>
        <p:nvSpPr>
          <p:cNvPr id="179237" name="Rectangle 37"/>
          <p:cNvSpPr>
            <a:spLocks noChangeArrowheads="1"/>
          </p:cNvSpPr>
          <p:nvPr/>
        </p:nvSpPr>
        <p:spPr bwMode="auto">
          <a:xfrm>
            <a:off x="0" y="990600"/>
            <a:ext cx="9144000" cy="457200"/>
          </a:xfrm>
          <a:prstGeom prst="rect">
            <a:avLst/>
          </a:prstGeom>
          <a:noFill/>
          <a:ln w="9525">
            <a:noFill/>
            <a:miter lim="800000"/>
            <a:headEnd/>
            <a:tailEnd/>
          </a:ln>
        </p:spPr>
        <p:txBody>
          <a:bodyPr>
            <a:spAutoFit/>
          </a:bodyPr>
          <a:lstStyle/>
          <a:p>
            <a:pPr eaLnBrk="0" hangingPunct="0"/>
            <a:r>
              <a:rPr lang="en-US" sz="2000" b="1">
                <a:latin typeface="Times New Roman" pitchFamily="18" charset="0"/>
              </a:rPr>
              <a:t>         </a:t>
            </a:r>
            <a:r>
              <a:rPr lang="en-US" sz="2400"/>
              <a:t>rept-meas:type=mtcd:enttype=np (INP &amp; G-Port per SSP)</a:t>
            </a:r>
          </a:p>
        </p:txBody>
      </p:sp>
      <p:sp>
        <p:nvSpPr>
          <p:cNvPr id="179238" name="Rectangle 38"/>
          <p:cNvSpPr>
            <a:spLocks noChangeArrowheads="1"/>
          </p:cNvSpPr>
          <p:nvPr/>
        </p:nvSpPr>
        <p:spPr bwMode="auto">
          <a:xfrm>
            <a:off x="533400" y="4038600"/>
            <a:ext cx="7924800" cy="304800"/>
          </a:xfrm>
          <a:prstGeom prst="rect">
            <a:avLst/>
          </a:prstGeom>
          <a:noFill/>
          <a:ln w="9525">
            <a:solidFill>
              <a:schemeClr val="tx1"/>
            </a:solidFill>
            <a:miter lim="800000"/>
            <a:headEnd/>
            <a:tailEnd/>
          </a:ln>
        </p:spPr>
        <p:txBody>
          <a:bodyPr wrap="none" anchor="ctr"/>
          <a:lstStyle/>
          <a:p>
            <a:endParaRPr lang="en-US"/>
          </a:p>
        </p:txBody>
      </p:sp>
      <p:sp>
        <p:nvSpPr>
          <p:cNvPr id="179239" name="Text Box 39"/>
          <p:cNvSpPr txBox="1">
            <a:spLocks noChangeArrowheads="1"/>
          </p:cNvSpPr>
          <p:nvPr/>
        </p:nvSpPr>
        <p:spPr bwMode="auto">
          <a:xfrm>
            <a:off x="533400" y="4038600"/>
            <a:ext cx="8001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INPMRTR   INPMRGTT    GPSRACK  GPSRRLY   GPNOCL    GPNOCLGT</a:t>
            </a:r>
          </a:p>
        </p:txBody>
      </p:sp>
      <p:sp>
        <p:nvSpPr>
          <p:cNvPr id="179240" name="Line 40"/>
          <p:cNvSpPr>
            <a:spLocks noChangeShapeType="1"/>
          </p:cNvSpPr>
          <p:nvPr/>
        </p:nvSpPr>
        <p:spPr bwMode="auto">
          <a:xfrm>
            <a:off x="1676400" y="4038600"/>
            <a:ext cx="0" cy="609600"/>
          </a:xfrm>
          <a:prstGeom prst="line">
            <a:avLst/>
          </a:prstGeom>
          <a:noFill/>
          <a:ln w="9525">
            <a:solidFill>
              <a:schemeClr val="tx1"/>
            </a:solidFill>
            <a:round/>
            <a:headEnd/>
            <a:tailEnd/>
          </a:ln>
        </p:spPr>
        <p:txBody>
          <a:bodyPr/>
          <a:lstStyle/>
          <a:p>
            <a:endParaRPr lang="en-US"/>
          </a:p>
        </p:txBody>
      </p:sp>
      <p:sp>
        <p:nvSpPr>
          <p:cNvPr id="179241" name="Line 41"/>
          <p:cNvSpPr>
            <a:spLocks noChangeShapeType="1"/>
          </p:cNvSpPr>
          <p:nvPr/>
        </p:nvSpPr>
        <p:spPr bwMode="auto">
          <a:xfrm>
            <a:off x="2819400" y="4038600"/>
            <a:ext cx="0" cy="609600"/>
          </a:xfrm>
          <a:prstGeom prst="line">
            <a:avLst/>
          </a:prstGeom>
          <a:noFill/>
          <a:ln w="9525">
            <a:solidFill>
              <a:schemeClr val="tx1"/>
            </a:solidFill>
            <a:round/>
            <a:headEnd/>
            <a:tailEnd/>
          </a:ln>
        </p:spPr>
        <p:txBody>
          <a:bodyPr/>
          <a:lstStyle/>
          <a:p>
            <a:endParaRPr lang="en-US"/>
          </a:p>
        </p:txBody>
      </p:sp>
      <p:sp>
        <p:nvSpPr>
          <p:cNvPr id="179242" name="Line 42"/>
          <p:cNvSpPr>
            <a:spLocks noChangeShapeType="1"/>
          </p:cNvSpPr>
          <p:nvPr/>
        </p:nvSpPr>
        <p:spPr bwMode="auto">
          <a:xfrm>
            <a:off x="4953000" y="4038600"/>
            <a:ext cx="0" cy="609600"/>
          </a:xfrm>
          <a:prstGeom prst="line">
            <a:avLst/>
          </a:prstGeom>
          <a:noFill/>
          <a:ln w="9525">
            <a:solidFill>
              <a:schemeClr val="tx1"/>
            </a:solidFill>
            <a:round/>
            <a:headEnd/>
            <a:tailEnd/>
          </a:ln>
        </p:spPr>
        <p:txBody>
          <a:bodyPr/>
          <a:lstStyle/>
          <a:p>
            <a:endParaRPr lang="en-US"/>
          </a:p>
        </p:txBody>
      </p:sp>
      <p:sp>
        <p:nvSpPr>
          <p:cNvPr id="179243" name="Line 43"/>
          <p:cNvSpPr>
            <a:spLocks noChangeShapeType="1"/>
          </p:cNvSpPr>
          <p:nvPr/>
        </p:nvSpPr>
        <p:spPr bwMode="auto">
          <a:xfrm>
            <a:off x="5943600" y="4038600"/>
            <a:ext cx="0" cy="609600"/>
          </a:xfrm>
          <a:prstGeom prst="line">
            <a:avLst/>
          </a:prstGeom>
          <a:noFill/>
          <a:ln w="9525">
            <a:solidFill>
              <a:schemeClr val="tx1"/>
            </a:solidFill>
            <a:round/>
            <a:headEnd/>
            <a:tailEnd/>
          </a:ln>
        </p:spPr>
        <p:txBody>
          <a:bodyPr/>
          <a:lstStyle/>
          <a:p>
            <a:endParaRPr lang="en-US"/>
          </a:p>
        </p:txBody>
      </p:sp>
      <p:sp>
        <p:nvSpPr>
          <p:cNvPr id="179244" name="Rectangle 44"/>
          <p:cNvSpPr>
            <a:spLocks noChangeArrowheads="1"/>
          </p:cNvSpPr>
          <p:nvPr/>
        </p:nvSpPr>
        <p:spPr bwMode="auto">
          <a:xfrm>
            <a:off x="533400" y="4343400"/>
            <a:ext cx="7924800" cy="304800"/>
          </a:xfrm>
          <a:prstGeom prst="rect">
            <a:avLst/>
          </a:prstGeom>
          <a:noFill/>
          <a:ln w="9525">
            <a:solidFill>
              <a:schemeClr val="tx1"/>
            </a:solidFill>
            <a:miter lim="800000"/>
            <a:headEnd/>
            <a:tailEnd/>
          </a:ln>
        </p:spPr>
        <p:txBody>
          <a:bodyPr wrap="none" anchor="ctr"/>
          <a:lstStyle/>
          <a:p>
            <a:endParaRPr lang="en-US"/>
          </a:p>
        </p:txBody>
      </p:sp>
      <p:sp>
        <p:nvSpPr>
          <p:cNvPr id="179245" name="Text Box 45"/>
          <p:cNvSpPr txBox="1">
            <a:spLocks noChangeArrowheads="1"/>
          </p:cNvSpPr>
          <p:nvPr/>
        </p:nvSpPr>
        <p:spPr bwMode="auto">
          <a:xfrm>
            <a:off x="609600" y="4343400"/>
            <a:ext cx="7848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1098960           9900              34368            2232          13704             10344                 </a:t>
            </a:r>
          </a:p>
        </p:txBody>
      </p:sp>
      <p:sp>
        <p:nvSpPr>
          <p:cNvPr id="179246" name="Line 46"/>
          <p:cNvSpPr>
            <a:spLocks noChangeShapeType="1"/>
          </p:cNvSpPr>
          <p:nvPr/>
        </p:nvSpPr>
        <p:spPr bwMode="auto">
          <a:xfrm>
            <a:off x="7239000" y="3429000"/>
            <a:ext cx="0" cy="609600"/>
          </a:xfrm>
          <a:prstGeom prst="line">
            <a:avLst/>
          </a:prstGeom>
          <a:noFill/>
          <a:ln w="9525">
            <a:solidFill>
              <a:schemeClr val="tx1"/>
            </a:solidFill>
            <a:round/>
            <a:headEnd/>
            <a:tailEnd/>
          </a:ln>
        </p:spPr>
        <p:txBody>
          <a:bodyPr/>
          <a:lstStyle/>
          <a:p>
            <a:endParaRPr lang="en-US"/>
          </a:p>
        </p:txBody>
      </p:sp>
      <p:sp>
        <p:nvSpPr>
          <p:cNvPr id="179247" name="Line 47"/>
          <p:cNvSpPr>
            <a:spLocks noChangeShapeType="1"/>
          </p:cNvSpPr>
          <p:nvPr/>
        </p:nvSpPr>
        <p:spPr bwMode="auto">
          <a:xfrm>
            <a:off x="7162800" y="4038600"/>
            <a:ext cx="0" cy="609600"/>
          </a:xfrm>
          <a:prstGeom prst="line">
            <a:avLst/>
          </a:prstGeom>
          <a:noFill/>
          <a:ln w="9525">
            <a:solidFill>
              <a:schemeClr val="tx1"/>
            </a:solidFill>
            <a:round/>
            <a:headEnd/>
            <a:tailEnd/>
          </a:ln>
        </p:spPr>
        <p:txBody>
          <a:bodyPr/>
          <a:lstStyle/>
          <a:p>
            <a:endParaRPr lang="en-US"/>
          </a:p>
        </p:txBody>
      </p:sp>
      <p:sp>
        <p:nvSpPr>
          <p:cNvPr id="179248" name="Line 48"/>
          <p:cNvSpPr>
            <a:spLocks noChangeShapeType="1"/>
          </p:cNvSpPr>
          <p:nvPr/>
        </p:nvSpPr>
        <p:spPr bwMode="auto">
          <a:xfrm>
            <a:off x="3886200" y="4038600"/>
            <a:ext cx="0" cy="609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0" y="0"/>
            <a:ext cx="9144000" cy="914400"/>
          </a:xfrm>
        </p:spPr>
        <p:txBody>
          <a:bodyPr/>
          <a:lstStyle/>
          <a:p>
            <a:pPr algn="ctr" eaLnBrk="1" hangingPunct="1"/>
            <a:r>
              <a:rPr lang="en-US" dirty="0" smtClean="0"/>
              <a:t>Student Notes</a:t>
            </a:r>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533400" y="0"/>
            <a:ext cx="8229600" cy="630936"/>
          </a:xfrm>
        </p:spPr>
        <p:txBody>
          <a:bodyPr/>
          <a:lstStyle/>
          <a:p>
            <a:pPr eaLnBrk="1" hangingPunct="1"/>
            <a:r>
              <a:rPr lang="en-US" dirty="0" smtClean="0"/>
              <a:t>INAP Report Event Names to Watch</a:t>
            </a:r>
          </a:p>
        </p:txBody>
      </p:sp>
      <p:sp>
        <p:nvSpPr>
          <p:cNvPr id="181251" name="Rectangle 3"/>
          <p:cNvSpPr>
            <a:spLocks noGrp="1" noChangeArrowheads="1"/>
          </p:cNvSpPr>
          <p:nvPr>
            <p:ph type="body" sz="half" idx="1"/>
          </p:nvPr>
        </p:nvSpPr>
        <p:spPr>
          <a:xfrm>
            <a:off x="457200" y="1114425"/>
            <a:ext cx="4038600" cy="4800600"/>
          </a:xfrm>
        </p:spPr>
        <p:txBody>
          <a:bodyPr/>
          <a:lstStyle/>
          <a:p>
            <a:pPr eaLnBrk="1" hangingPunct="1"/>
            <a:r>
              <a:rPr lang="en-US" sz="2900" dirty="0" err="1" smtClean="0"/>
              <a:t>apsmsrcv</a:t>
            </a:r>
            <a:endParaRPr lang="en-US" sz="2900" dirty="0" smtClean="0"/>
          </a:p>
          <a:p>
            <a:pPr eaLnBrk="1" hangingPunct="1"/>
            <a:r>
              <a:rPr lang="en-US" sz="2900" dirty="0" err="1" smtClean="0"/>
              <a:t>apsmsrel</a:t>
            </a:r>
            <a:endParaRPr lang="en-US" sz="2900" dirty="0" smtClean="0"/>
          </a:p>
          <a:p>
            <a:pPr eaLnBrk="1" hangingPunct="1"/>
            <a:r>
              <a:rPr lang="en-US" sz="2900" dirty="0" err="1" smtClean="0"/>
              <a:t>inpqrcv</a:t>
            </a:r>
            <a:endParaRPr lang="en-US" sz="2900" dirty="0" smtClean="0"/>
          </a:p>
          <a:p>
            <a:pPr eaLnBrk="1" hangingPunct="1"/>
            <a:r>
              <a:rPr lang="en-US" sz="2900" dirty="0" err="1" smtClean="0"/>
              <a:t>inpqdsc</a:t>
            </a:r>
            <a:endParaRPr lang="en-US" sz="2900" dirty="0" smtClean="0"/>
          </a:p>
          <a:p>
            <a:pPr eaLnBrk="1" hangingPunct="1"/>
            <a:r>
              <a:rPr lang="en-US" sz="2900" dirty="0" err="1" smtClean="0"/>
              <a:t>gpsrrcv</a:t>
            </a:r>
            <a:endParaRPr lang="en-US" sz="2900" dirty="0" smtClean="0"/>
          </a:p>
        </p:txBody>
      </p:sp>
      <p:sp>
        <p:nvSpPr>
          <p:cNvPr id="181252" name="Rectangle 4"/>
          <p:cNvSpPr>
            <a:spLocks noGrp="1" noChangeArrowheads="1"/>
          </p:cNvSpPr>
          <p:nvPr>
            <p:ph type="body" sz="half" idx="2"/>
          </p:nvPr>
        </p:nvSpPr>
        <p:spPr>
          <a:xfrm>
            <a:off x="4859338" y="1114425"/>
            <a:ext cx="4152900" cy="5584825"/>
          </a:xfrm>
        </p:spPr>
        <p:txBody>
          <a:bodyPr/>
          <a:lstStyle/>
          <a:p>
            <a:pPr eaLnBrk="1" hangingPunct="1"/>
            <a:r>
              <a:rPr lang="en-US" sz="2900" smtClean="0"/>
              <a:t>gpsrgtt</a:t>
            </a:r>
          </a:p>
          <a:p>
            <a:pPr eaLnBrk="1" hangingPunct="1"/>
            <a:r>
              <a:rPr lang="en-US" sz="2900" smtClean="0"/>
              <a:t>gpsrrep</a:t>
            </a:r>
          </a:p>
          <a:p>
            <a:pPr eaLnBrk="1" hangingPunct="1"/>
            <a:r>
              <a:rPr lang="en-US" sz="2900" smtClean="0"/>
              <a:t>gpsrerr</a:t>
            </a:r>
          </a:p>
          <a:p>
            <a:pPr eaLnBrk="1" hangingPunct="1"/>
            <a:r>
              <a:rPr lang="en-US" sz="2900" smtClean="0"/>
              <a:t>is41lrmrcv</a:t>
            </a:r>
          </a:p>
          <a:p>
            <a:pPr eaLnBrk="1" hangingPunct="1"/>
            <a:r>
              <a:rPr lang="en-US" sz="2900" smtClean="0"/>
              <a:t>is41lrerr</a:t>
            </a:r>
          </a:p>
          <a:p>
            <a:pPr eaLnBrk="1" hangingPunct="1"/>
            <a:endParaRPr lang="en-US" sz="2900" smtClean="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a:xfrm>
            <a:off x="533400" y="0"/>
            <a:ext cx="8229600" cy="630936"/>
          </a:xfrm>
        </p:spPr>
        <p:txBody>
          <a:bodyPr/>
          <a:lstStyle/>
          <a:p>
            <a:pPr eaLnBrk="1" hangingPunct="1"/>
            <a:r>
              <a:rPr lang="en-US" dirty="0" smtClean="0"/>
              <a:t>INAP Report Event Names Defined</a:t>
            </a: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533400" y="0"/>
            <a:ext cx="9067800" cy="457200"/>
          </a:xfrm>
        </p:spPr>
        <p:txBody>
          <a:bodyPr/>
          <a:lstStyle/>
          <a:p>
            <a:pPr eaLnBrk="1" hangingPunct="1"/>
            <a:r>
              <a:rPr lang="en-US" dirty="0" smtClean="0"/>
              <a:t>Hourly</a:t>
            </a:r>
            <a:r>
              <a:rPr lang="en-US" sz="2800" dirty="0" smtClean="0"/>
              <a:t> </a:t>
            </a:r>
            <a:r>
              <a:rPr lang="en-US" dirty="0" smtClean="0"/>
              <a:t>Maintenance</a:t>
            </a:r>
            <a:r>
              <a:rPr lang="en-US" sz="2800" dirty="0" smtClean="0"/>
              <a:t> </a:t>
            </a:r>
            <a:r>
              <a:rPr lang="en-US" dirty="0" smtClean="0"/>
              <a:t>Map</a:t>
            </a:r>
            <a:r>
              <a:rPr lang="en-US" sz="2800" dirty="0" smtClean="0"/>
              <a:t> </a:t>
            </a:r>
            <a:r>
              <a:rPr lang="en-US" dirty="0" smtClean="0"/>
              <a:t>Screen</a:t>
            </a:r>
            <a:r>
              <a:rPr lang="en-US" sz="2800" dirty="0" smtClean="0"/>
              <a:t> </a:t>
            </a:r>
            <a:r>
              <a:rPr lang="en-US" dirty="0" smtClean="0"/>
              <a:t>Measurements</a:t>
            </a:r>
          </a:p>
        </p:txBody>
      </p:sp>
      <p:sp>
        <p:nvSpPr>
          <p:cNvPr id="183299" name="Rectangle 3"/>
          <p:cNvSpPr>
            <a:spLocks noChangeArrowheads="1"/>
          </p:cNvSpPr>
          <p:nvPr/>
        </p:nvSpPr>
        <p:spPr bwMode="auto">
          <a:xfrm>
            <a:off x="619125" y="2047875"/>
            <a:ext cx="7924800" cy="685800"/>
          </a:xfrm>
          <a:prstGeom prst="rect">
            <a:avLst/>
          </a:prstGeom>
          <a:noFill/>
          <a:ln w="9525">
            <a:solidFill>
              <a:schemeClr val="tx1"/>
            </a:solidFill>
            <a:miter lim="800000"/>
            <a:headEnd/>
            <a:tailEnd/>
          </a:ln>
        </p:spPr>
        <p:txBody>
          <a:bodyPr wrap="none" anchor="ctr"/>
          <a:lstStyle/>
          <a:p>
            <a:endParaRPr lang="en-US"/>
          </a:p>
        </p:txBody>
      </p:sp>
      <p:sp>
        <p:nvSpPr>
          <p:cNvPr id="183300" name="Text Box 4"/>
          <p:cNvSpPr txBox="1">
            <a:spLocks noChangeArrowheads="1"/>
          </p:cNvSpPr>
          <p:nvPr/>
        </p:nvSpPr>
        <p:spPr bwMode="auto">
          <a:xfrm>
            <a:off x="619125" y="20478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83301" name="Line 5"/>
          <p:cNvSpPr>
            <a:spLocks noChangeShapeType="1"/>
          </p:cNvSpPr>
          <p:nvPr/>
        </p:nvSpPr>
        <p:spPr bwMode="auto">
          <a:xfrm>
            <a:off x="1914525" y="2047875"/>
            <a:ext cx="0" cy="685800"/>
          </a:xfrm>
          <a:prstGeom prst="line">
            <a:avLst/>
          </a:prstGeom>
          <a:noFill/>
          <a:ln w="9525">
            <a:solidFill>
              <a:schemeClr val="tx1"/>
            </a:solidFill>
            <a:round/>
            <a:headEnd/>
            <a:tailEnd/>
          </a:ln>
        </p:spPr>
        <p:txBody>
          <a:bodyPr/>
          <a:lstStyle/>
          <a:p>
            <a:endParaRPr lang="en-US"/>
          </a:p>
        </p:txBody>
      </p:sp>
      <p:sp>
        <p:nvSpPr>
          <p:cNvPr id="183302" name="Text Box 6"/>
          <p:cNvSpPr txBox="1">
            <a:spLocks noChangeArrowheads="1"/>
          </p:cNvSpPr>
          <p:nvPr/>
        </p:nvSpPr>
        <p:spPr bwMode="auto">
          <a:xfrm>
            <a:off x="1914525" y="2047875"/>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83303" name="Line 7"/>
          <p:cNvSpPr>
            <a:spLocks noChangeShapeType="1"/>
          </p:cNvSpPr>
          <p:nvPr/>
        </p:nvSpPr>
        <p:spPr bwMode="auto">
          <a:xfrm>
            <a:off x="2752725" y="2047875"/>
            <a:ext cx="0" cy="685800"/>
          </a:xfrm>
          <a:prstGeom prst="line">
            <a:avLst/>
          </a:prstGeom>
          <a:noFill/>
          <a:ln w="9525">
            <a:solidFill>
              <a:schemeClr val="tx1"/>
            </a:solidFill>
            <a:round/>
            <a:headEnd/>
            <a:tailEnd/>
          </a:ln>
        </p:spPr>
        <p:txBody>
          <a:bodyPr/>
          <a:lstStyle/>
          <a:p>
            <a:endParaRPr lang="en-US"/>
          </a:p>
        </p:txBody>
      </p:sp>
      <p:sp>
        <p:nvSpPr>
          <p:cNvPr id="183304" name="Text Box 8"/>
          <p:cNvSpPr txBox="1">
            <a:spLocks noChangeArrowheads="1"/>
          </p:cNvSpPr>
          <p:nvPr/>
        </p:nvSpPr>
        <p:spPr bwMode="auto">
          <a:xfrm>
            <a:off x="2752725" y="2047875"/>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02/06/2009</a:t>
            </a:r>
          </a:p>
        </p:txBody>
      </p:sp>
      <p:sp>
        <p:nvSpPr>
          <p:cNvPr id="183305" name="Line 9"/>
          <p:cNvSpPr>
            <a:spLocks noChangeShapeType="1"/>
          </p:cNvSpPr>
          <p:nvPr/>
        </p:nvSpPr>
        <p:spPr bwMode="auto">
          <a:xfrm>
            <a:off x="3895725" y="2047875"/>
            <a:ext cx="0" cy="685800"/>
          </a:xfrm>
          <a:prstGeom prst="line">
            <a:avLst/>
          </a:prstGeom>
          <a:noFill/>
          <a:ln w="9525">
            <a:solidFill>
              <a:schemeClr val="tx1"/>
            </a:solidFill>
            <a:round/>
            <a:headEnd/>
            <a:tailEnd/>
          </a:ln>
        </p:spPr>
        <p:txBody>
          <a:bodyPr/>
          <a:lstStyle/>
          <a:p>
            <a:endParaRPr lang="en-US"/>
          </a:p>
        </p:txBody>
      </p:sp>
      <p:sp>
        <p:nvSpPr>
          <p:cNvPr id="183306" name="Text Box 10"/>
          <p:cNvSpPr txBox="1">
            <a:spLocks noChangeArrowheads="1"/>
          </p:cNvSpPr>
          <p:nvPr/>
        </p:nvSpPr>
        <p:spPr bwMode="auto">
          <a:xfrm>
            <a:off x="3895725" y="2047875"/>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22:01:37</a:t>
            </a:r>
          </a:p>
        </p:txBody>
      </p:sp>
      <p:sp>
        <p:nvSpPr>
          <p:cNvPr id="183307" name="Line 11"/>
          <p:cNvSpPr>
            <a:spLocks noChangeShapeType="1"/>
          </p:cNvSpPr>
          <p:nvPr/>
        </p:nvSpPr>
        <p:spPr bwMode="auto">
          <a:xfrm>
            <a:off x="4886325" y="2047875"/>
            <a:ext cx="0" cy="685800"/>
          </a:xfrm>
          <a:prstGeom prst="line">
            <a:avLst/>
          </a:prstGeom>
          <a:noFill/>
          <a:ln w="9525">
            <a:solidFill>
              <a:schemeClr val="tx1"/>
            </a:solidFill>
            <a:round/>
            <a:headEnd/>
            <a:tailEnd/>
          </a:ln>
        </p:spPr>
        <p:txBody>
          <a:bodyPr/>
          <a:lstStyle/>
          <a:p>
            <a:endParaRPr lang="en-US"/>
          </a:p>
        </p:txBody>
      </p:sp>
      <p:sp>
        <p:nvSpPr>
          <p:cNvPr id="183308" name="Text Box 12"/>
          <p:cNvSpPr txBox="1">
            <a:spLocks noChangeArrowheads="1"/>
          </p:cNvSpPr>
          <p:nvPr/>
        </p:nvSpPr>
        <p:spPr bwMode="auto">
          <a:xfrm>
            <a:off x="4886325" y="2047875"/>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83309" name="Line 13"/>
          <p:cNvSpPr>
            <a:spLocks noChangeShapeType="1"/>
          </p:cNvSpPr>
          <p:nvPr/>
        </p:nvSpPr>
        <p:spPr bwMode="auto">
          <a:xfrm>
            <a:off x="5419725" y="2047875"/>
            <a:ext cx="0" cy="685800"/>
          </a:xfrm>
          <a:prstGeom prst="line">
            <a:avLst/>
          </a:prstGeom>
          <a:noFill/>
          <a:ln w="9525">
            <a:solidFill>
              <a:schemeClr val="tx1"/>
            </a:solidFill>
            <a:round/>
            <a:headEnd/>
            <a:tailEnd/>
          </a:ln>
        </p:spPr>
        <p:txBody>
          <a:bodyPr/>
          <a:lstStyle/>
          <a:p>
            <a:endParaRPr lang="en-US"/>
          </a:p>
        </p:txBody>
      </p:sp>
      <p:sp>
        <p:nvSpPr>
          <p:cNvPr id="183310" name="Text Box 14"/>
          <p:cNvSpPr txBox="1">
            <a:spLocks noChangeArrowheads="1"/>
          </p:cNvSpPr>
          <p:nvPr/>
        </p:nvSpPr>
        <p:spPr bwMode="auto">
          <a:xfrm>
            <a:off x="5343525" y="2047875"/>
            <a:ext cx="3429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 Hourly Maint. On MAP Screening</a:t>
            </a:r>
          </a:p>
        </p:txBody>
      </p:sp>
      <p:sp>
        <p:nvSpPr>
          <p:cNvPr id="183311" name="Line 15"/>
          <p:cNvSpPr>
            <a:spLocks noChangeShapeType="1"/>
          </p:cNvSpPr>
          <p:nvPr/>
        </p:nvSpPr>
        <p:spPr bwMode="auto">
          <a:xfrm>
            <a:off x="5191125" y="2733675"/>
            <a:ext cx="0" cy="685800"/>
          </a:xfrm>
          <a:prstGeom prst="line">
            <a:avLst/>
          </a:prstGeom>
          <a:noFill/>
          <a:ln w="9525">
            <a:solidFill>
              <a:schemeClr val="tx1"/>
            </a:solidFill>
            <a:round/>
            <a:headEnd/>
            <a:tailEnd/>
          </a:ln>
        </p:spPr>
        <p:txBody>
          <a:bodyPr/>
          <a:lstStyle/>
          <a:p>
            <a:endParaRPr lang="en-US"/>
          </a:p>
        </p:txBody>
      </p:sp>
      <p:sp>
        <p:nvSpPr>
          <p:cNvPr id="183312" name="Text Box 16"/>
          <p:cNvSpPr txBox="1">
            <a:spLocks noChangeArrowheads="1"/>
          </p:cNvSpPr>
          <p:nvPr/>
        </p:nvSpPr>
        <p:spPr bwMode="auto">
          <a:xfrm>
            <a:off x="4352925" y="2733675"/>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83313" name="Rectangle 17"/>
          <p:cNvSpPr>
            <a:spLocks noChangeArrowheads="1"/>
          </p:cNvSpPr>
          <p:nvPr/>
        </p:nvSpPr>
        <p:spPr bwMode="auto">
          <a:xfrm>
            <a:off x="619125" y="2733675"/>
            <a:ext cx="7924800" cy="685800"/>
          </a:xfrm>
          <a:prstGeom prst="rect">
            <a:avLst/>
          </a:prstGeom>
          <a:noFill/>
          <a:ln w="9525">
            <a:solidFill>
              <a:schemeClr val="tx1"/>
            </a:solidFill>
            <a:miter lim="800000"/>
            <a:headEnd/>
            <a:tailEnd/>
          </a:ln>
        </p:spPr>
        <p:txBody>
          <a:bodyPr wrap="none" anchor="ctr"/>
          <a:lstStyle/>
          <a:p>
            <a:endParaRPr lang="en-US"/>
          </a:p>
        </p:txBody>
      </p:sp>
      <p:sp>
        <p:nvSpPr>
          <p:cNvPr id="183314" name="Text Box 18"/>
          <p:cNvSpPr txBox="1">
            <a:spLocks noChangeArrowheads="1"/>
          </p:cNvSpPr>
          <p:nvPr/>
        </p:nvSpPr>
        <p:spPr bwMode="auto">
          <a:xfrm>
            <a:off x="619125"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02/06/2009</a:t>
            </a:r>
          </a:p>
        </p:txBody>
      </p:sp>
      <p:sp>
        <p:nvSpPr>
          <p:cNvPr id="183315" name="Line 19"/>
          <p:cNvSpPr>
            <a:spLocks noChangeShapeType="1"/>
          </p:cNvSpPr>
          <p:nvPr/>
        </p:nvSpPr>
        <p:spPr bwMode="auto">
          <a:xfrm>
            <a:off x="1914525" y="2733675"/>
            <a:ext cx="0" cy="685800"/>
          </a:xfrm>
          <a:prstGeom prst="line">
            <a:avLst/>
          </a:prstGeom>
          <a:noFill/>
          <a:ln w="9525">
            <a:solidFill>
              <a:schemeClr val="tx1"/>
            </a:solidFill>
            <a:round/>
            <a:headEnd/>
            <a:tailEnd/>
          </a:ln>
        </p:spPr>
        <p:txBody>
          <a:bodyPr/>
          <a:lstStyle/>
          <a:p>
            <a:endParaRPr lang="en-US"/>
          </a:p>
        </p:txBody>
      </p:sp>
      <p:sp>
        <p:nvSpPr>
          <p:cNvPr id="183316" name="Text Box 20"/>
          <p:cNvSpPr txBox="1">
            <a:spLocks noChangeArrowheads="1"/>
          </p:cNvSpPr>
          <p:nvPr/>
        </p:nvSpPr>
        <p:spPr bwMode="auto">
          <a:xfrm>
            <a:off x="1914525" y="2733675"/>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    21:00:00</a:t>
            </a:r>
          </a:p>
        </p:txBody>
      </p:sp>
      <p:sp>
        <p:nvSpPr>
          <p:cNvPr id="183317" name="Line 21"/>
          <p:cNvSpPr>
            <a:spLocks noChangeShapeType="1"/>
          </p:cNvSpPr>
          <p:nvPr/>
        </p:nvSpPr>
        <p:spPr bwMode="auto">
          <a:xfrm>
            <a:off x="3286125" y="2733675"/>
            <a:ext cx="0" cy="685800"/>
          </a:xfrm>
          <a:prstGeom prst="line">
            <a:avLst/>
          </a:prstGeom>
          <a:noFill/>
          <a:ln w="9525">
            <a:solidFill>
              <a:schemeClr val="tx1"/>
            </a:solidFill>
            <a:round/>
            <a:headEnd/>
            <a:tailEnd/>
          </a:ln>
        </p:spPr>
        <p:txBody>
          <a:bodyPr/>
          <a:lstStyle/>
          <a:p>
            <a:endParaRPr lang="en-US"/>
          </a:p>
        </p:txBody>
      </p:sp>
      <p:sp>
        <p:nvSpPr>
          <p:cNvPr id="183318" name="Line 22"/>
          <p:cNvSpPr>
            <a:spLocks noChangeShapeType="1"/>
          </p:cNvSpPr>
          <p:nvPr/>
        </p:nvSpPr>
        <p:spPr bwMode="auto">
          <a:xfrm>
            <a:off x="4352925" y="2733675"/>
            <a:ext cx="0" cy="685800"/>
          </a:xfrm>
          <a:prstGeom prst="line">
            <a:avLst/>
          </a:prstGeom>
          <a:noFill/>
          <a:ln w="9525">
            <a:solidFill>
              <a:schemeClr val="tx1"/>
            </a:solidFill>
            <a:round/>
            <a:headEnd/>
            <a:tailEnd/>
          </a:ln>
        </p:spPr>
        <p:txBody>
          <a:bodyPr/>
          <a:lstStyle/>
          <a:p>
            <a:endParaRPr lang="en-US"/>
          </a:p>
        </p:txBody>
      </p:sp>
      <p:sp>
        <p:nvSpPr>
          <p:cNvPr id="183319" name="Text Box 23"/>
          <p:cNvSpPr txBox="1">
            <a:spLocks noChangeArrowheads="1"/>
          </p:cNvSpPr>
          <p:nvPr/>
        </p:nvSpPr>
        <p:spPr bwMode="auto">
          <a:xfrm>
            <a:off x="3286125" y="2733675"/>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83320" name="Text Box 24"/>
          <p:cNvSpPr txBox="1">
            <a:spLocks noChangeArrowheads="1"/>
          </p:cNvSpPr>
          <p:nvPr/>
        </p:nvSpPr>
        <p:spPr bwMode="auto">
          <a:xfrm>
            <a:off x="3286125"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22:00:00</a:t>
            </a:r>
          </a:p>
        </p:txBody>
      </p:sp>
      <p:sp>
        <p:nvSpPr>
          <p:cNvPr id="183321" name="Rectangle 25"/>
          <p:cNvSpPr>
            <a:spLocks noChangeArrowheads="1"/>
          </p:cNvSpPr>
          <p:nvPr/>
        </p:nvSpPr>
        <p:spPr bwMode="auto">
          <a:xfrm>
            <a:off x="619125" y="3419475"/>
            <a:ext cx="7924800" cy="304800"/>
          </a:xfrm>
          <a:prstGeom prst="rect">
            <a:avLst/>
          </a:prstGeom>
          <a:noFill/>
          <a:ln w="9525">
            <a:solidFill>
              <a:schemeClr val="tx1"/>
            </a:solidFill>
            <a:miter lim="800000"/>
            <a:headEnd/>
            <a:tailEnd/>
          </a:ln>
        </p:spPr>
        <p:txBody>
          <a:bodyPr wrap="none" anchor="ctr"/>
          <a:lstStyle/>
          <a:p>
            <a:endParaRPr lang="en-US"/>
          </a:p>
        </p:txBody>
      </p:sp>
      <p:sp>
        <p:nvSpPr>
          <p:cNvPr id="183322" name="Text Box 26"/>
          <p:cNvSpPr txBox="1">
            <a:spLocks noChangeArrowheads="1"/>
          </p:cNvSpPr>
          <p:nvPr/>
        </p:nvSpPr>
        <p:spPr bwMode="auto">
          <a:xfrm>
            <a:off x="542925"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83323" name="Line 27"/>
          <p:cNvSpPr>
            <a:spLocks noChangeShapeType="1"/>
          </p:cNvSpPr>
          <p:nvPr/>
        </p:nvSpPr>
        <p:spPr bwMode="auto">
          <a:xfrm>
            <a:off x="1533525" y="3419475"/>
            <a:ext cx="0" cy="304800"/>
          </a:xfrm>
          <a:prstGeom prst="line">
            <a:avLst/>
          </a:prstGeom>
          <a:noFill/>
          <a:ln w="9525">
            <a:solidFill>
              <a:schemeClr val="tx1"/>
            </a:solidFill>
            <a:round/>
            <a:headEnd/>
            <a:tailEnd/>
          </a:ln>
        </p:spPr>
        <p:txBody>
          <a:bodyPr/>
          <a:lstStyle/>
          <a:p>
            <a:endParaRPr lang="en-US"/>
          </a:p>
        </p:txBody>
      </p:sp>
      <p:sp>
        <p:nvSpPr>
          <p:cNvPr id="183324" name="Rectangle 28"/>
          <p:cNvSpPr>
            <a:spLocks noChangeArrowheads="1"/>
          </p:cNvSpPr>
          <p:nvPr/>
        </p:nvSpPr>
        <p:spPr bwMode="auto">
          <a:xfrm>
            <a:off x="619125" y="3724275"/>
            <a:ext cx="7924800" cy="304800"/>
          </a:xfrm>
          <a:prstGeom prst="rect">
            <a:avLst/>
          </a:prstGeom>
          <a:noFill/>
          <a:ln w="9525">
            <a:solidFill>
              <a:schemeClr val="tx1"/>
            </a:solidFill>
            <a:miter lim="800000"/>
            <a:headEnd/>
            <a:tailEnd/>
          </a:ln>
        </p:spPr>
        <p:txBody>
          <a:bodyPr wrap="none" anchor="ctr"/>
          <a:lstStyle/>
          <a:p>
            <a:endParaRPr lang="en-US"/>
          </a:p>
        </p:txBody>
      </p:sp>
      <p:sp>
        <p:nvSpPr>
          <p:cNvPr id="183325" name="Line 29"/>
          <p:cNvSpPr>
            <a:spLocks noChangeShapeType="1"/>
          </p:cNvSpPr>
          <p:nvPr/>
        </p:nvSpPr>
        <p:spPr bwMode="auto">
          <a:xfrm>
            <a:off x="1533525" y="3724275"/>
            <a:ext cx="0" cy="304800"/>
          </a:xfrm>
          <a:prstGeom prst="line">
            <a:avLst/>
          </a:prstGeom>
          <a:noFill/>
          <a:ln w="9525">
            <a:solidFill>
              <a:schemeClr val="tx1"/>
            </a:solidFill>
            <a:round/>
            <a:headEnd/>
            <a:tailEnd/>
          </a:ln>
        </p:spPr>
        <p:txBody>
          <a:bodyPr/>
          <a:lstStyle/>
          <a:p>
            <a:endParaRPr lang="en-US"/>
          </a:p>
        </p:txBody>
      </p:sp>
      <p:sp>
        <p:nvSpPr>
          <p:cNvPr id="183326" name="Text Box 30"/>
          <p:cNvSpPr txBox="1">
            <a:spLocks noChangeArrowheads="1"/>
          </p:cNvSpPr>
          <p:nvPr/>
        </p:nvSpPr>
        <p:spPr bwMode="auto">
          <a:xfrm>
            <a:off x="923925" y="3724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83327" name="Text Box 31"/>
          <p:cNvSpPr txBox="1">
            <a:spLocks noChangeArrowheads="1"/>
          </p:cNvSpPr>
          <p:nvPr/>
        </p:nvSpPr>
        <p:spPr bwMode="auto">
          <a:xfrm>
            <a:off x="1457325" y="3419475"/>
            <a:ext cx="7315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MSCRNPASS     MSCRNRJNE   MSCRNRJFP   MSCRNPAFP   MSCRNPANE</a:t>
            </a:r>
          </a:p>
        </p:txBody>
      </p:sp>
      <p:sp>
        <p:nvSpPr>
          <p:cNvPr id="183328" name="Text Box 32"/>
          <p:cNvSpPr txBox="1">
            <a:spLocks noChangeArrowheads="1"/>
          </p:cNvSpPr>
          <p:nvPr/>
        </p:nvSpPr>
        <p:spPr bwMode="auto">
          <a:xfrm>
            <a:off x="1609725" y="3724275"/>
            <a:ext cx="6934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1324368                99840                124590               1307                     309</a:t>
            </a:r>
          </a:p>
        </p:txBody>
      </p:sp>
      <p:sp>
        <p:nvSpPr>
          <p:cNvPr id="183329" name="Line 33"/>
          <p:cNvSpPr>
            <a:spLocks noChangeShapeType="1"/>
          </p:cNvSpPr>
          <p:nvPr/>
        </p:nvSpPr>
        <p:spPr bwMode="auto">
          <a:xfrm>
            <a:off x="2905125" y="3419475"/>
            <a:ext cx="0" cy="609600"/>
          </a:xfrm>
          <a:prstGeom prst="line">
            <a:avLst/>
          </a:prstGeom>
          <a:noFill/>
          <a:ln w="9525">
            <a:solidFill>
              <a:schemeClr val="tx1"/>
            </a:solidFill>
            <a:round/>
            <a:headEnd/>
            <a:tailEnd/>
          </a:ln>
        </p:spPr>
        <p:txBody>
          <a:bodyPr/>
          <a:lstStyle/>
          <a:p>
            <a:endParaRPr lang="en-US"/>
          </a:p>
        </p:txBody>
      </p:sp>
      <p:sp>
        <p:nvSpPr>
          <p:cNvPr id="183330" name="Line 34"/>
          <p:cNvSpPr>
            <a:spLocks noChangeShapeType="1"/>
          </p:cNvSpPr>
          <p:nvPr/>
        </p:nvSpPr>
        <p:spPr bwMode="auto">
          <a:xfrm>
            <a:off x="4276725" y="3419475"/>
            <a:ext cx="0" cy="609600"/>
          </a:xfrm>
          <a:prstGeom prst="line">
            <a:avLst/>
          </a:prstGeom>
          <a:noFill/>
          <a:ln w="9525">
            <a:solidFill>
              <a:schemeClr val="tx1"/>
            </a:solidFill>
            <a:round/>
            <a:headEnd/>
            <a:tailEnd/>
          </a:ln>
        </p:spPr>
        <p:txBody>
          <a:bodyPr/>
          <a:lstStyle/>
          <a:p>
            <a:endParaRPr lang="en-US"/>
          </a:p>
        </p:txBody>
      </p:sp>
      <p:sp>
        <p:nvSpPr>
          <p:cNvPr id="183331" name="Line 35"/>
          <p:cNvSpPr>
            <a:spLocks noChangeShapeType="1"/>
          </p:cNvSpPr>
          <p:nvPr/>
        </p:nvSpPr>
        <p:spPr bwMode="auto">
          <a:xfrm>
            <a:off x="5572125" y="3419475"/>
            <a:ext cx="0" cy="609600"/>
          </a:xfrm>
          <a:prstGeom prst="line">
            <a:avLst/>
          </a:prstGeom>
          <a:noFill/>
          <a:ln w="9525">
            <a:solidFill>
              <a:schemeClr val="tx1"/>
            </a:solidFill>
            <a:round/>
            <a:headEnd/>
            <a:tailEnd/>
          </a:ln>
        </p:spPr>
        <p:txBody>
          <a:bodyPr/>
          <a:lstStyle/>
          <a:p>
            <a:endParaRPr lang="en-US"/>
          </a:p>
        </p:txBody>
      </p:sp>
      <p:sp>
        <p:nvSpPr>
          <p:cNvPr id="183332" name="Line 36"/>
          <p:cNvSpPr>
            <a:spLocks noChangeShapeType="1"/>
          </p:cNvSpPr>
          <p:nvPr/>
        </p:nvSpPr>
        <p:spPr bwMode="auto">
          <a:xfrm>
            <a:off x="6943725" y="3419475"/>
            <a:ext cx="0" cy="609600"/>
          </a:xfrm>
          <a:prstGeom prst="line">
            <a:avLst/>
          </a:prstGeom>
          <a:noFill/>
          <a:ln w="9525">
            <a:solidFill>
              <a:schemeClr val="tx1"/>
            </a:solidFill>
            <a:round/>
            <a:headEnd/>
            <a:tailEnd/>
          </a:ln>
        </p:spPr>
        <p:txBody>
          <a:bodyPr/>
          <a:lstStyle/>
          <a:p>
            <a:endParaRPr lang="en-US"/>
          </a:p>
        </p:txBody>
      </p:sp>
      <p:sp>
        <p:nvSpPr>
          <p:cNvPr id="183333" name="Rectangle 37"/>
          <p:cNvSpPr>
            <a:spLocks noChangeArrowheads="1"/>
          </p:cNvSpPr>
          <p:nvPr/>
        </p:nvSpPr>
        <p:spPr bwMode="auto">
          <a:xfrm>
            <a:off x="-133350" y="990600"/>
            <a:ext cx="9144000" cy="519113"/>
          </a:xfrm>
          <a:prstGeom prst="rect">
            <a:avLst/>
          </a:prstGeom>
          <a:noFill/>
          <a:ln w="9525">
            <a:noFill/>
            <a:miter lim="800000"/>
            <a:headEnd/>
            <a:tailEnd/>
          </a:ln>
        </p:spPr>
        <p:txBody>
          <a:bodyPr>
            <a:spAutoFit/>
          </a:bodyPr>
          <a:lstStyle/>
          <a:p>
            <a:pPr algn="ctr" eaLnBrk="0" hangingPunct="0"/>
            <a:r>
              <a:rPr lang="en-US" sz="2800"/>
              <a:t>  rept-meas:type=mtch:enttype=mapscrn</a:t>
            </a:r>
          </a:p>
        </p:txBody>
      </p:sp>
      <p:sp>
        <p:nvSpPr>
          <p:cNvPr id="183334" name="Rectangle 38"/>
          <p:cNvSpPr>
            <a:spLocks noChangeArrowheads="1"/>
          </p:cNvSpPr>
          <p:nvPr/>
        </p:nvSpPr>
        <p:spPr bwMode="auto">
          <a:xfrm>
            <a:off x="619125" y="4029075"/>
            <a:ext cx="7924800" cy="304800"/>
          </a:xfrm>
          <a:prstGeom prst="rect">
            <a:avLst/>
          </a:prstGeom>
          <a:noFill/>
          <a:ln w="9525">
            <a:solidFill>
              <a:schemeClr val="tx1"/>
            </a:solidFill>
            <a:miter lim="800000"/>
            <a:headEnd/>
            <a:tailEnd/>
          </a:ln>
        </p:spPr>
        <p:txBody>
          <a:bodyPr wrap="none" anchor="ctr"/>
          <a:lstStyle/>
          <a:p>
            <a:endParaRPr lang="en-US"/>
          </a:p>
        </p:txBody>
      </p:sp>
      <p:sp>
        <p:nvSpPr>
          <p:cNvPr id="183335" name="Text Box 39"/>
          <p:cNvSpPr txBox="1">
            <a:spLocks noChangeArrowheads="1"/>
          </p:cNvSpPr>
          <p:nvPr/>
        </p:nvSpPr>
        <p:spPr bwMode="auto">
          <a:xfrm>
            <a:off x="619125" y="4029075"/>
            <a:ext cx="8001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MSCRNRJOP    MSCRNDUP   MSCRNFOR   MSCRNDAD</a:t>
            </a:r>
          </a:p>
        </p:txBody>
      </p:sp>
      <p:sp>
        <p:nvSpPr>
          <p:cNvPr id="183336" name="Line 40"/>
          <p:cNvSpPr>
            <a:spLocks noChangeShapeType="1"/>
          </p:cNvSpPr>
          <p:nvPr/>
        </p:nvSpPr>
        <p:spPr bwMode="auto">
          <a:xfrm>
            <a:off x="1990725" y="4029075"/>
            <a:ext cx="0" cy="609600"/>
          </a:xfrm>
          <a:prstGeom prst="line">
            <a:avLst/>
          </a:prstGeom>
          <a:noFill/>
          <a:ln w="9525">
            <a:solidFill>
              <a:schemeClr val="tx1"/>
            </a:solidFill>
            <a:round/>
            <a:headEnd/>
            <a:tailEnd/>
          </a:ln>
        </p:spPr>
        <p:txBody>
          <a:bodyPr/>
          <a:lstStyle/>
          <a:p>
            <a:endParaRPr lang="en-US"/>
          </a:p>
        </p:txBody>
      </p:sp>
      <p:sp>
        <p:nvSpPr>
          <p:cNvPr id="183337" name="Line 41"/>
          <p:cNvSpPr>
            <a:spLocks noChangeShapeType="1"/>
          </p:cNvSpPr>
          <p:nvPr/>
        </p:nvSpPr>
        <p:spPr bwMode="auto">
          <a:xfrm>
            <a:off x="3286125" y="4029075"/>
            <a:ext cx="0" cy="609600"/>
          </a:xfrm>
          <a:prstGeom prst="line">
            <a:avLst/>
          </a:prstGeom>
          <a:noFill/>
          <a:ln w="9525">
            <a:solidFill>
              <a:schemeClr val="tx1"/>
            </a:solidFill>
            <a:round/>
            <a:headEnd/>
            <a:tailEnd/>
          </a:ln>
        </p:spPr>
        <p:txBody>
          <a:bodyPr/>
          <a:lstStyle/>
          <a:p>
            <a:endParaRPr lang="en-US"/>
          </a:p>
        </p:txBody>
      </p:sp>
      <p:sp>
        <p:nvSpPr>
          <p:cNvPr id="183338" name="Line 42"/>
          <p:cNvSpPr>
            <a:spLocks noChangeShapeType="1"/>
          </p:cNvSpPr>
          <p:nvPr/>
        </p:nvSpPr>
        <p:spPr bwMode="auto">
          <a:xfrm>
            <a:off x="5876925" y="4029075"/>
            <a:ext cx="0" cy="609600"/>
          </a:xfrm>
          <a:prstGeom prst="line">
            <a:avLst/>
          </a:prstGeom>
          <a:noFill/>
          <a:ln w="9525">
            <a:solidFill>
              <a:schemeClr val="tx1"/>
            </a:solidFill>
            <a:round/>
            <a:headEnd/>
            <a:tailEnd/>
          </a:ln>
        </p:spPr>
        <p:txBody>
          <a:bodyPr/>
          <a:lstStyle/>
          <a:p>
            <a:endParaRPr lang="en-US"/>
          </a:p>
        </p:txBody>
      </p:sp>
      <p:sp>
        <p:nvSpPr>
          <p:cNvPr id="183339" name="Rectangle 43"/>
          <p:cNvSpPr>
            <a:spLocks noChangeArrowheads="1"/>
          </p:cNvSpPr>
          <p:nvPr/>
        </p:nvSpPr>
        <p:spPr bwMode="auto">
          <a:xfrm>
            <a:off x="619125" y="4333875"/>
            <a:ext cx="7924800" cy="304800"/>
          </a:xfrm>
          <a:prstGeom prst="rect">
            <a:avLst/>
          </a:prstGeom>
          <a:noFill/>
          <a:ln w="9525">
            <a:solidFill>
              <a:schemeClr val="tx1"/>
            </a:solidFill>
            <a:miter lim="800000"/>
            <a:headEnd/>
            <a:tailEnd/>
          </a:ln>
        </p:spPr>
        <p:txBody>
          <a:bodyPr wrap="none" anchor="ctr"/>
          <a:lstStyle/>
          <a:p>
            <a:endParaRPr lang="en-US"/>
          </a:p>
        </p:txBody>
      </p:sp>
      <p:sp>
        <p:nvSpPr>
          <p:cNvPr id="183340" name="Text Box 44"/>
          <p:cNvSpPr txBox="1">
            <a:spLocks noChangeArrowheads="1"/>
          </p:cNvSpPr>
          <p:nvPr/>
        </p:nvSpPr>
        <p:spPr bwMode="auto">
          <a:xfrm>
            <a:off x="695325" y="4333875"/>
            <a:ext cx="7848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45790                   450                  1432                    93                              </a:t>
            </a:r>
          </a:p>
        </p:txBody>
      </p:sp>
      <p:sp>
        <p:nvSpPr>
          <p:cNvPr id="183341" name="Line 45"/>
          <p:cNvSpPr>
            <a:spLocks noChangeShapeType="1"/>
          </p:cNvSpPr>
          <p:nvPr/>
        </p:nvSpPr>
        <p:spPr bwMode="auto">
          <a:xfrm>
            <a:off x="4505325" y="4029075"/>
            <a:ext cx="0" cy="609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a:xfrm>
            <a:off x="0" y="0"/>
            <a:ext cx="9144000" cy="914400"/>
          </a:xfrm>
        </p:spPr>
        <p:txBody>
          <a:bodyPr/>
          <a:lstStyle/>
          <a:p>
            <a:pPr algn="ctr" eaLnBrk="1" hangingPunct="1"/>
            <a:r>
              <a:rPr lang="en-US" dirty="0" smtClean="0"/>
              <a:t>Student Notes</a:t>
            </a:r>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533400" y="0"/>
            <a:ext cx="9753600" cy="457200"/>
          </a:xfrm>
        </p:spPr>
        <p:txBody>
          <a:bodyPr/>
          <a:lstStyle/>
          <a:p>
            <a:pPr eaLnBrk="1" hangingPunct="1"/>
            <a:r>
              <a:rPr lang="en-US" dirty="0" smtClean="0"/>
              <a:t>Daily Maintenance Map Screen Measurements</a:t>
            </a:r>
          </a:p>
        </p:txBody>
      </p:sp>
      <p:sp>
        <p:nvSpPr>
          <p:cNvPr id="185347" name="Rectangle 3"/>
          <p:cNvSpPr>
            <a:spLocks noChangeArrowheads="1"/>
          </p:cNvSpPr>
          <p:nvPr/>
        </p:nvSpPr>
        <p:spPr bwMode="auto">
          <a:xfrm>
            <a:off x="609600" y="2047875"/>
            <a:ext cx="7924800" cy="685800"/>
          </a:xfrm>
          <a:prstGeom prst="rect">
            <a:avLst/>
          </a:prstGeom>
          <a:noFill/>
          <a:ln w="9525">
            <a:solidFill>
              <a:schemeClr val="tx1"/>
            </a:solidFill>
            <a:miter lim="800000"/>
            <a:headEnd/>
            <a:tailEnd/>
          </a:ln>
        </p:spPr>
        <p:txBody>
          <a:bodyPr wrap="none" anchor="ctr"/>
          <a:lstStyle/>
          <a:p>
            <a:endParaRPr lang="en-US"/>
          </a:p>
        </p:txBody>
      </p:sp>
      <p:sp>
        <p:nvSpPr>
          <p:cNvPr id="185348" name="Text Box 4"/>
          <p:cNvSpPr txBox="1">
            <a:spLocks noChangeArrowheads="1"/>
          </p:cNvSpPr>
          <p:nvPr/>
        </p:nvSpPr>
        <p:spPr bwMode="auto">
          <a:xfrm>
            <a:off x="609600" y="20478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85349" name="Line 5"/>
          <p:cNvSpPr>
            <a:spLocks noChangeShapeType="1"/>
          </p:cNvSpPr>
          <p:nvPr/>
        </p:nvSpPr>
        <p:spPr bwMode="auto">
          <a:xfrm>
            <a:off x="1905000" y="2047875"/>
            <a:ext cx="0" cy="685800"/>
          </a:xfrm>
          <a:prstGeom prst="line">
            <a:avLst/>
          </a:prstGeom>
          <a:noFill/>
          <a:ln w="9525">
            <a:solidFill>
              <a:schemeClr val="tx1"/>
            </a:solidFill>
            <a:round/>
            <a:headEnd/>
            <a:tailEnd/>
          </a:ln>
        </p:spPr>
        <p:txBody>
          <a:bodyPr/>
          <a:lstStyle/>
          <a:p>
            <a:endParaRPr lang="en-US"/>
          </a:p>
        </p:txBody>
      </p:sp>
      <p:sp>
        <p:nvSpPr>
          <p:cNvPr id="185350" name="Text Box 6"/>
          <p:cNvSpPr txBox="1">
            <a:spLocks noChangeArrowheads="1"/>
          </p:cNvSpPr>
          <p:nvPr/>
        </p:nvSpPr>
        <p:spPr bwMode="auto">
          <a:xfrm>
            <a:off x="1905000" y="2047875"/>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85351" name="Line 7"/>
          <p:cNvSpPr>
            <a:spLocks noChangeShapeType="1"/>
          </p:cNvSpPr>
          <p:nvPr/>
        </p:nvSpPr>
        <p:spPr bwMode="auto">
          <a:xfrm>
            <a:off x="2743200" y="2047875"/>
            <a:ext cx="0" cy="685800"/>
          </a:xfrm>
          <a:prstGeom prst="line">
            <a:avLst/>
          </a:prstGeom>
          <a:noFill/>
          <a:ln w="9525">
            <a:solidFill>
              <a:schemeClr val="tx1"/>
            </a:solidFill>
            <a:round/>
            <a:headEnd/>
            <a:tailEnd/>
          </a:ln>
        </p:spPr>
        <p:txBody>
          <a:bodyPr/>
          <a:lstStyle/>
          <a:p>
            <a:endParaRPr lang="en-US"/>
          </a:p>
        </p:txBody>
      </p:sp>
      <p:sp>
        <p:nvSpPr>
          <p:cNvPr id="185352" name="Text Box 8"/>
          <p:cNvSpPr txBox="1">
            <a:spLocks noChangeArrowheads="1"/>
          </p:cNvSpPr>
          <p:nvPr/>
        </p:nvSpPr>
        <p:spPr bwMode="auto">
          <a:xfrm>
            <a:off x="2743200" y="2047875"/>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02/06/2009</a:t>
            </a:r>
          </a:p>
        </p:txBody>
      </p:sp>
      <p:sp>
        <p:nvSpPr>
          <p:cNvPr id="185353" name="Line 9"/>
          <p:cNvSpPr>
            <a:spLocks noChangeShapeType="1"/>
          </p:cNvSpPr>
          <p:nvPr/>
        </p:nvSpPr>
        <p:spPr bwMode="auto">
          <a:xfrm>
            <a:off x="3886200" y="2047875"/>
            <a:ext cx="0" cy="685800"/>
          </a:xfrm>
          <a:prstGeom prst="line">
            <a:avLst/>
          </a:prstGeom>
          <a:noFill/>
          <a:ln w="9525">
            <a:solidFill>
              <a:schemeClr val="tx1"/>
            </a:solidFill>
            <a:round/>
            <a:headEnd/>
            <a:tailEnd/>
          </a:ln>
        </p:spPr>
        <p:txBody>
          <a:bodyPr/>
          <a:lstStyle/>
          <a:p>
            <a:endParaRPr lang="en-US"/>
          </a:p>
        </p:txBody>
      </p:sp>
      <p:sp>
        <p:nvSpPr>
          <p:cNvPr id="185354" name="Text Box 10"/>
          <p:cNvSpPr txBox="1">
            <a:spLocks noChangeArrowheads="1"/>
          </p:cNvSpPr>
          <p:nvPr/>
        </p:nvSpPr>
        <p:spPr bwMode="auto">
          <a:xfrm>
            <a:off x="3886200" y="2047875"/>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08:01:37</a:t>
            </a:r>
          </a:p>
        </p:txBody>
      </p:sp>
      <p:sp>
        <p:nvSpPr>
          <p:cNvPr id="185355" name="Line 11"/>
          <p:cNvSpPr>
            <a:spLocks noChangeShapeType="1"/>
          </p:cNvSpPr>
          <p:nvPr/>
        </p:nvSpPr>
        <p:spPr bwMode="auto">
          <a:xfrm>
            <a:off x="4876800" y="2047875"/>
            <a:ext cx="0" cy="685800"/>
          </a:xfrm>
          <a:prstGeom prst="line">
            <a:avLst/>
          </a:prstGeom>
          <a:noFill/>
          <a:ln w="9525">
            <a:solidFill>
              <a:schemeClr val="tx1"/>
            </a:solidFill>
            <a:round/>
            <a:headEnd/>
            <a:tailEnd/>
          </a:ln>
        </p:spPr>
        <p:txBody>
          <a:bodyPr/>
          <a:lstStyle/>
          <a:p>
            <a:endParaRPr lang="en-US"/>
          </a:p>
        </p:txBody>
      </p:sp>
      <p:sp>
        <p:nvSpPr>
          <p:cNvPr id="185356" name="Text Box 12"/>
          <p:cNvSpPr txBox="1">
            <a:spLocks noChangeArrowheads="1"/>
          </p:cNvSpPr>
          <p:nvPr/>
        </p:nvSpPr>
        <p:spPr bwMode="auto">
          <a:xfrm>
            <a:off x="4876800" y="2047875"/>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85357" name="Line 13"/>
          <p:cNvSpPr>
            <a:spLocks noChangeShapeType="1"/>
          </p:cNvSpPr>
          <p:nvPr/>
        </p:nvSpPr>
        <p:spPr bwMode="auto">
          <a:xfrm>
            <a:off x="5410200" y="2047875"/>
            <a:ext cx="0" cy="685800"/>
          </a:xfrm>
          <a:prstGeom prst="line">
            <a:avLst/>
          </a:prstGeom>
          <a:noFill/>
          <a:ln w="9525">
            <a:solidFill>
              <a:schemeClr val="tx1"/>
            </a:solidFill>
            <a:round/>
            <a:headEnd/>
            <a:tailEnd/>
          </a:ln>
        </p:spPr>
        <p:txBody>
          <a:bodyPr/>
          <a:lstStyle/>
          <a:p>
            <a:endParaRPr lang="en-US"/>
          </a:p>
        </p:txBody>
      </p:sp>
      <p:sp>
        <p:nvSpPr>
          <p:cNvPr id="185358" name="Text Box 14"/>
          <p:cNvSpPr txBox="1">
            <a:spLocks noChangeArrowheads="1"/>
          </p:cNvSpPr>
          <p:nvPr/>
        </p:nvSpPr>
        <p:spPr bwMode="auto">
          <a:xfrm>
            <a:off x="5334000" y="2047875"/>
            <a:ext cx="3429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RPTTYPE</a:t>
            </a:r>
          </a:p>
          <a:p>
            <a:pPr>
              <a:spcBef>
                <a:spcPct val="50000"/>
              </a:spcBef>
            </a:pPr>
            <a:r>
              <a:rPr lang="en-US" sz="1600">
                <a:latin typeface="Times New Roman" pitchFamily="18" charset="0"/>
              </a:rPr>
              <a:t>Daily Maint. On MAP Screening</a:t>
            </a:r>
          </a:p>
        </p:txBody>
      </p:sp>
      <p:sp>
        <p:nvSpPr>
          <p:cNvPr id="185359" name="Line 15"/>
          <p:cNvSpPr>
            <a:spLocks noChangeShapeType="1"/>
          </p:cNvSpPr>
          <p:nvPr/>
        </p:nvSpPr>
        <p:spPr bwMode="auto">
          <a:xfrm>
            <a:off x="5181600" y="2733675"/>
            <a:ext cx="0" cy="685800"/>
          </a:xfrm>
          <a:prstGeom prst="line">
            <a:avLst/>
          </a:prstGeom>
          <a:noFill/>
          <a:ln w="9525">
            <a:solidFill>
              <a:schemeClr val="tx1"/>
            </a:solidFill>
            <a:round/>
            <a:headEnd/>
            <a:tailEnd/>
          </a:ln>
        </p:spPr>
        <p:txBody>
          <a:bodyPr/>
          <a:lstStyle/>
          <a:p>
            <a:endParaRPr lang="en-US"/>
          </a:p>
        </p:txBody>
      </p:sp>
      <p:sp>
        <p:nvSpPr>
          <p:cNvPr id="185360" name="Text Box 16"/>
          <p:cNvSpPr txBox="1">
            <a:spLocks noChangeArrowheads="1"/>
          </p:cNvSpPr>
          <p:nvPr/>
        </p:nvSpPr>
        <p:spPr bwMode="auto">
          <a:xfrm>
            <a:off x="4343400" y="2733675"/>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85361" name="Rectangle 17"/>
          <p:cNvSpPr>
            <a:spLocks noChangeArrowheads="1"/>
          </p:cNvSpPr>
          <p:nvPr/>
        </p:nvSpPr>
        <p:spPr bwMode="auto">
          <a:xfrm>
            <a:off x="609600" y="2733675"/>
            <a:ext cx="7924800" cy="685800"/>
          </a:xfrm>
          <a:prstGeom prst="rect">
            <a:avLst/>
          </a:prstGeom>
          <a:noFill/>
          <a:ln w="9525">
            <a:solidFill>
              <a:schemeClr val="tx1"/>
            </a:solidFill>
            <a:miter lim="800000"/>
            <a:headEnd/>
            <a:tailEnd/>
          </a:ln>
        </p:spPr>
        <p:txBody>
          <a:bodyPr wrap="none" anchor="ctr"/>
          <a:lstStyle/>
          <a:p>
            <a:endParaRPr lang="en-US"/>
          </a:p>
        </p:txBody>
      </p:sp>
      <p:sp>
        <p:nvSpPr>
          <p:cNvPr id="185362" name="Text Box 18"/>
          <p:cNvSpPr txBox="1">
            <a:spLocks noChangeArrowheads="1"/>
          </p:cNvSpPr>
          <p:nvPr/>
        </p:nvSpPr>
        <p:spPr bwMode="auto">
          <a:xfrm>
            <a:off x="6096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02/05/2009</a:t>
            </a:r>
          </a:p>
        </p:txBody>
      </p:sp>
      <p:sp>
        <p:nvSpPr>
          <p:cNvPr id="185363" name="Line 19"/>
          <p:cNvSpPr>
            <a:spLocks noChangeShapeType="1"/>
          </p:cNvSpPr>
          <p:nvPr/>
        </p:nvSpPr>
        <p:spPr bwMode="auto">
          <a:xfrm>
            <a:off x="1905000" y="2733675"/>
            <a:ext cx="0" cy="685800"/>
          </a:xfrm>
          <a:prstGeom prst="line">
            <a:avLst/>
          </a:prstGeom>
          <a:noFill/>
          <a:ln w="9525">
            <a:solidFill>
              <a:schemeClr val="tx1"/>
            </a:solidFill>
            <a:round/>
            <a:headEnd/>
            <a:tailEnd/>
          </a:ln>
        </p:spPr>
        <p:txBody>
          <a:bodyPr/>
          <a:lstStyle/>
          <a:p>
            <a:endParaRPr lang="en-US"/>
          </a:p>
        </p:txBody>
      </p:sp>
      <p:sp>
        <p:nvSpPr>
          <p:cNvPr id="185364" name="Text Box 20"/>
          <p:cNvSpPr txBox="1">
            <a:spLocks noChangeArrowheads="1"/>
          </p:cNvSpPr>
          <p:nvPr/>
        </p:nvSpPr>
        <p:spPr bwMode="auto">
          <a:xfrm>
            <a:off x="1905000" y="2733675"/>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00:00:00</a:t>
            </a:r>
          </a:p>
        </p:txBody>
      </p:sp>
      <p:sp>
        <p:nvSpPr>
          <p:cNvPr id="185365" name="Line 21"/>
          <p:cNvSpPr>
            <a:spLocks noChangeShapeType="1"/>
          </p:cNvSpPr>
          <p:nvPr/>
        </p:nvSpPr>
        <p:spPr bwMode="auto">
          <a:xfrm>
            <a:off x="3276600" y="2733675"/>
            <a:ext cx="0" cy="685800"/>
          </a:xfrm>
          <a:prstGeom prst="line">
            <a:avLst/>
          </a:prstGeom>
          <a:noFill/>
          <a:ln w="9525">
            <a:solidFill>
              <a:schemeClr val="tx1"/>
            </a:solidFill>
            <a:round/>
            <a:headEnd/>
            <a:tailEnd/>
          </a:ln>
        </p:spPr>
        <p:txBody>
          <a:bodyPr/>
          <a:lstStyle/>
          <a:p>
            <a:endParaRPr lang="en-US"/>
          </a:p>
        </p:txBody>
      </p:sp>
      <p:sp>
        <p:nvSpPr>
          <p:cNvPr id="185366" name="Line 22"/>
          <p:cNvSpPr>
            <a:spLocks noChangeShapeType="1"/>
          </p:cNvSpPr>
          <p:nvPr/>
        </p:nvSpPr>
        <p:spPr bwMode="auto">
          <a:xfrm>
            <a:off x="4343400" y="2733675"/>
            <a:ext cx="0" cy="685800"/>
          </a:xfrm>
          <a:prstGeom prst="line">
            <a:avLst/>
          </a:prstGeom>
          <a:noFill/>
          <a:ln w="9525">
            <a:solidFill>
              <a:schemeClr val="tx1"/>
            </a:solidFill>
            <a:round/>
            <a:headEnd/>
            <a:tailEnd/>
          </a:ln>
        </p:spPr>
        <p:txBody>
          <a:bodyPr/>
          <a:lstStyle/>
          <a:p>
            <a:endParaRPr lang="en-US"/>
          </a:p>
        </p:txBody>
      </p:sp>
      <p:sp>
        <p:nvSpPr>
          <p:cNvPr id="185367" name="Text Box 23"/>
          <p:cNvSpPr txBox="1">
            <a:spLocks noChangeArrowheads="1"/>
          </p:cNvSpPr>
          <p:nvPr/>
        </p:nvSpPr>
        <p:spPr bwMode="auto">
          <a:xfrm>
            <a:off x="3276600" y="2733675"/>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85368" name="Text Box 24"/>
          <p:cNvSpPr txBox="1">
            <a:spLocks noChangeArrowheads="1"/>
          </p:cNvSpPr>
          <p:nvPr/>
        </p:nvSpPr>
        <p:spPr bwMode="auto">
          <a:xfrm>
            <a:off x="32766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23:59:59</a:t>
            </a:r>
          </a:p>
        </p:txBody>
      </p:sp>
      <p:sp>
        <p:nvSpPr>
          <p:cNvPr id="185369" name="Rectangle 25"/>
          <p:cNvSpPr>
            <a:spLocks noChangeArrowheads="1"/>
          </p:cNvSpPr>
          <p:nvPr/>
        </p:nvSpPr>
        <p:spPr bwMode="auto">
          <a:xfrm>
            <a:off x="609600" y="3419475"/>
            <a:ext cx="7924800" cy="304800"/>
          </a:xfrm>
          <a:prstGeom prst="rect">
            <a:avLst/>
          </a:prstGeom>
          <a:noFill/>
          <a:ln w="9525">
            <a:solidFill>
              <a:schemeClr val="tx1"/>
            </a:solidFill>
            <a:miter lim="800000"/>
            <a:headEnd/>
            <a:tailEnd/>
          </a:ln>
        </p:spPr>
        <p:txBody>
          <a:bodyPr wrap="none" anchor="ctr"/>
          <a:lstStyle/>
          <a:p>
            <a:endParaRPr lang="en-US"/>
          </a:p>
        </p:txBody>
      </p:sp>
      <p:sp>
        <p:nvSpPr>
          <p:cNvPr id="185370" name="Text Box 26"/>
          <p:cNvSpPr txBox="1">
            <a:spLocks noChangeArrowheads="1"/>
          </p:cNvSpPr>
          <p:nvPr/>
        </p:nvSpPr>
        <p:spPr bwMode="auto">
          <a:xfrm>
            <a:off x="533400"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85371" name="Line 27"/>
          <p:cNvSpPr>
            <a:spLocks noChangeShapeType="1"/>
          </p:cNvSpPr>
          <p:nvPr/>
        </p:nvSpPr>
        <p:spPr bwMode="auto">
          <a:xfrm>
            <a:off x="1524000" y="3419475"/>
            <a:ext cx="0" cy="304800"/>
          </a:xfrm>
          <a:prstGeom prst="line">
            <a:avLst/>
          </a:prstGeom>
          <a:noFill/>
          <a:ln w="9525">
            <a:solidFill>
              <a:schemeClr val="tx1"/>
            </a:solidFill>
            <a:round/>
            <a:headEnd/>
            <a:tailEnd/>
          </a:ln>
        </p:spPr>
        <p:txBody>
          <a:bodyPr/>
          <a:lstStyle/>
          <a:p>
            <a:endParaRPr lang="en-US"/>
          </a:p>
        </p:txBody>
      </p:sp>
      <p:sp>
        <p:nvSpPr>
          <p:cNvPr id="185372" name="Rectangle 28"/>
          <p:cNvSpPr>
            <a:spLocks noChangeArrowheads="1"/>
          </p:cNvSpPr>
          <p:nvPr/>
        </p:nvSpPr>
        <p:spPr bwMode="auto">
          <a:xfrm>
            <a:off x="609600" y="3724275"/>
            <a:ext cx="7924800" cy="304800"/>
          </a:xfrm>
          <a:prstGeom prst="rect">
            <a:avLst/>
          </a:prstGeom>
          <a:noFill/>
          <a:ln w="9525">
            <a:solidFill>
              <a:schemeClr val="tx1"/>
            </a:solidFill>
            <a:miter lim="800000"/>
            <a:headEnd/>
            <a:tailEnd/>
          </a:ln>
        </p:spPr>
        <p:txBody>
          <a:bodyPr wrap="none" anchor="ctr"/>
          <a:lstStyle/>
          <a:p>
            <a:endParaRPr lang="en-US"/>
          </a:p>
        </p:txBody>
      </p:sp>
      <p:sp>
        <p:nvSpPr>
          <p:cNvPr id="185373" name="Line 29"/>
          <p:cNvSpPr>
            <a:spLocks noChangeShapeType="1"/>
          </p:cNvSpPr>
          <p:nvPr/>
        </p:nvSpPr>
        <p:spPr bwMode="auto">
          <a:xfrm>
            <a:off x="1524000" y="3724275"/>
            <a:ext cx="0" cy="304800"/>
          </a:xfrm>
          <a:prstGeom prst="line">
            <a:avLst/>
          </a:prstGeom>
          <a:noFill/>
          <a:ln w="9525">
            <a:solidFill>
              <a:schemeClr val="tx1"/>
            </a:solidFill>
            <a:round/>
            <a:headEnd/>
            <a:tailEnd/>
          </a:ln>
        </p:spPr>
        <p:txBody>
          <a:bodyPr/>
          <a:lstStyle/>
          <a:p>
            <a:endParaRPr lang="en-US"/>
          </a:p>
        </p:txBody>
      </p:sp>
      <p:sp>
        <p:nvSpPr>
          <p:cNvPr id="185374" name="Text Box 30"/>
          <p:cNvSpPr txBox="1">
            <a:spLocks noChangeArrowheads="1"/>
          </p:cNvSpPr>
          <p:nvPr/>
        </p:nvSpPr>
        <p:spPr bwMode="auto">
          <a:xfrm>
            <a:off x="914400" y="3724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85375" name="Text Box 31"/>
          <p:cNvSpPr txBox="1">
            <a:spLocks noChangeArrowheads="1"/>
          </p:cNvSpPr>
          <p:nvPr/>
        </p:nvSpPr>
        <p:spPr bwMode="auto">
          <a:xfrm>
            <a:off x="1447800" y="3419475"/>
            <a:ext cx="7315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MSCRNPASS     MSCRNRJNE   MSCRNRJFP   MSCRNPAFP   MSCRNPANE</a:t>
            </a:r>
          </a:p>
        </p:txBody>
      </p:sp>
      <p:sp>
        <p:nvSpPr>
          <p:cNvPr id="185376" name="Text Box 32"/>
          <p:cNvSpPr txBox="1">
            <a:spLocks noChangeArrowheads="1"/>
          </p:cNvSpPr>
          <p:nvPr/>
        </p:nvSpPr>
        <p:spPr bwMode="auto">
          <a:xfrm>
            <a:off x="1600200" y="3724275"/>
            <a:ext cx="69342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29136096            2196480            2740980              28754                    7416</a:t>
            </a:r>
          </a:p>
        </p:txBody>
      </p:sp>
      <p:sp>
        <p:nvSpPr>
          <p:cNvPr id="185377" name="Line 33"/>
          <p:cNvSpPr>
            <a:spLocks noChangeShapeType="1"/>
          </p:cNvSpPr>
          <p:nvPr/>
        </p:nvSpPr>
        <p:spPr bwMode="auto">
          <a:xfrm>
            <a:off x="2895600" y="3419475"/>
            <a:ext cx="0" cy="609600"/>
          </a:xfrm>
          <a:prstGeom prst="line">
            <a:avLst/>
          </a:prstGeom>
          <a:noFill/>
          <a:ln w="9525">
            <a:solidFill>
              <a:schemeClr val="tx1"/>
            </a:solidFill>
            <a:round/>
            <a:headEnd/>
            <a:tailEnd/>
          </a:ln>
        </p:spPr>
        <p:txBody>
          <a:bodyPr/>
          <a:lstStyle/>
          <a:p>
            <a:endParaRPr lang="en-US"/>
          </a:p>
        </p:txBody>
      </p:sp>
      <p:sp>
        <p:nvSpPr>
          <p:cNvPr id="185378" name="Line 34"/>
          <p:cNvSpPr>
            <a:spLocks noChangeShapeType="1"/>
          </p:cNvSpPr>
          <p:nvPr/>
        </p:nvSpPr>
        <p:spPr bwMode="auto">
          <a:xfrm>
            <a:off x="4267200" y="3419475"/>
            <a:ext cx="0" cy="609600"/>
          </a:xfrm>
          <a:prstGeom prst="line">
            <a:avLst/>
          </a:prstGeom>
          <a:noFill/>
          <a:ln w="9525">
            <a:solidFill>
              <a:schemeClr val="tx1"/>
            </a:solidFill>
            <a:round/>
            <a:headEnd/>
            <a:tailEnd/>
          </a:ln>
        </p:spPr>
        <p:txBody>
          <a:bodyPr/>
          <a:lstStyle/>
          <a:p>
            <a:endParaRPr lang="en-US"/>
          </a:p>
        </p:txBody>
      </p:sp>
      <p:sp>
        <p:nvSpPr>
          <p:cNvPr id="185379" name="Line 35"/>
          <p:cNvSpPr>
            <a:spLocks noChangeShapeType="1"/>
          </p:cNvSpPr>
          <p:nvPr/>
        </p:nvSpPr>
        <p:spPr bwMode="auto">
          <a:xfrm>
            <a:off x="5562600" y="3419475"/>
            <a:ext cx="0" cy="609600"/>
          </a:xfrm>
          <a:prstGeom prst="line">
            <a:avLst/>
          </a:prstGeom>
          <a:noFill/>
          <a:ln w="9525">
            <a:solidFill>
              <a:schemeClr val="tx1"/>
            </a:solidFill>
            <a:round/>
            <a:headEnd/>
            <a:tailEnd/>
          </a:ln>
        </p:spPr>
        <p:txBody>
          <a:bodyPr/>
          <a:lstStyle/>
          <a:p>
            <a:endParaRPr lang="en-US"/>
          </a:p>
        </p:txBody>
      </p:sp>
      <p:sp>
        <p:nvSpPr>
          <p:cNvPr id="185380" name="Line 36"/>
          <p:cNvSpPr>
            <a:spLocks noChangeShapeType="1"/>
          </p:cNvSpPr>
          <p:nvPr/>
        </p:nvSpPr>
        <p:spPr bwMode="auto">
          <a:xfrm>
            <a:off x="6934200" y="3419475"/>
            <a:ext cx="0" cy="609600"/>
          </a:xfrm>
          <a:prstGeom prst="line">
            <a:avLst/>
          </a:prstGeom>
          <a:noFill/>
          <a:ln w="9525">
            <a:solidFill>
              <a:schemeClr val="tx1"/>
            </a:solidFill>
            <a:round/>
            <a:headEnd/>
            <a:tailEnd/>
          </a:ln>
        </p:spPr>
        <p:txBody>
          <a:bodyPr/>
          <a:lstStyle/>
          <a:p>
            <a:endParaRPr lang="en-US"/>
          </a:p>
        </p:txBody>
      </p:sp>
      <p:sp>
        <p:nvSpPr>
          <p:cNvPr id="185381" name="Rectangle 37"/>
          <p:cNvSpPr>
            <a:spLocks noChangeArrowheads="1"/>
          </p:cNvSpPr>
          <p:nvPr/>
        </p:nvSpPr>
        <p:spPr bwMode="auto">
          <a:xfrm>
            <a:off x="0" y="990600"/>
            <a:ext cx="9144000" cy="519113"/>
          </a:xfrm>
          <a:prstGeom prst="rect">
            <a:avLst/>
          </a:prstGeom>
          <a:noFill/>
          <a:ln w="9525">
            <a:noFill/>
            <a:miter lim="800000"/>
            <a:headEnd/>
            <a:tailEnd/>
          </a:ln>
        </p:spPr>
        <p:txBody>
          <a:bodyPr>
            <a:spAutoFit/>
          </a:bodyPr>
          <a:lstStyle/>
          <a:p>
            <a:pPr eaLnBrk="0" hangingPunct="0"/>
            <a:r>
              <a:rPr lang="en-US" sz="2000" b="1">
                <a:latin typeface="Times New Roman" pitchFamily="18" charset="0"/>
              </a:rPr>
              <a:t>                     </a:t>
            </a:r>
            <a:r>
              <a:rPr lang="en-US" sz="2800"/>
              <a:t>rept-meas:type=mtcd:enttype=mapscrn</a:t>
            </a:r>
          </a:p>
        </p:txBody>
      </p:sp>
      <p:sp>
        <p:nvSpPr>
          <p:cNvPr id="185382" name="Rectangle 38"/>
          <p:cNvSpPr>
            <a:spLocks noChangeArrowheads="1"/>
          </p:cNvSpPr>
          <p:nvPr/>
        </p:nvSpPr>
        <p:spPr bwMode="auto">
          <a:xfrm>
            <a:off x="609600" y="4029075"/>
            <a:ext cx="7924800" cy="304800"/>
          </a:xfrm>
          <a:prstGeom prst="rect">
            <a:avLst/>
          </a:prstGeom>
          <a:noFill/>
          <a:ln w="9525">
            <a:solidFill>
              <a:schemeClr val="tx1"/>
            </a:solidFill>
            <a:miter lim="800000"/>
            <a:headEnd/>
            <a:tailEnd/>
          </a:ln>
        </p:spPr>
        <p:txBody>
          <a:bodyPr wrap="none" anchor="ctr"/>
          <a:lstStyle/>
          <a:p>
            <a:endParaRPr lang="en-US"/>
          </a:p>
        </p:txBody>
      </p:sp>
      <p:sp>
        <p:nvSpPr>
          <p:cNvPr id="185383" name="Text Box 39"/>
          <p:cNvSpPr txBox="1">
            <a:spLocks noChangeArrowheads="1"/>
          </p:cNvSpPr>
          <p:nvPr/>
        </p:nvSpPr>
        <p:spPr bwMode="auto">
          <a:xfrm>
            <a:off x="609600" y="4029075"/>
            <a:ext cx="8001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MSCRNRJOP    MSCRNDUP   MSCRNFOR   MSCRNDAD</a:t>
            </a:r>
          </a:p>
        </p:txBody>
      </p:sp>
      <p:sp>
        <p:nvSpPr>
          <p:cNvPr id="185384" name="Line 40"/>
          <p:cNvSpPr>
            <a:spLocks noChangeShapeType="1"/>
          </p:cNvSpPr>
          <p:nvPr/>
        </p:nvSpPr>
        <p:spPr bwMode="auto">
          <a:xfrm>
            <a:off x="1981200" y="4029075"/>
            <a:ext cx="0" cy="609600"/>
          </a:xfrm>
          <a:prstGeom prst="line">
            <a:avLst/>
          </a:prstGeom>
          <a:noFill/>
          <a:ln w="9525">
            <a:solidFill>
              <a:schemeClr val="tx1"/>
            </a:solidFill>
            <a:round/>
            <a:headEnd/>
            <a:tailEnd/>
          </a:ln>
        </p:spPr>
        <p:txBody>
          <a:bodyPr/>
          <a:lstStyle/>
          <a:p>
            <a:endParaRPr lang="en-US"/>
          </a:p>
        </p:txBody>
      </p:sp>
      <p:sp>
        <p:nvSpPr>
          <p:cNvPr id="185385" name="Line 41"/>
          <p:cNvSpPr>
            <a:spLocks noChangeShapeType="1"/>
          </p:cNvSpPr>
          <p:nvPr/>
        </p:nvSpPr>
        <p:spPr bwMode="auto">
          <a:xfrm>
            <a:off x="3276600" y="4029075"/>
            <a:ext cx="0" cy="609600"/>
          </a:xfrm>
          <a:prstGeom prst="line">
            <a:avLst/>
          </a:prstGeom>
          <a:noFill/>
          <a:ln w="9525">
            <a:solidFill>
              <a:schemeClr val="tx1"/>
            </a:solidFill>
            <a:round/>
            <a:headEnd/>
            <a:tailEnd/>
          </a:ln>
        </p:spPr>
        <p:txBody>
          <a:bodyPr/>
          <a:lstStyle/>
          <a:p>
            <a:endParaRPr lang="en-US"/>
          </a:p>
        </p:txBody>
      </p:sp>
      <p:sp>
        <p:nvSpPr>
          <p:cNvPr id="185386" name="Line 42"/>
          <p:cNvSpPr>
            <a:spLocks noChangeShapeType="1"/>
          </p:cNvSpPr>
          <p:nvPr/>
        </p:nvSpPr>
        <p:spPr bwMode="auto">
          <a:xfrm>
            <a:off x="5867400" y="4029075"/>
            <a:ext cx="0" cy="609600"/>
          </a:xfrm>
          <a:prstGeom prst="line">
            <a:avLst/>
          </a:prstGeom>
          <a:noFill/>
          <a:ln w="9525">
            <a:solidFill>
              <a:schemeClr val="tx1"/>
            </a:solidFill>
            <a:round/>
            <a:headEnd/>
            <a:tailEnd/>
          </a:ln>
        </p:spPr>
        <p:txBody>
          <a:bodyPr/>
          <a:lstStyle/>
          <a:p>
            <a:endParaRPr lang="en-US"/>
          </a:p>
        </p:txBody>
      </p:sp>
      <p:sp>
        <p:nvSpPr>
          <p:cNvPr id="185387" name="Rectangle 43"/>
          <p:cNvSpPr>
            <a:spLocks noChangeArrowheads="1"/>
          </p:cNvSpPr>
          <p:nvPr/>
        </p:nvSpPr>
        <p:spPr bwMode="auto">
          <a:xfrm>
            <a:off x="609600" y="4333875"/>
            <a:ext cx="7924800" cy="304800"/>
          </a:xfrm>
          <a:prstGeom prst="rect">
            <a:avLst/>
          </a:prstGeom>
          <a:noFill/>
          <a:ln w="9525">
            <a:solidFill>
              <a:schemeClr val="tx1"/>
            </a:solidFill>
            <a:miter lim="800000"/>
            <a:headEnd/>
            <a:tailEnd/>
          </a:ln>
        </p:spPr>
        <p:txBody>
          <a:bodyPr wrap="none" anchor="ctr"/>
          <a:lstStyle/>
          <a:p>
            <a:endParaRPr lang="en-US"/>
          </a:p>
        </p:txBody>
      </p:sp>
      <p:sp>
        <p:nvSpPr>
          <p:cNvPr id="185388" name="Text Box 44"/>
          <p:cNvSpPr txBox="1">
            <a:spLocks noChangeArrowheads="1"/>
          </p:cNvSpPr>
          <p:nvPr/>
        </p:nvSpPr>
        <p:spPr bwMode="auto">
          <a:xfrm>
            <a:off x="685800" y="4333875"/>
            <a:ext cx="78486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1098960              10800                34368               2232                              </a:t>
            </a:r>
          </a:p>
        </p:txBody>
      </p:sp>
      <p:sp>
        <p:nvSpPr>
          <p:cNvPr id="185389" name="Line 45"/>
          <p:cNvSpPr>
            <a:spLocks noChangeShapeType="1"/>
          </p:cNvSpPr>
          <p:nvPr/>
        </p:nvSpPr>
        <p:spPr bwMode="auto">
          <a:xfrm>
            <a:off x="4495800" y="4029075"/>
            <a:ext cx="0" cy="609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533400" y="0"/>
            <a:ext cx="8229600" cy="630936"/>
          </a:xfrm>
        </p:spPr>
        <p:txBody>
          <a:bodyPr/>
          <a:lstStyle/>
          <a:p>
            <a:pPr eaLnBrk="1" hangingPunct="1"/>
            <a:r>
              <a:rPr lang="en-US" dirty="0" err="1" smtClean="0"/>
              <a:t>MAPSCRN</a:t>
            </a:r>
            <a:r>
              <a:rPr lang="en-US" dirty="0" smtClean="0"/>
              <a:t> Report Event Names to Watch</a:t>
            </a:r>
          </a:p>
        </p:txBody>
      </p:sp>
      <p:sp>
        <p:nvSpPr>
          <p:cNvPr id="186371" name="Rectangle 3"/>
          <p:cNvSpPr>
            <a:spLocks noGrp="1" noChangeArrowheads="1"/>
          </p:cNvSpPr>
          <p:nvPr>
            <p:ph type="body" idx="1"/>
          </p:nvPr>
        </p:nvSpPr>
        <p:spPr/>
        <p:txBody>
          <a:bodyPr/>
          <a:lstStyle/>
          <a:p>
            <a:pPr eaLnBrk="1" hangingPunct="1"/>
            <a:endParaRPr lang="en-US" dirty="0" smtClean="0"/>
          </a:p>
          <a:p>
            <a:pPr eaLnBrk="1" hangingPunct="1"/>
            <a:r>
              <a:rPr lang="en-US" dirty="0" err="1" smtClean="0"/>
              <a:t>mscrnpass</a:t>
            </a:r>
            <a:endParaRPr lang="en-US" dirty="0" smtClean="0"/>
          </a:p>
          <a:p>
            <a:pPr eaLnBrk="1" hangingPunct="1"/>
            <a:r>
              <a:rPr lang="en-US" dirty="0" err="1" smtClean="0"/>
              <a:t>mscrnrjne</a:t>
            </a:r>
            <a:r>
              <a:rPr lang="en-US" dirty="0" smtClean="0"/>
              <a:t> </a:t>
            </a:r>
          </a:p>
          <a:p>
            <a:pPr eaLnBrk="1" hangingPunct="1"/>
            <a:r>
              <a:rPr lang="en-US" dirty="0" err="1" smtClean="0"/>
              <a:t>mscrnrjfp</a:t>
            </a:r>
            <a:endParaRPr lang="en-US" dirty="0" smtClean="0"/>
          </a:p>
          <a:p>
            <a:pPr eaLnBrk="1" hangingPunct="1"/>
            <a:r>
              <a:rPr lang="en-US" dirty="0" err="1" smtClean="0"/>
              <a:t>mscrnrjop</a:t>
            </a:r>
            <a:r>
              <a:rPr lang="en-US" dirty="0" smtClean="0"/>
              <a:t> </a:t>
            </a:r>
          </a:p>
          <a:p>
            <a:pPr eaLnBrk="1" hangingPunct="1"/>
            <a:endParaRPr lang="en-US" dirty="0" smtClean="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533400" y="0"/>
            <a:ext cx="8229600" cy="630936"/>
          </a:xfrm>
        </p:spPr>
        <p:txBody>
          <a:bodyPr/>
          <a:lstStyle/>
          <a:p>
            <a:pPr eaLnBrk="1" hangingPunct="1"/>
            <a:r>
              <a:rPr lang="en-US" dirty="0" err="1" smtClean="0"/>
              <a:t>MAPSCRN</a:t>
            </a:r>
            <a:r>
              <a:rPr lang="en-US" dirty="0" smtClean="0"/>
              <a:t> Report Event Names Defined</a:t>
            </a:r>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533400" y="0"/>
            <a:ext cx="9753600" cy="457200"/>
          </a:xfrm>
        </p:spPr>
        <p:txBody>
          <a:bodyPr/>
          <a:lstStyle/>
          <a:p>
            <a:pPr eaLnBrk="1" hangingPunct="1"/>
            <a:r>
              <a:rPr lang="en-US" dirty="0" smtClean="0"/>
              <a:t>Daily Maintenance GTT Actions Measurements</a:t>
            </a:r>
          </a:p>
        </p:txBody>
      </p:sp>
      <p:sp>
        <p:nvSpPr>
          <p:cNvPr id="185347" name="Rectangle 3"/>
          <p:cNvSpPr>
            <a:spLocks noChangeArrowheads="1"/>
          </p:cNvSpPr>
          <p:nvPr/>
        </p:nvSpPr>
        <p:spPr bwMode="auto">
          <a:xfrm>
            <a:off x="609600" y="2047875"/>
            <a:ext cx="7924800" cy="685800"/>
          </a:xfrm>
          <a:prstGeom prst="rect">
            <a:avLst/>
          </a:prstGeom>
          <a:noFill/>
          <a:ln w="9525">
            <a:solidFill>
              <a:schemeClr val="tx1"/>
            </a:solidFill>
            <a:miter lim="800000"/>
            <a:headEnd/>
            <a:tailEnd/>
          </a:ln>
        </p:spPr>
        <p:txBody>
          <a:bodyPr wrap="none" anchor="ctr"/>
          <a:lstStyle/>
          <a:p>
            <a:endParaRPr lang="en-US"/>
          </a:p>
        </p:txBody>
      </p:sp>
      <p:sp>
        <p:nvSpPr>
          <p:cNvPr id="185348" name="Text Box 4"/>
          <p:cNvSpPr txBox="1">
            <a:spLocks noChangeArrowheads="1"/>
          </p:cNvSpPr>
          <p:nvPr/>
        </p:nvSpPr>
        <p:spPr bwMode="auto">
          <a:xfrm>
            <a:off x="609600" y="20478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CLLI</a:t>
            </a:r>
          </a:p>
          <a:p>
            <a:pPr>
              <a:spcBef>
                <a:spcPct val="50000"/>
              </a:spcBef>
            </a:pPr>
            <a:r>
              <a:rPr lang="en-US" sz="1600">
                <a:latin typeface="Times New Roman" pitchFamily="18" charset="0"/>
              </a:rPr>
              <a:t>tklc180601W</a:t>
            </a:r>
          </a:p>
        </p:txBody>
      </p:sp>
      <p:sp>
        <p:nvSpPr>
          <p:cNvPr id="185349" name="Line 5"/>
          <p:cNvSpPr>
            <a:spLocks noChangeShapeType="1"/>
          </p:cNvSpPr>
          <p:nvPr/>
        </p:nvSpPr>
        <p:spPr bwMode="auto">
          <a:xfrm>
            <a:off x="1905000" y="2047875"/>
            <a:ext cx="0" cy="685800"/>
          </a:xfrm>
          <a:prstGeom prst="line">
            <a:avLst/>
          </a:prstGeom>
          <a:noFill/>
          <a:ln w="9525">
            <a:solidFill>
              <a:schemeClr val="tx1"/>
            </a:solidFill>
            <a:round/>
            <a:headEnd/>
            <a:tailEnd/>
          </a:ln>
        </p:spPr>
        <p:txBody>
          <a:bodyPr/>
          <a:lstStyle/>
          <a:p>
            <a:endParaRPr lang="en-US"/>
          </a:p>
        </p:txBody>
      </p:sp>
      <p:sp>
        <p:nvSpPr>
          <p:cNvPr id="185350" name="Text Box 6"/>
          <p:cNvSpPr txBox="1">
            <a:spLocks noChangeArrowheads="1"/>
          </p:cNvSpPr>
          <p:nvPr/>
        </p:nvSpPr>
        <p:spPr bwMode="auto">
          <a:xfrm>
            <a:off x="1905000" y="2047875"/>
            <a:ext cx="1219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SWREL</a:t>
            </a:r>
          </a:p>
          <a:p>
            <a:pPr>
              <a:spcBef>
                <a:spcPct val="50000"/>
              </a:spcBef>
            </a:pPr>
            <a:r>
              <a:rPr lang="en-US" sz="1600">
                <a:latin typeface="Times New Roman" pitchFamily="18" charset="0"/>
              </a:rPr>
              <a:t>  40.0</a:t>
            </a:r>
          </a:p>
        </p:txBody>
      </p:sp>
      <p:sp>
        <p:nvSpPr>
          <p:cNvPr id="185351" name="Line 7"/>
          <p:cNvSpPr>
            <a:spLocks noChangeShapeType="1"/>
          </p:cNvSpPr>
          <p:nvPr/>
        </p:nvSpPr>
        <p:spPr bwMode="auto">
          <a:xfrm>
            <a:off x="2743200" y="2047875"/>
            <a:ext cx="0" cy="685800"/>
          </a:xfrm>
          <a:prstGeom prst="line">
            <a:avLst/>
          </a:prstGeom>
          <a:noFill/>
          <a:ln w="9525">
            <a:solidFill>
              <a:schemeClr val="tx1"/>
            </a:solidFill>
            <a:round/>
            <a:headEnd/>
            <a:tailEnd/>
          </a:ln>
        </p:spPr>
        <p:txBody>
          <a:bodyPr/>
          <a:lstStyle/>
          <a:p>
            <a:endParaRPr lang="en-US"/>
          </a:p>
        </p:txBody>
      </p:sp>
      <p:sp>
        <p:nvSpPr>
          <p:cNvPr id="185352" name="Text Box 8"/>
          <p:cNvSpPr txBox="1">
            <a:spLocks noChangeArrowheads="1"/>
          </p:cNvSpPr>
          <p:nvPr/>
        </p:nvSpPr>
        <p:spPr bwMode="auto">
          <a:xfrm>
            <a:off x="2743200" y="2047875"/>
            <a:ext cx="1295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RPTDATE</a:t>
            </a:r>
          </a:p>
          <a:p>
            <a:pPr>
              <a:spcBef>
                <a:spcPct val="50000"/>
              </a:spcBef>
            </a:pPr>
            <a:r>
              <a:rPr lang="en-US" sz="1600">
                <a:latin typeface="Times New Roman" pitchFamily="18" charset="0"/>
              </a:rPr>
              <a:t>02/06/2009</a:t>
            </a:r>
          </a:p>
        </p:txBody>
      </p:sp>
      <p:sp>
        <p:nvSpPr>
          <p:cNvPr id="185353" name="Line 9"/>
          <p:cNvSpPr>
            <a:spLocks noChangeShapeType="1"/>
          </p:cNvSpPr>
          <p:nvPr/>
        </p:nvSpPr>
        <p:spPr bwMode="auto">
          <a:xfrm>
            <a:off x="3886200" y="2047875"/>
            <a:ext cx="0" cy="685800"/>
          </a:xfrm>
          <a:prstGeom prst="line">
            <a:avLst/>
          </a:prstGeom>
          <a:noFill/>
          <a:ln w="9525">
            <a:solidFill>
              <a:schemeClr val="tx1"/>
            </a:solidFill>
            <a:round/>
            <a:headEnd/>
            <a:tailEnd/>
          </a:ln>
        </p:spPr>
        <p:txBody>
          <a:bodyPr/>
          <a:lstStyle/>
          <a:p>
            <a:endParaRPr lang="en-US"/>
          </a:p>
        </p:txBody>
      </p:sp>
      <p:sp>
        <p:nvSpPr>
          <p:cNvPr id="185354" name="Text Box 10"/>
          <p:cNvSpPr txBox="1">
            <a:spLocks noChangeArrowheads="1"/>
          </p:cNvSpPr>
          <p:nvPr/>
        </p:nvSpPr>
        <p:spPr bwMode="auto">
          <a:xfrm>
            <a:off x="3886200" y="2047875"/>
            <a:ext cx="16764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RPTTIME</a:t>
            </a:r>
          </a:p>
          <a:p>
            <a:pPr>
              <a:spcBef>
                <a:spcPct val="50000"/>
              </a:spcBef>
            </a:pPr>
            <a:r>
              <a:rPr lang="en-US" sz="1600">
                <a:latin typeface="Times New Roman" pitchFamily="18" charset="0"/>
              </a:rPr>
              <a:t> 08:01:37</a:t>
            </a:r>
          </a:p>
        </p:txBody>
      </p:sp>
      <p:sp>
        <p:nvSpPr>
          <p:cNvPr id="185355" name="Line 11"/>
          <p:cNvSpPr>
            <a:spLocks noChangeShapeType="1"/>
          </p:cNvSpPr>
          <p:nvPr/>
        </p:nvSpPr>
        <p:spPr bwMode="auto">
          <a:xfrm>
            <a:off x="4876800" y="2047875"/>
            <a:ext cx="0" cy="685800"/>
          </a:xfrm>
          <a:prstGeom prst="line">
            <a:avLst/>
          </a:prstGeom>
          <a:noFill/>
          <a:ln w="9525">
            <a:solidFill>
              <a:schemeClr val="tx1"/>
            </a:solidFill>
            <a:round/>
            <a:headEnd/>
            <a:tailEnd/>
          </a:ln>
        </p:spPr>
        <p:txBody>
          <a:bodyPr/>
          <a:lstStyle/>
          <a:p>
            <a:endParaRPr lang="en-US"/>
          </a:p>
        </p:txBody>
      </p:sp>
      <p:sp>
        <p:nvSpPr>
          <p:cNvPr id="185356" name="Text Box 12"/>
          <p:cNvSpPr txBox="1">
            <a:spLocks noChangeArrowheads="1"/>
          </p:cNvSpPr>
          <p:nvPr/>
        </p:nvSpPr>
        <p:spPr bwMode="auto">
          <a:xfrm>
            <a:off x="4876800" y="2047875"/>
            <a:ext cx="762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TZ</a:t>
            </a:r>
          </a:p>
          <a:p>
            <a:pPr>
              <a:spcBef>
                <a:spcPct val="50000"/>
              </a:spcBef>
            </a:pPr>
            <a:r>
              <a:rPr lang="en-US" sz="1600">
                <a:latin typeface="Times New Roman" pitchFamily="18" charset="0"/>
              </a:rPr>
              <a:t>EST</a:t>
            </a:r>
          </a:p>
        </p:txBody>
      </p:sp>
      <p:sp>
        <p:nvSpPr>
          <p:cNvPr id="185357" name="Line 13"/>
          <p:cNvSpPr>
            <a:spLocks noChangeShapeType="1"/>
          </p:cNvSpPr>
          <p:nvPr/>
        </p:nvSpPr>
        <p:spPr bwMode="auto">
          <a:xfrm>
            <a:off x="5410200" y="2047875"/>
            <a:ext cx="0" cy="685800"/>
          </a:xfrm>
          <a:prstGeom prst="line">
            <a:avLst/>
          </a:prstGeom>
          <a:noFill/>
          <a:ln w="9525">
            <a:solidFill>
              <a:schemeClr val="tx1"/>
            </a:solidFill>
            <a:round/>
            <a:headEnd/>
            <a:tailEnd/>
          </a:ln>
        </p:spPr>
        <p:txBody>
          <a:bodyPr/>
          <a:lstStyle/>
          <a:p>
            <a:endParaRPr lang="en-US"/>
          </a:p>
        </p:txBody>
      </p:sp>
      <p:sp>
        <p:nvSpPr>
          <p:cNvPr id="185358" name="Text Box 14"/>
          <p:cNvSpPr txBox="1">
            <a:spLocks noChangeArrowheads="1"/>
          </p:cNvSpPr>
          <p:nvPr/>
        </p:nvSpPr>
        <p:spPr bwMode="auto">
          <a:xfrm>
            <a:off x="5334000" y="2047875"/>
            <a:ext cx="3429000" cy="703263"/>
          </a:xfrm>
          <a:prstGeom prst="rect">
            <a:avLst/>
          </a:prstGeom>
          <a:noFill/>
          <a:ln w="9525">
            <a:noFill/>
            <a:miter lim="800000"/>
            <a:headEnd/>
            <a:tailEnd/>
          </a:ln>
        </p:spPr>
        <p:txBody>
          <a:bodyPr>
            <a:spAutoFit/>
          </a:bodyPr>
          <a:lstStyle/>
          <a:p>
            <a:pPr>
              <a:spcBef>
                <a:spcPct val="50000"/>
              </a:spcBef>
            </a:pPr>
            <a:r>
              <a:rPr lang="en-US" sz="1600" dirty="0">
                <a:latin typeface="Times New Roman" pitchFamily="18" charset="0"/>
              </a:rPr>
              <a:t>                     </a:t>
            </a:r>
            <a:r>
              <a:rPr lang="en-US" sz="1600" dirty="0" err="1">
                <a:latin typeface="Times New Roman" pitchFamily="18" charset="0"/>
              </a:rPr>
              <a:t>RPTTYPE</a:t>
            </a:r>
            <a:endParaRPr lang="en-US" sz="1600" dirty="0">
              <a:latin typeface="Times New Roman" pitchFamily="18" charset="0"/>
            </a:endParaRPr>
          </a:p>
          <a:p>
            <a:pPr algn="ctr">
              <a:spcBef>
                <a:spcPct val="50000"/>
              </a:spcBef>
            </a:pPr>
            <a:r>
              <a:rPr lang="en-US" sz="1600" dirty="0">
                <a:latin typeface="Times New Roman" pitchFamily="18" charset="0"/>
              </a:rPr>
              <a:t>Daily Maint. On </a:t>
            </a:r>
            <a:r>
              <a:rPr lang="en-US" sz="1600" dirty="0" err="1" smtClean="0">
                <a:latin typeface="Times New Roman" pitchFamily="18" charset="0"/>
              </a:rPr>
              <a:t>gttapath</a:t>
            </a:r>
            <a:endParaRPr lang="en-US" sz="1600" dirty="0">
              <a:latin typeface="Times New Roman" pitchFamily="18" charset="0"/>
            </a:endParaRPr>
          </a:p>
        </p:txBody>
      </p:sp>
      <p:sp>
        <p:nvSpPr>
          <p:cNvPr id="185359" name="Line 15"/>
          <p:cNvSpPr>
            <a:spLocks noChangeShapeType="1"/>
          </p:cNvSpPr>
          <p:nvPr/>
        </p:nvSpPr>
        <p:spPr bwMode="auto">
          <a:xfrm>
            <a:off x="5181600" y="2733675"/>
            <a:ext cx="0" cy="685800"/>
          </a:xfrm>
          <a:prstGeom prst="line">
            <a:avLst/>
          </a:prstGeom>
          <a:noFill/>
          <a:ln w="9525">
            <a:solidFill>
              <a:schemeClr val="tx1"/>
            </a:solidFill>
            <a:round/>
            <a:headEnd/>
            <a:tailEnd/>
          </a:ln>
        </p:spPr>
        <p:txBody>
          <a:bodyPr/>
          <a:lstStyle/>
          <a:p>
            <a:endParaRPr lang="en-US"/>
          </a:p>
        </p:txBody>
      </p:sp>
      <p:sp>
        <p:nvSpPr>
          <p:cNvPr id="185360" name="Text Box 16"/>
          <p:cNvSpPr txBox="1">
            <a:spLocks noChangeArrowheads="1"/>
          </p:cNvSpPr>
          <p:nvPr/>
        </p:nvSpPr>
        <p:spPr bwMode="auto">
          <a:xfrm>
            <a:off x="4343400" y="2733675"/>
            <a:ext cx="838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RPTPD</a:t>
            </a:r>
          </a:p>
          <a:p>
            <a:pPr>
              <a:spcBef>
                <a:spcPct val="50000"/>
              </a:spcBef>
            </a:pPr>
            <a:r>
              <a:rPr lang="en-US" sz="1600">
                <a:latin typeface="Times New Roman" pitchFamily="18" charset="0"/>
              </a:rPr>
              <a:t>   Last</a:t>
            </a:r>
          </a:p>
        </p:txBody>
      </p:sp>
      <p:sp>
        <p:nvSpPr>
          <p:cNvPr id="185361" name="Rectangle 17"/>
          <p:cNvSpPr>
            <a:spLocks noChangeArrowheads="1"/>
          </p:cNvSpPr>
          <p:nvPr/>
        </p:nvSpPr>
        <p:spPr bwMode="auto">
          <a:xfrm>
            <a:off x="609600" y="2733675"/>
            <a:ext cx="7924800" cy="685800"/>
          </a:xfrm>
          <a:prstGeom prst="rect">
            <a:avLst/>
          </a:prstGeom>
          <a:noFill/>
          <a:ln w="9525">
            <a:solidFill>
              <a:schemeClr val="tx1"/>
            </a:solidFill>
            <a:miter lim="800000"/>
            <a:headEnd/>
            <a:tailEnd/>
          </a:ln>
        </p:spPr>
        <p:txBody>
          <a:bodyPr wrap="none" anchor="ctr"/>
          <a:lstStyle/>
          <a:p>
            <a:endParaRPr lang="en-US"/>
          </a:p>
        </p:txBody>
      </p:sp>
      <p:sp>
        <p:nvSpPr>
          <p:cNvPr id="185362" name="Text Box 18"/>
          <p:cNvSpPr txBox="1">
            <a:spLocks noChangeArrowheads="1"/>
          </p:cNvSpPr>
          <p:nvPr/>
        </p:nvSpPr>
        <p:spPr bwMode="auto">
          <a:xfrm>
            <a:off x="6096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IVALDATE</a:t>
            </a:r>
          </a:p>
          <a:p>
            <a:pPr>
              <a:spcBef>
                <a:spcPct val="50000"/>
              </a:spcBef>
            </a:pPr>
            <a:r>
              <a:rPr lang="en-US" sz="1600">
                <a:latin typeface="Times New Roman" pitchFamily="18" charset="0"/>
              </a:rPr>
              <a:t> 02/05/2009</a:t>
            </a:r>
          </a:p>
        </p:txBody>
      </p:sp>
      <p:sp>
        <p:nvSpPr>
          <p:cNvPr id="185363" name="Line 19"/>
          <p:cNvSpPr>
            <a:spLocks noChangeShapeType="1"/>
          </p:cNvSpPr>
          <p:nvPr/>
        </p:nvSpPr>
        <p:spPr bwMode="auto">
          <a:xfrm>
            <a:off x="1905000" y="2733675"/>
            <a:ext cx="0" cy="685800"/>
          </a:xfrm>
          <a:prstGeom prst="line">
            <a:avLst/>
          </a:prstGeom>
          <a:noFill/>
          <a:ln w="9525">
            <a:solidFill>
              <a:schemeClr val="tx1"/>
            </a:solidFill>
            <a:round/>
            <a:headEnd/>
            <a:tailEnd/>
          </a:ln>
        </p:spPr>
        <p:txBody>
          <a:bodyPr/>
          <a:lstStyle/>
          <a:p>
            <a:endParaRPr lang="en-US"/>
          </a:p>
        </p:txBody>
      </p:sp>
      <p:sp>
        <p:nvSpPr>
          <p:cNvPr id="185364" name="Text Box 20"/>
          <p:cNvSpPr txBox="1">
            <a:spLocks noChangeArrowheads="1"/>
          </p:cNvSpPr>
          <p:nvPr/>
        </p:nvSpPr>
        <p:spPr bwMode="auto">
          <a:xfrm>
            <a:off x="1905000" y="2733675"/>
            <a:ext cx="15240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IVALSTART</a:t>
            </a:r>
          </a:p>
          <a:p>
            <a:pPr>
              <a:spcBef>
                <a:spcPct val="50000"/>
              </a:spcBef>
            </a:pPr>
            <a:r>
              <a:rPr lang="en-US" sz="1600">
                <a:latin typeface="Times New Roman" pitchFamily="18" charset="0"/>
              </a:rPr>
              <a:t>00:00:00</a:t>
            </a:r>
          </a:p>
        </p:txBody>
      </p:sp>
      <p:sp>
        <p:nvSpPr>
          <p:cNvPr id="185365" name="Line 21"/>
          <p:cNvSpPr>
            <a:spLocks noChangeShapeType="1"/>
          </p:cNvSpPr>
          <p:nvPr/>
        </p:nvSpPr>
        <p:spPr bwMode="auto">
          <a:xfrm>
            <a:off x="3276600" y="2733675"/>
            <a:ext cx="0" cy="685800"/>
          </a:xfrm>
          <a:prstGeom prst="line">
            <a:avLst/>
          </a:prstGeom>
          <a:noFill/>
          <a:ln w="9525">
            <a:solidFill>
              <a:schemeClr val="tx1"/>
            </a:solidFill>
            <a:round/>
            <a:headEnd/>
            <a:tailEnd/>
          </a:ln>
        </p:spPr>
        <p:txBody>
          <a:bodyPr/>
          <a:lstStyle/>
          <a:p>
            <a:endParaRPr lang="en-US"/>
          </a:p>
        </p:txBody>
      </p:sp>
      <p:sp>
        <p:nvSpPr>
          <p:cNvPr id="185366" name="Line 22"/>
          <p:cNvSpPr>
            <a:spLocks noChangeShapeType="1"/>
          </p:cNvSpPr>
          <p:nvPr/>
        </p:nvSpPr>
        <p:spPr bwMode="auto">
          <a:xfrm>
            <a:off x="4343400" y="2733675"/>
            <a:ext cx="0" cy="685800"/>
          </a:xfrm>
          <a:prstGeom prst="line">
            <a:avLst/>
          </a:prstGeom>
          <a:noFill/>
          <a:ln w="9525">
            <a:solidFill>
              <a:schemeClr val="tx1"/>
            </a:solidFill>
            <a:round/>
            <a:headEnd/>
            <a:tailEnd/>
          </a:ln>
        </p:spPr>
        <p:txBody>
          <a:bodyPr/>
          <a:lstStyle/>
          <a:p>
            <a:endParaRPr lang="en-US"/>
          </a:p>
        </p:txBody>
      </p:sp>
      <p:sp>
        <p:nvSpPr>
          <p:cNvPr id="185367" name="Text Box 23"/>
          <p:cNvSpPr txBox="1">
            <a:spLocks noChangeArrowheads="1"/>
          </p:cNvSpPr>
          <p:nvPr/>
        </p:nvSpPr>
        <p:spPr bwMode="auto">
          <a:xfrm>
            <a:off x="3276600" y="2733675"/>
            <a:ext cx="1524000" cy="825500"/>
          </a:xfrm>
          <a:prstGeom prst="rect">
            <a:avLst/>
          </a:prstGeom>
          <a:noFill/>
          <a:ln w="9525">
            <a:noFill/>
            <a:miter lim="800000"/>
            <a:headEnd/>
            <a:tailEnd/>
          </a:ln>
        </p:spPr>
        <p:txBody>
          <a:bodyPr>
            <a:spAutoFit/>
          </a:bodyPr>
          <a:lstStyle/>
          <a:p>
            <a:endParaRPr lang="en-US" sz="1600">
              <a:latin typeface="Times New Roman" pitchFamily="18" charset="0"/>
            </a:endParaRPr>
          </a:p>
          <a:p>
            <a:endParaRPr lang="en-US" sz="1600">
              <a:latin typeface="Times New Roman" pitchFamily="18" charset="0"/>
            </a:endParaRPr>
          </a:p>
          <a:p>
            <a:endParaRPr lang="en-US" sz="1600">
              <a:latin typeface="Times New Roman" pitchFamily="18" charset="0"/>
            </a:endParaRPr>
          </a:p>
        </p:txBody>
      </p:sp>
      <p:sp>
        <p:nvSpPr>
          <p:cNvPr id="185368" name="Text Box 24"/>
          <p:cNvSpPr txBox="1">
            <a:spLocks noChangeArrowheads="1"/>
          </p:cNvSpPr>
          <p:nvPr/>
        </p:nvSpPr>
        <p:spPr bwMode="auto">
          <a:xfrm>
            <a:off x="3276600" y="2733675"/>
            <a:ext cx="1600200" cy="703263"/>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IVALEND</a:t>
            </a:r>
          </a:p>
          <a:p>
            <a:pPr>
              <a:spcBef>
                <a:spcPct val="50000"/>
              </a:spcBef>
            </a:pPr>
            <a:r>
              <a:rPr lang="en-US" sz="1600">
                <a:latin typeface="Times New Roman" pitchFamily="18" charset="0"/>
              </a:rPr>
              <a:t> 23:59:59</a:t>
            </a:r>
          </a:p>
        </p:txBody>
      </p:sp>
      <p:sp>
        <p:nvSpPr>
          <p:cNvPr id="185369" name="Rectangle 25"/>
          <p:cNvSpPr>
            <a:spLocks noChangeArrowheads="1"/>
          </p:cNvSpPr>
          <p:nvPr/>
        </p:nvSpPr>
        <p:spPr bwMode="auto">
          <a:xfrm>
            <a:off x="609600" y="3419475"/>
            <a:ext cx="7924800" cy="304800"/>
          </a:xfrm>
          <a:prstGeom prst="rect">
            <a:avLst/>
          </a:prstGeom>
          <a:noFill/>
          <a:ln w="9525">
            <a:solidFill>
              <a:schemeClr val="tx1"/>
            </a:solidFill>
            <a:miter lim="800000"/>
            <a:headEnd/>
            <a:tailEnd/>
          </a:ln>
        </p:spPr>
        <p:txBody>
          <a:bodyPr wrap="none" anchor="ctr"/>
          <a:lstStyle/>
          <a:p>
            <a:endParaRPr lang="en-US"/>
          </a:p>
        </p:txBody>
      </p:sp>
      <p:sp>
        <p:nvSpPr>
          <p:cNvPr id="185370" name="Text Box 26"/>
          <p:cNvSpPr txBox="1">
            <a:spLocks noChangeArrowheads="1"/>
          </p:cNvSpPr>
          <p:nvPr/>
        </p:nvSpPr>
        <p:spPr bwMode="auto">
          <a:xfrm>
            <a:off x="533400" y="3419475"/>
            <a:ext cx="15240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  STATUS</a:t>
            </a:r>
          </a:p>
        </p:txBody>
      </p:sp>
      <p:sp>
        <p:nvSpPr>
          <p:cNvPr id="185371" name="Line 27"/>
          <p:cNvSpPr>
            <a:spLocks noChangeShapeType="1"/>
          </p:cNvSpPr>
          <p:nvPr/>
        </p:nvSpPr>
        <p:spPr bwMode="auto">
          <a:xfrm>
            <a:off x="1524000" y="3419475"/>
            <a:ext cx="0" cy="304800"/>
          </a:xfrm>
          <a:prstGeom prst="line">
            <a:avLst/>
          </a:prstGeom>
          <a:noFill/>
          <a:ln w="9525">
            <a:solidFill>
              <a:schemeClr val="tx1"/>
            </a:solidFill>
            <a:round/>
            <a:headEnd/>
            <a:tailEnd/>
          </a:ln>
        </p:spPr>
        <p:txBody>
          <a:bodyPr/>
          <a:lstStyle/>
          <a:p>
            <a:endParaRPr lang="en-US"/>
          </a:p>
        </p:txBody>
      </p:sp>
      <p:sp>
        <p:nvSpPr>
          <p:cNvPr id="185372" name="Rectangle 28"/>
          <p:cNvSpPr>
            <a:spLocks noChangeArrowheads="1"/>
          </p:cNvSpPr>
          <p:nvPr/>
        </p:nvSpPr>
        <p:spPr bwMode="auto">
          <a:xfrm>
            <a:off x="609600" y="3724275"/>
            <a:ext cx="7924800" cy="304800"/>
          </a:xfrm>
          <a:prstGeom prst="rect">
            <a:avLst/>
          </a:prstGeom>
          <a:noFill/>
          <a:ln w="9525">
            <a:solidFill>
              <a:schemeClr val="tx1"/>
            </a:solidFill>
            <a:miter lim="800000"/>
            <a:headEnd/>
            <a:tailEnd/>
          </a:ln>
        </p:spPr>
        <p:txBody>
          <a:bodyPr wrap="none" anchor="ctr"/>
          <a:lstStyle/>
          <a:p>
            <a:endParaRPr lang="en-US"/>
          </a:p>
        </p:txBody>
      </p:sp>
      <p:sp>
        <p:nvSpPr>
          <p:cNvPr id="185373" name="Line 29"/>
          <p:cNvSpPr>
            <a:spLocks noChangeShapeType="1"/>
          </p:cNvSpPr>
          <p:nvPr/>
        </p:nvSpPr>
        <p:spPr bwMode="auto">
          <a:xfrm>
            <a:off x="1524000" y="3724275"/>
            <a:ext cx="0" cy="304800"/>
          </a:xfrm>
          <a:prstGeom prst="line">
            <a:avLst/>
          </a:prstGeom>
          <a:noFill/>
          <a:ln w="9525">
            <a:solidFill>
              <a:schemeClr val="tx1"/>
            </a:solidFill>
            <a:round/>
            <a:headEnd/>
            <a:tailEnd/>
          </a:ln>
        </p:spPr>
        <p:txBody>
          <a:bodyPr/>
          <a:lstStyle/>
          <a:p>
            <a:endParaRPr lang="en-US"/>
          </a:p>
        </p:txBody>
      </p:sp>
      <p:sp>
        <p:nvSpPr>
          <p:cNvPr id="185374" name="Text Box 30"/>
          <p:cNvSpPr txBox="1">
            <a:spLocks noChangeArrowheads="1"/>
          </p:cNvSpPr>
          <p:nvPr/>
        </p:nvSpPr>
        <p:spPr bwMode="auto">
          <a:xfrm>
            <a:off x="914400" y="3724275"/>
            <a:ext cx="533400" cy="336550"/>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K</a:t>
            </a:r>
          </a:p>
        </p:txBody>
      </p:sp>
      <p:sp>
        <p:nvSpPr>
          <p:cNvPr id="185375" name="Text Box 31"/>
          <p:cNvSpPr txBox="1">
            <a:spLocks noChangeArrowheads="1"/>
          </p:cNvSpPr>
          <p:nvPr/>
        </p:nvSpPr>
        <p:spPr bwMode="auto">
          <a:xfrm>
            <a:off x="1447800" y="3419475"/>
            <a:ext cx="7315200" cy="336550"/>
          </a:xfrm>
          <a:prstGeom prst="rect">
            <a:avLst/>
          </a:prstGeom>
          <a:noFill/>
          <a:ln w="9525">
            <a:noFill/>
            <a:miter lim="800000"/>
            <a:headEnd/>
            <a:tailEnd/>
          </a:ln>
        </p:spPr>
        <p:txBody>
          <a:bodyPr>
            <a:spAutoFit/>
          </a:bodyPr>
          <a:lstStyle/>
          <a:p>
            <a:pPr>
              <a:spcBef>
                <a:spcPct val="50000"/>
              </a:spcBef>
            </a:pPr>
            <a:r>
              <a:rPr lang="en-US" sz="1600" dirty="0">
                <a:latin typeface="Times New Roman" pitchFamily="18" charset="0"/>
              </a:rPr>
              <a:t> </a:t>
            </a:r>
            <a:r>
              <a:rPr lang="en-US" sz="1600" dirty="0" smtClean="0">
                <a:latin typeface="Times New Roman" pitchFamily="18" charset="0"/>
              </a:rPr>
              <a:t>  GTTSDISC0      GTTADISC1    GTTADISC2       </a:t>
            </a:r>
            <a:r>
              <a:rPr lang="en-US" sz="1600" dirty="0" err="1" smtClean="0">
                <a:latin typeface="Times New Roman" pitchFamily="18" charset="0"/>
              </a:rPr>
              <a:t>GTTADUP</a:t>
            </a:r>
            <a:r>
              <a:rPr lang="en-US" sz="1600" dirty="0" smtClean="0">
                <a:latin typeface="Times New Roman" pitchFamily="18" charset="0"/>
              </a:rPr>
              <a:t>         </a:t>
            </a:r>
            <a:r>
              <a:rPr lang="en-US" sz="1600" dirty="0" err="1" smtClean="0">
                <a:latin typeface="Times New Roman" pitchFamily="18" charset="0"/>
              </a:rPr>
              <a:t>GTTAFWD</a:t>
            </a:r>
            <a:endParaRPr lang="en-US" sz="1600" dirty="0">
              <a:latin typeface="Times New Roman" pitchFamily="18" charset="0"/>
            </a:endParaRPr>
          </a:p>
        </p:txBody>
      </p:sp>
      <p:sp>
        <p:nvSpPr>
          <p:cNvPr id="185376" name="Text Box 32"/>
          <p:cNvSpPr txBox="1">
            <a:spLocks noChangeArrowheads="1"/>
          </p:cNvSpPr>
          <p:nvPr/>
        </p:nvSpPr>
        <p:spPr bwMode="auto">
          <a:xfrm>
            <a:off x="1600200" y="3724275"/>
            <a:ext cx="6934200" cy="336550"/>
          </a:xfrm>
          <a:prstGeom prst="rect">
            <a:avLst/>
          </a:prstGeom>
          <a:noFill/>
          <a:ln w="9525">
            <a:noFill/>
            <a:miter lim="800000"/>
            <a:headEnd/>
            <a:tailEnd/>
          </a:ln>
        </p:spPr>
        <p:txBody>
          <a:bodyPr>
            <a:spAutoFit/>
          </a:bodyPr>
          <a:lstStyle/>
          <a:p>
            <a:pPr>
              <a:spcBef>
                <a:spcPct val="50000"/>
              </a:spcBef>
            </a:pPr>
            <a:r>
              <a:rPr lang="en-US" sz="1600" dirty="0">
                <a:latin typeface="Times New Roman" pitchFamily="18" charset="0"/>
              </a:rPr>
              <a:t>  </a:t>
            </a:r>
            <a:r>
              <a:rPr lang="en-US" sz="1600" dirty="0" smtClean="0">
                <a:latin typeface="Times New Roman" pitchFamily="18" charset="0"/>
              </a:rPr>
              <a:t>   2913                    1964                   740                    754                      416</a:t>
            </a:r>
            <a:endParaRPr lang="en-US" sz="1600" dirty="0">
              <a:latin typeface="Times New Roman" pitchFamily="18" charset="0"/>
            </a:endParaRPr>
          </a:p>
        </p:txBody>
      </p:sp>
      <p:sp>
        <p:nvSpPr>
          <p:cNvPr id="185377" name="Line 33"/>
          <p:cNvSpPr>
            <a:spLocks noChangeShapeType="1"/>
          </p:cNvSpPr>
          <p:nvPr/>
        </p:nvSpPr>
        <p:spPr bwMode="auto">
          <a:xfrm>
            <a:off x="2895600" y="3419475"/>
            <a:ext cx="0" cy="609600"/>
          </a:xfrm>
          <a:prstGeom prst="line">
            <a:avLst/>
          </a:prstGeom>
          <a:noFill/>
          <a:ln w="9525">
            <a:solidFill>
              <a:schemeClr val="tx1"/>
            </a:solidFill>
            <a:round/>
            <a:headEnd/>
            <a:tailEnd/>
          </a:ln>
        </p:spPr>
        <p:txBody>
          <a:bodyPr/>
          <a:lstStyle/>
          <a:p>
            <a:endParaRPr lang="en-US"/>
          </a:p>
        </p:txBody>
      </p:sp>
      <p:sp>
        <p:nvSpPr>
          <p:cNvPr id="185378" name="Line 34"/>
          <p:cNvSpPr>
            <a:spLocks noChangeShapeType="1"/>
          </p:cNvSpPr>
          <p:nvPr/>
        </p:nvSpPr>
        <p:spPr bwMode="auto">
          <a:xfrm>
            <a:off x="4267200" y="3419475"/>
            <a:ext cx="0" cy="609600"/>
          </a:xfrm>
          <a:prstGeom prst="line">
            <a:avLst/>
          </a:prstGeom>
          <a:noFill/>
          <a:ln w="9525">
            <a:solidFill>
              <a:schemeClr val="tx1"/>
            </a:solidFill>
            <a:round/>
            <a:headEnd/>
            <a:tailEnd/>
          </a:ln>
        </p:spPr>
        <p:txBody>
          <a:bodyPr/>
          <a:lstStyle/>
          <a:p>
            <a:endParaRPr lang="en-US"/>
          </a:p>
        </p:txBody>
      </p:sp>
      <p:sp>
        <p:nvSpPr>
          <p:cNvPr id="185379" name="Line 35"/>
          <p:cNvSpPr>
            <a:spLocks noChangeShapeType="1"/>
          </p:cNvSpPr>
          <p:nvPr/>
        </p:nvSpPr>
        <p:spPr bwMode="auto">
          <a:xfrm>
            <a:off x="5562600" y="3419475"/>
            <a:ext cx="0" cy="609600"/>
          </a:xfrm>
          <a:prstGeom prst="line">
            <a:avLst/>
          </a:prstGeom>
          <a:noFill/>
          <a:ln w="9525">
            <a:solidFill>
              <a:schemeClr val="tx1"/>
            </a:solidFill>
            <a:round/>
            <a:headEnd/>
            <a:tailEnd/>
          </a:ln>
        </p:spPr>
        <p:txBody>
          <a:bodyPr/>
          <a:lstStyle/>
          <a:p>
            <a:endParaRPr lang="en-US"/>
          </a:p>
        </p:txBody>
      </p:sp>
      <p:sp>
        <p:nvSpPr>
          <p:cNvPr id="185380" name="Line 36"/>
          <p:cNvSpPr>
            <a:spLocks noChangeShapeType="1"/>
          </p:cNvSpPr>
          <p:nvPr/>
        </p:nvSpPr>
        <p:spPr bwMode="auto">
          <a:xfrm>
            <a:off x="6934200" y="3419475"/>
            <a:ext cx="0" cy="609600"/>
          </a:xfrm>
          <a:prstGeom prst="line">
            <a:avLst/>
          </a:prstGeom>
          <a:noFill/>
          <a:ln w="9525">
            <a:solidFill>
              <a:schemeClr val="tx1"/>
            </a:solidFill>
            <a:round/>
            <a:headEnd/>
            <a:tailEnd/>
          </a:ln>
        </p:spPr>
        <p:txBody>
          <a:bodyPr/>
          <a:lstStyle/>
          <a:p>
            <a:endParaRPr lang="en-US"/>
          </a:p>
        </p:txBody>
      </p:sp>
      <p:sp>
        <p:nvSpPr>
          <p:cNvPr id="185381" name="Rectangle 37"/>
          <p:cNvSpPr>
            <a:spLocks noChangeArrowheads="1"/>
          </p:cNvSpPr>
          <p:nvPr/>
        </p:nvSpPr>
        <p:spPr bwMode="auto">
          <a:xfrm>
            <a:off x="0" y="990600"/>
            <a:ext cx="9144000" cy="519113"/>
          </a:xfrm>
          <a:prstGeom prst="rect">
            <a:avLst/>
          </a:prstGeom>
          <a:noFill/>
          <a:ln w="9525">
            <a:noFill/>
            <a:miter lim="800000"/>
            <a:headEnd/>
            <a:tailEnd/>
          </a:ln>
        </p:spPr>
        <p:txBody>
          <a:bodyPr>
            <a:spAutoFit/>
          </a:bodyPr>
          <a:lstStyle/>
          <a:p>
            <a:pPr algn="ctr" eaLnBrk="0" hangingPunct="0"/>
            <a:r>
              <a:rPr lang="en-US" sz="2800" dirty="0" smtClean="0"/>
              <a:t>rept-ftp-</a:t>
            </a:r>
            <a:r>
              <a:rPr lang="en-US" sz="2800" dirty="0" err="1" smtClean="0"/>
              <a:t>meas:type</a:t>
            </a:r>
            <a:r>
              <a:rPr lang="en-US" sz="2800" dirty="0" smtClean="0"/>
              <a:t>=</a:t>
            </a:r>
            <a:r>
              <a:rPr lang="en-US" sz="2800" dirty="0" err="1" smtClean="0"/>
              <a:t>mtcd:enttype</a:t>
            </a:r>
            <a:r>
              <a:rPr lang="en-US" sz="2800" dirty="0" smtClean="0"/>
              <a:t>=</a:t>
            </a:r>
            <a:r>
              <a:rPr lang="en-US" sz="2800" dirty="0" err="1" smtClean="0"/>
              <a:t>gttapath</a:t>
            </a:r>
            <a:endParaRPr lang="en-US" sz="2800" dirty="0"/>
          </a:p>
        </p:txBody>
      </p:sp>
      <p:sp>
        <p:nvSpPr>
          <p:cNvPr id="185382" name="Rectangle 38"/>
          <p:cNvSpPr>
            <a:spLocks noChangeArrowheads="1"/>
          </p:cNvSpPr>
          <p:nvPr/>
        </p:nvSpPr>
        <p:spPr bwMode="auto">
          <a:xfrm>
            <a:off x="609600" y="4029075"/>
            <a:ext cx="7924800" cy="304800"/>
          </a:xfrm>
          <a:prstGeom prst="rect">
            <a:avLst/>
          </a:prstGeom>
          <a:noFill/>
          <a:ln w="9525">
            <a:solidFill>
              <a:schemeClr val="tx1"/>
            </a:solidFill>
            <a:miter lim="800000"/>
            <a:headEnd/>
            <a:tailEnd/>
          </a:ln>
        </p:spPr>
        <p:txBody>
          <a:bodyPr wrap="none" anchor="ctr"/>
          <a:lstStyle/>
          <a:p>
            <a:endParaRPr lang="en-US"/>
          </a:p>
        </p:txBody>
      </p:sp>
      <p:sp>
        <p:nvSpPr>
          <p:cNvPr id="185383" name="Text Box 39"/>
          <p:cNvSpPr txBox="1">
            <a:spLocks noChangeArrowheads="1"/>
          </p:cNvSpPr>
          <p:nvPr/>
        </p:nvSpPr>
        <p:spPr bwMode="auto">
          <a:xfrm>
            <a:off x="609600" y="4029075"/>
            <a:ext cx="8001000" cy="336550"/>
          </a:xfrm>
          <a:prstGeom prst="rect">
            <a:avLst/>
          </a:prstGeom>
          <a:noFill/>
          <a:ln w="9525">
            <a:noFill/>
            <a:miter lim="800000"/>
            <a:headEnd/>
            <a:tailEnd/>
          </a:ln>
        </p:spPr>
        <p:txBody>
          <a:bodyPr>
            <a:spAutoFit/>
          </a:bodyPr>
          <a:lstStyle/>
          <a:p>
            <a:pPr>
              <a:spcBef>
                <a:spcPct val="50000"/>
              </a:spcBef>
            </a:pPr>
            <a:r>
              <a:rPr lang="en-US" sz="1600" dirty="0" smtClean="0">
                <a:latin typeface="Times New Roman" pitchFamily="18" charset="0"/>
              </a:rPr>
              <a:t>   </a:t>
            </a:r>
            <a:r>
              <a:rPr lang="en-US" sz="1600" dirty="0" err="1" smtClean="0">
                <a:latin typeface="Times New Roman" pitchFamily="18" charset="0"/>
              </a:rPr>
              <a:t>GTTASET</a:t>
            </a:r>
            <a:endParaRPr lang="en-US" sz="1600" dirty="0">
              <a:latin typeface="Times New Roman" pitchFamily="18" charset="0"/>
            </a:endParaRPr>
          </a:p>
        </p:txBody>
      </p:sp>
      <p:sp>
        <p:nvSpPr>
          <p:cNvPr id="185384" name="Line 40"/>
          <p:cNvSpPr>
            <a:spLocks noChangeShapeType="1"/>
          </p:cNvSpPr>
          <p:nvPr/>
        </p:nvSpPr>
        <p:spPr bwMode="auto">
          <a:xfrm>
            <a:off x="1828800" y="4038600"/>
            <a:ext cx="0" cy="609600"/>
          </a:xfrm>
          <a:prstGeom prst="line">
            <a:avLst/>
          </a:prstGeom>
          <a:noFill/>
          <a:ln w="9525">
            <a:solidFill>
              <a:schemeClr val="tx1"/>
            </a:solidFill>
            <a:round/>
            <a:headEnd/>
            <a:tailEnd/>
          </a:ln>
        </p:spPr>
        <p:txBody>
          <a:bodyPr/>
          <a:lstStyle/>
          <a:p>
            <a:endParaRPr lang="en-US"/>
          </a:p>
        </p:txBody>
      </p:sp>
      <p:sp>
        <p:nvSpPr>
          <p:cNvPr id="185385" name="Line 41"/>
          <p:cNvSpPr>
            <a:spLocks noChangeShapeType="1"/>
          </p:cNvSpPr>
          <p:nvPr/>
        </p:nvSpPr>
        <p:spPr bwMode="auto">
          <a:xfrm>
            <a:off x="3276600" y="4029075"/>
            <a:ext cx="0" cy="609600"/>
          </a:xfrm>
          <a:prstGeom prst="line">
            <a:avLst/>
          </a:prstGeom>
          <a:noFill/>
          <a:ln w="9525">
            <a:solidFill>
              <a:schemeClr val="tx1"/>
            </a:solidFill>
            <a:round/>
            <a:headEnd/>
            <a:tailEnd/>
          </a:ln>
        </p:spPr>
        <p:txBody>
          <a:bodyPr/>
          <a:lstStyle/>
          <a:p>
            <a:endParaRPr lang="en-US"/>
          </a:p>
        </p:txBody>
      </p:sp>
      <p:sp>
        <p:nvSpPr>
          <p:cNvPr id="185386" name="Line 42"/>
          <p:cNvSpPr>
            <a:spLocks noChangeShapeType="1"/>
          </p:cNvSpPr>
          <p:nvPr/>
        </p:nvSpPr>
        <p:spPr bwMode="auto">
          <a:xfrm>
            <a:off x="5867400" y="4029075"/>
            <a:ext cx="0" cy="609600"/>
          </a:xfrm>
          <a:prstGeom prst="line">
            <a:avLst/>
          </a:prstGeom>
          <a:noFill/>
          <a:ln w="9525">
            <a:solidFill>
              <a:schemeClr val="tx1"/>
            </a:solidFill>
            <a:round/>
            <a:headEnd/>
            <a:tailEnd/>
          </a:ln>
        </p:spPr>
        <p:txBody>
          <a:bodyPr/>
          <a:lstStyle/>
          <a:p>
            <a:endParaRPr lang="en-US"/>
          </a:p>
        </p:txBody>
      </p:sp>
      <p:sp>
        <p:nvSpPr>
          <p:cNvPr id="185387" name="Rectangle 43"/>
          <p:cNvSpPr>
            <a:spLocks noChangeArrowheads="1"/>
          </p:cNvSpPr>
          <p:nvPr/>
        </p:nvSpPr>
        <p:spPr bwMode="auto">
          <a:xfrm>
            <a:off x="609600" y="4333875"/>
            <a:ext cx="7924800" cy="304800"/>
          </a:xfrm>
          <a:prstGeom prst="rect">
            <a:avLst/>
          </a:prstGeom>
          <a:noFill/>
          <a:ln w="9525">
            <a:solidFill>
              <a:schemeClr val="tx1"/>
            </a:solidFill>
            <a:miter lim="800000"/>
            <a:headEnd/>
            <a:tailEnd/>
          </a:ln>
        </p:spPr>
        <p:txBody>
          <a:bodyPr wrap="none" anchor="ctr"/>
          <a:lstStyle/>
          <a:p>
            <a:endParaRPr lang="en-US"/>
          </a:p>
        </p:txBody>
      </p:sp>
      <p:sp>
        <p:nvSpPr>
          <p:cNvPr id="185388" name="Text Box 44"/>
          <p:cNvSpPr txBox="1">
            <a:spLocks noChangeArrowheads="1"/>
          </p:cNvSpPr>
          <p:nvPr/>
        </p:nvSpPr>
        <p:spPr bwMode="auto">
          <a:xfrm>
            <a:off x="685800" y="4333875"/>
            <a:ext cx="7848600" cy="336550"/>
          </a:xfrm>
          <a:prstGeom prst="rect">
            <a:avLst/>
          </a:prstGeom>
          <a:noFill/>
          <a:ln w="9525">
            <a:noFill/>
            <a:miter lim="800000"/>
            <a:headEnd/>
            <a:tailEnd/>
          </a:ln>
        </p:spPr>
        <p:txBody>
          <a:bodyPr>
            <a:spAutoFit/>
          </a:bodyPr>
          <a:lstStyle/>
          <a:p>
            <a:pPr>
              <a:spcBef>
                <a:spcPct val="50000"/>
              </a:spcBef>
            </a:pPr>
            <a:r>
              <a:rPr lang="en-US" sz="1600" dirty="0">
                <a:latin typeface="Times New Roman" pitchFamily="18" charset="0"/>
              </a:rPr>
              <a:t>   </a:t>
            </a:r>
            <a:r>
              <a:rPr lang="en-US" sz="1600" dirty="0" smtClean="0">
                <a:latin typeface="Times New Roman" pitchFamily="18" charset="0"/>
              </a:rPr>
              <a:t>  8960</a:t>
            </a:r>
            <a:endParaRPr lang="en-US" sz="1600" dirty="0">
              <a:latin typeface="Times New Roman" pitchFamily="18" charset="0"/>
            </a:endParaRPr>
          </a:p>
        </p:txBody>
      </p:sp>
      <p:sp>
        <p:nvSpPr>
          <p:cNvPr id="185389" name="Line 45"/>
          <p:cNvSpPr>
            <a:spLocks noChangeShapeType="1"/>
          </p:cNvSpPr>
          <p:nvPr/>
        </p:nvSpPr>
        <p:spPr bwMode="auto">
          <a:xfrm>
            <a:off x="4495800" y="4029075"/>
            <a:ext cx="0" cy="60960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533400" y="0"/>
            <a:ext cx="9144000" cy="457200"/>
          </a:xfrm>
        </p:spPr>
        <p:txBody>
          <a:bodyPr/>
          <a:lstStyle/>
          <a:p>
            <a:pPr eaLnBrk="1" hangingPunct="1"/>
            <a:r>
              <a:rPr lang="en-US" dirty="0" smtClean="0"/>
              <a:t>OAM Measurement Administrative Commands</a:t>
            </a:r>
          </a:p>
        </p:txBody>
      </p:sp>
      <p:sp>
        <p:nvSpPr>
          <p:cNvPr id="21507" name="Rectangle 3"/>
          <p:cNvSpPr>
            <a:spLocks noChangeArrowheads="1"/>
          </p:cNvSpPr>
          <p:nvPr/>
        </p:nvSpPr>
        <p:spPr bwMode="auto">
          <a:xfrm>
            <a:off x="685800" y="838200"/>
            <a:ext cx="7772400" cy="5257800"/>
          </a:xfrm>
          <a:prstGeom prst="rect">
            <a:avLst/>
          </a:prstGeom>
          <a:noFill/>
          <a:ln w="9525">
            <a:noFill/>
            <a:miter lim="800000"/>
            <a:headEnd/>
            <a:tailEnd/>
          </a:ln>
        </p:spPr>
        <p:txBody>
          <a:bodyPr/>
          <a:lstStyle/>
          <a:p>
            <a:pPr marL="228600" indent="-228600">
              <a:spcBef>
                <a:spcPct val="30000"/>
              </a:spcBef>
              <a:buClr>
                <a:schemeClr val="folHlink"/>
              </a:buClr>
              <a:buFont typeface="Wingdings" pitchFamily="2" charset="2"/>
              <a:buChar char="§"/>
            </a:pPr>
            <a:endParaRPr lang="en-US" sz="2800"/>
          </a:p>
          <a:p>
            <a:pPr marL="228600" indent="-228600">
              <a:spcBef>
                <a:spcPct val="30000"/>
              </a:spcBef>
              <a:buClr>
                <a:schemeClr val="folHlink"/>
              </a:buClr>
              <a:buFont typeface="Wingdings" pitchFamily="2" charset="2"/>
              <a:buChar char="§"/>
            </a:pPr>
            <a:r>
              <a:rPr lang="en-US" sz="2800" i="1"/>
              <a:t>rtrv-meas-sched</a:t>
            </a:r>
            <a:r>
              <a:rPr lang="en-US" sz="2800"/>
              <a:t>: Verifies collection status and automatic report schedules</a:t>
            </a:r>
          </a:p>
          <a:p>
            <a:pPr marL="228600" indent="-228600">
              <a:spcBef>
                <a:spcPct val="30000"/>
              </a:spcBef>
              <a:buClr>
                <a:schemeClr val="folHlink"/>
              </a:buClr>
              <a:buFont typeface="Wingdings" pitchFamily="2" charset="2"/>
              <a:buChar char="§"/>
            </a:pPr>
            <a:r>
              <a:rPr lang="en-US" sz="2800" i="1"/>
              <a:t>chg-meas</a:t>
            </a:r>
            <a:r>
              <a:rPr lang="en-US" sz="2800"/>
              <a:t>:  Used to schedule and turn collection on/off</a:t>
            </a:r>
          </a:p>
          <a:p>
            <a:pPr marL="228600" indent="-228600">
              <a:spcBef>
                <a:spcPct val="30000"/>
              </a:spcBef>
              <a:buClr>
                <a:schemeClr val="folHlink"/>
              </a:buClr>
              <a:buFont typeface="Wingdings" pitchFamily="2" charset="2"/>
              <a:buChar char="§"/>
            </a:pPr>
            <a:r>
              <a:rPr lang="en-US" sz="2800" i="1"/>
              <a:t>rept-meas</a:t>
            </a:r>
            <a:r>
              <a:rPr lang="en-US" sz="2800"/>
              <a:t>: Generates individual on-demand measurement reports</a:t>
            </a:r>
          </a:p>
          <a:p>
            <a:pPr marL="228600" indent="-228600">
              <a:spcBef>
                <a:spcPct val="30000"/>
              </a:spcBef>
              <a:buClr>
                <a:schemeClr val="folHlink"/>
              </a:buClr>
              <a:buFont typeface="Wingdings" pitchFamily="2" charset="2"/>
              <a:buChar char="§"/>
            </a:pPr>
            <a:r>
              <a:rPr lang="en-US" sz="2800" i="1"/>
              <a:t>chg-trm</a:t>
            </a:r>
            <a:r>
              <a:rPr lang="en-US" sz="2800"/>
              <a:t>: Used to display measurement data on EAGLE terminals with parameter traf=yes</a:t>
            </a:r>
          </a:p>
          <a:p>
            <a:pPr marL="228600" indent="-228600">
              <a:spcBef>
                <a:spcPct val="30000"/>
              </a:spcBef>
              <a:buClr>
                <a:schemeClr val="folHlink"/>
              </a:buClr>
              <a:buFont typeface="Wingdings" pitchFamily="2" charset="2"/>
              <a:buNone/>
            </a:pPr>
            <a:endParaRPr lang="en-US" sz="2800"/>
          </a:p>
          <a:p>
            <a:pPr marL="228600" indent="-228600">
              <a:spcBef>
                <a:spcPct val="30000"/>
              </a:spcBef>
              <a:buClr>
                <a:schemeClr val="folHlink"/>
              </a:buClr>
              <a:buFont typeface="Wingdings" pitchFamily="2" charset="2"/>
              <a:buChar char="§"/>
            </a:pPr>
            <a:endParaRPr lang="en-US" sz="2800"/>
          </a:p>
          <a:p>
            <a:pPr marL="228600" indent="-228600">
              <a:spcBef>
                <a:spcPct val="30000"/>
              </a:spcBef>
              <a:buClr>
                <a:schemeClr val="folHlink"/>
              </a:buClr>
              <a:buFont typeface="Wingdings" pitchFamily="2" charset="2"/>
              <a:buChar char="§"/>
            </a:pPr>
            <a:endParaRPr lang="en-US" sz="280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533400" y="0"/>
            <a:ext cx="8229600" cy="630936"/>
          </a:xfrm>
        </p:spPr>
        <p:txBody>
          <a:bodyPr/>
          <a:lstStyle/>
          <a:p>
            <a:pPr eaLnBrk="1" hangingPunct="1"/>
            <a:r>
              <a:rPr lang="en-US" dirty="0" smtClean="0"/>
              <a:t>Learning Activities</a:t>
            </a:r>
          </a:p>
        </p:txBody>
      </p:sp>
      <p:pic>
        <p:nvPicPr>
          <p:cNvPr id="188419" name="Picture 3" descr="j0415858"/>
          <p:cNvPicPr>
            <a:picLocks noChangeAspect="1" noChangeArrowheads="1"/>
          </p:cNvPicPr>
          <p:nvPr/>
        </p:nvPicPr>
        <p:blipFill>
          <a:blip r:embed="rId3" cstate="print"/>
          <a:srcRect/>
          <a:stretch>
            <a:fillRect/>
          </a:stretch>
        </p:blipFill>
        <p:spPr bwMode="auto">
          <a:xfrm>
            <a:off x="2211388" y="2132013"/>
            <a:ext cx="4724400" cy="3505200"/>
          </a:xfrm>
          <a:prstGeom prst="rect">
            <a:avLst/>
          </a:prstGeom>
          <a:noFill/>
          <a:ln w="9525">
            <a:noFill/>
            <a:miter lim="800000"/>
            <a:headEnd/>
            <a:tailEnd/>
          </a:ln>
        </p:spPr>
      </p:pic>
      <p:sp>
        <p:nvSpPr>
          <p:cNvPr id="1790980" name="Comment 4" hidden="1"/>
          <p:cNvSpPr>
            <a:spLocks noChangeArrowheads="1"/>
          </p:cNvSpPr>
          <p:nvPr/>
        </p:nvSpPr>
        <p:spPr bwMode="auto">
          <a:xfrm>
            <a:off x="911225" y="1606550"/>
            <a:ext cx="7331075" cy="1014413"/>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Module 8 Learning Activity 11 Answers</a:t>
            </a:r>
          </a:p>
          <a:p>
            <a:pPr marL="342900" indent="-342900">
              <a:buFontTx/>
              <a:buAutoNum type="arabicPeriod"/>
              <a:defRPr/>
            </a:pPr>
            <a:r>
              <a:rPr lang="en-US" sz="1200">
                <a:latin typeface="Arial" pitchFamily="34" charset="0"/>
              </a:rPr>
              <a:t>rept-meas:type=mtch:enttype=np</a:t>
            </a:r>
          </a:p>
          <a:p>
            <a:pPr marL="342900" indent="-342900">
              <a:buFontTx/>
              <a:buAutoNum type="arabicPeriod"/>
              <a:defRPr/>
            </a:pPr>
            <a:r>
              <a:rPr lang="en-US" sz="1200">
                <a:latin typeface="Arial" pitchFamily="34" charset="0"/>
              </a:rPr>
              <a:t>rept-meas:type=mtcd:enttype=np</a:t>
            </a:r>
          </a:p>
          <a:p>
            <a:pPr marL="342900" indent="-342900">
              <a:buFontTx/>
              <a:buAutoNum type="arabicPeriod"/>
              <a:defRPr/>
            </a:pPr>
            <a:r>
              <a:rPr lang="en-US" sz="1200">
                <a:latin typeface="Arial" pitchFamily="34" charset="0"/>
              </a:rPr>
              <a:t>rept-meas:type=mtcd:enttype=mapscrn</a:t>
            </a:r>
          </a:p>
          <a:p>
            <a:pPr marL="342900" indent="-342900">
              <a:buFontTx/>
              <a:buAutoNum type="arabicPeriod"/>
              <a:defRPr/>
            </a:pPr>
            <a:r>
              <a:rPr lang="en-US" sz="1200">
                <a:latin typeface="Arial" pitchFamily="34" charset="0"/>
              </a:rPr>
              <a:t>rept-meas:type=mtcd:enttype=mapscrn </a:t>
            </a:r>
            <a:endParaRPr lang="en-US" sz="12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04825" y="0"/>
            <a:ext cx="9324975" cy="914400"/>
          </a:xfrm>
        </p:spPr>
        <p:txBody>
          <a:bodyPr/>
          <a:lstStyle/>
          <a:p>
            <a:pPr eaLnBrk="1" hangingPunct="1"/>
            <a:r>
              <a:rPr lang="en-US" dirty="0" smtClean="0"/>
              <a:t>Learning Activity 11: Generating Feature Reports</a:t>
            </a:r>
          </a:p>
        </p:txBody>
      </p:sp>
      <p:sp>
        <p:nvSpPr>
          <p:cNvPr id="189443" name="Rectangle 3"/>
          <p:cNvSpPr>
            <a:spLocks noGrp="1" noChangeArrowheads="1"/>
          </p:cNvSpPr>
          <p:nvPr>
            <p:ph type="body" idx="1"/>
          </p:nvPr>
        </p:nvSpPr>
        <p:spPr>
          <a:noFill/>
        </p:spPr>
        <p:txBody>
          <a:bodyPr lIns="91440" tIns="45720" rIns="91440" bIns="45720"/>
          <a:lstStyle/>
          <a:p>
            <a:pPr eaLnBrk="1" hangingPunct="1"/>
            <a:r>
              <a:rPr lang="en-US" smtClean="0"/>
              <a:t>Provides hands-on practice with the STP user interface for displaying Specific Feature   measurement reports such as LNP, INAP, G-Port and G-Flex.</a:t>
            </a:r>
          </a:p>
          <a:p>
            <a:pPr eaLnBrk="1" hangingPunct="1"/>
            <a:r>
              <a:rPr lang="en-US" smtClean="0"/>
              <a:t>After completing this exercise, the student will be able to:</a:t>
            </a:r>
          </a:p>
          <a:p>
            <a:pPr lvl="1" eaLnBrk="1" hangingPunct="1"/>
            <a:r>
              <a:rPr lang="en-US" smtClean="0"/>
              <a:t>Generate on-demand measurement reports for the STP</a:t>
            </a:r>
          </a:p>
          <a:p>
            <a:pPr eaLnBrk="1" hangingPunct="1"/>
            <a:r>
              <a:rPr lang="en-US" smtClean="0"/>
              <a:t>Materials, Equipment, and References</a:t>
            </a:r>
          </a:p>
          <a:p>
            <a:pPr lvl="1" eaLnBrk="1" hangingPunct="1"/>
            <a:r>
              <a:rPr lang="en-US" smtClean="0"/>
              <a:t>EAGLE STP</a:t>
            </a:r>
          </a:p>
          <a:p>
            <a:pPr lvl="1" eaLnBrk="1" hangingPunct="1"/>
            <a:r>
              <a:rPr lang="en-US" smtClean="0"/>
              <a:t>EAGLE User Interface Terminal</a:t>
            </a:r>
          </a:p>
          <a:p>
            <a:pPr lvl="1" eaLnBrk="1" hangingPunct="1"/>
            <a:r>
              <a:rPr lang="en-US" smtClean="0"/>
              <a:t>EAGLE Commands Manual</a:t>
            </a:r>
          </a:p>
          <a:p>
            <a:pPr lvl="1" eaLnBrk="1" hangingPunct="1"/>
            <a:endParaRPr lang="en-US" smtClean="0"/>
          </a:p>
          <a:p>
            <a:pPr eaLnBrk="1" hangingPunct="1"/>
            <a:endParaRPr lang="en-US" smtClean="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533400" y="0"/>
            <a:ext cx="9144000" cy="914400"/>
          </a:xfrm>
        </p:spPr>
        <p:txBody>
          <a:bodyPr/>
          <a:lstStyle/>
          <a:p>
            <a:pPr eaLnBrk="1" hangingPunct="1"/>
            <a:r>
              <a:rPr lang="en-US" dirty="0" smtClean="0"/>
              <a:t>Learning Activity 11: Generating Feature Reports</a:t>
            </a:r>
          </a:p>
        </p:txBody>
      </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0" name="Picture 2" descr="bs01891_"/>
          <p:cNvPicPr>
            <a:picLocks noChangeAspect="1" noChangeArrowheads="1"/>
          </p:cNvPicPr>
          <p:nvPr/>
        </p:nvPicPr>
        <p:blipFill>
          <a:blip r:embed="rId3" cstate="print"/>
          <a:srcRect/>
          <a:stretch>
            <a:fillRect/>
          </a:stretch>
        </p:blipFill>
        <p:spPr bwMode="auto">
          <a:xfrm>
            <a:off x="3524250" y="2809875"/>
            <a:ext cx="2097088" cy="2517775"/>
          </a:xfrm>
          <a:prstGeom prst="rect">
            <a:avLst/>
          </a:prstGeom>
          <a:noFill/>
          <a:ln w="9525">
            <a:noFill/>
            <a:miter lim="800000"/>
            <a:headEnd/>
            <a:tailEnd/>
          </a:ln>
        </p:spPr>
      </p:pic>
      <p:sp>
        <p:nvSpPr>
          <p:cNvPr id="191491" name="Rectangle 3"/>
          <p:cNvSpPr>
            <a:spLocks noChangeArrowheads="1"/>
          </p:cNvSpPr>
          <p:nvPr/>
        </p:nvSpPr>
        <p:spPr bwMode="auto">
          <a:xfrm>
            <a:off x="428625" y="995363"/>
            <a:ext cx="8715375" cy="946150"/>
          </a:xfrm>
          <a:prstGeom prst="rect">
            <a:avLst/>
          </a:prstGeom>
          <a:noFill/>
          <a:ln w="9525">
            <a:noFill/>
            <a:miter lim="800000"/>
            <a:headEnd/>
            <a:tailEnd/>
          </a:ln>
        </p:spPr>
        <p:txBody>
          <a:bodyPr>
            <a:spAutoFit/>
          </a:bodyPr>
          <a:lstStyle/>
          <a:p>
            <a:pPr>
              <a:buFontTx/>
              <a:buChar char="•"/>
            </a:pPr>
            <a:r>
              <a:rPr lang="en-US" sz="2800"/>
              <a:t>Answer the questions to the best of your ability.</a:t>
            </a:r>
          </a:p>
          <a:p>
            <a:pPr>
              <a:buFontTx/>
              <a:buChar char="•"/>
            </a:pPr>
            <a:r>
              <a:rPr lang="en-US" sz="2800"/>
              <a:t>We will review all answers as a group.</a:t>
            </a:r>
          </a:p>
        </p:txBody>
      </p:sp>
      <p:sp>
        <p:nvSpPr>
          <p:cNvPr id="191492" name="Rectangle 4"/>
          <p:cNvSpPr>
            <a:spLocks noChangeArrowheads="1"/>
          </p:cNvSpPr>
          <p:nvPr/>
        </p:nvSpPr>
        <p:spPr bwMode="auto">
          <a:xfrm>
            <a:off x="530225" y="0"/>
            <a:ext cx="8918575" cy="523220"/>
          </a:xfrm>
          <a:prstGeom prst="rect">
            <a:avLst/>
          </a:prstGeom>
          <a:noFill/>
          <a:ln w="9525">
            <a:noFill/>
            <a:miter lim="800000"/>
            <a:headEnd/>
            <a:tailEnd/>
          </a:ln>
        </p:spPr>
        <p:txBody>
          <a:bodyPr>
            <a:spAutoFit/>
          </a:bodyPr>
          <a:lstStyle/>
          <a:p>
            <a:r>
              <a:rPr lang="en-US" sz="2800" b="1" dirty="0" smtClean="0">
                <a:solidFill>
                  <a:schemeClr val="bg1"/>
                </a:solidFill>
              </a:rPr>
              <a:t>Check </a:t>
            </a:r>
            <a:r>
              <a:rPr lang="en-US" sz="2800" b="1" dirty="0">
                <a:solidFill>
                  <a:schemeClr val="bg1"/>
                </a:solidFill>
              </a:rPr>
              <a:t>Your Learning</a:t>
            </a:r>
          </a:p>
        </p:txBody>
      </p:sp>
      <p:sp>
        <p:nvSpPr>
          <p:cNvPr id="1797125" name="Comment 5" hidden="1"/>
          <p:cNvSpPr>
            <a:spLocks noChangeArrowheads="1"/>
          </p:cNvSpPr>
          <p:nvPr/>
        </p:nvSpPr>
        <p:spPr bwMode="auto">
          <a:xfrm>
            <a:off x="701675" y="2635250"/>
            <a:ext cx="7340600" cy="1258888"/>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Module 8 Review Answers</a:t>
            </a:r>
          </a:p>
          <a:p>
            <a:pPr marL="342900" indent="-342900">
              <a:buFontTx/>
              <a:buAutoNum type="arabicPeriod"/>
              <a:defRPr/>
            </a:pPr>
            <a:r>
              <a:rPr lang="en-US" sz="1200">
                <a:latin typeface="Arial" pitchFamily="34" charset="0"/>
              </a:rPr>
              <a:t>LNP, NP, EIR, MAPSCRN</a:t>
            </a:r>
          </a:p>
          <a:p>
            <a:pPr marL="342900" indent="-342900">
              <a:buFontTx/>
              <a:buAutoNum type="arabicPeriod"/>
              <a:defRPr/>
            </a:pPr>
            <a:r>
              <a:rPr lang="en-US" sz="1200">
                <a:latin typeface="Arial" pitchFamily="34" charset="0"/>
              </a:rPr>
              <a:t>Total number of queries received by LNP query service</a:t>
            </a:r>
          </a:p>
          <a:p>
            <a:pPr marL="342900" indent="-342900">
              <a:buFontTx/>
              <a:buAutoNum type="arabicPeriod"/>
              <a:defRPr/>
            </a:pPr>
            <a:r>
              <a:rPr lang="en-US" sz="1200">
                <a:latin typeface="Arial" pitchFamily="34" charset="0"/>
              </a:rPr>
              <a:t>Total number of successful replies</a:t>
            </a:r>
          </a:p>
          <a:p>
            <a:pPr marL="342900" indent="-342900">
              <a:buFontTx/>
              <a:buAutoNum type="arabicPeriod"/>
              <a:defRPr/>
            </a:pPr>
            <a:r>
              <a:rPr lang="en-US" sz="1200">
                <a:latin typeface="Arial" pitchFamily="34" charset="0"/>
              </a:rPr>
              <a:t>Number of wireless short message service center (WSMSC) GTT received for ported TNs.</a:t>
            </a:r>
          </a:p>
          <a:p>
            <a:pPr marL="342900" indent="-342900">
              <a:buFontTx/>
              <a:buAutoNum type="arabicPeriod"/>
              <a:defRPr/>
            </a:pPr>
            <a:r>
              <a:rPr lang="en-US" sz="1200">
                <a:latin typeface="Arial" pitchFamily="34" charset="0"/>
              </a:rPr>
              <a:t>Number of wireless SMS (WSMSC) GTTs received for non-ported TNs.</a:t>
            </a:r>
            <a:r>
              <a:rPr lang="en-US" sz="1600">
                <a:latin typeface="Arial" pitchFamily="34" charset="0"/>
              </a:rPr>
              <a:t> </a:t>
            </a:r>
          </a:p>
        </p:txBody>
      </p:sp>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484188" y="0"/>
            <a:ext cx="8583612" cy="914400"/>
          </a:xfrm>
        </p:spPr>
        <p:txBody>
          <a:bodyPr/>
          <a:lstStyle/>
          <a:p>
            <a:pPr eaLnBrk="1" hangingPunct="1"/>
            <a:r>
              <a:rPr lang="en-US" dirty="0" smtClean="0"/>
              <a:t>Blank Slide for Review Questions</a:t>
            </a:r>
          </a:p>
        </p:txBody>
      </p:sp>
    </p:spTree>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533400" y="0"/>
            <a:ext cx="8229600" cy="630936"/>
          </a:xfrm>
        </p:spPr>
        <p:txBody>
          <a:bodyPr/>
          <a:lstStyle/>
          <a:p>
            <a:pPr eaLnBrk="1" hangingPunct="1"/>
            <a:r>
              <a:rPr lang="en-US" dirty="0" smtClean="0"/>
              <a:t>Final Course Evaluation</a:t>
            </a:r>
          </a:p>
        </p:txBody>
      </p:sp>
      <p:sp>
        <p:nvSpPr>
          <p:cNvPr id="194563" name="Rectangle 3"/>
          <p:cNvSpPr>
            <a:spLocks noGrp="1" noChangeArrowheads="1"/>
          </p:cNvSpPr>
          <p:nvPr>
            <p:ph type="body" idx="1"/>
          </p:nvPr>
        </p:nvSpPr>
        <p:spPr/>
        <p:txBody>
          <a:bodyPr/>
          <a:lstStyle/>
          <a:p>
            <a:pPr eaLnBrk="1" hangingPunct="1"/>
            <a:r>
              <a:rPr lang="en-US" dirty="0" smtClean="0"/>
              <a:t>Tekelec Course Evaluations are tools that help us maintain the quality of our training programs.</a:t>
            </a:r>
          </a:p>
          <a:p>
            <a:pPr eaLnBrk="1" hangingPunct="1"/>
            <a:endParaRPr lang="en-US" dirty="0" smtClean="0"/>
          </a:p>
          <a:p>
            <a:pPr eaLnBrk="1" hangingPunct="1"/>
            <a:r>
              <a:rPr lang="en-US" dirty="0" smtClean="0"/>
              <a:t>Please complete the form, and return it to your instructor upon completion of the course.</a:t>
            </a:r>
          </a:p>
          <a:p>
            <a:pPr eaLnBrk="1" hangingPunct="1"/>
            <a:endParaRPr lang="en-US" dirty="0" smtClean="0"/>
          </a:p>
          <a:p>
            <a:pPr eaLnBrk="1" hangingPunct="1"/>
            <a:r>
              <a:rPr lang="en-US" dirty="0" smtClean="0"/>
              <a:t>Thank You!</a:t>
            </a:r>
            <a:endParaRPr lang="en-US" dirty="0" smtClean="0">
              <a:latin typeface="Palatino" pitchFamily="18" charset="0"/>
            </a:endParaRPr>
          </a:p>
          <a:p>
            <a:pPr algn="ctr" eaLnBrk="1" hangingPunct="1">
              <a:spcAft>
                <a:spcPts val="900"/>
              </a:spcAft>
            </a:pPr>
            <a:endParaRPr lang="en-US" dirty="0" smtClean="0"/>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04825" y="0"/>
            <a:ext cx="9172575" cy="457200"/>
          </a:xfrm>
        </p:spPr>
        <p:txBody>
          <a:bodyPr/>
          <a:lstStyle/>
          <a:p>
            <a:pPr eaLnBrk="1" hangingPunct="1"/>
            <a:r>
              <a:rPr lang="en-US" dirty="0" smtClean="0"/>
              <a:t>OAM Measurement Administrative Commands</a:t>
            </a:r>
          </a:p>
        </p:txBody>
      </p:sp>
      <p:sp>
        <p:nvSpPr>
          <p:cNvPr id="22531" name="AutoShape 3"/>
          <p:cNvSpPr>
            <a:spLocks noChangeArrowheads="1"/>
          </p:cNvSpPr>
          <p:nvPr/>
        </p:nvSpPr>
        <p:spPr bwMode="auto">
          <a:xfrm>
            <a:off x="1246188" y="1579563"/>
            <a:ext cx="6723062" cy="4316412"/>
          </a:xfrm>
          <a:prstGeom prst="flowChartAlternateProcess">
            <a:avLst/>
          </a:prstGeom>
          <a:solidFill>
            <a:srgbClr val="66FF33"/>
          </a:solidFill>
          <a:ln w="12700" cap="sq">
            <a:noFill/>
            <a:miter lim="800000"/>
            <a:headEnd type="none" w="sm" len="sm"/>
            <a:tailEnd type="none" w="sm" len="sm"/>
          </a:ln>
        </p:spPr>
        <p:txBody>
          <a:bodyPr lIns="82058" tIns="41029" rIns="82058" bIns="41029"/>
          <a:lstStyle/>
          <a:p>
            <a:pPr defTabSz="820738" eaLnBrk="0" hangingPunct="0"/>
            <a:r>
              <a:rPr lang="en-US" sz="1600" dirty="0">
                <a:solidFill>
                  <a:srgbClr val="000000"/>
                </a:solidFill>
              </a:rPr>
              <a:t>rlghnc0100W </a:t>
            </a:r>
            <a:r>
              <a:rPr lang="en-US" sz="1600" dirty="0" smtClean="0">
                <a:solidFill>
                  <a:srgbClr val="000000"/>
                </a:solidFill>
              </a:rPr>
              <a:t>11-02-23 </a:t>
            </a:r>
            <a:r>
              <a:rPr lang="en-US" sz="1600" dirty="0">
                <a:solidFill>
                  <a:srgbClr val="000000"/>
                </a:solidFill>
              </a:rPr>
              <a:t>11:07:59 EST Rel XX.X</a:t>
            </a:r>
          </a:p>
          <a:p>
            <a:pPr defTabSz="820738" eaLnBrk="0" hangingPunct="0"/>
            <a:r>
              <a:rPr lang="en-US" sz="1600" dirty="0">
                <a:solidFill>
                  <a:srgbClr val="000000"/>
                </a:solidFill>
              </a:rPr>
              <a:t>COLLECT =  off</a:t>
            </a:r>
          </a:p>
          <a:p>
            <a:pPr defTabSz="820738" eaLnBrk="0" hangingPunct="0"/>
            <a:r>
              <a:rPr lang="en-US" sz="1600" dirty="0" err="1">
                <a:solidFill>
                  <a:srgbClr val="000000"/>
                </a:solidFill>
              </a:rPr>
              <a:t>GTWYLSFLTR</a:t>
            </a:r>
            <a:r>
              <a:rPr lang="en-US" sz="1600" dirty="0">
                <a:solidFill>
                  <a:srgbClr val="000000"/>
                </a:solidFill>
              </a:rPr>
              <a:t> =  both</a:t>
            </a:r>
          </a:p>
          <a:p>
            <a:pPr defTabSz="820738" eaLnBrk="0" hangingPunct="0"/>
            <a:r>
              <a:rPr lang="en-US" sz="1600" dirty="0">
                <a:solidFill>
                  <a:srgbClr val="000000"/>
                </a:solidFill>
              </a:rPr>
              <a:t>-------------------------</a:t>
            </a:r>
          </a:p>
          <a:p>
            <a:pPr defTabSz="820738" eaLnBrk="0" hangingPunct="0"/>
            <a:r>
              <a:rPr lang="en-US" sz="1600" dirty="0" err="1">
                <a:solidFill>
                  <a:srgbClr val="000000"/>
                </a:solidFill>
              </a:rPr>
              <a:t>SYSTOT</a:t>
            </a:r>
            <a:r>
              <a:rPr lang="en-US" sz="1600" dirty="0">
                <a:solidFill>
                  <a:srgbClr val="000000"/>
                </a:solidFill>
              </a:rPr>
              <a:t>-STP		=(off)</a:t>
            </a:r>
          </a:p>
          <a:p>
            <a:pPr defTabSz="820738" eaLnBrk="0" hangingPunct="0"/>
            <a:r>
              <a:rPr lang="en-US" sz="1600" dirty="0" err="1">
                <a:solidFill>
                  <a:srgbClr val="000000"/>
                </a:solidFill>
              </a:rPr>
              <a:t>SYSTOT</a:t>
            </a:r>
            <a:r>
              <a:rPr lang="en-US" sz="1600" dirty="0">
                <a:solidFill>
                  <a:srgbClr val="000000"/>
                </a:solidFill>
              </a:rPr>
              <a:t>-TT		=(off)</a:t>
            </a:r>
          </a:p>
          <a:p>
            <a:pPr defTabSz="820738" eaLnBrk="0" hangingPunct="0"/>
            <a:r>
              <a:rPr lang="en-US" sz="1600" dirty="0" err="1">
                <a:solidFill>
                  <a:srgbClr val="000000"/>
                </a:solidFill>
              </a:rPr>
              <a:t>SYSTOT</a:t>
            </a:r>
            <a:r>
              <a:rPr lang="en-US" sz="1600" dirty="0">
                <a:solidFill>
                  <a:srgbClr val="000000"/>
                </a:solidFill>
              </a:rPr>
              <a:t>-STPLAN	=(off)</a:t>
            </a:r>
          </a:p>
          <a:p>
            <a:pPr defTabSz="820738" eaLnBrk="0" hangingPunct="0"/>
            <a:r>
              <a:rPr lang="en-US" sz="1600" dirty="0">
                <a:solidFill>
                  <a:srgbClr val="000000"/>
                </a:solidFill>
              </a:rPr>
              <a:t>COMP-</a:t>
            </a:r>
            <a:r>
              <a:rPr lang="en-US" sz="1600" dirty="0" err="1">
                <a:solidFill>
                  <a:srgbClr val="000000"/>
                </a:solidFill>
              </a:rPr>
              <a:t>LNKSET</a:t>
            </a:r>
            <a:r>
              <a:rPr lang="en-US" sz="1600" dirty="0">
                <a:solidFill>
                  <a:srgbClr val="000000"/>
                </a:solidFill>
              </a:rPr>
              <a:t>		=(off)</a:t>
            </a:r>
          </a:p>
          <a:p>
            <a:pPr defTabSz="820738" eaLnBrk="0" hangingPunct="0"/>
            <a:r>
              <a:rPr lang="en-US" sz="1600" dirty="0">
                <a:solidFill>
                  <a:srgbClr val="000000"/>
                </a:solidFill>
              </a:rPr>
              <a:t>COMP-LINK		=(off)</a:t>
            </a:r>
          </a:p>
          <a:p>
            <a:pPr defTabSz="820738" eaLnBrk="0" hangingPunct="0"/>
            <a:r>
              <a:rPr lang="en-US" sz="1600" dirty="0">
                <a:solidFill>
                  <a:srgbClr val="000000"/>
                </a:solidFill>
              </a:rPr>
              <a:t>GTWY-STP		=(off)</a:t>
            </a:r>
          </a:p>
          <a:p>
            <a:pPr defTabSz="820738" eaLnBrk="0" hangingPunct="0"/>
            <a:r>
              <a:rPr lang="en-US" sz="1600" dirty="0">
                <a:solidFill>
                  <a:srgbClr val="000000"/>
                </a:solidFill>
              </a:rPr>
              <a:t>GTWY-</a:t>
            </a:r>
            <a:r>
              <a:rPr lang="en-US" sz="1600" dirty="0" err="1">
                <a:solidFill>
                  <a:srgbClr val="000000"/>
                </a:solidFill>
              </a:rPr>
              <a:t>LNKSET</a:t>
            </a:r>
            <a:r>
              <a:rPr lang="en-US" sz="1600" dirty="0">
                <a:solidFill>
                  <a:srgbClr val="000000"/>
                </a:solidFill>
              </a:rPr>
              <a:t>		=(off)</a:t>
            </a:r>
          </a:p>
          <a:p>
            <a:pPr defTabSz="820738" eaLnBrk="0" hangingPunct="0"/>
            <a:r>
              <a:rPr lang="en-US" sz="1600" dirty="0" err="1">
                <a:solidFill>
                  <a:srgbClr val="000000"/>
                </a:solidFill>
              </a:rPr>
              <a:t>MTCD</a:t>
            </a:r>
            <a:r>
              <a:rPr lang="en-US" sz="1600" dirty="0">
                <a:solidFill>
                  <a:srgbClr val="000000"/>
                </a:solidFill>
              </a:rPr>
              <a:t>-STP		=(on)</a:t>
            </a:r>
          </a:p>
          <a:p>
            <a:pPr defTabSz="820738" eaLnBrk="0" hangingPunct="0"/>
            <a:r>
              <a:rPr lang="en-US" sz="1600" dirty="0" err="1">
                <a:solidFill>
                  <a:srgbClr val="000000"/>
                </a:solidFill>
              </a:rPr>
              <a:t>MTCD</a:t>
            </a:r>
            <a:r>
              <a:rPr lang="en-US" sz="1600" dirty="0">
                <a:solidFill>
                  <a:srgbClr val="000000"/>
                </a:solidFill>
              </a:rPr>
              <a:t>-LINK		=(on)</a:t>
            </a:r>
          </a:p>
          <a:p>
            <a:pPr defTabSz="820738" eaLnBrk="0" hangingPunct="0"/>
            <a:r>
              <a:rPr lang="en-US" sz="1600" dirty="0" err="1">
                <a:solidFill>
                  <a:srgbClr val="000000"/>
                </a:solidFill>
              </a:rPr>
              <a:t>MTCD</a:t>
            </a:r>
            <a:r>
              <a:rPr lang="en-US" sz="1600" dirty="0">
                <a:solidFill>
                  <a:srgbClr val="000000"/>
                </a:solidFill>
              </a:rPr>
              <a:t>-STPLAN		=(on)</a:t>
            </a:r>
          </a:p>
          <a:p>
            <a:pPr defTabSz="820738" eaLnBrk="0" hangingPunct="0"/>
            <a:r>
              <a:rPr lang="en-US" sz="1600" dirty="0" err="1">
                <a:solidFill>
                  <a:srgbClr val="000000"/>
                </a:solidFill>
              </a:rPr>
              <a:t>MTCD-LNKSET</a:t>
            </a:r>
            <a:r>
              <a:rPr lang="en-US" sz="1600" dirty="0">
                <a:solidFill>
                  <a:srgbClr val="000000"/>
                </a:solidFill>
              </a:rPr>
              <a:t>		=(on)</a:t>
            </a:r>
          </a:p>
        </p:txBody>
      </p:sp>
      <p:sp>
        <p:nvSpPr>
          <p:cNvPr id="22532" name="Text Box 4"/>
          <p:cNvSpPr txBox="1">
            <a:spLocks noChangeArrowheads="1"/>
          </p:cNvSpPr>
          <p:nvPr/>
        </p:nvSpPr>
        <p:spPr bwMode="auto">
          <a:xfrm>
            <a:off x="3255963" y="1027113"/>
            <a:ext cx="2368550" cy="447675"/>
          </a:xfrm>
          <a:prstGeom prst="rect">
            <a:avLst/>
          </a:prstGeom>
          <a:noFill/>
          <a:ln w="12700" cap="sq">
            <a:noFill/>
            <a:miter lim="800000"/>
            <a:headEnd type="none" w="sm" len="sm"/>
            <a:tailEnd type="none" w="sm" len="sm"/>
          </a:ln>
        </p:spPr>
        <p:txBody>
          <a:bodyPr wrap="none" lIns="82058" tIns="41029" rIns="82058" bIns="41029">
            <a:spAutoFit/>
          </a:bodyPr>
          <a:lstStyle/>
          <a:p>
            <a:pPr defTabSz="820738" eaLnBrk="0" hangingPunct="0"/>
            <a:r>
              <a:rPr lang="en-US" sz="2400"/>
              <a:t>rtrv-meas-sched</a:t>
            </a:r>
          </a:p>
        </p:txBody>
      </p:sp>
      <p:sp>
        <p:nvSpPr>
          <p:cNvPr id="22533" name="Text Box 5"/>
          <p:cNvSpPr txBox="1">
            <a:spLocks noChangeArrowheads="1"/>
          </p:cNvSpPr>
          <p:nvPr/>
        </p:nvSpPr>
        <p:spPr bwMode="auto">
          <a:xfrm>
            <a:off x="1246188" y="6097588"/>
            <a:ext cx="6723062" cy="357187"/>
          </a:xfrm>
          <a:prstGeom prst="rect">
            <a:avLst/>
          </a:prstGeom>
          <a:noFill/>
          <a:ln w="12700">
            <a:noFill/>
            <a:miter lim="800000"/>
            <a:headEnd type="none" w="sm" len="sm"/>
            <a:tailEnd type="none" w="sm" len="sm"/>
          </a:ln>
        </p:spPr>
        <p:txBody>
          <a:bodyPr lIns="82058" tIns="41029" rIns="82058" bIns="41029">
            <a:spAutoFit/>
          </a:bodyPr>
          <a:lstStyle/>
          <a:p>
            <a:pPr defTabSz="820738" eaLnBrk="0" hangingPunct="0">
              <a:spcBef>
                <a:spcPct val="50000"/>
              </a:spcBef>
            </a:pPr>
            <a:r>
              <a:rPr lang="en-US" i="1">
                <a:solidFill>
                  <a:schemeClr val="tx2"/>
                </a:solidFill>
              </a:rPr>
              <a:t>Note: </a:t>
            </a:r>
            <a:r>
              <a:rPr lang="en-US">
                <a:solidFill>
                  <a:schemeClr val="tx2"/>
                </a:solidFill>
              </a:rPr>
              <a:t>MTCD report types default setting are “on.” </a:t>
            </a:r>
            <a:endParaRPr lang="en-US" i="1">
              <a:solidFill>
                <a:schemeClr val="tx2"/>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0"/>
            <a:ext cx="8229600" cy="630936"/>
          </a:xfrm>
        </p:spPr>
        <p:txBody>
          <a:bodyPr/>
          <a:lstStyle/>
          <a:p>
            <a:pPr eaLnBrk="1" hangingPunct="1"/>
            <a:r>
              <a:rPr lang="en-US" dirty="0" smtClean="0"/>
              <a:t>Table of Contents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85775" y="-9525"/>
            <a:ext cx="9115425" cy="914400"/>
          </a:xfrm>
        </p:spPr>
        <p:txBody>
          <a:bodyPr/>
          <a:lstStyle/>
          <a:p>
            <a:pPr eaLnBrk="1" hangingPunct="1"/>
            <a:r>
              <a:rPr lang="en-US" dirty="0" smtClean="0"/>
              <a:t>OAM Measurement Administrative Commands</a:t>
            </a:r>
          </a:p>
        </p:txBody>
      </p:sp>
      <p:sp>
        <p:nvSpPr>
          <p:cNvPr id="23555" name="Rectangle 3"/>
          <p:cNvSpPr>
            <a:spLocks noGrp="1" noChangeArrowheads="1"/>
          </p:cNvSpPr>
          <p:nvPr>
            <p:ph type="body" idx="1"/>
          </p:nvPr>
        </p:nvSpPr>
        <p:spPr>
          <a:xfrm>
            <a:off x="219075" y="1117600"/>
            <a:ext cx="8802688" cy="882650"/>
          </a:xfrm>
        </p:spPr>
        <p:txBody>
          <a:bodyPr/>
          <a:lstStyle/>
          <a:p>
            <a:pPr eaLnBrk="1" hangingPunct="1">
              <a:lnSpc>
                <a:spcPct val="80000"/>
              </a:lnSpc>
              <a:spcBef>
                <a:spcPct val="50000"/>
              </a:spcBef>
              <a:buClrTx/>
              <a:buFontTx/>
              <a:buNone/>
            </a:pPr>
            <a:r>
              <a:rPr lang="en-US" sz="2400" smtClean="0"/>
              <a:t>chg-meas:collect=on:systotstp=on:systottt=on:systotstplan=on: complnkset=on:complink=on:gtwystp=on:gtwylnkset=on</a:t>
            </a:r>
          </a:p>
        </p:txBody>
      </p:sp>
      <p:sp>
        <p:nvSpPr>
          <p:cNvPr id="23556" name="AutoShape 4"/>
          <p:cNvSpPr>
            <a:spLocks noChangeArrowheads="1"/>
          </p:cNvSpPr>
          <p:nvPr/>
        </p:nvSpPr>
        <p:spPr bwMode="auto">
          <a:xfrm>
            <a:off x="1208088" y="1981200"/>
            <a:ext cx="6723062" cy="4314825"/>
          </a:xfrm>
          <a:prstGeom prst="flowChartAlternateProcess">
            <a:avLst/>
          </a:prstGeom>
          <a:solidFill>
            <a:srgbClr val="66FF33"/>
          </a:solidFill>
          <a:ln w="12700" cap="sq">
            <a:noFill/>
            <a:miter lim="800000"/>
            <a:headEnd type="none" w="sm" len="sm"/>
            <a:tailEnd type="none" w="sm" len="sm"/>
          </a:ln>
        </p:spPr>
        <p:txBody>
          <a:bodyPr lIns="82058" tIns="41029" rIns="82058" bIns="41029"/>
          <a:lstStyle/>
          <a:p>
            <a:pPr defTabSz="820738" eaLnBrk="0" hangingPunct="0"/>
            <a:r>
              <a:rPr lang="en-US" sz="1600" dirty="0">
                <a:solidFill>
                  <a:srgbClr val="000000"/>
                </a:solidFill>
              </a:rPr>
              <a:t>rlghnc0100W </a:t>
            </a:r>
            <a:r>
              <a:rPr lang="en-US" sz="1600" dirty="0" smtClean="0">
                <a:solidFill>
                  <a:srgbClr val="000000"/>
                </a:solidFill>
              </a:rPr>
              <a:t>11-02-23 </a:t>
            </a:r>
            <a:r>
              <a:rPr lang="en-US" sz="1600" dirty="0">
                <a:solidFill>
                  <a:srgbClr val="000000"/>
                </a:solidFill>
              </a:rPr>
              <a:t>11:07:59 EST Rel XX.X</a:t>
            </a:r>
          </a:p>
          <a:p>
            <a:pPr defTabSz="820738" eaLnBrk="0" hangingPunct="0"/>
            <a:r>
              <a:rPr lang="en-US" sz="1600" dirty="0">
                <a:solidFill>
                  <a:srgbClr val="000000"/>
                </a:solidFill>
              </a:rPr>
              <a:t>COLLECT = on</a:t>
            </a:r>
          </a:p>
          <a:p>
            <a:pPr defTabSz="820738" eaLnBrk="0" hangingPunct="0"/>
            <a:r>
              <a:rPr lang="en-US" sz="1600" dirty="0" err="1">
                <a:solidFill>
                  <a:srgbClr val="000000"/>
                </a:solidFill>
              </a:rPr>
              <a:t>GTWYLSFLTR</a:t>
            </a:r>
            <a:r>
              <a:rPr lang="en-US" sz="1600" dirty="0">
                <a:solidFill>
                  <a:srgbClr val="000000"/>
                </a:solidFill>
              </a:rPr>
              <a:t> = both</a:t>
            </a:r>
          </a:p>
          <a:p>
            <a:pPr defTabSz="820738" eaLnBrk="0" hangingPunct="0"/>
            <a:r>
              <a:rPr lang="en-US" sz="1600" dirty="0">
                <a:solidFill>
                  <a:srgbClr val="000000"/>
                </a:solidFill>
              </a:rPr>
              <a:t>-------------------------</a:t>
            </a:r>
          </a:p>
          <a:p>
            <a:pPr defTabSz="820738" eaLnBrk="0" hangingPunct="0"/>
            <a:r>
              <a:rPr lang="en-US" sz="1600" dirty="0" err="1">
                <a:solidFill>
                  <a:srgbClr val="000000"/>
                </a:solidFill>
              </a:rPr>
              <a:t>SYSTOT</a:t>
            </a:r>
            <a:r>
              <a:rPr lang="en-US" sz="1600" dirty="0">
                <a:solidFill>
                  <a:srgbClr val="000000"/>
                </a:solidFill>
              </a:rPr>
              <a:t>-STP		=on</a:t>
            </a:r>
          </a:p>
          <a:p>
            <a:pPr defTabSz="820738" eaLnBrk="0" hangingPunct="0"/>
            <a:r>
              <a:rPr lang="en-US" sz="1600" dirty="0" err="1">
                <a:solidFill>
                  <a:srgbClr val="000000"/>
                </a:solidFill>
              </a:rPr>
              <a:t>SYSTOT</a:t>
            </a:r>
            <a:r>
              <a:rPr lang="en-US" sz="1600" dirty="0">
                <a:solidFill>
                  <a:srgbClr val="000000"/>
                </a:solidFill>
              </a:rPr>
              <a:t>-TT		=on</a:t>
            </a:r>
          </a:p>
          <a:p>
            <a:pPr defTabSz="820738" eaLnBrk="0" hangingPunct="0"/>
            <a:r>
              <a:rPr lang="en-US" sz="1600" dirty="0" err="1">
                <a:solidFill>
                  <a:srgbClr val="000000"/>
                </a:solidFill>
              </a:rPr>
              <a:t>SYSTOT</a:t>
            </a:r>
            <a:r>
              <a:rPr lang="en-US" sz="1600" dirty="0">
                <a:solidFill>
                  <a:srgbClr val="000000"/>
                </a:solidFill>
              </a:rPr>
              <a:t>-STPLAN	=on</a:t>
            </a:r>
          </a:p>
          <a:p>
            <a:pPr defTabSz="820738" eaLnBrk="0" hangingPunct="0"/>
            <a:r>
              <a:rPr lang="en-US" sz="1600" dirty="0">
                <a:solidFill>
                  <a:srgbClr val="000000"/>
                </a:solidFill>
              </a:rPr>
              <a:t>COMP-</a:t>
            </a:r>
            <a:r>
              <a:rPr lang="en-US" sz="1600" dirty="0" err="1">
                <a:solidFill>
                  <a:srgbClr val="000000"/>
                </a:solidFill>
              </a:rPr>
              <a:t>LNKSET</a:t>
            </a:r>
            <a:r>
              <a:rPr lang="en-US" sz="1600" dirty="0">
                <a:solidFill>
                  <a:srgbClr val="000000"/>
                </a:solidFill>
              </a:rPr>
              <a:t>		=on</a:t>
            </a:r>
          </a:p>
          <a:p>
            <a:pPr defTabSz="820738" eaLnBrk="0" hangingPunct="0"/>
            <a:r>
              <a:rPr lang="en-US" sz="1600" dirty="0">
                <a:solidFill>
                  <a:srgbClr val="000000"/>
                </a:solidFill>
              </a:rPr>
              <a:t>COMP-LINK		=on</a:t>
            </a:r>
          </a:p>
          <a:p>
            <a:pPr defTabSz="820738" eaLnBrk="0" hangingPunct="0"/>
            <a:r>
              <a:rPr lang="en-US" sz="1600" dirty="0">
                <a:solidFill>
                  <a:srgbClr val="000000"/>
                </a:solidFill>
              </a:rPr>
              <a:t>GTWY-STP		=on</a:t>
            </a:r>
          </a:p>
          <a:p>
            <a:pPr defTabSz="820738" eaLnBrk="0" hangingPunct="0"/>
            <a:r>
              <a:rPr lang="en-US" sz="1600" dirty="0">
                <a:solidFill>
                  <a:srgbClr val="000000"/>
                </a:solidFill>
              </a:rPr>
              <a:t>GTWY-</a:t>
            </a:r>
            <a:r>
              <a:rPr lang="en-US" sz="1600" dirty="0" err="1">
                <a:solidFill>
                  <a:srgbClr val="000000"/>
                </a:solidFill>
              </a:rPr>
              <a:t>LNKSET</a:t>
            </a:r>
            <a:r>
              <a:rPr lang="en-US" sz="1600" dirty="0">
                <a:solidFill>
                  <a:srgbClr val="000000"/>
                </a:solidFill>
              </a:rPr>
              <a:t>		=on</a:t>
            </a:r>
          </a:p>
          <a:p>
            <a:pPr defTabSz="820738" eaLnBrk="0" hangingPunct="0"/>
            <a:r>
              <a:rPr lang="en-US" sz="1600" dirty="0" err="1">
                <a:solidFill>
                  <a:srgbClr val="000000"/>
                </a:solidFill>
              </a:rPr>
              <a:t>MTCD</a:t>
            </a:r>
            <a:r>
              <a:rPr lang="en-US" sz="1600" dirty="0">
                <a:solidFill>
                  <a:srgbClr val="000000"/>
                </a:solidFill>
              </a:rPr>
              <a:t>-STP		=on</a:t>
            </a:r>
          </a:p>
          <a:p>
            <a:pPr defTabSz="820738" eaLnBrk="0" hangingPunct="0"/>
            <a:r>
              <a:rPr lang="en-US" sz="1600" dirty="0" err="1">
                <a:solidFill>
                  <a:srgbClr val="000000"/>
                </a:solidFill>
              </a:rPr>
              <a:t>MTCD</a:t>
            </a:r>
            <a:r>
              <a:rPr lang="en-US" sz="1600" dirty="0">
                <a:solidFill>
                  <a:srgbClr val="000000"/>
                </a:solidFill>
              </a:rPr>
              <a:t>-LINK		=on</a:t>
            </a:r>
          </a:p>
          <a:p>
            <a:pPr defTabSz="820738" eaLnBrk="0" hangingPunct="0"/>
            <a:r>
              <a:rPr lang="en-US" sz="1600" dirty="0" err="1">
                <a:solidFill>
                  <a:srgbClr val="000000"/>
                </a:solidFill>
              </a:rPr>
              <a:t>MTCD</a:t>
            </a:r>
            <a:r>
              <a:rPr lang="en-US" sz="1600" dirty="0">
                <a:solidFill>
                  <a:srgbClr val="000000"/>
                </a:solidFill>
              </a:rPr>
              <a:t>-STPLAN		=on</a:t>
            </a:r>
          </a:p>
          <a:p>
            <a:pPr defTabSz="820738" eaLnBrk="0" hangingPunct="0"/>
            <a:r>
              <a:rPr lang="en-US" sz="1600" dirty="0" err="1">
                <a:solidFill>
                  <a:srgbClr val="000000"/>
                </a:solidFill>
              </a:rPr>
              <a:t>MTCD-LNKSET</a:t>
            </a:r>
            <a:r>
              <a:rPr lang="en-US" sz="1600" dirty="0">
                <a:solidFill>
                  <a:srgbClr val="000000"/>
                </a:solidFill>
              </a:rPr>
              <a:t>		=on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ChangeArrowheads="1"/>
          </p:cNvSpPr>
          <p:nvPr/>
        </p:nvSpPr>
        <p:spPr bwMode="auto">
          <a:xfrm>
            <a:off x="1208088" y="2078038"/>
            <a:ext cx="6723062" cy="4314825"/>
          </a:xfrm>
          <a:prstGeom prst="flowChartAlternateProcess">
            <a:avLst/>
          </a:prstGeom>
          <a:solidFill>
            <a:srgbClr val="66FF33"/>
          </a:solidFill>
          <a:ln w="12700" cap="sq">
            <a:noFill/>
            <a:miter lim="800000"/>
            <a:headEnd type="none" w="sm" len="sm"/>
            <a:tailEnd type="none" w="sm" len="sm"/>
          </a:ln>
        </p:spPr>
        <p:txBody>
          <a:bodyPr lIns="82058" tIns="41029" rIns="82058" bIns="41029"/>
          <a:lstStyle/>
          <a:p>
            <a:pPr defTabSz="820738" eaLnBrk="0" hangingPunct="0"/>
            <a:r>
              <a:rPr lang="en-US" sz="1600" dirty="0">
                <a:solidFill>
                  <a:srgbClr val="000000"/>
                </a:solidFill>
              </a:rPr>
              <a:t>rlghnc0100W </a:t>
            </a:r>
            <a:r>
              <a:rPr lang="en-US" sz="1600" dirty="0" smtClean="0">
                <a:solidFill>
                  <a:srgbClr val="000000"/>
                </a:solidFill>
              </a:rPr>
              <a:t>11-02-23 </a:t>
            </a:r>
            <a:r>
              <a:rPr lang="en-US" sz="1600" dirty="0">
                <a:solidFill>
                  <a:srgbClr val="000000"/>
                </a:solidFill>
              </a:rPr>
              <a:t>11:07:59 EST Rel XX.X</a:t>
            </a:r>
          </a:p>
          <a:p>
            <a:pPr defTabSz="820738" eaLnBrk="0" hangingPunct="0"/>
            <a:r>
              <a:rPr lang="en-US" sz="1600" dirty="0">
                <a:solidFill>
                  <a:srgbClr val="000000"/>
                </a:solidFill>
              </a:rPr>
              <a:t>COLLECT = on</a:t>
            </a:r>
          </a:p>
          <a:p>
            <a:pPr defTabSz="820738" eaLnBrk="0" hangingPunct="0"/>
            <a:r>
              <a:rPr lang="en-US" sz="1600" dirty="0" err="1">
                <a:solidFill>
                  <a:srgbClr val="000000"/>
                </a:solidFill>
              </a:rPr>
              <a:t>GTWYLSFLTR</a:t>
            </a:r>
            <a:r>
              <a:rPr lang="en-US" sz="1600" dirty="0">
                <a:solidFill>
                  <a:srgbClr val="000000"/>
                </a:solidFill>
              </a:rPr>
              <a:t> = both</a:t>
            </a:r>
          </a:p>
          <a:p>
            <a:pPr defTabSz="820738" eaLnBrk="0" hangingPunct="0"/>
            <a:r>
              <a:rPr lang="en-US" sz="1600" dirty="0">
                <a:solidFill>
                  <a:srgbClr val="000000"/>
                </a:solidFill>
              </a:rPr>
              <a:t>-------------------------</a:t>
            </a:r>
          </a:p>
          <a:p>
            <a:pPr defTabSz="820738" eaLnBrk="0" hangingPunct="0"/>
            <a:r>
              <a:rPr lang="en-US" sz="1600" dirty="0" err="1">
                <a:solidFill>
                  <a:srgbClr val="000000"/>
                </a:solidFill>
              </a:rPr>
              <a:t>SYSTOT</a:t>
            </a:r>
            <a:r>
              <a:rPr lang="en-US" sz="1600" dirty="0">
                <a:solidFill>
                  <a:srgbClr val="000000"/>
                </a:solidFill>
              </a:rPr>
              <a:t>-STP		=on</a:t>
            </a:r>
          </a:p>
          <a:p>
            <a:pPr defTabSz="820738" eaLnBrk="0" hangingPunct="0"/>
            <a:r>
              <a:rPr lang="en-US" sz="1600" dirty="0" err="1">
                <a:solidFill>
                  <a:srgbClr val="000000"/>
                </a:solidFill>
              </a:rPr>
              <a:t>SYSTOT</a:t>
            </a:r>
            <a:r>
              <a:rPr lang="en-US" sz="1600" dirty="0">
                <a:solidFill>
                  <a:srgbClr val="000000"/>
                </a:solidFill>
              </a:rPr>
              <a:t>-TT		=on</a:t>
            </a:r>
          </a:p>
          <a:p>
            <a:pPr defTabSz="820738" eaLnBrk="0" hangingPunct="0"/>
            <a:r>
              <a:rPr lang="en-US" sz="1600" dirty="0" err="1">
                <a:solidFill>
                  <a:srgbClr val="000000"/>
                </a:solidFill>
              </a:rPr>
              <a:t>SYSTOT</a:t>
            </a:r>
            <a:r>
              <a:rPr lang="en-US" sz="1600" dirty="0">
                <a:solidFill>
                  <a:srgbClr val="000000"/>
                </a:solidFill>
              </a:rPr>
              <a:t>-STPLAN	=on</a:t>
            </a:r>
          </a:p>
          <a:p>
            <a:pPr defTabSz="820738" eaLnBrk="0" hangingPunct="0"/>
            <a:r>
              <a:rPr lang="en-US" sz="1600" dirty="0">
                <a:solidFill>
                  <a:srgbClr val="000000"/>
                </a:solidFill>
              </a:rPr>
              <a:t>COMP-</a:t>
            </a:r>
            <a:r>
              <a:rPr lang="en-US" sz="1600" dirty="0" err="1">
                <a:solidFill>
                  <a:srgbClr val="000000"/>
                </a:solidFill>
              </a:rPr>
              <a:t>LNKSET</a:t>
            </a:r>
            <a:r>
              <a:rPr lang="en-US" sz="1600" dirty="0">
                <a:solidFill>
                  <a:srgbClr val="000000"/>
                </a:solidFill>
              </a:rPr>
              <a:t>		=on</a:t>
            </a:r>
          </a:p>
          <a:p>
            <a:pPr defTabSz="820738" eaLnBrk="0" hangingPunct="0"/>
            <a:r>
              <a:rPr lang="en-US" sz="1600" dirty="0">
                <a:solidFill>
                  <a:srgbClr val="000000"/>
                </a:solidFill>
              </a:rPr>
              <a:t>COMP-LINK		=on</a:t>
            </a:r>
          </a:p>
          <a:p>
            <a:pPr defTabSz="820738" eaLnBrk="0" hangingPunct="0"/>
            <a:r>
              <a:rPr lang="en-US" sz="1600" dirty="0">
                <a:solidFill>
                  <a:srgbClr val="000000"/>
                </a:solidFill>
              </a:rPr>
              <a:t>GTWY-STP		=on</a:t>
            </a:r>
          </a:p>
          <a:p>
            <a:pPr defTabSz="820738" eaLnBrk="0" hangingPunct="0"/>
            <a:r>
              <a:rPr lang="en-US" sz="1600" dirty="0">
                <a:solidFill>
                  <a:srgbClr val="000000"/>
                </a:solidFill>
              </a:rPr>
              <a:t>GTWY-</a:t>
            </a:r>
            <a:r>
              <a:rPr lang="en-US" sz="1600" dirty="0" err="1">
                <a:solidFill>
                  <a:srgbClr val="000000"/>
                </a:solidFill>
              </a:rPr>
              <a:t>LNKSET</a:t>
            </a:r>
            <a:r>
              <a:rPr lang="en-US" sz="1600" dirty="0">
                <a:solidFill>
                  <a:srgbClr val="000000"/>
                </a:solidFill>
              </a:rPr>
              <a:t>		=on</a:t>
            </a:r>
          </a:p>
          <a:p>
            <a:pPr defTabSz="820738" eaLnBrk="0" hangingPunct="0"/>
            <a:r>
              <a:rPr lang="en-US" sz="1600" dirty="0" err="1">
                <a:solidFill>
                  <a:srgbClr val="000000"/>
                </a:solidFill>
              </a:rPr>
              <a:t>MTCD</a:t>
            </a:r>
            <a:r>
              <a:rPr lang="en-US" sz="1600" dirty="0">
                <a:solidFill>
                  <a:srgbClr val="000000"/>
                </a:solidFill>
              </a:rPr>
              <a:t>-STP		=on</a:t>
            </a:r>
          </a:p>
          <a:p>
            <a:pPr defTabSz="820738" eaLnBrk="0" hangingPunct="0"/>
            <a:r>
              <a:rPr lang="en-US" sz="1600" dirty="0" err="1">
                <a:solidFill>
                  <a:srgbClr val="000000"/>
                </a:solidFill>
              </a:rPr>
              <a:t>MTCD</a:t>
            </a:r>
            <a:r>
              <a:rPr lang="en-US" sz="1600" dirty="0">
                <a:solidFill>
                  <a:srgbClr val="000000"/>
                </a:solidFill>
              </a:rPr>
              <a:t>-LINK		=on</a:t>
            </a:r>
          </a:p>
          <a:p>
            <a:pPr defTabSz="820738" eaLnBrk="0" hangingPunct="0"/>
            <a:r>
              <a:rPr lang="en-US" sz="1600" dirty="0" err="1">
                <a:solidFill>
                  <a:srgbClr val="000000"/>
                </a:solidFill>
              </a:rPr>
              <a:t>MTCD</a:t>
            </a:r>
            <a:r>
              <a:rPr lang="en-US" sz="1600" dirty="0">
                <a:solidFill>
                  <a:srgbClr val="000000"/>
                </a:solidFill>
              </a:rPr>
              <a:t>-STPLAN		=on</a:t>
            </a:r>
          </a:p>
          <a:p>
            <a:pPr defTabSz="820738" eaLnBrk="0" hangingPunct="0"/>
            <a:r>
              <a:rPr lang="en-US" sz="1600" dirty="0" err="1">
                <a:solidFill>
                  <a:srgbClr val="000000"/>
                </a:solidFill>
              </a:rPr>
              <a:t>MTCD-LNKSET</a:t>
            </a:r>
            <a:r>
              <a:rPr lang="en-US" sz="1600" dirty="0">
                <a:solidFill>
                  <a:srgbClr val="000000"/>
                </a:solidFill>
              </a:rPr>
              <a:t>		=on</a:t>
            </a:r>
          </a:p>
        </p:txBody>
      </p:sp>
      <p:sp>
        <p:nvSpPr>
          <p:cNvPr id="24579" name="Rectangle 3"/>
          <p:cNvSpPr>
            <a:spLocks noGrp="1" noChangeArrowheads="1"/>
          </p:cNvSpPr>
          <p:nvPr>
            <p:ph type="title"/>
          </p:nvPr>
        </p:nvSpPr>
        <p:spPr>
          <a:xfrm>
            <a:off x="523875" y="0"/>
            <a:ext cx="9153525" cy="457200"/>
          </a:xfrm>
        </p:spPr>
        <p:txBody>
          <a:bodyPr/>
          <a:lstStyle/>
          <a:p>
            <a:pPr eaLnBrk="1" hangingPunct="1"/>
            <a:r>
              <a:rPr lang="en-US" dirty="0" smtClean="0"/>
              <a:t>OAM Measurement Administrative Commands</a:t>
            </a:r>
          </a:p>
        </p:txBody>
      </p:sp>
      <p:sp>
        <p:nvSpPr>
          <p:cNvPr id="24580" name="AutoShape 4"/>
          <p:cNvSpPr>
            <a:spLocks noChangeArrowheads="1"/>
          </p:cNvSpPr>
          <p:nvPr/>
        </p:nvSpPr>
        <p:spPr bwMode="auto">
          <a:xfrm>
            <a:off x="3263900" y="838200"/>
            <a:ext cx="5124450" cy="1011238"/>
          </a:xfrm>
          <a:prstGeom prst="wedgeRoundRectCallout">
            <a:avLst>
              <a:gd name="adj1" fmla="val -46190"/>
              <a:gd name="adj2" fmla="val 148116"/>
              <a:gd name="adj3" fmla="val 16667"/>
            </a:avLst>
          </a:prstGeom>
          <a:noFill/>
          <a:ln w="38100">
            <a:solidFill>
              <a:schemeClr val="tx1"/>
            </a:solidFill>
            <a:miter lim="800000"/>
            <a:headEnd type="none" w="sm" len="sm"/>
            <a:tailEnd type="none" w="sm" len="sm"/>
          </a:ln>
        </p:spPr>
        <p:txBody>
          <a:bodyPr wrap="none" lIns="82058" tIns="41029" rIns="82058" bIns="41029" anchor="ctr"/>
          <a:lstStyle/>
          <a:p>
            <a:pPr defTabSz="820738" eaLnBrk="0" hangingPunct="0"/>
            <a:endParaRPr lang="en-US" b="1"/>
          </a:p>
          <a:p>
            <a:pPr defTabSz="820738" eaLnBrk="0" hangingPunct="0"/>
            <a:r>
              <a:rPr lang="en-US" b="1"/>
              <a:t>The Gateway Linkset Filter (GTWYLSFLTR)  </a:t>
            </a:r>
          </a:p>
          <a:p>
            <a:pPr defTabSz="820738" eaLnBrk="0" hangingPunct="0"/>
            <a:r>
              <a:rPr lang="en-US" b="1"/>
              <a:t>filters the linksets included in the GTWY </a:t>
            </a:r>
          </a:p>
          <a:p>
            <a:pPr defTabSz="820738" eaLnBrk="0" hangingPunct="0"/>
            <a:r>
              <a:rPr lang="en-US" b="1"/>
              <a:t>measurement report.</a:t>
            </a:r>
            <a:r>
              <a:rPr lang="en-US" sz="1400"/>
              <a:t>  </a:t>
            </a:r>
            <a:r>
              <a:rPr lang="en-US"/>
              <a:t>(default = both)</a:t>
            </a:r>
          </a:p>
          <a:p>
            <a:pPr defTabSz="820738" eaLnBrk="0" hangingPunct="0"/>
            <a:endParaRPr lang="en-US">
              <a:solidFill>
                <a:schemeClr val="folHlink"/>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0"/>
            <a:ext cx="9144000" cy="457200"/>
          </a:xfrm>
        </p:spPr>
        <p:txBody>
          <a:bodyPr/>
          <a:lstStyle/>
          <a:p>
            <a:pPr eaLnBrk="1" hangingPunct="1"/>
            <a:r>
              <a:rPr lang="en-US" dirty="0" smtClean="0"/>
              <a:t>Measurement Collection – More than 1200 Links</a:t>
            </a:r>
            <a:endParaRPr lang="en-US" sz="2800" dirty="0" smtClean="0"/>
          </a:p>
        </p:txBody>
      </p:sp>
      <p:grpSp>
        <p:nvGrpSpPr>
          <p:cNvPr id="2" name="Group 3"/>
          <p:cNvGrpSpPr>
            <a:grpSpLocks/>
          </p:cNvGrpSpPr>
          <p:nvPr/>
        </p:nvGrpSpPr>
        <p:grpSpPr bwMode="auto">
          <a:xfrm>
            <a:off x="388938" y="2828925"/>
            <a:ext cx="1630362" cy="1562100"/>
            <a:chOff x="653" y="1956"/>
            <a:chExt cx="1027" cy="984"/>
          </a:xfrm>
        </p:grpSpPr>
        <p:sp>
          <p:nvSpPr>
            <p:cNvPr id="25750" name="Rectangle 4"/>
            <p:cNvSpPr>
              <a:spLocks noChangeArrowheads="1"/>
            </p:cNvSpPr>
            <p:nvPr/>
          </p:nvSpPr>
          <p:spPr bwMode="auto">
            <a:xfrm>
              <a:off x="1284" y="1956"/>
              <a:ext cx="384" cy="984"/>
            </a:xfrm>
            <a:prstGeom prst="rect">
              <a:avLst/>
            </a:prstGeom>
            <a:solidFill>
              <a:srgbClr val="F0E8B7"/>
            </a:solidFill>
            <a:ln w="9525">
              <a:solidFill>
                <a:schemeClr val="tx1"/>
              </a:solidFill>
              <a:miter lim="800000"/>
              <a:headEnd/>
              <a:tailEnd/>
            </a:ln>
          </p:spPr>
          <p:txBody>
            <a:bodyPr wrap="none" lIns="82058" tIns="41029" rIns="82058" bIns="41029" anchor="ctr"/>
            <a:lstStyle/>
            <a:p>
              <a:pPr algn="ctr" defTabSz="820738" eaLnBrk="0" hangingPunct="0"/>
              <a:endParaRPr lang="en-US" sz="1300"/>
            </a:p>
          </p:txBody>
        </p:sp>
        <p:sp>
          <p:nvSpPr>
            <p:cNvPr id="25751" name="Oval 5"/>
            <p:cNvSpPr>
              <a:spLocks noChangeArrowheads="1"/>
            </p:cNvSpPr>
            <p:nvPr/>
          </p:nvSpPr>
          <p:spPr bwMode="auto">
            <a:xfrm>
              <a:off x="1334" y="2023"/>
              <a:ext cx="44" cy="42"/>
            </a:xfrm>
            <a:prstGeom prst="ellipse">
              <a:avLst/>
            </a:prstGeom>
            <a:solidFill>
              <a:srgbClr val="00CC00"/>
            </a:solidFill>
            <a:ln w="9525">
              <a:solidFill>
                <a:schemeClr val="tx1"/>
              </a:solidFill>
              <a:round/>
              <a:headEnd/>
              <a:tailEnd/>
            </a:ln>
          </p:spPr>
          <p:txBody>
            <a:bodyPr wrap="none" anchor="ctr"/>
            <a:lstStyle/>
            <a:p>
              <a:endParaRPr lang="en-US"/>
            </a:p>
          </p:txBody>
        </p:sp>
        <p:sp>
          <p:nvSpPr>
            <p:cNvPr id="25752" name="Oval 6"/>
            <p:cNvSpPr>
              <a:spLocks noChangeArrowheads="1"/>
            </p:cNvSpPr>
            <p:nvPr/>
          </p:nvSpPr>
          <p:spPr bwMode="auto">
            <a:xfrm>
              <a:off x="1334" y="2108"/>
              <a:ext cx="44" cy="42"/>
            </a:xfrm>
            <a:prstGeom prst="ellipse">
              <a:avLst/>
            </a:prstGeom>
            <a:solidFill>
              <a:srgbClr val="00CC00"/>
            </a:solidFill>
            <a:ln w="9525">
              <a:solidFill>
                <a:schemeClr val="tx1"/>
              </a:solidFill>
              <a:round/>
              <a:headEnd/>
              <a:tailEnd/>
            </a:ln>
          </p:spPr>
          <p:txBody>
            <a:bodyPr wrap="none" anchor="ctr"/>
            <a:lstStyle/>
            <a:p>
              <a:endParaRPr lang="en-US"/>
            </a:p>
          </p:txBody>
        </p:sp>
        <p:sp>
          <p:nvSpPr>
            <p:cNvPr id="25753" name="Oval 7"/>
            <p:cNvSpPr>
              <a:spLocks noChangeArrowheads="1"/>
            </p:cNvSpPr>
            <p:nvPr/>
          </p:nvSpPr>
          <p:spPr bwMode="auto">
            <a:xfrm>
              <a:off x="1334" y="2192"/>
              <a:ext cx="44" cy="43"/>
            </a:xfrm>
            <a:prstGeom prst="ellipse">
              <a:avLst/>
            </a:prstGeom>
            <a:solidFill>
              <a:srgbClr val="00CC00"/>
            </a:solidFill>
            <a:ln w="9525">
              <a:solidFill>
                <a:schemeClr val="tx1"/>
              </a:solidFill>
              <a:round/>
              <a:headEnd/>
              <a:tailEnd/>
            </a:ln>
          </p:spPr>
          <p:txBody>
            <a:bodyPr wrap="none" anchor="ctr"/>
            <a:lstStyle/>
            <a:p>
              <a:endParaRPr lang="en-US"/>
            </a:p>
          </p:txBody>
        </p:sp>
        <p:sp>
          <p:nvSpPr>
            <p:cNvPr id="25754" name="Oval 8"/>
            <p:cNvSpPr>
              <a:spLocks noChangeArrowheads="1"/>
            </p:cNvSpPr>
            <p:nvPr/>
          </p:nvSpPr>
          <p:spPr bwMode="auto">
            <a:xfrm>
              <a:off x="1334" y="2277"/>
              <a:ext cx="44" cy="42"/>
            </a:xfrm>
            <a:prstGeom prst="ellipse">
              <a:avLst/>
            </a:prstGeom>
            <a:solidFill>
              <a:srgbClr val="00CC00"/>
            </a:solidFill>
            <a:ln w="9525">
              <a:solidFill>
                <a:schemeClr val="tx1"/>
              </a:solidFill>
              <a:round/>
              <a:headEnd/>
              <a:tailEnd/>
            </a:ln>
          </p:spPr>
          <p:txBody>
            <a:bodyPr wrap="none" anchor="ctr"/>
            <a:lstStyle/>
            <a:p>
              <a:endParaRPr lang="en-US"/>
            </a:p>
          </p:txBody>
        </p:sp>
        <p:sp>
          <p:nvSpPr>
            <p:cNvPr id="25755" name="Oval 9"/>
            <p:cNvSpPr>
              <a:spLocks noChangeArrowheads="1"/>
            </p:cNvSpPr>
            <p:nvPr/>
          </p:nvSpPr>
          <p:spPr bwMode="auto">
            <a:xfrm>
              <a:off x="1334" y="2362"/>
              <a:ext cx="44" cy="42"/>
            </a:xfrm>
            <a:prstGeom prst="ellipse">
              <a:avLst/>
            </a:prstGeom>
            <a:solidFill>
              <a:srgbClr val="00CC00"/>
            </a:solidFill>
            <a:ln w="9525">
              <a:solidFill>
                <a:schemeClr val="tx1"/>
              </a:solidFill>
              <a:round/>
              <a:headEnd/>
              <a:tailEnd/>
            </a:ln>
          </p:spPr>
          <p:txBody>
            <a:bodyPr wrap="none" anchor="ctr"/>
            <a:lstStyle/>
            <a:p>
              <a:endParaRPr lang="en-US"/>
            </a:p>
          </p:txBody>
        </p:sp>
        <p:sp>
          <p:nvSpPr>
            <p:cNvPr id="25756" name="Text Box 10"/>
            <p:cNvSpPr txBox="1">
              <a:spLocks noChangeArrowheads="1"/>
            </p:cNvSpPr>
            <p:nvPr/>
          </p:nvSpPr>
          <p:spPr bwMode="auto">
            <a:xfrm>
              <a:off x="1223" y="2446"/>
              <a:ext cx="457" cy="186"/>
            </a:xfrm>
            <a:prstGeom prst="rect">
              <a:avLst/>
            </a:prstGeom>
            <a:noFill/>
            <a:ln w="9525">
              <a:noFill/>
              <a:miter lim="800000"/>
              <a:headEnd/>
              <a:tailEnd/>
            </a:ln>
          </p:spPr>
          <p:txBody>
            <a:bodyPr wrap="none" lIns="82058" tIns="41029" rIns="82058" bIns="41029">
              <a:spAutoFit/>
            </a:bodyPr>
            <a:lstStyle/>
            <a:p>
              <a:pPr defTabSz="820738" eaLnBrk="0" hangingPunct="0"/>
              <a:r>
                <a:rPr lang="en-US" sz="1300"/>
                <a:t> </a:t>
              </a:r>
              <a:r>
                <a:rPr lang="en-US" sz="1400"/>
                <a:t>EDSM</a:t>
              </a:r>
            </a:p>
          </p:txBody>
        </p:sp>
        <p:sp>
          <p:nvSpPr>
            <p:cNvPr id="25757" name="Rectangle 11"/>
            <p:cNvSpPr>
              <a:spLocks noChangeArrowheads="1"/>
            </p:cNvSpPr>
            <p:nvPr/>
          </p:nvSpPr>
          <p:spPr bwMode="auto">
            <a:xfrm>
              <a:off x="714" y="1956"/>
              <a:ext cx="384" cy="972"/>
            </a:xfrm>
            <a:prstGeom prst="rect">
              <a:avLst/>
            </a:prstGeom>
            <a:solidFill>
              <a:srgbClr val="F0E8B7"/>
            </a:solidFill>
            <a:ln w="9525">
              <a:solidFill>
                <a:schemeClr val="tx1"/>
              </a:solidFill>
              <a:miter lim="800000"/>
              <a:headEnd/>
              <a:tailEnd/>
            </a:ln>
          </p:spPr>
          <p:txBody>
            <a:bodyPr wrap="none" lIns="82058" tIns="41029" rIns="82058" bIns="41029" anchor="ctr"/>
            <a:lstStyle/>
            <a:p>
              <a:pPr algn="ctr" defTabSz="820738" eaLnBrk="0" hangingPunct="0"/>
              <a:endParaRPr lang="en-US" sz="1300"/>
            </a:p>
          </p:txBody>
        </p:sp>
        <p:sp>
          <p:nvSpPr>
            <p:cNvPr id="25758" name="Oval 12"/>
            <p:cNvSpPr>
              <a:spLocks noChangeArrowheads="1"/>
            </p:cNvSpPr>
            <p:nvPr/>
          </p:nvSpPr>
          <p:spPr bwMode="auto">
            <a:xfrm>
              <a:off x="758" y="2023"/>
              <a:ext cx="44" cy="42"/>
            </a:xfrm>
            <a:prstGeom prst="ellipse">
              <a:avLst/>
            </a:prstGeom>
            <a:solidFill>
              <a:srgbClr val="00CC00"/>
            </a:solidFill>
            <a:ln w="9525">
              <a:solidFill>
                <a:schemeClr val="tx1"/>
              </a:solidFill>
              <a:round/>
              <a:headEnd/>
              <a:tailEnd/>
            </a:ln>
          </p:spPr>
          <p:txBody>
            <a:bodyPr wrap="none" anchor="ctr"/>
            <a:lstStyle/>
            <a:p>
              <a:endParaRPr lang="en-US"/>
            </a:p>
          </p:txBody>
        </p:sp>
        <p:sp>
          <p:nvSpPr>
            <p:cNvPr id="25759" name="Oval 13"/>
            <p:cNvSpPr>
              <a:spLocks noChangeArrowheads="1"/>
            </p:cNvSpPr>
            <p:nvPr/>
          </p:nvSpPr>
          <p:spPr bwMode="auto">
            <a:xfrm>
              <a:off x="758" y="2108"/>
              <a:ext cx="44" cy="42"/>
            </a:xfrm>
            <a:prstGeom prst="ellipse">
              <a:avLst/>
            </a:prstGeom>
            <a:solidFill>
              <a:srgbClr val="00CC00"/>
            </a:solidFill>
            <a:ln w="9525">
              <a:solidFill>
                <a:schemeClr val="tx1"/>
              </a:solidFill>
              <a:round/>
              <a:headEnd/>
              <a:tailEnd/>
            </a:ln>
          </p:spPr>
          <p:txBody>
            <a:bodyPr wrap="none" anchor="ctr"/>
            <a:lstStyle/>
            <a:p>
              <a:endParaRPr lang="en-US"/>
            </a:p>
          </p:txBody>
        </p:sp>
        <p:sp>
          <p:nvSpPr>
            <p:cNvPr id="25760" name="Oval 14"/>
            <p:cNvSpPr>
              <a:spLocks noChangeArrowheads="1"/>
            </p:cNvSpPr>
            <p:nvPr/>
          </p:nvSpPr>
          <p:spPr bwMode="auto">
            <a:xfrm>
              <a:off x="758" y="2192"/>
              <a:ext cx="44" cy="43"/>
            </a:xfrm>
            <a:prstGeom prst="ellipse">
              <a:avLst/>
            </a:prstGeom>
            <a:solidFill>
              <a:srgbClr val="00CC00"/>
            </a:solidFill>
            <a:ln w="9525">
              <a:solidFill>
                <a:schemeClr val="tx1"/>
              </a:solidFill>
              <a:round/>
              <a:headEnd/>
              <a:tailEnd/>
            </a:ln>
          </p:spPr>
          <p:txBody>
            <a:bodyPr wrap="none" anchor="ctr"/>
            <a:lstStyle/>
            <a:p>
              <a:endParaRPr lang="en-US"/>
            </a:p>
          </p:txBody>
        </p:sp>
        <p:sp>
          <p:nvSpPr>
            <p:cNvPr id="25761" name="Oval 15"/>
            <p:cNvSpPr>
              <a:spLocks noChangeArrowheads="1"/>
            </p:cNvSpPr>
            <p:nvPr/>
          </p:nvSpPr>
          <p:spPr bwMode="auto">
            <a:xfrm>
              <a:off x="758" y="2277"/>
              <a:ext cx="44" cy="42"/>
            </a:xfrm>
            <a:prstGeom prst="ellipse">
              <a:avLst/>
            </a:prstGeom>
            <a:solidFill>
              <a:srgbClr val="00CC00"/>
            </a:solidFill>
            <a:ln w="9525">
              <a:solidFill>
                <a:schemeClr val="tx1"/>
              </a:solidFill>
              <a:round/>
              <a:headEnd/>
              <a:tailEnd/>
            </a:ln>
          </p:spPr>
          <p:txBody>
            <a:bodyPr wrap="none" anchor="ctr"/>
            <a:lstStyle/>
            <a:p>
              <a:endParaRPr lang="en-US"/>
            </a:p>
          </p:txBody>
        </p:sp>
        <p:sp>
          <p:nvSpPr>
            <p:cNvPr id="25762" name="Oval 16"/>
            <p:cNvSpPr>
              <a:spLocks noChangeArrowheads="1"/>
            </p:cNvSpPr>
            <p:nvPr/>
          </p:nvSpPr>
          <p:spPr bwMode="auto">
            <a:xfrm>
              <a:off x="758" y="2362"/>
              <a:ext cx="44" cy="42"/>
            </a:xfrm>
            <a:prstGeom prst="ellipse">
              <a:avLst/>
            </a:prstGeom>
            <a:solidFill>
              <a:srgbClr val="00CC00"/>
            </a:solidFill>
            <a:ln w="9525">
              <a:solidFill>
                <a:schemeClr val="tx1"/>
              </a:solidFill>
              <a:round/>
              <a:headEnd/>
              <a:tailEnd/>
            </a:ln>
          </p:spPr>
          <p:txBody>
            <a:bodyPr wrap="none" anchor="ctr"/>
            <a:lstStyle/>
            <a:p>
              <a:endParaRPr lang="en-US"/>
            </a:p>
          </p:txBody>
        </p:sp>
        <p:sp>
          <p:nvSpPr>
            <p:cNvPr id="25763" name="Text Box 17"/>
            <p:cNvSpPr txBox="1">
              <a:spLocks noChangeArrowheads="1"/>
            </p:cNvSpPr>
            <p:nvPr/>
          </p:nvSpPr>
          <p:spPr bwMode="auto">
            <a:xfrm>
              <a:off x="653" y="2446"/>
              <a:ext cx="457" cy="186"/>
            </a:xfrm>
            <a:prstGeom prst="rect">
              <a:avLst/>
            </a:prstGeom>
            <a:noFill/>
            <a:ln w="9525">
              <a:noFill/>
              <a:miter lim="800000"/>
              <a:headEnd/>
              <a:tailEnd/>
            </a:ln>
          </p:spPr>
          <p:txBody>
            <a:bodyPr wrap="none" lIns="82058" tIns="41029" rIns="82058" bIns="41029">
              <a:spAutoFit/>
            </a:bodyPr>
            <a:lstStyle/>
            <a:p>
              <a:pPr defTabSz="820738" eaLnBrk="0" hangingPunct="0"/>
              <a:r>
                <a:rPr lang="en-US" sz="1300"/>
                <a:t> </a:t>
              </a:r>
              <a:r>
                <a:rPr lang="en-US" sz="1400"/>
                <a:t>EDSM</a:t>
              </a:r>
            </a:p>
          </p:txBody>
        </p:sp>
      </p:grpSp>
      <p:sp>
        <p:nvSpPr>
          <p:cNvPr id="25604" name="Freeform 18"/>
          <p:cNvSpPr>
            <a:spLocks/>
          </p:cNvSpPr>
          <p:nvPr/>
        </p:nvSpPr>
        <p:spPr bwMode="auto">
          <a:xfrm flipV="1">
            <a:off x="4692650" y="2268538"/>
            <a:ext cx="1536700" cy="534987"/>
          </a:xfrm>
          <a:custGeom>
            <a:avLst/>
            <a:gdLst>
              <a:gd name="T0" fmla="*/ 2768 w 2768"/>
              <a:gd name="T1" fmla="*/ 0 h 432"/>
              <a:gd name="T2" fmla="*/ 2768 w 2768"/>
              <a:gd name="T3" fmla="*/ 432 h 432"/>
              <a:gd name="T4" fmla="*/ 0 w 2768"/>
              <a:gd name="T5" fmla="*/ 432 h 432"/>
              <a:gd name="T6" fmla="*/ 0 w 2768"/>
              <a:gd name="T7" fmla="*/ 0 h 432"/>
              <a:gd name="T8" fmla="*/ 0 60000 65536"/>
              <a:gd name="T9" fmla="*/ 0 60000 65536"/>
              <a:gd name="T10" fmla="*/ 0 60000 65536"/>
              <a:gd name="T11" fmla="*/ 0 60000 65536"/>
              <a:gd name="T12" fmla="*/ 0 w 2768"/>
              <a:gd name="T13" fmla="*/ 0 h 432"/>
              <a:gd name="T14" fmla="*/ 2768 w 2768"/>
              <a:gd name="T15" fmla="*/ 432 h 432"/>
            </a:gdLst>
            <a:ahLst/>
            <a:cxnLst>
              <a:cxn ang="T8">
                <a:pos x="T0" y="T1"/>
              </a:cxn>
              <a:cxn ang="T9">
                <a:pos x="T2" y="T3"/>
              </a:cxn>
              <a:cxn ang="T10">
                <a:pos x="T4" y="T5"/>
              </a:cxn>
              <a:cxn ang="T11">
                <a:pos x="T6" y="T7"/>
              </a:cxn>
            </a:cxnLst>
            <a:rect l="T12" t="T13" r="T14" b="T15"/>
            <a:pathLst>
              <a:path w="2768" h="432">
                <a:moveTo>
                  <a:pt x="2768" y="0"/>
                </a:moveTo>
                <a:lnTo>
                  <a:pt x="2768" y="432"/>
                </a:lnTo>
                <a:lnTo>
                  <a:pt x="0" y="432"/>
                </a:lnTo>
                <a:lnTo>
                  <a:pt x="0" y="0"/>
                </a:lnTo>
              </a:path>
            </a:pathLst>
          </a:custGeom>
          <a:noFill/>
          <a:ln w="28575" cmpd="sng">
            <a:solidFill>
              <a:schemeClr val="tx1"/>
            </a:solidFill>
            <a:round/>
            <a:headEnd/>
            <a:tailEnd/>
          </a:ln>
        </p:spPr>
        <p:txBody>
          <a:bodyPr wrap="none" anchor="ctr"/>
          <a:lstStyle/>
          <a:p>
            <a:endParaRPr lang="en-US"/>
          </a:p>
        </p:txBody>
      </p:sp>
      <p:sp>
        <p:nvSpPr>
          <p:cNvPr id="25605" name="Rectangle 19"/>
          <p:cNvSpPr>
            <a:spLocks noChangeArrowheads="1"/>
          </p:cNvSpPr>
          <p:nvPr/>
        </p:nvSpPr>
        <p:spPr bwMode="auto">
          <a:xfrm>
            <a:off x="6572250" y="5667375"/>
            <a:ext cx="838200" cy="403225"/>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25606" name="Text Box 20"/>
          <p:cNvSpPr txBox="1">
            <a:spLocks noChangeArrowheads="1"/>
          </p:cNvSpPr>
          <p:nvPr/>
        </p:nvSpPr>
        <p:spPr bwMode="auto">
          <a:xfrm>
            <a:off x="6610350" y="5743575"/>
            <a:ext cx="808038" cy="265113"/>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E5-ENET</a:t>
            </a:r>
          </a:p>
        </p:txBody>
      </p:sp>
      <p:grpSp>
        <p:nvGrpSpPr>
          <p:cNvPr id="3" name="Group 21"/>
          <p:cNvGrpSpPr>
            <a:grpSpLocks/>
          </p:cNvGrpSpPr>
          <p:nvPr/>
        </p:nvGrpSpPr>
        <p:grpSpPr bwMode="auto">
          <a:xfrm>
            <a:off x="7824788" y="5676900"/>
            <a:ext cx="884237" cy="403225"/>
            <a:chOff x="3939" y="3762"/>
            <a:chExt cx="557" cy="254"/>
          </a:xfrm>
        </p:grpSpPr>
        <p:sp>
          <p:nvSpPr>
            <p:cNvPr id="25748" name="Rectangle 22"/>
            <p:cNvSpPr>
              <a:spLocks noChangeArrowheads="1"/>
            </p:cNvSpPr>
            <p:nvPr/>
          </p:nvSpPr>
          <p:spPr bwMode="auto">
            <a:xfrm>
              <a:off x="3967" y="3762"/>
              <a:ext cx="497" cy="254"/>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25749" name="Text Box 23"/>
            <p:cNvSpPr txBox="1">
              <a:spLocks noChangeArrowheads="1"/>
            </p:cNvSpPr>
            <p:nvPr/>
          </p:nvSpPr>
          <p:spPr bwMode="auto">
            <a:xfrm>
              <a:off x="3939" y="3817"/>
              <a:ext cx="557" cy="167"/>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E5-SM-4G</a:t>
              </a:r>
            </a:p>
          </p:txBody>
        </p:sp>
      </p:grpSp>
      <p:grpSp>
        <p:nvGrpSpPr>
          <p:cNvPr id="4" name="Group 24"/>
          <p:cNvGrpSpPr>
            <a:grpSpLocks/>
          </p:cNvGrpSpPr>
          <p:nvPr/>
        </p:nvGrpSpPr>
        <p:grpSpPr bwMode="auto">
          <a:xfrm>
            <a:off x="2846388" y="838200"/>
            <a:ext cx="836612" cy="803275"/>
            <a:chOff x="1740" y="151"/>
            <a:chExt cx="581" cy="574"/>
          </a:xfrm>
        </p:grpSpPr>
        <p:sp>
          <p:nvSpPr>
            <p:cNvPr id="25719" name="Freeform 25"/>
            <p:cNvSpPr>
              <a:spLocks/>
            </p:cNvSpPr>
            <p:nvPr/>
          </p:nvSpPr>
          <p:spPr bwMode="auto">
            <a:xfrm>
              <a:off x="1740" y="151"/>
              <a:ext cx="581" cy="574"/>
            </a:xfrm>
            <a:custGeom>
              <a:avLst/>
              <a:gdLst>
                <a:gd name="T0" fmla="*/ 0 w 581"/>
                <a:gd name="T1" fmla="*/ 432 h 574"/>
                <a:gd name="T2" fmla="*/ 106 w 581"/>
                <a:gd name="T3" fmla="*/ 432 h 574"/>
                <a:gd name="T4" fmla="*/ 198 w 581"/>
                <a:gd name="T5" fmla="*/ 447 h 574"/>
                <a:gd name="T6" fmla="*/ 198 w 581"/>
                <a:gd name="T7" fmla="*/ 468 h 574"/>
                <a:gd name="T8" fmla="*/ 106 w 581"/>
                <a:gd name="T9" fmla="*/ 468 h 574"/>
                <a:gd name="T10" fmla="*/ 106 w 581"/>
                <a:gd name="T11" fmla="*/ 482 h 574"/>
                <a:gd name="T12" fmla="*/ 35 w 581"/>
                <a:gd name="T13" fmla="*/ 482 h 574"/>
                <a:gd name="T14" fmla="*/ 35 w 581"/>
                <a:gd name="T15" fmla="*/ 574 h 574"/>
                <a:gd name="T16" fmla="*/ 546 w 581"/>
                <a:gd name="T17" fmla="*/ 574 h 574"/>
                <a:gd name="T18" fmla="*/ 546 w 581"/>
                <a:gd name="T19" fmla="*/ 482 h 574"/>
                <a:gd name="T20" fmla="*/ 475 w 581"/>
                <a:gd name="T21" fmla="*/ 482 h 574"/>
                <a:gd name="T22" fmla="*/ 475 w 581"/>
                <a:gd name="T23" fmla="*/ 468 h 574"/>
                <a:gd name="T24" fmla="*/ 383 w 581"/>
                <a:gd name="T25" fmla="*/ 468 h 574"/>
                <a:gd name="T26" fmla="*/ 383 w 581"/>
                <a:gd name="T27" fmla="*/ 447 h 574"/>
                <a:gd name="T28" fmla="*/ 475 w 581"/>
                <a:gd name="T29" fmla="*/ 432 h 574"/>
                <a:gd name="T30" fmla="*/ 581 w 581"/>
                <a:gd name="T31" fmla="*/ 432 h 574"/>
                <a:gd name="T32" fmla="*/ 581 w 581"/>
                <a:gd name="T33" fmla="*/ 0 h 574"/>
                <a:gd name="T34" fmla="*/ 0 w 581"/>
                <a:gd name="T35" fmla="*/ 0 h 574"/>
                <a:gd name="T36" fmla="*/ 0 w 581"/>
                <a:gd name="T37" fmla="*/ 432 h 5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1"/>
                <a:gd name="T58" fmla="*/ 0 h 574"/>
                <a:gd name="T59" fmla="*/ 581 w 581"/>
                <a:gd name="T60" fmla="*/ 574 h 57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1" h="574">
                  <a:moveTo>
                    <a:pt x="0" y="432"/>
                  </a:moveTo>
                  <a:lnTo>
                    <a:pt x="106" y="432"/>
                  </a:lnTo>
                  <a:lnTo>
                    <a:pt x="198" y="447"/>
                  </a:lnTo>
                  <a:lnTo>
                    <a:pt x="198" y="468"/>
                  </a:lnTo>
                  <a:lnTo>
                    <a:pt x="106" y="468"/>
                  </a:lnTo>
                  <a:lnTo>
                    <a:pt x="106" y="482"/>
                  </a:lnTo>
                  <a:lnTo>
                    <a:pt x="35" y="482"/>
                  </a:lnTo>
                  <a:lnTo>
                    <a:pt x="35" y="574"/>
                  </a:lnTo>
                  <a:lnTo>
                    <a:pt x="546" y="574"/>
                  </a:lnTo>
                  <a:lnTo>
                    <a:pt x="546" y="482"/>
                  </a:lnTo>
                  <a:lnTo>
                    <a:pt x="475" y="482"/>
                  </a:lnTo>
                  <a:lnTo>
                    <a:pt x="475" y="468"/>
                  </a:lnTo>
                  <a:lnTo>
                    <a:pt x="383" y="468"/>
                  </a:lnTo>
                  <a:lnTo>
                    <a:pt x="383" y="447"/>
                  </a:lnTo>
                  <a:lnTo>
                    <a:pt x="475" y="432"/>
                  </a:lnTo>
                  <a:lnTo>
                    <a:pt x="581" y="432"/>
                  </a:lnTo>
                  <a:lnTo>
                    <a:pt x="581" y="0"/>
                  </a:lnTo>
                  <a:lnTo>
                    <a:pt x="0" y="0"/>
                  </a:lnTo>
                  <a:lnTo>
                    <a:pt x="0" y="432"/>
                  </a:lnTo>
                </a:path>
              </a:pathLst>
            </a:custGeom>
            <a:noFill/>
            <a:ln w="1588">
              <a:solidFill>
                <a:schemeClr val="tx1"/>
              </a:solidFill>
              <a:prstDash val="solid"/>
              <a:round/>
              <a:headEnd/>
              <a:tailEnd/>
            </a:ln>
          </p:spPr>
          <p:txBody>
            <a:bodyPr/>
            <a:lstStyle/>
            <a:p>
              <a:endParaRPr lang="en-US"/>
            </a:p>
          </p:txBody>
        </p:sp>
        <p:sp>
          <p:nvSpPr>
            <p:cNvPr id="25720" name="Line 26"/>
            <p:cNvSpPr>
              <a:spLocks noChangeShapeType="1"/>
            </p:cNvSpPr>
            <p:nvPr/>
          </p:nvSpPr>
          <p:spPr bwMode="auto">
            <a:xfrm>
              <a:off x="1846" y="633"/>
              <a:ext cx="369" cy="1"/>
            </a:xfrm>
            <a:prstGeom prst="line">
              <a:avLst/>
            </a:prstGeom>
            <a:noFill/>
            <a:ln w="1588">
              <a:solidFill>
                <a:schemeClr val="tx1"/>
              </a:solidFill>
              <a:round/>
              <a:headEnd/>
              <a:tailEnd/>
            </a:ln>
          </p:spPr>
          <p:txBody>
            <a:bodyPr/>
            <a:lstStyle/>
            <a:p>
              <a:endParaRPr lang="en-US"/>
            </a:p>
          </p:txBody>
        </p:sp>
        <p:sp>
          <p:nvSpPr>
            <p:cNvPr id="25721" name="Line 27"/>
            <p:cNvSpPr>
              <a:spLocks noChangeShapeType="1"/>
            </p:cNvSpPr>
            <p:nvPr/>
          </p:nvSpPr>
          <p:spPr bwMode="auto">
            <a:xfrm>
              <a:off x="1938" y="619"/>
              <a:ext cx="185" cy="1"/>
            </a:xfrm>
            <a:prstGeom prst="line">
              <a:avLst/>
            </a:prstGeom>
            <a:noFill/>
            <a:ln w="1588">
              <a:solidFill>
                <a:schemeClr val="tx1"/>
              </a:solidFill>
              <a:round/>
              <a:headEnd/>
              <a:tailEnd/>
            </a:ln>
          </p:spPr>
          <p:txBody>
            <a:bodyPr/>
            <a:lstStyle/>
            <a:p>
              <a:endParaRPr lang="en-US"/>
            </a:p>
          </p:txBody>
        </p:sp>
        <p:sp>
          <p:nvSpPr>
            <p:cNvPr id="25722" name="Line 28"/>
            <p:cNvSpPr>
              <a:spLocks noChangeShapeType="1"/>
            </p:cNvSpPr>
            <p:nvPr/>
          </p:nvSpPr>
          <p:spPr bwMode="auto">
            <a:xfrm>
              <a:off x="1938" y="598"/>
              <a:ext cx="185" cy="1"/>
            </a:xfrm>
            <a:prstGeom prst="line">
              <a:avLst/>
            </a:prstGeom>
            <a:noFill/>
            <a:ln w="1588">
              <a:solidFill>
                <a:schemeClr val="tx1"/>
              </a:solidFill>
              <a:round/>
              <a:headEnd/>
              <a:tailEnd/>
            </a:ln>
          </p:spPr>
          <p:txBody>
            <a:bodyPr/>
            <a:lstStyle/>
            <a:p>
              <a:endParaRPr lang="en-US"/>
            </a:p>
          </p:txBody>
        </p:sp>
        <p:sp>
          <p:nvSpPr>
            <p:cNvPr id="25723" name="Line 29"/>
            <p:cNvSpPr>
              <a:spLocks noChangeShapeType="1"/>
            </p:cNvSpPr>
            <p:nvPr/>
          </p:nvSpPr>
          <p:spPr bwMode="auto">
            <a:xfrm>
              <a:off x="1846" y="583"/>
              <a:ext cx="369" cy="2"/>
            </a:xfrm>
            <a:prstGeom prst="line">
              <a:avLst/>
            </a:prstGeom>
            <a:noFill/>
            <a:ln w="1588">
              <a:solidFill>
                <a:schemeClr val="tx1"/>
              </a:solidFill>
              <a:round/>
              <a:headEnd/>
              <a:tailEnd/>
            </a:ln>
          </p:spPr>
          <p:txBody>
            <a:bodyPr/>
            <a:lstStyle/>
            <a:p>
              <a:endParaRPr lang="en-US"/>
            </a:p>
          </p:txBody>
        </p:sp>
        <p:grpSp>
          <p:nvGrpSpPr>
            <p:cNvPr id="5" name="Group 30"/>
            <p:cNvGrpSpPr>
              <a:grpSpLocks/>
            </p:cNvGrpSpPr>
            <p:nvPr/>
          </p:nvGrpSpPr>
          <p:grpSpPr bwMode="auto">
            <a:xfrm>
              <a:off x="1782" y="201"/>
              <a:ext cx="489" cy="517"/>
              <a:chOff x="1782" y="201"/>
              <a:chExt cx="489" cy="517"/>
            </a:xfrm>
          </p:grpSpPr>
          <p:sp>
            <p:nvSpPr>
              <p:cNvPr id="25743" name="Rectangle 31"/>
              <p:cNvSpPr>
                <a:spLocks noChangeArrowheads="1"/>
              </p:cNvSpPr>
              <p:nvPr/>
            </p:nvSpPr>
            <p:spPr bwMode="auto">
              <a:xfrm>
                <a:off x="1832" y="654"/>
                <a:ext cx="92" cy="14"/>
              </a:xfrm>
              <a:prstGeom prst="rect">
                <a:avLst/>
              </a:prstGeom>
              <a:noFill/>
              <a:ln w="1588">
                <a:solidFill>
                  <a:schemeClr val="tx1"/>
                </a:solidFill>
                <a:miter lim="800000"/>
                <a:headEnd/>
                <a:tailEnd/>
              </a:ln>
            </p:spPr>
            <p:txBody>
              <a:bodyPr/>
              <a:lstStyle/>
              <a:p>
                <a:endParaRPr lang="en-US"/>
              </a:p>
            </p:txBody>
          </p:sp>
          <p:sp>
            <p:nvSpPr>
              <p:cNvPr id="25744" name="Freeform 32"/>
              <p:cNvSpPr>
                <a:spLocks/>
              </p:cNvSpPr>
              <p:nvPr/>
            </p:nvSpPr>
            <p:spPr bwMode="auto">
              <a:xfrm>
                <a:off x="1782" y="683"/>
                <a:ext cx="36" cy="35"/>
              </a:xfrm>
              <a:custGeom>
                <a:avLst/>
                <a:gdLst>
                  <a:gd name="T0" fmla="*/ 22 w 36"/>
                  <a:gd name="T1" fmla="*/ 35 h 35"/>
                  <a:gd name="T2" fmla="*/ 36 w 36"/>
                  <a:gd name="T3" fmla="*/ 14 h 35"/>
                  <a:gd name="T4" fmla="*/ 22 w 36"/>
                  <a:gd name="T5" fmla="*/ 0 h 35"/>
                  <a:gd name="T6" fmla="*/ 0 w 36"/>
                  <a:gd name="T7" fmla="*/ 14 h 35"/>
                  <a:gd name="T8" fmla="*/ 22 w 36"/>
                  <a:gd name="T9" fmla="*/ 35 h 35"/>
                  <a:gd name="T10" fmla="*/ 0 60000 65536"/>
                  <a:gd name="T11" fmla="*/ 0 60000 65536"/>
                  <a:gd name="T12" fmla="*/ 0 60000 65536"/>
                  <a:gd name="T13" fmla="*/ 0 60000 65536"/>
                  <a:gd name="T14" fmla="*/ 0 60000 65536"/>
                  <a:gd name="T15" fmla="*/ 0 w 36"/>
                  <a:gd name="T16" fmla="*/ 0 h 35"/>
                  <a:gd name="T17" fmla="*/ 36 w 36"/>
                  <a:gd name="T18" fmla="*/ 35 h 35"/>
                </a:gdLst>
                <a:ahLst/>
                <a:cxnLst>
                  <a:cxn ang="T10">
                    <a:pos x="T0" y="T1"/>
                  </a:cxn>
                  <a:cxn ang="T11">
                    <a:pos x="T2" y="T3"/>
                  </a:cxn>
                  <a:cxn ang="T12">
                    <a:pos x="T4" y="T5"/>
                  </a:cxn>
                  <a:cxn ang="T13">
                    <a:pos x="T6" y="T7"/>
                  </a:cxn>
                  <a:cxn ang="T14">
                    <a:pos x="T8" y="T9"/>
                  </a:cxn>
                </a:cxnLst>
                <a:rect l="T15" t="T16" r="T17" b="T18"/>
                <a:pathLst>
                  <a:path w="36" h="35">
                    <a:moveTo>
                      <a:pt x="22" y="35"/>
                    </a:moveTo>
                    <a:lnTo>
                      <a:pt x="36" y="14"/>
                    </a:lnTo>
                    <a:lnTo>
                      <a:pt x="22" y="0"/>
                    </a:lnTo>
                    <a:lnTo>
                      <a:pt x="0" y="14"/>
                    </a:lnTo>
                    <a:lnTo>
                      <a:pt x="22" y="35"/>
                    </a:lnTo>
                  </a:path>
                </a:pathLst>
              </a:custGeom>
              <a:noFill/>
              <a:ln w="1588">
                <a:solidFill>
                  <a:schemeClr val="tx1"/>
                </a:solidFill>
                <a:prstDash val="solid"/>
                <a:round/>
                <a:headEnd/>
                <a:tailEnd/>
              </a:ln>
            </p:spPr>
            <p:txBody>
              <a:bodyPr/>
              <a:lstStyle/>
              <a:p>
                <a:endParaRPr lang="en-US"/>
              </a:p>
            </p:txBody>
          </p:sp>
          <p:sp>
            <p:nvSpPr>
              <p:cNvPr id="25745" name="Rectangle 33"/>
              <p:cNvSpPr>
                <a:spLocks noChangeArrowheads="1"/>
              </p:cNvSpPr>
              <p:nvPr/>
            </p:nvSpPr>
            <p:spPr bwMode="auto">
              <a:xfrm>
                <a:off x="1832" y="236"/>
                <a:ext cx="397" cy="255"/>
              </a:xfrm>
              <a:prstGeom prst="rect">
                <a:avLst/>
              </a:prstGeom>
              <a:noFill/>
              <a:ln w="1588">
                <a:solidFill>
                  <a:schemeClr val="tx1"/>
                </a:solidFill>
                <a:miter lim="800000"/>
                <a:headEnd/>
                <a:tailEnd/>
              </a:ln>
            </p:spPr>
            <p:txBody>
              <a:bodyPr/>
              <a:lstStyle/>
              <a:p>
                <a:endParaRPr lang="en-US"/>
              </a:p>
            </p:txBody>
          </p:sp>
          <p:sp>
            <p:nvSpPr>
              <p:cNvPr id="25746" name="Freeform 34"/>
              <p:cNvSpPr>
                <a:spLocks/>
              </p:cNvSpPr>
              <p:nvPr/>
            </p:nvSpPr>
            <p:spPr bwMode="auto">
              <a:xfrm>
                <a:off x="1797" y="201"/>
                <a:ext cx="474" cy="326"/>
              </a:xfrm>
              <a:custGeom>
                <a:avLst/>
                <a:gdLst>
                  <a:gd name="T0" fmla="*/ 14 w 474"/>
                  <a:gd name="T1" fmla="*/ 319 h 326"/>
                  <a:gd name="T2" fmla="*/ 460 w 474"/>
                  <a:gd name="T3" fmla="*/ 319 h 326"/>
                  <a:gd name="T4" fmla="*/ 460 w 474"/>
                  <a:gd name="T5" fmla="*/ 21 h 326"/>
                  <a:gd name="T6" fmla="*/ 474 w 474"/>
                  <a:gd name="T7" fmla="*/ 21 h 326"/>
                  <a:gd name="T8" fmla="*/ 474 w 474"/>
                  <a:gd name="T9" fmla="*/ 0 h 326"/>
                  <a:gd name="T10" fmla="*/ 0 w 474"/>
                  <a:gd name="T11" fmla="*/ 0 h 326"/>
                  <a:gd name="T12" fmla="*/ 0 w 474"/>
                  <a:gd name="T13" fmla="*/ 326 h 326"/>
                  <a:gd name="T14" fmla="*/ 14 w 474"/>
                  <a:gd name="T15" fmla="*/ 326 h 326"/>
                  <a:gd name="T16" fmla="*/ 14 w 474"/>
                  <a:gd name="T17" fmla="*/ 319 h 3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4"/>
                  <a:gd name="T28" fmla="*/ 0 h 326"/>
                  <a:gd name="T29" fmla="*/ 474 w 474"/>
                  <a:gd name="T30" fmla="*/ 326 h 3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4" h="326">
                    <a:moveTo>
                      <a:pt x="14" y="319"/>
                    </a:moveTo>
                    <a:lnTo>
                      <a:pt x="460" y="319"/>
                    </a:lnTo>
                    <a:lnTo>
                      <a:pt x="460" y="21"/>
                    </a:lnTo>
                    <a:lnTo>
                      <a:pt x="474" y="21"/>
                    </a:lnTo>
                    <a:lnTo>
                      <a:pt x="474" y="0"/>
                    </a:lnTo>
                    <a:lnTo>
                      <a:pt x="0" y="0"/>
                    </a:lnTo>
                    <a:lnTo>
                      <a:pt x="0" y="326"/>
                    </a:lnTo>
                    <a:lnTo>
                      <a:pt x="14" y="326"/>
                    </a:lnTo>
                    <a:lnTo>
                      <a:pt x="14" y="319"/>
                    </a:lnTo>
                  </a:path>
                </a:pathLst>
              </a:custGeom>
              <a:noFill/>
              <a:ln w="1588">
                <a:solidFill>
                  <a:schemeClr val="tx1"/>
                </a:solidFill>
                <a:prstDash val="solid"/>
                <a:round/>
                <a:headEnd/>
                <a:tailEnd/>
              </a:ln>
            </p:spPr>
            <p:txBody>
              <a:bodyPr/>
              <a:lstStyle/>
              <a:p>
                <a:endParaRPr lang="en-US"/>
              </a:p>
            </p:txBody>
          </p:sp>
          <p:sp>
            <p:nvSpPr>
              <p:cNvPr id="25747" name="Rectangle 35"/>
              <p:cNvSpPr>
                <a:spLocks noChangeArrowheads="1"/>
              </p:cNvSpPr>
              <p:nvPr/>
            </p:nvSpPr>
            <p:spPr bwMode="auto">
              <a:xfrm>
                <a:off x="2243" y="555"/>
                <a:ext cx="28" cy="7"/>
              </a:xfrm>
              <a:prstGeom prst="rect">
                <a:avLst/>
              </a:prstGeom>
              <a:noFill/>
              <a:ln w="1588">
                <a:solidFill>
                  <a:schemeClr val="tx1"/>
                </a:solidFill>
                <a:miter lim="800000"/>
                <a:headEnd/>
                <a:tailEnd/>
              </a:ln>
            </p:spPr>
            <p:txBody>
              <a:bodyPr/>
              <a:lstStyle/>
              <a:p>
                <a:endParaRPr lang="en-US"/>
              </a:p>
            </p:txBody>
          </p:sp>
        </p:grpSp>
        <p:sp>
          <p:nvSpPr>
            <p:cNvPr id="25725" name="Rectangle 36"/>
            <p:cNvSpPr>
              <a:spLocks noChangeArrowheads="1"/>
            </p:cNvSpPr>
            <p:nvPr/>
          </p:nvSpPr>
          <p:spPr bwMode="auto">
            <a:xfrm>
              <a:off x="1839" y="697"/>
              <a:ext cx="72" cy="15"/>
            </a:xfrm>
            <a:prstGeom prst="rect">
              <a:avLst/>
            </a:prstGeom>
            <a:noFill/>
            <a:ln w="1588">
              <a:solidFill>
                <a:schemeClr val="tx1"/>
              </a:solidFill>
              <a:miter lim="800000"/>
              <a:headEnd/>
              <a:tailEnd/>
            </a:ln>
          </p:spPr>
          <p:txBody>
            <a:bodyPr/>
            <a:lstStyle/>
            <a:p>
              <a:endParaRPr lang="en-US"/>
            </a:p>
          </p:txBody>
        </p:sp>
        <p:sp>
          <p:nvSpPr>
            <p:cNvPr id="25726" name="Line 37"/>
            <p:cNvSpPr>
              <a:spLocks noChangeShapeType="1"/>
            </p:cNvSpPr>
            <p:nvPr/>
          </p:nvSpPr>
          <p:spPr bwMode="auto">
            <a:xfrm>
              <a:off x="1775" y="654"/>
              <a:ext cx="511" cy="1"/>
            </a:xfrm>
            <a:prstGeom prst="line">
              <a:avLst/>
            </a:prstGeom>
            <a:noFill/>
            <a:ln w="1588">
              <a:solidFill>
                <a:schemeClr val="tx1"/>
              </a:solidFill>
              <a:round/>
              <a:headEnd/>
              <a:tailEnd/>
            </a:ln>
          </p:spPr>
          <p:txBody>
            <a:bodyPr/>
            <a:lstStyle/>
            <a:p>
              <a:endParaRPr lang="en-US"/>
            </a:p>
          </p:txBody>
        </p:sp>
        <p:sp>
          <p:nvSpPr>
            <p:cNvPr id="25727" name="Line 38"/>
            <p:cNvSpPr>
              <a:spLocks noChangeShapeType="1"/>
            </p:cNvSpPr>
            <p:nvPr/>
          </p:nvSpPr>
          <p:spPr bwMode="auto">
            <a:xfrm>
              <a:off x="1775" y="668"/>
              <a:ext cx="511" cy="2"/>
            </a:xfrm>
            <a:prstGeom prst="line">
              <a:avLst/>
            </a:prstGeom>
            <a:noFill/>
            <a:ln w="1588">
              <a:solidFill>
                <a:schemeClr val="tx1"/>
              </a:solidFill>
              <a:round/>
              <a:headEnd/>
              <a:tailEnd/>
            </a:ln>
          </p:spPr>
          <p:txBody>
            <a:bodyPr/>
            <a:lstStyle/>
            <a:p>
              <a:endParaRPr lang="en-US"/>
            </a:p>
          </p:txBody>
        </p:sp>
        <p:sp>
          <p:nvSpPr>
            <p:cNvPr id="25728" name="Freeform 39"/>
            <p:cNvSpPr>
              <a:spLocks/>
            </p:cNvSpPr>
            <p:nvPr/>
          </p:nvSpPr>
          <p:spPr bwMode="auto">
            <a:xfrm>
              <a:off x="1839"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29" name="Freeform 40"/>
            <p:cNvSpPr>
              <a:spLocks/>
            </p:cNvSpPr>
            <p:nvPr/>
          </p:nvSpPr>
          <p:spPr bwMode="auto">
            <a:xfrm>
              <a:off x="1896"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30" name="Freeform 41"/>
            <p:cNvSpPr>
              <a:spLocks/>
            </p:cNvSpPr>
            <p:nvPr/>
          </p:nvSpPr>
          <p:spPr bwMode="auto">
            <a:xfrm>
              <a:off x="1924"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31" name="Freeform 42"/>
            <p:cNvSpPr>
              <a:spLocks/>
            </p:cNvSpPr>
            <p:nvPr/>
          </p:nvSpPr>
          <p:spPr bwMode="auto">
            <a:xfrm>
              <a:off x="1945" y="676"/>
              <a:ext cx="15" cy="14"/>
            </a:xfrm>
            <a:custGeom>
              <a:avLst/>
              <a:gdLst>
                <a:gd name="T0" fmla="*/ 15 w 15"/>
                <a:gd name="T1" fmla="*/ 0 h 14"/>
                <a:gd name="T2" fmla="*/ 0 w 15"/>
                <a:gd name="T3" fmla="*/ 7 h 14"/>
                <a:gd name="T4" fmla="*/ 15 w 15"/>
                <a:gd name="T5" fmla="*/ 14 h 14"/>
                <a:gd name="T6" fmla="*/ 0 60000 65536"/>
                <a:gd name="T7" fmla="*/ 0 60000 65536"/>
                <a:gd name="T8" fmla="*/ 0 60000 65536"/>
                <a:gd name="T9" fmla="*/ 0 w 15"/>
                <a:gd name="T10" fmla="*/ 0 h 14"/>
                <a:gd name="T11" fmla="*/ 15 w 15"/>
                <a:gd name="T12" fmla="*/ 14 h 14"/>
              </a:gdLst>
              <a:ahLst/>
              <a:cxnLst>
                <a:cxn ang="T6">
                  <a:pos x="T0" y="T1"/>
                </a:cxn>
                <a:cxn ang="T7">
                  <a:pos x="T2" y="T3"/>
                </a:cxn>
                <a:cxn ang="T8">
                  <a:pos x="T4" y="T5"/>
                </a:cxn>
              </a:cxnLst>
              <a:rect l="T9" t="T10" r="T11" b="T12"/>
              <a:pathLst>
                <a:path w="15" h="14">
                  <a:moveTo>
                    <a:pt x="15" y="0"/>
                  </a:moveTo>
                  <a:lnTo>
                    <a:pt x="0" y="7"/>
                  </a:lnTo>
                  <a:lnTo>
                    <a:pt x="15" y="14"/>
                  </a:lnTo>
                </a:path>
              </a:pathLst>
            </a:custGeom>
            <a:noFill/>
            <a:ln w="1588">
              <a:solidFill>
                <a:schemeClr val="tx1"/>
              </a:solidFill>
              <a:prstDash val="solid"/>
              <a:round/>
              <a:headEnd/>
              <a:tailEnd/>
            </a:ln>
          </p:spPr>
          <p:txBody>
            <a:bodyPr/>
            <a:lstStyle/>
            <a:p>
              <a:endParaRPr lang="en-US"/>
            </a:p>
          </p:txBody>
        </p:sp>
        <p:sp>
          <p:nvSpPr>
            <p:cNvPr id="25732" name="Freeform 43"/>
            <p:cNvSpPr>
              <a:spLocks/>
            </p:cNvSpPr>
            <p:nvPr/>
          </p:nvSpPr>
          <p:spPr bwMode="auto">
            <a:xfrm>
              <a:off x="1974" y="704"/>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25733" name="Freeform 44"/>
            <p:cNvSpPr>
              <a:spLocks/>
            </p:cNvSpPr>
            <p:nvPr/>
          </p:nvSpPr>
          <p:spPr bwMode="auto">
            <a:xfrm>
              <a:off x="2002" y="676"/>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25734" name="Freeform 45"/>
            <p:cNvSpPr>
              <a:spLocks/>
            </p:cNvSpPr>
            <p:nvPr/>
          </p:nvSpPr>
          <p:spPr bwMode="auto">
            <a:xfrm>
              <a:off x="2030" y="704"/>
              <a:ext cx="8" cy="14"/>
            </a:xfrm>
            <a:custGeom>
              <a:avLst/>
              <a:gdLst>
                <a:gd name="T0" fmla="*/ 8 w 8"/>
                <a:gd name="T1" fmla="*/ 0 h 14"/>
                <a:gd name="T2" fmla="*/ 0 w 8"/>
                <a:gd name="T3" fmla="*/ 7 h 14"/>
                <a:gd name="T4" fmla="*/ 8 w 8"/>
                <a:gd name="T5" fmla="*/ 14 h 14"/>
                <a:gd name="T6" fmla="*/ 0 60000 65536"/>
                <a:gd name="T7" fmla="*/ 0 60000 65536"/>
                <a:gd name="T8" fmla="*/ 0 60000 65536"/>
                <a:gd name="T9" fmla="*/ 0 w 8"/>
                <a:gd name="T10" fmla="*/ 0 h 14"/>
                <a:gd name="T11" fmla="*/ 8 w 8"/>
                <a:gd name="T12" fmla="*/ 14 h 14"/>
              </a:gdLst>
              <a:ahLst/>
              <a:cxnLst>
                <a:cxn ang="T6">
                  <a:pos x="T0" y="T1"/>
                </a:cxn>
                <a:cxn ang="T7">
                  <a:pos x="T2" y="T3"/>
                </a:cxn>
                <a:cxn ang="T8">
                  <a:pos x="T4" y="T5"/>
                </a:cxn>
              </a:cxnLst>
              <a:rect l="T9" t="T10" r="T11" b="T12"/>
              <a:pathLst>
                <a:path w="8" h="14">
                  <a:moveTo>
                    <a:pt x="8" y="0"/>
                  </a:moveTo>
                  <a:lnTo>
                    <a:pt x="0" y="7"/>
                  </a:lnTo>
                  <a:lnTo>
                    <a:pt x="8" y="14"/>
                  </a:lnTo>
                </a:path>
              </a:pathLst>
            </a:custGeom>
            <a:noFill/>
            <a:ln w="1588">
              <a:solidFill>
                <a:schemeClr val="tx1"/>
              </a:solidFill>
              <a:prstDash val="solid"/>
              <a:round/>
              <a:headEnd/>
              <a:tailEnd/>
            </a:ln>
          </p:spPr>
          <p:txBody>
            <a:bodyPr/>
            <a:lstStyle/>
            <a:p>
              <a:endParaRPr lang="en-US"/>
            </a:p>
          </p:txBody>
        </p:sp>
        <p:sp>
          <p:nvSpPr>
            <p:cNvPr id="25735" name="Freeform 46"/>
            <p:cNvSpPr>
              <a:spLocks/>
            </p:cNvSpPr>
            <p:nvPr/>
          </p:nvSpPr>
          <p:spPr bwMode="auto">
            <a:xfrm>
              <a:off x="2059"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36" name="Freeform 47"/>
            <p:cNvSpPr>
              <a:spLocks/>
            </p:cNvSpPr>
            <p:nvPr/>
          </p:nvSpPr>
          <p:spPr bwMode="auto">
            <a:xfrm>
              <a:off x="2087"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37" name="Freeform 48"/>
            <p:cNvSpPr>
              <a:spLocks/>
            </p:cNvSpPr>
            <p:nvPr/>
          </p:nvSpPr>
          <p:spPr bwMode="auto">
            <a:xfrm>
              <a:off x="2116"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38" name="Freeform 49"/>
            <p:cNvSpPr>
              <a:spLocks/>
            </p:cNvSpPr>
            <p:nvPr/>
          </p:nvSpPr>
          <p:spPr bwMode="auto">
            <a:xfrm>
              <a:off x="2144"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39" name="Freeform 50"/>
            <p:cNvSpPr>
              <a:spLocks/>
            </p:cNvSpPr>
            <p:nvPr/>
          </p:nvSpPr>
          <p:spPr bwMode="auto">
            <a:xfrm>
              <a:off x="2165" y="676"/>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25740" name="Freeform 51"/>
            <p:cNvSpPr>
              <a:spLocks/>
            </p:cNvSpPr>
            <p:nvPr/>
          </p:nvSpPr>
          <p:spPr bwMode="auto">
            <a:xfrm>
              <a:off x="2193" y="704"/>
              <a:ext cx="15" cy="14"/>
            </a:xfrm>
            <a:custGeom>
              <a:avLst/>
              <a:gdLst>
                <a:gd name="T0" fmla="*/ 15 w 15"/>
                <a:gd name="T1" fmla="*/ 0 h 14"/>
                <a:gd name="T2" fmla="*/ 0 w 15"/>
                <a:gd name="T3" fmla="*/ 7 h 14"/>
                <a:gd name="T4" fmla="*/ 15 w 15"/>
                <a:gd name="T5" fmla="*/ 14 h 14"/>
                <a:gd name="T6" fmla="*/ 0 60000 65536"/>
                <a:gd name="T7" fmla="*/ 0 60000 65536"/>
                <a:gd name="T8" fmla="*/ 0 60000 65536"/>
                <a:gd name="T9" fmla="*/ 0 w 15"/>
                <a:gd name="T10" fmla="*/ 0 h 14"/>
                <a:gd name="T11" fmla="*/ 15 w 15"/>
                <a:gd name="T12" fmla="*/ 14 h 14"/>
              </a:gdLst>
              <a:ahLst/>
              <a:cxnLst>
                <a:cxn ang="T6">
                  <a:pos x="T0" y="T1"/>
                </a:cxn>
                <a:cxn ang="T7">
                  <a:pos x="T2" y="T3"/>
                </a:cxn>
                <a:cxn ang="T8">
                  <a:pos x="T4" y="T5"/>
                </a:cxn>
              </a:cxnLst>
              <a:rect l="T9" t="T10" r="T11" b="T12"/>
              <a:pathLst>
                <a:path w="15" h="14">
                  <a:moveTo>
                    <a:pt x="15" y="0"/>
                  </a:moveTo>
                  <a:lnTo>
                    <a:pt x="0" y="7"/>
                  </a:lnTo>
                  <a:lnTo>
                    <a:pt x="15" y="14"/>
                  </a:lnTo>
                </a:path>
              </a:pathLst>
            </a:custGeom>
            <a:noFill/>
            <a:ln w="1588">
              <a:solidFill>
                <a:schemeClr val="tx1"/>
              </a:solidFill>
              <a:prstDash val="solid"/>
              <a:round/>
              <a:headEnd/>
              <a:tailEnd/>
            </a:ln>
          </p:spPr>
          <p:txBody>
            <a:bodyPr/>
            <a:lstStyle/>
            <a:p>
              <a:endParaRPr lang="en-US"/>
            </a:p>
          </p:txBody>
        </p:sp>
        <p:sp>
          <p:nvSpPr>
            <p:cNvPr id="25741" name="Freeform 52"/>
            <p:cNvSpPr>
              <a:spLocks/>
            </p:cNvSpPr>
            <p:nvPr/>
          </p:nvSpPr>
          <p:spPr bwMode="auto">
            <a:xfrm>
              <a:off x="2222"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42" name="Freeform 53"/>
            <p:cNvSpPr>
              <a:spLocks/>
            </p:cNvSpPr>
            <p:nvPr/>
          </p:nvSpPr>
          <p:spPr bwMode="auto">
            <a:xfrm>
              <a:off x="2250"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grpSp>
      <p:sp>
        <p:nvSpPr>
          <p:cNvPr id="25609" name="Text Box 54"/>
          <p:cNvSpPr txBox="1">
            <a:spLocks noChangeArrowheads="1"/>
          </p:cNvSpPr>
          <p:nvPr/>
        </p:nvSpPr>
        <p:spPr bwMode="auto">
          <a:xfrm>
            <a:off x="2727325" y="1654175"/>
            <a:ext cx="1038225" cy="280988"/>
          </a:xfrm>
          <a:prstGeom prst="rect">
            <a:avLst/>
          </a:prstGeom>
          <a:noFill/>
          <a:ln w="9525">
            <a:noFill/>
            <a:miter lim="800000"/>
            <a:headEnd/>
            <a:tailEnd/>
          </a:ln>
        </p:spPr>
        <p:txBody>
          <a:bodyPr wrap="none" lIns="82058" tIns="41029" rIns="82058" bIns="41029">
            <a:spAutoFit/>
          </a:bodyPr>
          <a:lstStyle/>
          <a:p>
            <a:pPr defTabSz="820738" eaLnBrk="0" hangingPunct="0"/>
            <a:r>
              <a:rPr lang="en-US" sz="1300"/>
              <a:t>Workstation</a:t>
            </a:r>
          </a:p>
        </p:txBody>
      </p:sp>
      <p:sp>
        <p:nvSpPr>
          <p:cNvPr id="25610" name="Rectangle 55"/>
          <p:cNvSpPr>
            <a:spLocks noChangeArrowheads="1"/>
          </p:cNvSpPr>
          <p:nvPr/>
        </p:nvSpPr>
        <p:spPr bwMode="auto">
          <a:xfrm>
            <a:off x="5041900" y="2790825"/>
            <a:ext cx="873125" cy="1600200"/>
          </a:xfrm>
          <a:prstGeom prst="rect">
            <a:avLst/>
          </a:prstGeom>
          <a:solidFill>
            <a:srgbClr val="F0E8B7"/>
          </a:solidFill>
          <a:ln w="9525">
            <a:solidFill>
              <a:schemeClr val="tx1"/>
            </a:solidFill>
            <a:miter lim="800000"/>
            <a:headEnd/>
            <a:tailEnd/>
          </a:ln>
        </p:spPr>
        <p:txBody>
          <a:bodyPr wrap="none" anchor="ctr"/>
          <a:lstStyle/>
          <a:p>
            <a:endParaRPr lang="en-US"/>
          </a:p>
        </p:txBody>
      </p:sp>
      <p:sp>
        <p:nvSpPr>
          <p:cNvPr id="25611" name="Oval 56"/>
          <p:cNvSpPr>
            <a:spLocks noChangeArrowheads="1"/>
          </p:cNvSpPr>
          <p:nvPr/>
        </p:nvSpPr>
        <p:spPr bwMode="auto">
          <a:xfrm>
            <a:off x="5197475" y="2922588"/>
            <a:ext cx="69850" cy="66675"/>
          </a:xfrm>
          <a:prstGeom prst="ellipse">
            <a:avLst/>
          </a:prstGeom>
          <a:solidFill>
            <a:srgbClr val="00CC00"/>
          </a:solidFill>
          <a:ln w="9525">
            <a:solidFill>
              <a:schemeClr val="tx1"/>
            </a:solidFill>
            <a:round/>
            <a:headEnd/>
            <a:tailEnd/>
          </a:ln>
        </p:spPr>
        <p:txBody>
          <a:bodyPr wrap="none" anchor="ctr"/>
          <a:lstStyle/>
          <a:p>
            <a:endParaRPr lang="en-US"/>
          </a:p>
        </p:txBody>
      </p:sp>
      <p:sp>
        <p:nvSpPr>
          <p:cNvPr id="25612" name="Oval 57"/>
          <p:cNvSpPr>
            <a:spLocks noChangeArrowheads="1"/>
          </p:cNvSpPr>
          <p:nvPr/>
        </p:nvSpPr>
        <p:spPr bwMode="auto">
          <a:xfrm>
            <a:off x="5197475" y="3055938"/>
            <a:ext cx="69850" cy="68262"/>
          </a:xfrm>
          <a:prstGeom prst="ellipse">
            <a:avLst/>
          </a:prstGeom>
          <a:solidFill>
            <a:srgbClr val="AE3716"/>
          </a:solidFill>
          <a:ln w="9525">
            <a:solidFill>
              <a:schemeClr val="tx1"/>
            </a:solidFill>
            <a:round/>
            <a:headEnd/>
            <a:tailEnd/>
          </a:ln>
        </p:spPr>
        <p:txBody>
          <a:bodyPr wrap="none" anchor="ctr"/>
          <a:lstStyle/>
          <a:p>
            <a:endParaRPr lang="en-US"/>
          </a:p>
        </p:txBody>
      </p:sp>
      <p:sp>
        <p:nvSpPr>
          <p:cNvPr id="25613" name="Oval 58"/>
          <p:cNvSpPr>
            <a:spLocks noChangeArrowheads="1"/>
          </p:cNvSpPr>
          <p:nvPr/>
        </p:nvSpPr>
        <p:spPr bwMode="auto">
          <a:xfrm>
            <a:off x="5197475" y="3190875"/>
            <a:ext cx="69850" cy="68263"/>
          </a:xfrm>
          <a:prstGeom prst="ellipse">
            <a:avLst/>
          </a:prstGeom>
          <a:solidFill>
            <a:srgbClr val="FFCC00"/>
          </a:solidFill>
          <a:ln w="9525">
            <a:solidFill>
              <a:schemeClr val="tx1"/>
            </a:solidFill>
            <a:round/>
            <a:headEnd/>
            <a:tailEnd/>
          </a:ln>
        </p:spPr>
        <p:txBody>
          <a:bodyPr wrap="none" anchor="ctr"/>
          <a:lstStyle/>
          <a:p>
            <a:endParaRPr lang="en-US"/>
          </a:p>
        </p:txBody>
      </p:sp>
      <p:sp>
        <p:nvSpPr>
          <p:cNvPr id="25614" name="Oval 59"/>
          <p:cNvSpPr>
            <a:spLocks noChangeArrowheads="1"/>
          </p:cNvSpPr>
          <p:nvPr/>
        </p:nvSpPr>
        <p:spPr bwMode="auto">
          <a:xfrm>
            <a:off x="5197475" y="3325813"/>
            <a:ext cx="69850" cy="66675"/>
          </a:xfrm>
          <a:prstGeom prst="ellipse">
            <a:avLst/>
          </a:prstGeom>
          <a:solidFill>
            <a:srgbClr val="00CC00"/>
          </a:solidFill>
          <a:ln w="9525">
            <a:solidFill>
              <a:schemeClr val="tx1"/>
            </a:solidFill>
            <a:round/>
            <a:headEnd/>
            <a:tailEnd/>
          </a:ln>
        </p:spPr>
        <p:txBody>
          <a:bodyPr wrap="none" anchor="ctr"/>
          <a:lstStyle/>
          <a:p>
            <a:endParaRPr lang="en-US"/>
          </a:p>
        </p:txBody>
      </p:sp>
      <p:sp>
        <p:nvSpPr>
          <p:cNvPr id="25615" name="Oval 60"/>
          <p:cNvSpPr>
            <a:spLocks noChangeArrowheads="1"/>
          </p:cNvSpPr>
          <p:nvPr/>
        </p:nvSpPr>
        <p:spPr bwMode="auto">
          <a:xfrm>
            <a:off x="5197475" y="3460750"/>
            <a:ext cx="69850" cy="66675"/>
          </a:xfrm>
          <a:prstGeom prst="ellipse">
            <a:avLst/>
          </a:prstGeom>
          <a:solidFill>
            <a:schemeClr val="bg2"/>
          </a:solidFill>
          <a:ln w="9525">
            <a:solidFill>
              <a:schemeClr val="tx1"/>
            </a:solidFill>
            <a:round/>
            <a:headEnd/>
            <a:tailEnd/>
          </a:ln>
        </p:spPr>
        <p:txBody>
          <a:bodyPr wrap="none" anchor="ctr"/>
          <a:lstStyle/>
          <a:p>
            <a:endParaRPr lang="en-US"/>
          </a:p>
        </p:txBody>
      </p:sp>
      <p:sp>
        <p:nvSpPr>
          <p:cNvPr id="25616" name="Text Box 61"/>
          <p:cNvSpPr txBox="1">
            <a:spLocks noChangeArrowheads="1"/>
          </p:cNvSpPr>
          <p:nvPr/>
        </p:nvSpPr>
        <p:spPr bwMode="auto">
          <a:xfrm>
            <a:off x="5013325" y="3582988"/>
            <a:ext cx="935038"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E5-MDAL</a:t>
            </a:r>
          </a:p>
        </p:txBody>
      </p:sp>
      <p:sp>
        <p:nvSpPr>
          <p:cNvPr id="25617" name="Text Box 62"/>
          <p:cNvSpPr txBox="1">
            <a:spLocks noChangeArrowheads="1"/>
          </p:cNvSpPr>
          <p:nvPr/>
        </p:nvSpPr>
        <p:spPr bwMode="auto">
          <a:xfrm>
            <a:off x="4964113" y="4140200"/>
            <a:ext cx="1001712"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1117/1118</a:t>
            </a:r>
          </a:p>
        </p:txBody>
      </p:sp>
      <p:grpSp>
        <p:nvGrpSpPr>
          <p:cNvPr id="6" name="Group 63"/>
          <p:cNvGrpSpPr>
            <a:grpSpLocks/>
          </p:cNvGrpSpPr>
          <p:nvPr/>
        </p:nvGrpSpPr>
        <p:grpSpPr bwMode="auto">
          <a:xfrm>
            <a:off x="5221288" y="838200"/>
            <a:ext cx="838200" cy="803275"/>
            <a:chOff x="1740" y="151"/>
            <a:chExt cx="581" cy="574"/>
          </a:xfrm>
        </p:grpSpPr>
        <p:sp>
          <p:nvSpPr>
            <p:cNvPr id="25690" name="Freeform 64"/>
            <p:cNvSpPr>
              <a:spLocks/>
            </p:cNvSpPr>
            <p:nvPr/>
          </p:nvSpPr>
          <p:spPr bwMode="auto">
            <a:xfrm>
              <a:off x="1740" y="151"/>
              <a:ext cx="581" cy="574"/>
            </a:xfrm>
            <a:custGeom>
              <a:avLst/>
              <a:gdLst>
                <a:gd name="T0" fmla="*/ 0 w 581"/>
                <a:gd name="T1" fmla="*/ 432 h 574"/>
                <a:gd name="T2" fmla="*/ 106 w 581"/>
                <a:gd name="T3" fmla="*/ 432 h 574"/>
                <a:gd name="T4" fmla="*/ 198 w 581"/>
                <a:gd name="T5" fmla="*/ 447 h 574"/>
                <a:gd name="T6" fmla="*/ 198 w 581"/>
                <a:gd name="T7" fmla="*/ 468 h 574"/>
                <a:gd name="T8" fmla="*/ 106 w 581"/>
                <a:gd name="T9" fmla="*/ 468 h 574"/>
                <a:gd name="T10" fmla="*/ 106 w 581"/>
                <a:gd name="T11" fmla="*/ 482 h 574"/>
                <a:gd name="T12" fmla="*/ 35 w 581"/>
                <a:gd name="T13" fmla="*/ 482 h 574"/>
                <a:gd name="T14" fmla="*/ 35 w 581"/>
                <a:gd name="T15" fmla="*/ 574 h 574"/>
                <a:gd name="T16" fmla="*/ 546 w 581"/>
                <a:gd name="T17" fmla="*/ 574 h 574"/>
                <a:gd name="T18" fmla="*/ 546 w 581"/>
                <a:gd name="T19" fmla="*/ 482 h 574"/>
                <a:gd name="T20" fmla="*/ 475 w 581"/>
                <a:gd name="T21" fmla="*/ 482 h 574"/>
                <a:gd name="T22" fmla="*/ 475 w 581"/>
                <a:gd name="T23" fmla="*/ 468 h 574"/>
                <a:gd name="T24" fmla="*/ 383 w 581"/>
                <a:gd name="T25" fmla="*/ 468 h 574"/>
                <a:gd name="T26" fmla="*/ 383 w 581"/>
                <a:gd name="T27" fmla="*/ 447 h 574"/>
                <a:gd name="T28" fmla="*/ 475 w 581"/>
                <a:gd name="T29" fmla="*/ 432 h 574"/>
                <a:gd name="T30" fmla="*/ 581 w 581"/>
                <a:gd name="T31" fmla="*/ 432 h 574"/>
                <a:gd name="T32" fmla="*/ 581 w 581"/>
                <a:gd name="T33" fmla="*/ 0 h 574"/>
                <a:gd name="T34" fmla="*/ 0 w 581"/>
                <a:gd name="T35" fmla="*/ 0 h 574"/>
                <a:gd name="T36" fmla="*/ 0 w 581"/>
                <a:gd name="T37" fmla="*/ 432 h 5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1"/>
                <a:gd name="T58" fmla="*/ 0 h 574"/>
                <a:gd name="T59" fmla="*/ 581 w 581"/>
                <a:gd name="T60" fmla="*/ 574 h 57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1" h="574">
                  <a:moveTo>
                    <a:pt x="0" y="432"/>
                  </a:moveTo>
                  <a:lnTo>
                    <a:pt x="106" y="432"/>
                  </a:lnTo>
                  <a:lnTo>
                    <a:pt x="198" y="447"/>
                  </a:lnTo>
                  <a:lnTo>
                    <a:pt x="198" y="468"/>
                  </a:lnTo>
                  <a:lnTo>
                    <a:pt x="106" y="468"/>
                  </a:lnTo>
                  <a:lnTo>
                    <a:pt x="106" y="482"/>
                  </a:lnTo>
                  <a:lnTo>
                    <a:pt x="35" y="482"/>
                  </a:lnTo>
                  <a:lnTo>
                    <a:pt x="35" y="574"/>
                  </a:lnTo>
                  <a:lnTo>
                    <a:pt x="546" y="574"/>
                  </a:lnTo>
                  <a:lnTo>
                    <a:pt x="546" y="482"/>
                  </a:lnTo>
                  <a:lnTo>
                    <a:pt x="475" y="482"/>
                  </a:lnTo>
                  <a:lnTo>
                    <a:pt x="475" y="468"/>
                  </a:lnTo>
                  <a:lnTo>
                    <a:pt x="383" y="468"/>
                  </a:lnTo>
                  <a:lnTo>
                    <a:pt x="383" y="447"/>
                  </a:lnTo>
                  <a:lnTo>
                    <a:pt x="475" y="432"/>
                  </a:lnTo>
                  <a:lnTo>
                    <a:pt x="581" y="432"/>
                  </a:lnTo>
                  <a:lnTo>
                    <a:pt x="581" y="0"/>
                  </a:lnTo>
                  <a:lnTo>
                    <a:pt x="0" y="0"/>
                  </a:lnTo>
                  <a:lnTo>
                    <a:pt x="0" y="432"/>
                  </a:lnTo>
                </a:path>
              </a:pathLst>
            </a:custGeom>
            <a:noFill/>
            <a:ln w="1588">
              <a:solidFill>
                <a:schemeClr val="tx1"/>
              </a:solidFill>
              <a:prstDash val="solid"/>
              <a:round/>
              <a:headEnd/>
              <a:tailEnd/>
            </a:ln>
          </p:spPr>
          <p:txBody>
            <a:bodyPr/>
            <a:lstStyle/>
            <a:p>
              <a:endParaRPr lang="en-US"/>
            </a:p>
          </p:txBody>
        </p:sp>
        <p:sp>
          <p:nvSpPr>
            <p:cNvPr id="25691" name="Line 65"/>
            <p:cNvSpPr>
              <a:spLocks noChangeShapeType="1"/>
            </p:cNvSpPr>
            <p:nvPr/>
          </p:nvSpPr>
          <p:spPr bwMode="auto">
            <a:xfrm>
              <a:off x="1846" y="633"/>
              <a:ext cx="369" cy="1"/>
            </a:xfrm>
            <a:prstGeom prst="line">
              <a:avLst/>
            </a:prstGeom>
            <a:noFill/>
            <a:ln w="1588">
              <a:solidFill>
                <a:schemeClr val="tx1"/>
              </a:solidFill>
              <a:round/>
              <a:headEnd/>
              <a:tailEnd/>
            </a:ln>
          </p:spPr>
          <p:txBody>
            <a:bodyPr/>
            <a:lstStyle/>
            <a:p>
              <a:endParaRPr lang="en-US"/>
            </a:p>
          </p:txBody>
        </p:sp>
        <p:sp>
          <p:nvSpPr>
            <p:cNvPr id="25692" name="Line 66"/>
            <p:cNvSpPr>
              <a:spLocks noChangeShapeType="1"/>
            </p:cNvSpPr>
            <p:nvPr/>
          </p:nvSpPr>
          <p:spPr bwMode="auto">
            <a:xfrm>
              <a:off x="1938" y="619"/>
              <a:ext cx="185" cy="1"/>
            </a:xfrm>
            <a:prstGeom prst="line">
              <a:avLst/>
            </a:prstGeom>
            <a:noFill/>
            <a:ln w="1588">
              <a:solidFill>
                <a:schemeClr val="tx1"/>
              </a:solidFill>
              <a:round/>
              <a:headEnd/>
              <a:tailEnd/>
            </a:ln>
          </p:spPr>
          <p:txBody>
            <a:bodyPr/>
            <a:lstStyle/>
            <a:p>
              <a:endParaRPr lang="en-US"/>
            </a:p>
          </p:txBody>
        </p:sp>
        <p:sp>
          <p:nvSpPr>
            <p:cNvPr id="25693" name="Line 67"/>
            <p:cNvSpPr>
              <a:spLocks noChangeShapeType="1"/>
            </p:cNvSpPr>
            <p:nvPr/>
          </p:nvSpPr>
          <p:spPr bwMode="auto">
            <a:xfrm>
              <a:off x="1938" y="598"/>
              <a:ext cx="185" cy="1"/>
            </a:xfrm>
            <a:prstGeom prst="line">
              <a:avLst/>
            </a:prstGeom>
            <a:noFill/>
            <a:ln w="1588">
              <a:solidFill>
                <a:schemeClr val="tx1"/>
              </a:solidFill>
              <a:round/>
              <a:headEnd/>
              <a:tailEnd/>
            </a:ln>
          </p:spPr>
          <p:txBody>
            <a:bodyPr/>
            <a:lstStyle/>
            <a:p>
              <a:endParaRPr lang="en-US"/>
            </a:p>
          </p:txBody>
        </p:sp>
        <p:sp>
          <p:nvSpPr>
            <p:cNvPr id="25694" name="Line 68"/>
            <p:cNvSpPr>
              <a:spLocks noChangeShapeType="1"/>
            </p:cNvSpPr>
            <p:nvPr/>
          </p:nvSpPr>
          <p:spPr bwMode="auto">
            <a:xfrm>
              <a:off x="1846" y="583"/>
              <a:ext cx="369" cy="2"/>
            </a:xfrm>
            <a:prstGeom prst="line">
              <a:avLst/>
            </a:prstGeom>
            <a:noFill/>
            <a:ln w="1588">
              <a:solidFill>
                <a:schemeClr val="tx1"/>
              </a:solidFill>
              <a:round/>
              <a:headEnd/>
              <a:tailEnd/>
            </a:ln>
          </p:spPr>
          <p:txBody>
            <a:bodyPr/>
            <a:lstStyle/>
            <a:p>
              <a:endParaRPr lang="en-US"/>
            </a:p>
          </p:txBody>
        </p:sp>
        <p:grpSp>
          <p:nvGrpSpPr>
            <p:cNvPr id="7" name="Group 69"/>
            <p:cNvGrpSpPr>
              <a:grpSpLocks/>
            </p:cNvGrpSpPr>
            <p:nvPr/>
          </p:nvGrpSpPr>
          <p:grpSpPr bwMode="auto">
            <a:xfrm>
              <a:off x="1782" y="201"/>
              <a:ext cx="489" cy="517"/>
              <a:chOff x="1782" y="201"/>
              <a:chExt cx="489" cy="517"/>
            </a:xfrm>
          </p:grpSpPr>
          <p:sp>
            <p:nvSpPr>
              <p:cNvPr id="25714" name="Rectangle 70"/>
              <p:cNvSpPr>
                <a:spLocks noChangeArrowheads="1"/>
              </p:cNvSpPr>
              <p:nvPr/>
            </p:nvSpPr>
            <p:spPr bwMode="auto">
              <a:xfrm>
                <a:off x="1832" y="654"/>
                <a:ext cx="92" cy="14"/>
              </a:xfrm>
              <a:prstGeom prst="rect">
                <a:avLst/>
              </a:prstGeom>
              <a:noFill/>
              <a:ln w="1588">
                <a:solidFill>
                  <a:schemeClr val="tx1"/>
                </a:solidFill>
                <a:miter lim="800000"/>
                <a:headEnd/>
                <a:tailEnd/>
              </a:ln>
            </p:spPr>
            <p:txBody>
              <a:bodyPr/>
              <a:lstStyle/>
              <a:p>
                <a:endParaRPr lang="en-US"/>
              </a:p>
            </p:txBody>
          </p:sp>
          <p:sp>
            <p:nvSpPr>
              <p:cNvPr id="25715" name="Freeform 71"/>
              <p:cNvSpPr>
                <a:spLocks/>
              </p:cNvSpPr>
              <p:nvPr/>
            </p:nvSpPr>
            <p:spPr bwMode="auto">
              <a:xfrm>
                <a:off x="1782" y="683"/>
                <a:ext cx="36" cy="35"/>
              </a:xfrm>
              <a:custGeom>
                <a:avLst/>
                <a:gdLst>
                  <a:gd name="T0" fmla="*/ 22 w 36"/>
                  <a:gd name="T1" fmla="*/ 35 h 35"/>
                  <a:gd name="T2" fmla="*/ 36 w 36"/>
                  <a:gd name="T3" fmla="*/ 14 h 35"/>
                  <a:gd name="T4" fmla="*/ 22 w 36"/>
                  <a:gd name="T5" fmla="*/ 0 h 35"/>
                  <a:gd name="T6" fmla="*/ 0 w 36"/>
                  <a:gd name="T7" fmla="*/ 14 h 35"/>
                  <a:gd name="T8" fmla="*/ 22 w 36"/>
                  <a:gd name="T9" fmla="*/ 35 h 35"/>
                  <a:gd name="T10" fmla="*/ 0 60000 65536"/>
                  <a:gd name="T11" fmla="*/ 0 60000 65536"/>
                  <a:gd name="T12" fmla="*/ 0 60000 65536"/>
                  <a:gd name="T13" fmla="*/ 0 60000 65536"/>
                  <a:gd name="T14" fmla="*/ 0 60000 65536"/>
                  <a:gd name="T15" fmla="*/ 0 w 36"/>
                  <a:gd name="T16" fmla="*/ 0 h 35"/>
                  <a:gd name="T17" fmla="*/ 36 w 36"/>
                  <a:gd name="T18" fmla="*/ 35 h 35"/>
                </a:gdLst>
                <a:ahLst/>
                <a:cxnLst>
                  <a:cxn ang="T10">
                    <a:pos x="T0" y="T1"/>
                  </a:cxn>
                  <a:cxn ang="T11">
                    <a:pos x="T2" y="T3"/>
                  </a:cxn>
                  <a:cxn ang="T12">
                    <a:pos x="T4" y="T5"/>
                  </a:cxn>
                  <a:cxn ang="T13">
                    <a:pos x="T6" y="T7"/>
                  </a:cxn>
                  <a:cxn ang="T14">
                    <a:pos x="T8" y="T9"/>
                  </a:cxn>
                </a:cxnLst>
                <a:rect l="T15" t="T16" r="T17" b="T18"/>
                <a:pathLst>
                  <a:path w="36" h="35">
                    <a:moveTo>
                      <a:pt x="22" y="35"/>
                    </a:moveTo>
                    <a:lnTo>
                      <a:pt x="36" y="14"/>
                    </a:lnTo>
                    <a:lnTo>
                      <a:pt x="22" y="0"/>
                    </a:lnTo>
                    <a:lnTo>
                      <a:pt x="0" y="14"/>
                    </a:lnTo>
                    <a:lnTo>
                      <a:pt x="22" y="35"/>
                    </a:lnTo>
                  </a:path>
                </a:pathLst>
              </a:custGeom>
              <a:noFill/>
              <a:ln w="1588">
                <a:solidFill>
                  <a:schemeClr val="tx1"/>
                </a:solidFill>
                <a:prstDash val="solid"/>
                <a:round/>
                <a:headEnd/>
                <a:tailEnd/>
              </a:ln>
            </p:spPr>
            <p:txBody>
              <a:bodyPr/>
              <a:lstStyle/>
              <a:p>
                <a:endParaRPr lang="en-US"/>
              </a:p>
            </p:txBody>
          </p:sp>
          <p:sp>
            <p:nvSpPr>
              <p:cNvPr id="25716" name="Rectangle 72"/>
              <p:cNvSpPr>
                <a:spLocks noChangeArrowheads="1"/>
              </p:cNvSpPr>
              <p:nvPr/>
            </p:nvSpPr>
            <p:spPr bwMode="auto">
              <a:xfrm>
                <a:off x="1832" y="236"/>
                <a:ext cx="397" cy="255"/>
              </a:xfrm>
              <a:prstGeom prst="rect">
                <a:avLst/>
              </a:prstGeom>
              <a:noFill/>
              <a:ln w="1588">
                <a:solidFill>
                  <a:schemeClr val="tx1"/>
                </a:solidFill>
                <a:miter lim="800000"/>
                <a:headEnd/>
                <a:tailEnd/>
              </a:ln>
            </p:spPr>
            <p:txBody>
              <a:bodyPr/>
              <a:lstStyle/>
              <a:p>
                <a:endParaRPr lang="en-US"/>
              </a:p>
            </p:txBody>
          </p:sp>
          <p:sp>
            <p:nvSpPr>
              <p:cNvPr id="25717" name="Freeform 73"/>
              <p:cNvSpPr>
                <a:spLocks/>
              </p:cNvSpPr>
              <p:nvPr/>
            </p:nvSpPr>
            <p:spPr bwMode="auto">
              <a:xfrm>
                <a:off x="1797" y="201"/>
                <a:ext cx="474" cy="326"/>
              </a:xfrm>
              <a:custGeom>
                <a:avLst/>
                <a:gdLst>
                  <a:gd name="T0" fmla="*/ 14 w 474"/>
                  <a:gd name="T1" fmla="*/ 319 h 326"/>
                  <a:gd name="T2" fmla="*/ 460 w 474"/>
                  <a:gd name="T3" fmla="*/ 319 h 326"/>
                  <a:gd name="T4" fmla="*/ 460 w 474"/>
                  <a:gd name="T5" fmla="*/ 21 h 326"/>
                  <a:gd name="T6" fmla="*/ 474 w 474"/>
                  <a:gd name="T7" fmla="*/ 21 h 326"/>
                  <a:gd name="T8" fmla="*/ 474 w 474"/>
                  <a:gd name="T9" fmla="*/ 0 h 326"/>
                  <a:gd name="T10" fmla="*/ 0 w 474"/>
                  <a:gd name="T11" fmla="*/ 0 h 326"/>
                  <a:gd name="T12" fmla="*/ 0 w 474"/>
                  <a:gd name="T13" fmla="*/ 326 h 326"/>
                  <a:gd name="T14" fmla="*/ 14 w 474"/>
                  <a:gd name="T15" fmla="*/ 326 h 326"/>
                  <a:gd name="T16" fmla="*/ 14 w 474"/>
                  <a:gd name="T17" fmla="*/ 319 h 3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4"/>
                  <a:gd name="T28" fmla="*/ 0 h 326"/>
                  <a:gd name="T29" fmla="*/ 474 w 474"/>
                  <a:gd name="T30" fmla="*/ 326 h 3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4" h="326">
                    <a:moveTo>
                      <a:pt x="14" y="319"/>
                    </a:moveTo>
                    <a:lnTo>
                      <a:pt x="460" y="319"/>
                    </a:lnTo>
                    <a:lnTo>
                      <a:pt x="460" y="21"/>
                    </a:lnTo>
                    <a:lnTo>
                      <a:pt x="474" y="21"/>
                    </a:lnTo>
                    <a:lnTo>
                      <a:pt x="474" y="0"/>
                    </a:lnTo>
                    <a:lnTo>
                      <a:pt x="0" y="0"/>
                    </a:lnTo>
                    <a:lnTo>
                      <a:pt x="0" y="326"/>
                    </a:lnTo>
                    <a:lnTo>
                      <a:pt x="14" y="326"/>
                    </a:lnTo>
                    <a:lnTo>
                      <a:pt x="14" y="319"/>
                    </a:lnTo>
                  </a:path>
                </a:pathLst>
              </a:custGeom>
              <a:noFill/>
              <a:ln w="1588">
                <a:solidFill>
                  <a:schemeClr val="tx1"/>
                </a:solidFill>
                <a:prstDash val="solid"/>
                <a:round/>
                <a:headEnd/>
                <a:tailEnd/>
              </a:ln>
            </p:spPr>
            <p:txBody>
              <a:bodyPr/>
              <a:lstStyle/>
              <a:p>
                <a:endParaRPr lang="en-US"/>
              </a:p>
            </p:txBody>
          </p:sp>
          <p:sp>
            <p:nvSpPr>
              <p:cNvPr id="25718" name="Rectangle 74"/>
              <p:cNvSpPr>
                <a:spLocks noChangeArrowheads="1"/>
              </p:cNvSpPr>
              <p:nvPr/>
            </p:nvSpPr>
            <p:spPr bwMode="auto">
              <a:xfrm>
                <a:off x="2243" y="555"/>
                <a:ext cx="28" cy="7"/>
              </a:xfrm>
              <a:prstGeom prst="rect">
                <a:avLst/>
              </a:prstGeom>
              <a:noFill/>
              <a:ln w="1588">
                <a:solidFill>
                  <a:schemeClr val="tx1"/>
                </a:solidFill>
                <a:miter lim="800000"/>
                <a:headEnd/>
                <a:tailEnd/>
              </a:ln>
            </p:spPr>
            <p:txBody>
              <a:bodyPr/>
              <a:lstStyle/>
              <a:p>
                <a:endParaRPr lang="en-US"/>
              </a:p>
            </p:txBody>
          </p:sp>
        </p:grpSp>
        <p:sp>
          <p:nvSpPr>
            <p:cNvPr id="25696" name="Rectangle 75"/>
            <p:cNvSpPr>
              <a:spLocks noChangeArrowheads="1"/>
            </p:cNvSpPr>
            <p:nvPr/>
          </p:nvSpPr>
          <p:spPr bwMode="auto">
            <a:xfrm>
              <a:off x="1839" y="697"/>
              <a:ext cx="72" cy="15"/>
            </a:xfrm>
            <a:prstGeom prst="rect">
              <a:avLst/>
            </a:prstGeom>
            <a:noFill/>
            <a:ln w="1588">
              <a:solidFill>
                <a:schemeClr val="tx1"/>
              </a:solidFill>
              <a:miter lim="800000"/>
              <a:headEnd/>
              <a:tailEnd/>
            </a:ln>
          </p:spPr>
          <p:txBody>
            <a:bodyPr/>
            <a:lstStyle/>
            <a:p>
              <a:endParaRPr lang="en-US"/>
            </a:p>
          </p:txBody>
        </p:sp>
        <p:sp>
          <p:nvSpPr>
            <p:cNvPr id="25697" name="Line 76"/>
            <p:cNvSpPr>
              <a:spLocks noChangeShapeType="1"/>
            </p:cNvSpPr>
            <p:nvPr/>
          </p:nvSpPr>
          <p:spPr bwMode="auto">
            <a:xfrm>
              <a:off x="1775" y="654"/>
              <a:ext cx="511" cy="1"/>
            </a:xfrm>
            <a:prstGeom prst="line">
              <a:avLst/>
            </a:prstGeom>
            <a:noFill/>
            <a:ln w="1588">
              <a:solidFill>
                <a:schemeClr val="tx1"/>
              </a:solidFill>
              <a:round/>
              <a:headEnd/>
              <a:tailEnd/>
            </a:ln>
          </p:spPr>
          <p:txBody>
            <a:bodyPr/>
            <a:lstStyle/>
            <a:p>
              <a:endParaRPr lang="en-US"/>
            </a:p>
          </p:txBody>
        </p:sp>
        <p:sp>
          <p:nvSpPr>
            <p:cNvPr id="25698" name="Line 77"/>
            <p:cNvSpPr>
              <a:spLocks noChangeShapeType="1"/>
            </p:cNvSpPr>
            <p:nvPr/>
          </p:nvSpPr>
          <p:spPr bwMode="auto">
            <a:xfrm>
              <a:off x="1775" y="668"/>
              <a:ext cx="511" cy="2"/>
            </a:xfrm>
            <a:prstGeom prst="line">
              <a:avLst/>
            </a:prstGeom>
            <a:noFill/>
            <a:ln w="1588">
              <a:solidFill>
                <a:schemeClr val="tx1"/>
              </a:solidFill>
              <a:round/>
              <a:headEnd/>
              <a:tailEnd/>
            </a:ln>
          </p:spPr>
          <p:txBody>
            <a:bodyPr/>
            <a:lstStyle/>
            <a:p>
              <a:endParaRPr lang="en-US"/>
            </a:p>
          </p:txBody>
        </p:sp>
        <p:sp>
          <p:nvSpPr>
            <p:cNvPr id="25699" name="Freeform 78"/>
            <p:cNvSpPr>
              <a:spLocks/>
            </p:cNvSpPr>
            <p:nvPr/>
          </p:nvSpPr>
          <p:spPr bwMode="auto">
            <a:xfrm>
              <a:off x="1839"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00" name="Freeform 79"/>
            <p:cNvSpPr>
              <a:spLocks/>
            </p:cNvSpPr>
            <p:nvPr/>
          </p:nvSpPr>
          <p:spPr bwMode="auto">
            <a:xfrm>
              <a:off x="1896"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01" name="Freeform 80"/>
            <p:cNvSpPr>
              <a:spLocks/>
            </p:cNvSpPr>
            <p:nvPr/>
          </p:nvSpPr>
          <p:spPr bwMode="auto">
            <a:xfrm>
              <a:off x="1924"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02" name="Freeform 81"/>
            <p:cNvSpPr>
              <a:spLocks/>
            </p:cNvSpPr>
            <p:nvPr/>
          </p:nvSpPr>
          <p:spPr bwMode="auto">
            <a:xfrm>
              <a:off x="1945" y="676"/>
              <a:ext cx="15" cy="14"/>
            </a:xfrm>
            <a:custGeom>
              <a:avLst/>
              <a:gdLst>
                <a:gd name="T0" fmla="*/ 15 w 15"/>
                <a:gd name="T1" fmla="*/ 0 h 14"/>
                <a:gd name="T2" fmla="*/ 0 w 15"/>
                <a:gd name="T3" fmla="*/ 7 h 14"/>
                <a:gd name="T4" fmla="*/ 15 w 15"/>
                <a:gd name="T5" fmla="*/ 14 h 14"/>
                <a:gd name="T6" fmla="*/ 0 60000 65536"/>
                <a:gd name="T7" fmla="*/ 0 60000 65536"/>
                <a:gd name="T8" fmla="*/ 0 60000 65536"/>
                <a:gd name="T9" fmla="*/ 0 w 15"/>
                <a:gd name="T10" fmla="*/ 0 h 14"/>
                <a:gd name="T11" fmla="*/ 15 w 15"/>
                <a:gd name="T12" fmla="*/ 14 h 14"/>
              </a:gdLst>
              <a:ahLst/>
              <a:cxnLst>
                <a:cxn ang="T6">
                  <a:pos x="T0" y="T1"/>
                </a:cxn>
                <a:cxn ang="T7">
                  <a:pos x="T2" y="T3"/>
                </a:cxn>
                <a:cxn ang="T8">
                  <a:pos x="T4" y="T5"/>
                </a:cxn>
              </a:cxnLst>
              <a:rect l="T9" t="T10" r="T11" b="T12"/>
              <a:pathLst>
                <a:path w="15" h="14">
                  <a:moveTo>
                    <a:pt x="15" y="0"/>
                  </a:moveTo>
                  <a:lnTo>
                    <a:pt x="0" y="7"/>
                  </a:lnTo>
                  <a:lnTo>
                    <a:pt x="15" y="14"/>
                  </a:lnTo>
                </a:path>
              </a:pathLst>
            </a:custGeom>
            <a:noFill/>
            <a:ln w="1588">
              <a:solidFill>
                <a:schemeClr val="tx1"/>
              </a:solidFill>
              <a:prstDash val="solid"/>
              <a:round/>
              <a:headEnd/>
              <a:tailEnd/>
            </a:ln>
          </p:spPr>
          <p:txBody>
            <a:bodyPr/>
            <a:lstStyle/>
            <a:p>
              <a:endParaRPr lang="en-US"/>
            </a:p>
          </p:txBody>
        </p:sp>
        <p:sp>
          <p:nvSpPr>
            <p:cNvPr id="25703" name="Freeform 82"/>
            <p:cNvSpPr>
              <a:spLocks/>
            </p:cNvSpPr>
            <p:nvPr/>
          </p:nvSpPr>
          <p:spPr bwMode="auto">
            <a:xfrm>
              <a:off x="1974" y="704"/>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25704" name="Freeform 83"/>
            <p:cNvSpPr>
              <a:spLocks/>
            </p:cNvSpPr>
            <p:nvPr/>
          </p:nvSpPr>
          <p:spPr bwMode="auto">
            <a:xfrm>
              <a:off x="2002" y="676"/>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25705" name="Freeform 84"/>
            <p:cNvSpPr>
              <a:spLocks/>
            </p:cNvSpPr>
            <p:nvPr/>
          </p:nvSpPr>
          <p:spPr bwMode="auto">
            <a:xfrm>
              <a:off x="2030" y="704"/>
              <a:ext cx="8" cy="14"/>
            </a:xfrm>
            <a:custGeom>
              <a:avLst/>
              <a:gdLst>
                <a:gd name="T0" fmla="*/ 8 w 8"/>
                <a:gd name="T1" fmla="*/ 0 h 14"/>
                <a:gd name="T2" fmla="*/ 0 w 8"/>
                <a:gd name="T3" fmla="*/ 7 h 14"/>
                <a:gd name="T4" fmla="*/ 8 w 8"/>
                <a:gd name="T5" fmla="*/ 14 h 14"/>
                <a:gd name="T6" fmla="*/ 0 60000 65536"/>
                <a:gd name="T7" fmla="*/ 0 60000 65536"/>
                <a:gd name="T8" fmla="*/ 0 60000 65536"/>
                <a:gd name="T9" fmla="*/ 0 w 8"/>
                <a:gd name="T10" fmla="*/ 0 h 14"/>
                <a:gd name="T11" fmla="*/ 8 w 8"/>
                <a:gd name="T12" fmla="*/ 14 h 14"/>
              </a:gdLst>
              <a:ahLst/>
              <a:cxnLst>
                <a:cxn ang="T6">
                  <a:pos x="T0" y="T1"/>
                </a:cxn>
                <a:cxn ang="T7">
                  <a:pos x="T2" y="T3"/>
                </a:cxn>
                <a:cxn ang="T8">
                  <a:pos x="T4" y="T5"/>
                </a:cxn>
              </a:cxnLst>
              <a:rect l="T9" t="T10" r="T11" b="T12"/>
              <a:pathLst>
                <a:path w="8" h="14">
                  <a:moveTo>
                    <a:pt x="8" y="0"/>
                  </a:moveTo>
                  <a:lnTo>
                    <a:pt x="0" y="7"/>
                  </a:lnTo>
                  <a:lnTo>
                    <a:pt x="8" y="14"/>
                  </a:lnTo>
                </a:path>
              </a:pathLst>
            </a:custGeom>
            <a:noFill/>
            <a:ln w="1588">
              <a:solidFill>
                <a:schemeClr val="tx1"/>
              </a:solidFill>
              <a:prstDash val="solid"/>
              <a:round/>
              <a:headEnd/>
              <a:tailEnd/>
            </a:ln>
          </p:spPr>
          <p:txBody>
            <a:bodyPr/>
            <a:lstStyle/>
            <a:p>
              <a:endParaRPr lang="en-US"/>
            </a:p>
          </p:txBody>
        </p:sp>
        <p:sp>
          <p:nvSpPr>
            <p:cNvPr id="25706" name="Freeform 85"/>
            <p:cNvSpPr>
              <a:spLocks/>
            </p:cNvSpPr>
            <p:nvPr/>
          </p:nvSpPr>
          <p:spPr bwMode="auto">
            <a:xfrm>
              <a:off x="2059"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07" name="Freeform 86"/>
            <p:cNvSpPr>
              <a:spLocks/>
            </p:cNvSpPr>
            <p:nvPr/>
          </p:nvSpPr>
          <p:spPr bwMode="auto">
            <a:xfrm>
              <a:off x="2087"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08" name="Freeform 87"/>
            <p:cNvSpPr>
              <a:spLocks/>
            </p:cNvSpPr>
            <p:nvPr/>
          </p:nvSpPr>
          <p:spPr bwMode="auto">
            <a:xfrm>
              <a:off x="2116"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09" name="Freeform 88"/>
            <p:cNvSpPr>
              <a:spLocks/>
            </p:cNvSpPr>
            <p:nvPr/>
          </p:nvSpPr>
          <p:spPr bwMode="auto">
            <a:xfrm>
              <a:off x="2144"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10" name="Freeform 89"/>
            <p:cNvSpPr>
              <a:spLocks/>
            </p:cNvSpPr>
            <p:nvPr/>
          </p:nvSpPr>
          <p:spPr bwMode="auto">
            <a:xfrm>
              <a:off x="2165" y="676"/>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25711" name="Freeform 90"/>
            <p:cNvSpPr>
              <a:spLocks/>
            </p:cNvSpPr>
            <p:nvPr/>
          </p:nvSpPr>
          <p:spPr bwMode="auto">
            <a:xfrm>
              <a:off x="2193" y="704"/>
              <a:ext cx="15" cy="14"/>
            </a:xfrm>
            <a:custGeom>
              <a:avLst/>
              <a:gdLst>
                <a:gd name="T0" fmla="*/ 15 w 15"/>
                <a:gd name="T1" fmla="*/ 0 h 14"/>
                <a:gd name="T2" fmla="*/ 0 w 15"/>
                <a:gd name="T3" fmla="*/ 7 h 14"/>
                <a:gd name="T4" fmla="*/ 15 w 15"/>
                <a:gd name="T5" fmla="*/ 14 h 14"/>
                <a:gd name="T6" fmla="*/ 0 60000 65536"/>
                <a:gd name="T7" fmla="*/ 0 60000 65536"/>
                <a:gd name="T8" fmla="*/ 0 60000 65536"/>
                <a:gd name="T9" fmla="*/ 0 w 15"/>
                <a:gd name="T10" fmla="*/ 0 h 14"/>
                <a:gd name="T11" fmla="*/ 15 w 15"/>
                <a:gd name="T12" fmla="*/ 14 h 14"/>
              </a:gdLst>
              <a:ahLst/>
              <a:cxnLst>
                <a:cxn ang="T6">
                  <a:pos x="T0" y="T1"/>
                </a:cxn>
                <a:cxn ang="T7">
                  <a:pos x="T2" y="T3"/>
                </a:cxn>
                <a:cxn ang="T8">
                  <a:pos x="T4" y="T5"/>
                </a:cxn>
              </a:cxnLst>
              <a:rect l="T9" t="T10" r="T11" b="T12"/>
              <a:pathLst>
                <a:path w="15" h="14">
                  <a:moveTo>
                    <a:pt x="15" y="0"/>
                  </a:moveTo>
                  <a:lnTo>
                    <a:pt x="0" y="7"/>
                  </a:lnTo>
                  <a:lnTo>
                    <a:pt x="15" y="14"/>
                  </a:lnTo>
                </a:path>
              </a:pathLst>
            </a:custGeom>
            <a:noFill/>
            <a:ln w="1588">
              <a:solidFill>
                <a:schemeClr val="tx1"/>
              </a:solidFill>
              <a:prstDash val="solid"/>
              <a:round/>
              <a:headEnd/>
              <a:tailEnd/>
            </a:ln>
          </p:spPr>
          <p:txBody>
            <a:bodyPr/>
            <a:lstStyle/>
            <a:p>
              <a:endParaRPr lang="en-US"/>
            </a:p>
          </p:txBody>
        </p:sp>
        <p:sp>
          <p:nvSpPr>
            <p:cNvPr id="25712" name="Freeform 91"/>
            <p:cNvSpPr>
              <a:spLocks/>
            </p:cNvSpPr>
            <p:nvPr/>
          </p:nvSpPr>
          <p:spPr bwMode="auto">
            <a:xfrm>
              <a:off x="2222"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25713" name="Freeform 92"/>
            <p:cNvSpPr>
              <a:spLocks/>
            </p:cNvSpPr>
            <p:nvPr/>
          </p:nvSpPr>
          <p:spPr bwMode="auto">
            <a:xfrm>
              <a:off x="2250"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grpSp>
      <p:sp>
        <p:nvSpPr>
          <p:cNvPr id="25619" name="Text Box 93"/>
          <p:cNvSpPr txBox="1">
            <a:spLocks noChangeArrowheads="1"/>
          </p:cNvSpPr>
          <p:nvPr/>
        </p:nvSpPr>
        <p:spPr bwMode="auto">
          <a:xfrm>
            <a:off x="5103813" y="1654175"/>
            <a:ext cx="1038225" cy="280988"/>
          </a:xfrm>
          <a:prstGeom prst="rect">
            <a:avLst/>
          </a:prstGeom>
          <a:noFill/>
          <a:ln w="9525">
            <a:noFill/>
            <a:miter lim="800000"/>
            <a:headEnd/>
            <a:tailEnd/>
          </a:ln>
        </p:spPr>
        <p:txBody>
          <a:bodyPr wrap="none" lIns="82058" tIns="41029" rIns="82058" bIns="41029">
            <a:spAutoFit/>
          </a:bodyPr>
          <a:lstStyle/>
          <a:p>
            <a:pPr defTabSz="820738" eaLnBrk="0" hangingPunct="0"/>
            <a:r>
              <a:rPr lang="en-US" sz="1300"/>
              <a:t>Workstation</a:t>
            </a:r>
          </a:p>
        </p:txBody>
      </p:sp>
      <p:sp>
        <p:nvSpPr>
          <p:cNvPr id="25620" name="Line 94"/>
          <p:cNvSpPr>
            <a:spLocks noChangeShapeType="1"/>
          </p:cNvSpPr>
          <p:nvPr/>
        </p:nvSpPr>
        <p:spPr bwMode="auto">
          <a:xfrm flipV="1">
            <a:off x="5507038" y="1990725"/>
            <a:ext cx="0" cy="288925"/>
          </a:xfrm>
          <a:prstGeom prst="line">
            <a:avLst/>
          </a:prstGeom>
          <a:noFill/>
          <a:ln w="28575">
            <a:solidFill>
              <a:schemeClr val="tx1"/>
            </a:solidFill>
            <a:round/>
            <a:headEnd/>
            <a:tailEnd/>
          </a:ln>
        </p:spPr>
        <p:txBody>
          <a:bodyPr wrap="none" anchor="ctr"/>
          <a:lstStyle/>
          <a:p>
            <a:endParaRPr lang="en-US"/>
          </a:p>
        </p:txBody>
      </p:sp>
      <p:sp>
        <p:nvSpPr>
          <p:cNvPr id="25621" name="Freeform 95"/>
          <p:cNvSpPr>
            <a:spLocks/>
          </p:cNvSpPr>
          <p:nvPr/>
        </p:nvSpPr>
        <p:spPr bwMode="auto">
          <a:xfrm>
            <a:off x="2324100" y="1298575"/>
            <a:ext cx="4394200" cy="685800"/>
          </a:xfrm>
          <a:custGeom>
            <a:avLst/>
            <a:gdLst>
              <a:gd name="T0" fmla="*/ 2768 w 2768"/>
              <a:gd name="T1" fmla="*/ 0 h 432"/>
              <a:gd name="T2" fmla="*/ 2768 w 2768"/>
              <a:gd name="T3" fmla="*/ 432 h 432"/>
              <a:gd name="T4" fmla="*/ 0 w 2768"/>
              <a:gd name="T5" fmla="*/ 432 h 432"/>
              <a:gd name="T6" fmla="*/ 0 w 2768"/>
              <a:gd name="T7" fmla="*/ 0 h 432"/>
              <a:gd name="T8" fmla="*/ 0 60000 65536"/>
              <a:gd name="T9" fmla="*/ 0 60000 65536"/>
              <a:gd name="T10" fmla="*/ 0 60000 65536"/>
              <a:gd name="T11" fmla="*/ 0 60000 65536"/>
              <a:gd name="T12" fmla="*/ 0 w 2768"/>
              <a:gd name="T13" fmla="*/ 0 h 432"/>
              <a:gd name="T14" fmla="*/ 2768 w 2768"/>
              <a:gd name="T15" fmla="*/ 432 h 432"/>
            </a:gdLst>
            <a:ahLst/>
            <a:cxnLst>
              <a:cxn ang="T8">
                <a:pos x="T0" y="T1"/>
              </a:cxn>
              <a:cxn ang="T9">
                <a:pos x="T2" y="T3"/>
              </a:cxn>
              <a:cxn ang="T10">
                <a:pos x="T4" y="T5"/>
              </a:cxn>
              <a:cxn ang="T11">
                <a:pos x="T6" y="T7"/>
              </a:cxn>
            </a:cxnLst>
            <a:rect l="T12" t="T13" r="T14" b="T15"/>
            <a:pathLst>
              <a:path w="2768" h="432">
                <a:moveTo>
                  <a:pt x="2768" y="0"/>
                </a:moveTo>
                <a:lnTo>
                  <a:pt x="2768" y="432"/>
                </a:lnTo>
                <a:lnTo>
                  <a:pt x="0" y="432"/>
                </a:lnTo>
                <a:lnTo>
                  <a:pt x="0" y="0"/>
                </a:lnTo>
              </a:path>
            </a:pathLst>
          </a:custGeom>
          <a:noFill/>
          <a:ln w="28575" cmpd="sng">
            <a:solidFill>
              <a:schemeClr val="tx1"/>
            </a:solidFill>
            <a:round/>
            <a:headEnd/>
            <a:tailEnd/>
          </a:ln>
        </p:spPr>
        <p:txBody>
          <a:bodyPr wrap="none" anchor="ctr"/>
          <a:lstStyle/>
          <a:p>
            <a:endParaRPr lang="en-US"/>
          </a:p>
        </p:txBody>
      </p:sp>
      <p:sp>
        <p:nvSpPr>
          <p:cNvPr id="25622" name="Text Box 96"/>
          <p:cNvSpPr txBox="1">
            <a:spLocks noChangeArrowheads="1"/>
          </p:cNvSpPr>
          <p:nvPr/>
        </p:nvSpPr>
        <p:spPr bwMode="auto">
          <a:xfrm>
            <a:off x="3935413" y="1116013"/>
            <a:ext cx="1047750" cy="280987"/>
          </a:xfrm>
          <a:prstGeom prst="rect">
            <a:avLst/>
          </a:prstGeom>
          <a:noFill/>
          <a:ln w="9525">
            <a:noFill/>
            <a:miter lim="800000"/>
            <a:headEnd/>
            <a:tailEnd/>
          </a:ln>
        </p:spPr>
        <p:txBody>
          <a:bodyPr wrap="none" lIns="82058" tIns="41029" rIns="82058" bIns="41029">
            <a:spAutoFit/>
          </a:bodyPr>
          <a:lstStyle/>
          <a:p>
            <a:pPr defTabSz="820738" eaLnBrk="0" hangingPunct="0"/>
            <a:r>
              <a:rPr lang="en-US" sz="1300"/>
              <a:t>16 I/O Ports</a:t>
            </a:r>
          </a:p>
        </p:txBody>
      </p:sp>
      <p:sp>
        <p:nvSpPr>
          <p:cNvPr id="25623" name="Line 97"/>
          <p:cNvSpPr>
            <a:spLocks noChangeShapeType="1"/>
          </p:cNvSpPr>
          <p:nvPr/>
        </p:nvSpPr>
        <p:spPr bwMode="auto">
          <a:xfrm flipH="1">
            <a:off x="3746500" y="1241425"/>
            <a:ext cx="271463" cy="0"/>
          </a:xfrm>
          <a:prstGeom prst="line">
            <a:avLst/>
          </a:prstGeom>
          <a:noFill/>
          <a:ln w="19050">
            <a:solidFill>
              <a:schemeClr val="tx1"/>
            </a:solidFill>
            <a:round/>
            <a:headEnd/>
            <a:tailEnd type="triangle" w="med" len="med"/>
          </a:ln>
        </p:spPr>
        <p:txBody>
          <a:bodyPr wrap="none" anchor="ctr"/>
          <a:lstStyle/>
          <a:p>
            <a:endParaRPr lang="en-US"/>
          </a:p>
        </p:txBody>
      </p:sp>
      <p:sp>
        <p:nvSpPr>
          <p:cNvPr id="25624" name="Line 98"/>
          <p:cNvSpPr>
            <a:spLocks noChangeShapeType="1"/>
          </p:cNvSpPr>
          <p:nvPr/>
        </p:nvSpPr>
        <p:spPr bwMode="auto">
          <a:xfrm>
            <a:off x="4930775" y="1241425"/>
            <a:ext cx="233363" cy="0"/>
          </a:xfrm>
          <a:prstGeom prst="line">
            <a:avLst/>
          </a:prstGeom>
          <a:noFill/>
          <a:ln w="19050">
            <a:solidFill>
              <a:schemeClr val="tx1"/>
            </a:solidFill>
            <a:round/>
            <a:headEnd/>
            <a:tailEnd type="triangle" w="med" len="med"/>
          </a:ln>
        </p:spPr>
        <p:txBody>
          <a:bodyPr wrap="none" anchor="ctr"/>
          <a:lstStyle/>
          <a:p>
            <a:endParaRPr lang="en-US"/>
          </a:p>
        </p:txBody>
      </p:sp>
      <p:sp>
        <p:nvSpPr>
          <p:cNvPr id="25625" name="Text Box 99"/>
          <p:cNvSpPr txBox="1">
            <a:spLocks noChangeArrowheads="1"/>
          </p:cNvSpPr>
          <p:nvPr/>
        </p:nvSpPr>
        <p:spPr bwMode="auto">
          <a:xfrm>
            <a:off x="5067300" y="5800725"/>
            <a:ext cx="207963" cy="265113"/>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 </a:t>
            </a:r>
          </a:p>
        </p:txBody>
      </p:sp>
      <p:sp>
        <p:nvSpPr>
          <p:cNvPr id="25626" name="Text Box 100"/>
          <p:cNvSpPr txBox="1">
            <a:spLocks noChangeArrowheads="1"/>
          </p:cNvSpPr>
          <p:nvPr/>
        </p:nvSpPr>
        <p:spPr bwMode="auto">
          <a:xfrm>
            <a:off x="4249738" y="4995863"/>
            <a:ext cx="469900"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IMT</a:t>
            </a:r>
          </a:p>
        </p:txBody>
      </p:sp>
      <p:sp>
        <p:nvSpPr>
          <p:cNvPr id="25627" name="Text Box 101"/>
          <p:cNvSpPr txBox="1">
            <a:spLocks noChangeArrowheads="1"/>
          </p:cNvSpPr>
          <p:nvPr/>
        </p:nvSpPr>
        <p:spPr bwMode="auto">
          <a:xfrm>
            <a:off x="8748713" y="4840288"/>
            <a:ext cx="284162"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A</a:t>
            </a:r>
          </a:p>
        </p:txBody>
      </p:sp>
      <p:sp>
        <p:nvSpPr>
          <p:cNvPr id="25628" name="Text Box 102"/>
          <p:cNvSpPr txBox="1">
            <a:spLocks noChangeArrowheads="1"/>
          </p:cNvSpPr>
          <p:nvPr/>
        </p:nvSpPr>
        <p:spPr bwMode="auto">
          <a:xfrm>
            <a:off x="8748713" y="5091113"/>
            <a:ext cx="284162"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B</a:t>
            </a:r>
          </a:p>
        </p:txBody>
      </p:sp>
      <p:sp>
        <p:nvSpPr>
          <p:cNvPr id="25629" name="Line 103"/>
          <p:cNvSpPr>
            <a:spLocks noChangeShapeType="1"/>
          </p:cNvSpPr>
          <p:nvPr/>
        </p:nvSpPr>
        <p:spPr bwMode="auto">
          <a:xfrm>
            <a:off x="357188" y="5006975"/>
            <a:ext cx="8315325" cy="0"/>
          </a:xfrm>
          <a:prstGeom prst="line">
            <a:avLst/>
          </a:prstGeom>
          <a:noFill/>
          <a:ln w="28575">
            <a:solidFill>
              <a:schemeClr val="tx1"/>
            </a:solidFill>
            <a:round/>
            <a:headEnd/>
            <a:tailEnd type="triangle" w="med" len="med"/>
          </a:ln>
        </p:spPr>
        <p:txBody>
          <a:bodyPr wrap="none" anchor="ctr"/>
          <a:lstStyle/>
          <a:p>
            <a:endParaRPr lang="en-US"/>
          </a:p>
        </p:txBody>
      </p:sp>
      <p:sp>
        <p:nvSpPr>
          <p:cNvPr id="25630" name="Line 104"/>
          <p:cNvSpPr>
            <a:spLocks noChangeShapeType="1"/>
          </p:cNvSpPr>
          <p:nvPr/>
        </p:nvSpPr>
        <p:spPr bwMode="auto">
          <a:xfrm>
            <a:off x="357188" y="5260975"/>
            <a:ext cx="8288337" cy="14288"/>
          </a:xfrm>
          <a:prstGeom prst="line">
            <a:avLst/>
          </a:prstGeom>
          <a:noFill/>
          <a:ln w="28575">
            <a:solidFill>
              <a:schemeClr val="tx1"/>
            </a:solidFill>
            <a:round/>
            <a:headEnd type="triangle" w="med" len="med"/>
            <a:tailEnd/>
          </a:ln>
        </p:spPr>
        <p:txBody>
          <a:bodyPr wrap="none" anchor="ctr"/>
          <a:lstStyle/>
          <a:p>
            <a:endParaRPr lang="en-US"/>
          </a:p>
        </p:txBody>
      </p:sp>
      <p:sp>
        <p:nvSpPr>
          <p:cNvPr id="25631" name="Line 105"/>
          <p:cNvSpPr>
            <a:spLocks noChangeShapeType="1"/>
          </p:cNvSpPr>
          <p:nvPr/>
        </p:nvSpPr>
        <p:spPr bwMode="auto">
          <a:xfrm>
            <a:off x="2609850" y="4397375"/>
            <a:ext cx="0" cy="604838"/>
          </a:xfrm>
          <a:prstGeom prst="line">
            <a:avLst/>
          </a:prstGeom>
          <a:noFill/>
          <a:ln w="28575">
            <a:solidFill>
              <a:schemeClr val="tx1"/>
            </a:solidFill>
            <a:round/>
            <a:headEnd/>
            <a:tailEnd/>
          </a:ln>
        </p:spPr>
        <p:txBody>
          <a:bodyPr wrap="none" anchor="ctr"/>
          <a:lstStyle/>
          <a:p>
            <a:endParaRPr lang="en-US"/>
          </a:p>
        </p:txBody>
      </p:sp>
      <p:sp>
        <p:nvSpPr>
          <p:cNvPr id="25632" name="Line 106"/>
          <p:cNvSpPr>
            <a:spLocks noChangeShapeType="1"/>
          </p:cNvSpPr>
          <p:nvPr/>
        </p:nvSpPr>
        <p:spPr bwMode="auto">
          <a:xfrm>
            <a:off x="2889250" y="4397375"/>
            <a:ext cx="0" cy="873125"/>
          </a:xfrm>
          <a:prstGeom prst="line">
            <a:avLst/>
          </a:prstGeom>
          <a:noFill/>
          <a:ln w="28575">
            <a:solidFill>
              <a:schemeClr val="tx1"/>
            </a:solidFill>
            <a:round/>
            <a:headEnd/>
            <a:tailEnd/>
          </a:ln>
        </p:spPr>
        <p:txBody>
          <a:bodyPr wrap="none" anchor="ctr"/>
          <a:lstStyle/>
          <a:p>
            <a:endParaRPr lang="en-US"/>
          </a:p>
        </p:txBody>
      </p:sp>
      <p:sp>
        <p:nvSpPr>
          <p:cNvPr id="25633" name="Line 107"/>
          <p:cNvSpPr>
            <a:spLocks noChangeShapeType="1"/>
          </p:cNvSpPr>
          <p:nvPr/>
        </p:nvSpPr>
        <p:spPr bwMode="auto">
          <a:xfrm>
            <a:off x="5334000" y="4402138"/>
            <a:ext cx="0" cy="604837"/>
          </a:xfrm>
          <a:prstGeom prst="line">
            <a:avLst/>
          </a:prstGeom>
          <a:noFill/>
          <a:ln w="28575">
            <a:solidFill>
              <a:schemeClr val="tx1"/>
            </a:solidFill>
            <a:round/>
            <a:headEnd/>
            <a:tailEnd/>
          </a:ln>
        </p:spPr>
        <p:txBody>
          <a:bodyPr wrap="none" anchor="ctr"/>
          <a:lstStyle/>
          <a:p>
            <a:endParaRPr lang="en-US"/>
          </a:p>
        </p:txBody>
      </p:sp>
      <p:sp>
        <p:nvSpPr>
          <p:cNvPr id="25634" name="Line 108"/>
          <p:cNvSpPr>
            <a:spLocks noChangeShapeType="1"/>
          </p:cNvSpPr>
          <p:nvPr/>
        </p:nvSpPr>
        <p:spPr bwMode="auto">
          <a:xfrm>
            <a:off x="5589588" y="4402138"/>
            <a:ext cx="0" cy="873125"/>
          </a:xfrm>
          <a:prstGeom prst="line">
            <a:avLst/>
          </a:prstGeom>
          <a:noFill/>
          <a:ln w="28575">
            <a:solidFill>
              <a:schemeClr val="tx1"/>
            </a:solidFill>
            <a:round/>
            <a:headEnd/>
            <a:tailEnd/>
          </a:ln>
        </p:spPr>
        <p:txBody>
          <a:bodyPr wrap="none" anchor="ctr"/>
          <a:lstStyle/>
          <a:p>
            <a:endParaRPr lang="en-US"/>
          </a:p>
        </p:txBody>
      </p:sp>
      <p:grpSp>
        <p:nvGrpSpPr>
          <p:cNvPr id="8" name="Group 109"/>
          <p:cNvGrpSpPr>
            <a:grpSpLocks/>
          </p:cNvGrpSpPr>
          <p:nvPr/>
        </p:nvGrpSpPr>
        <p:grpSpPr bwMode="auto">
          <a:xfrm>
            <a:off x="2327275" y="4997450"/>
            <a:ext cx="495300" cy="1084263"/>
            <a:chOff x="1160" y="3334"/>
            <a:chExt cx="312" cy="683"/>
          </a:xfrm>
        </p:grpSpPr>
        <p:sp>
          <p:nvSpPr>
            <p:cNvPr id="25686" name="Rectangle 110"/>
            <p:cNvSpPr>
              <a:spLocks noChangeArrowheads="1"/>
            </p:cNvSpPr>
            <p:nvPr/>
          </p:nvSpPr>
          <p:spPr bwMode="auto">
            <a:xfrm>
              <a:off x="1167" y="3763"/>
              <a:ext cx="305" cy="254"/>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25687" name="Text Box 111"/>
            <p:cNvSpPr txBox="1">
              <a:spLocks noChangeArrowheads="1"/>
            </p:cNvSpPr>
            <p:nvPr/>
          </p:nvSpPr>
          <p:spPr bwMode="auto">
            <a:xfrm>
              <a:off x="1160" y="3795"/>
              <a:ext cx="301" cy="167"/>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MPL</a:t>
              </a:r>
            </a:p>
          </p:txBody>
        </p:sp>
        <p:sp>
          <p:nvSpPr>
            <p:cNvPr id="25688" name="Line 112"/>
            <p:cNvSpPr>
              <a:spLocks noChangeShapeType="1"/>
            </p:cNvSpPr>
            <p:nvPr/>
          </p:nvSpPr>
          <p:spPr bwMode="auto">
            <a:xfrm>
              <a:off x="1238" y="3334"/>
              <a:ext cx="0" cy="423"/>
            </a:xfrm>
            <a:prstGeom prst="line">
              <a:avLst/>
            </a:prstGeom>
            <a:noFill/>
            <a:ln w="28575">
              <a:solidFill>
                <a:schemeClr val="tx1"/>
              </a:solidFill>
              <a:round/>
              <a:headEnd/>
              <a:tailEnd/>
            </a:ln>
          </p:spPr>
          <p:txBody>
            <a:bodyPr wrap="none" anchor="ctr"/>
            <a:lstStyle/>
            <a:p>
              <a:endParaRPr lang="en-US"/>
            </a:p>
          </p:txBody>
        </p:sp>
        <p:sp>
          <p:nvSpPr>
            <p:cNvPr id="25689" name="Line 113"/>
            <p:cNvSpPr>
              <a:spLocks noChangeShapeType="1"/>
            </p:cNvSpPr>
            <p:nvPr/>
          </p:nvSpPr>
          <p:spPr bwMode="auto">
            <a:xfrm>
              <a:off x="1405" y="3509"/>
              <a:ext cx="0" cy="254"/>
            </a:xfrm>
            <a:prstGeom prst="line">
              <a:avLst/>
            </a:prstGeom>
            <a:noFill/>
            <a:ln w="28575">
              <a:solidFill>
                <a:schemeClr val="tx1"/>
              </a:solidFill>
              <a:round/>
              <a:headEnd/>
              <a:tailEnd/>
            </a:ln>
          </p:spPr>
          <p:txBody>
            <a:bodyPr wrap="none" anchor="ctr"/>
            <a:lstStyle/>
            <a:p>
              <a:endParaRPr lang="en-US"/>
            </a:p>
          </p:txBody>
        </p:sp>
      </p:grpSp>
      <p:grpSp>
        <p:nvGrpSpPr>
          <p:cNvPr id="9" name="Group 114"/>
          <p:cNvGrpSpPr>
            <a:grpSpLocks/>
          </p:cNvGrpSpPr>
          <p:nvPr/>
        </p:nvGrpSpPr>
        <p:grpSpPr bwMode="auto">
          <a:xfrm>
            <a:off x="3348038" y="5006975"/>
            <a:ext cx="808037" cy="1074738"/>
            <a:chOff x="1635" y="3340"/>
            <a:chExt cx="509" cy="677"/>
          </a:xfrm>
        </p:grpSpPr>
        <p:sp>
          <p:nvSpPr>
            <p:cNvPr id="25682" name="Rectangle 115"/>
            <p:cNvSpPr>
              <a:spLocks noChangeArrowheads="1"/>
            </p:cNvSpPr>
            <p:nvPr/>
          </p:nvSpPr>
          <p:spPr bwMode="auto">
            <a:xfrm>
              <a:off x="1635" y="3763"/>
              <a:ext cx="503" cy="254"/>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25683" name="Text Box 116"/>
            <p:cNvSpPr txBox="1">
              <a:spLocks noChangeArrowheads="1"/>
            </p:cNvSpPr>
            <p:nvPr/>
          </p:nvSpPr>
          <p:spPr bwMode="auto">
            <a:xfrm>
              <a:off x="1635" y="3801"/>
              <a:ext cx="509" cy="167"/>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E5-E1/T1</a:t>
              </a:r>
            </a:p>
          </p:txBody>
        </p:sp>
        <p:sp>
          <p:nvSpPr>
            <p:cNvPr id="25684" name="Line 117"/>
            <p:cNvSpPr>
              <a:spLocks noChangeShapeType="1"/>
            </p:cNvSpPr>
            <p:nvPr/>
          </p:nvSpPr>
          <p:spPr bwMode="auto">
            <a:xfrm>
              <a:off x="1800" y="3340"/>
              <a:ext cx="0" cy="423"/>
            </a:xfrm>
            <a:prstGeom prst="line">
              <a:avLst/>
            </a:prstGeom>
            <a:noFill/>
            <a:ln w="28575">
              <a:solidFill>
                <a:schemeClr val="tx1"/>
              </a:solidFill>
              <a:round/>
              <a:headEnd/>
              <a:tailEnd/>
            </a:ln>
          </p:spPr>
          <p:txBody>
            <a:bodyPr wrap="none" anchor="ctr"/>
            <a:lstStyle/>
            <a:p>
              <a:endParaRPr lang="en-US"/>
            </a:p>
          </p:txBody>
        </p:sp>
        <p:sp>
          <p:nvSpPr>
            <p:cNvPr id="25685" name="Line 118"/>
            <p:cNvSpPr>
              <a:spLocks noChangeShapeType="1"/>
            </p:cNvSpPr>
            <p:nvPr/>
          </p:nvSpPr>
          <p:spPr bwMode="auto">
            <a:xfrm>
              <a:off x="1967" y="3509"/>
              <a:ext cx="0" cy="254"/>
            </a:xfrm>
            <a:prstGeom prst="line">
              <a:avLst/>
            </a:prstGeom>
            <a:noFill/>
            <a:ln w="28575">
              <a:solidFill>
                <a:schemeClr val="tx1"/>
              </a:solidFill>
              <a:round/>
              <a:headEnd/>
              <a:tailEnd/>
            </a:ln>
          </p:spPr>
          <p:txBody>
            <a:bodyPr wrap="none" anchor="ctr"/>
            <a:lstStyle/>
            <a:p>
              <a:endParaRPr lang="en-US"/>
            </a:p>
          </p:txBody>
        </p:sp>
      </p:grpSp>
      <p:grpSp>
        <p:nvGrpSpPr>
          <p:cNvPr id="10" name="Group 119"/>
          <p:cNvGrpSpPr>
            <a:grpSpLocks/>
          </p:cNvGrpSpPr>
          <p:nvPr/>
        </p:nvGrpSpPr>
        <p:grpSpPr bwMode="auto">
          <a:xfrm>
            <a:off x="4638675" y="5006975"/>
            <a:ext cx="609600" cy="1069975"/>
            <a:chOff x="2280" y="3340"/>
            <a:chExt cx="384" cy="674"/>
          </a:xfrm>
        </p:grpSpPr>
        <p:sp>
          <p:nvSpPr>
            <p:cNvPr id="25679" name="Rectangle 120"/>
            <p:cNvSpPr>
              <a:spLocks noChangeArrowheads="1"/>
            </p:cNvSpPr>
            <p:nvPr/>
          </p:nvSpPr>
          <p:spPr bwMode="auto">
            <a:xfrm>
              <a:off x="2280" y="3756"/>
              <a:ext cx="384" cy="258"/>
            </a:xfrm>
            <a:prstGeom prst="rect">
              <a:avLst/>
            </a:prstGeom>
            <a:solidFill>
              <a:srgbClr val="969696"/>
            </a:solidFill>
            <a:ln w="9525">
              <a:solidFill>
                <a:schemeClr val="tx1"/>
              </a:solidFill>
              <a:miter lim="800000"/>
              <a:headEnd/>
              <a:tailEnd/>
            </a:ln>
          </p:spPr>
          <p:txBody>
            <a:bodyPr wrap="none" anchor="ctr"/>
            <a:lstStyle/>
            <a:p>
              <a:pPr algn="ctr"/>
              <a:r>
                <a:rPr lang="en-US" sz="1200" dirty="0"/>
                <a:t>E5-ATM</a:t>
              </a:r>
            </a:p>
          </p:txBody>
        </p:sp>
        <p:sp>
          <p:nvSpPr>
            <p:cNvPr id="25680" name="Line 121"/>
            <p:cNvSpPr>
              <a:spLocks noChangeShapeType="1"/>
            </p:cNvSpPr>
            <p:nvPr/>
          </p:nvSpPr>
          <p:spPr bwMode="auto">
            <a:xfrm>
              <a:off x="2384" y="3340"/>
              <a:ext cx="0" cy="423"/>
            </a:xfrm>
            <a:prstGeom prst="line">
              <a:avLst/>
            </a:prstGeom>
            <a:noFill/>
            <a:ln w="28575">
              <a:solidFill>
                <a:schemeClr val="tx1"/>
              </a:solidFill>
              <a:round/>
              <a:headEnd/>
              <a:tailEnd/>
            </a:ln>
          </p:spPr>
          <p:txBody>
            <a:bodyPr wrap="none" anchor="ctr"/>
            <a:lstStyle/>
            <a:p>
              <a:endParaRPr lang="en-US"/>
            </a:p>
          </p:txBody>
        </p:sp>
        <p:sp>
          <p:nvSpPr>
            <p:cNvPr id="25681" name="Line 122"/>
            <p:cNvSpPr>
              <a:spLocks noChangeShapeType="1"/>
            </p:cNvSpPr>
            <p:nvPr/>
          </p:nvSpPr>
          <p:spPr bwMode="auto">
            <a:xfrm>
              <a:off x="2521" y="3509"/>
              <a:ext cx="0" cy="254"/>
            </a:xfrm>
            <a:prstGeom prst="line">
              <a:avLst/>
            </a:prstGeom>
            <a:noFill/>
            <a:ln w="28575">
              <a:solidFill>
                <a:schemeClr val="tx1"/>
              </a:solidFill>
              <a:round/>
              <a:headEnd/>
              <a:tailEnd/>
            </a:ln>
          </p:spPr>
          <p:txBody>
            <a:bodyPr wrap="none" anchor="ctr"/>
            <a:lstStyle/>
            <a:p>
              <a:endParaRPr lang="en-US"/>
            </a:p>
          </p:txBody>
        </p:sp>
      </p:grpSp>
      <p:grpSp>
        <p:nvGrpSpPr>
          <p:cNvPr id="11" name="Group 123"/>
          <p:cNvGrpSpPr>
            <a:grpSpLocks/>
          </p:cNvGrpSpPr>
          <p:nvPr/>
        </p:nvGrpSpPr>
        <p:grpSpPr bwMode="auto">
          <a:xfrm>
            <a:off x="5556249" y="5006975"/>
            <a:ext cx="730249" cy="1074738"/>
            <a:chOff x="2750" y="3340"/>
            <a:chExt cx="460" cy="677"/>
          </a:xfrm>
        </p:grpSpPr>
        <p:sp>
          <p:nvSpPr>
            <p:cNvPr id="25675" name="Rectangle 124"/>
            <p:cNvSpPr>
              <a:spLocks noChangeArrowheads="1"/>
            </p:cNvSpPr>
            <p:nvPr/>
          </p:nvSpPr>
          <p:spPr bwMode="auto">
            <a:xfrm>
              <a:off x="2754" y="3763"/>
              <a:ext cx="432" cy="254"/>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25676" name="Text Box 125"/>
            <p:cNvSpPr txBox="1">
              <a:spLocks noChangeArrowheads="1"/>
            </p:cNvSpPr>
            <p:nvPr/>
          </p:nvSpPr>
          <p:spPr bwMode="auto">
            <a:xfrm>
              <a:off x="2750" y="3819"/>
              <a:ext cx="460" cy="169"/>
            </a:xfrm>
            <a:prstGeom prst="rect">
              <a:avLst/>
            </a:prstGeom>
            <a:noFill/>
            <a:ln w="9525">
              <a:noFill/>
              <a:miter lim="800000"/>
              <a:headEnd/>
              <a:tailEnd/>
            </a:ln>
          </p:spPr>
          <p:txBody>
            <a:bodyPr wrap="none" lIns="82058" tIns="41029" rIns="82058" bIns="41029">
              <a:spAutoFit/>
            </a:bodyPr>
            <a:lstStyle/>
            <a:p>
              <a:pPr defTabSz="820738" eaLnBrk="0" hangingPunct="0"/>
              <a:r>
                <a:rPr lang="en-US" sz="1200" dirty="0" smtClean="0"/>
                <a:t>E5-TSM</a:t>
              </a:r>
              <a:endParaRPr lang="en-US" sz="1200" dirty="0"/>
            </a:p>
          </p:txBody>
        </p:sp>
        <p:sp>
          <p:nvSpPr>
            <p:cNvPr id="25677" name="Line 126"/>
            <p:cNvSpPr>
              <a:spLocks noChangeShapeType="1"/>
            </p:cNvSpPr>
            <p:nvPr/>
          </p:nvSpPr>
          <p:spPr bwMode="auto">
            <a:xfrm>
              <a:off x="2910" y="3340"/>
              <a:ext cx="0" cy="423"/>
            </a:xfrm>
            <a:prstGeom prst="line">
              <a:avLst/>
            </a:prstGeom>
            <a:noFill/>
            <a:ln w="28575">
              <a:solidFill>
                <a:schemeClr val="tx1"/>
              </a:solidFill>
              <a:round/>
              <a:headEnd/>
              <a:tailEnd/>
            </a:ln>
          </p:spPr>
          <p:txBody>
            <a:bodyPr wrap="none" anchor="ctr"/>
            <a:lstStyle/>
            <a:p>
              <a:endParaRPr lang="en-US"/>
            </a:p>
          </p:txBody>
        </p:sp>
        <p:sp>
          <p:nvSpPr>
            <p:cNvPr id="25678" name="Line 127"/>
            <p:cNvSpPr>
              <a:spLocks noChangeShapeType="1"/>
            </p:cNvSpPr>
            <p:nvPr/>
          </p:nvSpPr>
          <p:spPr bwMode="auto">
            <a:xfrm>
              <a:off x="3041" y="3509"/>
              <a:ext cx="0" cy="254"/>
            </a:xfrm>
            <a:prstGeom prst="line">
              <a:avLst/>
            </a:prstGeom>
            <a:noFill/>
            <a:ln w="28575">
              <a:solidFill>
                <a:schemeClr val="tx1"/>
              </a:solidFill>
              <a:round/>
              <a:headEnd/>
              <a:tailEnd/>
            </a:ln>
          </p:spPr>
          <p:txBody>
            <a:bodyPr wrap="none" anchor="ctr"/>
            <a:lstStyle/>
            <a:p>
              <a:endParaRPr lang="en-US"/>
            </a:p>
          </p:txBody>
        </p:sp>
      </p:grpSp>
      <p:sp>
        <p:nvSpPr>
          <p:cNvPr id="25639" name="Line 128"/>
          <p:cNvSpPr>
            <a:spLocks noChangeShapeType="1"/>
          </p:cNvSpPr>
          <p:nvPr/>
        </p:nvSpPr>
        <p:spPr bwMode="auto">
          <a:xfrm>
            <a:off x="8131175" y="5022850"/>
            <a:ext cx="0" cy="673100"/>
          </a:xfrm>
          <a:prstGeom prst="line">
            <a:avLst/>
          </a:prstGeom>
          <a:noFill/>
          <a:ln w="28575">
            <a:solidFill>
              <a:schemeClr val="tx1"/>
            </a:solidFill>
            <a:round/>
            <a:headEnd/>
            <a:tailEnd/>
          </a:ln>
        </p:spPr>
        <p:txBody>
          <a:bodyPr wrap="none" anchor="ctr"/>
          <a:lstStyle/>
          <a:p>
            <a:endParaRPr lang="en-US"/>
          </a:p>
        </p:txBody>
      </p:sp>
      <p:sp>
        <p:nvSpPr>
          <p:cNvPr id="25640" name="Line 129"/>
          <p:cNvSpPr>
            <a:spLocks noChangeShapeType="1"/>
          </p:cNvSpPr>
          <p:nvPr/>
        </p:nvSpPr>
        <p:spPr bwMode="auto">
          <a:xfrm>
            <a:off x="8415338" y="5292725"/>
            <a:ext cx="0" cy="403225"/>
          </a:xfrm>
          <a:prstGeom prst="line">
            <a:avLst/>
          </a:prstGeom>
          <a:noFill/>
          <a:ln w="28575">
            <a:solidFill>
              <a:schemeClr val="tx1"/>
            </a:solidFill>
            <a:round/>
            <a:headEnd/>
            <a:tailEnd/>
          </a:ln>
        </p:spPr>
        <p:txBody>
          <a:bodyPr wrap="none" anchor="ctr"/>
          <a:lstStyle/>
          <a:p>
            <a:endParaRPr lang="en-US"/>
          </a:p>
        </p:txBody>
      </p:sp>
      <p:sp>
        <p:nvSpPr>
          <p:cNvPr id="25641" name="Line 130"/>
          <p:cNvSpPr>
            <a:spLocks noChangeShapeType="1"/>
          </p:cNvSpPr>
          <p:nvPr/>
        </p:nvSpPr>
        <p:spPr bwMode="auto">
          <a:xfrm>
            <a:off x="6846888" y="5006975"/>
            <a:ext cx="0" cy="671513"/>
          </a:xfrm>
          <a:prstGeom prst="line">
            <a:avLst/>
          </a:prstGeom>
          <a:noFill/>
          <a:ln w="28575">
            <a:solidFill>
              <a:schemeClr val="tx1"/>
            </a:solidFill>
            <a:round/>
            <a:headEnd/>
            <a:tailEnd/>
          </a:ln>
        </p:spPr>
        <p:txBody>
          <a:bodyPr wrap="none" anchor="ctr"/>
          <a:lstStyle/>
          <a:p>
            <a:endParaRPr lang="en-US"/>
          </a:p>
        </p:txBody>
      </p:sp>
      <p:sp>
        <p:nvSpPr>
          <p:cNvPr id="25642" name="Line 131"/>
          <p:cNvSpPr>
            <a:spLocks noChangeShapeType="1"/>
          </p:cNvSpPr>
          <p:nvPr/>
        </p:nvSpPr>
        <p:spPr bwMode="auto">
          <a:xfrm>
            <a:off x="7131050" y="5284788"/>
            <a:ext cx="0" cy="403225"/>
          </a:xfrm>
          <a:prstGeom prst="line">
            <a:avLst/>
          </a:prstGeom>
          <a:noFill/>
          <a:ln w="28575">
            <a:solidFill>
              <a:schemeClr val="tx1"/>
            </a:solidFill>
            <a:round/>
            <a:headEnd/>
            <a:tailEnd/>
          </a:ln>
        </p:spPr>
        <p:txBody>
          <a:bodyPr wrap="none" anchor="ctr"/>
          <a:lstStyle/>
          <a:p>
            <a:endParaRPr lang="en-US"/>
          </a:p>
        </p:txBody>
      </p:sp>
      <p:sp>
        <p:nvSpPr>
          <p:cNvPr id="25643" name="Text Box 132"/>
          <p:cNvSpPr txBox="1">
            <a:spLocks noChangeArrowheads="1"/>
          </p:cNvSpPr>
          <p:nvPr/>
        </p:nvSpPr>
        <p:spPr bwMode="auto">
          <a:xfrm>
            <a:off x="76200" y="4830763"/>
            <a:ext cx="284163"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A</a:t>
            </a:r>
          </a:p>
        </p:txBody>
      </p:sp>
      <p:sp>
        <p:nvSpPr>
          <p:cNvPr id="25644" name="Text Box 133"/>
          <p:cNvSpPr txBox="1">
            <a:spLocks noChangeArrowheads="1"/>
          </p:cNvSpPr>
          <p:nvPr/>
        </p:nvSpPr>
        <p:spPr bwMode="auto">
          <a:xfrm>
            <a:off x="76200" y="5081588"/>
            <a:ext cx="284163"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a:t>B</a:t>
            </a:r>
          </a:p>
        </p:txBody>
      </p:sp>
      <p:sp>
        <p:nvSpPr>
          <p:cNvPr id="25645" name="Line 134"/>
          <p:cNvSpPr>
            <a:spLocks noChangeShapeType="1"/>
          </p:cNvSpPr>
          <p:nvPr/>
        </p:nvSpPr>
        <p:spPr bwMode="auto">
          <a:xfrm>
            <a:off x="4110038" y="4402138"/>
            <a:ext cx="0" cy="604837"/>
          </a:xfrm>
          <a:prstGeom prst="line">
            <a:avLst/>
          </a:prstGeom>
          <a:noFill/>
          <a:ln w="28575">
            <a:solidFill>
              <a:schemeClr val="tx1"/>
            </a:solidFill>
            <a:round/>
            <a:headEnd/>
            <a:tailEnd/>
          </a:ln>
        </p:spPr>
        <p:txBody>
          <a:bodyPr wrap="none" anchor="ctr"/>
          <a:lstStyle/>
          <a:p>
            <a:endParaRPr lang="en-US"/>
          </a:p>
        </p:txBody>
      </p:sp>
      <p:sp>
        <p:nvSpPr>
          <p:cNvPr id="25646" name="Line 135"/>
          <p:cNvSpPr>
            <a:spLocks noChangeShapeType="1"/>
          </p:cNvSpPr>
          <p:nvPr/>
        </p:nvSpPr>
        <p:spPr bwMode="auto">
          <a:xfrm>
            <a:off x="6319838" y="4402138"/>
            <a:ext cx="0" cy="604837"/>
          </a:xfrm>
          <a:prstGeom prst="line">
            <a:avLst/>
          </a:prstGeom>
          <a:noFill/>
          <a:ln w="28575">
            <a:solidFill>
              <a:schemeClr val="tx1"/>
            </a:solidFill>
            <a:round/>
            <a:headEnd/>
            <a:tailEnd/>
          </a:ln>
        </p:spPr>
        <p:txBody>
          <a:bodyPr wrap="none" anchor="ctr"/>
          <a:lstStyle/>
          <a:p>
            <a:endParaRPr lang="en-US"/>
          </a:p>
        </p:txBody>
      </p:sp>
      <p:sp>
        <p:nvSpPr>
          <p:cNvPr id="25647" name="Line 136"/>
          <p:cNvSpPr>
            <a:spLocks noChangeShapeType="1"/>
          </p:cNvSpPr>
          <p:nvPr/>
        </p:nvSpPr>
        <p:spPr bwMode="auto">
          <a:xfrm>
            <a:off x="6589713" y="4402138"/>
            <a:ext cx="0" cy="873125"/>
          </a:xfrm>
          <a:prstGeom prst="line">
            <a:avLst/>
          </a:prstGeom>
          <a:noFill/>
          <a:ln w="28575">
            <a:solidFill>
              <a:schemeClr val="tx1"/>
            </a:solidFill>
            <a:round/>
            <a:headEnd/>
            <a:tailEnd/>
          </a:ln>
        </p:spPr>
        <p:txBody>
          <a:bodyPr wrap="none" anchor="ctr"/>
          <a:lstStyle/>
          <a:p>
            <a:endParaRPr lang="en-US"/>
          </a:p>
        </p:txBody>
      </p:sp>
      <p:sp>
        <p:nvSpPr>
          <p:cNvPr id="25648" name="Line 137"/>
          <p:cNvSpPr>
            <a:spLocks noChangeShapeType="1"/>
          </p:cNvSpPr>
          <p:nvPr/>
        </p:nvSpPr>
        <p:spPr bwMode="auto">
          <a:xfrm>
            <a:off x="7905750" y="4406900"/>
            <a:ext cx="0" cy="604838"/>
          </a:xfrm>
          <a:prstGeom prst="line">
            <a:avLst/>
          </a:prstGeom>
          <a:noFill/>
          <a:ln w="28575">
            <a:solidFill>
              <a:schemeClr val="tx1"/>
            </a:solidFill>
            <a:round/>
            <a:headEnd/>
            <a:tailEnd/>
          </a:ln>
        </p:spPr>
        <p:txBody>
          <a:bodyPr wrap="none" anchor="ctr"/>
          <a:lstStyle/>
          <a:p>
            <a:endParaRPr lang="en-US"/>
          </a:p>
        </p:txBody>
      </p:sp>
      <p:grpSp>
        <p:nvGrpSpPr>
          <p:cNvPr id="12" name="Group 138"/>
          <p:cNvGrpSpPr>
            <a:grpSpLocks/>
          </p:cNvGrpSpPr>
          <p:nvPr/>
        </p:nvGrpSpPr>
        <p:grpSpPr bwMode="auto">
          <a:xfrm>
            <a:off x="2305050" y="2466975"/>
            <a:ext cx="2505075" cy="1982788"/>
            <a:chOff x="588" y="1740"/>
            <a:chExt cx="1578" cy="1249"/>
          </a:xfrm>
        </p:grpSpPr>
        <p:sp>
          <p:nvSpPr>
            <p:cNvPr id="25666" name="Rectangle 139"/>
            <p:cNvSpPr>
              <a:spLocks noChangeArrowheads="1"/>
            </p:cNvSpPr>
            <p:nvPr/>
          </p:nvSpPr>
          <p:spPr bwMode="auto">
            <a:xfrm>
              <a:off x="606" y="1950"/>
              <a:ext cx="1554" cy="1008"/>
            </a:xfrm>
            <a:prstGeom prst="rect">
              <a:avLst/>
            </a:prstGeom>
            <a:solidFill>
              <a:srgbClr val="F0E8B7"/>
            </a:solidFill>
            <a:ln w="9525">
              <a:solidFill>
                <a:schemeClr val="tx1"/>
              </a:solidFill>
              <a:miter lim="800000"/>
              <a:headEnd/>
              <a:tailEnd/>
            </a:ln>
          </p:spPr>
          <p:txBody>
            <a:bodyPr wrap="none" anchor="ctr"/>
            <a:lstStyle/>
            <a:p>
              <a:endParaRPr lang="en-US"/>
            </a:p>
          </p:txBody>
        </p:sp>
        <p:sp>
          <p:nvSpPr>
            <p:cNvPr id="25667" name="Text Box 140"/>
            <p:cNvSpPr txBox="1">
              <a:spLocks noChangeArrowheads="1"/>
            </p:cNvSpPr>
            <p:nvPr/>
          </p:nvSpPr>
          <p:spPr bwMode="auto">
            <a:xfrm>
              <a:off x="1076" y="1983"/>
              <a:ext cx="586" cy="177"/>
            </a:xfrm>
            <a:prstGeom prst="rect">
              <a:avLst/>
            </a:prstGeom>
            <a:noFill/>
            <a:ln w="9525">
              <a:noFill/>
              <a:miter lim="800000"/>
              <a:headEnd/>
              <a:tailEnd/>
            </a:ln>
          </p:spPr>
          <p:txBody>
            <a:bodyPr lIns="82058" tIns="41029" rIns="82058" bIns="41029">
              <a:spAutoFit/>
            </a:bodyPr>
            <a:lstStyle/>
            <a:p>
              <a:pPr defTabSz="820738" eaLnBrk="0" hangingPunct="0"/>
              <a:r>
                <a:rPr lang="en-US" sz="1300" b="1"/>
                <a:t>E5-MASP</a:t>
              </a:r>
            </a:p>
          </p:txBody>
        </p:sp>
        <p:sp>
          <p:nvSpPr>
            <p:cNvPr id="25668" name="Text Box 141"/>
            <p:cNvSpPr txBox="1">
              <a:spLocks noChangeArrowheads="1"/>
            </p:cNvSpPr>
            <p:nvPr/>
          </p:nvSpPr>
          <p:spPr bwMode="auto">
            <a:xfrm>
              <a:off x="638" y="2259"/>
              <a:ext cx="586" cy="177"/>
            </a:xfrm>
            <a:prstGeom prst="rect">
              <a:avLst/>
            </a:prstGeom>
            <a:noFill/>
            <a:ln w="9525">
              <a:noFill/>
              <a:miter lim="800000"/>
              <a:headEnd/>
              <a:tailEnd/>
            </a:ln>
          </p:spPr>
          <p:txBody>
            <a:bodyPr lIns="82058" tIns="41029" rIns="82058" bIns="41029">
              <a:spAutoFit/>
            </a:bodyPr>
            <a:lstStyle/>
            <a:p>
              <a:pPr defTabSz="820738" eaLnBrk="0" hangingPunct="0"/>
              <a:r>
                <a:rPr lang="en-US" sz="1300" b="1"/>
                <a:t>E5-MCAP</a:t>
              </a:r>
            </a:p>
          </p:txBody>
        </p:sp>
        <p:sp>
          <p:nvSpPr>
            <p:cNvPr id="25669" name="Text Box 142"/>
            <p:cNvSpPr txBox="1">
              <a:spLocks noChangeArrowheads="1"/>
            </p:cNvSpPr>
            <p:nvPr/>
          </p:nvSpPr>
          <p:spPr bwMode="auto">
            <a:xfrm>
              <a:off x="1652" y="2259"/>
              <a:ext cx="514" cy="177"/>
            </a:xfrm>
            <a:prstGeom prst="rect">
              <a:avLst/>
            </a:prstGeom>
            <a:noFill/>
            <a:ln w="9525">
              <a:noFill/>
              <a:miter lim="800000"/>
              <a:headEnd/>
              <a:tailEnd/>
            </a:ln>
          </p:spPr>
          <p:txBody>
            <a:bodyPr lIns="82058" tIns="41029" rIns="82058" bIns="41029">
              <a:spAutoFit/>
            </a:bodyPr>
            <a:lstStyle/>
            <a:p>
              <a:pPr defTabSz="820738" eaLnBrk="0" hangingPunct="0"/>
              <a:r>
                <a:rPr lang="en-US" sz="1300" b="1"/>
                <a:t>E5-TDM</a:t>
              </a:r>
            </a:p>
          </p:txBody>
        </p:sp>
        <p:sp>
          <p:nvSpPr>
            <p:cNvPr id="25670" name="Line 143"/>
            <p:cNvSpPr>
              <a:spLocks noChangeShapeType="1"/>
            </p:cNvSpPr>
            <p:nvPr/>
          </p:nvSpPr>
          <p:spPr bwMode="auto">
            <a:xfrm>
              <a:off x="1182" y="2358"/>
              <a:ext cx="474" cy="0"/>
            </a:xfrm>
            <a:prstGeom prst="line">
              <a:avLst/>
            </a:prstGeom>
            <a:noFill/>
            <a:ln w="9525">
              <a:solidFill>
                <a:schemeClr val="tx1"/>
              </a:solidFill>
              <a:round/>
              <a:headEnd type="oval" w="med" len="med"/>
              <a:tailEnd type="oval" w="med" len="med"/>
            </a:ln>
          </p:spPr>
          <p:txBody>
            <a:bodyPr/>
            <a:lstStyle/>
            <a:p>
              <a:endParaRPr lang="en-US"/>
            </a:p>
          </p:txBody>
        </p:sp>
        <p:sp>
          <p:nvSpPr>
            <p:cNvPr id="25671" name="Text Box 144"/>
            <p:cNvSpPr txBox="1">
              <a:spLocks noChangeArrowheads="1"/>
            </p:cNvSpPr>
            <p:nvPr/>
          </p:nvSpPr>
          <p:spPr bwMode="auto">
            <a:xfrm>
              <a:off x="588" y="2586"/>
              <a:ext cx="702" cy="403"/>
            </a:xfrm>
            <a:prstGeom prst="rect">
              <a:avLst/>
            </a:prstGeom>
            <a:noFill/>
            <a:ln w="9525">
              <a:noFill/>
              <a:miter lim="800000"/>
              <a:headEnd/>
              <a:tailEnd/>
            </a:ln>
          </p:spPr>
          <p:txBody>
            <a:bodyPr>
              <a:spAutoFit/>
            </a:bodyPr>
            <a:lstStyle/>
            <a:p>
              <a:pPr algn="ctr">
                <a:spcBef>
                  <a:spcPct val="50000"/>
                </a:spcBef>
              </a:pPr>
              <a:r>
                <a:rPr lang="en-US" sz="1200" b="1"/>
                <a:t>Flash Drive Credit Card Drive</a:t>
              </a:r>
            </a:p>
          </p:txBody>
        </p:sp>
        <p:sp>
          <p:nvSpPr>
            <p:cNvPr id="25672" name="Text Box 145"/>
            <p:cNvSpPr txBox="1">
              <a:spLocks noChangeArrowheads="1"/>
            </p:cNvSpPr>
            <p:nvPr/>
          </p:nvSpPr>
          <p:spPr bwMode="auto">
            <a:xfrm>
              <a:off x="1446" y="2694"/>
              <a:ext cx="702" cy="288"/>
            </a:xfrm>
            <a:prstGeom prst="rect">
              <a:avLst/>
            </a:prstGeom>
            <a:noFill/>
            <a:ln w="9525">
              <a:noFill/>
              <a:miter lim="800000"/>
              <a:headEnd/>
              <a:tailEnd/>
            </a:ln>
          </p:spPr>
          <p:txBody>
            <a:bodyPr>
              <a:spAutoFit/>
            </a:bodyPr>
            <a:lstStyle/>
            <a:p>
              <a:pPr algn="ctr">
                <a:spcBef>
                  <a:spcPct val="50000"/>
                </a:spcBef>
              </a:pPr>
              <a:r>
                <a:rPr lang="en-US" sz="1200" b="1"/>
                <a:t>Fixed SATA Disk </a:t>
              </a:r>
            </a:p>
          </p:txBody>
        </p:sp>
        <p:sp>
          <p:nvSpPr>
            <p:cNvPr id="25673" name="Text Box 146"/>
            <p:cNvSpPr txBox="1">
              <a:spLocks noChangeArrowheads="1"/>
            </p:cNvSpPr>
            <p:nvPr/>
          </p:nvSpPr>
          <p:spPr bwMode="auto">
            <a:xfrm>
              <a:off x="1188" y="2220"/>
              <a:ext cx="558" cy="173"/>
            </a:xfrm>
            <a:prstGeom prst="rect">
              <a:avLst/>
            </a:prstGeom>
            <a:noFill/>
            <a:ln w="9525">
              <a:noFill/>
              <a:miter lim="800000"/>
              <a:headEnd/>
              <a:tailEnd/>
            </a:ln>
          </p:spPr>
          <p:txBody>
            <a:bodyPr>
              <a:spAutoFit/>
            </a:bodyPr>
            <a:lstStyle/>
            <a:p>
              <a:pPr>
                <a:spcBef>
                  <a:spcPct val="50000"/>
                </a:spcBef>
              </a:pPr>
              <a:r>
                <a:rPr lang="en-US" sz="1200"/>
                <a:t>PCI Bus</a:t>
              </a:r>
            </a:p>
          </p:txBody>
        </p:sp>
        <p:sp>
          <p:nvSpPr>
            <p:cNvPr id="25674" name="Text Box 147"/>
            <p:cNvSpPr txBox="1">
              <a:spLocks noChangeArrowheads="1"/>
            </p:cNvSpPr>
            <p:nvPr/>
          </p:nvSpPr>
          <p:spPr bwMode="auto">
            <a:xfrm>
              <a:off x="900" y="1740"/>
              <a:ext cx="918" cy="212"/>
            </a:xfrm>
            <a:prstGeom prst="rect">
              <a:avLst/>
            </a:prstGeom>
            <a:noFill/>
            <a:ln w="9525">
              <a:noFill/>
              <a:miter lim="800000"/>
              <a:headEnd/>
              <a:tailEnd/>
            </a:ln>
          </p:spPr>
          <p:txBody>
            <a:bodyPr>
              <a:spAutoFit/>
            </a:bodyPr>
            <a:lstStyle/>
            <a:p>
              <a:pPr algn="ctr">
                <a:spcBef>
                  <a:spcPct val="50000"/>
                </a:spcBef>
              </a:pPr>
              <a:r>
                <a:rPr lang="en-US" sz="1600" b="1"/>
                <a:t>MASP A</a:t>
              </a:r>
            </a:p>
          </p:txBody>
        </p:sp>
      </p:grpSp>
      <p:grpSp>
        <p:nvGrpSpPr>
          <p:cNvPr id="13" name="Group 148"/>
          <p:cNvGrpSpPr>
            <a:grpSpLocks/>
          </p:cNvGrpSpPr>
          <p:nvPr/>
        </p:nvGrpSpPr>
        <p:grpSpPr bwMode="auto">
          <a:xfrm>
            <a:off x="6086475" y="2466975"/>
            <a:ext cx="2505075" cy="1982788"/>
            <a:chOff x="2970" y="1740"/>
            <a:chExt cx="1578" cy="1249"/>
          </a:xfrm>
        </p:grpSpPr>
        <p:sp>
          <p:nvSpPr>
            <p:cNvPr id="25657" name="Rectangle 149"/>
            <p:cNvSpPr>
              <a:spLocks noChangeArrowheads="1"/>
            </p:cNvSpPr>
            <p:nvPr/>
          </p:nvSpPr>
          <p:spPr bwMode="auto">
            <a:xfrm>
              <a:off x="2988" y="1950"/>
              <a:ext cx="1554" cy="1008"/>
            </a:xfrm>
            <a:prstGeom prst="rect">
              <a:avLst/>
            </a:prstGeom>
            <a:solidFill>
              <a:srgbClr val="F0E8B7"/>
            </a:solidFill>
            <a:ln w="9525">
              <a:solidFill>
                <a:schemeClr val="tx1"/>
              </a:solidFill>
              <a:miter lim="800000"/>
              <a:headEnd/>
              <a:tailEnd/>
            </a:ln>
          </p:spPr>
          <p:txBody>
            <a:bodyPr wrap="none" anchor="ctr"/>
            <a:lstStyle/>
            <a:p>
              <a:endParaRPr lang="en-US"/>
            </a:p>
          </p:txBody>
        </p:sp>
        <p:sp>
          <p:nvSpPr>
            <p:cNvPr id="25658" name="Text Box 150"/>
            <p:cNvSpPr txBox="1">
              <a:spLocks noChangeArrowheads="1"/>
            </p:cNvSpPr>
            <p:nvPr/>
          </p:nvSpPr>
          <p:spPr bwMode="auto">
            <a:xfrm>
              <a:off x="3476" y="1983"/>
              <a:ext cx="586" cy="177"/>
            </a:xfrm>
            <a:prstGeom prst="rect">
              <a:avLst/>
            </a:prstGeom>
            <a:noFill/>
            <a:ln w="9525">
              <a:noFill/>
              <a:miter lim="800000"/>
              <a:headEnd/>
              <a:tailEnd/>
            </a:ln>
          </p:spPr>
          <p:txBody>
            <a:bodyPr lIns="82058" tIns="41029" rIns="82058" bIns="41029">
              <a:spAutoFit/>
            </a:bodyPr>
            <a:lstStyle/>
            <a:p>
              <a:pPr defTabSz="820738" eaLnBrk="0" hangingPunct="0"/>
              <a:r>
                <a:rPr lang="en-US" sz="1300" b="1"/>
                <a:t>E5-MASP</a:t>
              </a:r>
            </a:p>
          </p:txBody>
        </p:sp>
        <p:sp>
          <p:nvSpPr>
            <p:cNvPr id="25659" name="Text Box 151"/>
            <p:cNvSpPr txBox="1">
              <a:spLocks noChangeArrowheads="1"/>
            </p:cNvSpPr>
            <p:nvPr/>
          </p:nvSpPr>
          <p:spPr bwMode="auto">
            <a:xfrm>
              <a:off x="3020" y="2259"/>
              <a:ext cx="586" cy="177"/>
            </a:xfrm>
            <a:prstGeom prst="rect">
              <a:avLst/>
            </a:prstGeom>
            <a:noFill/>
            <a:ln w="9525">
              <a:noFill/>
              <a:miter lim="800000"/>
              <a:headEnd/>
              <a:tailEnd/>
            </a:ln>
          </p:spPr>
          <p:txBody>
            <a:bodyPr lIns="82058" tIns="41029" rIns="82058" bIns="41029">
              <a:spAutoFit/>
            </a:bodyPr>
            <a:lstStyle/>
            <a:p>
              <a:pPr defTabSz="820738" eaLnBrk="0" hangingPunct="0"/>
              <a:r>
                <a:rPr lang="en-US" sz="1300" b="1"/>
                <a:t>E5-MCAP</a:t>
              </a:r>
            </a:p>
          </p:txBody>
        </p:sp>
        <p:sp>
          <p:nvSpPr>
            <p:cNvPr id="25660" name="Text Box 152"/>
            <p:cNvSpPr txBox="1">
              <a:spLocks noChangeArrowheads="1"/>
            </p:cNvSpPr>
            <p:nvPr/>
          </p:nvSpPr>
          <p:spPr bwMode="auto">
            <a:xfrm>
              <a:off x="4034" y="2259"/>
              <a:ext cx="514" cy="177"/>
            </a:xfrm>
            <a:prstGeom prst="rect">
              <a:avLst/>
            </a:prstGeom>
            <a:noFill/>
            <a:ln w="9525">
              <a:noFill/>
              <a:miter lim="800000"/>
              <a:headEnd/>
              <a:tailEnd/>
            </a:ln>
          </p:spPr>
          <p:txBody>
            <a:bodyPr lIns="82058" tIns="41029" rIns="82058" bIns="41029">
              <a:spAutoFit/>
            </a:bodyPr>
            <a:lstStyle/>
            <a:p>
              <a:pPr defTabSz="820738" eaLnBrk="0" hangingPunct="0"/>
              <a:r>
                <a:rPr lang="en-US" sz="1300" b="1"/>
                <a:t>E5-TDM</a:t>
              </a:r>
            </a:p>
          </p:txBody>
        </p:sp>
        <p:sp>
          <p:nvSpPr>
            <p:cNvPr id="25661" name="Line 153"/>
            <p:cNvSpPr>
              <a:spLocks noChangeShapeType="1"/>
            </p:cNvSpPr>
            <p:nvPr/>
          </p:nvSpPr>
          <p:spPr bwMode="auto">
            <a:xfrm>
              <a:off x="3564" y="2358"/>
              <a:ext cx="474" cy="0"/>
            </a:xfrm>
            <a:prstGeom prst="line">
              <a:avLst/>
            </a:prstGeom>
            <a:noFill/>
            <a:ln w="9525">
              <a:solidFill>
                <a:schemeClr val="tx1"/>
              </a:solidFill>
              <a:round/>
              <a:headEnd type="oval" w="med" len="med"/>
              <a:tailEnd type="oval" w="med" len="med"/>
            </a:ln>
          </p:spPr>
          <p:txBody>
            <a:bodyPr/>
            <a:lstStyle/>
            <a:p>
              <a:endParaRPr lang="en-US"/>
            </a:p>
          </p:txBody>
        </p:sp>
        <p:sp>
          <p:nvSpPr>
            <p:cNvPr id="25662" name="Text Box 154"/>
            <p:cNvSpPr txBox="1">
              <a:spLocks noChangeArrowheads="1"/>
            </p:cNvSpPr>
            <p:nvPr/>
          </p:nvSpPr>
          <p:spPr bwMode="auto">
            <a:xfrm>
              <a:off x="2970" y="2586"/>
              <a:ext cx="702" cy="403"/>
            </a:xfrm>
            <a:prstGeom prst="rect">
              <a:avLst/>
            </a:prstGeom>
            <a:noFill/>
            <a:ln w="9525">
              <a:noFill/>
              <a:miter lim="800000"/>
              <a:headEnd/>
              <a:tailEnd/>
            </a:ln>
          </p:spPr>
          <p:txBody>
            <a:bodyPr>
              <a:spAutoFit/>
            </a:bodyPr>
            <a:lstStyle/>
            <a:p>
              <a:pPr algn="ctr">
                <a:spcBef>
                  <a:spcPct val="50000"/>
                </a:spcBef>
              </a:pPr>
              <a:r>
                <a:rPr lang="en-US" sz="1200" b="1"/>
                <a:t>Flash Drive Credit Card Drive</a:t>
              </a:r>
            </a:p>
          </p:txBody>
        </p:sp>
        <p:sp>
          <p:nvSpPr>
            <p:cNvPr id="25663" name="Text Box 155"/>
            <p:cNvSpPr txBox="1">
              <a:spLocks noChangeArrowheads="1"/>
            </p:cNvSpPr>
            <p:nvPr/>
          </p:nvSpPr>
          <p:spPr bwMode="auto">
            <a:xfrm>
              <a:off x="3828" y="2694"/>
              <a:ext cx="702" cy="288"/>
            </a:xfrm>
            <a:prstGeom prst="rect">
              <a:avLst/>
            </a:prstGeom>
            <a:noFill/>
            <a:ln w="9525">
              <a:noFill/>
              <a:miter lim="800000"/>
              <a:headEnd/>
              <a:tailEnd/>
            </a:ln>
          </p:spPr>
          <p:txBody>
            <a:bodyPr>
              <a:spAutoFit/>
            </a:bodyPr>
            <a:lstStyle/>
            <a:p>
              <a:pPr algn="ctr">
                <a:spcBef>
                  <a:spcPct val="50000"/>
                </a:spcBef>
              </a:pPr>
              <a:r>
                <a:rPr lang="en-US" sz="1200" b="1"/>
                <a:t>Fixed SATA Disk </a:t>
              </a:r>
            </a:p>
          </p:txBody>
        </p:sp>
        <p:sp>
          <p:nvSpPr>
            <p:cNvPr id="25664" name="Text Box 156"/>
            <p:cNvSpPr txBox="1">
              <a:spLocks noChangeArrowheads="1"/>
            </p:cNvSpPr>
            <p:nvPr/>
          </p:nvSpPr>
          <p:spPr bwMode="auto">
            <a:xfrm>
              <a:off x="3570" y="2220"/>
              <a:ext cx="558" cy="173"/>
            </a:xfrm>
            <a:prstGeom prst="rect">
              <a:avLst/>
            </a:prstGeom>
            <a:noFill/>
            <a:ln w="9525">
              <a:noFill/>
              <a:miter lim="800000"/>
              <a:headEnd/>
              <a:tailEnd/>
            </a:ln>
          </p:spPr>
          <p:txBody>
            <a:bodyPr>
              <a:spAutoFit/>
            </a:bodyPr>
            <a:lstStyle/>
            <a:p>
              <a:pPr>
                <a:spcBef>
                  <a:spcPct val="50000"/>
                </a:spcBef>
              </a:pPr>
              <a:r>
                <a:rPr lang="en-US" sz="1200"/>
                <a:t>PCI Bus</a:t>
              </a:r>
            </a:p>
          </p:txBody>
        </p:sp>
        <p:sp>
          <p:nvSpPr>
            <p:cNvPr id="25665" name="Text Box 157"/>
            <p:cNvSpPr txBox="1">
              <a:spLocks noChangeArrowheads="1"/>
            </p:cNvSpPr>
            <p:nvPr/>
          </p:nvSpPr>
          <p:spPr bwMode="auto">
            <a:xfrm>
              <a:off x="3294" y="1740"/>
              <a:ext cx="918" cy="212"/>
            </a:xfrm>
            <a:prstGeom prst="rect">
              <a:avLst/>
            </a:prstGeom>
            <a:noFill/>
            <a:ln w="9525">
              <a:noFill/>
              <a:miter lim="800000"/>
              <a:headEnd/>
              <a:tailEnd/>
            </a:ln>
          </p:spPr>
          <p:txBody>
            <a:bodyPr>
              <a:spAutoFit/>
            </a:bodyPr>
            <a:lstStyle/>
            <a:p>
              <a:pPr algn="ctr">
                <a:spcBef>
                  <a:spcPct val="50000"/>
                </a:spcBef>
              </a:pPr>
              <a:r>
                <a:rPr lang="en-US" sz="1600" b="1"/>
                <a:t>MASP B</a:t>
              </a:r>
            </a:p>
          </p:txBody>
        </p:sp>
      </p:grpSp>
      <p:sp>
        <p:nvSpPr>
          <p:cNvPr id="25651" name="Text Box 158"/>
          <p:cNvSpPr txBox="1">
            <a:spLocks noChangeArrowheads="1"/>
          </p:cNvSpPr>
          <p:nvPr/>
        </p:nvSpPr>
        <p:spPr bwMode="auto">
          <a:xfrm>
            <a:off x="3019425" y="4352925"/>
            <a:ext cx="1152525" cy="304800"/>
          </a:xfrm>
          <a:prstGeom prst="rect">
            <a:avLst/>
          </a:prstGeom>
          <a:noFill/>
          <a:ln w="9525">
            <a:noFill/>
            <a:miter lim="800000"/>
            <a:headEnd/>
            <a:tailEnd/>
          </a:ln>
        </p:spPr>
        <p:txBody>
          <a:bodyPr>
            <a:spAutoFit/>
          </a:bodyPr>
          <a:lstStyle/>
          <a:p>
            <a:pPr>
              <a:spcBef>
                <a:spcPct val="50000"/>
              </a:spcBef>
            </a:pPr>
            <a:r>
              <a:rPr lang="en-US" sz="1400"/>
              <a:t>1113/1114</a:t>
            </a:r>
          </a:p>
        </p:txBody>
      </p:sp>
      <p:sp>
        <p:nvSpPr>
          <p:cNvPr id="25652" name="Text Box 159"/>
          <p:cNvSpPr txBox="1">
            <a:spLocks noChangeArrowheads="1"/>
          </p:cNvSpPr>
          <p:nvPr/>
        </p:nvSpPr>
        <p:spPr bwMode="auto">
          <a:xfrm>
            <a:off x="6696075" y="4362450"/>
            <a:ext cx="1152525" cy="304800"/>
          </a:xfrm>
          <a:prstGeom prst="rect">
            <a:avLst/>
          </a:prstGeom>
          <a:noFill/>
          <a:ln w="9525">
            <a:noFill/>
            <a:miter lim="800000"/>
            <a:headEnd/>
            <a:tailEnd/>
          </a:ln>
        </p:spPr>
        <p:txBody>
          <a:bodyPr>
            <a:spAutoFit/>
          </a:bodyPr>
          <a:lstStyle/>
          <a:p>
            <a:pPr>
              <a:spcBef>
                <a:spcPct val="50000"/>
              </a:spcBef>
            </a:pPr>
            <a:r>
              <a:rPr lang="en-US" sz="1400"/>
              <a:t>1115/1116</a:t>
            </a:r>
          </a:p>
        </p:txBody>
      </p:sp>
      <p:sp>
        <p:nvSpPr>
          <p:cNvPr id="25653" name="Line 160"/>
          <p:cNvSpPr>
            <a:spLocks noChangeShapeType="1"/>
          </p:cNvSpPr>
          <p:nvPr/>
        </p:nvSpPr>
        <p:spPr bwMode="auto">
          <a:xfrm>
            <a:off x="619125" y="4378325"/>
            <a:ext cx="0" cy="604838"/>
          </a:xfrm>
          <a:prstGeom prst="line">
            <a:avLst/>
          </a:prstGeom>
          <a:noFill/>
          <a:ln w="28575">
            <a:solidFill>
              <a:schemeClr val="tx1"/>
            </a:solidFill>
            <a:round/>
            <a:headEnd/>
            <a:tailEnd/>
          </a:ln>
        </p:spPr>
        <p:txBody>
          <a:bodyPr wrap="none" anchor="ctr"/>
          <a:lstStyle/>
          <a:p>
            <a:endParaRPr lang="en-US"/>
          </a:p>
        </p:txBody>
      </p:sp>
      <p:sp>
        <p:nvSpPr>
          <p:cNvPr id="25654" name="Line 161"/>
          <p:cNvSpPr>
            <a:spLocks noChangeShapeType="1"/>
          </p:cNvSpPr>
          <p:nvPr/>
        </p:nvSpPr>
        <p:spPr bwMode="auto">
          <a:xfrm>
            <a:off x="898525" y="4378325"/>
            <a:ext cx="0" cy="873125"/>
          </a:xfrm>
          <a:prstGeom prst="line">
            <a:avLst/>
          </a:prstGeom>
          <a:noFill/>
          <a:ln w="28575">
            <a:solidFill>
              <a:schemeClr val="tx1"/>
            </a:solidFill>
            <a:round/>
            <a:headEnd/>
            <a:tailEnd/>
          </a:ln>
        </p:spPr>
        <p:txBody>
          <a:bodyPr wrap="none" anchor="ctr"/>
          <a:lstStyle/>
          <a:p>
            <a:endParaRPr lang="en-US"/>
          </a:p>
        </p:txBody>
      </p:sp>
      <p:sp>
        <p:nvSpPr>
          <p:cNvPr id="25655" name="Line 162"/>
          <p:cNvSpPr>
            <a:spLocks noChangeShapeType="1"/>
          </p:cNvSpPr>
          <p:nvPr/>
        </p:nvSpPr>
        <p:spPr bwMode="auto">
          <a:xfrm>
            <a:off x="1533525" y="4397375"/>
            <a:ext cx="0" cy="604838"/>
          </a:xfrm>
          <a:prstGeom prst="line">
            <a:avLst/>
          </a:prstGeom>
          <a:noFill/>
          <a:ln w="28575">
            <a:solidFill>
              <a:schemeClr val="tx1"/>
            </a:solidFill>
            <a:round/>
            <a:headEnd/>
            <a:tailEnd/>
          </a:ln>
        </p:spPr>
        <p:txBody>
          <a:bodyPr wrap="none" anchor="ctr"/>
          <a:lstStyle/>
          <a:p>
            <a:endParaRPr lang="en-US"/>
          </a:p>
        </p:txBody>
      </p:sp>
      <p:sp>
        <p:nvSpPr>
          <p:cNvPr id="25656" name="Line 163"/>
          <p:cNvSpPr>
            <a:spLocks noChangeShapeType="1"/>
          </p:cNvSpPr>
          <p:nvPr/>
        </p:nvSpPr>
        <p:spPr bwMode="auto">
          <a:xfrm>
            <a:off x="1812925" y="4397375"/>
            <a:ext cx="0" cy="873125"/>
          </a:xfrm>
          <a:prstGeom prst="line">
            <a:avLst/>
          </a:prstGeom>
          <a:noFill/>
          <a:ln w="2857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533400" y="0"/>
            <a:ext cx="9144000" cy="685800"/>
          </a:xfrm>
        </p:spPr>
        <p:txBody>
          <a:bodyPr/>
          <a:lstStyle/>
          <a:p>
            <a:pPr eaLnBrk="1" hangingPunct="1"/>
            <a:r>
              <a:rPr lang="en-US" dirty="0" smtClean="0"/>
              <a:t>Measurement Storage – More than 1200 Links</a:t>
            </a:r>
            <a:endParaRPr lang="en-US" sz="2800" dirty="0" smtClean="0"/>
          </a:p>
        </p:txBody>
      </p:sp>
      <p:sp>
        <p:nvSpPr>
          <p:cNvPr id="1028" name="Rectangle 3"/>
          <p:cNvSpPr>
            <a:spLocks noChangeArrowheads="1"/>
          </p:cNvSpPr>
          <p:nvPr/>
        </p:nvSpPr>
        <p:spPr bwMode="auto">
          <a:xfrm>
            <a:off x="844550" y="1470025"/>
            <a:ext cx="1604963" cy="3101975"/>
          </a:xfrm>
          <a:prstGeom prst="rect">
            <a:avLst/>
          </a:prstGeom>
          <a:solidFill>
            <a:srgbClr val="F0E8B7"/>
          </a:solidFill>
          <a:ln w="9525">
            <a:solidFill>
              <a:schemeClr val="tx1"/>
            </a:solidFill>
            <a:miter lim="800000"/>
            <a:headEnd/>
            <a:tailEnd/>
          </a:ln>
        </p:spPr>
        <p:txBody>
          <a:bodyPr wrap="none" lIns="82058" tIns="41029" rIns="82058" bIns="41029" anchor="ctr"/>
          <a:lstStyle/>
          <a:p>
            <a:pPr algn="ctr" defTabSz="820738" eaLnBrk="0" hangingPunct="0"/>
            <a:endParaRPr lang="en-US" sz="1300"/>
          </a:p>
        </p:txBody>
      </p:sp>
      <p:sp>
        <p:nvSpPr>
          <p:cNvPr id="1029" name="Oval 4"/>
          <p:cNvSpPr>
            <a:spLocks noChangeArrowheads="1"/>
          </p:cNvSpPr>
          <p:nvPr/>
        </p:nvSpPr>
        <p:spPr bwMode="auto">
          <a:xfrm>
            <a:off x="1039813" y="1554163"/>
            <a:ext cx="296862" cy="287337"/>
          </a:xfrm>
          <a:prstGeom prst="ellipse">
            <a:avLst/>
          </a:prstGeom>
          <a:solidFill>
            <a:srgbClr val="00CC00"/>
          </a:solidFill>
          <a:ln w="9525">
            <a:solidFill>
              <a:schemeClr val="tx1"/>
            </a:solidFill>
            <a:round/>
            <a:headEnd/>
            <a:tailEnd/>
          </a:ln>
        </p:spPr>
        <p:txBody>
          <a:bodyPr wrap="none" anchor="ctr"/>
          <a:lstStyle/>
          <a:p>
            <a:endParaRPr lang="en-US"/>
          </a:p>
        </p:txBody>
      </p:sp>
      <p:sp>
        <p:nvSpPr>
          <p:cNvPr id="1030" name="Text Box 5"/>
          <p:cNvSpPr txBox="1">
            <a:spLocks noChangeArrowheads="1"/>
          </p:cNvSpPr>
          <p:nvPr/>
        </p:nvSpPr>
        <p:spPr bwMode="auto">
          <a:xfrm>
            <a:off x="844550" y="3865563"/>
            <a:ext cx="1447800"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b="1"/>
              <a:t>MCPM/DSM-2G</a:t>
            </a:r>
          </a:p>
        </p:txBody>
      </p:sp>
      <p:sp>
        <p:nvSpPr>
          <p:cNvPr id="1031" name="Line 6"/>
          <p:cNvSpPr>
            <a:spLocks noChangeShapeType="1"/>
          </p:cNvSpPr>
          <p:nvPr/>
        </p:nvSpPr>
        <p:spPr bwMode="auto">
          <a:xfrm>
            <a:off x="1785938" y="4565650"/>
            <a:ext cx="0" cy="604838"/>
          </a:xfrm>
          <a:prstGeom prst="line">
            <a:avLst/>
          </a:prstGeom>
          <a:noFill/>
          <a:ln w="28575">
            <a:solidFill>
              <a:schemeClr val="tx1"/>
            </a:solidFill>
            <a:round/>
            <a:headEnd/>
            <a:tailEnd/>
          </a:ln>
        </p:spPr>
        <p:txBody>
          <a:bodyPr wrap="none" anchor="ctr"/>
          <a:lstStyle/>
          <a:p>
            <a:endParaRPr lang="en-US"/>
          </a:p>
        </p:txBody>
      </p:sp>
      <p:sp>
        <p:nvSpPr>
          <p:cNvPr id="1033" name="Oval 8"/>
          <p:cNvSpPr>
            <a:spLocks noChangeArrowheads="1"/>
          </p:cNvSpPr>
          <p:nvPr/>
        </p:nvSpPr>
        <p:spPr bwMode="auto">
          <a:xfrm>
            <a:off x="1039813" y="1933575"/>
            <a:ext cx="296862" cy="287338"/>
          </a:xfrm>
          <a:prstGeom prst="ellipse">
            <a:avLst/>
          </a:prstGeom>
          <a:solidFill>
            <a:srgbClr val="00CC00"/>
          </a:solidFill>
          <a:ln w="9525">
            <a:solidFill>
              <a:schemeClr val="tx1"/>
            </a:solidFill>
            <a:round/>
            <a:headEnd/>
            <a:tailEnd/>
          </a:ln>
        </p:spPr>
        <p:txBody>
          <a:bodyPr wrap="none" anchor="ctr"/>
          <a:lstStyle/>
          <a:p>
            <a:endParaRPr lang="en-US"/>
          </a:p>
        </p:txBody>
      </p:sp>
      <p:sp>
        <p:nvSpPr>
          <p:cNvPr id="1034" name="Oval 9"/>
          <p:cNvSpPr>
            <a:spLocks noChangeArrowheads="1"/>
          </p:cNvSpPr>
          <p:nvPr/>
        </p:nvSpPr>
        <p:spPr bwMode="auto">
          <a:xfrm>
            <a:off x="1039813" y="2292350"/>
            <a:ext cx="296862" cy="288925"/>
          </a:xfrm>
          <a:prstGeom prst="ellipse">
            <a:avLst/>
          </a:prstGeom>
          <a:solidFill>
            <a:srgbClr val="00CC00"/>
          </a:solidFill>
          <a:ln w="9525">
            <a:solidFill>
              <a:schemeClr val="tx1"/>
            </a:solidFill>
            <a:round/>
            <a:headEnd/>
            <a:tailEnd/>
          </a:ln>
        </p:spPr>
        <p:txBody>
          <a:bodyPr wrap="none" anchor="ctr"/>
          <a:lstStyle/>
          <a:p>
            <a:endParaRPr lang="en-US"/>
          </a:p>
        </p:txBody>
      </p:sp>
      <p:sp>
        <p:nvSpPr>
          <p:cNvPr id="1035" name="Oval 10"/>
          <p:cNvSpPr>
            <a:spLocks noChangeArrowheads="1"/>
          </p:cNvSpPr>
          <p:nvPr/>
        </p:nvSpPr>
        <p:spPr bwMode="auto">
          <a:xfrm>
            <a:off x="1039813" y="2674938"/>
            <a:ext cx="296862" cy="288925"/>
          </a:xfrm>
          <a:prstGeom prst="ellipse">
            <a:avLst/>
          </a:prstGeom>
          <a:solidFill>
            <a:srgbClr val="00CC00"/>
          </a:solidFill>
          <a:ln w="9525">
            <a:solidFill>
              <a:schemeClr val="tx1"/>
            </a:solidFill>
            <a:round/>
            <a:headEnd/>
            <a:tailEnd/>
          </a:ln>
        </p:spPr>
        <p:txBody>
          <a:bodyPr wrap="none" anchor="ctr"/>
          <a:lstStyle/>
          <a:p>
            <a:endParaRPr lang="en-US"/>
          </a:p>
        </p:txBody>
      </p:sp>
      <p:sp>
        <p:nvSpPr>
          <p:cNvPr id="1036" name="Oval 11"/>
          <p:cNvSpPr>
            <a:spLocks noChangeArrowheads="1"/>
          </p:cNvSpPr>
          <p:nvPr/>
        </p:nvSpPr>
        <p:spPr bwMode="auto">
          <a:xfrm>
            <a:off x="1039813" y="3027363"/>
            <a:ext cx="296862" cy="288925"/>
          </a:xfrm>
          <a:prstGeom prst="ellipse">
            <a:avLst/>
          </a:prstGeom>
          <a:solidFill>
            <a:srgbClr val="00CC00"/>
          </a:solidFill>
          <a:ln w="9525">
            <a:solidFill>
              <a:schemeClr val="tx1"/>
            </a:solidFill>
            <a:round/>
            <a:headEnd/>
            <a:tailEnd/>
          </a:ln>
        </p:spPr>
        <p:txBody>
          <a:bodyPr wrap="none" anchor="ctr"/>
          <a:lstStyle/>
          <a:p>
            <a:endParaRPr lang="en-US"/>
          </a:p>
        </p:txBody>
      </p:sp>
      <p:sp>
        <p:nvSpPr>
          <p:cNvPr id="1037" name="Line 12"/>
          <p:cNvSpPr>
            <a:spLocks noChangeShapeType="1"/>
          </p:cNvSpPr>
          <p:nvPr/>
        </p:nvSpPr>
        <p:spPr bwMode="auto">
          <a:xfrm>
            <a:off x="692150" y="5176838"/>
            <a:ext cx="7689850" cy="0"/>
          </a:xfrm>
          <a:prstGeom prst="line">
            <a:avLst/>
          </a:prstGeom>
          <a:noFill/>
          <a:ln w="28575">
            <a:solidFill>
              <a:schemeClr val="tx1"/>
            </a:solidFill>
            <a:round/>
            <a:headEnd type="none" w="sm" len="sm"/>
            <a:tailEnd type="triangle" w="sm" len="sm"/>
          </a:ln>
        </p:spPr>
        <p:txBody>
          <a:bodyPr/>
          <a:lstStyle/>
          <a:p>
            <a:endParaRPr lang="en-US"/>
          </a:p>
        </p:txBody>
      </p:sp>
      <p:sp>
        <p:nvSpPr>
          <p:cNvPr id="1038" name="Line 13"/>
          <p:cNvSpPr>
            <a:spLocks noChangeShapeType="1"/>
          </p:cNvSpPr>
          <p:nvPr/>
        </p:nvSpPr>
        <p:spPr bwMode="auto">
          <a:xfrm flipH="1">
            <a:off x="692150" y="5445125"/>
            <a:ext cx="7689850" cy="0"/>
          </a:xfrm>
          <a:prstGeom prst="line">
            <a:avLst/>
          </a:prstGeom>
          <a:noFill/>
          <a:ln w="28575">
            <a:solidFill>
              <a:schemeClr val="tx1"/>
            </a:solidFill>
            <a:round/>
            <a:headEnd type="none" w="sm" len="sm"/>
            <a:tailEnd type="triangle" w="sm" len="sm"/>
          </a:ln>
        </p:spPr>
        <p:txBody>
          <a:bodyPr/>
          <a:lstStyle/>
          <a:p>
            <a:endParaRPr lang="en-US"/>
          </a:p>
        </p:txBody>
      </p:sp>
      <p:sp>
        <p:nvSpPr>
          <p:cNvPr id="1040" name="Line 15"/>
          <p:cNvSpPr>
            <a:spLocks noChangeShapeType="1"/>
          </p:cNvSpPr>
          <p:nvPr/>
        </p:nvSpPr>
        <p:spPr bwMode="auto">
          <a:xfrm>
            <a:off x="4191000" y="4572000"/>
            <a:ext cx="0" cy="609600"/>
          </a:xfrm>
          <a:prstGeom prst="line">
            <a:avLst/>
          </a:prstGeom>
          <a:noFill/>
          <a:ln w="28575">
            <a:solidFill>
              <a:schemeClr val="tx1"/>
            </a:solidFill>
            <a:round/>
            <a:headEnd/>
            <a:tailEnd/>
          </a:ln>
        </p:spPr>
        <p:txBody>
          <a:bodyPr/>
          <a:lstStyle/>
          <a:p>
            <a:endParaRPr lang="en-US"/>
          </a:p>
        </p:txBody>
      </p:sp>
      <p:sp>
        <p:nvSpPr>
          <p:cNvPr id="1041" name="Rectangle 16"/>
          <p:cNvSpPr>
            <a:spLocks noChangeArrowheads="1"/>
          </p:cNvSpPr>
          <p:nvPr/>
        </p:nvSpPr>
        <p:spPr bwMode="auto">
          <a:xfrm>
            <a:off x="2971800" y="1447800"/>
            <a:ext cx="1604963" cy="3101975"/>
          </a:xfrm>
          <a:prstGeom prst="rect">
            <a:avLst/>
          </a:prstGeom>
          <a:solidFill>
            <a:srgbClr val="F0E8B7"/>
          </a:solidFill>
          <a:ln w="9525">
            <a:solidFill>
              <a:schemeClr val="tx1"/>
            </a:solidFill>
            <a:miter lim="800000"/>
            <a:headEnd/>
            <a:tailEnd/>
          </a:ln>
        </p:spPr>
        <p:txBody>
          <a:bodyPr wrap="none" lIns="82058" tIns="41029" rIns="82058" bIns="41029" anchor="ctr"/>
          <a:lstStyle/>
          <a:p>
            <a:pPr algn="ctr" defTabSz="820738" eaLnBrk="0" hangingPunct="0"/>
            <a:endParaRPr lang="en-US" sz="1300"/>
          </a:p>
        </p:txBody>
      </p:sp>
      <p:sp>
        <p:nvSpPr>
          <p:cNvPr id="1042" name="Oval 17"/>
          <p:cNvSpPr>
            <a:spLocks noChangeArrowheads="1"/>
          </p:cNvSpPr>
          <p:nvPr/>
        </p:nvSpPr>
        <p:spPr bwMode="auto">
          <a:xfrm>
            <a:off x="3048000" y="1524000"/>
            <a:ext cx="296863" cy="287338"/>
          </a:xfrm>
          <a:prstGeom prst="ellipse">
            <a:avLst/>
          </a:prstGeom>
          <a:solidFill>
            <a:srgbClr val="00CC00"/>
          </a:solidFill>
          <a:ln w="9525">
            <a:solidFill>
              <a:schemeClr val="tx1"/>
            </a:solidFill>
            <a:round/>
            <a:headEnd/>
            <a:tailEnd/>
          </a:ln>
        </p:spPr>
        <p:txBody>
          <a:bodyPr wrap="none" anchor="ctr"/>
          <a:lstStyle/>
          <a:p>
            <a:endParaRPr lang="en-US"/>
          </a:p>
        </p:txBody>
      </p:sp>
      <p:sp>
        <p:nvSpPr>
          <p:cNvPr id="1043" name="Oval 18"/>
          <p:cNvSpPr>
            <a:spLocks noChangeArrowheads="1"/>
          </p:cNvSpPr>
          <p:nvPr/>
        </p:nvSpPr>
        <p:spPr bwMode="auto">
          <a:xfrm>
            <a:off x="3048000" y="1905000"/>
            <a:ext cx="296863" cy="287338"/>
          </a:xfrm>
          <a:prstGeom prst="ellipse">
            <a:avLst/>
          </a:prstGeom>
          <a:solidFill>
            <a:srgbClr val="00CC00"/>
          </a:solidFill>
          <a:ln w="9525">
            <a:solidFill>
              <a:schemeClr val="tx1"/>
            </a:solidFill>
            <a:round/>
            <a:headEnd/>
            <a:tailEnd/>
          </a:ln>
        </p:spPr>
        <p:txBody>
          <a:bodyPr wrap="none" anchor="ctr"/>
          <a:lstStyle/>
          <a:p>
            <a:endParaRPr lang="en-US"/>
          </a:p>
        </p:txBody>
      </p:sp>
      <p:sp>
        <p:nvSpPr>
          <p:cNvPr id="1044" name="Oval 19"/>
          <p:cNvSpPr>
            <a:spLocks noChangeArrowheads="1"/>
          </p:cNvSpPr>
          <p:nvPr/>
        </p:nvSpPr>
        <p:spPr bwMode="auto">
          <a:xfrm>
            <a:off x="3048000" y="2286000"/>
            <a:ext cx="296863" cy="287338"/>
          </a:xfrm>
          <a:prstGeom prst="ellipse">
            <a:avLst/>
          </a:prstGeom>
          <a:solidFill>
            <a:srgbClr val="00CC00"/>
          </a:solidFill>
          <a:ln w="9525">
            <a:solidFill>
              <a:schemeClr val="tx1"/>
            </a:solidFill>
            <a:round/>
            <a:headEnd/>
            <a:tailEnd/>
          </a:ln>
        </p:spPr>
        <p:txBody>
          <a:bodyPr wrap="none" anchor="ctr"/>
          <a:lstStyle/>
          <a:p>
            <a:endParaRPr lang="en-US"/>
          </a:p>
        </p:txBody>
      </p:sp>
      <p:sp>
        <p:nvSpPr>
          <p:cNvPr id="1045" name="Oval 20"/>
          <p:cNvSpPr>
            <a:spLocks noChangeArrowheads="1"/>
          </p:cNvSpPr>
          <p:nvPr/>
        </p:nvSpPr>
        <p:spPr bwMode="auto">
          <a:xfrm>
            <a:off x="3048000" y="2667000"/>
            <a:ext cx="296863" cy="287338"/>
          </a:xfrm>
          <a:prstGeom prst="ellipse">
            <a:avLst/>
          </a:prstGeom>
          <a:solidFill>
            <a:srgbClr val="00CC00"/>
          </a:solidFill>
          <a:ln w="9525">
            <a:solidFill>
              <a:schemeClr val="tx1"/>
            </a:solidFill>
            <a:round/>
            <a:headEnd/>
            <a:tailEnd/>
          </a:ln>
        </p:spPr>
        <p:txBody>
          <a:bodyPr wrap="none" anchor="ctr"/>
          <a:lstStyle/>
          <a:p>
            <a:endParaRPr lang="en-US"/>
          </a:p>
        </p:txBody>
      </p:sp>
      <p:sp>
        <p:nvSpPr>
          <p:cNvPr id="1046" name="Oval 21"/>
          <p:cNvSpPr>
            <a:spLocks noChangeArrowheads="1"/>
          </p:cNvSpPr>
          <p:nvPr/>
        </p:nvSpPr>
        <p:spPr bwMode="auto">
          <a:xfrm>
            <a:off x="3048000" y="3048000"/>
            <a:ext cx="296863" cy="287338"/>
          </a:xfrm>
          <a:prstGeom prst="ellipse">
            <a:avLst/>
          </a:prstGeom>
          <a:solidFill>
            <a:srgbClr val="00CC00"/>
          </a:solidFill>
          <a:ln w="9525">
            <a:solidFill>
              <a:schemeClr val="tx1"/>
            </a:solidFill>
            <a:round/>
            <a:headEnd/>
            <a:tailEnd/>
          </a:ln>
        </p:spPr>
        <p:txBody>
          <a:bodyPr wrap="none" anchor="ctr"/>
          <a:lstStyle/>
          <a:p>
            <a:endParaRPr lang="en-US"/>
          </a:p>
        </p:txBody>
      </p:sp>
      <p:sp>
        <p:nvSpPr>
          <p:cNvPr id="1047" name="Rectangle 22"/>
          <p:cNvSpPr>
            <a:spLocks noChangeArrowheads="1"/>
          </p:cNvSpPr>
          <p:nvPr/>
        </p:nvSpPr>
        <p:spPr bwMode="auto">
          <a:xfrm>
            <a:off x="2971800" y="3810000"/>
            <a:ext cx="1466850" cy="304800"/>
          </a:xfrm>
          <a:prstGeom prst="rect">
            <a:avLst/>
          </a:prstGeom>
          <a:noFill/>
          <a:ln w="9525">
            <a:noFill/>
            <a:miter lim="800000"/>
            <a:headEnd/>
            <a:tailEnd/>
          </a:ln>
        </p:spPr>
        <p:txBody>
          <a:bodyPr wrap="none">
            <a:spAutoFit/>
          </a:bodyPr>
          <a:lstStyle/>
          <a:p>
            <a:pPr eaLnBrk="0" hangingPunct="0"/>
            <a:r>
              <a:rPr lang="en-US" sz="1400" b="1"/>
              <a:t>MCPM/DSM-2G</a:t>
            </a:r>
          </a:p>
        </p:txBody>
      </p:sp>
      <p:sp>
        <p:nvSpPr>
          <p:cNvPr id="1048" name="Text Box 23"/>
          <p:cNvSpPr txBox="1">
            <a:spLocks noChangeArrowheads="1"/>
          </p:cNvSpPr>
          <p:nvPr/>
        </p:nvSpPr>
        <p:spPr bwMode="auto">
          <a:xfrm>
            <a:off x="2971800" y="990600"/>
            <a:ext cx="1524000" cy="39687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   Primary</a:t>
            </a:r>
          </a:p>
        </p:txBody>
      </p:sp>
      <p:sp>
        <p:nvSpPr>
          <p:cNvPr id="1049" name="Text Box 24"/>
          <p:cNvSpPr txBox="1">
            <a:spLocks noChangeArrowheads="1"/>
          </p:cNvSpPr>
          <p:nvPr/>
        </p:nvSpPr>
        <p:spPr bwMode="auto">
          <a:xfrm>
            <a:off x="838200" y="990600"/>
            <a:ext cx="1524000" cy="39687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 Secondary</a:t>
            </a:r>
          </a:p>
        </p:txBody>
      </p:sp>
      <p:grpSp>
        <p:nvGrpSpPr>
          <p:cNvPr id="2" name="Group 25"/>
          <p:cNvGrpSpPr>
            <a:grpSpLocks/>
          </p:cNvGrpSpPr>
          <p:nvPr/>
        </p:nvGrpSpPr>
        <p:grpSpPr bwMode="auto">
          <a:xfrm>
            <a:off x="6172200" y="1447800"/>
            <a:ext cx="1905000" cy="1981200"/>
            <a:chOff x="1740" y="151"/>
            <a:chExt cx="581" cy="574"/>
          </a:xfrm>
        </p:grpSpPr>
        <p:sp>
          <p:nvSpPr>
            <p:cNvPr id="1082" name="Freeform 26"/>
            <p:cNvSpPr>
              <a:spLocks/>
            </p:cNvSpPr>
            <p:nvPr/>
          </p:nvSpPr>
          <p:spPr bwMode="auto">
            <a:xfrm>
              <a:off x="1740" y="151"/>
              <a:ext cx="581" cy="574"/>
            </a:xfrm>
            <a:custGeom>
              <a:avLst/>
              <a:gdLst>
                <a:gd name="T0" fmla="*/ 0 w 581"/>
                <a:gd name="T1" fmla="*/ 432 h 574"/>
                <a:gd name="T2" fmla="*/ 106 w 581"/>
                <a:gd name="T3" fmla="*/ 432 h 574"/>
                <a:gd name="T4" fmla="*/ 198 w 581"/>
                <a:gd name="T5" fmla="*/ 447 h 574"/>
                <a:gd name="T6" fmla="*/ 198 w 581"/>
                <a:gd name="T7" fmla="*/ 468 h 574"/>
                <a:gd name="T8" fmla="*/ 106 w 581"/>
                <a:gd name="T9" fmla="*/ 468 h 574"/>
                <a:gd name="T10" fmla="*/ 106 w 581"/>
                <a:gd name="T11" fmla="*/ 482 h 574"/>
                <a:gd name="T12" fmla="*/ 35 w 581"/>
                <a:gd name="T13" fmla="*/ 482 h 574"/>
                <a:gd name="T14" fmla="*/ 35 w 581"/>
                <a:gd name="T15" fmla="*/ 574 h 574"/>
                <a:gd name="T16" fmla="*/ 546 w 581"/>
                <a:gd name="T17" fmla="*/ 574 h 574"/>
                <a:gd name="T18" fmla="*/ 546 w 581"/>
                <a:gd name="T19" fmla="*/ 482 h 574"/>
                <a:gd name="T20" fmla="*/ 475 w 581"/>
                <a:gd name="T21" fmla="*/ 482 h 574"/>
                <a:gd name="T22" fmla="*/ 475 w 581"/>
                <a:gd name="T23" fmla="*/ 468 h 574"/>
                <a:gd name="T24" fmla="*/ 383 w 581"/>
                <a:gd name="T25" fmla="*/ 468 h 574"/>
                <a:gd name="T26" fmla="*/ 383 w 581"/>
                <a:gd name="T27" fmla="*/ 447 h 574"/>
                <a:gd name="T28" fmla="*/ 475 w 581"/>
                <a:gd name="T29" fmla="*/ 432 h 574"/>
                <a:gd name="T30" fmla="*/ 581 w 581"/>
                <a:gd name="T31" fmla="*/ 432 h 574"/>
                <a:gd name="T32" fmla="*/ 581 w 581"/>
                <a:gd name="T33" fmla="*/ 0 h 574"/>
                <a:gd name="T34" fmla="*/ 0 w 581"/>
                <a:gd name="T35" fmla="*/ 0 h 574"/>
                <a:gd name="T36" fmla="*/ 0 w 581"/>
                <a:gd name="T37" fmla="*/ 432 h 57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1"/>
                <a:gd name="T58" fmla="*/ 0 h 574"/>
                <a:gd name="T59" fmla="*/ 581 w 581"/>
                <a:gd name="T60" fmla="*/ 574 h 574"/>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1" h="574">
                  <a:moveTo>
                    <a:pt x="0" y="432"/>
                  </a:moveTo>
                  <a:lnTo>
                    <a:pt x="106" y="432"/>
                  </a:lnTo>
                  <a:lnTo>
                    <a:pt x="198" y="447"/>
                  </a:lnTo>
                  <a:lnTo>
                    <a:pt x="198" y="468"/>
                  </a:lnTo>
                  <a:lnTo>
                    <a:pt x="106" y="468"/>
                  </a:lnTo>
                  <a:lnTo>
                    <a:pt x="106" y="482"/>
                  </a:lnTo>
                  <a:lnTo>
                    <a:pt x="35" y="482"/>
                  </a:lnTo>
                  <a:lnTo>
                    <a:pt x="35" y="574"/>
                  </a:lnTo>
                  <a:lnTo>
                    <a:pt x="546" y="574"/>
                  </a:lnTo>
                  <a:lnTo>
                    <a:pt x="546" y="482"/>
                  </a:lnTo>
                  <a:lnTo>
                    <a:pt x="475" y="482"/>
                  </a:lnTo>
                  <a:lnTo>
                    <a:pt x="475" y="468"/>
                  </a:lnTo>
                  <a:lnTo>
                    <a:pt x="383" y="468"/>
                  </a:lnTo>
                  <a:lnTo>
                    <a:pt x="383" y="447"/>
                  </a:lnTo>
                  <a:lnTo>
                    <a:pt x="475" y="432"/>
                  </a:lnTo>
                  <a:lnTo>
                    <a:pt x="581" y="432"/>
                  </a:lnTo>
                  <a:lnTo>
                    <a:pt x="581" y="0"/>
                  </a:lnTo>
                  <a:lnTo>
                    <a:pt x="0" y="0"/>
                  </a:lnTo>
                  <a:lnTo>
                    <a:pt x="0" y="432"/>
                  </a:lnTo>
                </a:path>
              </a:pathLst>
            </a:custGeom>
            <a:noFill/>
            <a:ln w="1588">
              <a:solidFill>
                <a:schemeClr val="tx1"/>
              </a:solidFill>
              <a:prstDash val="solid"/>
              <a:round/>
              <a:headEnd/>
              <a:tailEnd/>
            </a:ln>
          </p:spPr>
          <p:txBody>
            <a:bodyPr/>
            <a:lstStyle/>
            <a:p>
              <a:endParaRPr lang="en-US"/>
            </a:p>
          </p:txBody>
        </p:sp>
        <p:sp>
          <p:nvSpPr>
            <p:cNvPr id="1083" name="Line 27"/>
            <p:cNvSpPr>
              <a:spLocks noChangeShapeType="1"/>
            </p:cNvSpPr>
            <p:nvPr/>
          </p:nvSpPr>
          <p:spPr bwMode="auto">
            <a:xfrm>
              <a:off x="1846" y="633"/>
              <a:ext cx="369" cy="1"/>
            </a:xfrm>
            <a:prstGeom prst="line">
              <a:avLst/>
            </a:prstGeom>
            <a:noFill/>
            <a:ln w="1588">
              <a:solidFill>
                <a:schemeClr val="tx1"/>
              </a:solidFill>
              <a:round/>
              <a:headEnd/>
              <a:tailEnd/>
            </a:ln>
          </p:spPr>
          <p:txBody>
            <a:bodyPr/>
            <a:lstStyle/>
            <a:p>
              <a:endParaRPr lang="en-US"/>
            </a:p>
          </p:txBody>
        </p:sp>
        <p:sp>
          <p:nvSpPr>
            <p:cNvPr id="1084" name="Line 28"/>
            <p:cNvSpPr>
              <a:spLocks noChangeShapeType="1"/>
            </p:cNvSpPr>
            <p:nvPr/>
          </p:nvSpPr>
          <p:spPr bwMode="auto">
            <a:xfrm>
              <a:off x="1938" y="619"/>
              <a:ext cx="185" cy="1"/>
            </a:xfrm>
            <a:prstGeom prst="line">
              <a:avLst/>
            </a:prstGeom>
            <a:noFill/>
            <a:ln w="1588">
              <a:solidFill>
                <a:schemeClr val="tx1"/>
              </a:solidFill>
              <a:round/>
              <a:headEnd/>
              <a:tailEnd/>
            </a:ln>
          </p:spPr>
          <p:txBody>
            <a:bodyPr/>
            <a:lstStyle/>
            <a:p>
              <a:endParaRPr lang="en-US"/>
            </a:p>
          </p:txBody>
        </p:sp>
        <p:sp>
          <p:nvSpPr>
            <p:cNvPr id="1085" name="Line 29"/>
            <p:cNvSpPr>
              <a:spLocks noChangeShapeType="1"/>
            </p:cNvSpPr>
            <p:nvPr/>
          </p:nvSpPr>
          <p:spPr bwMode="auto">
            <a:xfrm>
              <a:off x="1938" y="598"/>
              <a:ext cx="185" cy="1"/>
            </a:xfrm>
            <a:prstGeom prst="line">
              <a:avLst/>
            </a:prstGeom>
            <a:noFill/>
            <a:ln w="1588">
              <a:solidFill>
                <a:schemeClr val="tx1"/>
              </a:solidFill>
              <a:round/>
              <a:headEnd/>
              <a:tailEnd/>
            </a:ln>
          </p:spPr>
          <p:txBody>
            <a:bodyPr/>
            <a:lstStyle/>
            <a:p>
              <a:endParaRPr lang="en-US"/>
            </a:p>
          </p:txBody>
        </p:sp>
        <p:sp>
          <p:nvSpPr>
            <p:cNvPr id="1086" name="Line 30"/>
            <p:cNvSpPr>
              <a:spLocks noChangeShapeType="1"/>
            </p:cNvSpPr>
            <p:nvPr/>
          </p:nvSpPr>
          <p:spPr bwMode="auto">
            <a:xfrm>
              <a:off x="1846" y="583"/>
              <a:ext cx="369" cy="2"/>
            </a:xfrm>
            <a:prstGeom prst="line">
              <a:avLst/>
            </a:prstGeom>
            <a:noFill/>
            <a:ln w="1588">
              <a:solidFill>
                <a:schemeClr val="tx1"/>
              </a:solidFill>
              <a:round/>
              <a:headEnd/>
              <a:tailEnd/>
            </a:ln>
          </p:spPr>
          <p:txBody>
            <a:bodyPr/>
            <a:lstStyle/>
            <a:p>
              <a:endParaRPr lang="en-US"/>
            </a:p>
          </p:txBody>
        </p:sp>
        <p:grpSp>
          <p:nvGrpSpPr>
            <p:cNvPr id="3" name="Group 31"/>
            <p:cNvGrpSpPr>
              <a:grpSpLocks/>
            </p:cNvGrpSpPr>
            <p:nvPr/>
          </p:nvGrpSpPr>
          <p:grpSpPr bwMode="auto">
            <a:xfrm>
              <a:off x="1782" y="201"/>
              <a:ext cx="489" cy="517"/>
              <a:chOff x="1782" y="201"/>
              <a:chExt cx="489" cy="517"/>
            </a:xfrm>
          </p:grpSpPr>
          <p:sp>
            <p:nvSpPr>
              <p:cNvPr id="1106" name="Rectangle 32"/>
              <p:cNvSpPr>
                <a:spLocks noChangeArrowheads="1"/>
              </p:cNvSpPr>
              <p:nvPr/>
            </p:nvSpPr>
            <p:spPr bwMode="auto">
              <a:xfrm>
                <a:off x="1832" y="654"/>
                <a:ext cx="92" cy="14"/>
              </a:xfrm>
              <a:prstGeom prst="rect">
                <a:avLst/>
              </a:prstGeom>
              <a:noFill/>
              <a:ln w="1588">
                <a:solidFill>
                  <a:schemeClr val="tx1"/>
                </a:solidFill>
                <a:miter lim="800000"/>
                <a:headEnd/>
                <a:tailEnd/>
              </a:ln>
            </p:spPr>
            <p:txBody>
              <a:bodyPr/>
              <a:lstStyle/>
              <a:p>
                <a:endParaRPr lang="en-US"/>
              </a:p>
            </p:txBody>
          </p:sp>
          <p:sp>
            <p:nvSpPr>
              <p:cNvPr id="1107" name="Freeform 33"/>
              <p:cNvSpPr>
                <a:spLocks/>
              </p:cNvSpPr>
              <p:nvPr/>
            </p:nvSpPr>
            <p:spPr bwMode="auto">
              <a:xfrm>
                <a:off x="1782" y="683"/>
                <a:ext cx="36" cy="35"/>
              </a:xfrm>
              <a:custGeom>
                <a:avLst/>
                <a:gdLst>
                  <a:gd name="T0" fmla="*/ 22 w 36"/>
                  <a:gd name="T1" fmla="*/ 35 h 35"/>
                  <a:gd name="T2" fmla="*/ 36 w 36"/>
                  <a:gd name="T3" fmla="*/ 14 h 35"/>
                  <a:gd name="T4" fmla="*/ 22 w 36"/>
                  <a:gd name="T5" fmla="*/ 0 h 35"/>
                  <a:gd name="T6" fmla="*/ 0 w 36"/>
                  <a:gd name="T7" fmla="*/ 14 h 35"/>
                  <a:gd name="T8" fmla="*/ 22 w 36"/>
                  <a:gd name="T9" fmla="*/ 35 h 35"/>
                  <a:gd name="T10" fmla="*/ 0 60000 65536"/>
                  <a:gd name="T11" fmla="*/ 0 60000 65536"/>
                  <a:gd name="T12" fmla="*/ 0 60000 65536"/>
                  <a:gd name="T13" fmla="*/ 0 60000 65536"/>
                  <a:gd name="T14" fmla="*/ 0 60000 65536"/>
                  <a:gd name="T15" fmla="*/ 0 w 36"/>
                  <a:gd name="T16" fmla="*/ 0 h 35"/>
                  <a:gd name="T17" fmla="*/ 36 w 36"/>
                  <a:gd name="T18" fmla="*/ 35 h 35"/>
                </a:gdLst>
                <a:ahLst/>
                <a:cxnLst>
                  <a:cxn ang="T10">
                    <a:pos x="T0" y="T1"/>
                  </a:cxn>
                  <a:cxn ang="T11">
                    <a:pos x="T2" y="T3"/>
                  </a:cxn>
                  <a:cxn ang="T12">
                    <a:pos x="T4" y="T5"/>
                  </a:cxn>
                  <a:cxn ang="T13">
                    <a:pos x="T6" y="T7"/>
                  </a:cxn>
                  <a:cxn ang="T14">
                    <a:pos x="T8" y="T9"/>
                  </a:cxn>
                </a:cxnLst>
                <a:rect l="T15" t="T16" r="T17" b="T18"/>
                <a:pathLst>
                  <a:path w="36" h="35">
                    <a:moveTo>
                      <a:pt x="22" y="35"/>
                    </a:moveTo>
                    <a:lnTo>
                      <a:pt x="36" y="14"/>
                    </a:lnTo>
                    <a:lnTo>
                      <a:pt x="22" y="0"/>
                    </a:lnTo>
                    <a:lnTo>
                      <a:pt x="0" y="14"/>
                    </a:lnTo>
                    <a:lnTo>
                      <a:pt x="22" y="35"/>
                    </a:lnTo>
                  </a:path>
                </a:pathLst>
              </a:custGeom>
              <a:noFill/>
              <a:ln w="1588">
                <a:solidFill>
                  <a:schemeClr val="tx1"/>
                </a:solidFill>
                <a:prstDash val="solid"/>
                <a:round/>
                <a:headEnd/>
                <a:tailEnd/>
              </a:ln>
            </p:spPr>
            <p:txBody>
              <a:bodyPr/>
              <a:lstStyle/>
              <a:p>
                <a:endParaRPr lang="en-US"/>
              </a:p>
            </p:txBody>
          </p:sp>
          <p:sp>
            <p:nvSpPr>
              <p:cNvPr id="1108" name="Rectangle 34"/>
              <p:cNvSpPr>
                <a:spLocks noChangeArrowheads="1"/>
              </p:cNvSpPr>
              <p:nvPr/>
            </p:nvSpPr>
            <p:spPr bwMode="auto">
              <a:xfrm>
                <a:off x="1832" y="236"/>
                <a:ext cx="397" cy="255"/>
              </a:xfrm>
              <a:prstGeom prst="rect">
                <a:avLst/>
              </a:prstGeom>
              <a:noFill/>
              <a:ln w="1588">
                <a:solidFill>
                  <a:schemeClr val="tx1"/>
                </a:solidFill>
                <a:miter lim="800000"/>
                <a:headEnd/>
                <a:tailEnd/>
              </a:ln>
            </p:spPr>
            <p:txBody>
              <a:bodyPr/>
              <a:lstStyle/>
              <a:p>
                <a:endParaRPr lang="en-US"/>
              </a:p>
            </p:txBody>
          </p:sp>
          <p:sp>
            <p:nvSpPr>
              <p:cNvPr id="1109" name="Freeform 35"/>
              <p:cNvSpPr>
                <a:spLocks/>
              </p:cNvSpPr>
              <p:nvPr/>
            </p:nvSpPr>
            <p:spPr bwMode="auto">
              <a:xfrm>
                <a:off x="1797" y="201"/>
                <a:ext cx="474" cy="326"/>
              </a:xfrm>
              <a:custGeom>
                <a:avLst/>
                <a:gdLst>
                  <a:gd name="T0" fmla="*/ 14 w 474"/>
                  <a:gd name="T1" fmla="*/ 319 h 326"/>
                  <a:gd name="T2" fmla="*/ 460 w 474"/>
                  <a:gd name="T3" fmla="*/ 319 h 326"/>
                  <a:gd name="T4" fmla="*/ 460 w 474"/>
                  <a:gd name="T5" fmla="*/ 21 h 326"/>
                  <a:gd name="T6" fmla="*/ 474 w 474"/>
                  <a:gd name="T7" fmla="*/ 21 h 326"/>
                  <a:gd name="T8" fmla="*/ 474 w 474"/>
                  <a:gd name="T9" fmla="*/ 0 h 326"/>
                  <a:gd name="T10" fmla="*/ 0 w 474"/>
                  <a:gd name="T11" fmla="*/ 0 h 326"/>
                  <a:gd name="T12" fmla="*/ 0 w 474"/>
                  <a:gd name="T13" fmla="*/ 326 h 326"/>
                  <a:gd name="T14" fmla="*/ 14 w 474"/>
                  <a:gd name="T15" fmla="*/ 326 h 326"/>
                  <a:gd name="T16" fmla="*/ 14 w 474"/>
                  <a:gd name="T17" fmla="*/ 319 h 32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74"/>
                  <a:gd name="T28" fmla="*/ 0 h 326"/>
                  <a:gd name="T29" fmla="*/ 474 w 474"/>
                  <a:gd name="T30" fmla="*/ 326 h 32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74" h="326">
                    <a:moveTo>
                      <a:pt x="14" y="319"/>
                    </a:moveTo>
                    <a:lnTo>
                      <a:pt x="460" y="319"/>
                    </a:lnTo>
                    <a:lnTo>
                      <a:pt x="460" y="21"/>
                    </a:lnTo>
                    <a:lnTo>
                      <a:pt x="474" y="21"/>
                    </a:lnTo>
                    <a:lnTo>
                      <a:pt x="474" y="0"/>
                    </a:lnTo>
                    <a:lnTo>
                      <a:pt x="0" y="0"/>
                    </a:lnTo>
                    <a:lnTo>
                      <a:pt x="0" y="326"/>
                    </a:lnTo>
                    <a:lnTo>
                      <a:pt x="14" y="326"/>
                    </a:lnTo>
                    <a:lnTo>
                      <a:pt x="14" y="319"/>
                    </a:lnTo>
                  </a:path>
                </a:pathLst>
              </a:custGeom>
              <a:noFill/>
              <a:ln w="1588">
                <a:solidFill>
                  <a:schemeClr val="tx1"/>
                </a:solidFill>
                <a:prstDash val="solid"/>
                <a:round/>
                <a:headEnd/>
                <a:tailEnd/>
              </a:ln>
            </p:spPr>
            <p:txBody>
              <a:bodyPr/>
              <a:lstStyle/>
              <a:p>
                <a:endParaRPr lang="en-US"/>
              </a:p>
            </p:txBody>
          </p:sp>
          <p:sp>
            <p:nvSpPr>
              <p:cNvPr id="1110" name="Rectangle 36"/>
              <p:cNvSpPr>
                <a:spLocks noChangeArrowheads="1"/>
              </p:cNvSpPr>
              <p:nvPr/>
            </p:nvSpPr>
            <p:spPr bwMode="auto">
              <a:xfrm>
                <a:off x="2243" y="555"/>
                <a:ext cx="28" cy="7"/>
              </a:xfrm>
              <a:prstGeom prst="rect">
                <a:avLst/>
              </a:prstGeom>
              <a:noFill/>
              <a:ln w="1588">
                <a:solidFill>
                  <a:schemeClr val="tx1"/>
                </a:solidFill>
                <a:miter lim="800000"/>
                <a:headEnd/>
                <a:tailEnd/>
              </a:ln>
            </p:spPr>
            <p:txBody>
              <a:bodyPr/>
              <a:lstStyle/>
              <a:p>
                <a:endParaRPr lang="en-US"/>
              </a:p>
            </p:txBody>
          </p:sp>
        </p:grpSp>
        <p:sp>
          <p:nvSpPr>
            <p:cNvPr id="1088" name="Rectangle 37"/>
            <p:cNvSpPr>
              <a:spLocks noChangeArrowheads="1"/>
            </p:cNvSpPr>
            <p:nvPr/>
          </p:nvSpPr>
          <p:spPr bwMode="auto">
            <a:xfrm>
              <a:off x="1839" y="697"/>
              <a:ext cx="72" cy="15"/>
            </a:xfrm>
            <a:prstGeom prst="rect">
              <a:avLst/>
            </a:prstGeom>
            <a:noFill/>
            <a:ln w="1588">
              <a:solidFill>
                <a:schemeClr val="tx1"/>
              </a:solidFill>
              <a:miter lim="800000"/>
              <a:headEnd/>
              <a:tailEnd/>
            </a:ln>
          </p:spPr>
          <p:txBody>
            <a:bodyPr/>
            <a:lstStyle/>
            <a:p>
              <a:endParaRPr lang="en-US"/>
            </a:p>
          </p:txBody>
        </p:sp>
        <p:sp>
          <p:nvSpPr>
            <p:cNvPr id="1089" name="Line 38"/>
            <p:cNvSpPr>
              <a:spLocks noChangeShapeType="1"/>
            </p:cNvSpPr>
            <p:nvPr/>
          </p:nvSpPr>
          <p:spPr bwMode="auto">
            <a:xfrm>
              <a:off x="1775" y="654"/>
              <a:ext cx="511" cy="1"/>
            </a:xfrm>
            <a:prstGeom prst="line">
              <a:avLst/>
            </a:prstGeom>
            <a:noFill/>
            <a:ln w="1588">
              <a:solidFill>
                <a:schemeClr val="tx1"/>
              </a:solidFill>
              <a:round/>
              <a:headEnd/>
              <a:tailEnd/>
            </a:ln>
          </p:spPr>
          <p:txBody>
            <a:bodyPr/>
            <a:lstStyle/>
            <a:p>
              <a:endParaRPr lang="en-US"/>
            </a:p>
          </p:txBody>
        </p:sp>
        <p:sp>
          <p:nvSpPr>
            <p:cNvPr id="1090" name="Line 39"/>
            <p:cNvSpPr>
              <a:spLocks noChangeShapeType="1"/>
            </p:cNvSpPr>
            <p:nvPr/>
          </p:nvSpPr>
          <p:spPr bwMode="auto">
            <a:xfrm>
              <a:off x="1775" y="668"/>
              <a:ext cx="511" cy="2"/>
            </a:xfrm>
            <a:prstGeom prst="line">
              <a:avLst/>
            </a:prstGeom>
            <a:noFill/>
            <a:ln w="1588">
              <a:solidFill>
                <a:schemeClr val="tx1"/>
              </a:solidFill>
              <a:round/>
              <a:headEnd/>
              <a:tailEnd/>
            </a:ln>
          </p:spPr>
          <p:txBody>
            <a:bodyPr/>
            <a:lstStyle/>
            <a:p>
              <a:endParaRPr lang="en-US"/>
            </a:p>
          </p:txBody>
        </p:sp>
        <p:sp>
          <p:nvSpPr>
            <p:cNvPr id="1091" name="Freeform 40"/>
            <p:cNvSpPr>
              <a:spLocks/>
            </p:cNvSpPr>
            <p:nvPr/>
          </p:nvSpPr>
          <p:spPr bwMode="auto">
            <a:xfrm>
              <a:off x="1839"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092" name="Freeform 41"/>
            <p:cNvSpPr>
              <a:spLocks/>
            </p:cNvSpPr>
            <p:nvPr/>
          </p:nvSpPr>
          <p:spPr bwMode="auto">
            <a:xfrm>
              <a:off x="1896"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093" name="Freeform 42"/>
            <p:cNvSpPr>
              <a:spLocks/>
            </p:cNvSpPr>
            <p:nvPr/>
          </p:nvSpPr>
          <p:spPr bwMode="auto">
            <a:xfrm>
              <a:off x="1924"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094" name="Freeform 43"/>
            <p:cNvSpPr>
              <a:spLocks/>
            </p:cNvSpPr>
            <p:nvPr/>
          </p:nvSpPr>
          <p:spPr bwMode="auto">
            <a:xfrm>
              <a:off x="1945" y="676"/>
              <a:ext cx="15" cy="14"/>
            </a:xfrm>
            <a:custGeom>
              <a:avLst/>
              <a:gdLst>
                <a:gd name="T0" fmla="*/ 15 w 15"/>
                <a:gd name="T1" fmla="*/ 0 h 14"/>
                <a:gd name="T2" fmla="*/ 0 w 15"/>
                <a:gd name="T3" fmla="*/ 7 h 14"/>
                <a:gd name="T4" fmla="*/ 15 w 15"/>
                <a:gd name="T5" fmla="*/ 14 h 14"/>
                <a:gd name="T6" fmla="*/ 0 60000 65536"/>
                <a:gd name="T7" fmla="*/ 0 60000 65536"/>
                <a:gd name="T8" fmla="*/ 0 60000 65536"/>
                <a:gd name="T9" fmla="*/ 0 w 15"/>
                <a:gd name="T10" fmla="*/ 0 h 14"/>
                <a:gd name="T11" fmla="*/ 15 w 15"/>
                <a:gd name="T12" fmla="*/ 14 h 14"/>
              </a:gdLst>
              <a:ahLst/>
              <a:cxnLst>
                <a:cxn ang="T6">
                  <a:pos x="T0" y="T1"/>
                </a:cxn>
                <a:cxn ang="T7">
                  <a:pos x="T2" y="T3"/>
                </a:cxn>
                <a:cxn ang="T8">
                  <a:pos x="T4" y="T5"/>
                </a:cxn>
              </a:cxnLst>
              <a:rect l="T9" t="T10" r="T11" b="T12"/>
              <a:pathLst>
                <a:path w="15" h="14">
                  <a:moveTo>
                    <a:pt x="15" y="0"/>
                  </a:moveTo>
                  <a:lnTo>
                    <a:pt x="0" y="7"/>
                  </a:lnTo>
                  <a:lnTo>
                    <a:pt x="15" y="14"/>
                  </a:lnTo>
                </a:path>
              </a:pathLst>
            </a:custGeom>
            <a:noFill/>
            <a:ln w="1588">
              <a:solidFill>
                <a:schemeClr val="tx1"/>
              </a:solidFill>
              <a:prstDash val="solid"/>
              <a:round/>
              <a:headEnd/>
              <a:tailEnd/>
            </a:ln>
          </p:spPr>
          <p:txBody>
            <a:bodyPr/>
            <a:lstStyle/>
            <a:p>
              <a:endParaRPr lang="en-US"/>
            </a:p>
          </p:txBody>
        </p:sp>
        <p:sp>
          <p:nvSpPr>
            <p:cNvPr id="1095" name="Freeform 44"/>
            <p:cNvSpPr>
              <a:spLocks/>
            </p:cNvSpPr>
            <p:nvPr/>
          </p:nvSpPr>
          <p:spPr bwMode="auto">
            <a:xfrm>
              <a:off x="1974" y="704"/>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1096" name="Freeform 45"/>
            <p:cNvSpPr>
              <a:spLocks/>
            </p:cNvSpPr>
            <p:nvPr/>
          </p:nvSpPr>
          <p:spPr bwMode="auto">
            <a:xfrm>
              <a:off x="2002" y="676"/>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1097" name="Freeform 46"/>
            <p:cNvSpPr>
              <a:spLocks/>
            </p:cNvSpPr>
            <p:nvPr/>
          </p:nvSpPr>
          <p:spPr bwMode="auto">
            <a:xfrm>
              <a:off x="2030" y="704"/>
              <a:ext cx="8" cy="14"/>
            </a:xfrm>
            <a:custGeom>
              <a:avLst/>
              <a:gdLst>
                <a:gd name="T0" fmla="*/ 8 w 8"/>
                <a:gd name="T1" fmla="*/ 0 h 14"/>
                <a:gd name="T2" fmla="*/ 0 w 8"/>
                <a:gd name="T3" fmla="*/ 7 h 14"/>
                <a:gd name="T4" fmla="*/ 8 w 8"/>
                <a:gd name="T5" fmla="*/ 14 h 14"/>
                <a:gd name="T6" fmla="*/ 0 60000 65536"/>
                <a:gd name="T7" fmla="*/ 0 60000 65536"/>
                <a:gd name="T8" fmla="*/ 0 60000 65536"/>
                <a:gd name="T9" fmla="*/ 0 w 8"/>
                <a:gd name="T10" fmla="*/ 0 h 14"/>
                <a:gd name="T11" fmla="*/ 8 w 8"/>
                <a:gd name="T12" fmla="*/ 14 h 14"/>
              </a:gdLst>
              <a:ahLst/>
              <a:cxnLst>
                <a:cxn ang="T6">
                  <a:pos x="T0" y="T1"/>
                </a:cxn>
                <a:cxn ang="T7">
                  <a:pos x="T2" y="T3"/>
                </a:cxn>
                <a:cxn ang="T8">
                  <a:pos x="T4" y="T5"/>
                </a:cxn>
              </a:cxnLst>
              <a:rect l="T9" t="T10" r="T11" b="T12"/>
              <a:pathLst>
                <a:path w="8" h="14">
                  <a:moveTo>
                    <a:pt x="8" y="0"/>
                  </a:moveTo>
                  <a:lnTo>
                    <a:pt x="0" y="7"/>
                  </a:lnTo>
                  <a:lnTo>
                    <a:pt x="8" y="14"/>
                  </a:lnTo>
                </a:path>
              </a:pathLst>
            </a:custGeom>
            <a:noFill/>
            <a:ln w="1588">
              <a:solidFill>
                <a:schemeClr val="tx1"/>
              </a:solidFill>
              <a:prstDash val="solid"/>
              <a:round/>
              <a:headEnd/>
              <a:tailEnd/>
            </a:ln>
          </p:spPr>
          <p:txBody>
            <a:bodyPr/>
            <a:lstStyle/>
            <a:p>
              <a:endParaRPr lang="en-US"/>
            </a:p>
          </p:txBody>
        </p:sp>
        <p:sp>
          <p:nvSpPr>
            <p:cNvPr id="1098" name="Freeform 47"/>
            <p:cNvSpPr>
              <a:spLocks/>
            </p:cNvSpPr>
            <p:nvPr/>
          </p:nvSpPr>
          <p:spPr bwMode="auto">
            <a:xfrm>
              <a:off x="2059"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099" name="Freeform 48"/>
            <p:cNvSpPr>
              <a:spLocks/>
            </p:cNvSpPr>
            <p:nvPr/>
          </p:nvSpPr>
          <p:spPr bwMode="auto">
            <a:xfrm>
              <a:off x="2087"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100" name="Freeform 49"/>
            <p:cNvSpPr>
              <a:spLocks/>
            </p:cNvSpPr>
            <p:nvPr/>
          </p:nvSpPr>
          <p:spPr bwMode="auto">
            <a:xfrm>
              <a:off x="2116"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101" name="Freeform 50"/>
            <p:cNvSpPr>
              <a:spLocks/>
            </p:cNvSpPr>
            <p:nvPr/>
          </p:nvSpPr>
          <p:spPr bwMode="auto">
            <a:xfrm>
              <a:off x="2144"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102" name="Freeform 51"/>
            <p:cNvSpPr>
              <a:spLocks/>
            </p:cNvSpPr>
            <p:nvPr/>
          </p:nvSpPr>
          <p:spPr bwMode="auto">
            <a:xfrm>
              <a:off x="2165" y="676"/>
              <a:ext cx="14" cy="14"/>
            </a:xfrm>
            <a:custGeom>
              <a:avLst/>
              <a:gdLst>
                <a:gd name="T0" fmla="*/ 14 w 14"/>
                <a:gd name="T1" fmla="*/ 0 h 14"/>
                <a:gd name="T2" fmla="*/ 0 w 14"/>
                <a:gd name="T3" fmla="*/ 7 h 14"/>
                <a:gd name="T4" fmla="*/ 14 w 14"/>
                <a:gd name="T5" fmla="*/ 14 h 14"/>
                <a:gd name="T6" fmla="*/ 0 60000 65536"/>
                <a:gd name="T7" fmla="*/ 0 60000 65536"/>
                <a:gd name="T8" fmla="*/ 0 60000 65536"/>
                <a:gd name="T9" fmla="*/ 0 w 14"/>
                <a:gd name="T10" fmla="*/ 0 h 14"/>
                <a:gd name="T11" fmla="*/ 14 w 14"/>
                <a:gd name="T12" fmla="*/ 14 h 14"/>
              </a:gdLst>
              <a:ahLst/>
              <a:cxnLst>
                <a:cxn ang="T6">
                  <a:pos x="T0" y="T1"/>
                </a:cxn>
                <a:cxn ang="T7">
                  <a:pos x="T2" y="T3"/>
                </a:cxn>
                <a:cxn ang="T8">
                  <a:pos x="T4" y="T5"/>
                </a:cxn>
              </a:cxnLst>
              <a:rect l="T9" t="T10" r="T11" b="T12"/>
              <a:pathLst>
                <a:path w="14" h="14">
                  <a:moveTo>
                    <a:pt x="14" y="0"/>
                  </a:moveTo>
                  <a:lnTo>
                    <a:pt x="0" y="7"/>
                  </a:lnTo>
                  <a:lnTo>
                    <a:pt x="14" y="14"/>
                  </a:lnTo>
                </a:path>
              </a:pathLst>
            </a:custGeom>
            <a:noFill/>
            <a:ln w="1588">
              <a:solidFill>
                <a:schemeClr val="tx1"/>
              </a:solidFill>
              <a:prstDash val="solid"/>
              <a:round/>
              <a:headEnd/>
              <a:tailEnd/>
            </a:ln>
          </p:spPr>
          <p:txBody>
            <a:bodyPr/>
            <a:lstStyle/>
            <a:p>
              <a:endParaRPr lang="en-US"/>
            </a:p>
          </p:txBody>
        </p:sp>
        <p:sp>
          <p:nvSpPr>
            <p:cNvPr id="1103" name="Freeform 52"/>
            <p:cNvSpPr>
              <a:spLocks/>
            </p:cNvSpPr>
            <p:nvPr/>
          </p:nvSpPr>
          <p:spPr bwMode="auto">
            <a:xfrm>
              <a:off x="2193" y="704"/>
              <a:ext cx="15" cy="14"/>
            </a:xfrm>
            <a:custGeom>
              <a:avLst/>
              <a:gdLst>
                <a:gd name="T0" fmla="*/ 15 w 15"/>
                <a:gd name="T1" fmla="*/ 0 h 14"/>
                <a:gd name="T2" fmla="*/ 0 w 15"/>
                <a:gd name="T3" fmla="*/ 7 h 14"/>
                <a:gd name="T4" fmla="*/ 15 w 15"/>
                <a:gd name="T5" fmla="*/ 14 h 14"/>
                <a:gd name="T6" fmla="*/ 0 60000 65536"/>
                <a:gd name="T7" fmla="*/ 0 60000 65536"/>
                <a:gd name="T8" fmla="*/ 0 60000 65536"/>
                <a:gd name="T9" fmla="*/ 0 w 15"/>
                <a:gd name="T10" fmla="*/ 0 h 14"/>
                <a:gd name="T11" fmla="*/ 15 w 15"/>
                <a:gd name="T12" fmla="*/ 14 h 14"/>
              </a:gdLst>
              <a:ahLst/>
              <a:cxnLst>
                <a:cxn ang="T6">
                  <a:pos x="T0" y="T1"/>
                </a:cxn>
                <a:cxn ang="T7">
                  <a:pos x="T2" y="T3"/>
                </a:cxn>
                <a:cxn ang="T8">
                  <a:pos x="T4" y="T5"/>
                </a:cxn>
              </a:cxnLst>
              <a:rect l="T9" t="T10" r="T11" b="T12"/>
              <a:pathLst>
                <a:path w="15" h="14">
                  <a:moveTo>
                    <a:pt x="15" y="0"/>
                  </a:moveTo>
                  <a:lnTo>
                    <a:pt x="0" y="7"/>
                  </a:lnTo>
                  <a:lnTo>
                    <a:pt x="15" y="14"/>
                  </a:lnTo>
                </a:path>
              </a:pathLst>
            </a:custGeom>
            <a:noFill/>
            <a:ln w="1588">
              <a:solidFill>
                <a:schemeClr val="tx1"/>
              </a:solidFill>
              <a:prstDash val="solid"/>
              <a:round/>
              <a:headEnd/>
              <a:tailEnd/>
            </a:ln>
          </p:spPr>
          <p:txBody>
            <a:bodyPr/>
            <a:lstStyle/>
            <a:p>
              <a:endParaRPr lang="en-US"/>
            </a:p>
          </p:txBody>
        </p:sp>
        <p:sp>
          <p:nvSpPr>
            <p:cNvPr id="1104" name="Freeform 53"/>
            <p:cNvSpPr>
              <a:spLocks/>
            </p:cNvSpPr>
            <p:nvPr/>
          </p:nvSpPr>
          <p:spPr bwMode="auto">
            <a:xfrm>
              <a:off x="2222" y="676"/>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sp>
          <p:nvSpPr>
            <p:cNvPr id="1105" name="Freeform 54"/>
            <p:cNvSpPr>
              <a:spLocks/>
            </p:cNvSpPr>
            <p:nvPr/>
          </p:nvSpPr>
          <p:spPr bwMode="auto">
            <a:xfrm>
              <a:off x="2250" y="704"/>
              <a:ext cx="7" cy="14"/>
            </a:xfrm>
            <a:custGeom>
              <a:avLst/>
              <a:gdLst>
                <a:gd name="T0" fmla="*/ 7 w 7"/>
                <a:gd name="T1" fmla="*/ 0 h 14"/>
                <a:gd name="T2" fmla="*/ 0 w 7"/>
                <a:gd name="T3" fmla="*/ 7 h 14"/>
                <a:gd name="T4" fmla="*/ 7 w 7"/>
                <a:gd name="T5" fmla="*/ 14 h 14"/>
                <a:gd name="T6" fmla="*/ 0 60000 65536"/>
                <a:gd name="T7" fmla="*/ 0 60000 65536"/>
                <a:gd name="T8" fmla="*/ 0 60000 65536"/>
                <a:gd name="T9" fmla="*/ 0 w 7"/>
                <a:gd name="T10" fmla="*/ 0 h 14"/>
                <a:gd name="T11" fmla="*/ 7 w 7"/>
                <a:gd name="T12" fmla="*/ 14 h 14"/>
              </a:gdLst>
              <a:ahLst/>
              <a:cxnLst>
                <a:cxn ang="T6">
                  <a:pos x="T0" y="T1"/>
                </a:cxn>
                <a:cxn ang="T7">
                  <a:pos x="T2" y="T3"/>
                </a:cxn>
                <a:cxn ang="T8">
                  <a:pos x="T4" y="T5"/>
                </a:cxn>
              </a:cxnLst>
              <a:rect l="T9" t="T10" r="T11" b="T12"/>
              <a:pathLst>
                <a:path w="7" h="14">
                  <a:moveTo>
                    <a:pt x="7" y="0"/>
                  </a:moveTo>
                  <a:lnTo>
                    <a:pt x="0" y="7"/>
                  </a:lnTo>
                  <a:lnTo>
                    <a:pt x="7" y="14"/>
                  </a:lnTo>
                </a:path>
              </a:pathLst>
            </a:custGeom>
            <a:noFill/>
            <a:ln w="1588">
              <a:solidFill>
                <a:schemeClr val="tx1"/>
              </a:solidFill>
              <a:prstDash val="solid"/>
              <a:round/>
              <a:headEnd/>
              <a:tailEnd/>
            </a:ln>
          </p:spPr>
          <p:txBody>
            <a:bodyPr/>
            <a:lstStyle/>
            <a:p>
              <a:endParaRPr lang="en-US"/>
            </a:p>
          </p:txBody>
        </p:sp>
      </p:grpSp>
      <p:sp>
        <p:nvSpPr>
          <p:cNvPr id="1051" name="Text Box 55"/>
          <p:cNvSpPr txBox="1">
            <a:spLocks noChangeArrowheads="1"/>
          </p:cNvSpPr>
          <p:nvPr/>
        </p:nvSpPr>
        <p:spPr bwMode="auto">
          <a:xfrm>
            <a:off x="5715000" y="990600"/>
            <a:ext cx="2971800" cy="396875"/>
          </a:xfrm>
          <a:prstGeom prst="rect">
            <a:avLst/>
          </a:prstGeom>
          <a:noFill/>
          <a:ln w="9525">
            <a:noFill/>
            <a:miter lim="800000"/>
            <a:headEnd/>
            <a:tailEnd/>
          </a:ln>
        </p:spPr>
        <p:txBody>
          <a:bodyPr>
            <a:spAutoFit/>
          </a:bodyPr>
          <a:lstStyle/>
          <a:p>
            <a:pPr>
              <a:spcBef>
                <a:spcPct val="50000"/>
              </a:spcBef>
            </a:pPr>
            <a:r>
              <a:rPr lang="en-US" sz="2000">
                <a:latin typeface="Times New Roman" pitchFamily="18" charset="0"/>
              </a:rPr>
              <a:t>  Customer FTP Server(s)</a:t>
            </a:r>
          </a:p>
        </p:txBody>
      </p:sp>
      <p:sp>
        <p:nvSpPr>
          <p:cNvPr id="1052" name="Line 56"/>
          <p:cNvSpPr>
            <a:spLocks noChangeShapeType="1"/>
          </p:cNvSpPr>
          <p:nvPr/>
        </p:nvSpPr>
        <p:spPr bwMode="auto">
          <a:xfrm flipV="1">
            <a:off x="5562600" y="4495800"/>
            <a:ext cx="0" cy="457200"/>
          </a:xfrm>
          <a:prstGeom prst="line">
            <a:avLst/>
          </a:prstGeom>
          <a:noFill/>
          <a:ln w="28575">
            <a:solidFill>
              <a:srgbClr val="000000"/>
            </a:solidFill>
            <a:prstDash val="dash"/>
            <a:round/>
            <a:headEnd/>
            <a:tailEnd/>
          </a:ln>
        </p:spPr>
        <p:txBody>
          <a:bodyPr/>
          <a:lstStyle/>
          <a:p>
            <a:endParaRPr lang="en-US"/>
          </a:p>
        </p:txBody>
      </p:sp>
      <p:sp>
        <p:nvSpPr>
          <p:cNvPr id="1053" name="Line 57"/>
          <p:cNvSpPr>
            <a:spLocks noChangeShapeType="1"/>
          </p:cNvSpPr>
          <p:nvPr/>
        </p:nvSpPr>
        <p:spPr bwMode="auto">
          <a:xfrm>
            <a:off x="6553200" y="3429000"/>
            <a:ext cx="0" cy="457200"/>
          </a:xfrm>
          <a:prstGeom prst="line">
            <a:avLst/>
          </a:prstGeom>
          <a:noFill/>
          <a:ln w="28575">
            <a:solidFill>
              <a:srgbClr val="000000"/>
            </a:solidFill>
            <a:prstDash val="dash"/>
            <a:round/>
            <a:headEnd/>
            <a:tailEnd/>
          </a:ln>
        </p:spPr>
        <p:txBody>
          <a:bodyPr/>
          <a:lstStyle/>
          <a:p>
            <a:endParaRPr lang="en-US"/>
          </a:p>
        </p:txBody>
      </p:sp>
      <p:sp>
        <p:nvSpPr>
          <p:cNvPr id="1054" name="Line 58"/>
          <p:cNvSpPr>
            <a:spLocks noChangeShapeType="1"/>
          </p:cNvSpPr>
          <p:nvPr/>
        </p:nvSpPr>
        <p:spPr bwMode="auto">
          <a:xfrm flipH="1">
            <a:off x="2057400" y="4953000"/>
            <a:ext cx="3505200" cy="0"/>
          </a:xfrm>
          <a:prstGeom prst="line">
            <a:avLst/>
          </a:prstGeom>
          <a:noFill/>
          <a:ln w="28575">
            <a:solidFill>
              <a:srgbClr val="000000"/>
            </a:solidFill>
            <a:prstDash val="dash"/>
            <a:round/>
            <a:headEnd/>
            <a:tailEnd/>
          </a:ln>
        </p:spPr>
        <p:txBody>
          <a:bodyPr/>
          <a:lstStyle/>
          <a:p>
            <a:endParaRPr lang="en-US"/>
          </a:p>
        </p:txBody>
      </p:sp>
      <p:sp>
        <p:nvSpPr>
          <p:cNvPr id="1055" name="Line 59"/>
          <p:cNvSpPr>
            <a:spLocks noChangeShapeType="1"/>
          </p:cNvSpPr>
          <p:nvPr/>
        </p:nvSpPr>
        <p:spPr bwMode="auto">
          <a:xfrm flipV="1">
            <a:off x="2057400" y="4572000"/>
            <a:ext cx="0" cy="381000"/>
          </a:xfrm>
          <a:prstGeom prst="line">
            <a:avLst/>
          </a:prstGeom>
          <a:noFill/>
          <a:ln w="28575">
            <a:solidFill>
              <a:srgbClr val="000000"/>
            </a:solidFill>
            <a:prstDash val="dash"/>
            <a:round/>
            <a:headEnd/>
            <a:tailEnd/>
          </a:ln>
        </p:spPr>
        <p:txBody>
          <a:bodyPr/>
          <a:lstStyle/>
          <a:p>
            <a:endParaRPr lang="en-US"/>
          </a:p>
        </p:txBody>
      </p:sp>
      <p:sp>
        <p:nvSpPr>
          <p:cNvPr id="1056" name="Line 60"/>
          <p:cNvSpPr>
            <a:spLocks noChangeShapeType="1"/>
          </p:cNvSpPr>
          <p:nvPr/>
        </p:nvSpPr>
        <p:spPr bwMode="auto">
          <a:xfrm>
            <a:off x="3124200" y="4572000"/>
            <a:ext cx="0" cy="381000"/>
          </a:xfrm>
          <a:prstGeom prst="line">
            <a:avLst/>
          </a:prstGeom>
          <a:noFill/>
          <a:ln w="28575">
            <a:solidFill>
              <a:srgbClr val="000000"/>
            </a:solidFill>
            <a:prstDash val="dash"/>
            <a:round/>
            <a:headEnd/>
            <a:tailEnd/>
          </a:ln>
        </p:spPr>
        <p:txBody>
          <a:bodyPr/>
          <a:lstStyle/>
          <a:p>
            <a:endParaRPr lang="en-US"/>
          </a:p>
        </p:txBody>
      </p:sp>
      <p:graphicFrame>
        <p:nvGraphicFramePr>
          <p:cNvPr id="1026" name="Object 61"/>
          <p:cNvGraphicFramePr>
            <a:graphicFrameLocks noChangeAspect="1"/>
          </p:cNvGraphicFramePr>
          <p:nvPr/>
        </p:nvGraphicFramePr>
        <p:xfrm>
          <a:off x="4648200" y="3657600"/>
          <a:ext cx="2590800" cy="914400"/>
        </p:xfrm>
        <a:graphic>
          <a:graphicData uri="http://schemas.openxmlformats.org/presentationml/2006/ole">
            <p:oleObj spid="_x0000_s34818" name="VISIO" r:id="rId4" imgW="1504080" imgH="446760" progId="">
              <p:embed/>
            </p:oleObj>
          </a:graphicData>
        </a:graphic>
      </p:graphicFrame>
      <p:sp>
        <p:nvSpPr>
          <p:cNvPr id="1057" name="Rectangle 62"/>
          <p:cNvSpPr>
            <a:spLocks noChangeArrowheads="1"/>
          </p:cNvSpPr>
          <p:nvPr/>
        </p:nvSpPr>
        <p:spPr bwMode="auto">
          <a:xfrm>
            <a:off x="5362575" y="5838825"/>
            <a:ext cx="838200" cy="403225"/>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1058" name="Text Box 63"/>
          <p:cNvSpPr txBox="1">
            <a:spLocks noChangeArrowheads="1"/>
          </p:cNvSpPr>
          <p:nvPr/>
        </p:nvSpPr>
        <p:spPr bwMode="auto">
          <a:xfrm>
            <a:off x="5400675" y="5915025"/>
            <a:ext cx="808038" cy="265113"/>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E5-ENET</a:t>
            </a:r>
          </a:p>
        </p:txBody>
      </p:sp>
      <p:sp>
        <p:nvSpPr>
          <p:cNvPr id="1059" name="Rectangle 64"/>
          <p:cNvSpPr>
            <a:spLocks noChangeArrowheads="1"/>
          </p:cNvSpPr>
          <p:nvPr/>
        </p:nvSpPr>
        <p:spPr bwMode="auto">
          <a:xfrm>
            <a:off x="6459538" y="5848350"/>
            <a:ext cx="788987" cy="403225"/>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1060" name="Text Box 65"/>
          <p:cNvSpPr txBox="1">
            <a:spLocks noChangeArrowheads="1"/>
          </p:cNvSpPr>
          <p:nvPr/>
        </p:nvSpPr>
        <p:spPr bwMode="auto">
          <a:xfrm>
            <a:off x="6415088" y="5935663"/>
            <a:ext cx="884237" cy="265112"/>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E5-SM-4G</a:t>
            </a:r>
          </a:p>
        </p:txBody>
      </p:sp>
      <p:sp>
        <p:nvSpPr>
          <p:cNvPr id="1061" name="Rectangle 66"/>
          <p:cNvSpPr>
            <a:spLocks noChangeArrowheads="1"/>
          </p:cNvSpPr>
          <p:nvPr/>
        </p:nvSpPr>
        <p:spPr bwMode="auto">
          <a:xfrm>
            <a:off x="2014538" y="5849938"/>
            <a:ext cx="484187" cy="403225"/>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1062" name="Text Box 67"/>
          <p:cNvSpPr txBox="1">
            <a:spLocks noChangeArrowheads="1"/>
          </p:cNvSpPr>
          <p:nvPr/>
        </p:nvSpPr>
        <p:spPr bwMode="auto">
          <a:xfrm>
            <a:off x="2003425" y="5900738"/>
            <a:ext cx="477838" cy="265112"/>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MPL</a:t>
            </a:r>
          </a:p>
        </p:txBody>
      </p:sp>
      <p:sp>
        <p:nvSpPr>
          <p:cNvPr id="1063" name="Rectangle 68"/>
          <p:cNvSpPr>
            <a:spLocks noChangeArrowheads="1"/>
          </p:cNvSpPr>
          <p:nvPr/>
        </p:nvSpPr>
        <p:spPr bwMode="auto">
          <a:xfrm>
            <a:off x="2757488" y="5849938"/>
            <a:ext cx="798512" cy="403225"/>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1064" name="Text Box 69"/>
          <p:cNvSpPr txBox="1">
            <a:spLocks noChangeArrowheads="1"/>
          </p:cNvSpPr>
          <p:nvPr/>
        </p:nvSpPr>
        <p:spPr bwMode="auto">
          <a:xfrm>
            <a:off x="2757488" y="5910263"/>
            <a:ext cx="808037" cy="265112"/>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E5-E1/T1</a:t>
            </a:r>
          </a:p>
        </p:txBody>
      </p:sp>
      <p:sp>
        <p:nvSpPr>
          <p:cNvPr id="1065" name="Rectangle 70"/>
          <p:cNvSpPr>
            <a:spLocks noChangeArrowheads="1"/>
          </p:cNvSpPr>
          <p:nvPr/>
        </p:nvSpPr>
        <p:spPr bwMode="auto">
          <a:xfrm>
            <a:off x="3781425" y="5838825"/>
            <a:ext cx="609600" cy="409575"/>
          </a:xfrm>
          <a:prstGeom prst="rect">
            <a:avLst/>
          </a:prstGeom>
          <a:solidFill>
            <a:srgbClr val="969696"/>
          </a:solidFill>
          <a:ln w="9525">
            <a:solidFill>
              <a:schemeClr val="tx1"/>
            </a:solidFill>
            <a:miter lim="800000"/>
            <a:headEnd/>
            <a:tailEnd/>
          </a:ln>
        </p:spPr>
        <p:txBody>
          <a:bodyPr wrap="none" anchor="ctr"/>
          <a:lstStyle/>
          <a:p>
            <a:pPr algn="ctr"/>
            <a:r>
              <a:rPr lang="en-US" sz="1200"/>
              <a:t>E5-ATM</a:t>
            </a:r>
          </a:p>
        </p:txBody>
      </p:sp>
      <p:sp>
        <p:nvSpPr>
          <p:cNvPr id="1066" name="Text Box 71"/>
          <p:cNvSpPr txBox="1">
            <a:spLocks noChangeArrowheads="1"/>
          </p:cNvSpPr>
          <p:nvPr/>
        </p:nvSpPr>
        <p:spPr bwMode="auto">
          <a:xfrm>
            <a:off x="3857625" y="5972175"/>
            <a:ext cx="207963" cy="265113"/>
          </a:xfrm>
          <a:prstGeom prst="rect">
            <a:avLst/>
          </a:prstGeom>
          <a:noFill/>
          <a:ln w="9525">
            <a:noFill/>
            <a:miter lim="800000"/>
            <a:headEnd/>
            <a:tailEnd/>
          </a:ln>
        </p:spPr>
        <p:txBody>
          <a:bodyPr wrap="none" lIns="82058" tIns="41029" rIns="82058" bIns="41029">
            <a:spAutoFit/>
          </a:bodyPr>
          <a:lstStyle/>
          <a:p>
            <a:pPr defTabSz="820738" eaLnBrk="0" hangingPunct="0"/>
            <a:r>
              <a:rPr lang="en-US" sz="1200"/>
              <a:t> </a:t>
            </a:r>
          </a:p>
        </p:txBody>
      </p:sp>
      <p:sp>
        <p:nvSpPr>
          <p:cNvPr id="1067" name="Rectangle 72"/>
          <p:cNvSpPr>
            <a:spLocks noChangeArrowheads="1"/>
          </p:cNvSpPr>
          <p:nvPr/>
        </p:nvSpPr>
        <p:spPr bwMode="auto">
          <a:xfrm>
            <a:off x="4572000" y="5849938"/>
            <a:ext cx="609600" cy="403225"/>
          </a:xfrm>
          <a:prstGeom prst="rect">
            <a:avLst/>
          </a:prstGeom>
          <a:solidFill>
            <a:srgbClr val="969696"/>
          </a:solidFill>
          <a:ln w="9525">
            <a:solidFill>
              <a:schemeClr val="tx1"/>
            </a:solidFill>
            <a:miter lim="800000"/>
            <a:headEnd/>
            <a:tailEnd/>
          </a:ln>
        </p:spPr>
        <p:txBody>
          <a:bodyPr wrap="none" anchor="ctr"/>
          <a:lstStyle/>
          <a:p>
            <a:endParaRPr lang="en-US"/>
          </a:p>
        </p:txBody>
      </p:sp>
      <p:sp>
        <p:nvSpPr>
          <p:cNvPr id="1068" name="Text Box 73"/>
          <p:cNvSpPr txBox="1">
            <a:spLocks noChangeArrowheads="1"/>
          </p:cNvSpPr>
          <p:nvPr/>
        </p:nvSpPr>
        <p:spPr bwMode="auto">
          <a:xfrm>
            <a:off x="4514850" y="5938838"/>
            <a:ext cx="729976" cy="267525"/>
          </a:xfrm>
          <a:prstGeom prst="rect">
            <a:avLst/>
          </a:prstGeom>
          <a:noFill/>
          <a:ln w="9525">
            <a:noFill/>
            <a:miter lim="800000"/>
            <a:headEnd/>
            <a:tailEnd/>
          </a:ln>
        </p:spPr>
        <p:txBody>
          <a:bodyPr wrap="none" lIns="82058" tIns="41029" rIns="82058" bIns="41029">
            <a:spAutoFit/>
          </a:bodyPr>
          <a:lstStyle/>
          <a:p>
            <a:pPr defTabSz="820738" eaLnBrk="0" hangingPunct="0"/>
            <a:r>
              <a:rPr lang="en-US" sz="1200" dirty="0" smtClean="0"/>
              <a:t>E5-TSM</a:t>
            </a:r>
            <a:endParaRPr lang="en-US" sz="1200" dirty="0"/>
          </a:p>
        </p:txBody>
      </p:sp>
      <p:sp>
        <p:nvSpPr>
          <p:cNvPr id="1069" name="Text Box 74"/>
          <p:cNvSpPr txBox="1">
            <a:spLocks noChangeArrowheads="1"/>
          </p:cNvSpPr>
          <p:nvPr/>
        </p:nvSpPr>
        <p:spPr bwMode="auto">
          <a:xfrm>
            <a:off x="3276600" y="5167313"/>
            <a:ext cx="469900" cy="295275"/>
          </a:xfrm>
          <a:prstGeom prst="rect">
            <a:avLst/>
          </a:prstGeom>
          <a:noFill/>
          <a:ln w="9525">
            <a:noFill/>
            <a:miter lim="800000"/>
            <a:headEnd/>
            <a:tailEnd/>
          </a:ln>
        </p:spPr>
        <p:txBody>
          <a:bodyPr wrap="none" lIns="82058" tIns="41029" rIns="82058" bIns="41029">
            <a:spAutoFit/>
          </a:bodyPr>
          <a:lstStyle/>
          <a:p>
            <a:pPr defTabSz="820738" eaLnBrk="0" hangingPunct="0"/>
            <a:r>
              <a:rPr lang="en-US" sz="1400" dirty="0"/>
              <a:t>IMT</a:t>
            </a:r>
          </a:p>
        </p:txBody>
      </p:sp>
      <p:sp>
        <p:nvSpPr>
          <p:cNvPr id="1070" name="Line 75"/>
          <p:cNvSpPr>
            <a:spLocks noChangeShapeType="1"/>
          </p:cNvSpPr>
          <p:nvPr/>
        </p:nvSpPr>
        <p:spPr bwMode="auto">
          <a:xfrm>
            <a:off x="2127250" y="5168900"/>
            <a:ext cx="0" cy="671513"/>
          </a:xfrm>
          <a:prstGeom prst="line">
            <a:avLst/>
          </a:prstGeom>
          <a:noFill/>
          <a:ln w="28575">
            <a:solidFill>
              <a:schemeClr val="tx1"/>
            </a:solidFill>
            <a:round/>
            <a:headEnd/>
            <a:tailEnd/>
          </a:ln>
        </p:spPr>
        <p:txBody>
          <a:bodyPr wrap="none" anchor="ctr"/>
          <a:lstStyle/>
          <a:p>
            <a:endParaRPr lang="en-US"/>
          </a:p>
        </p:txBody>
      </p:sp>
      <p:sp>
        <p:nvSpPr>
          <p:cNvPr id="1071" name="Line 76"/>
          <p:cNvSpPr>
            <a:spLocks noChangeShapeType="1"/>
          </p:cNvSpPr>
          <p:nvPr/>
        </p:nvSpPr>
        <p:spPr bwMode="auto">
          <a:xfrm>
            <a:off x="2392363" y="5446713"/>
            <a:ext cx="0" cy="403225"/>
          </a:xfrm>
          <a:prstGeom prst="line">
            <a:avLst/>
          </a:prstGeom>
          <a:noFill/>
          <a:ln w="28575">
            <a:solidFill>
              <a:schemeClr val="tx1"/>
            </a:solidFill>
            <a:round/>
            <a:headEnd/>
            <a:tailEnd/>
          </a:ln>
        </p:spPr>
        <p:txBody>
          <a:bodyPr wrap="none" anchor="ctr"/>
          <a:lstStyle/>
          <a:p>
            <a:endParaRPr lang="en-US"/>
          </a:p>
        </p:txBody>
      </p:sp>
      <p:sp>
        <p:nvSpPr>
          <p:cNvPr id="1072" name="Line 77"/>
          <p:cNvSpPr>
            <a:spLocks noChangeShapeType="1"/>
          </p:cNvSpPr>
          <p:nvPr/>
        </p:nvSpPr>
        <p:spPr bwMode="auto">
          <a:xfrm>
            <a:off x="3019425" y="5178425"/>
            <a:ext cx="0" cy="671513"/>
          </a:xfrm>
          <a:prstGeom prst="line">
            <a:avLst/>
          </a:prstGeom>
          <a:noFill/>
          <a:ln w="28575">
            <a:solidFill>
              <a:schemeClr val="tx1"/>
            </a:solidFill>
            <a:round/>
            <a:headEnd/>
            <a:tailEnd/>
          </a:ln>
        </p:spPr>
        <p:txBody>
          <a:bodyPr wrap="none" anchor="ctr"/>
          <a:lstStyle/>
          <a:p>
            <a:endParaRPr lang="en-US"/>
          </a:p>
        </p:txBody>
      </p:sp>
      <p:sp>
        <p:nvSpPr>
          <p:cNvPr id="1073" name="Line 78"/>
          <p:cNvSpPr>
            <a:spLocks noChangeShapeType="1"/>
          </p:cNvSpPr>
          <p:nvPr/>
        </p:nvSpPr>
        <p:spPr bwMode="auto">
          <a:xfrm>
            <a:off x="3284538" y="5446713"/>
            <a:ext cx="0" cy="403225"/>
          </a:xfrm>
          <a:prstGeom prst="line">
            <a:avLst/>
          </a:prstGeom>
          <a:noFill/>
          <a:ln w="28575">
            <a:solidFill>
              <a:schemeClr val="tx1"/>
            </a:solidFill>
            <a:round/>
            <a:headEnd/>
            <a:tailEnd/>
          </a:ln>
        </p:spPr>
        <p:txBody>
          <a:bodyPr wrap="none" anchor="ctr"/>
          <a:lstStyle/>
          <a:p>
            <a:endParaRPr lang="en-US"/>
          </a:p>
        </p:txBody>
      </p:sp>
      <p:sp>
        <p:nvSpPr>
          <p:cNvPr id="1074" name="Line 79"/>
          <p:cNvSpPr>
            <a:spLocks noChangeShapeType="1"/>
          </p:cNvSpPr>
          <p:nvPr/>
        </p:nvSpPr>
        <p:spPr bwMode="auto">
          <a:xfrm>
            <a:off x="3946525" y="5178425"/>
            <a:ext cx="0" cy="671513"/>
          </a:xfrm>
          <a:prstGeom prst="line">
            <a:avLst/>
          </a:prstGeom>
          <a:noFill/>
          <a:ln w="28575">
            <a:solidFill>
              <a:schemeClr val="tx1"/>
            </a:solidFill>
            <a:round/>
            <a:headEnd/>
            <a:tailEnd/>
          </a:ln>
        </p:spPr>
        <p:txBody>
          <a:bodyPr wrap="none" anchor="ctr"/>
          <a:lstStyle/>
          <a:p>
            <a:endParaRPr lang="en-US"/>
          </a:p>
        </p:txBody>
      </p:sp>
      <p:sp>
        <p:nvSpPr>
          <p:cNvPr id="1075" name="Line 80"/>
          <p:cNvSpPr>
            <a:spLocks noChangeShapeType="1"/>
          </p:cNvSpPr>
          <p:nvPr/>
        </p:nvSpPr>
        <p:spPr bwMode="auto">
          <a:xfrm>
            <a:off x="4164013" y="5446713"/>
            <a:ext cx="0" cy="403225"/>
          </a:xfrm>
          <a:prstGeom prst="line">
            <a:avLst/>
          </a:prstGeom>
          <a:noFill/>
          <a:ln w="28575">
            <a:solidFill>
              <a:schemeClr val="tx1"/>
            </a:solidFill>
            <a:round/>
            <a:headEnd/>
            <a:tailEnd/>
          </a:ln>
        </p:spPr>
        <p:txBody>
          <a:bodyPr wrap="none" anchor="ctr"/>
          <a:lstStyle/>
          <a:p>
            <a:endParaRPr lang="en-US"/>
          </a:p>
        </p:txBody>
      </p:sp>
      <p:sp>
        <p:nvSpPr>
          <p:cNvPr id="1076" name="Line 81"/>
          <p:cNvSpPr>
            <a:spLocks noChangeShapeType="1"/>
          </p:cNvSpPr>
          <p:nvPr/>
        </p:nvSpPr>
        <p:spPr bwMode="auto">
          <a:xfrm>
            <a:off x="4781550" y="5178425"/>
            <a:ext cx="0" cy="671513"/>
          </a:xfrm>
          <a:prstGeom prst="line">
            <a:avLst/>
          </a:prstGeom>
          <a:noFill/>
          <a:ln w="28575">
            <a:solidFill>
              <a:schemeClr val="tx1"/>
            </a:solidFill>
            <a:round/>
            <a:headEnd/>
            <a:tailEnd/>
          </a:ln>
        </p:spPr>
        <p:txBody>
          <a:bodyPr wrap="none" anchor="ctr"/>
          <a:lstStyle/>
          <a:p>
            <a:endParaRPr lang="en-US"/>
          </a:p>
        </p:txBody>
      </p:sp>
      <p:sp>
        <p:nvSpPr>
          <p:cNvPr id="1077" name="Line 82"/>
          <p:cNvSpPr>
            <a:spLocks noChangeShapeType="1"/>
          </p:cNvSpPr>
          <p:nvPr/>
        </p:nvSpPr>
        <p:spPr bwMode="auto">
          <a:xfrm>
            <a:off x="4989513" y="5446713"/>
            <a:ext cx="0" cy="403225"/>
          </a:xfrm>
          <a:prstGeom prst="line">
            <a:avLst/>
          </a:prstGeom>
          <a:noFill/>
          <a:ln w="28575">
            <a:solidFill>
              <a:schemeClr val="tx1"/>
            </a:solidFill>
            <a:round/>
            <a:headEnd/>
            <a:tailEnd/>
          </a:ln>
        </p:spPr>
        <p:txBody>
          <a:bodyPr wrap="none" anchor="ctr"/>
          <a:lstStyle/>
          <a:p>
            <a:endParaRPr lang="en-US"/>
          </a:p>
        </p:txBody>
      </p:sp>
      <p:sp>
        <p:nvSpPr>
          <p:cNvPr id="1078" name="Line 83"/>
          <p:cNvSpPr>
            <a:spLocks noChangeShapeType="1"/>
          </p:cNvSpPr>
          <p:nvPr/>
        </p:nvSpPr>
        <p:spPr bwMode="auto">
          <a:xfrm>
            <a:off x="6721475" y="5175250"/>
            <a:ext cx="0" cy="673100"/>
          </a:xfrm>
          <a:prstGeom prst="line">
            <a:avLst/>
          </a:prstGeom>
          <a:noFill/>
          <a:ln w="28575">
            <a:solidFill>
              <a:schemeClr val="tx1"/>
            </a:solidFill>
            <a:round/>
            <a:headEnd/>
            <a:tailEnd/>
          </a:ln>
        </p:spPr>
        <p:txBody>
          <a:bodyPr wrap="none" anchor="ctr"/>
          <a:lstStyle/>
          <a:p>
            <a:endParaRPr lang="en-US"/>
          </a:p>
        </p:txBody>
      </p:sp>
      <p:sp>
        <p:nvSpPr>
          <p:cNvPr id="1079" name="Line 84"/>
          <p:cNvSpPr>
            <a:spLocks noChangeShapeType="1"/>
          </p:cNvSpPr>
          <p:nvPr/>
        </p:nvSpPr>
        <p:spPr bwMode="auto">
          <a:xfrm>
            <a:off x="7005638" y="5464175"/>
            <a:ext cx="0" cy="403225"/>
          </a:xfrm>
          <a:prstGeom prst="line">
            <a:avLst/>
          </a:prstGeom>
          <a:noFill/>
          <a:ln w="28575">
            <a:solidFill>
              <a:schemeClr val="tx1"/>
            </a:solidFill>
            <a:round/>
            <a:headEnd/>
            <a:tailEnd/>
          </a:ln>
        </p:spPr>
        <p:txBody>
          <a:bodyPr wrap="none" anchor="ctr"/>
          <a:lstStyle/>
          <a:p>
            <a:endParaRPr lang="en-US"/>
          </a:p>
        </p:txBody>
      </p:sp>
      <p:sp>
        <p:nvSpPr>
          <p:cNvPr id="1080" name="Line 85"/>
          <p:cNvSpPr>
            <a:spLocks noChangeShapeType="1"/>
          </p:cNvSpPr>
          <p:nvPr/>
        </p:nvSpPr>
        <p:spPr bwMode="auto">
          <a:xfrm>
            <a:off x="5637213" y="5178425"/>
            <a:ext cx="0" cy="671513"/>
          </a:xfrm>
          <a:prstGeom prst="line">
            <a:avLst/>
          </a:prstGeom>
          <a:noFill/>
          <a:ln w="28575">
            <a:solidFill>
              <a:schemeClr val="tx1"/>
            </a:solidFill>
            <a:round/>
            <a:headEnd/>
            <a:tailEnd/>
          </a:ln>
        </p:spPr>
        <p:txBody>
          <a:bodyPr wrap="none" anchor="ctr"/>
          <a:lstStyle/>
          <a:p>
            <a:endParaRPr lang="en-US"/>
          </a:p>
        </p:txBody>
      </p:sp>
      <p:sp>
        <p:nvSpPr>
          <p:cNvPr id="1081" name="Line 86"/>
          <p:cNvSpPr>
            <a:spLocks noChangeShapeType="1"/>
          </p:cNvSpPr>
          <p:nvPr/>
        </p:nvSpPr>
        <p:spPr bwMode="auto">
          <a:xfrm>
            <a:off x="5921375" y="5456238"/>
            <a:ext cx="0" cy="403225"/>
          </a:xfrm>
          <a:prstGeom prst="line">
            <a:avLst/>
          </a:prstGeom>
          <a:noFill/>
          <a:ln w="28575">
            <a:solidFill>
              <a:schemeClr val="tx1"/>
            </a:solidFill>
            <a:round/>
            <a:headEnd/>
            <a:tailEnd/>
          </a:ln>
        </p:spPr>
        <p:txBody>
          <a:bodyPr wrap="none" anchor="ctr"/>
          <a:lstStyle/>
          <a:p>
            <a:endParaRPr lang="en-US"/>
          </a:p>
        </p:txBody>
      </p:sp>
      <p:sp>
        <p:nvSpPr>
          <p:cNvPr id="87" name="Line 75"/>
          <p:cNvSpPr>
            <a:spLocks noChangeShapeType="1"/>
          </p:cNvSpPr>
          <p:nvPr/>
        </p:nvSpPr>
        <p:spPr bwMode="auto">
          <a:xfrm>
            <a:off x="1371600" y="4572000"/>
            <a:ext cx="0" cy="609600"/>
          </a:xfrm>
          <a:prstGeom prst="line">
            <a:avLst/>
          </a:prstGeom>
          <a:noFill/>
          <a:ln w="28575">
            <a:solidFill>
              <a:schemeClr val="tx1"/>
            </a:solidFill>
            <a:round/>
            <a:headEnd/>
            <a:tailEnd/>
          </a:ln>
        </p:spPr>
        <p:txBody>
          <a:bodyPr wrap="none" anchor="ctr"/>
          <a:lstStyle/>
          <a:p>
            <a:endParaRPr lang="en-US"/>
          </a:p>
        </p:txBody>
      </p:sp>
      <p:sp>
        <p:nvSpPr>
          <p:cNvPr id="88" name="Line 75"/>
          <p:cNvSpPr>
            <a:spLocks noChangeShapeType="1"/>
          </p:cNvSpPr>
          <p:nvPr/>
        </p:nvSpPr>
        <p:spPr bwMode="auto">
          <a:xfrm>
            <a:off x="3810000" y="4562475"/>
            <a:ext cx="0" cy="866776"/>
          </a:xfrm>
          <a:prstGeom prst="line">
            <a:avLst/>
          </a:prstGeom>
          <a:noFill/>
          <a:ln w="28575">
            <a:solidFill>
              <a:schemeClr val="tx1"/>
            </a:solidFill>
            <a:round/>
            <a:headEnd/>
            <a:tailEnd/>
          </a:ln>
        </p:spPr>
        <p:txBody>
          <a:bodyPr wrap="none" anchor="ctr"/>
          <a:lstStyle/>
          <a:p>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504825" y="0"/>
            <a:ext cx="9096375" cy="457200"/>
          </a:xfrm>
        </p:spPr>
        <p:txBody>
          <a:bodyPr/>
          <a:lstStyle/>
          <a:p>
            <a:pPr eaLnBrk="1" hangingPunct="1"/>
            <a:r>
              <a:rPr lang="en-US" dirty="0" smtClean="0"/>
              <a:t>Measurement Platform Administrative Commands</a:t>
            </a:r>
          </a:p>
        </p:txBody>
      </p:sp>
      <p:sp>
        <p:nvSpPr>
          <p:cNvPr id="26627" name="Rectangle 3"/>
          <p:cNvSpPr>
            <a:spLocks noGrp="1" noChangeArrowheads="1"/>
          </p:cNvSpPr>
          <p:nvPr>
            <p:ph type="body" idx="1"/>
          </p:nvPr>
        </p:nvSpPr>
        <p:spPr>
          <a:xfrm>
            <a:off x="685800" y="1066800"/>
            <a:ext cx="7772400" cy="5257800"/>
          </a:xfrm>
        </p:spPr>
        <p:txBody>
          <a:bodyPr/>
          <a:lstStyle/>
          <a:p>
            <a:pPr eaLnBrk="1" hangingPunct="1">
              <a:lnSpc>
                <a:spcPct val="80000"/>
              </a:lnSpc>
            </a:pPr>
            <a:r>
              <a:rPr lang="en-US" sz="2400" smtClean="0"/>
              <a:t>rtrv-measopts: Generates a user interface display showing the enabled/disabled status of all FTP scheduled reports</a:t>
            </a:r>
          </a:p>
          <a:p>
            <a:pPr eaLnBrk="1" hangingPunct="1">
              <a:lnSpc>
                <a:spcPct val="80000"/>
              </a:lnSpc>
            </a:pPr>
            <a:r>
              <a:rPr lang="en-US" sz="2400" smtClean="0"/>
              <a:t>chg-measopts: Enables or disables the automatic generation and FTP transfer of scheduled measurement reports to the FTP server</a:t>
            </a:r>
          </a:p>
          <a:p>
            <a:pPr eaLnBrk="1" hangingPunct="1">
              <a:lnSpc>
                <a:spcPct val="80000"/>
              </a:lnSpc>
            </a:pPr>
            <a:r>
              <a:rPr lang="en-US" sz="2400" smtClean="0"/>
              <a:t>chg-mtc-measopts: Use this command to enable or disable the automatic generation and FTP transfer of ATI NP and V-Flex scheduled maintenance measurements reports to the FTP server.</a:t>
            </a:r>
          </a:p>
          <a:p>
            <a:pPr eaLnBrk="1" hangingPunct="1">
              <a:lnSpc>
                <a:spcPct val="80000"/>
              </a:lnSpc>
            </a:pPr>
            <a:r>
              <a:rPr lang="en-US" sz="2400" smtClean="0"/>
              <a:t>rept-stat-meas: Reports the status of measurements subsystem including card location and state, alarm level, and subsystem state</a:t>
            </a:r>
          </a:p>
          <a:p>
            <a:pPr eaLnBrk="1" hangingPunct="1">
              <a:lnSpc>
                <a:spcPct val="80000"/>
              </a:lnSpc>
            </a:pPr>
            <a:r>
              <a:rPr lang="en-US" sz="2400" smtClean="0"/>
              <a:t>rept-ftp-meas: Initiates generation and FTP transfer of measurement reports manually from the MCPM to the FTP server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0"/>
            <a:ext cx="8229600" cy="630936"/>
          </a:xfrm>
        </p:spPr>
        <p:txBody>
          <a:bodyPr/>
          <a:lstStyle/>
          <a:p>
            <a:pPr eaLnBrk="1" hangingPunct="1"/>
            <a:r>
              <a:rPr lang="en-US" dirty="0" smtClean="0"/>
              <a:t>OAM Commands used with the MP</a:t>
            </a:r>
          </a:p>
        </p:txBody>
      </p:sp>
      <p:sp>
        <p:nvSpPr>
          <p:cNvPr id="27651" name="Rectangle 3"/>
          <p:cNvSpPr>
            <a:spLocks noGrp="1" noChangeArrowheads="1"/>
          </p:cNvSpPr>
          <p:nvPr>
            <p:ph type="body" idx="1"/>
          </p:nvPr>
        </p:nvSpPr>
        <p:spPr/>
        <p:txBody>
          <a:bodyPr/>
          <a:lstStyle/>
          <a:p>
            <a:pPr eaLnBrk="1" hangingPunct="1">
              <a:buFont typeface="Wingdings" pitchFamily="2" charset="2"/>
              <a:buNone/>
            </a:pPr>
            <a:r>
              <a:rPr lang="en-US" i="1" smtClean="0"/>
              <a:t>Two commands used in OAM measurements are also used with the Measurements Platform (MP):</a:t>
            </a:r>
          </a:p>
          <a:p>
            <a:pPr eaLnBrk="1" hangingPunct="1"/>
            <a:r>
              <a:rPr lang="en-US" i="1" smtClean="0"/>
              <a:t>chg-trm</a:t>
            </a:r>
            <a:r>
              <a:rPr lang="en-US" smtClean="0"/>
              <a:t>: Used to display measurement data on EAGLE terminals with parameter traf=yes</a:t>
            </a:r>
          </a:p>
          <a:p>
            <a:pPr eaLnBrk="1" hangingPunct="1"/>
            <a:r>
              <a:rPr lang="en-US" smtClean="0"/>
              <a:t>rept-meas:Generates individual on-demand measurement reports</a:t>
            </a:r>
          </a:p>
          <a:p>
            <a:pPr eaLnBrk="1" hangingPunct="1"/>
            <a:endParaRPr lang="en-US"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504825" y="0"/>
            <a:ext cx="8562975" cy="533400"/>
          </a:xfrm>
          <a:prstGeom prst="rect">
            <a:avLst/>
          </a:prstGeom>
          <a:noFill/>
          <a:ln w="9525">
            <a:noFill/>
            <a:miter lim="800000"/>
            <a:headEnd/>
            <a:tailEnd/>
          </a:ln>
        </p:spPr>
        <p:txBody>
          <a:bodyPr anchor="ctr"/>
          <a:lstStyle/>
          <a:p>
            <a:r>
              <a:rPr lang="en-US" sz="2800" b="1" dirty="0">
                <a:solidFill>
                  <a:schemeClr val="bg1"/>
                </a:solidFill>
              </a:rPr>
              <a:t>MP Measurement Administrative Commands</a:t>
            </a:r>
          </a:p>
        </p:txBody>
      </p:sp>
      <p:sp>
        <p:nvSpPr>
          <p:cNvPr id="28675" name="AutoShape 3"/>
          <p:cNvSpPr>
            <a:spLocks noChangeArrowheads="1"/>
          </p:cNvSpPr>
          <p:nvPr/>
        </p:nvSpPr>
        <p:spPr bwMode="auto">
          <a:xfrm>
            <a:off x="1066800" y="1077912"/>
            <a:ext cx="6934200" cy="5399088"/>
          </a:xfrm>
          <a:prstGeom prst="flowChartAlternateProcess">
            <a:avLst/>
          </a:prstGeom>
          <a:solidFill>
            <a:srgbClr val="66FF33"/>
          </a:solidFill>
          <a:ln w="12700" cap="sq">
            <a:noFill/>
            <a:miter lim="800000"/>
            <a:headEnd type="none" w="sm" len="sm"/>
            <a:tailEnd type="none" w="sm" len="sm"/>
          </a:ln>
        </p:spPr>
        <p:txBody>
          <a:bodyPr lIns="82058" tIns="41029" rIns="82058" bIns="41029"/>
          <a:lstStyle/>
          <a:p>
            <a:pPr defTabSz="820738" eaLnBrk="0" hangingPunct="0"/>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11:07:59 EST Rel XX.X</a:t>
            </a:r>
          </a:p>
          <a:p>
            <a:pPr defTabSz="820738" eaLnBrk="0" hangingPunct="0"/>
            <a:r>
              <a:rPr lang="en-US" sz="1400" dirty="0" err="1">
                <a:solidFill>
                  <a:srgbClr val="000000"/>
                </a:solidFill>
              </a:rPr>
              <a:t>PLATFORMENABLE</a:t>
            </a:r>
            <a:r>
              <a:rPr lang="en-US" sz="1400" dirty="0">
                <a:solidFill>
                  <a:srgbClr val="000000"/>
                </a:solidFill>
              </a:rPr>
              <a:t> =OFF</a:t>
            </a:r>
          </a:p>
          <a:p>
            <a:pPr defTabSz="820738" eaLnBrk="0" hangingPunct="0"/>
            <a:r>
              <a:rPr lang="en-US" sz="1400" dirty="0">
                <a:solidFill>
                  <a:srgbClr val="000000"/>
                </a:solidFill>
              </a:rPr>
              <a:t>COLLECT15MIIN  =OFF</a:t>
            </a:r>
          </a:p>
          <a:p>
            <a:pPr defTabSz="820738" eaLnBrk="0" hangingPunct="0"/>
            <a:r>
              <a:rPr lang="en-US" sz="1400" dirty="0" err="1">
                <a:solidFill>
                  <a:srgbClr val="000000"/>
                </a:solidFill>
              </a:rPr>
              <a:t>CLLIBASEDNAME</a:t>
            </a:r>
            <a:r>
              <a:rPr lang="en-US" sz="1400" dirty="0">
                <a:solidFill>
                  <a:srgbClr val="000000"/>
                </a:solidFill>
              </a:rPr>
              <a:t>  =OFF</a:t>
            </a:r>
          </a:p>
          <a:p>
            <a:pPr defTabSz="820738" eaLnBrk="0" hangingPunct="0"/>
            <a:r>
              <a:rPr lang="en-US" sz="1400" dirty="0">
                <a:solidFill>
                  <a:srgbClr val="000000"/>
                </a:solidFill>
                <a:latin typeface="Courier New" pitchFamily="49" charset="0"/>
              </a:rPr>
              <a:t>---------------------------------------------------------</a:t>
            </a:r>
          </a:p>
          <a:p>
            <a:pPr defTabSz="820738" eaLnBrk="0" hangingPunct="0"/>
            <a:r>
              <a:rPr lang="en-US" sz="1400" dirty="0" err="1">
                <a:solidFill>
                  <a:srgbClr val="000000"/>
                </a:solidFill>
              </a:rPr>
              <a:t>SYSTOT</a:t>
            </a:r>
            <a:r>
              <a:rPr lang="en-US" sz="1400" dirty="0">
                <a:solidFill>
                  <a:srgbClr val="000000"/>
                </a:solidFill>
              </a:rPr>
              <a:t>-STP	=OFF		</a:t>
            </a:r>
            <a:r>
              <a:rPr lang="en-US" sz="1400" dirty="0" err="1">
                <a:solidFill>
                  <a:srgbClr val="000000"/>
                </a:solidFill>
              </a:rPr>
              <a:t>MTCH</a:t>
            </a:r>
            <a:r>
              <a:rPr lang="en-US" sz="1400" dirty="0">
                <a:solidFill>
                  <a:srgbClr val="000000"/>
                </a:solidFill>
              </a:rPr>
              <a:t>-EIR	=OFF</a:t>
            </a:r>
          </a:p>
          <a:p>
            <a:pPr defTabSz="820738" eaLnBrk="0" hangingPunct="0"/>
            <a:r>
              <a:rPr lang="en-US" sz="1400" dirty="0" err="1">
                <a:solidFill>
                  <a:srgbClr val="000000"/>
                </a:solidFill>
              </a:rPr>
              <a:t>SYSTOT</a:t>
            </a:r>
            <a:r>
              <a:rPr lang="en-US" sz="1400" dirty="0">
                <a:solidFill>
                  <a:srgbClr val="000000"/>
                </a:solidFill>
              </a:rPr>
              <a:t>-TT	=OFF		</a:t>
            </a:r>
            <a:r>
              <a:rPr lang="en-US" sz="1400" dirty="0" err="1">
                <a:solidFill>
                  <a:srgbClr val="000000"/>
                </a:solidFill>
              </a:rPr>
              <a:t>MTCD</a:t>
            </a:r>
            <a:r>
              <a:rPr lang="en-US" sz="1400" dirty="0">
                <a:solidFill>
                  <a:srgbClr val="000000"/>
                </a:solidFill>
              </a:rPr>
              <a:t>-STP	=OFF</a:t>
            </a:r>
          </a:p>
          <a:p>
            <a:pPr defTabSz="820738" eaLnBrk="0" hangingPunct="0"/>
            <a:r>
              <a:rPr lang="en-US" sz="1400" dirty="0" err="1">
                <a:solidFill>
                  <a:srgbClr val="000000"/>
                </a:solidFill>
              </a:rPr>
              <a:t>SYSTOT</a:t>
            </a:r>
            <a:r>
              <a:rPr lang="en-US" sz="1400" dirty="0">
                <a:solidFill>
                  <a:srgbClr val="000000"/>
                </a:solidFill>
              </a:rPr>
              <a:t>-STPLAN	=OFF		</a:t>
            </a:r>
            <a:r>
              <a:rPr lang="en-US" sz="1400" dirty="0" err="1">
                <a:solidFill>
                  <a:srgbClr val="000000"/>
                </a:solidFill>
              </a:rPr>
              <a:t>MTCD</a:t>
            </a:r>
            <a:r>
              <a:rPr lang="en-US" sz="1400" dirty="0">
                <a:solidFill>
                  <a:srgbClr val="000000"/>
                </a:solidFill>
              </a:rPr>
              <a:t>-LINK	=OFF</a:t>
            </a:r>
          </a:p>
          <a:p>
            <a:pPr defTabSz="820738" eaLnBrk="0" hangingPunct="0"/>
            <a:r>
              <a:rPr lang="en-US" sz="1400" dirty="0">
                <a:solidFill>
                  <a:srgbClr val="000000"/>
                </a:solidFill>
              </a:rPr>
              <a:t>COMP-LINK	=OFF		</a:t>
            </a:r>
            <a:r>
              <a:rPr lang="en-US" sz="1400" dirty="0" err="1">
                <a:solidFill>
                  <a:srgbClr val="000000"/>
                </a:solidFill>
              </a:rPr>
              <a:t>MTCDLNKSET</a:t>
            </a:r>
            <a:r>
              <a:rPr lang="en-US" sz="1400" dirty="0">
                <a:solidFill>
                  <a:srgbClr val="000000"/>
                </a:solidFill>
              </a:rPr>
              <a:t>	=OFF</a:t>
            </a:r>
          </a:p>
          <a:p>
            <a:pPr defTabSz="820738" eaLnBrk="0" hangingPunct="0"/>
            <a:r>
              <a:rPr lang="en-US" sz="1400" dirty="0">
                <a:solidFill>
                  <a:srgbClr val="000000"/>
                </a:solidFill>
              </a:rPr>
              <a:t>COMP-</a:t>
            </a:r>
            <a:r>
              <a:rPr lang="en-US" sz="1400" dirty="0" err="1">
                <a:solidFill>
                  <a:srgbClr val="000000"/>
                </a:solidFill>
              </a:rPr>
              <a:t>LNKSET</a:t>
            </a:r>
            <a:r>
              <a:rPr lang="en-US" sz="1400" dirty="0">
                <a:solidFill>
                  <a:srgbClr val="000000"/>
                </a:solidFill>
              </a:rPr>
              <a:t>	=OFF		</a:t>
            </a:r>
            <a:r>
              <a:rPr lang="en-US" sz="1400" dirty="0" err="1">
                <a:solidFill>
                  <a:srgbClr val="000000"/>
                </a:solidFill>
              </a:rPr>
              <a:t>MTCD-SCTPASOC</a:t>
            </a:r>
            <a:r>
              <a:rPr lang="en-US" sz="1400" dirty="0">
                <a:solidFill>
                  <a:srgbClr val="000000"/>
                </a:solidFill>
              </a:rPr>
              <a:t>	=OFF</a:t>
            </a:r>
          </a:p>
          <a:p>
            <a:pPr defTabSz="820738" eaLnBrk="0" hangingPunct="0"/>
            <a:r>
              <a:rPr lang="en-US" sz="1400" dirty="0">
                <a:solidFill>
                  <a:srgbClr val="000000"/>
                </a:solidFill>
              </a:rPr>
              <a:t>COMP-</a:t>
            </a:r>
            <a:r>
              <a:rPr lang="en-US" sz="1400" dirty="0" err="1">
                <a:solidFill>
                  <a:srgbClr val="000000"/>
                </a:solidFill>
              </a:rPr>
              <a:t>SCTPASOC</a:t>
            </a:r>
            <a:r>
              <a:rPr lang="en-US" sz="1400" dirty="0">
                <a:solidFill>
                  <a:srgbClr val="000000"/>
                </a:solidFill>
              </a:rPr>
              <a:t>	=OFF		</a:t>
            </a:r>
            <a:r>
              <a:rPr lang="en-US" sz="1400" dirty="0" err="1">
                <a:solidFill>
                  <a:srgbClr val="000000"/>
                </a:solidFill>
              </a:rPr>
              <a:t>MTCD-SCTPCARD</a:t>
            </a:r>
            <a:r>
              <a:rPr lang="en-US" sz="1400" dirty="0">
                <a:solidFill>
                  <a:srgbClr val="000000"/>
                </a:solidFill>
              </a:rPr>
              <a:t>	=OFF</a:t>
            </a:r>
          </a:p>
          <a:p>
            <a:pPr defTabSz="820738" eaLnBrk="0" hangingPunct="0"/>
            <a:r>
              <a:rPr lang="en-US" sz="1400" dirty="0">
                <a:solidFill>
                  <a:srgbClr val="000000"/>
                </a:solidFill>
              </a:rPr>
              <a:t>COMP-</a:t>
            </a:r>
            <a:r>
              <a:rPr lang="en-US" sz="1400" dirty="0" err="1">
                <a:solidFill>
                  <a:srgbClr val="000000"/>
                </a:solidFill>
              </a:rPr>
              <a:t>SCTPCARD</a:t>
            </a:r>
            <a:r>
              <a:rPr lang="en-US" sz="1400" dirty="0">
                <a:solidFill>
                  <a:srgbClr val="000000"/>
                </a:solidFill>
              </a:rPr>
              <a:t>	=OFF		</a:t>
            </a:r>
            <a:r>
              <a:rPr lang="en-US" sz="1400" dirty="0" err="1">
                <a:solidFill>
                  <a:srgbClr val="000000"/>
                </a:solidFill>
              </a:rPr>
              <a:t>MTCD</a:t>
            </a:r>
            <a:r>
              <a:rPr lang="en-US" sz="1400" dirty="0">
                <a:solidFill>
                  <a:srgbClr val="000000"/>
                </a:solidFill>
              </a:rPr>
              <a:t>-UA		=OFF</a:t>
            </a:r>
          </a:p>
          <a:p>
            <a:pPr defTabSz="820738" eaLnBrk="0" hangingPunct="0"/>
            <a:r>
              <a:rPr lang="en-US" sz="1400" dirty="0">
                <a:solidFill>
                  <a:srgbClr val="000000"/>
                </a:solidFill>
              </a:rPr>
              <a:t>COMP-UA	=OFF		</a:t>
            </a:r>
            <a:r>
              <a:rPr lang="en-US" sz="1400" dirty="0" err="1">
                <a:solidFill>
                  <a:srgbClr val="000000"/>
                </a:solidFill>
              </a:rPr>
              <a:t>MTCD</a:t>
            </a:r>
            <a:r>
              <a:rPr lang="en-US" sz="1400" dirty="0">
                <a:solidFill>
                  <a:srgbClr val="000000"/>
                </a:solidFill>
              </a:rPr>
              <a:t>-STPLAN	=OFF</a:t>
            </a:r>
          </a:p>
          <a:p>
            <a:pPr defTabSz="820738" eaLnBrk="0" hangingPunct="0"/>
            <a:r>
              <a:rPr lang="en-US" sz="1400" dirty="0">
                <a:solidFill>
                  <a:srgbClr val="000000"/>
                </a:solidFill>
              </a:rPr>
              <a:t>GTWY-STP	=OFF		</a:t>
            </a:r>
            <a:r>
              <a:rPr lang="en-US" sz="1400" dirty="0" err="1">
                <a:solidFill>
                  <a:srgbClr val="000000"/>
                </a:solidFill>
              </a:rPr>
              <a:t>MTCD</a:t>
            </a:r>
            <a:r>
              <a:rPr lang="en-US" sz="1400" dirty="0">
                <a:solidFill>
                  <a:srgbClr val="000000"/>
                </a:solidFill>
              </a:rPr>
              <a:t>-LNP	=OFF</a:t>
            </a:r>
          </a:p>
          <a:p>
            <a:pPr defTabSz="820738" eaLnBrk="0" hangingPunct="0"/>
            <a:r>
              <a:rPr lang="en-US" sz="1400" dirty="0">
                <a:solidFill>
                  <a:srgbClr val="000000"/>
                </a:solidFill>
              </a:rPr>
              <a:t>GTWY-</a:t>
            </a:r>
            <a:r>
              <a:rPr lang="en-US" sz="1400" dirty="0" err="1">
                <a:solidFill>
                  <a:srgbClr val="000000"/>
                </a:solidFill>
              </a:rPr>
              <a:t>LNKSET</a:t>
            </a:r>
            <a:r>
              <a:rPr lang="en-US" sz="1400" dirty="0">
                <a:solidFill>
                  <a:srgbClr val="000000"/>
                </a:solidFill>
              </a:rPr>
              <a:t>	=OFF		</a:t>
            </a:r>
            <a:r>
              <a:rPr lang="en-US" sz="1400" dirty="0" err="1">
                <a:solidFill>
                  <a:srgbClr val="000000"/>
                </a:solidFill>
              </a:rPr>
              <a:t>MTCD</a:t>
            </a:r>
            <a:r>
              <a:rPr lang="en-US" sz="1400" dirty="0">
                <a:solidFill>
                  <a:srgbClr val="000000"/>
                </a:solidFill>
              </a:rPr>
              <a:t>-NP		=OFF</a:t>
            </a:r>
          </a:p>
          <a:p>
            <a:pPr defTabSz="820738" eaLnBrk="0" hangingPunct="0"/>
            <a:r>
              <a:rPr lang="en-US" sz="1400" dirty="0">
                <a:solidFill>
                  <a:srgbClr val="000000"/>
                </a:solidFill>
              </a:rPr>
              <a:t>GTWY-</a:t>
            </a:r>
            <a:r>
              <a:rPr lang="en-US" sz="1400" dirty="0" err="1">
                <a:solidFill>
                  <a:srgbClr val="000000"/>
                </a:solidFill>
              </a:rPr>
              <a:t>ORIGNI</a:t>
            </a:r>
            <a:r>
              <a:rPr lang="en-US" sz="1400" dirty="0">
                <a:solidFill>
                  <a:srgbClr val="000000"/>
                </a:solidFill>
              </a:rPr>
              <a:t>	=OFF		</a:t>
            </a:r>
            <a:r>
              <a:rPr lang="en-US" sz="1400" dirty="0" err="1">
                <a:solidFill>
                  <a:srgbClr val="000000"/>
                </a:solidFill>
              </a:rPr>
              <a:t>MTCD</a:t>
            </a:r>
            <a:r>
              <a:rPr lang="en-US" sz="1400" dirty="0">
                <a:solidFill>
                  <a:srgbClr val="000000"/>
                </a:solidFill>
              </a:rPr>
              <a:t>-MAP	=OFF</a:t>
            </a:r>
          </a:p>
          <a:p>
            <a:pPr defTabSz="820738" eaLnBrk="0" hangingPunct="0"/>
            <a:r>
              <a:rPr lang="en-US" sz="1400" dirty="0">
                <a:solidFill>
                  <a:srgbClr val="000000"/>
                </a:solidFill>
              </a:rPr>
              <a:t>GTWY-</a:t>
            </a:r>
            <a:r>
              <a:rPr lang="en-US" sz="1400" dirty="0" err="1">
                <a:solidFill>
                  <a:srgbClr val="000000"/>
                </a:solidFill>
              </a:rPr>
              <a:t>ORIGNINC</a:t>
            </a:r>
            <a:r>
              <a:rPr lang="en-US" sz="1400" dirty="0">
                <a:solidFill>
                  <a:srgbClr val="000000"/>
                </a:solidFill>
              </a:rPr>
              <a:t>	=OFF		</a:t>
            </a:r>
            <a:r>
              <a:rPr lang="en-US" sz="1400" dirty="0" err="1">
                <a:solidFill>
                  <a:srgbClr val="000000"/>
                </a:solidFill>
              </a:rPr>
              <a:t>MTCD</a:t>
            </a:r>
            <a:r>
              <a:rPr lang="en-US" sz="1400" dirty="0">
                <a:solidFill>
                  <a:srgbClr val="000000"/>
                </a:solidFill>
              </a:rPr>
              <a:t>-EIR	=OFF</a:t>
            </a:r>
          </a:p>
          <a:p>
            <a:pPr defTabSz="820738" eaLnBrk="0" hangingPunct="0"/>
            <a:r>
              <a:rPr lang="en-US" sz="1400" dirty="0">
                <a:solidFill>
                  <a:srgbClr val="000000"/>
                </a:solidFill>
              </a:rPr>
              <a:t>GTWY-</a:t>
            </a:r>
            <a:r>
              <a:rPr lang="en-US" sz="1400" dirty="0" err="1">
                <a:solidFill>
                  <a:srgbClr val="000000"/>
                </a:solidFill>
              </a:rPr>
              <a:t>LSORIGNI</a:t>
            </a:r>
            <a:r>
              <a:rPr lang="en-US" sz="1400" dirty="0">
                <a:solidFill>
                  <a:srgbClr val="000000"/>
                </a:solidFill>
              </a:rPr>
              <a:t>	=OFF		NM-STP		=OFF</a:t>
            </a:r>
          </a:p>
          <a:p>
            <a:pPr defTabSz="820738" eaLnBrk="0" hangingPunct="0"/>
            <a:r>
              <a:rPr lang="en-US" sz="1400" dirty="0">
                <a:solidFill>
                  <a:srgbClr val="000000"/>
                </a:solidFill>
              </a:rPr>
              <a:t>GTWY-</a:t>
            </a:r>
            <a:r>
              <a:rPr lang="en-US" sz="1400" dirty="0" err="1">
                <a:solidFill>
                  <a:srgbClr val="000000"/>
                </a:solidFill>
              </a:rPr>
              <a:t>LSDESTNI</a:t>
            </a:r>
            <a:r>
              <a:rPr lang="en-US" sz="1400" dirty="0">
                <a:solidFill>
                  <a:srgbClr val="000000"/>
                </a:solidFill>
              </a:rPr>
              <a:t>	=OFF		NM-LINK		=OFF</a:t>
            </a:r>
          </a:p>
          <a:p>
            <a:pPr defTabSz="820738" eaLnBrk="0" hangingPunct="0"/>
            <a:r>
              <a:rPr lang="en-US" sz="1400" dirty="0">
                <a:solidFill>
                  <a:srgbClr val="000000"/>
                </a:solidFill>
              </a:rPr>
              <a:t>GTWY-</a:t>
            </a:r>
            <a:r>
              <a:rPr lang="en-US" sz="1400" dirty="0" err="1">
                <a:solidFill>
                  <a:srgbClr val="000000"/>
                </a:solidFill>
              </a:rPr>
              <a:t>LSONISMT</a:t>
            </a:r>
            <a:r>
              <a:rPr lang="en-US" sz="1400" dirty="0">
                <a:solidFill>
                  <a:srgbClr val="000000"/>
                </a:solidFill>
              </a:rPr>
              <a:t>	=OFF		NM-</a:t>
            </a:r>
            <a:r>
              <a:rPr lang="en-US" sz="1400" dirty="0" err="1">
                <a:solidFill>
                  <a:srgbClr val="000000"/>
                </a:solidFill>
              </a:rPr>
              <a:t>LNKSET</a:t>
            </a:r>
            <a:r>
              <a:rPr lang="en-US" sz="1400" dirty="0">
                <a:solidFill>
                  <a:srgbClr val="000000"/>
                </a:solidFill>
              </a:rPr>
              <a:t>	=OFF</a:t>
            </a:r>
          </a:p>
          <a:p>
            <a:pPr defTabSz="820738" eaLnBrk="0" hangingPunct="0"/>
            <a:r>
              <a:rPr lang="en-US" sz="1400" dirty="0" err="1">
                <a:solidFill>
                  <a:srgbClr val="000000"/>
                </a:solidFill>
              </a:rPr>
              <a:t>MTCH</a:t>
            </a:r>
            <a:r>
              <a:rPr lang="en-US" sz="1400" dirty="0">
                <a:solidFill>
                  <a:srgbClr val="000000"/>
                </a:solidFill>
              </a:rPr>
              <a:t>-LNP	=OFF		</a:t>
            </a:r>
            <a:r>
              <a:rPr lang="en-US" sz="1400" dirty="0" err="1">
                <a:solidFill>
                  <a:srgbClr val="000000"/>
                </a:solidFill>
              </a:rPr>
              <a:t>AVL</a:t>
            </a:r>
            <a:r>
              <a:rPr lang="en-US" sz="1400" dirty="0">
                <a:solidFill>
                  <a:srgbClr val="000000"/>
                </a:solidFill>
              </a:rPr>
              <a:t>-LINK		=OFF</a:t>
            </a:r>
          </a:p>
          <a:p>
            <a:pPr defTabSz="820738" eaLnBrk="0" hangingPunct="0"/>
            <a:r>
              <a:rPr lang="en-US" sz="1400" dirty="0" err="1">
                <a:solidFill>
                  <a:srgbClr val="000000"/>
                </a:solidFill>
              </a:rPr>
              <a:t>MTCH</a:t>
            </a:r>
            <a:r>
              <a:rPr lang="en-US" sz="1400" dirty="0">
                <a:solidFill>
                  <a:srgbClr val="000000"/>
                </a:solidFill>
              </a:rPr>
              <a:t>-NP		=OFF		</a:t>
            </a:r>
            <a:r>
              <a:rPr lang="en-US" sz="1400" dirty="0" err="1">
                <a:solidFill>
                  <a:srgbClr val="000000"/>
                </a:solidFill>
              </a:rPr>
              <a:t>AVL</a:t>
            </a:r>
            <a:r>
              <a:rPr lang="en-US" sz="1400" dirty="0">
                <a:solidFill>
                  <a:srgbClr val="000000"/>
                </a:solidFill>
              </a:rPr>
              <a:t>-STPLAN	=OFF</a:t>
            </a:r>
          </a:p>
          <a:p>
            <a:pPr defTabSz="820738" eaLnBrk="0" hangingPunct="0"/>
            <a:r>
              <a:rPr lang="en-US" sz="1400" dirty="0" err="1">
                <a:solidFill>
                  <a:srgbClr val="000000"/>
                </a:solidFill>
              </a:rPr>
              <a:t>MTCH</a:t>
            </a:r>
            <a:r>
              <a:rPr lang="en-US" sz="1400" dirty="0">
                <a:solidFill>
                  <a:srgbClr val="000000"/>
                </a:solidFill>
              </a:rPr>
              <a:t>-MAP	=OFF		</a:t>
            </a:r>
            <a:r>
              <a:rPr lang="en-US" sz="1400" dirty="0" err="1">
                <a:solidFill>
                  <a:srgbClr val="000000"/>
                </a:solidFill>
              </a:rPr>
              <a:t>AVLD</a:t>
            </a:r>
            <a:r>
              <a:rPr lang="en-US" sz="1400" dirty="0">
                <a:solidFill>
                  <a:srgbClr val="000000"/>
                </a:solidFill>
              </a:rPr>
              <a:t>-LINK	=OFF</a:t>
            </a:r>
          </a:p>
          <a:p>
            <a:pPr defTabSz="820738" eaLnBrk="0" hangingPunct="0"/>
            <a:endParaRPr lang="en-US" sz="1400" dirty="0">
              <a:solidFill>
                <a:srgbClr val="000000"/>
              </a:solidFill>
            </a:endParaRPr>
          </a:p>
        </p:txBody>
      </p:sp>
      <p:sp>
        <p:nvSpPr>
          <p:cNvPr id="28676" name="Text Box 4"/>
          <p:cNvSpPr txBox="1">
            <a:spLocks noChangeArrowheads="1"/>
          </p:cNvSpPr>
          <p:nvPr/>
        </p:nvSpPr>
        <p:spPr bwMode="auto">
          <a:xfrm>
            <a:off x="3276600" y="609600"/>
            <a:ext cx="2343150" cy="509587"/>
          </a:xfrm>
          <a:prstGeom prst="rect">
            <a:avLst/>
          </a:prstGeom>
          <a:noFill/>
          <a:ln w="12700" cap="sq">
            <a:noFill/>
            <a:miter lim="800000"/>
            <a:headEnd type="none" w="sm" len="sm"/>
            <a:tailEnd type="none" w="sm" len="sm"/>
          </a:ln>
        </p:spPr>
        <p:txBody>
          <a:bodyPr wrap="none" lIns="82058" tIns="41029" rIns="82058" bIns="41029">
            <a:spAutoFit/>
          </a:bodyPr>
          <a:lstStyle/>
          <a:p>
            <a:pPr defTabSz="820738" eaLnBrk="0" hangingPunct="0"/>
            <a:r>
              <a:rPr lang="en-US" sz="2800"/>
              <a:t>rtrv-measopts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76250" y="0"/>
            <a:ext cx="8286750" cy="685800"/>
          </a:xfrm>
        </p:spPr>
        <p:txBody>
          <a:bodyPr/>
          <a:lstStyle/>
          <a:p>
            <a:pPr eaLnBrk="1" hangingPunct="1"/>
            <a:r>
              <a:rPr lang="en-US" dirty="0" smtClean="0"/>
              <a:t>MP Measurement Administrative Commands</a:t>
            </a:r>
          </a:p>
        </p:txBody>
      </p:sp>
      <p:sp>
        <p:nvSpPr>
          <p:cNvPr id="29699" name="Rectangle 3"/>
          <p:cNvSpPr>
            <a:spLocks noChangeArrowheads="1"/>
          </p:cNvSpPr>
          <p:nvPr/>
        </p:nvSpPr>
        <p:spPr bwMode="auto">
          <a:xfrm>
            <a:off x="0" y="685800"/>
            <a:ext cx="9144000" cy="519113"/>
          </a:xfrm>
          <a:prstGeom prst="rect">
            <a:avLst/>
          </a:prstGeom>
          <a:noFill/>
          <a:ln w="9525">
            <a:noFill/>
            <a:miter lim="800000"/>
            <a:headEnd/>
            <a:tailEnd/>
          </a:ln>
        </p:spPr>
        <p:txBody>
          <a:bodyPr>
            <a:spAutoFit/>
          </a:bodyPr>
          <a:lstStyle/>
          <a:p>
            <a:pPr algn="ctr"/>
            <a:r>
              <a:rPr lang="en-US" sz="2400" i="1"/>
              <a:t> </a:t>
            </a:r>
            <a:r>
              <a:rPr lang="en-US" sz="2800"/>
              <a:t>chg-measopts:platformenable=on:all=on</a:t>
            </a:r>
          </a:p>
        </p:txBody>
      </p:sp>
      <p:sp>
        <p:nvSpPr>
          <p:cNvPr id="29700" name="AutoShape 4"/>
          <p:cNvSpPr>
            <a:spLocks noChangeArrowheads="1"/>
          </p:cNvSpPr>
          <p:nvPr/>
        </p:nvSpPr>
        <p:spPr bwMode="auto">
          <a:xfrm>
            <a:off x="1066801" y="1162050"/>
            <a:ext cx="6934199" cy="5381625"/>
          </a:xfrm>
          <a:prstGeom prst="flowChartAlternateProcess">
            <a:avLst/>
          </a:prstGeom>
          <a:solidFill>
            <a:srgbClr val="66FF33"/>
          </a:solidFill>
          <a:ln w="12700" cap="sq">
            <a:noFill/>
            <a:miter lim="800000"/>
            <a:headEnd type="none" w="sm" len="sm"/>
            <a:tailEnd type="none" w="sm" len="sm"/>
          </a:ln>
        </p:spPr>
        <p:txBody>
          <a:bodyPr lIns="82058" tIns="41029" rIns="82058" bIns="41029"/>
          <a:lstStyle/>
          <a:p>
            <a:pPr defTabSz="820738" eaLnBrk="0" hangingPunct="0"/>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11:07:59 EST Rel XX.X</a:t>
            </a:r>
          </a:p>
          <a:p>
            <a:pPr defTabSz="820738" eaLnBrk="0" hangingPunct="0"/>
            <a:r>
              <a:rPr lang="en-US" sz="1400" dirty="0" err="1">
                <a:solidFill>
                  <a:srgbClr val="000000"/>
                </a:solidFill>
              </a:rPr>
              <a:t>PLATFORMENABLE</a:t>
            </a:r>
            <a:r>
              <a:rPr lang="en-US" sz="1400" dirty="0">
                <a:solidFill>
                  <a:srgbClr val="000000"/>
                </a:solidFill>
              </a:rPr>
              <a:t> =ON</a:t>
            </a:r>
          </a:p>
          <a:p>
            <a:pPr defTabSz="820738" eaLnBrk="0" hangingPunct="0"/>
            <a:r>
              <a:rPr lang="en-US" sz="1400" dirty="0">
                <a:solidFill>
                  <a:srgbClr val="000000"/>
                </a:solidFill>
              </a:rPr>
              <a:t>COLLECT15MIIN  =OFF</a:t>
            </a:r>
          </a:p>
          <a:p>
            <a:pPr defTabSz="820738" eaLnBrk="0" hangingPunct="0"/>
            <a:r>
              <a:rPr lang="en-US" sz="1400" dirty="0" err="1">
                <a:solidFill>
                  <a:srgbClr val="000000"/>
                </a:solidFill>
              </a:rPr>
              <a:t>CLLIBASEDNAME</a:t>
            </a:r>
            <a:r>
              <a:rPr lang="en-US" sz="1400" dirty="0">
                <a:solidFill>
                  <a:srgbClr val="000000"/>
                </a:solidFill>
              </a:rPr>
              <a:t>  =OFF</a:t>
            </a:r>
          </a:p>
          <a:p>
            <a:pPr defTabSz="820738" eaLnBrk="0" hangingPunct="0"/>
            <a:r>
              <a:rPr lang="en-US" sz="1400" dirty="0">
                <a:solidFill>
                  <a:srgbClr val="000000"/>
                </a:solidFill>
                <a:latin typeface="Courier New" pitchFamily="49" charset="0"/>
              </a:rPr>
              <a:t>---------------------------------------------------------</a:t>
            </a:r>
          </a:p>
          <a:p>
            <a:pPr defTabSz="820738" eaLnBrk="0" hangingPunct="0"/>
            <a:r>
              <a:rPr lang="en-US" sz="1400" dirty="0" err="1">
                <a:solidFill>
                  <a:srgbClr val="000000"/>
                </a:solidFill>
              </a:rPr>
              <a:t>SYSTOT</a:t>
            </a:r>
            <a:r>
              <a:rPr lang="en-US" sz="1400" dirty="0">
                <a:solidFill>
                  <a:srgbClr val="000000"/>
                </a:solidFill>
              </a:rPr>
              <a:t>-STP	=ON		</a:t>
            </a:r>
            <a:r>
              <a:rPr lang="en-US" sz="1400" dirty="0" err="1">
                <a:solidFill>
                  <a:srgbClr val="000000"/>
                </a:solidFill>
              </a:rPr>
              <a:t>MTCH</a:t>
            </a:r>
            <a:r>
              <a:rPr lang="en-US" sz="1400" dirty="0">
                <a:solidFill>
                  <a:srgbClr val="000000"/>
                </a:solidFill>
              </a:rPr>
              <a:t>-EIR	=ON</a:t>
            </a:r>
          </a:p>
          <a:p>
            <a:pPr defTabSz="820738" eaLnBrk="0" hangingPunct="0"/>
            <a:r>
              <a:rPr lang="en-US" sz="1400" dirty="0" err="1">
                <a:solidFill>
                  <a:srgbClr val="000000"/>
                </a:solidFill>
              </a:rPr>
              <a:t>SYSTOT</a:t>
            </a:r>
            <a:r>
              <a:rPr lang="en-US" sz="1400" dirty="0">
                <a:solidFill>
                  <a:srgbClr val="000000"/>
                </a:solidFill>
              </a:rPr>
              <a:t>-TT	=ON		</a:t>
            </a:r>
            <a:r>
              <a:rPr lang="en-US" sz="1400" dirty="0" err="1">
                <a:solidFill>
                  <a:srgbClr val="000000"/>
                </a:solidFill>
              </a:rPr>
              <a:t>MTCD</a:t>
            </a:r>
            <a:r>
              <a:rPr lang="en-US" sz="1400" dirty="0">
                <a:solidFill>
                  <a:srgbClr val="000000"/>
                </a:solidFill>
              </a:rPr>
              <a:t>-STP	=ON</a:t>
            </a:r>
          </a:p>
          <a:p>
            <a:pPr defTabSz="820738" eaLnBrk="0" hangingPunct="0"/>
            <a:r>
              <a:rPr lang="en-US" sz="1400" dirty="0" err="1">
                <a:solidFill>
                  <a:srgbClr val="000000"/>
                </a:solidFill>
              </a:rPr>
              <a:t>SYSTOT</a:t>
            </a:r>
            <a:r>
              <a:rPr lang="en-US" sz="1400" dirty="0">
                <a:solidFill>
                  <a:srgbClr val="000000"/>
                </a:solidFill>
              </a:rPr>
              <a:t>-STPLAN	=ON		</a:t>
            </a:r>
            <a:r>
              <a:rPr lang="en-US" sz="1400" dirty="0" err="1">
                <a:solidFill>
                  <a:srgbClr val="000000"/>
                </a:solidFill>
              </a:rPr>
              <a:t>MTCD</a:t>
            </a:r>
            <a:r>
              <a:rPr lang="en-US" sz="1400" dirty="0">
                <a:solidFill>
                  <a:srgbClr val="000000"/>
                </a:solidFill>
              </a:rPr>
              <a:t>-LINK	=ON</a:t>
            </a:r>
          </a:p>
          <a:p>
            <a:pPr defTabSz="820738" eaLnBrk="0" hangingPunct="0"/>
            <a:r>
              <a:rPr lang="en-US" sz="1400" dirty="0">
                <a:solidFill>
                  <a:srgbClr val="000000"/>
                </a:solidFill>
              </a:rPr>
              <a:t>COMP-LINK	=ON		</a:t>
            </a:r>
            <a:r>
              <a:rPr lang="en-US" sz="1400" dirty="0" err="1">
                <a:solidFill>
                  <a:srgbClr val="000000"/>
                </a:solidFill>
              </a:rPr>
              <a:t>MTCDLNKSET</a:t>
            </a:r>
            <a:r>
              <a:rPr lang="en-US" sz="1400" dirty="0">
                <a:solidFill>
                  <a:srgbClr val="000000"/>
                </a:solidFill>
              </a:rPr>
              <a:t>	=ON</a:t>
            </a:r>
          </a:p>
          <a:p>
            <a:pPr defTabSz="820738" eaLnBrk="0" hangingPunct="0"/>
            <a:r>
              <a:rPr lang="en-US" sz="1400" dirty="0">
                <a:solidFill>
                  <a:srgbClr val="000000"/>
                </a:solidFill>
              </a:rPr>
              <a:t>COMP-</a:t>
            </a:r>
            <a:r>
              <a:rPr lang="en-US" sz="1400" dirty="0" err="1">
                <a:solidFill>
                  <a:srgbClr val="000000"/>
                </a:solidFill>
              </a:rPr>
              <a:t>LNKSET</a:t>
            </a:r>
            <a:r>
              <a:rPr lang="en-US" sz="1400" dirty="0">
                <a:solidFill>
                  <a:srgbClr val="000000"/>
                </a:solidFill>
              </a:rPr>
              <a:t>	=ON		</a:t>
            </a:r>
            <a:r>
              <a:rPr lang="en-US" sz="1400" dirty="0" err="1">
                <a:solidFill>
                  <a:srgbClr val="000000"/>
                </a:solidFill>
              </a:rPr>
              <a:t>MTCD-SCTPASOC</a:t>
            </a:r>
            <a:r>
              <a:rPr lang="en-US" sz="1400" dirty="0">
                <a:solidFill>
                  <a:srgbClr val="000000"/>
                </a:solidFill>
              </a:rPr>
              <a:t>	=ON</a:t>
            </a:r>
          </a:p>
          <a:p>
            <a:pPr defTabSz="820738" eaLnBrk="0" hangingPunct="0"/>
            <a:r>
              <a:rPr lang="en-US" sz="1400" dirty="0">
                <a:solidFill>
                  <a:srgbClr val="000000"/>
                </a:solidFill>
              </a:rPr>
              <a:t>COMP-</a:t>
            </a:r>
            <a:r>
              <a:rPr lang="en-US" sz="1400" dirty="0" err="1">
                <a:solidFill>
                  <a:srgbClr val="000000"/>
                </a:solidFill>
              </a:rPr>
              <a:t>SCTPASOC</a:t>
            </a:r>
            <a:r>
              <a:rPr lang="en-US" sz="1400" dirty="0">
                <a:solidFill>
                  <a:srgbClr val="000000"/>
                </a:solidFill>
              </a:rPr>
              <a:t>	=ON		</a:t>
            </a:r>
            <a:r>
              <a:rPr lang="en-US" sz="1400" dirty="0" err="1">
                <a:solidFill>
                  <a:srgbClr val="000000"/>
                </a:solidFill>
              </a:rPr>
              <a:t>MTCD-SCTPCARD</a:t>
            </a:r>
            <a:r>
              <a:rPr lang="en-US" sz="1400" dirty="0">
                <a:solidFill>
                  <a:srgbClr val="000000"/>
                </a:solidFill>
              </a:rPr>
              <a:t>	=ON</a:t>
            </a:r>
          </a:p>
          <a:p>
            <a:pPr defTabSz="820738" eaLnBrk="0" hangingPunct="0"/>
            <a:r>
              <a:rPr lang="en-US" sz="1400" dirty="0">
                <a:solidFill>
                  <a:srgbClr val="000000"/>
                </a:solidFill>
              </a:rPr>
              <a:t>COMP-</a:t>
            </a:r>
            <a:r>
              <a:rPr lang="en-US" sz="1400" dirty="0" err="1">
                <a:solidFill>
                  <a:srgbClr val="000000"/>
                </a:solidFill>
              </a:rPr>
              <a:t>SCTPCARD</a:t>
            </a:r>
            <a:r>
              <a:rPr lang="en-US" sz="1400" dirty="0">
                <a:solidFill>
                  <a:srgbClr val="000000"/>
                </a:solidFill>
              </a:rPr>
              <a:t>	=ON		</a:t>
            </a:r>
            <a:r>
              <a:rPr lang="en-US" sz="1400" dirty="0" err="1">
                <a:solidFill>
                  <a:srgbClr val="000000"/>
                </a:solidFill>
              </a:rPr>
              <a:t>MTCD</a:t>
            </a:r>
            <a:r>
              <a:rPr lang="en-US" sz="1400" dirty="0">
                <a:solidFill>
                  <a:srgbClr val="000000"/>
                </a:solidFill>
              </a:rPr>
              <a:t>-UA		=ON</a:t>
            </a:r>
          </a:p>
          <a:p>
            <a:pPr defTabSz="820738" eaLnBrk="0" hangingPunct="0"/>
            <a:r>
              <a:rPr lang="en-US" sz="1400" dirty="0">
                <a:solidFill>
                  <a:srgbClr val="000000"/>
                </a:solidFill>
              </a:rPr>
              <a:t>COMP-UA	=ON		</a:t>
            </a:r>
            <a:r>
              <a:rPr lang="en-US" sz="1400" dirty="0" err="1">
                <a:solidFill>
                  <a:srgbClr val="000000"/>
                </a:solidFill>
              </a:rPr>
              <a:t>MTCD</a:t>
            </a:r>
            <a:r>
              <a:rPr lang="en-US" sz="1400" dirty="0">
                <a:solidFill>
                  <a:srgbClr val="000000"/>
                </a:solidFill>
              </a:rPr>
              <a:t>-STPLAN	=ON</a:t>
            </a:r>
          </a:p>
          <a:p>
            <a:pPr defTabSz="820738" eaLnBrk="0" hangingPunct="0"/>
            <a:r>
              <a:rPr lang="en-US" sz="1400" dirty="0">
                <a:solidFill>
                  <a:srgbClr val="000000"/>
                </a:solidFill>
              </a:rPr>
              <a:t>GTWY-STP	=ON		</a:t>
            </a:r>
            <a:r>
              <a:rPr lang="en-US" sz="1400" dirty="0" err="1">
                <a:solidFill>
                  <a:srgbClr val="000000"/>
                </a:solidFill>
              </a:rPr>
              <a:t>MTCD</a:t>
            </a:r>
            <a:r>
              <a:rPr lang="en-US" sz="1400" dirty="0">
                <a:solidFill>
                  <a:srgbClr val="000000"/>
                </a:solidFill>
              </a:rPr>
              <a:t>-LNP	=ON</a:t>
            </a:r>
          </a:p>
          <a:p>
            <a:pPr defTabSz="820738" eaLnBrk="0" hangingPunct="0"/>
            <a:r>
              <a:rPr lang="en-US" sz="1400" dirty="0">
                <a:solidFill>
                  <a:srgbClr val="000000"/>
                </a:solidFill>
              </a:rPr>
              <a:t>GTWY-</a:t>
            </a:r>
            <a:r>
              <a:rPr lang="en-US" sz="1400" dirty="0" err="1">
                <a:solidFill>
                  <a:srgbClr val="000000"/>
                </a:solidFill>
              </a:rPr>
              <a:t>LNKSET</a:t>
            </a:r>
            <a:r>
              <a:rPr lang="en-US" sz="1400" dirty="0">
                <a:solidFill>
                  <a:srgbClr val="000000"/>
                </a:solidFill>
              </a:rPr>
              <a:t>	=ON		</a:t>
            </a:r>
            <a:r>
              <a:rPr lang="en-US" sz="1400" dirty="0" err="1">
                <a:solidFill>
                  <a:srgbClr val="000000"/>
                </a:solidFill>
              </a:rPr>
              <a:t>MTCD</a:t>
            </a:r>
            <a:r>
              <a:rPr lang="en-US" sz="1400" dirty="0">
                <a:solidFill>
                  <a:srgbClr val="000000"/>
                </a:solidFill>
              </a:rPr>
              <a:t>-NP		=ON</a:t>
            </a:r>
          </a:p>
          <a:p>
            <a:pPr defTabSz="820738" eaLnBrk="0" hangingPunct="0"/>
            <a:r>
              <a:rPr lang="en-US" sz="1400" dirty="0">
                <a:solidFill>
                  <a:srgbClr val="000000"/>
                </a:solidFill>
              </a:rPr>
              <a:t>GTWY-</a:t>
            </a:r>
            <a:r>
              <a:rPr lang="en-US" sz="1400" dirty="0" err="1">
                <a:solidFill>
                  <a:srgbClr val="000000"/>
                </a:solidFill>
              </a:rPr>
              <a:t>ORIGNI</a:t>
            </a:r>
            <a:r>
              <a:rPr lang="en-US" sz="1400" dirty="0">
                <a:solidFill>
                  <a:srgbClr val="000000"/>
                </a:solidFill>
              </a:rPr>
              <a:t>	=ON		</a:t>
            </a:r>
            <a:r>
              <a:rPr lang="en-US" sz="1400" dirty="0" err="1">
                <a:solidFill>
                  <a:srgbClr val="000000"/>
                </a:solidFill>
              </a:rPr>
              <a:t>MTCD</a:t>
            </a:r>
            <a:r>
              <a:rPr lang="en-US" sz="1400" dirty="0">
                <a:solidFill>
                  <a:srgbClr val="000000"/>
                </a:solidFill>
              </a:rPr>
              <a:t>-MAP	=ON</a:t>
            </a:r>
          </a:p>
          <a:p>
            <a:pPr defTabSz="820738" eaLnBrk="0" hangingPunct="0"/>
            <a:r>
              <a:rPr lang="en-US" sz="1400" dirty="0">
                <a:solidFill>
                  <a:srgbClr val="000000"/>
                </a:solidFill>
              </a:rPr>
              <a:t>GTWY-</a:t>
            </a:r>
            <a:r>
              <a:rPr lang="en-US" sz="1400" dirty="0" err="1">
                <a:solidFill>
                  <a:srgbClr val="000000"/>
                </a:solidFill>
              </a:rPr>
              <a:t>ORIGNINC</a:t>
            </a:r>
            <a:r>
              <a:rPr lang="en-US" sz="1400" dirty="0">
                <a:solidFill>
                  <a:srgbClr val="000000"/>
                </a:solidFill>
              </a:rPr>
              <a:t>	=ON		</a:t>
            </a:r>
            <a:r>
              <a:rPr lang="en-US" sz="1400" dirty="0" err="1">
                <a:solidFill>
                  <a:srgbClr val="000000"/>
                </a:solidFill>
              </a:rPr>
              <a:t>MTCD</a:t>
            </a:r>
            <a:r>
              <a:rPr lang="en-US" sz="1400" dirty="0">
                <a:solidFill>
                  <a:srgbClr val="000000"/>
                </a:solidFill>
              </a:rPr>
              <a:t>-EIR	=ON</a:t>
            </a:r>
          </a:p>
          <a:p>
            <a:pPr defTabSz="820738" eaLnBrk="0" hangingPunct="0"/>
            <a:r>
              <a:rPr lang="en-US" sz="1400" dirty="0">
                <a:solidFill>
                  <a:srgbClr val="000000"/>
                </a:solidFill>
              </a:rPr>
              <a:t>GTWY-</a:t>
            </a:r>
            <a:r>
              <a:rPr lang="en-US" sz="1400" dirty="0" err="1">
                <a:solidFill>
                  <a:srgbClr val="000000"/>
                </a:solidFill>
              </a:rPr>
              <a:t>LSORIGNI</a:t>
            </a:r>
            <a:r>
              <a:rPr lang="en-US" sz="1400" dirty="0">
                <a:solidFill>
                  <a:srgbClr val="000000"/>
                </a:solidFill>
              </a:rPr>
              <a:t>	=ON		NM-STP		=ON</a:t>
            </a:r>
          </a:p>
          <a:p>
            <a:pPr defTabSz="820738" eaLnBrk="0" hangingPunct="0"/>
            <a:r>
              <a:rPr lang="en-US" sz="1400" dirty="0">
                <a:solidFill>
                  <a:srgbClr val="000000"/>
                </a:solidFill>
              </a:rPr>
              <a:t>GTWY-</a:t>
            </a:r>
            <a:r>
              <a:rPr lang="en-US" sz="1400" dirty="0" err="1">
                <a:solidFill>
                  <a:srgbClr val="000000"/>
                </a:solidFill>
              </a:rPr>
              <a:t>LSDESTNI</a:t>
            </a:r>
            <a:r>
              <a:rPr lang="en-US" sz="1400" dirty="0">
                <a:solidFill>
                  <a:srgbClr val="000000"/>
                </a:solidFill>
              </a:rPr>
              <a:t>	=ON		NM-LINK		=ON</a:t>
            </a:r>
          </a:p>
          <a:p>
            <a:pPr defTabSz="820738" eaLnBrk="0" hangingPunct="0"/>
            <a:r>
              <a:rPr lang="en-US" sz="1400" dirty="0">
                <a:solidFill>
                  <a:srgbClr val="000000"/>
                </a:solidFill>
              </a:rPr>
              <a:t>GTWY-</a:t>
            </a:r>
            <a:r>
              <a:rPr lang="en-US" sz="1400" dirty="0" err="1">
                <a:solidFill>
                  <a:srgbClr val="000000"/>
                </a:solidFill>
              </a:rPr>
              <a:t>LSONISMT</a:t>
            </a:r>
            <a:r>
              <a:rPr lang="en-US" sz="1400" dirty="0">
                <a:solidFill>
                  <a:srgbClr val="000000"/>
                </a:solidFill>
              </a:rPr>
              <a:t>	=ON		NM-</a:t>
            </a:r>
            <a:r>
              <a:rPr lang="en-US" sz="1400" dirty="0" err="1">
                <a:solidFill>
                  <a:srgbClr val="000000"/>
                </a:solidFill>
              </a:rPr>
              <a:t>LNKSET</a:t>
            </a:r>
            <a:r>
              <a:rPr lang="en-US" sz="1400" dirty="0">
                <a:solidFill>
                  <a:srgbClr val="000000"/>
                </a:solidFill>
              </a:rPr>
              <a:t>	=ON</a:t>
            </a:r>
          </a:p>
          <a:p>
            <a:pPr defTabSz="820738" eaLnBrk="0" hangingPunct="0"/>
            <a:r>
              <a:rPr lang="en-US" sz="1400" dirty="0" err="1">
                <a:solidFill>
                  <a:srgbClr val="000000"/>
                </a:solidFill>
              </a:rPr>
              <a:t>MTCH</a:t>
            </a:r>
            <a:r>
              <a:rPr lang="en-US" sz="1400" dirty="0">
                <a:solidFill>
                  <a:srgbClr val="000000"/>
                </a:solidFill>
              </a:rPr>
              <a:t>-LNP	=ON		</a:t>
            </a:r>
            <a:r>
              <a:rPr lang="en-US" sz="1400" dirty="0" err="1">
                <a:solidFill>
                  <a:srgbClr val="000000"/>
                </a:solidFill>
              </a:rPr>
              <a:t>AVL</a:t>
            </a:r>
            <a:r>
              <a:rPr lang="en-US" sz="1400" dirty="0">
                <a:solidFill>
                  <a:srgbClr val="000000"/>
                </a:solidFill>
              </a:rPr>
              <a:t>-LINK		=ON</a:t>
            </a:r>
          </a:p>
          <a:p>
            <a:pPr defTabSz="820738" eaLnBrk="0" hangingPunct="0"/>
            <a:r>
              <a:rPr lang="en-US" sz="1400" dirty="0" err="1">
                <a:solidFill>
                  <a:srgbClr val="000000"/>
                </a:solidFill>
              </a:rPr>
              <a:t>MTCH</a:t>
            </a:r>
            <a:r>
              <a:rPr lang="en-US" sz="1400" dirty="0">
                <a:solidFill>
                  <a:srgbClr val="000000"/>
                </a:solidFill>
              </a:rPr>
              <a:t>-NP		=ON		</a:t>
            </a:r>
            <a:r>
              <a:rPr lang="en-US" sz="1400" dirty="0" err="1">
                <a:solidFill>
                  <a:srgbClr val="000000"/>
                </a:solidFill>
              </a:rPr>
              <a:t>AVL</a:t>
            </a:r>
            <a:r>
              <a:rPr lang="en-US" sz="1400" dirty="0">
                <a:solidFill>
                  <a:srgbClr val="000000"/>
                </a:solidFill>
              </a:rPr>
              <a:t>-STPLAN	=ON</a:t>
            </a:r>
          </a:p>
          <a:p>
            <a:pPr defTabSz="820738" eaLnBrk="0" hangingPunct="0"/>
            <a:r>
              <a:rPr lang="en-US" sz="1400" dirty="0" err="1">
                <a:solidFill>
                  <a:srgbClr val="000000"/>
                </a:solidFill>
              </a:rPr>
              <a:t>MTCH</a:t>
            </a:r>
            <a:r>
              <a:rPr lang="en-US" sz="1400" dirty="0">
                <a:solidFill>
                  <a:srgbClr val="000000"/>
                </a:solidFill>
              </a:rPr>
              <a:t>-MAP	=ON		</a:t>
            </a:r>
            <a:r>
              <a:rPr lang="en-US" sz="1400" dirty="0" err="1">
                <a:solidFill>
                  <a:srgbClr val="000000"/>
                </a:solidFill>
              </a:rPr>
              <a:t>AVLD</a:t>
            </a:r>
            <a:r>
              <a:rPr lang="en-US" sz="1400" dirty="0">
                <a:solidFill>
                  <a:srgbClr val="000000"/>
                </a:solidFill>
              </a:rPr>
              <a:t>-LINK	=ON</a:t>
            </a:r>
          </a:p>
          <a:p>
            <a:pPr defTabSz="820738" eaLnBrk="0" hangingPunct="0"/>
            <a:endParaRPr lang="en-US" sz="1400" dirty="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85775" y="0"/>
            <a:ext cx="8582025" cy="914400"/>
          </a:xfrm>
        </p:spPr>
        <p:txBody>
          <a:bodyPr/>
          <a:lstStyle/>
          <a:p>
            <a:pPr eaLnBrk="1" hangingPunct="1"/>
            <a:r>
              <a:rPr lang="en-US" dirty="0" smtClean="0"/>
              <a:t>MP Measurement Administrative Commands</a:t>
            </a:r>
          </a:p>
        </p:txBody>
      </p:sp>
      <p:sp>
        <p:nvSpPr>
          <p:cNvPr id="30723" name="Rectangle 3"/>
          <p:cNvSpPr>
            <a:spLocks noChangeArrowheads="1"/>
          </p:cNvSpPr>
          <p:nvPr/>
        </p:nvSpPr>
        <p:spPr bwMode="auto">
          <a:xfrm>
            <a:off x="0" y="838200"/>
            <a:ext cx="9144000" cy="519113"/>
          </a:xfrm>
          <a:prstGeom prst="rect">
            <a:avLst/>
          </a:prstGeom>
          <a:noFill/>
          <a:ln w="9525">
            <a:noFill/>
            <a:miter lim="800000"/>
            <a:headEnd/>
            <a:tailEnd/>
          </a:ln>
        </p:spPr>
        <p:txBody>
          <a:bodyPr>
            <a:spAutoFit/>
          </a:bodyPr>
          <a:lstStyle/>
          <a:p>
            <a:pPr algn="ctr"/>
            <a:r>
              <a:rPr lang="en-US" sz="2800"/>
              <a:t>rept-stat-meas</a:t>
            </a:r>
          </a:p>
        </p:txBody>
      </p:sp>
      <p:sp>
        <p:nvSpPr>
          <p:cNvPr id="30724" name="Freeform 4"/>
          <p:cNvSpPr>
            <a:spLocks/>
          </p:cNvSpPr>
          <p:nvPr/>
        </p:nvSpPr>
        <p:spPr bwMode="auto">
          <a:xfrm>
            <a:off x="1476375" y="1447800"/>
            <a:ext cx="6175375" cy="4881563"/>
          </a:xfrm>
          <a:custGeom>
            <a:avLst/>
            <a:gdLst>
              <a:gd name="T0" fmla="*/ 91 w 688"/>
              <a:gd name="T1" fmla="*/ 0 h 544"/>
              <a:gd name="T2" fmla="*/ 0 w 688"/>
              <a:gd name="T3" fmla="*/ 90 h 544"/>
              <a:gd name="T4" fmla="*/ 0 w 688"/>
              <a:gd name="T5" fmla="*/ 453 h 544"/>
              <a:gd name="T6" fmla="*/ 91 w 688"/>
              <a:gd name="T7" fmla="*/ 544 h 544"/>
              <a:gd name="T8" fmla="*/ 597 w 688"/>
              <a:gd name="T9" fmla="*/ 544 h 544"/>
              <a:gd name="T10" fmla="*/ 688 w 688"/>
              <a:gd name="T11" fmla="*/ 453 h 544"/>
              <a:gd name="T12" fmla="*/ 688 w 688"/>
              <a:gd name="T13" fmla="*/ 90 h 544"/>
              <a:gd name="T14" fmla="*/ 597 w 688"/>
              <a:gd name="T15" fmla="*/ 0 h 544"/>
              <a:gd name="T16" fmla="*/ 91 w 688"/>
              <a:gd name="T17" fmla="*/ 0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8"/>
              <a:gd name="T28" fmla="*/ 0 h 544"/>
              <a:gd name="T29" fmla="*/ 688 w 688"/>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8" h="544">
                <a:moveTo>
                  <a:pt x="91" y="0"/>
                </a:moveTo>
                <a:cubicBezTo>
                  <a:pt x="41" y="0"/>
                  <a:pt x="0" y="40"/>
                  <a:pt x="0" y="90"/>
                </a:cubicBezTo>
                <a:lnTo>
                  <a:pt x="0" y="453"/>
                </a:lnTo>
                <a:cubicBezTo>
                  <a:pt x="0" y="503"/>
                  <a:pt x="41" y="544"/>
                  <a:pt x="91" y="544"/>
                </a:cubicBezTo>
                <a:lnTo>
                  <a:pt x="597" y="544"/>
                </a:lnTo>
                <a:cubicBezTo>
                  <a:pt x="647" y="544"/>
                  <a:pt x="688" y="503"/>
                  <a:pt x="688" y="453"/>
                </a:cubicBezTo>
                <a:lnTo>
                  <a:pt x="688" y="90"/>
                </a:lnTo>
                <a:cubicBezTo>
                  <a:pt x="688" y="40"/>
                  <a:pt x="647" y="0"/>
                  <a:pt x="597" y="0"/>
                </a:cubicBezTo>
                <a:lnTo>
                  <a:pt x="91" y="0"/>
                </a:lnTo>
                <a:close/>
              </a:path>
            </a:pathLst>
          </a:custGeom>
          <a:solidFill>
            <a:srgbClr val="66FF33"/>
          </a:solidFill>
          <a:ln w="7938" cap="rnd">
            <a:solidFill>
              <a:srgbClr val="000000"/>
            </a:solidFill>
            <a:prstDash val="solid"/>
            <a:round/>
            <a:headEnd/>
            <a:tailEnd/>
          </a:ln>
        </p:spPr>
        <p:txBody>
          <a:bodyPr/>
          <a:lstStyle/>
          <a:p>
            <a:endParaRPr lang="en-US"/>
          </a:p>
        </p:txBody>
      </p:sp>
      <p:sp>
        <p:nvSpPr>
          <p:cNvPr id="30725" name="Rectangle 5"/>
          <p:cNvSpPr>
            <a:spLocks noChangeArrowheads="1"/>
          </p:cNvSpPr>
          <p:nvPr/>
        </p:nvSpPr>
        <p:spPr bwMode="auto">
          <a:xfrm>
            <a:off x="2095500" y="1560513"/>
            <a:ext cx="4994275" cy="801687"/>
          </a:xfrm>
          <a:prstGeom prst="rect">
            <a:avLst/>
          </a:prstGeom>
          <a:noFill/>
          <a:ln w="7938">
            <a:solidFill>
              <a:srgbClr val="000000"/>
            </a:solidFill>
            <a:miter lim="800000"/>
            <a:headEnd/>
            <a:tailEnd/>
          </a:ln>
        </p:spPr>
        <p:txBody>
          <a:bodyPr/>
          <a:lstStyle/>
          <a:p>
            <a:endParaRPr lang="en-US"/>
          </a:p>
        </p:txBody>
      </p:sp>
      <p:sp>
        <p:nvSpPr>
          <p:cNvPr id="30726" name="Rectangle 6"/>
          <p:cNvSpPr>
            <a:spLocks noChangeArrowheads="1"/>
          </p:cNvSpPr>
          <p:nvPr/>
        </p:nvSpPr>
        <p:spPr bwMode="auto">
          <a:xfrm>
            <a:off x="2206625" y="1560513"/>
            <a:ext cx="1717675" cy="725487"/>
          </a:xfrm>
          <a:prstGeom prst="rect">
            <a:avLst/>
          </a:prstGeom>
          <a:noFill/>
          <a:ln w="7938">
            <a:solidFill>
              <a:srgbClr val="000000"/>
            </a:solidFill>
            <a:miter lim="800000"/>
            <a:headEnd/>
            <a:tailEnd/>
          </a:ln>
        </p:spPr>
        <p:txBody>
          <a:bodyPr/>
          <a:lstStyle/>
          <a:p>
            <a:endParaRPr lang="en-US"/>
          </a:p>
        </p:txBody>
      </p:sp>
      <p:sp>
        <p:nvSpPr>
          <p:cNvPr id="30727" name="Rectangle 7"/>
          <p:cNvSpPr>
            <a:spLocks noChangeArrowheads="1"/>
          </p:cNvSpPr>
          <p:nvPr/>
        </p:nvSpPr>
        <p:spPr bwMode="auto">
          <a:xfrm>
            <a:off x="2546350" y="1624013"/>
            <a:ext cx="80963" cy="152400"/>
          </a:xfrm>
          <a:prstGeom prst="rect">
            <a:avLst/>
          </a:prstGeom>
          <a:noFill/>
          <a:ln w="9525">
            <a:noFill/>
            <a:miter lim="800000"/>
            <a:headEnd/>
            <a:tailEnd/>
          </a:ln>
        </p:spPr>
        <p:txBody>
          <a:bodyPr/>
          <a:lstStyle/>
          <a:p>
            <a:endParaRPr lang="en-US"/>
          </a:p>
        </p:txBody>
      </p:sp>
      <p:sp>
        <p:nvSpPr>
          <p:cNvPr id="30728" name="Rectangle 8"/>
          <p:cNvSpPr>
            <a:spLocks noChangeArrowheads="1"/>
          </p:cNvSpPr>
          <p:nvPr/>
        </p:nvSpPr>
        <p:spPr bwMode="auto">
          <a:xfrm>
            <a:off x="2546350" y="1624013"/>
            <a:ext cx="73025" cy="142875"/>
          </a:xfrm>
          <a:prstGeom prst="rect">
            <a:avLst/>
          </a:prstGeom>
          <a:noFill/>
          <a:ln w="9525">
            <a:noFill/>
            <a:miter lim="800000"/>
            <a:headEnd/>
            <a:tailEnd/>
          </a:ln>
        </p:spPr>
        <p:txBody>
          <a:bodyPr/>
          <a:lstStyle/>
          <a:p>
            <a:endParaRPr lang="en-US"/>
          </a:p>
        </p:txBody>
      </p:sp>
      <p:sp>
        <p:nvSpPr>
          <p:cNvPr id="30729" name="Rectangle 9"/>
          <p:cNvSpPr>
            <a:spLocks noChangeArrowheads="1"/>
          </p:cNvSpPr>
          <p:nvPr/>
        </p:nvSpPr>
        <p:spPr bwMode="auto">
          <a:xfrm>
            <a:off x="2627313" y="1624013"/>
            <a:ext cx="73025" cy="152400"/>
          </a:xfrm>
          <a:prstGeom prst="rect">
            <a:avLst/>
          </a:prstGeom>
          <a:noFill/>
          <a:ln w="9525">
            <a:noFill/>
            <a:miter lim="800000"/>
            <a:headEnd/>
            <a:tailEnd/>
          </a:ln>
        </p:spPr>
        <p:txBody>
          <a:bodyPr/>
          <a:lstStyle/>
          <a:p>
            <a:endParaRPr lang="en-US"/>
          </a:p>
        </p:txBody>
      </p:sp>
      <p:sp>
        <p:nvSpPr>
          <p:cNvPr id="30730" name="Rectangle 10"/>
          <p:cNvSpPr>
            <a:spLocks noChangeArrowheads="1"/>
          </p:cNvSpPr>
          <p:nvPr/>
        </p:nvSpPr>
        <p:spPr bwMode="auto">
          <a:xfrm>
            <a:off x="2627313" y="1624013"/>
            <a:ext cx="73025" cy="142875"/>
          </a:xfrm>
          <a:prstGeom prst="rect">
            <a:avLst/>
          </a:prstGeom>
          <a:noFill/>
          <a:ln w="9525">
            <a:noFill/>
            <a:miter lim="800000"/>
            <a:headEnd/>
            <a:tailEnd/>
          </a:ln>
        </p:spPr>
        <p:txBody>
          <a:bodyPr/>
          <a:lstStyle/>
          <a:p>
            <a:endParaRPr lang="en-US"/>
          </a:p>
        </p:txBody>
      </p:sp>
      <p:sp>
        <p:nvSpPr>
          <p:cNvPr id="30731" name="Rectangle 11"/>
          <p:cNvSpPr>
            <a:spLocks noChangeArrowheads="1"/>
          </p:cNvSpPr>
          <p:nvPr/>
        </p:nvSpPr>
        <p:spPr bwMode="auto">
          <a:xfrm>
            <a:off x="2708275" y="1624013"/>
            <a:ext cx="80963" cy="152400"/>
          </a:xfrm>
          <a:prstGeom prst="rect">
            <a:avLst/>
          </a:prstGeom>
          <a:noFill/>
          <a:ln w="9525">
            <a:noFill/>
            <a:miter lim="800000"/>
            <a:headEnd/>
            <a:tailEnd/>
          </a:ln>
        </p:spPr>
        <p:txBody>
          <a:bodyPr/>
          <a:lstStyle/>
          <a:p>
            <a:endParaRPr lang="en-US"/>
          </a:p>
        </p:txBody>
      </p:sp>
      <p:sp>
        <p:nvSpPr>
          <p:cNvPr id="30732" name="Rectangle 12"/>
          <p:cNvSpPr>
            <a:spLocks noChangeArrowheads="1"/>
          </p:cNvSpPr>
          <p:nvPr/>
        </p:nvSpPr>
        <p:spPr bwMode="auto">
          <a:xfrm>
            <a:off x="2708275" y="1624013"/>
            <a:ext cx="71438" cy="142875"/>
          </a:xfrm>
          <a:prstGeom prst="rect">
            <a:avLst/>
          </a:prstGeom>
          <a:noFill/>
          <a:ln w="9525">
            <a:noFill/>
            <a:miter lim="800000"/>
            <a:headEnd/>
            <a:tailEnd/>
          </a:ln>
        </p:spPr>
        <p:txBody>
          <a:bodyPr/>
          <a:lstStyle/>
          <a:p>
            <a:endParaRPr lang="en-US"/>
          </a:p>
        </p:txBody>
      </p:sp>
      <p:sp>
        <p:nvSpPr>
          <p:cNvPr id="30733" name="Rectangle 13"/>
          <p:cNvSpPr>
            <a:spLocks noChangeArrowheads="1"/>
          </p:cNvSpPr>
          <p:nvPr/>
        </p:nvSpPr>
        <p:spPr bwMode="auto">
          <a:xfrm>
            <a:off x="2762250" y="1624013"/>
            <a:ext cx="80963" cy="152400"/>
          </a:xfrm>
          <a:prstGeom prst="rect">
            <a:avLst/>
          </a:prstGeom>
          <a:noFill/>
          <a:ln w="9525">
            <a:noFill/>
            <a:miter lim="800000"/>
            <a:headEnd/>
            <a:tailEnd/>
          </a:ln>
        </p:spPr>
        <p:txBody>
          <a:bodyPr/>
          <a:lstStyle/>
          <a:p>
            <a:endParaRPr lang="en-US"/>
          </a:p>
        </p:txBody>
      </p:sp>
      <p:sp>
        <p:nvSpPr>
          <p:cNvPr id="30734" name="Rectangle 14"/>
          <p:cNvSpPr>
            <a:spLocks noChangeArrowheads="1"/>
          </p:cNvSpPr>
          <p:nvPr/>
        </p:nvSpPr>
        <p:spPr bwMode="auto">
          <a:xfrm>
            <a:off x="2762250" y="1624013"/>
            <a:ext cx="71438" cy="142875"/>
          </a:xfrm>
          <a:prstGeom prst="rect">
            <a:avLst/>
          </a:prstGeom>
          <a:noFill/>
          <a:ln w="9525">
            <a:noFill/>
            <a:miter lim="800000"/>
            <a:headEnd/>
            <a:tailEnd/>
          </a:ln>
        </p:spPr>
        <p:txBody>
          <a:bodyPr/>
          <a:lstStyle/>
          <a:p>
            <a:endParaRPr lang="en-US"/>
          </a:p>
        </p:txBody>
      </p:sp>
      <p:sp>
        <p:nvSpPr>
          <p:cNvPr id="30735" name="Rectangle 15"/>
          <p:cNvSpPr>
            <a:spLocks noChangeArrowheads="1"/>
          </p:cNvSpPr>
          <p:nvPr/>
        </p:nvSpPr>
        <p:spPr bwMode="auto">
          <a:xfrm>
            <a:off x="2852738" y="1624013"/>
            <a:ext cx="71437" cy="152400"/>
          </a:xfrm>
          <a:prstGeom prst="rect">
            <a:avLst/>
          </a:prstGeom>
          <a:noFill/>
          <a:ln w="9525">
            <a:noFill/>
            <a:miter lim="800000"/>
            <a:headEnd/>
            <a:tailEnd/>
          </a:ln>
        </p:spPr>
        <p:txBody>
          <a:bodyPr/>
          <a:lstStyle/>
          <a:p>
            <a:endParaRPr lang="en-US"/>
          </a:p>
        </p:txBody>
      </p:sp>
      <p:sp>
        <p:nvSpPr>
          <p:cNvPr id="30736" name="Rectangle 16"/>
          <p:cNvSpPr>
            <a:spLocks noChangeArrowheads="1"/>
          </p:cNvSpPr>
          <p:nvPr/>
        </p:nvSpPr>
        <p:spPr bwMode="auto">
          <a:xfrm>
            <a:off x="2852738" y="1624013"/>
            <a:ext cx="71437" cy="142875"/>
          </a:xfrm>
          <a:prstGeom prst="rect">
            <a:avLst/>
          </a:prstGeom>
          <a:noFill/>
          <a:ln w="9525">
            <a:noFill/>
            <a:miter lim="800000"/>
            <a:headEnd/>
            <a:tailEnd/>
          </a:ln>
        </p:spPr>
        <p:txBody>
          <a:bodyPr/>
          <a:lstStyle/>
          <a:p>
            <a:endParaRPr lang="en-US"/>
          </a:p>
        </p:txBody>
      </p:sp>
      <p:sp>
        <p:nvSpPr>
          <p:cNvPr id="30737" name="Rectangle 17"/>
          <p:cNvSpPr>
            <a:spLocks noChangeArrowheads="1"/>
          </p:cNvSpPr>
          <p:nvPr/>
        </p:nvSpPr>
        <p:spPr bwMode="auto">
          <a:xfrm>
            <a:off x="2995613" y="1624013"/>
            <a:ext cx="80962" cy="152400"/>
          </a:xfrm>
          <a:prstGeom prst="rect">
            <a:avLst/>
          </a:prstGeom>
          <a:noFill/>
          <a:ln w="9525">
            <a:noFill/>
            <a:miter lim="800000"/>
            <a:headEnd/>
            <a:tailEnd/>
          </a:ln>
        </p:spPr>
        <p:txBody>
          <a:bodyPr/>
          <a:lstStyle/>
          <a:p>
            <a:endParaRPr lang="en-US"/>
          </a:p>
        </p:txBody>
      </p:sp>
      <p:sp>
        <p:nvSpPr>
          <p:cNvPr id="30738" name="Rectangle 18"/>
          <p:cNvSpPr>
            <a:spLocks noChangeArrowheads="1"/>
          </p:cNvSpPr>
          <p:nvPr/>
        </p:nvSpPr>
        <p:spPr bwMode="auto">
          <a:xfrm>
            <a:off x="2995613" y="1624013"/>
            <a:ext cx="71437" cy="142875"/>
          </a:xfrm>
          <a:prstGeom prst="rect">
            <a:avLst/>
          </a:prstGeom>
          <a:noFill/>
          <a:ln w="9525">
            <a:noFill/>
            <a:miter lim="800000"/>
            <a:headEnd/>
            <a:tailEnd/>
          </a:ln>
        </p:spPr>
        <p:txBody>
          <a:bodyPr/>
          <a:lstStyle/>
          <a:p>
            <a:endParaRPr lang="en-US"/>
          </a:p>
        </p:txBody>
      </p:sp>
      <p:sp>
        <p:nvSpPr>
          <p:cNvPr id="30739" name="Rectangle 19"/>
          <p:cNvSpPr>
            <a:spLocks noChangeArrowheads="1"/>
          </p:cNvSpPr>
          <p:nvPr/>
        </p:nvSpPr>
        <p:spPr bwMode="auto">
          <a:xfrm>
            <a:off x="3086100" y="1624013"/>
            <a:ext cx="80963" cy="152400"/>
          </a:xfrm>
          <a:prstGeom prst="rect">
            <a:avLst/>
          </a:prstGeom>
          <a:noFill/>
          <a:ln w="9525">
            <a:noFill/>
            <a:miter lim="800000"/>
            <a:headEnd/>
            <a:tailEnd/>
          </a:ln>
        </p:spPr>
        <p:txBody>
          <a:bodyPr/>
          <a:lstStyle/>
          <a:p>
            <a:endParaRPr lang="en-US"/>
          </a:p>
        </p:txBody>
      </p:sp>
      <p:sp>
        <p:nvSpPr>
          <p:cNvPr id="30740" name="Rectangle 20"/>
          <p:cNvSpPr>
            <a:spLocks noChangeArrowheads="1"/>
          </p:cNvSpPr>
          <p:nvPr/>
        </p:nvSpPr>
        <p:spPr bwMode="auto">
          <a:xfrm>
            <a:off x="3086100" y="1624013"/>
            <a:ext cx="71438" cy="142875"/>
          </a:xfrm>
          <a:prstGeom prst="rect">
            <a:avLst/>
          </a:prstGeom>
          <a:noFill/>
          <a:ln w="9525">
            <a:noFill/>
            <a:miter lim="800000"/>
            <a:headEnd/>
            <a:tailEnd/>
          </a:ln>
        </p:spPr>
        <p:txBody>
          <a:bodyPr/>
          <a:lstStyle/>
          <a:p>
            <a:endParaRPr lang="en-US"/>
          </a:p>
        </p:txBody>
      </p:sp>
      <p:sp>
        <p:nvSpPr>
          <p:cNvPr id="30741" name="Rectangle 21"/>
          <p:cNvSpPr>
            <a:spLocks noChangeArrowheads="1"/>
          </p:cNvSpPr>
          <p:nvPr/>
        </p:nvSpPr>
        <p:spPr bwMode="auto">
          <a:xfrm>
            <a:off x="3148013" y="1624013"/>
            <a:ext cx="73025" cy="152400"/>
          </a:xfrm>
          <a:prstGeom prst="rect">
            <a:avLst/>
          </a:prstGeom>
          <a:noFill/>
          <a:ln w="9525">
            <a:noFill/>
            <a:miter lim="800000"/>
            <a:headEnd/>
            <a:tailEnd/>
          </a:ln>
        </p:spPr>
        <p:txBody>
          <a:bodyPr/>
          <a:lstStyle/>
          <a:p>
            <a:endParaRPr lang="en-US"/>
          </a:p>
        </p:txBody>
      </p:sp>
      <p:sp>
        <p:nvSpPr>
          <p:cNvPr id="30742" name="Rectangle 22"/>
          <p:cNvSpPr>
            <a:spLocks noChangeArrowheads="1"/>
          </p:cNvSpPr>
          <p:nvPr/>
        </p:nvSpPr>
        <p:spPr bwMode="auto">
          <a:xfrm>
            <a:off x="3148013" y="1624013"/>
            <a:ext cx="73025" cy="142875"/>
          </a:xfrm>
          <a:prstGeom prst="rect">
            <a:avLst/>
          </a:prstGeom>
          <a:noFill/>
          <a:ln w="9525">
            <a:noFill/>
            <a:miter lim="800000"/>
            <a:headEnd/>
            <a:tailEnd/>
          </a:ln>
        </p:spPr>
        <p:txBody>
          <a:bodyPr/>
          <a:lstStyle/>
          <a:p>
            <a:endParaRPr lang="en-US"/>
          </a:p>
        </p:txBody>
      </p:sp>
      <p:sp>
        <p:nvSpPr>
          <p:cNvPr id="30743" name="Rectangle 23"/>
          <p:cNvSpPr>
            <a:spLocks noChangeArrowheads="1"/>
          </p:cNvSpPr>
          <p:nvPr/>
        </p:nvSpPr>
        <p:spPr bwMode="auto">
          <a:xfrm>
            <a:off x="3221038" y="1624013"/>
            <a:ext cx="79375" cy="152400"/>
          </a:xfrm>
          <a:prstGeom prst="rect">
            <a:avLst/>
          </a:prstGeom>
          <a:noFill/>
          <a:ln w="9525">
            <a:noFill/>
            <a:miter lim="800000"/>
            <a:headEnd/>
            <a:tailEnd/>
          </a:ln>
        </p:spPr>
        <p:txBody>
          <a:bodyPr/>
          <a:lstStyle/>
          <a:p>
            <a:endParaRPr lang="en-US"/>
          </a:p>
        </p:txBody>
      </p:sp>
      <p:sp>
        <p:nvSpPr>
          <p:cNvPr id="30744" name="Rectangle 24"/>
          <p:cNvSpPr>
            <a:spLocks noChangeArrowheads="1"/>
          </p:cNvSpPr>
          <p:nvPr/>
        </p:nvSpPr>
        <p:spPr bwMode="auto">
          <a:xfrm>
            <a:off x="3221038" y="1624013"/>
            <a:ext cx="71437" cy="142875"/>
          </a:xfrm>
          <a:prstGeom prst="rect">
            <a:avLst/>
          </a:prstGeom>
          <a:noFill/>
          <a:ln w="9525">
            <a:noFill/>
            <a:miter lim="800000"/>
            <a:headEnd/>
            <a:tailEnd/>
          </a:ln>
        </p:spPr>
        <p:txBody>
          <a:bodyPr/>
          <a:lstStyle/>
          <a:p>
            <a:endParaRPr lang="en-US"/>
          </a:p>
        </p:txBody>
      </p:sp>
      <p:sp>
        <p:nvSpPr>
          <p:cNvPr id="30745" name="Rectangle 25"/>
          <p:cNvSpPr>
            <a:spLocks noChangeArrowheads="1"/>
          </p:cNvSpPr>
          <p:nvPr/>
        </p:nvSpPr>
        <p:spPr bwMode="auto">
          <a:xfrm>
            <a:off x="3300413" y="1624013"/>
            <a:ext cx="73025" cy="152400"/>
          </a:xfrm>
          <a:prstGeom prst="rect">
            <a:avLst/>
          </a:prstGeom>
          <a:noFill/>
          <a:ln w="9525">
            <a:noFill/>
            <a:miter lim="800000"/>
            <a:headEnd/>
            <a:tailEnd/>
          </a:ln>
        </p:spPr>
        <p:txBody>
          <a:bodyPr/>
          <a:lstStyle/>
          <a:p>
            <a:endParaRPr lang="en-US"/>
          </a:p>
        </p:txBody>
      </p:sp>
      <p:sp>
        <p:nvSpPr>
          <p:cNvPr id="30746" name="Rectangle 26"/>
          <p:cNvSpPr>
            <a:spLocks noChangeArrowheads="1"/>
          </p:cNvSpPr>
          <p:nvPr/>
        </p:nvSpPr>
        <p:spPr bwMode="auto">
          <a:xfrm>
            <a:off x="3300413" y="1624013"/>
            <a:ext cx="73025" cy="142875"/>
          </a:xfrm>
          <a:prstGeom prst="rect">
            <a:avLst/>
          </a:prstGeom>
          <a:noFill/>
          <a:ln w="9525">
            <a:noFill/>
            <a:miter lim="800000"/>
            <a:headEnd/>
            <a:tailEnd/>
          </a:ln>
        </p:spPr>
        <p:txBody>
          <a:bodyPr/>
          <a:lstStyle/>
          <a:p>
            <a:endParaRPr lang="en-US"/>
          </a:p>
        </p:txBody>
      </p:sp>
      <p:sp>
        <p:nvSpPr>
          <p:cNvPr id="30747" name="Rectangle 27"/>
          <p:cNvSpPr>
            <a:spLocks noChangeArrowheads="1"/>
          </p:cNvSpPr>
          <p:nvPr/>
        </p:nvSpPr>
        <p:spPr bwMode="auto">
          <a:xfrm>
            <a:off x="3373438" y="1624013"/>
            <a:ext cx="80962" cy="152400"/>
          </a:xfrm>
          <a:prstGeom prst="rect">
            <a:avLst/>
          </a:prstGeom>
          <a:noFill/>
          <a:ln w="9525">
            <a:noFill/>
            <a:miter lim="800000"/>
            <a:headEnd/>
            <a:tailEnd/>
          </a:ln>
        </p:spPr>
        <p:txBody>
          <a:bodyPr/>
          <a:lstStyle/>
          <a:p>
            <a:endParaRPr lang="en-US"/>
          </a:p>
        </p:txBody>
      </p:sp>
      <p:sp>
        <p:nvSpPr>
          <p:cNvPr id="30748" name="Rectangle 28"/>
          <p:cNvSpPr>
            <a:spLocks noChangeArrowheads="1"/>
          </p:cNvSpPr>
          <p:nvPr/>
        </p:nvSpPr>
        <p:spPr bwMode="auto">
          <a:xfrm>
            <a:off x="3373438" y="1624013"/>
            <a:ext cx="71437" cy="142875"/>
          </a:xfrm>
          <a:prstGeom prst="rect">
            <a:avLst/>
          </a:prstGeom>
          <a:noFill/>
          <a:ln w="9525">
            <a:noFill/>
            <a:miter lim="800000"/>
            <a:headEnd/>
            <a:tailEnd/>
          </a:ln>
        </p:spPr>
        <p:txBody>
          <a:bodyPr/>
          <a:lstStyle/>
          <a:p>
            <a:endParaRPr lang="en-US"/>
          </a:p>
        </p:txBody>
      </p:sp>
      <p:sp>
        <p:nvSpPr>
          <p:cNvPr id="30749" name="Rectangle 29"/>
          <p:cNvSpPr>
            <a:spLocks noChangeArrowheads="1"/>
          </p:cNvSpPr>
          <p:nvPr/>
        </p:nvSpPr>
        <p:spPr bwMode="auto">
          <a:xfrm>
            <a:off x="1893888" y="5141913"/>
            <a:ext cx="5187950" cy="835025"/>
          </a:xfrm>
          <a:prstGeom prst="rect">
            <a:avLst/>
          </a:prstGeom>
          <a:noFill/>
          <a:ln w="7938">
            <a:solidFill>
              <a:srgbClr val="000000"/>
            </a:solidFill>
            <a:miter lim="800000"/>
            <a:headEnd/>
            <a:tailEnd/>
          </a:ln>
        </p:spPr>
        <p:txBody>
          <a:bodyPr/>
          <a:lstStyle/>
          <a:p>
            <a:endParaRPr lang="en-US"/>
          </a:p>
        </p:txBody>
      </p:sp>
      <p:sp>
        <p:nvSpPr>
          <p:cNvPr id="30750" name="Rectangle 30"/>
          <p:cNvSpPr>
            <a:spLocks noChangeArrowheads="1"/>
          </p:cNvSpPr>
          <p:nvPr/>
        </p:nvSpPr>
        <p:spPr bwMode="auto">
          <a:xfrm>
            <a:off x="1373188" y="5240338"/>
            <a:ext cx="71437" cy="171450"/>
          </a:xfrm>
          <a:prstGeom prst="rect">
            <a:avLst/>
          </a:prstGeom>
          <a:noFill/>
          <a:ln w="9525">
            <a:noFill/>
            <a:miter lim="800000"/>
            <a:headEnd/>
            <a:tailEnd/>
          </a:ln>
        </p:spPr>
        <p:txBody>
          <a:bodyPr/>
          <a:lstStyle/>
          <a:p>
            <a:endParaRPr lang="en-US"/>
          </a:p>
        </p:txBody>
      </p:sp>
      <p:sp>
        <p:nvSpPr>
          <p:cNvPr id="30751" name="Rectangle 31"/>
          <p:cNvSpPr>
            <a:spLocks noChangeArrowheads="1"/>
          </p:cNvSpPr>
          <p:nvPr/>
        </p:nvSpPr>
        <p:spPr bwMode="auto">
          <a:xfrm>
            <a:off x="1454150" y="5240338"/>
            <a:ext cx="71438" cy="171450"/>
          </a:xfrm>
          <a:prstGeom prst="rect">
            <a:avLst/>
          </a:prstGeom>
          <a:noFill/>
          <a:ln w="9525">
            <a:noFill/>
            <a:miter lim="800000"/>
            <a:headEnd/>
            <a:tailEnd/>
          </a:ln>
        </p:spPr>
        <p:txBody>
          <a:bodyPr/>
          <a:lstStyle/>
          <a:p>
            <a:endParaRPr lang="en-US"/>
          </a:p>
        </p:txBody>
      </p:sp>
      <p:sp>
        <p:nvSpPr>
          <p:cNvPr id="30752" name="Rectangle 32"/>
          <p:cNvSpPr>
            <a:spLocks noChangeArrowheads="1"/>
          </p:cNvSpPr>
          <p:nvPr/>
        </p:nvSpPr>
        <p:spPr bwMode="auto">
          <a:xfrm>
            <a:off x="1363663" y="5537200"/>
            <a:ext cx="80962" cy="169863"/>
          </a:xfrm>
          <a:prstGeom prst="rect">
            <a:avLst/>
          </a:prstGeom>
          <a:noFill/>
          <a:ln w="9525">
            <a:noFill/>
            <a:miter lim="800000"/>
            <a:headEnd/>
            <a:tailEnd/>
          </a:ln>
        </p:spPr>
        <p:txBody>
          <a:bodyPr/>
          <a:lstStyle/>
          <a:p>
            <a:endParaRPr lang="en-US"/>
          </a:p>
        </p:txBody>
      </p:sp>
      <p:sp>
        <p:nvSpPr>
          <p:cNvPr id="30753" name="Rectangle 33"/>
          <p:cNvSpPr>
            <a:spLocks noChangeArrowheads="1"/>
          </p:cNvSpPr>
          <p:nvPr/>
        </p:nvSpPr>
        <p:spPr bwMode="auto">
          <a:xfrm>
            <a:off x="1409700" y="5527675"/>
            <a:ext cx="160338" cy="223838"/>
          </a:xfrm>
          <a:prstGeom prst="rect">
            <a:avLst/>
          </a:prstGeom>
          <a:noFill/>
          <a:ln w="9525">
            <a:noFill/>
            <a:miter lim="800000"/>
            <a:headEnd/>
            <a:tailEnd/>
          </a:ln>
        </p:spPr>
        <p:txBody>
          <a:bodyPr/>
          <a:lstStyle/>
          <a:p>
            <a:endParaRPr lang="en-US"/>
          </a:p>
        </p:txBody>
      </p:sp>
      <p:sp>
        <p:nvSpPr>
          <p:cNvPr id="30754" name="Rectangle 34"/>
          <p:cNvSpPr>
            <a:spLocks noChangeArrowheads="1"/>
          </p:cNvSpPr>
          <p:nvPr/>
        </p:nvSpPr>
        <p:spPr bwMode="auto">
          <a:xfrm>
            <a:off x="1454150" y="5537200"/>
            <a:ext cx="71438" cy="169863"/>
          </a:xfrm>
          <a:prstGeom prst="rect">
            <a:avLst/>
          </a:prstGeom>
          <a:noFill/>
          <a:ln w="9525">
            <a:noFill/>
            <a:miter lim="800000"/>
            <a:headEnd/>
            <a:tailEnd/>
          </a:ln>
        </p:spPr>
        <p:txBody>
          <a:bodyPr/>
          <a:lstStyle/>
          <a:p>
            <a:endParaRPr lang="en-US"/>
          </a:p>
        </p:txBody>
      </p:sp>
      <p:sp>
        <p:nvSpPr>
          <p:cNvPr id="30755" name="Rectangle 35"/>
          <p:cNvSpPr>
            <a:spLocks noChangeArrowheads="1"/>
          </p:cNvSpPr>
          <p:nvPr/>
        </p:nvSpPr>
        <p:spPr bwMode="auto">
          <a:xfrm>
            <a:off x="1481138" y="5527675"/>
            <a:ext cx="161925" cy="223838"/>
          </a:xfrm>
          <a:prstGeom prst="rect">
            <a:avLst/>
          </a:prstGeom>
          <a:noFill/>
          <a:ln w="9525">
            <a:noFill/>
            <a:miter lim="800000"/>
            <a:headEnd/>
            <a:tailEnd/>
          </a:ln>
        </p:spPr>
        <p:txBody>
          <a:bodyPr/>
          <a:lstStyle/>
          <a:p>
            <a:endParaRPr lang="en-US"/>
          </a:p>
        </p:txBody>
      </p:sp>
      <p:sp>
        <p:nvSpPr>
          <p:cNvPr id="30756" name="Rectangle 36"/>
          <p:cNvSpPr>
            <a:spLocks noChangeArrowheads="1"/>
          </p:cNvSpPr>
          <p:nvPr/>
        </p:nvSpPr>
        <p:spPr bwMode="auto">
          <a:xfrm>
            <a:off x="1525588" y="5537200"/>
            <a:ext cx="80962" cy="169863"/>
          </a:xfrm>
          <a:prstGeom prst="rect">
            <a:avLst/>
          </a:prstGeom>
          <a:noFill/>
          <a:ln w="9525">
            <a:noFill/>
            <a:miter lim="800000"/>
            <a:headEnd/>
            <a:tailEnd/>
          </a:ln>
        </p:spPr>
        <p:txBody>
          <a:bodyPr/>
          <a:lstStyle/>
          <a:p>
            <a:endParaRPr lang="en-US"/>
          </a:p>
        </p:txBody>
      </p:sp>
      <p:sp>
        <p:nvSpPr>
          <p:cNvPr id="30757" name="Rectangle 37"/>
          <p:cNvSpPr>
            <a:spLocks noChangeArrowheads="1"/>
          </p:cNvSpPr>
          <p:nvPr/>
        </p:nvSpPr>
        <p:spPr bwMode="auto">
          <a:xfrm>
            <a:off x="1803400" y="2433638"/>
            <a:ext cx="5872163" cy="1095375"/>
          </a:xfrm>
          <a:prstGeom prst="rect">
            <a:avLst/>
          </a:prstGeom>
          <a:noFill/>
          <a:ln w="9525">
            <a:noFill/>
            <a:miter lim="800000"/>
            <a:headEnd/>
            <a:tailEnd/>
          </a:ln>
        </p:spPr>
        <p:txBody>
          <a:bodyPr/>
          <a:lstStyle/>
          <a:p>
            <a:endParaRPr lang="en-US"/>
          </a:p>
        </p:txBody>
      </p:sp>
      <p:sp>
        <p:nvSpPr>
          <p:cNvPr id="30758" name="Rectangle 38"/>
          <p:cNvSpPr>
            <a:spLocks noChangeArrowheads="1"/>
          </p:cNvSpPr>
          <p:nvPr/>
        </p:nvSpPr>
        <p:spPr bwMode="auto">
          <a:xfrm>
            <a:off x="1690688" y="2752725"/>
            <a:ext cx="5484899" cy="215444"/>
          </a:xfrm>
          <a:prstGeom prst="rect">
            <a:avLst/>
          </a:prstGeom>
          <a:noFill/>
          <a:ln w="9525">
            <a:noFill/>
            <a:miter lim="800000"/>
            <a:headEnd/>
            <a:tailEnd/>
          </a:ln>
        </p:spPr>
        <p:txBody>
          <a:bodyPr wrap="none" lIns="0" tIns="0" rIns="0" bIns="0">
            <a:spAutoFit/>
          </a:bodyPr>
          <a:lstStyle/>
          <a:p>
            <a:pPr eaLnBrk="0" hangingPunct="0"/>
            <a:r>
              <a:rPr lang="en-US" sz="1400" dirty="0">
                <a:solidFill>
                  <a:srgbClr val="000000"/>
                </a:solidFill>
                <a:latin typeface="Courier" pitchFamily="49" charset="0"/>
              </a:rPr>
              <a:t>   </a:t>
            </a:r>
            <a:r>
              <a:rPr lang="en-US" sz="1400" dirty="0">
                <a:solidFill>
                  <a:srgbClr val="000000"/>
                </a:solidFill>
              </a:rPr>
              <a:t>RLGHNCXA21W       </a:t>
            </a:r>
            <a:r>
              <a:rPr lang="en-US" sz="1400" dirty="0" smtClean="0">
                <a:solidFill>
                  <a:srgbClr val="000000"/>
                </a:solidFill>
              </a:rPr>
              <a:t>11-02-23       </a:t>
            </a:r>
            <a:r>
              <a:rPr lang="en-US" sz="1400" dirty="0">
                <a:solidFill>
                  <a:srgbClr val="000000"/>
                </a:solidFill>
              </a:rPr>
              <a:t>16:10:50 EST        REL. XX.X </a:t>
            </a:r>
          </a:p>
        </p:txBody>
      </p:sp>
      <p:sp>
        <p:nvSpPr>
          <p:cNvPr id="30759" name="Rectangle 39"/>
          <p:cNvSpPr>
            <a:spLocks noChangeArrowheads="1"/>
          </p:cNvSpPr>
          <p:nvPr/>
        </p:nvSpPr>
        <p:spPr bwMode="auto">
          <a:xfrm>
            <a:off x="1828800" y="3124200"/>
            <a:ext cx="5422900" cy="1938992"/>
          </a:xfrm>
          <a:prstGeom prst="rect">
            <a:avLst/>
          </a:prstGeom>
          <a:noFill/>
          <a:ln w="9525">
            <a:noFill/>
            <a:miter lim="800000"/>
            <a:headEnd/>
            <a:tailEnd/>
          </a:ln>
        </p:spPr>
        <p:txBody>
          <a:bodyPr lIns="0" tIns="0" rIns="0" bIns="0">
            <a:spAutoFit/>
          </a:bodyPr>
          <a:lstStyle/>
          <a:p>
            <a:pPr eaLnBrk="0" hangingPunct="0"/>
            <a:r>
              <a:rPr lang="en-US" sz="1400" b="1" dirty="0">
                <a:solidFill>
                  <a:srgbClr val="000000"/>
                </a:solidFill>
                <a:latin typeface="Courier" pitchFamily="49" charset="0"/>
              </a:rPr>
              <a:t>  </a:t>
            </a:r>
            <a:r>
              <a:rPr lang="en-US" sz="1400" dirty="0">
                <a:solidFill>
                  <a:srgbClr val="000000"/>
                </a:solidFill>
              </a:rPr>
              <a:t>ALARM STATUS=NO ALARMS</a:t>
            </a:r>
          </a:p>
          <a:p>
            <a:pPr eaLnBrk="0" hangingPunct="0"/>
            <a:r>
              <a:rPr lang="en-US" sz="1400" dirty="0">
                <a:solidFill>
                  <a:srgbClr val="000000"/>
                </a:solidFill>
              </a:rPr>
              <a:t>    CARD       VERSION	TYPE	PST         SST</a:t>
            </a:r>
          </a:p>
          <a:p>
            <a:pPr eaLnBrk="0" hangingPunct="0"/>
            <a:r>
              <a:rPr lang="en-US" sz="1400" dirty="0">
                <a:solidFill>
                  <a:srgbClr val="000000"/>
                </a:solidFill>
              </a:rPr>
              <a:t>    1104  P     131-47-000                  EDSM	IS-NR      ACTIVE</a:t>
            </a:r>
          </a:p>
          <a:p>
            <a:pPr eaLnBrk="0" hangingPunct="0"/>
            <a:r>
              <a:rPr lang="en-US" sz="1400" dirty="0">
                <a:solidFill>
                  <a:srgbClr val="000000"/>
                </a:solidFill>
              </a:rPr>
              <a:t>              IP Link A                                          	IS-NR      ACTIVE   </a:t>
            </a:r>
          </a:p>
          <a:p>
            <a:pPr eaLnBrk="0" hangingPunct="0"/>
            <a:r>
              <a:rPr lang="en-US" sz="1400" dirty="0">
                <a:solidFill>
                  <a:srgbClr val="000000"/>
                </a:solidFill>
              </a:rPr>
              <a:t>    1106          131-47-000                 EDSM	IS-NR      ACTIVE</a:t>
            </a:r>
          </a:p>
          <a:p>
            <a:pPr eaLnBrk="0" hangingPunct="0"/>
            <a:r>
              <a:rPr lang="en-US" sz="1400" dirty="0">
                <a:solidFill>
                  <a:srgbClr val="000000"/>
                </a:solidFill>
              </a:rPr>
              <a:t>              IP Link A                                         	IS-NR      ACTIVE </a:t>
            </a:r>
          </a:p>
          <a:p>
            <a:pPr eaLnBrk="0" hangingPunct="0"/>
            <a:r>
              <a:rPr lang="en-US" sz="1400" dirty="0">
                <a:solidFill>
                  <a:srgbClr val="000000"/>
                </a:solidFill>
              </a:rPr>
              <a:t>    CARD </a:t>
            </a:r>
            <a:r>
              <a:rPr lang="en-US" sz="1400" dirty="0" smtClean="0">
                <a:solidFill>
                  <a:srgbClr val="000000"/>
                </a:solidFill>
              </a:rPr>
              <a:t>1104 </a:t>
            </a:r>
            <a:r>
              <a:rPr lang="en-US" sz="1400" dirty="0">
                <a:solidFill>
                  <a:srgbClr val="000000"/>
                </a:solidFill>
              </a:rPr>
              <a:t>ALARM STATUS = NO ALARMS</a:t>
            </a:r>
          </a:p>
          <a:p>
            <a:pPr eaLnBrk="0" hangingPunct="0"/>
            <a:r>
              <a:rPr lang="en-US" sz="1400" dirty="0">
                <a:solidFill>
                  <a:srgbClr val="000000"/>
                </a:solidFill>
              </a:rPr>
              <a:t>    CARD </a:t>
            </a:r>
            <a:r>
              <a:rPr lang="en-US" sz="1400" dirty="0" smtClean="0">
                <a:solidFill>
                  <a:srgbClr val="000000"/>
                </a:solidFill>
              </a:rPr>
              <a:t>1106 </a:t>
            </a:r>
            <a:r>
              <a:rPr lang="en-US" sz="1400" dirty="0">
                <a:solidFill>
                  <a:srgbClr val="000000"/>
                </a:solidFill>
              </a:rPr>
              <a:t>ALARM STATUS = NO ALARMS</a:t>
            </a:r>
          </a:p>
          <a:p>
            <a:pPr eaLnBrk="0" hangingPunct="0"/>
            <a:r>
              <a:rPr lang="en-US" sz="1400" b="1" dirty="0">
                <a:solidFill>
                  <a:srgbClr val="000000"/>
                </a:solidFill>
                <a:latin typeface="Courier" pitchFamily="49" charset="0"/>
              </a:rPr>
              <a:t>    </a:t>
            </a:r>
            <a:endParaRPr lang="en-US" sz="1200" b="1" dirty="0">
              <a:solidFill>
                <a:srgbClr val="000000"/>
              </a:solidFill>
              <a:latin typeface="Courier" pitchFamily="49" charset="0"/>
            </a:endParaRPr>
          </a:p>
        </p:txBody>
      </p:sp>
      <p:sp>
        <p:nvSpPr>
          <p:cNvPr id="30760" name="Rectangle 40"/>
          <p:cNvSpPr>
            <a:spLocks noChangeArrowheads="1"/>
          </p:cNvSpPr>
          <p:nvPr/>
        </p:nvSpPr>
        <p:spPr bwMode="auto">
          <a:xfrm>
            <a:off x="2090738" y="5213350"/>
            <a:ext cx="1176337" cy="233363"/>
          </a:xfrm>
          <a:prstGeom prst="rect">
            <a:avLst/>
          </a:prstGeom>
          <a:noFill/>
          <a:ln w="9525">
            <a:noFill/>
            <a:miter lim="800000"/>
            <a:headEnd/>
            <a:tailEnd/>
          </a:ln>
        </p:spPr>
        <p:txBody>
          <a:bodyPr/>
          <a:lstStyle/>
          <a:p>
            <a:endParaRPr lang="en-US"/>
          </a:p>
        </p:txBody>
      </p:sp>
      <p:sp>
        <p:nvSpPr>
          <p:cNvPr id="30761" name="Rectangle 41"/>
          <p:cNvSpPr>
            <a:spLocks noChangeArrowheads="1"/>
          </p:cNvSpPr>
          <p:nvPr/>
        </p:nvSpPr>
        <p:spPr bwMode="auto">
          <a:xfrm>
            <a:off x="2057400" y="5715000"/>
            <a:ext cx="1320800" cy="233363"/>
          </a:xfrm>
          <a:prstGeom prst="rect">
            <a:avLst/>
          </a:prstGeom>
          <a:noFill/>
          <a:ln w="9525">
            <a:noFill/>
            <a:miter lim="800000"/>
            <a:headEnd/>
            <a:tailEnd/>
          </a:ln>
        </p:spPr>
        <p:txBody>
          <a:bodyPr/>
          <a:lstStyle/>
          <a:p>
            <a:endParaRPr lang="en-US"/>
          </a:p>
        </p:txBody>
      </p:sp>
      <p:sp>
        <p:nvSpPr>
          <p:cNvPr id="30762" name="Rectangle 42"/>
          <p:cNvSpPr>
            <a:spLocks noChangeArrowheads="1"/>
          </p:cNvSpPr>
          <p:nvPr/>
        </p:nvSpPr>
        <p:spPr bwMode="auto">
          <a:xfrm>
            <a:off x="2171700" y="5788025"/>
            <a:ext cx="136525" cy="136525"/>
          </a:xfrm>
          <a:prstGeom prst="rect">
            <a:avLst/>
          </a:prstGeom>
          <a:noFill/>
          <a:ln w="9525">
            <a:noFill/>
            <a:miter lim="800000"/>
            <a:headEnd/>
            <a:tailEnd/>
          </a:ln>
        </p:spPr>
        <p:txBody>
          <a:bodyPr wrap="none" lIns="0" tIns="0" rIns="0" bIns="0">
            <a:spAutoFit/>
          </a:bodyPr>
          <a:lstStyle/>
          <a:p>
            <a:pPr eaLnBrk="0" hangingPunct="0"/>
            <a:r>
              <a:rPr lang="en-US" sz="900">
                <a:solidFill>
                  <a:srgbClr val="000000"/>
                </a:solidFill>
                <a:latin typeface="Courier" pitchFamily="49" charset="0"/>
              </a:rPr>
              <a:t>&gt; </a:t>
            </a:r>
            <a:endParaRPr lang="en-US" sz="1200">
              <a:solidFill>
                <a:srgbClr val="000000"/>
              </a:solidFill>
              <a:latin typeface="Courier" pitchFamily="49" charset="0"/>
            </a:endParaRPr>
          </a:p>
        </p:txBody>
      </p:sp>
      <p:sp>
        <p:nvSpPr>
          <p:cNvPr id="30763" name="Rectangle 43"/>
          <p:cNvSpPr>
            <a:spLocks noChangeArrowheads="1"/>
          </p:cNvSpPr>
          <p:nvPr/>
        </p:nvSpPr>
        <p:spPr bwMode="auto">
          <a:xfrm>
            <a:off x="2244725" y="5572125"/>
            <a:ext cx="1149350" cy="136525"/>
          </a:xfrm>
          <a:prstGeom prst="rect">
            <a:avLst/>
          </a:prstGeom>
          <a:noFill/>
          <a:ln w="9525">
            <a:noFill/>
            <a:miter lim="800000"/>
            <a:headEnd/>
            <a:tailEnd/>
          </a:ln>
        </p:spPr>
        <p:txBody>
          <a:bodyPr wrap="none" lIns="0" tIns="0" rIns="0" bIns="0">
            <a:spAutoFit/>
          </a:bodyPr>
          <a:lstStyle/>
          <a:p>
            <a:pPr eaLnBrk="0" hangingPunct="0"/>
            <a:r>
              <a:rPr lang="en-US" sz="900" b="1">
                <a:solidFill>
                  <a:srgbClr val="000000"/>
                </a:solidFill>
              </a:rPr>
              <a:t>command Accepted  </a:t>
            </a:r>
            <a:endParaRPr lang="en-US" sz="1200" b="1">
              <a:solidFill>
                <a:srgbClr val="000000"/>
              </a:solidFill>
            </a:endParaRPr>
          </a:p>
        </p:txBody>
      </p:sp>
      <p:sp>
        <p:nvSpPr>
          <p:cNvPr id="30764" name="Rectangle 44"/>
          <p:cNvSpPr>
            <a:spLocks noChangeArrowheads="1"/>
          </p:cNvSpPr>
          <p:nvPr/>
        </p:nvSpPr>
        <p:spPr bwMode="auto">
          <a:xfrm>
            <a:off x="2705100" y="1828800"/>
            <a:ext cx="304800" cy="228600"/>
          </a:xfrm>
          <a:prstGeom prst="rect">
            <a:avLst/>
          </a:prstGeom>
          <a:noFill/>
          <a:ln w="7938">
            <a:solidFill>
              <a:srgbClr val="000000"/>
            </a:solidFill>
            <a:miter lim="800000"/>
            <a:headEnd/>
            <a:tailEnd/>
          </a:ln>
        </p:spPr>
        <p:txBody>
          <a:bodyPr/>
          <a:lstStyle/>
          <a:p>
            <a:endParaRPr lang="en-US"/>
          </a:p>
        </p:txBody>
      </p:sp>
      <p:sp>
        <p:nvSpPr>
          <p:cNvPr id="30765" name="Rectangle 45"/>
          <p:cNvSpPr>
            <a:spLocks noChangeArrowheads="1"/>
          </p:cNvSpPr>
          <p:nvPr/>
        </p:nvSpPr>
        <p:spPr bwMode="auto">
          <a:xfrm>
            <a:off x="3162300" y="1828800"/>
            <a:ext cx="287338" cy="228600"/>
          </a:xfrm>
          <a:prstGeom prst="rect">
            <a:avLst/>
          </a:prstGeom>
          <a:noFill/>
          <a:ln w="7938">
            <a:solidFill>
              <a:srgbClr val="000000"/>
            </a:solidFill>
            <a:miter lim="800000"/>
            <a:headEnd/>
            <a:tailEnd/>
          </a:ln>
        </p:spPr>
        <p:txBody>
          <a:bodyPr/>
          <a:lstStyle/>
          <a:p>
            <a:endParaRPr lang="en-US"/>
          </a:p>
        </p:txBody>
      </p:sp>
      <p:sp>
        <p:nvSpPr>
          <p:cNvPr id="30766" name="Rectangle 46"/>
          <p:cNvSpPr>
            <a:spLocks noChangeArrowheads="1"/>
          </p:cNvSpPr>
          <p:nvPr/>
        </p:nvSpPr>
        <p:spPr bwMode="auto">
          <a:xfrm>
            <a:off x="3543300" y="1828800"/>
            <a:ext cx="304800" cy="228600"/>
          </a:xfrm>
          <a:prstGeom prst="rect">
            <a:avLst/>
          </a:prstGeom>
          <a:noFill/>
          <a:ln w="7938">
            <a:solidFill>
              <a:srgbClr val="000000"/>
            </a:solidFill>
            <a:miter lim="800000"/>
            <a:headEnd/>
            <a:tailEnd/>
          </a:ln>
        </p:spPr>
        <p:txBody>
          <a:bodyPr/>
          <a:lstStyle/>
          <a:p>
            <a:endParaRPr lang="en-US"/>
          </a:p>
        </p:txBody>
      </p:sp>
      <p:sp>
        <p:nvSpPr>
          <p:cNvPr id="30767" name="Rectangle 47"/>
          <p:cNvSpPr>
            <a:spLocks noChangeArrowheads="1"/>
          </p:cNvSpPr>
          <p:nvPr/>
        </p:nvSpPr>
        <p:spPr bwMode="auto">
          <a:xfrm>
            <a:off x="2324100" y="1828800"/>
            <a:ext cx="304800" cy="228600"/>
          </a:xfrm>
          <a:prstGeom prst="rect">
            <a:avLst/>
          </a:prstGeom>
          <a:noFill/>
          <a:ln w="7938">
            <a:solidFill>
              <a:srgbClr val="000000"/>
            </a:solidFill>
            <a:miter lim="800000"/>
            <a:headEnd/>
            <a:tailEnd/>
          </a:ln>
        </p:spPr>
        <p:txBody>
          <a:bodyPr/>
          <a:lstStyle/>
          <a:p>
            <a:endParaRPr lang="en-US"/>
          </a:p>
        </p:txBody>
      </p:sp>
      <p:sp>
        <p:nvSpPr>
          <p:cNvPr id="30768" name="Text Box 48"/>
          <p:cNvSpPr txBox="1">
            <a:spLocks noChangeArrowheads="1"/>
          </p:cNvSpPr>
          <p:nvPr/>
        </p:nvSpPr>
        <p:spPr bwMode="auto">
          <a:xfrm>
            <a:off x="2400300" y="1600200"/>
            <a:ext cx="1219200" cy="228600"/>
          </a:xfrm>
          <a:prstGeom prst="rect">
            <a:avLst/>
          </a:prstGeom>
          <a:noFill/>
          <a:ln w="9525">
            <a:noFill/>
            <a:miter lim="800000"/>
            <a:headEnd/>
            <a:tailEnd/>
          </a:ln>
        </p:spPr>
        <p:txBody>
          <a:bodyPr>
            <a:spAutoFit/>
          </a:bodyPr>
          <a:lstStyle/>
          <a:p>
            <a:pPr>
              <a:spcBef>
                <a:spcPct val="50000"/>
              </a:spcBef>
            </a:pPr>
            <a:r>
              <a:rPr lang="en-US" sz="900">
                <a:solidFill>
                  <a:srgbClr val="000000"/>
                </a:solidFill>
              </a:rPr>
              <a:t>   ALARM STATUS</a:t>
            </a:r>
          </a:p>
        </p:txBody>
      </p:sp>
      <p:sp>
        <p:nvSpPr>
          <p:cNvPr id="30769" name="Text Box 49"/>
          <p:cNvSpPr txBox="1">
            <a:spLocks noChangeArrowheads="1"/>
          </p:cNvSpPr>
          <p:nvPr/>
        </p:nvSpPr>
        <p:spPr bwMode="auto">
          <a:xfrm>
            <a:off x="2209800" y="5715000"/>
            <a:ext cx="1524000" cy="244475"/>
          </a:xfrm>
          <a:prstGeom prst="rect">
            <a:avLst/>
          </a:prstGeom>
          <a:noFill/>
          <a:ln w="9525">
            <a:noFill/>
            <a:miter lim="800000"/>
            <a:headEnd/>
            <a:tailEnd/>
          </a:ln>
        </p:spPr>
        <p:txBody>
          <a:bodyPr>
            <a:spAutoFit/>
          </a:bodyPr>
          <a:lstStyle/>
          <a:p>
            <a:pPr>
              <a:spcBef>
                <a:spcPct val="50000"/>
              </a:spcBef>
            </a:pPr>
            <a:r>
              <a:rPr lang="en-US" sz="1000" b="1">
                <a:solidFill>
                  <a:srgbClr val="000000"/>
                </a:solidFill>
              </a:rPr>
              <a:t>rept-stat-meas</a:t>
            </a:r>
          </a:p>
        </p:txBody>
      </p:sp>
      <p:sp>
        <p:nvSpPr>
          <p:cNvPr id="30770" name="Rectangle 50"/>
          <p:cNvSpPr>
            <a:spLocks noChangeArrowheads="1"/>
          </p:cNvSpPr>
          <p:nvPr/>
        </p:nvSpPr>
        <p:spPr bwMode="auto">
          <a:xfrm>
            <a:off x="2209800" y="5246688"/>
            <a:ext cx="939800" cy="244475"/>
          </a:xfrm>
          <a:prstGeom prst="rect">
            <a:avLst/>
          </a:prstGeom>
          <a:noFill/>
          <a:ln w="9525">
            <a:noFill/>
            <a:miter lim="800000"/>
            <a:headEnd/>
            <a:tailEnd/>
          </a:ln>
        </p:spPr>
        <p:txBody>
          <a:bodyPr wrap="none">
            <a:spAutoFit/>
          </a:bodyPr>
          <a:lstStyle/>
          <a:p>
            <a:pPr>
              <a:spcBef>
                <a:spcPct val="50000"/>
              </a:spcBef>
            </a:pPr>
            <a:r>
              <a:rPr lang="en-US" sz="1000" b="1">
                <a:solidFill>
                  <a:srgbClr val="000000"/>
                </a:solidFill>
              </a:rPr>
              <a:t>rept-stat-trbl</a:t>
            </a:r>
          </a:p>
        </p:txBody>
      </p:sp>
      <p:sp>
        <p:nvSpPr>
          <p:cNvPr id="30771" name="Text Box 51"/>
          <p:cNvSpPr txBox="1">
            <a:spLocks noChangeArrowheads="1"/>
          </p:cNvSpPr>
          <p:nvPr/>
        </p:nvSpPr>
        <p:spPr bwMode="auto">
          <a:xfrm>
            <a:off x="3981450" y="1647825"/>
            <a:ext cx="2990850" cy="473075"/>
          </a:xfrm>
          <a:prstGeom prst="rect">
            <a:avLst/>
          </a:prstGeom>
          <a:noFill/>
          <a:ln w="9525">
            <a:noFill/>
            <a:miter lim="800000"/>
            <a:headEnd/>
            <a:tailEnd/>
          </a:ln>
        </p:spPr>
        <p:txBody>
          <a:bodyPr>
            <a:spAutoFit/>
          </a:bodyPr>
          <a:lstStyle/>
          <a:p>
            <a:pPr>
              <a:spcBef>
                <a:spcPct val="50000"/>
              </a:spcBef>
            </a:pPr>
            <a:r>
              <a:rPr lang="en-US" sz="1000" dirty="0"/>
              <a:t>TERMINAL #1   CLLI:rlghnca01w REL XX.X</a:t>
            </a:r>
          </a:p>
          <a:p>
            <a:pPr>
              <a:spcBef>
                <a:spcPct val="50000"/>
              </a:spcBef>
            </a:pPr>
            <a:r>
              <a:rPr lang="en-US" sz="1000" dirty="0"/>
              <a:t>Date      </a:t>
            </a:r>
            <a:r>
              <a:rPr lang="en-US" sz="1000" dirty="0" smtClean="0"/>
              <a:t>11-02-23           </a:t>
            </a:r>
            <a:r>
              <a:rPr lang="en-US" sz="1000" dirty="0"/>
              <a:t>16:10:50      EST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85775" y="0"/>
            <a:ext cx="8582025" cy="914400"/>
          </a:xfrm>
        </p:spPr>
        <p:txBody>
          <a:bodyPr/>
          <a:lstStyle/>
          <a:p>
            <a:pPr eaLnBrk="1" hangingPunct="1"/>
            <a:r>
              <a:rPr lang="en-US" dirty="0" smtClean="0"/>
              <a:t>MP Measurement Administrative Commands</a:t>
            </a:r>
          </a:p>
        </p:txBody>
      </p:sp>
      <p:sp>
        <p:nvSpPr>
          <p:cNvPr id="31747" name="Rectangle 3"/>
          <p:cNvSpPr>
            <a:spLocks noChangeArrowheads="1"/>
          </p:cNvSpPr>
          <p:nvPr/>
        </p:nvSpPr>
        <p:spPr bwMode="auto">
          <a:xfrm>
            <a:off x="0" y="838200"/>
            <a:ext cx="9144000" cy="519113"/>
          </a:xfrm>
          <a:prstGeom prst="rect">
            <a:avLst/>
          </a:prstGeom>
          <a:noFill/>
          <a:ln w="9525">
            <a:noFill/>
            <a:miter lim="800000"/>
            <a:headEnd/>
            <a:tailEnd/>
          </a:ln>
        </p:spPr>
        <p:txBody>
          <a:bodyPr>
            <a:spAutoFit/>
          </a:bodyPr>
          <a:lstStyle/>
          <a:p>
            <a:pPr algn="ctr"/>
            <a:r>
              <a:rPr lang="en-US" sz="2800"/>
              <a:t>rept-ftp-meas</a:t>
            </a:r>
          </a:p>
        </p:txBody>
      </p:sp>
      <p:sp>
        <p:nvSpPr>
          <p:cNvPr id="31748" name="Freeform 4"/>
          <p:cNvSpPr>
            <a:spLocks/>
          </p:cNvSpPr>
          <p:nvPr/>
        </p:nvSpPr>
        <p:spPr bwMode="auto">
          <a:xfrm>
            <a:off x="1474788" y="1419225"/>
            <a:ext cx="6175375" cy="4881563"/>
          </a:xfrm>
          <a:custGeom>
            <a:avLst/>
            <a:gdLst>
              <a:gd name="T0" fmla="*/ 91 w 688"/>
              <a:gd name="T1" fmla="*/ 0 h 544"/>
              <a:gd name="T2" fmla="*/ 0 w 688"/>
              <a:gd name="T3" fmla="*/ 90 h 544"/>
              <a:gd name="T4" fmla="*/ 0 w 688"/>
              <a:gd name="T5" fmla="*/ 453 h 544"/>
              <a:gd name="T6" fmla="*/ 91 w 688"/>
              <a:gd name="T7" fmla="*/ 544 h 544"/>
              <a:gd name="T8" fmla="*/ 597 w 688"/>
              <a:gd name="T9" fmla="*/ 544 h 544"/>
              <a:gd name="T10" fmla="*/ 688 w 688"/>
              <a:gd name="T11" fmla="*/ 453 h 544"/>
              <a:gd name="T12" fmla="*/ 688 w 688"/>
              <a:gd name="T13" fmla="*/ 90 h 544"/>
              <a:gd name="T14" fmla="*/ 597 w 688"/>
              <a:gd name="T15" fmla="*/ 0 h 544"/>
              <a:gd name="T16" fmla="*/ 91 w 688"/>
              <a:gd name="T17" fmla="*/ 0 h 5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688"/>
              <a:gd name="T28" fmla="*/ 0 h 544"/>
              <a:gd name="T29" fmla="*/ 688 w 688"/>
              <a:gd name="T30" fmla="*/ 544 h 54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688" h="544">
                <a:moveTo>
                  <a:pt x="91" y="0"/>
                </a:moveTo>
                <a:cubicBezTo>
                  <a:pt x="41" y="0"/>
                  <a:pt x="0" y="40"/>
                  <a:pt x="0" y="90"/>
                </a:cubicBezTo>
                <a:lnTo>
                  <a:pt x="0" y="453"/>
                </a:lnTo>
                <a:cubicBezTo>
                  <a:pt x="0" y="503"/>
                  <a:pt x="41" y="544"/>
                  <a:pt x="91" y="544"/>
                </a:cubicBezTo>
                <a:lnTo>
                  <a:pt x="597" y="544"/>
                </a:lnTo>
                <a:cubicBezTo>
                  <a:pt x="647" y="544"/>
                  <a:pt x="688" y="503"/>
                  <a:pt x="688" y="453"/>
                </a:cubicBezTo>
                <a:lnTo>
                  <a:pt x="688" y="90"/>
                </a:lnTo>
                <a:cubicBezTo>
                  <a:pt x="688" y="40"/>
                  <a:pt x="647" y="0"/>
                  <a:pt x="597" y="0"/>
                </a:cubicBezTo>
                <a:lnTo>
                  <a:pt x="91" y="0"/>
                </a:lnTo>
                <a:close/>
              </a:path>
            </a:pathLst>
          </a:custGeom>
          <a:solidFill>
            <a:srgbClr val="66FF33"/>
          </a:solidFill>
          <a:ln w="7938" cap="rnd">
            <a:solidFill>
              <a:srgbClr val="000000"/>
            </a:solidFill>
            <a:prstDash val="solid"/>
            <a:round/>
            <a:headEnd/>
            <a:tailEnd/>
          </a:ln>
        </p:spPr>
        <p:txBody>
          <a:bodyPr/>
          <a:lstStyle/>
          <a:p>
            <a:endParaRPr lang="en-US"/>
          </a:p>
        </p:txBody>
      </p:sp>
      <p:sp>
        <p:nvSpPr>
          <p:cNvPr id="31749" name="Rectangle 5"/>
          <p:cNvSpPr>
            <a:spLocks noChangeArrowheads="1"/>
          </p:cNvSpPr>
          <p:nvPr/>
        </p:nvSpPr>
        <p:spPr bwMode="auto">
          <a:xfrm>
            <a:off x="2133600" y="1531938"/>
            <a:ext cx="4994275" cy="801687"/>
          </a:xfrm>
          <a:prstGeom prst="rect">
            <a:avLst/>
          </a:prstGeom>
          <a:noFill/>
          <a:ln w="7938">
            <a:solidFill>
              <a:srgbClr val="000000"/>
            </a:solidFill>
            <a:miter lim="800000"/>
            <a:headEnd/>
            <a:tailEnd/>
          </a:ln>
        </p:spPr>
        <p:txBody>
          <a:bodyPr/>
          <a:lstStyle/>
          <a:p>
            <a:endParaRPr lang="en-US"/>
          </a:p>
        </p:txBody>
      </p:sp>
      <p:sp>
        <p:nvSpPr>
          <p:cNvPr id="31750" name="Rectangle 6"/>
          <p:cNvSpPr>
            <a:spLocks noChangeArrowheads="1"/>
          </p:cNvSpPr>
          <p:nvPr/>
        </p:nvSpPr>
        <p:spPr bwMode="auto">
          <a:xfrm>
            <a:off x="2244725" y="1531938"/>
            <a:ext cx="1717675" cy="725487"/>
          </a:xfrm>
          <a:prstGeom prst="rect">
            <a:avLst/>
          </a:prstGeom>
          <a:noFill/>
          <a:ln w="7938">
            <a:solidFill>
              <a:srgbClr val="000000"/>
            </a:solidFill>
            <a:miter lim="800000"/>
            <a:headEnd/>
            <a:tailEnd/>
          </a:ln>
        </p:spPr>
        <p:txBody>
          <a:bodyPr/>
          <a:lstStyle/>
          <a:p>
            <a:endParaRPr lang="en-US"/>
          </a:p>
        </p:txBody>
      </p:sp>
      <p:sp>
        <p:nvSpPr>
          <p:cNvPr id="31751" name="Rectangle 7"/>
          <p:cNvSpPr>
            <a:spLocks noChangeArrowheads="1"/>
          </p:cNvSpPr>
          <p:nvPr/>
        </p:nvSpPr>
        <p:spPr bwMode="auto">
          <a:xfrm>
            <a:off x="2576513" y="1927225"/>
            <a:ext cx="61912" cy="142875"/>
          </a:xfrm>
          <a:prstGeom prst="rect">
            <a:avLst/>
          </a:prstGeom>
          <a:noFill/>
          <a:ln w="9525">
            <a:noFill/>
            <a:miter lim="800000"/>
            <a:headEnd/>
            <a:tailEnd/>
          </a:ln>
        </p:spPr>
        <p:txBody>
          <a:bodyPr/>
          <a:lstStyle/>
          <a:p>
            <a:endParaRPr lang="en-US"/>
          </a:p>
        </p:txBody>
      </p:sp>
      <p:sp>
        <p:nvSpPr>
          <p:cNvPr id="31752" name="Rectangle 8"/>
          <p:cNvSpPr>
            <a:spLocks noChangeArrowheads="1"/>
          </p:cNvSpPr>
          <p:nvPr/>
        </p:nvSpPr>
        <p:spPr bwMode="auto">
          <a:xfrm>
            <a:off x="2459038" y="1936750"/>
            <a:ext cx="63500" cy="142875"/>
          </a:xfrm>
          <a:prstGeom prst="rect">
            <a:avLst/>
          </a:prstGeom>
          <a:noFill/>
          <a:ln w="9525">
            <a:noFill/>
            <a:miter lim="800000"/>
            <a:headEnd/>
            <a:tailEnd/>
          </a:ln>
        </p:spPr>
        <p:txBody>
          <a:bodyPr/>
          <a:lstStyle/>
          <a:p>
            <a:endParaRPr lang="en-US"/>
          </a:p>
        </p:txBody>
      </p:sp>
      <p:sp>
        <p:nvSpPr>
          <p:cNvPr id="31753" name="Rectangle 9"/>
          <p:cNvSpPr>
            <a:spLocks noChangeArrowheads="1"/>
          </p:cNvSpPr>
          <p:nvPr/>
        </p:nvSpPr>
        <p:spPr bwMode="auto">
          <a:xfrm>
            <a:off x="2863850" y="1927225"/>
            <a:ext cx="61913" cy="142875"/>
          </a:xfrm>
          <a:prstGeom prst="rect">
            <a:avLst/>
          </a:prstGeom>
          <a:noFill/>
          <a:ln w="9525">
            <a:noFill/>
            <a:miter lim="800000"/>
            <a:headEnd/>
            <a:tailEnd/>
          </a:ln>
        </p:spPr>
        <p:txBody>
          <a:bodyPr/>
          <a:lstStyle/>
          <a:p>
            <a:endParaRPr lang="en-US"/>
          </a:p>
        </p:txBody>
      </p:sp>
      <p:sp>
        <p:nvSpPr>
          <p:cNvPr id="31754" name="Rectangle 10"/>
          <p:cNvSpPr>
            <a:spLocks noChangeArrowheads="1"/>
          </p:cNvSpPr>
          <p:nvPr/>
        </p:nvSpPr>
        <p:spPr bwMode="auto">
          <a:xfrm>
            <a:off x="2871788" y="1936750"/>
            <a:ext cx="63500" cy="142875"/>
          </a:xfrm>
          <a:prstGeom prst="rect">
            <a:avLst/>
          </a:prstGeom>
          <a:noFill/>
          <a:ln w="9525">
            <a:noFill/>
            <a:miter lim="800000"/>
            <a:headEnd/>
            <a:tailEnd/>
          </a:ln>
        </p:spPr>
        <p:txBody>
          <a:bodyPr/>
          <a:lstStyle/>
          <a:p>
            <a:endParaRPr lang="en-US"/>
          </a:p>
        </p:txBody>
      </p:sp>
      <p:sp>
        <p:nvSpPr>
          <p:cNvPr id="31755" name="Rectangle 11"/>
          <p:cNvSpPr>
            <a:spLocks noChangeArrowheads="1"/>
          </p:cNvSpPr>
          <p:nvPr/>
        </p:nvSpPr>
        <p:spPr bwMode="auto">
          <a:xfrm>
            <a:off x="3168650" y="1927225"/>
            <a:ext cx="53975" cy="142875"/>
          </a:xfrm>
          <a:prstGeom prst="rect">
            <a:avLst/>
          </a:prstGeom>
          <a:noFill/>
          <a:ln w="9525">
            <a:noFill/>
            <a:miter lim="800000"/>
            <a:headEnd/>
            <a:tailEnd/>
          </a:ln>
        </p:spPr>
        <p:txBody>
          <a:bodyPr/>
          <a:lstStyle/>
          <a:p>
            <a:endParaRPr lang="en-US"/>
          </a:p>
        </p:txBody>
      </p:sp>
      <p:sp>
        <p:nvSpPr>
          <p:cNvPr id="31756" name="Rectangle 12"/>
          <p:cNvSpPr>
            <a:spLocks noChangeArrowheads="1"/>
          </p:cNvSpPr>
          <p:nvPr/>
        </p:nvSpPr>
        <p:spPr bwMode="auto">
          <a:xfrm>
            <a:off x="3321050" y="1936750"/>
            <a:ext cx="63500" cy="142875"/>
          </a:xfrm>
          <a:prstGeom prst="rect">
            <a:avLst/>
          </a:prstGeom>
          <a:noFill/>
          <a:ln w="9525">
            <a:noFill/>
            <a:miter lim="800000"/>
            <a:headEnd/>
            <a:tailEnd/>
          </a:ln>
        </p:spPr>
        <p:txBody>
          <a:bodyPr/>
          <a:lstStyle/>
          <a:p>
            <a:endParaRPr lang="en-US"/>
          </a:p>
        </p:txBody>
      </p:sp>
      <p:sp>
        <p:nvSpPr>
          <p:cNvPr id="31757" name="Rectangle 13"/>
          <p:cNvSpPr>
            <a:spLocks noChangeArrowheads="1"/>
          </p:cNvSpPr>
          <p:nvPr/>
        </p:nvSpPr>
        <p:spPr bwMode="auto">
          <a:xfrm>
            <a:off x="3473450" y="1927225"/>
            <a:ext cx="63500" cy="142875"/>
          </a:xfrm>
          <a:prstGeom prst="rect">
            <a:avLst/>
          </a:prstGeom>
          <a:noFill/>
          <a:ln w="9525">
            <a:noFill/>
            <a:miter lim="800000"/>
            <a:headEnd/>
            <a:tailEnd/>
          </a:ln>
        </p:spPr>
        <p:txBody>
          <a:bodyPr/>
          <a:lstStyle/>
          <a:p>
            <a:endParaRPr lang="en-US"/>
          </a:p>
        </p:txBody>
      </p:sp>
      <p:sp>
        <p:nvSpPr>
          <p:cNvPr id="31758" name="Rectangle 14"/>
          <p:cNvSpPr>
            <a:spLocks noChangeArrowheads="1"/>
          </p:cNvSpPr>
          <p:nvPr/>
        </p:nvSpPr>
        <p:spPr bwMode="auto">
          <a:xfrm>
            <a:off x="3760788" y="1936750"/>
            <a:ext cx="63500" cy="142875"/>
          </a:xfrm>
          <a:prstGeom prst="rect">
            <a:avLst/>
          </a:prstGeom>
          <a:noFill/>
          <a:ln w="9525">
            <a:noFill/>
            <a:miter lim="800000"/>
            <a:headEnd/>
            <a:tailEnd/>
          </a:ln>
        </p:spPr>
        <p:txBody>
          <a:bodyPr/>
          <a:lstStyle/>
          <a:p>
            <a:endParaRPr lang="en-US"/>
          </a:p>
        </p:txBody>
      </p:sp>
      <p:sp>
        <p:nvSpPr>
          <p:cNvPr id="31759" name="Rectangle 15"/>
          <p:cNvSpPr>
            <a:spLocks noChangeArrowheads="1"/>
          </p:cNvSpPr>
          <p:nvPr/>
        </p:nvSpPr>
        <p:spPr bwMode="auto">
          <a:xfrm>
            <a:off x="2584450" y="1595438"/>
            <a:ext cx="80963" cy="152400"/>
          </a:xfrm>
          <a:prstGeom prst="rect">
            <a:avLst/>
          </a:prstGeom>
          <a:noFill/>
          <a:ln w="9525">
            <a:noFill/>
            <a:miter lim="800000"/>
            <a:headEnd/>
            <a:tailEnd/>
          </a:ln>
        </p:spPr>
        <p:txBody>
          <a:bodyPr/>
          <a:lstStyle/>
          <a:p>
            <a:endParaRPr lang="en-US"/>
          </a:p>
        </p:txBody>
      </p:sp>
      <p:sp>
        <p:nvSpPr>
          <p:cNvPr id="31760" name="Rectangle 16"/>
          <p:cNvSpPr>
            <a:spLocks noChangeArrowheads="1"/>
          </p:cNvSpPr>
          <p:nvPr/>
        </p:nvSpPr>
        <p:spPr bwMode="auto">
          <a:xfrm>
            <a:off x="2584450" y="1595438"/>
            <a:ext cx="73025" cy="142875"/>
          </a:xfrm>
          <a:prstGeom prst="rect">
            <a:avLst/>
          </a:prstGeom>
          <a:noFill/>
          <a:ln w="9525">
            <a:noFill/>
            <a:miter lim="800000"/>
            <a:headEnd/>
            <a:tailEnd/>
          </a:ln>
        </p:spPr>
        <p:txBody>
          <a:bodyPr/>
          <a:lstStyle/>
          <a:p>
            <a:endParaRPr lang="en-US"/>
          </a:p>
        </p:txBody>
      </p:sp>
      <p:sp>
        <p:nvSpPr>
          <p:cNvPr id="31761" name="Rectangle 17"/>
          <p:cNvSpPr>
            <a:spLocks noChangeArrowheads="1"/>
          </p:cNvSpPr>
          <p:nvPr/>
        </p:nvSpPr>
        <p:spPr bwMode="auto">
          <a:xfrm>
            <a:off x="2665413" y="1595438"/>
            <a:ext cx="73025" cy="152400"/>
          </a:xfrm>
          <a:prstGeom prst="rect">
            <a:avLst/>
          </a:prstGeom>
          <a:noFill/>
          <a:ln w="9525">
            <a:noFill/>
            <a:miter lim="800000"/>
            <a:headEnd/>
            <a:tailEnd/>
          </a:ln>
        </p:spPr>
        <p:txBody>
          <a:bodyPr/>
          <a:lstStyle/>
          <a:p>
            <a:endParaRPr lang="en-US"/>
          </a:p>
        </p:txBody>
      </p:sp>
      <p:sp>
        <p:nvSpPr>
          <p:cNvPr id="31762" name="Rectangle 18"/>
          <p:cNvSpPr>
            <a:spLocks noChangeArrowheads="1"/>
          </p:cNvSpPr>
          <p:nvPr/>
        </p:nvSpPr>
        <p:spPr bwMode="auto">
          <a:xfrm>
            <a:off x="2665413" y="1595438"/>
            <a:ext cx="73025" cy="142875"/>
          </a:xfrm>
          <a:prstGeom prst="rect">
            <a:avLst/>
          </a:prstGeom>
          <a:noFill/>
          <a:ln w="9525">
            <a:noFill/>
            <a:miter lim="800000"/>
            <a:headEnd/>
            <a:tailEnd/>
          </a:ln>
        </p:spPr>
        <p:txBody>
          <a:bodyPr/>
          <a:lstStyle/>
          <a:p>
            <a:endParaRPr lang="en-US"/>
          </a:p>
        </p:txBody>
      </p:sp>
      <p:sp>
        <p:nvSpPr>
          <p:cNvPr id="31763" name="Rectangle 19"/>
          <p:cNvSpPr>
            <a:spLocks noChangeArrowheads="1"/>
          </p:cNvSpPr>
          <p:nvPr/>
        </p:nvSpPr>
        <p:spPr bwMode="auto">
          <a:xfrm>
            <a:off x="2746375" y="1595438"/>
            <a:ext cx="80963" cy="152400"/>
          </a:xfrm>
          <a:prstGeom prst="rect">
            <a:avLst/>
          </a:prstGeom>
          <a:noFill/>
          <a:ln w="9525">
            <a:noFill/>
            <a:miter lim="800000"/>
            <a:headEnd/>
            <a:tailEnd/>
          </a:ln>
        </p:spPr>
        <p:txBody>
          <a:bodyPr/>
          <a:lstStyle/>
          <a:p>
            <a:endParaRPr lang="en-US"/>
          </a:p>
        </p:txBody>
      </p:sp>
      <p:sp>
        <p:nvSpPr>
          <p:cNvPr id="31764" name="Rectangle 20"/>
          <p:cNvSpPr>
            <a:spLocks noChangeArrowheads="1"/>
          </p:cNvSpPr>
          <p:nvPr/>
        </p:nvSpPr>
        <p:spPr bwMode="auto">
          <a:xfrm>
            <a:off x="2746375" y="1595438"/>
            <a:ext cx="71438" cy="142875"/>
          </a:xfrm>
          <a:prstGeom prst="rect">
            <a:avLst/>
          </a:prstGeom>
          <a:noFill/>
          <a:ln w="9525">
            <a:noFill/>
            <a:miter lim="800000"/>
            <a:headEnd/>
            <a:tailEnd/>
          </a:ln>
        </p:spPr>
        <p:txBody>
          <a:bodyPr/>
          <a:lstStyle/>
          <a:p>
            <a:endParaRPr lang="en-US"/>
          </a:p>
        </p:txBody>
      </p:sp>
      <p:sp>
        <p:nvSpPr>
          <p:cNvPr id="31765" name="Rectangle 21"/>
          <p:cNvSpPr>
            <a:spLocks noChangeArrowheads="1"/>
          </p:cNvSpPr>
          <p:nvPr/>
        </p:nvSpPr>
        <p:spPr bwMode="auto">
          <a:xfrm>
            <a:off x="2800350" y="1595438"/>
            <a:ext cx="80963" cy="152400"/>
          </a:xfrm>
          <a:prstGeom prst="rect">
            <a:avLst/>
          </a:prstGeom>
          <a:noFill/>
          <a:ln w="9525">
            <a:noFill/>
            <a:miter lim="800000"/>
            <a:headEnd/>
            <a:tailEnd/>
          </a:ln>
        </p:spPr>
        <p:txBody>
          <a:bodyPr/>
          <a:lstStyle/>
          <a:p>
            <a:endParaRPr lang="en-US"/>
          </a:p>
        </p:txBody>
      </p:sp>
      <p:sp>
        <p:nvSpPr>
          <p:cNvPr id="31766" name="Rectangle 22"/>
          <p:cNvSpPr>
            <a:spLocks noChangeArrowheads="1"/>
          </p:cNvSpPr>
          <p:nvPr/>
        </p:nvSpPr>
        <p:spPr bwMode="auto">
          <a:xfrm>
            <a:off x="2800350" y="1595438"/>
            <a:ext cx="71438" cy="142875"/>
          </a:xfrm>
          <a:prstGeom prst="rect">
            <a:avLst/>
          </a:prstGeom>
          <a:noFill/>
          <a:ln w="9525">
            <a:noFill/>
            <a:miter lim="800000"/>
            <a:headEnd/>
            <a:tailEnd/>
          </a:ln>
        </p:spPr>
        <p:txBody>
          <a:bodyPr/>
          <a:lstStyle/>
          <a:p>
            <a:endParaRPr lang="en-US"/>
          </a:p>
        </p:txBody>
      </p:sp>
      <p:sp>
        <p:nvSpPr>
          <p:cNvPr id="31767" name="Rectangle 23"/>
          <p:cNvSpPr>
            <a:spLocks noChangeArrowheads="1"/>
          </p:cNvSpPr>
          <p:nvPr/>
        </p:nvSpPr>
        <p:spPr bwMode="auto">
          <a:xfrm>
            <a:off x="2890838" y="1595438"/>
            <a:ext cx="71437" cy="152400"/>
          </a:xfrm>
          <a:prstGeom prst="rect">
            <a:avLst/>
          </a:prstGeom>
          <a:noFill/>
          <a:ln w="9525">
            <a:noFill/>
            <a:miter lim="800000"/>
            <a:headEnd/>
            <a:tailEnd/>
          </a:ln>
        </p:spPr>
        <p:txBody>
          <a:bodyPr/>
          <a:lstStyle/>
          <a:p>
            <a:endParaRPr lang="en-US"/>
          </a:p>
        </p:txBody>
      </p:sp>
      <p:sp>
        <p:nvSpPr>
          <p:cNvPr id="31768" name="Rectangle 24"/>
          <p:cNvSpPr>
            <a:spLocks noChangeArrowheads="1"/>
          </p:cNvSpPr>
          <p:nvPr/>
        </p:nvSpPr>
        <p:spPr bwMode="auto">
          <a:xfrm>
            <a:off x="2890838" y="1595438"/>
            <a:ext cx="71437" cy="142875"/>
          </a:xfrm>
          <a:prstGeom prst="rect">
            <a:avLst/>
          </a:prstGeom>
          <a:noFill/>
          <a:ln w="9525">
            <a:noFill/>
            <a:miter lim="800000"/>
            <a:headEnd/>
            <a:tailEnd/>
          </a:ln>
        </p:spPr>
        <p:txBody>
          <a:bodyPr/>
          <a:lstStyle/>
          <a:p>
            <a:endParaRPr lang="en-US"/>
          </a:p>
        </p:txBody>
      </p:sp>
      <p:sp>
        <p:nvSpPr>
          <p:cNvPr id="31769" name="Rectangle 25"/>
          <p:cNvSpPr>
            <a:spLocks noChangeArrowheads="1"/>
          </p:cNvSpPr>
          <p:nvPr/>
        </p:nvSpPr>
        <p:spPr bwMode="auto">
          <a:xfrm>
            <a:off x="3033713" y="1595438"/>
            <a:ext cx="80962" cy="152400"/>
          </a:xfrm>
          <a:prstGeom prst="rect">
            <a:avLst/>
          </a:prstGeom>
          <a:noFill/>
          <a:ln w="9525">
            <a:noFill/>
            <a:miter lim="800000"/>
            <a:headEnd/>
            <a:tailEnd/>
          </a:ln>
        </p:spPr>
        <p:txBody>
          <a:bodyPr/>
          <a:lstStyle/>
          <a:p>
            <a:endParaRPr lang="en-US"/>
          </a:p>
        </p:txBody>
      </p:sp>
      <p:sp>
        <p:nvSpPr>
          <p:cNvPr id="31770" name="Rectangle 26"/>
          <p:cNvSpPr>
            <a:spLocks noChangeArrowheads="1"/>
          </p:cNvSpPr>
          <p:nvPr/>
        </p:nvSpPr>
        <p:spPr bwMode="auto">
          <a:xfrm>
            <a:off x="3033713" y="1595438"/>
            <a:ext cx="71437" cy="142875"/>
          </a:xfrm>
          <a:prstGeom prst="rect">
            <a:avLst/>
          </a:prstGeom>
          <a:noFill/>
          <a:ln w="9525">
            <a:noFill/>
            <a:miter lim="800000"/>
            <a:headEnd/>
            <a:tailEnd/>
          </a:ln>
        </p:spPr>
        <p:txBody>
          <a:bodyPr/>
          <a:lstStyle/>
          <a:p>
            <a:endParaRPr lang="en-US"/>
          </a:p>
        </p:txBody>
      </p:sp>
      <p:sp>
        <p:nvSpPr>
          <p:cNvPr id="31771" name="Rectangle 27"/>
          <p:cNvSpPr>
            <a:spLocks noChangeArrowheads="1"/>
          </p:cNvSpPr>
          <p:nvPr/>
        </p:nvSpPr>
        <p:spPr bwMode="auto">
          <a:xfrm>
            <a:off x="3124200" y="1595438"/>
            <a:ext cx="80963" cy="152400"/>
          </a:xfrm>
          <a:prstGeom prst="rect">
            <a:avLst/>
          </a:prstGeom>
          <a:noFill/>
          <a:ln w="9525">
            <a:noFill/>
            <a:miter lim="800000"/>
            <a:headEnd/>
            <a:tailEnd/>
          </a:ln>
        </p:spPr>
        <p:txBody>
          <a:bodyPr/>
          <a:lstStyle/>
          <a:p>
            <a:endParaRPr lang="en-US"/>
          </a:p>
        </p:txBody>
      </p:sp>
      <p:sp>
        <p:nvSpPr>
          <p:cNvPr id="31772" name="Rectangle 28"/>
          <p:cNvSpPr>
            <a:spLocks noChangeArrowheads="1"/>
          </p:cNvSpPr>
          <p:nvPr/>
        </p:nvSpPr>
        <p:spPr bwMode="auto">
          <a:xfrm>
            <a:off x="3124200" y="1595438"/>
            <a:ext cx="71438" cy="142875"/>
          </a:xfrm>
          <a:prstGeom prst="rect">
            <a:avLst/>
          </a:prstGeom>
          <a:noFill/>
          <a:ln w="9525">
            <a:noFill/>
            <a:miter lim="800000"/>
            <a:headEnd/>
            <a:tailEnd/>
          </a:ln>
        </p:spPr>
        <p:txBody>
          <a:bodyPr/>
          <a:lstStyle/>
          <a:p>
            <a:endParaRPr lang="en-US"/>
          </a:p>
        </p:txBody>
      </p:sp>
      <p:sp>
        <p:nvSpPr>
          <p:cNvPr id="31773" name="Rectangle 29"/>
          <p:cNvSpPr>
            <a:spLocks noChangeArrowheads="1"/>
          </p:cNvSpPr>
          <p:nvPr/>
        </p:nvSpPr>
        <p:spPr bwMode="auto">
          <a:xfrm>
            <a:off x="3186113" y="1595438"/>
            <a:ext cx="73025" cy="152400"/>
          </a:xfrm>
          <a:prstGeom prst="rect">
            <a:avLst/>
          </a:prstGeom>
          <a:noFill/>
          <a:ln w="9525">
            <a:noFill/>
            <a:miter lim="800000"/>
            <a:headEnd/>
            <a:tailEnd/>
          </a:ln>
        </p:spPr>
        <p:txBody>
          <a:bodyPr/>
          <a:lstStyle/>
          <a:p>
            <a:endParaRPr lang="en-US"/>
          </a:p>
        </p:txBody>
      </p:sp>
      <p:sp>
        <p:nvSpPr>
          <p:cNvPr id="31774" name="Rectangle 30"/>
          <p:cNvSpPr>
            <a:spLocks noChangeArrowheads="1"/>
          </p:cNvSpPr>
          <p:nvPr/>
        </p:nvSpPr>
        <p:spPr bwMode="auto">
          <a:xfrm>
            <a:off x="3186113" y="1595438"/>
            <a:ext cx="73025" cy="142875"/>
          </a:xfrm>
          <a:prstGeom prst="rect">
            <a:avLst/>
          </a:prstGeom>
          <a:noFill/>
          <a:ln w="9525">
            <a:noFill/>
            <a:miter lim="800000"/>
            <a:headEnd/>
            <a:tailEnd/>
          </a:ln>
        </p:spPr>
        <p:txBody>
          <a:bodyPr/>
          <a:lstStyle/>
          <a:p>
            <a:endParaRPr lang="en-US"/>
          </a:p>
        </p:txBody>
      </p:sp>
      <p:sp>
        <p:nvSpPr>
          <p:cNvPr id="31775" name="Rectangle 31"/>
          <p:cNvSpPr>
            <a:spLocks noChangeArrowheads="1"/>
          </p:cNvSpPr>
          <p:nvPr/>
        </p:nvSpPr>
        <p:spPr bwMode="auto">
          <a:xfrm>
            <a:off x="3259138" y="1595438"/>
            <a:ext cx="79375" cy="152400"/>
          </a:xfrm>
          <a:prstGeom prst="rect">
            <a:avLst/>
          </a:prstGeom>
          <a:noFill/>
          <a:ln w="9525">
            <a:noFill/>
            <a:miter lim="800000"/>
            <a:headEnd/>
            <a:tailEnd/>
          </a:ln>
        </p:spPr>
        <p:txBody>
          <a:bodyPr/>
          <a:lstStyle/>
          <a:p>
            <a:endParaRPr lang="en-US"/>
          </a:p>
        </p:txBody>
      </p:sp>
      <p:sp>
        <p:nvSpPr>
          <p:cNvPr id="31776" name="Rectangle 32"/>
          <p:cNvSpPr>
            <a:spLocks noChangeArrowheads="1"/>
          </p:cNvSpPr>
          <p:nvPr/>
        </p:nvSpPr>
        <p:spPr bwMode="auto">
          <a:xfrm>
            <a:off x="3259138" y="1595438"/>
            <a:ext cx="71437" cy="142875"/>
          </a:xfrm>
          <a:prstGeom prst="rect">
            <a:avLst/>
          </a:prstGeom>
          <a:noFill/>
          <a:ln w="9525">
            <a:noFill/>
            <a:miter lim="800000"/>
            <a:headEnd/>
            <a:tailEnd/>
          </a:ln>
        </p:spPr>
        <p:txBody>
          <a:bodyPr/>
          <a:lstStyle/>
          <a:p>
            <a:endParaRPr lang="en-US"/>
          </a:p>
        </p:txBody>
      </p:sp>
      <p:sp>
        <p:nvSpPr>
          <p:cNvPr id="31777" name="Rectangle 33"/>
          <p:cNvSpPr>
            <a:spLocks noChangeArrowheads="1"/>
          </p:cNvSpPr>
          <p:nvPr/>
        </p:nvSpPr>
        <p:spPr bwMode="auto">
          <a:xfrm>
            <a:off x="3338513" y="1595438"/>
            <a:ext cx="73025" cy="152400"/>
          </a:xfrm>
          <a:prstGeom prst="rect">
            <a:avLst/>
          </a:prstGeom>
          <a:noFill/>
          <a:ln w="9525">
            <a:noFill/>
            <a:miter lim="800000"/>
            <a:headEnd/>
            <a:tailEnd/>
          </a:ln>
        </p:spPr>
        <p:txBody>
          <a:bodyPr/>
          <a:lstStyle/>
          <a:p>
            <a:endParaRPr lang="en-US"/>
          </a:p>
        </p:txBody>
      </p:sp>
      <p:sp>
        <p:nvSpPr>
          <p:cNvPr id="31778" name="Rectangle 34"/>
          <p:cNvSpPr>
            <a:spLocks noChangeArrowheads="1"/>
          </p:cNvSpPr>
          <p:nvPr/>
        </p:nvSpPr>
        <p:spPr bwMode="auto">
          <a:xfrm>
            <a:off x="3338513" y="1595438"/>
            <a:ext cx="73025" cy="142875"/>
          </a:xfrm>
          <a:prstGeom prst="rect">
            <a:avLst/>
          </a:prstGeom>
          <a:noFill/>
          <a:ln w="9525">
            <a:noFill/>
            <a:miter lim="800000"/>
            <a:headEnd/>
            <a:tailEnd/>
          </a:ln>
        </p:spPr>
        <p:txBody>
          <a:bodyPr/>
          <a:lstStyle/>
          <a:p>
            <a:endParaRPr lang="en-US"/>
          </a:p>
        </p:txBody>
      </p:sp>
      <p:sp>
        <p:nvSpPr>
          <p:cNvPr id="31779" name="Rectangle 35"/>
          <p:cNvSpPr>
            <a:spLocks noChangeArrowheads="1"/>
          </p:cNvSpPr>
          <p:nvPr/>
        </p:nvSpPr>
        <p:spPr bwMode="auto">
          <a:xfrm>
            <a:off x="3411538" y="1595438"/>
            <a:ext cx="80962" cy="152400"/>
          </a:xfrm>
          <a:prstGeom prst="rect">
            <a:avLst/>
          </a:prstGeom>
          <a:noFill/>
          <a:ln w="9525">
            <a:noFill/>
            <a:miter lim="800000"/>
            <a:headEnd/>
            <a:tailEnd/>
          </a:ln>
        </p:spPr>
        <p:txBody>
          <a:bodyPr/>
          <a:lstStyle/>
          <a:p>
            <a:endParaRPr lang="en-US"/>
          </a:p>
        </p:txBody>
      </p:sp>
      <p:sp>
        <p:nvSpPr>
          <p:cNvPr id="31780" name="Rectangle 36"/>
          <p:cNvSpPr>
            <a:spLocks noChangeArrowheads="1"/>
          </p:cNvSpPr>
          <p:nvPr/>
        </p:nvSpPr>
        <p:spPr bwMode="auto">
          <a:xfrm>
            <a:off x="3411538" y="1595438"/>
            <a:ext cx="71437" cy="142875"/>
          </a:xfrm>
          <a:prstGeom prst="rect">
            <a:avLst/>
          </a:prstGeom>
          <a:noFill/>
          <a:ln w="9525">
            <a:noFill/>
            <a:miter lim="800000"/>
            <a:headEnd/>
            <a:tailEnd/>
          </a:ln>
        </p:spPr>
        <p:txBody>
          <a:bodyPr/>
          <a:lstStyle/>
          <a:p>
            <a:endParaRPr lang="en-US"/>
          </a:p>
        </p:txBody>
      </p:sp>
      <p:sp>
        <p:nvSpPr>
          <p:cNvPr id="31781" name="Rectangle 37"/>
          <p:cNvSpPr>
            <a:spLocks noChangeArrowheads="1"/>
          </p:cNvSpPr>
          <p:nvPr/>
        </p:nvSpPr>
        <p:spPr bwMode="auto">
          <a:xfrm>
            <a:off x="4041775" y="1631950"/>
            <a:ext cx="73025" cy="142875"/>
          </a:xfrm>
          <a:prstGeom prst="rect">
            <a:avLst/>
          </a:prstGeom>
          <a:noFill/>
          <a:ln w="9525">
            <a:noFill/>
            <a:miter lim="800000"/>
            <a:headEnd/>
            <a:tailEnd/>
          </a:ln>
        </p:spPr>
        <p:txBody>
          <a:bodyPr/>
          <a:lstStyle/>
          <a:p>
            <a:endParaRPr lang="en-US"/>
          </a:p>
        </p:txBody>
      </p:sp>
      <p:sp>
        <p:nvSpPr>
          <p:cNvPr id="31782" name="Rectangle 38"/>
          <p:cNvSpPr>
            <a:spLocks noChangeArrowheads="1"/>
          </p:cNvSpPr>
          <p:nvPr/>
        </p:nvSpPr>
        <p:spPr bwMode="auto">
          <a:xfrm>
            <a:off x="4041775" y="1631950"/>
            <a:ext cx="73025" cy="142875"/>
          </a:xfrm>
          <a:prstGeom prst="rect">
            <a:avLst/>
          </a:prstGeom>
          <a:noFill/>
          <a:ln w="9525">
            <a:noFill/>
            <a:miter lim="800000"/>
            <a:headEnd/>
            <a:tailEnd/>
          </a:ln>
        </p:spPr>
        <p:txBody>
          <a:bodyPr/>
          <a:lstStyle/>
          <a:p>
            <a:endParaRPr lang="en-US"/>
          </a:p>
        </p:txBody>
      </p:sp>
      <p:sp>
        <p:nvSpPr>
          <p:cNvPr id="31783" name="Rectangle 39"/>
          <p:cNvSpPr>
            <a:spLocks noChangeArrowheads="1"/>
          </p:cNvSpPr>
          <p:nvPr/>
        </p:nvSpPr>
        <p:spPr bwMode="auto">
          <a:xfrm>
            <a:off x="4132263" y="1631950"/>
            <a:ext cx="71437" cy="142875"/>
          </a:xfrm>
          <a:prstGeom prst="rect">
            <a:avLst/>
          </a:prstGeom>
          <a:noFill/>
          <a:ln w="9525">
            <a:noFill/>
            <a:miter lim="800000"/>
            <a:headEnd/>
            <a:tailEnd/>
          </a:ln>
        </p:spPr>
        <p:txBody>
          <a:bodyPr/>
          <a:lstStyle/>
          <a:p>
            <a:endParaRPr lang="en-US"/>
          </a:p>
        </p:txBody>
      </p:sp>
      <p:sp>
        <p:nvSpPr>
          <p:cNvPr id="31784" name="Rectangle 40"/>
          <p:cNvSpPr>
            <a:spLocks noChangeArrowheads="1"/>
          </p:cNvSpPr>
          <p:nvPr/>
        </p:nvSpPr>
        <p:spPr bwMode="auto">
          <a:xfrm>
            <a:off x="4132263" y="1631950"/>
            <a:ext cx="71437" cy="142875"/>
          </a:xfrm>
          <a:prstGeom prst="rect">
            <a:avLst/>
          </a:prstGeom>
          <a:noFill/>
          <a:ln w="9525">
            <a:noFill/>
            <a:miter lim="800000"/>
            <a:headEnd/>
            <a:tailEnd/>
          </a:ln>
        </p:spPr>
        <p:txBody>
          <a:bodyPr/>
          <a:lstStyle/>
          <a:p>
            <a:endParaRPr lang="en-US"/>
          </a:p>
        </p:txBody>
      </p:sp>
      <p:sp>
        <p:nvSpPr>
          <p:cNvPr id="31785" name="Rectangle 41"/>
          <p:cNvSpPr>
            <a:spLocks noChangeArrowheads="1"/>
          </p:cNvSpPr>
          <p:nvPr/>
        </p:nvSpPr>
        <p:spPr bwMode="auto">
          <a:xfrm>
            <a:off x="4203700" y="1631950"/>
            <a:ext cx="71438" cy="142875"/>
          </a:xfrm>
          <a:prstGeom prst="rect">
            <a:avLst/>
          </a:prstGeom>
          <a:noFill/>
          <a:ln w="9525">
            <a:noFill/>
            <a:miter lim="800000"/>
            <a:headEnd/>
            <a:tailEnd/>
          </a:ln>
        </p:spPr>
        <p:txBody>
          <a:bodyPr/>
          <a:lstStyle/>
          <a:p>
            <a:endParaRPr lang="en-US"/>
          </a:p>
        </p:txBody>
      </p:sp>
      <p:sp>
        <p:nvSpPr>
          <p:cNvPr id="31786" name="Rectangle 42"/>
          <p:cNvSpPr>
            <a:spLocks noChangeArrowheads="1"/>
          </p:cNvSpPr>
          <p:nvPr/>
        </p:nvSpPr>
        <p:spPr bwMode="auto">
          <a:xfrm>
            <a:off x="4203700" y="1631950"/>
            <a:ext cx="71438" cy="142875"/>
          </a:xfrm>
          <a:prstGeom prst="rect">
            <a:avLst/>
          </a:prstGeom>
          <a:noFill/>
          <a:ln w="9525">
            <a:noFill/>
            <a:miter lim="800000"/>
            <a:headEnd/>
            <a:tailEnd/>
          </a:ln>
        </p:spPr>
        <p:txBody>
          <a:bodyPr/>
          <a:lstStyle/>
          <a:p>
            <a:endParaRPr lang="en-US"/>
          </a:p>
        </p:txBody>
      </p:sp>
      <p:sp>
        <p:nvSpPr>
          <p:cNvPr id="31787" name="Rectangle 43"/>
          <p:cNvSpPr>
            <a:spLocks noChangeArrowheads="1"/>
          </p:cNvSpPr>
          <p:nvPr/>
        </p:nvSpPr>
        <p:spPr bwMode="auto">
          <a:xfrm>
            <a:off x="4294188" y="1631950"/>
            <a:ext cx="71437" cy="142875"/>
          </a:xfrm>
          <a:prstGeom prst="rect">
            <a:avLst/>
          </a:prstGeom>
          <a:noFill/>
          <a:ln w="9525">
            <a:noFill/>
            <a:miter lim="800000"/>
            <a:headEnd/>
            <a:tailEnd/>
          </a:ln>
        </p:spPr>
        <p:txBody>
          <a:bodyPr/>
          <a:lstStyle/>
          <a:p>
            <a:endParaRPr lang="en-US"/>
          </a:p>
        </p:txBody>
      </p:sp>
      <p:sp>
        <p:nvSpPr>
          <p:cNvPr id="31788" name="Rectangle 44"/>
          <p:cNvSpPr>
            <a:spLocks noChangeArrowheads="1"/>
          </p:cNvSpPr>
          <p:nvPr/>
        </p:nvSpPr>
        <p:spPr bwMode="auto">
          <a:xfrm>
            <a:off x="4294188" y="1631950"/>
            <a:ext cx="71437" cy="142875"/>
          </a:xfrm>
          <a:prstGeom prst="rect">
            <a:avLst/>
          </a:prstGeom>
          <a:noFill/>
          <a:ln w="9525">
            <a:noFill/>
            <a:miter lim="800000"/>
            <a:headEnd/>
            <a:tailEnd/>
          </a:ln>
        </p:spPr>
        <p:txBody>
          <a:bodyPr/>
          <a:lstStyle/>
          <a:p>
            <a:endParaRPr lang="en-US"/>
          </a:p>
        </p:txBody>
      </p:sp>
      <p:sp>
        <p:nvSpPr>
          <p:cNvPr id="31789" name="Rectangle 45"/>
          <p:cNvSpPr>
            <a:spLocks noChangeArrowheads="1"/>
          </p:cNvSpPr>
          <p:nvPr/>
        </p:nvSpPr>
        <p:spPr bwMode="auto">
          <a:xfrm>
            <a:off x="4365625" y="1631950"/>
            <a:ext cx="71438" cy="142875"/>
          </a:xfrm>
          <a:prstGeom prst="rect">
            <a:avLst/>
          </a:prstGeom>
          <a:noFill/>
          <a:ln w="9525">
            <a:noFill/>
            <a:miter lim="800000"/>
            <a:headEnd/>
            <a:tailEnd/>
          </a:ln>
        </p:spPr>
        <p:txBody>
          <a:bodyPr/>
          <a:lstStyle/>
          <a:p>
            <a:endParaRPr lang="en-US"/>
          </a:p>
        </p:txBody>
      </p:sp>
      <p:sp>
        <p:nvSpPr>
          <p:cNvPr id="31790" name="Rectangle 46"/>
          <p:cNvSpPr>
            <a:spLocks noChangeArrowheads="1"/>
          </p:cNvSpPr>
          <p:nvPr/>
        </p:nvSpPr>
        <p:spPr bwMode="auto">
          <a:xfrm>
            <a:off x="4365625" y="1631950"/>
            <a:ext cx="71438" cy="142875"/>
          </a:xfrm>
          <a:prstGeom prst="rect">
            <a:avLst/>
          </a:prstGeom>
          <a:noFill/>
          <a:ln w="9525">
            <a:noFill/>
            <a:miter lim="800000"/>
            <a:headEnd/>
            <a:tailEnd/>
          </a:ln>
        </p:spPr>
        <p:txBody>
          <a:bodyPr/>
          <a:lstStyle/>
          <a:p>
            <a:endParaRPr lang="en-US"/>
          </a:p>
        </p:txBody>
      </p:sp>
      <p:sp>
        <p:nvSpPr>
          <p:cNvPr id="31791" name="Rectangle 47"/>
          <p:cNvSpPr>
            <a:spLocks noChangeArrowheads="1"/>
          </p:cNvSpPr>
          <p:nvPr/>
        </p:nvSpPr>
        <p:spPr bwMode="auto">
          <a:xfrm>
            <a:off x="4419600" y="1631950"/>
            <a:ext cx="71438" cy="142875"/>
          </a:xfrm>
          <a:prstGeom prst="rect">
            <a:avLst/>
          </a:prstGeom>
          <a:noFill/>
          <a:ln w="9525">
            <a:noFill/>
            <a:miter lim="800000"/>
            <a:headEnd/>
            <a:tailEnd/>
          </a:ln>
        </p:spPr>
        <p:txBody>
          <a:bodyPr/>
          <a:lstStyle/>
          <a:p>
            <a:endParaRPr lang="en-US"/>
          </a:p>
        </p:txBody>
      </p:sp>
      <p:sp>
        <p:nvSpPr>
          <p:cNvPr id="31792" name="Rectangle 48"/>
          <p:cNvSpPr>
            <a:spLocks noChangeArrowheads="1"/>
          </p:cNvSpPr>
          <p:nvPr/>
        </p:nvSpPr>
        <p:spPr bwMode="auto">
          <a:xfrm>
            <a:off x="4419600" y="1631950"/>
            <a:ext cx="71438" cy="142875"/>
          </a:xfrm>
          <a:prstGeom prst="rect">
            <a:avLst/>
          </a:prstGeom>
          <a:noFill/>
          <a:ln w="9525">
            <a:noFill/>
            <a:miter lim="800000"/>
            <a:headEnd/>
            <a:tailEnd/>
          </a:ln>
        </p:spPr>
        <p:txBody>
          <a:bodyPr/>
          <a:lstStyle/>
          <a:p>
            <a:endParaRPr lang="en-US"/>
          </a:p>
        </p:txBody>
      </p:sp>
      <p:sp>
        <p:nvSpPr>
          <p:cNvPr id="31793" name="Rectangle 49"/>
          <p:cNvSpPr>
            <a:spLocks noChangeArrowheads="1"/>
          </p:cNvSpPr>
          <p:nvPr/>
        </p:nvSpPr>
        <p:spPr bwMode="auto">
          <a:xfrm>
            <a:off x="4508500" y="1631950"/>
            <a:ext cx="73025" cy="142875"/>
          </a:xfrm>
          <a:prstGeom prst="rect">
            <a:avLst/>
          </a:prstGeom>
          <a:noFill/>
          <a:ln w="9525">
            <a:noFill/>
            <a:miter lim="800000"/>
            <a:headEnd/>
            <a:tailEnd/>
          </a:ln>
        </p:spPr>
        <p:txBody>
          <a:bodyPr/>
          <a:lstStyle/>
          <a:p>
            <a:endParaRPr lang="en-US"/>
          </a:p>
        </p:txBody>
      </p:sp>
      <p:sp>
        <p:nvSpPr>
          <p:cNvPr id="31794" name="Rectangle 50"/>
          <p:cNvSpPr>
            <a:spLocks noChangeArrowheads="1"/>
          </p:cNvSpPr>
          <p:nvPr/>
        </p:nvSpPr>
        <p:spPr bwMode="auto">
          <a:xfrm>
            <a:off x="4508500" y="1631950"/>
            <a:ext cx="73025" cy="142875"/>
          </a:xfrm>
          <a:prstGeom prst="rect">
            <a:avLst/>
          </a:prstGeom>
          <a:noFill/>
          <a:ln w="9525">
            <a:noFill/>
            <a:miter lim="800000"/>
            <a:headEnd/>
            <a:tailEnd/>
          </a:ln>
        </p:spPr>
        <p:txBody>
          <a:bodyPr/>
          <a:lstStyle/>
          <a:p>
            <a:endParaRPr lang="en-US"/>
          </a:p>
        </p:txBody>
      </p:sp>
      <p:sp>
        <p:nvSpPr>
          <p:cNvPr id="31795" name="Rectangle 51"/>
          <p:cNvSpPr>
            <a:spLocks noChangeArrowheads="1"/>
          </p:cNvSpPr>
          <p:nvPr/>
        </p:nvSpPr>
        <p:spPr bwMode="auto">
          <a:xfrm>
            <a:off x="4581525" y="1631950"/>
            <a:ext cx="71438" cy="142875"/>
          </a:xfrm>
          <a:prstGeom prst="rect">
            <a:avLst/>
          </a:prstGeom>
          <a:noFill/>
          <a:ln w="9525">
            <a:noFill/>
            <a:miter lim="800000"/>
            <a:headEnd/>
            <a:tailEnd/>
          </a:ln>
        </p:spPr>
        <p:txBody>
          <a:bodyPr/>
          <a:lstStyle/>
          <a:p>
            <a:endParaRPr lang="en-US"/>
          </a:p>
        </p:txBody>
      </p:sp>
      <p:sp>
        <p:nvSpPr>
          <p:cNvPr id="31796" name="Rectangle 52"/>
          <p:cNvSpPr>
            <a:spLocks noChangeArrowheads="1"/>
          </p:cNvSpPr>
          <p:nvPr/>
        </p:nvSpPr>
        <p:spPr bwMode="auto">
          <a:xfrm>
            <a:off x="4581525" y="1631950"/>
            <a:ext cx="71438" cy="142875"/>
          </a:xfrm>
          <a:prstGeom prst="rect">
            <a:avLst/>
          </a:prstGeom>
          <a:noFill/>
          <a:ln w="9525">
            <a:noFill/>
            <a:miter lim="800000"/>
            <a:headEnd/>
            <a:tailEnd/>
          </a:ln>
        </p:spPr>
        <p:txBody>
          <a:bodyPr/>
          <a:lstStyle/>
          <a:p>
            <a:endParaRPr lang="en-US"/>
          </a:p>
        </p:txBody>
      </p:sp>
      <p:sp>
        <p:nvSpPr>
          <p:cNvPr id="31797" name="Rectangle 53"/>
          <p:cNvSpPr>
            <a:spLocks noChangeArrowheads="1"/>
          </p:cNvSpPr>
          <p:nvPr/>
        </p:nvSpPr>
        <p:spPr bwMode="auto">
          <a:xfrm>
            <a:off x="4724400" y="1631950"/>
            <a:ext cx="80963" cy="142875"/>
          </a:xfrm>
          <a:prstGeom prst="rect">
            <a:avLst/>
          </a:prstGeom>
          <a:noFill/>
          <a:ln w="9525">
            <a:noFill/>
            <a:miter lim="800000"/>
            <a:headEnd/>
            <a:tailEnd/>
          </a:ln>
        </p:spPr>
        <p:txBody>
          <a:bodyPr/>
          <a:lstStyle/>
          <a:p>
            <a:endParaRPr lang="en-US"/>
          </a:p>
        </p:txBody>
      </p:sp>
      <p:sp>
        <p:nvSpPr>
          <p:cNvPr id="31798" name="Rectangle 54"/>
          <p:cNvSpPr>
            <a:spLocks noChangeArrowheads="1"/>
          </p:cNvSpPr>
          <p:nvPr/>
        </p:nvSpPr>
        <p:spPr bwMode="auto">
          <a:xfrm>
            <a:off x="4724400" y="1631950"/>
            <a:ext cx="71438" cy="142875"/>
          </a:xfrm>
          <a:prstGeom prst="rect">
            <a:avLst/>
          </a:prstGeom>
          <a:noFill/>
          <a:ln w="9525">
            <a:noFill/>
            <a:miter lim="800000"/>
            <a:headEnd/>
            <a:tailEnd/>
          </a:ln>
        </p:spPr>
        <p:txBody>
          <a:bodyPr/>
          <a:lstStyle/>
          <a:p>
            <a:endParaRPr lang="en-US"/>
          </a:p>
        </p:txBody>
      </p:sp>
      <p:sp>
        <p:nvSpPr>
          <p:cNvPr id="31799" name="Rectangle 55"/>
          <p:cNvSpPr>
            <a:spLocks noChangeArrowheads="1"/>
          </p:cNvSpPr>
          <p:nvPr/>
        </p:nvSpPr>
        <p:spPr bwMode="auto">
          <a:xfrm>
            <a:off x="4876800" y="1631950"/>
            <a:ext cx="80963" cy="142875"/>
          </a:xfrm>
          <a:prstGeom prst="rect">
            <a:avLst/>
          </a:prstGeom>
          <a:noFill/>
          <a:ln w="9525">
            <a:noFill/>
            <a:miter lim="800000"/>
            <a:headEnd/>
            <a:tailEnd/>
          </a:ln>
        </p:spPr>
        <p:txBody>
          <a:bodyPr/>
          <a:lstStyle/>
          <a:p>
            <a:endParaRPr lang="en-US"/>
          </a:p>
        </p:txBody>
      </p:sp>
      <p:sp>
        <p:nvSpPr>
          <p:cNvPr id="31800" name="Rectangle 56"/>
          <p:cNvSpPr>
            <a:spLocks noChangeArrowheads="1"/>
          </p:cNvSpPr>
          <p:nvPr/>
        </p:nvSpPr>
        <p:spPr bwMode="auto">
          <a:xfrm>
            <a:off x="4876800" y="1631950"/>
            <a:ext cx="71438" cy="142875"/>
          </a:xfrm>
          <a:prstGeom prst="rect">
            <a:avLst/>
          </a:prstGeom>
          <a:noFill/>
          <a:ln w="9525">
            <a:noFill/>
            <a:miter lim="800000"/>
            <a:headEnd/>
            <a:tailEnd/>
          </a:ln>
        </p:spPr>
        <p:txBody>
          <a:bodyPr/>
          <a:lstStyle/>
          <a:p>
            <a:endParaRPr lang="en-US"/>
          </a:p>
        </p:txBody>
      </p:sp>
      <p:sp>
        <p:nvSpPr>
          <p:cNvPr id="31801" name="Rectangle 57"/>
          <p:cNvSpPr>
            <a:spLocks noChangeArrowheads="1"/>
          </p:cNvSpPr>
          <p:nvPr/>
        </p:nvSpPr>
        <p:spPr bwMode="auto">
          <a:xfrm>
            <a:off x="5029200" y="1631950"/>
            <a:ext cx="80963" cy="142875"/>
          </a:xfrm>
          <a:prstGeom prst="rect">
            <a:avLst/>
          </a:prstGeom>
          <a:noFill/>
          <a:ln w="9525">
            <a:noFill/>
            <a:miter lim="800000"/>
            <a:headEnd/>
            <a:tailEnd/>
          </a:ln>
        </p:spPr>
        <p:txBody>
          <a:bodyPr/>
          <a:lstStyle/>
          <a:p>
            <a:endParaRPr lang="en-US"/>
          </a:p>
        </p:txBody>
      </p:sp>
      <p:sp>
        <p:nvSpPr>
          <p:cNvPr id="31802" name="Rectangle 58"/>
          <p:cNvSpPr>
            <a:spLocks noChangeArrowheads="1"/>
          </p:cNvSpPr>
          <p:nvPr/>
        </p:nvSpPr>
        <p:spPr bwMode="auto">
          <a:xfrm>
            <a:off x="5029200" y="1631950"/>
            <a:ext cx="71438" cy="142875"/>
          </a:xfrm>
          <a:prstGeom prst="rect">
            <a:avLst/>
          </a:prstGeom>
          <a:noFill/>
          <a:ln w="9525">
            <a:noFill/>
            <a:miter lim="800000"/>
            <a:headEnd/>
            <a:tailEnd/>
          </a:ln>
        </p:spPr>
        <p:txBody>
          <a:bodyPr/>
          <a:lstStyle/>
          <a:p>
            <a:endParaRPr lang="en-US"/>
          </a:p>
        </p:txBody>
      </p:sp>
      <p:sp>
        <p:nvSpPr>
          <p:cNvPr id="31803" name="Rectangle 59"/>
          <p:cNvSpPr>
            <a:spLocks noChangeArrowheads="1"/>
          </p:cNvSpPr>
          <p:nvPr/>
        </p:nvSpPr>
        <p:spPr bwMode="auto">
          <a:xfrm>
            <a:off x="5110163" y="1631950"/>
            <a:ext cx="71437" cy="142875"/>
          </a:xfrm>
          <a:prstGeom prst="rect">
            <a:avLst/>
          </a:prstGeom>
          <a:noFill/>
          <a:ln w="9525">
            <a:noFill/>
            <a:miter lim="800000"/>
            <a:headEnd/>
            <a:tailEnd/>
          </a:ln>
        </p:spPr>
        <p:txBody>
          <a:bodyPr/>
          <a:lstStyle/>
          <a:p>
            <a:endParaRPr lang="en-US"/>
          </a:p>
        </p:txBody>
      </p:sp>
      <p:sp>
        <p:nvSpPr>
          <p:cNvPr id="31804" name="Rectangle 60"/>
          <p:cNvSpPr>
            <a:spLocks noChangeArrowheads="1"/>
          </p:cNvSpPr>
          <p:nvPr/>
        </p:nvSpPr>
        <p:spPr bwMode="auto">
          <a:xfrm>
            <a:off x="5110163" y="1631950"/>
            <a:ext cx="71437" cy="142875"/>
          </a:xfrm>
          <a:prstGeom prst="rect">
            <a:avLst/>
          </a:prstGeom>
          <a:noFill/>
          <a:ln w="9525">
            <a:noFill/>
            <a:miter lim="800000"/>
            <a:headEnd/>
            <a:tailEnd/>
          </a:ln>
        </p:spPr>
        <p:txBody>
          <a:bodyPr/>
          <a:lstStyle/>
          <a:p>
            <a:endParaRPr lang="en-US"/>
          </a:p>
        </p:txBody>
      </p:sp>
      <p:sp>
        <p:nvSpPr>
          <p:cNvPr id="31805" name="Rectangle 61"/>
          <p:cNvSpPr>
            <a:spLocks noChangeArrowheads="1"/>
          </p:cNvSpPr>
          <p:nvPr/>
        </p:nvSpPr>
        <p:spPr bwMode="auto">
          <a:xfrm>
            <a:off x="5181600" y="1631950"/>
            <a:ext cx="71438" cy="142875"/>
          </a:xfrm>
          <a:prstGeom prst="rect">
            <a:avLst/>
          </a:prstGeom>
          <a:noFill/>
          <a:ln w="9525">
            <a:noFill/>
            <a:miter lim="800000"/>
            <a:headEnd/>
            <a:tailEnd/>
          </a:ln>
        </p:spPr>
        <p:txBody>
          <a:bodyPr/>
          <a:lstStyle/>
          <a:p>
            <a:endParaRPr lang="en-US"/>
          </a:p>
        </p:txBody>
      </p:sp>
      <p:sp>
        <p:nvSpPr>
          <p:cNvPr id="31806" name="Rectangle 62"/>
          <p:cNvSpPr>
            <a:spLocks noChangeArrowheads="1"/>
          </p:cNvSpPr>
          <p:nvPr/>
        </p:nvSpPr>
        <p:spPr bwMode="auto">
          <a:xfrm>
            <a:off x="5181600" y="1631950"/>
            <a:ext cx="71438" cy="142875"/>
          </a:xfrm>
          <a:prstGeom prst="rect">
            <a:avLst/>
          </a:prstGeom>
          <a:noFill/>
          <a:ln w="9525">
            <a:noFill/>
            <a:miter lim="800000"/>
            <a:headEnd/>
            <a:tailEnd/>
          </a:ln>
        </p:spPr>
        <p:txBody>
          <a:bodyPr/>
          <a:lstStyle/>
          <a:p>
            <a:endParaRPr lang="en-US"/>
          </a:p>
        </p:txBody>
      </p:sp>
      <p:sp>
        <p:nvSpPr>
          <p:cNvPr id="31807" name="Rectangle 63"/>
          <p:cNvSpPr>
            <a:spLocks noChangeArrowheads="1"/>
          </p:cNvSpPr>
          <p:nvPr/>
        </p:nvSpPr>
        <p:spPr bwMode="auto">
          <a:xfrm>
            <a:off x="5253038" y="1631950"/>
            <a:ext cx="80962" cy="142875"/>
          </a:xfrm>
          <a:prstGeom prst="rect">
            <a:avLst/>
          </a:prstGeom>
          <a:noFill/>
          <a:ln w="9525">
            <a:noFill/>
            <a:miter lim="800000"/>
            <a:headEnd/>
            <a:tailEnd/>
          </a:ln>
        </p:spPr>
        <p:txBody>
          <a:bodyPr/>
          <a:lstStyle/>
          <a:p>
            <a:endParaRPr lang="en-US"/>
          </a:p>
        </p:txBody>
      </p:sp>
      <p:sp>
        <p:nvSpPr>
          <p:cNvPr id="31808" name="Rectangle 64"/>
          <p:cNvSpPr>
            <a:spLocks noChangeArrowheads="1"/>
          </p:cNvSpPr>
          <p:nvPr/>
        </p:nvSpPr>
        <p:spPr bwMode="auto">
          <a:xfrm>
            <a:off x="5253038" y="1631950"/>
            <a:ext cx="73025" cy="142875"/>
          </a:xfrm>
          <a:prstGeom prst="rect">
            <a:avLst/>
          </a:prstGeom>
          <a:noFill/>
          <a:ln w="9525">
            <a:noFill/>
            <a:miter lim="800000"/>
            <a:headEnd/>
            <a:tailEnd/>
          </a:ln>
        </p:spPr>
        <p:txBody>
          <a:bodyPr/>
          <a:lstStyle/>
          <a:p>
            <a:endParaRPr lang="en-US"/>
          </a:p>
        </p:txBody>
      </p:sp>
      <p:sp>
        <p:nvSpPr>
          <p:cNvPr id="31809" name="Rectangle 65"/>
          <p:cNvSpPr>
            <a:spLocks noChangeArrowheads="1"/>
          </p:cNvSpPr>
          <p:nvPr/>
        </p:nvSpPr>
        <p:spPr bwMode="auto">
          <a:xfrm>
            <a:off x="5988050" y="1622425"/>
            <a:ext cx="71438" cy="142875"/>
          </a:xfrm>
          <a:prstGeom prst="rect">
            <a:avLst/>
          </a:prstGeom>
          <a:noFill/>
          <a:ln w="9525">
            <a:noFill/>
            <a:miter lim="800000"/>
            <a:headEnd/>
            <a:tailEnd/>
          </a:ln>
        </p:spPr>
        <p:txBody>
          <a:bodyPr/>
          <a:lstStyle/>
          <a:p>
            <a:endParaRPr lang="en-US"/>
          </a:p>
        </p:txBody>
      </p:sp>
      <p:sp>
        <p:nvSpPr>
          <p:cNvPr id="31810" name="Rectangle 66"/>
          <p:cNvSpPr>
            <a:spLocks noChangeArrowheads="1"/>
          </p:cNvSpPr>
          <p:nvPr/>
        </p:nvSpPr>
        <p:spPr bwMode="auto">
          <a:xfrm>
            <a:off x="5988050" y="1622425"/>
            <a:ext cx="71438" cy="142875"/>
          </a:xfrm>
          <a:prstGeom prst="rect">
            <a:avLst/>
          </a:prstGeom>
          <a:noFill/>
          <a:ln w="9525">
            <a:noFill/>
            <a:miter lim="800000"/>
            <a:headEnd/>
            <a:tailEnd/>
          </a:ln>
        </p:spPr>
        <p:txBody>
          <a:bodyPr/>
          <a:lstStyle/>
          <a:p>
            <a:endParaRPr lang="en-US"/>
          </a:p>
        </p:txBody>
      </p:sp>
      <p:sp>
        <p:nvSpPr>
          <p:cNvPr id="31811" name="Rectangle 67"/>
          <p:cNvSpPr>
            <a:spLocks noChangeArrowheads="1"/>
          </p:cNvSpPr>
          <p:nvPr/>
        </p:nvSpPr>
        <p:spPr bwMode="auto">
          <a:xfrm>
            <a:off x="5422900" y="1631950"/>
            <a:ext cx="71438" cy="142875"/>
          </a:xfrm>
          <a:prstGeom prst="rect">
            <a:avLst/>
          </a:prstGeom>
          <a:noFill/>
          <a:ln w="9525">
            <a:noFill/>
            <a:miter lim="800000"/>
            <a:headEnd/>
            <a:tailEnd/>
          </a:ln>
        </p:spPr>
        <p:txBody>
          <a:bodyPr/>
          <a:lstStyle/>
          <a:p>
            <a:endParaRPr lang="en-US"/>
          </a:p>
        </p:txBody>
      </p:sp>
      <p:sp>
        <p:nvSpPr>
          <p:cNvPr id="31812" name="Rectangle 68"/>
          <p:cNvSpPr>
            <a:spLocks noChangeArrowheads="1"/>
          </p:cNvSpPr>
          <p:nvPr/>
        </p:nvSpPr>
        <p:spPr bwMode="auto">
          <a:xfrm>
            <a:off x="5422900" y="1631950"/>
            <a:ext cx="71438" cy="142875"/>
          </a:xfrm>
          <a:prstGeom prst="rect">
            <a:avLst/>
          </a:prstGeom>
          <a:noFill/>
          <a:ln w="9525">
            <a:noFill/>
            <a:miter lim="800000"/>
            <a:headEnd/>
            <a:tailEnd/>
          </a:ln>
        </p:spPr>
        <p:txBody>
          <a:bodyPr/>
          <a:lstStyle/>
          <a:p>
            <a:endParaRPr lang="en-US"/>
          </a:p>
        </p:txBody>
      </p:sp>
      <p:sp>
        <p:nvSpPr>
          <p:cNvPr id="31813" name="Rectangle 69"/>
          <p:cNvSpPr>
            <a:spLocks noChangeArrowheads="1"/>
          </p:cNvSpPr>
          <p:nvPr/>
        </p:nvSpPr>
        <p:spPr bwMode="auto">
          <a:xfrm>
            <a:off x="5486400" y="1631950"/>
            <a:ext cx="71438" cy="142875"/>
          </a:xfrm>
          <a:prstGeom prst="rect">
            <a:avLst/>
          </a:prstGeom>
          <a:noFill/>
          <a:ln w="9525">
            <a:noFill/>
            <a:miter lim="800000"/>
            <a:headEnd/>
            <a:tailEnd/>
          </a:ln>
        </p:spPr>
        <p:txBody>
          <a:bodyPr/>
          <a:lstStyle/>
          <a:p>
            <a:endParaRPr lang="en-US"/>
          </a:p>
        </p:txBody>
      </p:sp>
      <p:sp>
        <p:nvSpPr>
          <p:cNvPr id="31814" name="Rectangle 70"/>
          <p:cNvSpPr>
            <a:spLocks noChangeArrowheads="1"/>
          </p:cNvSpPr>
          <p:nvPr/>
        </p:nvSpPr>
        <p:spPr bwMode="auto">
          <a:xfrm>
            <a:off x="5486400" y="1631950"/>
            <a:ext cx="71438" cy="142875"/>
          </a:xfrm>
          <a:prstGeom prst="rect">
            <a:avLst/>
          </a:prstGeom>
          <a:noFill/>
          <a:ln w="9525">
            <a:noFill/>
            <a:miter lim="800000"/>
            <a:headEnd/>
            <a:tailEnd/>
          </a:ln>
        </p:spPr>
        <p:txBody>
          <a:bodyPr/>
          <a:lstStyle/>
          <a:p>
            <a:endParaRPr lang="en-US"/>
          </a:p>
        </p:txBody>
      </p:sp>
      <p:sp>
        <p:nvSpPr>
          <p:cNvPr id="31815" name="Rectangle 71"/>
          <p:cNvSpPr>
            <a:spLocks noChangeArrowheads="1"/>
          </p:cNvSpPr>
          <p:nvPr/>
        </p:nvSpPr>
        <p:spPr bwMode="auto">
          <a:xfrm>
            <a:off x="5575300" y="1631950"/>
            <a:ext cx="71438" cy="142875"/>
          </a:xfrm>
          <a:prstGeom prst="rect">
            <a:avLst/>
          </a:prstGeom>
          <a:noFill/>
          <a:ln w="9525">
            <a:noFill/>
            <a:miter lim="800000"/>
            <a:headEnd/>
            <a:tailEnd/>
          </a:ln>
        </p:spPr>
        <p:txBody>
          <a:bodyPr/>
          <a:lstStyle/>
          <a:p>
            <a:endParaRPr lang="en-US"/>
          </a:p>
        </p:txBody>
      </p:sp>
      <p:sp>
        <p:nvSpPr>
          <p:cNvPr id="31816" name="Rectangle 72"/>
          <p:cNvSpPr>
            <a:spLocks noChangeArrowheads="1"/>
          </p:cNvSpPr>
          <p:nvPr/>
        </p:nvSpPr>
        <p:spPr bwMode="auto">
          <a:xfrm>
            <a:off x="5575300" y="1631950"/>
            <a:ext cx="71438" cy="142875"/>
          </a:xfrm>
          <a:prstGeom prst="rect">
            <a:avLst/>
          </a:prstGeom>
          <a:noFill/>
          <a:ln w="9525">
            <a:noFill/>
            <a:miter lim="800000"/>
            <a:headEnd/>
            <a:tailEnd/>
          </a:ln>
        </p:spPr>
        <p:txBody>
          <a:bodyPr/>
          <a:lstStyle/>
          <a:p>
            <a:endParaRPr lang="en-US"/>
          </a:p>
        </p:txBody>
      </p:sp>
      <p:sp>
        <p:nvSpPr>
          <p:cNvPr id="31817" name="Rectangle 73"/>
          <p:cNvSpPr>
            <a:spLocks noChangeArrowheads="1"/>
          </p:cNvSpPr>
          <p:nvPr/>
        </p:nvSpPr>
        <p:spPr bwMode="auto">
          <a:xfrm>
            <a:off x="5646738" y="1631950"/>
            <a:ext cx="73025" cy="142875"/>
          </a:xfrm>
          <a:prstGeom prst="rect">
            <a:avLst/>
          </a:prstGeom>
          <a:noFill/>
          <a:ln w="9525">
            <a:noFill/>
            <a:miter lim="800000"/>
            <a:headEnd/>
            <a:tailEnd/>
          </a:ln>
        </p:spPr>
        <p:txBody>
          <a:bodyPr/>
          <a:lstStyle/>
          <a:p>
            <a:endParaRPr lang="en-US"/>
          </a:p>
        </p:txBody>
      </p:sp>
      <p:sp>
        <p:nvSpPr>
          <p:cNvPr id="31818" name="Rectangle 74"/>
          <p:cNvSpPr>
            <a:spLocks noChangeArrowheads="1"/>
          </p:cNvSpPr>
          <p:nvPr/>
        </p:nvSpPr>
        <p:spPr bwMode="auto">
          <a:xfrm>
            <a:off x="5646738" y="1631950"/>
            <a:ext cx="73025" cy="142875"/>
          </a:xfrm>
          <a:prstGeom prst="rect">
            <a:avLst/>
          </a:prstGeom>
          <a:noFill/>
          <a:ln w="9525">
            <a:noFill/>
            <a:miter lim="800000"/>
            <a:headEnd/>
            <a:tailEnd/>
          </a:ln>
        </p:spPr>
        <p:txBody>
          <a:bodyPr/>
          <a:lstStyle/>
          <a:p>
            <a:endParaRPr lang="en-US"/>
          </a:p>
        </p:txBody>
      </p:sp>
      <p:sp>
        <p:nvSpPr>
          <p:cNvPr id="31819" name="Rectangle 75"/>
          <p:cNvSpPr>
            <a:spLocks noChangeArrowheads="1"/>
          </p:cNvSpPr>
          <p:nvPr/>
        </p:nvSpPr>
        <p:spPr bwMode="auto">
          <a:xfrm>
            <a:off x="5719763" y="1631950"/>
            <a:ext cx="79375" cy="142875"/>
          </a:xfrm>
          <a:prstGeom prst="rect">
            <a:avLst/>
          </a:prstGeom>
          <a:noFill/>
          <a:ln w="9525">
            <a:noFill/>
            <a:miter lim="800000"/>
            <a:headEnd/>
            <a:tailEnd/>
          </a:ln>
        </p:spPr>
        <p:txBody>
          <a:bodyPr/>
          <a:lstStyle/>
          <a:p>
            <a:endParaRPr lang="en-US"/>
          </a:p>
        </p:txBody>
      </p:sp>
      <p:sp>
        <p:nvSpPr>
          <p:cNvPr id="31820" name="Rectangle 76"/>
          <p:cNvSpPr>
            <a:spLocks noChangeArrowheads="1"/>
          </p:cNvSpPr>
          <p:nvPr/>
        </p:nvSpPr>
        <p:spPr bwMode="auto">
          <a:xfrm>
            <a:off x="5719763" y="1631950"/>
            <a:ext cx="71437" cy="142875"/>
          </a:xfrm>
          <a:prstGeom prst="rect">
            <a:avLst/>
          </a:prstGeom>
          <a:noFill/>
          <a:ln w="9525">
            <a:noFill/>
            <a:miter lim="800000"/>
            <a:headEnd/>
            <a:tailEnd/>
          </a:ln>
        </p:spPr>
        <p:txBody>
          <a:bodyPr/>
          <a:lstStyle/>
          <a:p>
            <a:endParaRPr lang="en-US"/>
          </a:p>
        </p:txBody>
      </p:sp>
      <p:sp>
        <p:nvSpPr>
          <p:cNvPr id="31821" name="Rectangle 77"/>
          <p:cNvSpPr>
            <a:spLocks noChangeArrowheads="1"/>
          </p:cNvSpPr>
          <p:nvPr/>
        </p:nvSpPr>
        <p:spPr bwMode="auto">
          <a:xfrm>
            <a:off x="5791200" y="1631950"/>
            <a:ext cx="80963" cy="142875"/>
          </a:xfrm>
          <a:prstGeom prst="rect">
            <a:avLst/>
          </a:prstGeom>
          <a:noFill/>
          <a:ln w="9525">
            <a:noFill/>
            <a:miter lim="800000"/>
            <a:headEnd/>
            <a:tailEnd/>
          </a:ln>
        </p:spPr>
        <p:txBody>
          <a:bodyPr/>
          <a:lstStyle/>
          <a:p>
            <a:endParaRPr lang="en-US"/>
          </a:p>
        </p:txBody>
      </p:sp>
      <p:sp>
        <p:nvSpPr>
          <p:cNvPr id="31822" name="Rectangle 78"/>
          <p:cNvSpPr>
            <a:spLocks noChangeArrowheads="1"/>
          </p:cNvSpPr>
          <p:nvPr/>
        </p:nvSpPr>
        <p:spPr bwMode="auto">
          <a:xfrm>
            <a:off x="5791200" y="1631950"/>
            <a:ext cx="71438" cy="142875"/>
          </a:xfrm>
          <a:prstGeom prst="rect">
            <a:avLst/>
          </a:prstGeom>
          <a:noFill/>
          <a:ln w="9525">
            <a:noFill/>
            <a:miter lim="800000"/>
            <a:headEnd/>
            <a:tailEnd/>
          </a:ln>
        </p:spPr>
        <p:txBody>
          <a:bodyPr/>
          <a:lstStyle/>
          <a:p>
            <a:endParaRPr lang="en-US"/>
          </a:p>
        </p:txBody>
      </p:sp>
      <p:sp>
        <p:nvSpPr>
          <p:cNvPr id="31823" name="Rectangle 79"/>
          <p:cNvSpPr>
            <a:spLocks noChangeArrowheads="1"/>
          </p:cNvSpPr>
          <p:nvPr/>
        </p:nvSpPr>
        <p:spPr bwMode="auto">
          <a:xfrm>
            <a:off x="5880100" y="1631950"/>
            <a:ext cx="80963" cy="142875"/>
          </a:xfrm>
          <a:prstGeom prst="rect">
            <a:avLst/>
          </a:prstGeom>
          <a:noFill/>
          <a:ln w="9525">
            <a:noFill/>
            <a:miter lim="800000"/>
            <a:headEnd/>
            <a:tailEnd/>
          </a:ln>
        </p:spPr>
        <p:txBody>
          <a:bodyPr/>
          <a:lstStyle/>
          <a:p>
            <a:endParaRPr lang="en-US"/>
          </a:p>
        </p:txBody>
      </p:sp>
      <p:sp>
        <p:nvSpPr>
          <p:cNvPr id="31824" name="Rectangle 80"/>
          <p:cNvSpPr>
            <a:spLocks noChangeArrowheads="1"/>
          </p:cNvSpPr>
          <p:nvPr/>
        </p:nvSpPr>
        <p:spPr bwMode="auto">
          <a:xfrm>
            <a:off x="5880100" y="1631950"/>
            <a:ext cx="73025" cy="142875"/>
          </a:xfrm>
          <a:prstGeom prst="rect">
            <a:avLst/>
          </a:prstGeom>
          <a:noFill/>
          <a:ln w="9525">
            <a:noFill/>
            <a:miter lim="800000"/>
            <a:headEnd/>
            <a:tailEnd/>
          </a:ln>
        </p:spPr>
        <p:txBody>
          <a:bodyPr/>
          <a:lstStyle/>
          <a:p>
            <a:endParaRPr lang="en-US"/>
          </a:p>
        </p:txBody>
      </p:sp>
      <p:sp>
        <p:nvSpPr>
          <p:cNvPr id="31825" name="Rectangle 81"/>
          <p:cNvSpPr>
            <a:spLocks noChangeArrowheads="1"/>
          </p:cNvSpPr>
          <p:nvPr/>
        </p:nvSpPr>
        <p:spPr bwMode="auto">
          <a:xfrm>
            <a:off x="5943600" y="1631950"/>
            <a:ext cx="80963" cy="142875"/>
          </a:xfrm>
          <a:prstGeom prst="rect">
            <a:avLst/>
          </a:prstGeom>
          <a:noFill/>
          <a:ln w="9525">
            <a:noFill/>
            <a:miter lim="800000"/>
            <a:headEnd/>
            <a:tailEnd/>
          </a:ln>
        </p:spPr>
        <p:txBody>
          <a:bodyPr/>
          <a:lstStyle/>
          <a:p>
            <a:endParaRPr lang="en-US"/>
          </a:p>
        </p:txBody>
      </p:sp>
      <p:sp>
        <p:nvSpPr>
          <p:cNvPr id="31826" name="Rectangle 82"/>
          <p:cNvSpPr>
            <a:spLocks noChangeArrowheads="1"/>
          </p:cNvSpPr>
          <p:nvPr/>
        </p:nvSpPr>
        <p:spPr bwMode="auto">
          <a:xfrm>
            <a:off x="5943600" y="1631950"/>
            <a:ext cx="71438" cy="142875"/>
          </a:xfrm>
          <a:prstGeom prst="rect">
            <a:avLst/>
          </a:prstGeom>
          <a:noFill/>
          <a:ln w="9525">
            <a:noFill/>
            <a:miter lim="800000"/>
            <a:headEnd/>
            <a:tailEnd/>
          </a:ln>
        </p:spPr>
        <p:txBody>
          <a:bodyPr/>
          <a:lstStyle/>
          <a:p>
            <a:endParaRPr lang="en-US"/>
          </a:p>
        </p:txBody>
      </p:sp>
      <p:sp>
        <p:nvSpPr>
          <p:cNvPr id="31827" name="Rectangle 83"/>
          <p:cNvSpPr>
            <a:spLocks noChangeArrowheads="1"/>
          </p:cNvSpPr>
          <p:nvPr/>
        </p:nvSpPr>
        <p:spPr bwMode="auto">
          <a:xfrm>
            <a:off x="6007100" y="1631950"/>
            <a:ext cx="79375" cy="142875"/>
          </a:xfrm>
          <a:prstGeom prst="rect">
            <a:avLst/>
          </a:prstGeom>
          <a:noFill/>
          <a:ln w="9525">
            <a:noFill/>
            <a:miter lim="800000"/>
            <a:headEnd/>
            <a:tailEnd/>
          </a:ln>
        </p:spPr>
        <p:txBody>
          <a:bodyPr/>
          <a:lstStyle/>
          <a:p>
            <a:endParaRPr lang="en-US"/>
          </a:p>
        </p:txBody>
      </p:sp>
      <p:sp>
        <p:nvSpPr>
          <p:cNvPr id="31828" name="Rectangle 84"/>
          <p:cNvSpPr>
            <a:spLocks noChangeArrowheads="1"/>
          </p:cNvSpPr>
          <p:nvPr/>
        </p:nvSpPr>
        <p:spPr bwMode="auto">
          <a:xfrm>
            <a:off x="6007100" y="1631950"/>
            <a:ext cx="71438" cy="142875"/>
          </a:xfrm>
          <a:prstGeom prst="rect">
            <a:avLst/>
          </a:prstGeom>
          <a:noFill/>
          <a:ln w="9525">
            <a:noFill/>
            <a:miter lim="800000"/>
            <a:headEnd/>
            <a:tailEnd/>
          </a:ln>
        </p:spPr>
        <p:txBody>
          <a:bodyPr/>
          <a:lstStyle/>
          <a:p>
            <a:endParaRPr lang="en-US"/>
          </a:p>
        </p:txBody>
      </p:sp>
      <p:sp>
        <p:nvSpPr>
          <p:cNvPr id="31829" name="Rectangle 85"/>
          <p:cNvSpPr>
            <a:spLocks noChangeArrowheads="1"/>
          </p:cNvSpPr>
          <p:nvPr/>
        </p:nvSpPr>
        <p:spPr bwMode="auto">
          <a:xfrm>
            <a:off x="6096000" y="1631950"/>
            <a:ext cx="71438" cy="142875"/>
          </a:xfrm>
          <a:prstGeom prst="rect">
            <a:avLst/>
          </a:prstGeom>
          <a:noFill/>
          <a:ln w="9525">
            <a:noFill/>
            <a:miter lim="800000"/>
            <a:headEnd/>
            <a:tailEnd/>
          </a:ln>
        </p:spPr>
        <p:txBody>
          <a:bodyPr/>
          <a:lstStyle/>
          <a:p>
            <a:endParaRPr lang="en-US"/>
          </a:p>
        </p:txBody>
      </p:sp>
      <p:sp>
        <p:nvSpPr>
          <p:cNvPr id="31830" name="Rectangle 86"/>
          <p:cNvSpPr>
            <a:spLocks noChangeArrowheads="1"/>
          </p:cNvSpPr>
          <p:nvPr/>
        </p:nvSpPr>
        <p:spPr bwMode="auto">
          <a:xfrm>
            <a:off x="6096000" y="1631950"/>
            <a:ext cx="71438" cy="142875"/>
          </a:xfrm>
          <a:prstGeom prst="rect">
            <a:avLst/>
          </a:prstGeom>
          <a:noFill/>
          <a:ln w="9525">
            <a:noFill/>
            <a:miter lim="800000"/>
            <a:headEnd/>
            <a:tailEnd/>
          </a:ln>
        </p:spPr>
        <p:txBody>
          <a:bodyPr/>
          <a:lstStyle/>
          <a:p>
            <a:endParaRPr lang="en-US"/>
          </a:p>
        </p:txBody>
      </p:sp>
      <p:sp>
        <p:nvSpPr>
          <p:cNvPr id="31831" name="Rectangle 87"/>
          <p:cNvSpPr>
            <a:spLocks noChangeArrowheads="1"/>
          </p:cNvSpPr>
          <p:nvPr/>
        </p:nvSpPr>
        <p:spPr bwMode="auto">
          <a:xfrm>
            <a:off x="6167438" y="1631950"/>
            <a:ext cx="80962" cy="142875"/>
          </a:xfrm>
          <a:prstGeom prst="rect">
            <a:avLst/>
          </a:prstGeom>
          <a:noFill/>
          <a:ln w="9525">
            <a:noFill/>
            <a:miter lim="800000"/>
            <a:headEnd/>
            <a:tailEnd/>
          </a:ln>
        </p:spPr>
        <p:txBody>
          <a:bodyPr/>
          <a:lstStyle/>
          <a:p>
            <a:endParaRPr lang="en-US"/>
          </a:p>
        </p:txBody>
      </p:sp>
      <p:sp>
        <p:nvSpPr>
          <p:cNvPr id="31832" name="Rectangle 88"/>
          <p:cNvSpPr>
            <a:spLocks noChangeArrowheads="1"/>
          </p:cNvSpPr>
          <p:nvPr/>
        </p:nvSpPr>
        <p:spPr bwMode="auto">
          <a:xfrm>
            <a:off x="6167438" y="1631950"/>
            <a:ext cx="73025" cy="142875"/>
          </a:xfrm>
          <a:prstGeom prst="rect">
            <a:avLst/>
          </a:prstGeom>
          <a:noFill/>
          <a:ln w="9525">
            <a:noFill/>
            <a:miter lim="800000"/>
            <a:headEnd/>
            <a:tailEnd/>
          </a:ln>
        </p:spPr>
        <p:txBody>
          <a:bodyPr/>
          <a:lstStyle/>
          <a:p>
            <a:endParaRPr lang="en-US"/>
          </a:p>
        </p:txBody>
      </p:sp>
      <p:sp>
        <p:nvSpPr>
          <p:cNvPr id="31833" name="Rectangle 89"/>
          <p:cNvSpPr>
            <a:spLocks noChangeArrowheads="1"/>
          </p:cNvSpPr>
          <p:nvPr/>
        </p:nvSpPr>
        <p:spPr bwMode="auto">
          <a:xfrm>
            <a:off x="1893888" y="4960938"/>
            <a:ext cx="5187950" cy="835025"/>
          </a:xfrm>
          <a:prstGeom prst="rect">
            <a:avLst/>
          </a:prstGeom>
          <a:noFill/>
          <a:ln w="7938">
            <a:solidFill>
              <a:srgbClr val="000000"/>
            </a:solidFill>
            <a:miter lim="800000"/>
            <a:headEnd/>
            <a:tailEnd/>
          </a:ln>
        </p:spPr>
        <p:txBody>
          <a:bodyPr/>
          <a:lstStyle/>
          <a:p>
            <a:endParaRPr lang="en-US"/>
          </a:p>
        </p:txBody>
      </p:sp>
      <p:sp>
        <p:nvSpPr>
          <p:cNvPr id="31834" name="Rectangle 90"/>
          <p:cNvSpPr>
            <a:spLocks noChangeArrowheads="1"/>
          </p:cNvSpPr>
          <p:nvPr/>
        </p:nvSpPr>
        <p:spPr bwMode="auto">
          <a:xfrm>
            <a:off x="1373188" y="5059363"/>
            <a:ext cx="71437" cy="171450"/>
          </a:xfrm>
          <a:prstGeom prst="rect">
            <a:avLst/>
          </a:prstGeom>
          <a:noFill/>
          <a:ln w="9525">
            <a:noFill/>
            <a:miter lim="800000"/>
            <a:headEnd/>
            <a:tailEnd/>
          </a:ln>
        </p:spPr>
        <p:txBody>
          <a:bodyPr/>
          <a:lstStyle/>
          <a:p>
            <a:endParaRPr lang="en-US"/>
          </a:p>
        </p:txBody>
      </p:sp>
      <p:sp>
        <p:nvSpPr>
          <p:cNvPr id="31835" name="Rectangle 91"/>
          <p:cNvSpPr>
            <a:spLocks noChangeArrowheads="1"/>
          </p:cNvSpPr>
          <p:nvPr/>
        </p:nvSpPr>
        <p:spPr bwMode="auto">
          <a:xfrm>
            <a:off x="1454150" y="5059363"/>
            <a:ext cx="71438" cy="171450"/>
          </a:xfrm>
          <a:prstGeom prst="rect">
            <a:avLst/>
          </a:prstGeom>
          <a:noFill/>
          <a:ln w="9525">
            <a:noFill/>
            <a:miter lim="800000"/>
            <a:headEnd/>
            <a:tailEnd/>
          </a:ln>
        </p:spPr>
        <p:txBody>
          <a:bodyPr/>
          <a:lstStyle/>
          <a:p>
            <a:endParaRPr lang="en-US"/>
          </a:p>
        </p:txBody>
      </p:sp>
      <p:sp>
        <p:nvSpPr>
          <p:cNvPr id="31836" name="Rectangle 92"/>
          <p:cNvSpPr>
            <a:spLocks noChangeArrowheads="1"/>
          </p:cNvSpPr>
          <p:nvPr/>
        </p:nvSpPr>
        <p:spPr bwMode="auto">
          <a:xfrm>
            <a:off x="1363663" y="5356225"/>
            <a:ext cx="80962" cy="169863"/>
          </a:xfrm>
          <a:prstGeom prst="rect">
            <a:avLst/>
          </a:prstGeom>
          <a:noFill/>
          <a:ln w="9525">
            <a:noFill/>
            <a:miter lim="800000"/>
            <a:headEnd/>
            <a:tailEnd/>
          </a:ln>
        </p:spPr>
        <p:txBody>
          <a:bodyPr/>
          <a:lstStyle/>
          <a:p>
            <a:endParaRPr lang="en-US"/>
          </a:p>
        </p:txBody>
      </p:sp>
      <p:sp>
        <p:nvSpPr>
          <p:cNvPr id="31837" name="Rectangle 93"/>
          <p:cNvSpPr>
            <a:spLocks noChangeArrowheads="1"/>
          </p:cNvSpPr>
          <p:nvPr/>
        </p:nvSpPr>
        <p:spPr bwMode="auto">
          <a:xfrm>
            <a:off x="1409700" y="5346700"/>
            <a:ext cx="160338" cy="223838"/>
          </a:xfrm>
          <a:prstGeom prst="rect">
            <a:avLst/>
          </a:prstGeom>
          <a:noFill/>
          <a:ln w="9525">
            <a:noFill/>
            <a:miter lim="800000"/>
            <a:headEnd/>
            <a:tailEnd/>
          </a:ln>
        </p:spPr>
        <p:txBody>
          <a:bodyPr/>
          <a:lstStyle/>
          <a:p>
            <a:endParaRPr lang="en-US"/>
          </a:p>
        </p:txBody>
      </p:sp>
      <p:sp>
        <p:nvSpPr>
          <p:cNvPr id="31838" name="Rectangle 94"/>
          <p:cNvSpPr>
            <a:spLocks noChangeArrowheads="1"/>
          </p:cNvSpPr>
          <p:nvPr/>
        </p:nvSpPr>
        <p:spPr bwMode="auto">
          <a:xfrm>
            <a:off x="1454150" y="5356225"/>
            <a:ext cx="71438" cy="169863"/>
          </a:xfrm>
          <a:prstGeom prst="rect">
            <a:avLst/>
          </a:prstGeom>
          <a:noFill/>
          <a:ln w="9525">
            <a:noFill/>
            <a:miter lim="800000"/>
            <a:headEnd/>
            <a:tailEnd/>
          </a:ln>
        </p:spPr>
        <p:txBody>
          <a:bodyPr/>
          <a:lstStyle/>
          <a:p>
            <a:endParaRPr lang="en-US"/>
          </a:p>
        </p:txBody>
      </p:sp>
      <p:sp>
        <p:nvSpPr>
          <p:cNvPr id="31839" name="Rectangle 95"/>
          <p:cNvSpPr>
            <a:spLocks noChangeArrowheads="1"/>
          </p:cNvSpPr>
          <p:nvPr/>
        </p:nvSpPr>
        <p:spPr bwMode="auto">
          <a:xfrm>
            <a:off x="1481138" y="5346700"/>
            <a:ext cx="161925" cy="223838"/>
          </a:xfrm>
          <a:prstGeom prst="rect">
            <a:avLst/>
          </a:prstGeom>
          <a:noFill/>
          <a:ln w="9525">
            <a:noFill/>
            <a:miter lim="800000"/>
            <a:headEnd/>
            <a:tailEnd/>
          </a:ln>
        </p:spPr>
        <p:txBody>
          <a:bodyPr/>
          <a:lstStyle/>
          <a:p>
            <a:endParaRPr lang="en-US"/>
          </a:p>
        </p:txBody>
      </p:sp>
      <p:sp>
        <p:nvSpPr>
          <p:cNvPr id="31840" name="Rectangle 96"/>
          <p:cNvSpPr>
            <a:spLocks noChangeArrowheads="1"/>
          </p:cNvSpPr>
          <p:nvPr/>
        </p:nvSpPr>
        <p:spPr bwMode="auto">
          <a:xfrm>
            <a:off x="1525588" y="5356225"/>
            <a:ext cx="80962" cy="169863"/>
          </a:xfrm>
          <a:prstGeom prst="rect">
            <a:avLst/>
          </a:prstGeom>
          <a:noFill/>
          <a:ln w="9525">
            <a:noFill/>
            <a:miter lim="800000"/>
            <a:headEnd/>
            <a:tailEnd/>
          </a:ln>
        </p:spPr>
        <p:txBody>
          <a:bodyPr/>
          <a:lstStyle/>
          <a:p>
            <a:endParaRPr lang="en-US"/>
          </a:p>
        </p:txBody>
      </p:sp>
      <p:sp>
        <p:nvSpPr>
          <p:cNvPr id="31841" name="Rectangle 97"/>
          <p:cNvSpPr>
            <a:spLocks noChangeArrowheads="1"/>
          </p:cNvSpPr>
          <p:nvPr/>
        </p:nvSpPr>
        <p:spPr bwMode="auto">
          <a:xfrm>
            <a:off x="1803400" y="2976563"/>
            <a:ext cx="5872163" cy="1095375"/>
          </a:xfrm>
          <a:prstGeom prst="rect">
            <a:avLst/>
          </a:prstGeom>
          <a:noFill/>
          <a:ln w="9525">
            <a:noFill/>
            <a:miter lim="800000"/>
            <a:headEnd/>
            <a:tailEnd/>
          </a:ln>
        </p:spPr>
        <p:txBody>
          <a:bodyPr/>
          <a:lstStyle/>
          <a:p>
            <a:endParaRPr lang="en-US"/>
          </a:p>
        </p:txBody>
      </p:sp>
      <p:sp>
        <p:nvSpPr>
          <p:cNvPr id="31842" name="Rectangle 98"/>
          <p:cNvSpPr>
            <a:spLocks noChangeArrowheads="1"/>
          </p:cNvSpPr>
          <p:nvPr/>
        </p:nvSpPr>
        <p:spPr bwMode="auto">
          <a:xfrm>
            <a:off x="2071688" y="2638425"/>
            <a:ext cx="4892675" cy="215444"/>
          </a:xfrm>
          <a:prstGeom prst="rect">
            <a:avLst/>
          </a:prstGeom>
          <a:noFill/>
          <a:ln w="9525">
            <a:noFill/>
            <a:miter lim="800000"/>
            <a:headEnd/>
            <a:tailEnd/>
          </a:ln>
        </p:spPr>
        <p:txBody>
          <a:bodyPr lIns="0" tIns="0" rIns="0" bIns="0">
            <a:spAutoFit/>
          </a:bodyPr>
          <a:lstStyle/>
          <a:p>
            <a:pPr eaLnBrk="0" hangingPunct="0"/>
            <a:r>
              <a:rPr lang="en-US" sz="1400" dirty="0">
                <a:solidFill>
                  <a:srgbClr val="000000"/>
                </a:solidFill>
                <a:latin typeface="Courier" pitchFamily="49" charset="0"/>
              </a:rPr>
              <a:t>   </a:t>
            </a:r>
            <a:r>
              <a:rPr lang="en-US" sz="1400" dirty="0">
                <a:solidFill>
                  <a:srgbClr val="000000"/>
                </a:solidFill>
              </a:rPr>
              <a:t>RLGHNCXA21W </a:t>
            </a:r>
            <a:r>
              <a:rPr lang="en-US" sz="1400" dirty="0" smtClean="0">
                <a:solidFill>
                  <a:srgbClr val="000000"/>
                </a:solidFill>
              </a:rPr>
              <a:t>11-02-23 </a:t>
            </a:r>
            <a:r>
              <a:rPr lang="en-US" sz="1400" dirty="0">
                <a:solidFill>
                  <a:srgbClr val="000000"/>
                </a:solidFill>
              </a:rPr>
              <a:t>16:10:50 EST REL. XX.X</a:t>
            </a:r>
            <a:endParaRPr lang="en-US" sz="1200" dirty="0">
              <a:solidFill>
                <a:srgbClr val="000000"/>
              </a:solidFill>
            </a:endParaRPr>
          </a:p>
        </p:txBody>
      </p:sp>
      <p:sp>
        <p:nvSpPr>
          <p:cNvPr id="31843" name="Rectangle 99"/>
          <p:cNvSpPr>
            <a:spLocks noChangeArrowheads="1"/>
          </p:cNvSpPr>
          <p:nvPr/>
        </p:nvSpPr>
        <p:spPr bwMode="auto">
          <a:xfrm>
            <a:off x="2362200" y="2960688"/>
            <a:ext cx="3722688" cy="1914525"/>
          </a:xfrm>
          <a:prstGeom prst="rect">
            <a:avLst/>
          </a:prstGeom>
          <a:noFill/>
          <a:ln w="9525">
            <a:noFill/>
            <a:miter lim="800000"/>
            <a:headEnd/>
            <a:tailEnd/>
          </a:ln>
        </p:spPr>
        <p:txBody>
          <a:bodyPr wrap="none" lIns="0" tIns="0" rIns="0" bIns="0">
            <a:spAutoFit/>
          </a:bodyPr>
          <a:lstStyle/>
          <a:p>
            <a:pPr eaLnBrk="0" hangingPunct="0"/>
            <a:r>
              <a:rPr lang="en-US" sz="1400">
                <a:solidFill>
                  <a:srgbClr val="000000"/>
                </a:solidFill>
              </a:rPr>
              <a:t>Measurement Reports will be generated to FTP</a:t>
            </a:r>
          </a:p>
          <a:p>
            <a:pPr eaLnBrk="0" hangingPunct="0"/>
            <a:r>
              <a:rPr lang="en-US" sz="1400">
                <a:solidFill>
                  <a:srgbClr val="000000"/>
                </a:solidFill>
              </a:rPr>
              <a:t>    </a:t>
            </a:r>
          </a:p>
          <a:p>
            <a:pPr eaLnBrk="0" hangingPunct="0"/>
            <a:endParaRPr lang="en-US" sz="1400">
              <a:solidFill>
                <a:srgbClr val="000000"/>
              </a:solidFill>
            </a:endParaRPr>
          </a:p>
          <a:p>
            <a:pPr eaLnBrk="0" hangingPunct="0"/>
            <a:endParaRPr lang="en-US" sz="1400" b="1">
              <a:solidFill>
                <a:srgbClr val="000000"/>
              </a:solidFill>
            </a:endParaRPr>
          </a:p>
          <a:p>
            <a:pPr eaLnBrk="0" hangingPunct="0"/>
            <a:endParaRPr lang="en-US" sz="1400" b="1">
              <a:solidFill>
                <a:srgbClr val="000000"/>
              </a:solidFill>
            </a:endParaRPr>
          </a:p>
          <a:p>
            <a:pPr eaLnBrk="0" hangingPunct="0"/>
            <a:endParaRPr lang="en-US" sz="1400" b="1">
              <a:solidFill>
                <a:srgbClr val="000000"/>
              </a:solidFill>
            </a:endParaRPr>
          </a:p>
          <a:p>
            <a:pPr eaLnBrk="0" hangingPunct="0"/>
            <a:endParaRPr lang="en-US" sz="1400">
              <a:solidFill>
                <a:srgbClr val="000000"/>
              </a:solidFill>
            </a:endParaRPr>
          </a:p>
          <a:p>
            <a:pPr eaLnBrk="0" hangingPunct="0"/>
            <a:endParaRPr lang="en-US" sz="1400">
              <a:solidFill>
                <a:srgbClr val="000000"/>
              </a:solidFill>
            </a:endParaRPr>
          </a:p>
          <a:p>
            <a:pPr eaLnBrk="0" hangingPunct="0"/>
            <a:r>
              <a:rPr lang="en-US" sz="1400">
                <a:solidFill>
                  <a:srgbClr val="000000"/>
                </a:solidFill>
              </a:rPr>
              <a:t>Command Completed</a:t>
            </a:r>
            <a:endParaRPr lang="en-US" sz="1400" b="1">
              <a:solidFill>
                <a:srgbClr val="000000"/>
              </a:solidFill>
            </a:endParaRPr>
          </a:p>
        </p:txBody>
      </p:sp>
      <p:sp>
        <p:nvSpPr>
          <p:cNvPr id="31844" name="Rectangle 100"/>
          <p:cNvSpPr>
            <a:spLocks noChangeArrowheads="1"/>
          </p:cNvSpPr>
          <p:nvPr/>
        </p:nvSpPr>
        <p:spPr bwMode="auto">
          <a:xfrm>
            <a:off x="2090738" y="5032375"/>
            <a:ext cx="1176337" cy="233363"/>
          </a:xfrm>
          <a:prstGeom prst="rect">
            <a:avLst/>
          </a:prstGeom>
          <a:noFill/>
          <a:ln w="9525">
            <a:noFill/>
            <a:miter lim="800000"/>
            <a:headEnd/>
            <a:tailEnd/>
          </a:ln>
        </p:spPr>
        <p:txBody>
          <a:bodyPr/>
          <a:lstStyle/>
          <a:p>
            <a:endParaRPr lang="en-US"/>
          </a:p>
        </p:txBody>
      </p:sp>
      <p:sp>
        <p:nvSpPr>
          <p:cNvPr id="31845" name="Rectangle 101"/>
          <p:cNvSpPr>
            <a:spLocks noChangeArrowheads="1"/>
          </p:cNvSpPr>
          <p:nvPr/>
        </p:nvSpPr>
        <p:spPr bwMode="auto">
          <a:xfrm>
            <a:off x="2090738" y="5535613"/>
            <a:ext cx="1320800" cy="233362"/>
          </a:xfrm>
          <a:prstGeom prst="rect">
            <a:avLst/>
          </a:prstGeom>
          <a:noFill/>
          <a:ln w="9525">
            <a:noFill/>
            <a:miter lim="800000"/>
            <a:headEnd/>
            <a:tailEnd/>
          </a:ln>
        </p:spPr>
        <p:txBody>
          <a:bodyPr/>
          <a:lstStyle/>
          <a:p>
            <a:endParaRPr lang="en-US"/>
          </a:p>
        </p:txBody>
      </p:sp>
      <p:sp>
        <p:nvSpPr>
          <p:cNvPr id="31846" name="Rectangle 102"/>
          <p:cNvSpPr>
            <a:spLocks noChangeArrowheads="1"/>
          </p:cNvSpPr>
          <p:nvPr/>
        </p:nvSpPr>
        <p:spPr bwMode="auto">
          <a:xfrm>
            <a:off x="2171700" y="5607050"/>
            <a:ext cx="136525" cy="136525"/>
          </a:xfrm>
          <a:prstGeom prst="rect">
            <a:avLst/>
          </a:prstGeom>
          <a:noFill/>
          <a:ln w="9525">
            <a:noFill/>
            <a:miter lim="800000"/>
            <a:headEnd/>
            <a:tailEnd/>
          </a:ln>
        </p:spPr>
        <p:txBody>
          <a:bodyPr wrap="none" lIns="0" tIns="0" rIns="0" bIns="0">
            <a:spAutoFit/>
          </a:bodyPr>
          <a:lstStyle/>
          <a:p>
            <a:pPr eaLnBrk="0" hangingPunct="0"/>
            <a:r>
              <a:rPr lang="en-US" sz="900">
                <a:solidFill>
                  <a:srgbClr val="000000"/>
                </a:solidFill>
                <a:latin typeface="Courier" pitchFamily="49" charset="0"/>
              </a:rPr>
              <a:t>&gt; </a:t>
            </a:r>
            <a:endParaRPr lang="en-US" sz="1200">
              <a:solidFill>
                <a:srgbClr val="000000"/>
              </a:solidFill>
              <a:latin typeface="Courier" pitchFamily="49" charset="0"/>
            </a:endParaRPr>
          </a:p>
        </p:txBody>
      </p:sp>
      <p:sp>
        <p:nvSpPr>
          <p:cNvPr id="31847" name="Rectangle 103"/>
          <p:cNvSpPr>
            <a:spLocks noChangeArrowheads="1"/>
          </p:cNvSpPr>
          <p:nvPr/>
        </p:nvSpPr>
        <p:spPr bwMode="auto">
          <a:xfrm>
            <a:off x="2244725" y="5391150"/>
            <a:ext cx="1266825" cy="152400"/>
          </a:xfrm>
          <a:prstGeom prst="rect">
            <a:avLst/>
          </a:prstGeom>
          <a:noFill/>
          <a:ln w="9525">
            <a:noFill/>
            <a:miter lim="800000"/>
            <a:headEnd/>
            <a:tailEnd/>
          </a:ln>
        </p:spPr>
        <p:txBody>
          <a:bodyPr wrap="none" lIns="0" tIns="0" rIns="0" bIns="0">
            <a:spAutoFit/>
          </a:bodyPr>
          <a:lstStyle/>
          <a:p>
            <a:pPr eaLnBrk="0" hangingPunct="0"/>
            <a:r>
              <a:rPr lang="en-US" sz="1000" b="1">
                <a:solidFill>
                  <a:srgbClr val="000000"/>
                </a:solidFill>
              </a:rPr>
              <a:t>command Accepted</a:t>
            </a:r>
            <a:r>
              <a:rPr lang="en-US" sz="900" b="1">
                <a:solidFill>
                  <a:srgbClr val="000000"/>
                </a:solidFill>
              </a:rPr>
              <a:t>  </a:t>
            </a:r>
            <a:endParaRPr lang="en-US" sz="1200" b="1">
              <a:solidFill>
                <a:srgbClr val="000000"/>
              </a:solidFill>
            </a:endParaRPr>
          </a:p>
        </p:txBody>
      </p:sp>
      <p:sp>
        <p:nvSpPr>
          <p:cNvPr id="31848" name="Rectangle 104"/>
          <p:cNvSpPr>
            <a:spLocks noChangeArrowheads="1"/>
          </p:cNvSpPr>
          <p:nvPr/>
        </p:nvSpPr>
        <p:spPr bwMode="auto">
          <a:xfrm>
            <a:off x="2743200" y="1800225"/>
            <a:ext cx="304800" cy="228600"/>
          </a:xfrm>
          <a:prstGeom prst="rect">
            <a:avLst/>
          </a:prstGeom>
          <a:noFill/>
          <a:ln w="7938">
            <a:solidFill>
              <a:srgbClr val="000000"/>
            </a:solidFill>
            <a:miter lim="800000"/>
            <a:headEnd/>
            <a:tailEnd/>
          </a:ln>
        </p:spPr>
        <p:txBody>
          <a:bodyPr/>
          <a:lstStyle/>
          <a:p>
            <a:endParaRPr lang="en-US"/>
          </a:p>
        </p:txBody>
      </p:sp>
      <p:sp>
        <p:nvSpPr>
          <p:cNvPr id="31849" name="Rectangle 105"/>
          <p:cNvSpPr>
            <a:spLocks noChangeArrowheads="1"/>
          </p:cNvSpPr>
          <p:nvPr/>
        </p:nvSpPr>
        <p:spPr bwMode="auto">
          <a:xfrm>
            <a:off x="3200400" y="1800225"/>
            <a:ext cx="287338" cy="228600"/>
          </a:xfrm>
          <a:prstGeom prst="rect">
            <a:avLst/>
          </a:prstGeom>
          <a:noFill/>
          <a:ln w="7938">
            <a:solidFill>
              <a:srgbClr val="000000"/>
            </a:solidFill>
            <a:miter lim="800000"/>
            <a:headEnd/>
            <a:tailEnd/>
          </a:ln>
        </p:spPr>
        <p:txBody>
          <a:bodyPr/>
          <a:lstStyle/>
          <a:p>
            <a:endParaRPr lang="en-US"/>
          </a:p>
        </p:txBody>
      </p:sp>
      <p:sp>
        <p:nvSpPr>
          <p:cNvPr id="31850" name="Rectangle 106"/>
          <p:cNvSpPr>
            <a:spLocks noChangeArrowheads="1"/>
          </p:cNvSpPr>
          <p:nvPr/>
        </p:nvSpPr>
        <p:spPr bwMode="auto">
          <a:xfrm>
            <a:off x="3581400" y="1800225"/>
            <a:ext cx="304800" cy="228600"/>
          </a:xfrm>
          <a:prstGeom prst="rect">
            <a:avLst/>
          </a:prstGeom>
          <a:noFill/>
          <a:ln w="7938">
            <a:solidFill>
              <a:srgbClr val="000000"/>
            </a:solidFill>
            <a:miter lim="800000"/>
            <a:headEnd/>
            <a:tailEnd/>
          </a:ln>
        </p:spPr>
        <p:txBody>
          <a:bodyPr/>
          <a:lstStyle/>
          <a:p>
            <a:endParaRPr lang="en-US"/>
          </a:p>
        </p:txBody>
      </p:sp>
      <p:sp>
        <p:nvSpPr>
          <p:cNvPr id="31851" name="Rectangle 107"/>
          <p:cNvSpPr>
            <a:spLocks noChangeArrowheads="1"/>
          </p:cNvSpPr>
          <p:nvPr/>
        </p:nvSpPr>
        <p:spPr bwMode="auto">
          <a:xfrm>
            <a:off x="2665413" y="1724025"/>
            <a:ext cx="458787" cy="257175"/>
          </a:xfrm>
          <a:prstGeom prst="rect">
            <a:avLst/>
          </a:prstGeom>
          <a:noFill/>
          <a:ln w="9525">
            <a:noFill/>
            <a:miter lim="800000"/>
            <a:headEnd/>
            <a:tailEnd/>
          </a:ln>
        </p:spPr>
        <p:txBody>
          <a:bodyPr/>
          <a:lstStyle/>
          <a:p>
            <a:endParaRPr lang="en-US"/>
          </a:p>
        </p:txBody>
      </p:sp>
      <p:sp>
        <p:nvSpPr>
          <p:cNvPr id="31852" name="Rectangle 108"/>
          <p:cNvSpPr>
            <a:spLocks noChangeArrowheads="1"/>
          </p:cNvSpPr>
          <p:nvPr/>
        </p:nvSpPr>
        <p:spPr bwMode="auto">
          <a:xfrm>
            <a:off x="2362200" y="1800225"/>
            <a:ext cx="304800" cy="228600"/>
          </a:xfrm>
          <a:prstGeom prst="rect">
            <a:avLst/>
          </a:prstGeom>
          <a:noFill/>
          <a:ln w="7938">
            <a:solidFill>
              <a:srgbClr val="000000"/>
            </a:solidFill>
            <a:miter lim="800000"/>
            <a:headEnd/>
            <a:tailEnd/>
          </a:ln>
        </p:spPr>
        <p:txBody>
          <a:bodyPr/>
          <a:lstStyle/>
          <a:p>
            <a:endParaRPr lang="en-US"/>
          </a:p>
        </p:txBody>
      </p:sp>
      <p:sp>
        <p:nvSpPr>
          <p:cNvPr id="31853" name="Text Box 109"/>
          <p:cNvSpPr txBox="1">
            <a:spLocks noChangeArrowheads="1"/>
          </p:cNvSpPr>
          <p:nvPr/>
        </p:nvSpPr>
        <p:spPr bwMode="auto">
          <a:xfrm>
            <a:off x="2438400" y="1571625"/>
            <a:ext cx="1219200" cy="228600"/>
          </a:xfrm>
          <a:prstGeom prst="rect">
            <a:avLst/>
          </a:prstGeom>
          <a:noFill/>
          <a:ln w="9525">
            <a:noFill/>
            <a:miter lim="800000"/>
            <a:headEnd/>
            <a:tailEnd/>
          </a:ln>
        </p:spPr>
        <p:txBody>
          <a:bodyPr>
            <a:spAutoFit/>
          </a:bodyPr>
          <a:lstStyle/>
          <a:p>
            <a:pPr>
              <a:spcBef>
                <a:spcPct val="50000"/>
              </a:spcBef>
            </a:pPr>
            <a:r>
              <a:rPr lang="en-US" sz="900">
                <a:solidFill>
                  <a:srgbClr val="000000"/>
                </a:solidFill>
              </a:rPr>
              <a:t>   ALARM STATUS</a:t>
            </a:r>
          </a:p>
        </p:txBody>
      </p:sp>
      <p:sp>
        <p:nvSpPr>
          <p:cNvPr id="31854" name="Text Box 110"/>
          <p:cNvSpPr txBox="1">
            <a:spLocks noChangeArrowheads="1"/>
          </p:cNvSpPr>
          <p:nvPr/>
        </p:nvSpPr>
        <p:spPr bwMode="auto">
          <a:xfrm>
            <a:off x="2209800" y="5534025"/>
            <a:ext cx="1524000" cy="244475"/>
          </a:xfrm>
          <a:prstGeom prst="rect">
            <a:avLst/>
          </a:prstGeom>
          <a:noFill/>
          <a:ln w="9525">
            <a:noFill/>
            <a:miter lim="800000"/>
            <a:headEnd/>
            <a:tailEnd/>
          </a:ln>
        </p:spPr>
        <p:txBody>
          <a:bodyPr>
            <a:spAutoFit/>
          </a:bodyPr>
          <a:lstStyle/>
          <a:p>
            <a:pPr>
              <a:spcBef>
                <a:spcPct val="50000"/>
              </a:spcBef>
            </a:pPr>
            <a:r>
              <a:rPr lang="en-US" sz="1000" b="1">
                <a:solidFill>
                  <a:srgbClr val="000000"/>
                </a:solidFill>
              </a:rPr>
              <a:t>rept-ftp-meas</a:t>
            </a:r>
          </a:p>
        </p:txBody>
      </p:sp>
      <p:sp>
        <p:nvSpPr>
          <p:cNvPr id="31855" name="Rectangle 111"/>
          <p:cNvSpPr>
            <a:spLocks noChangeArrowheads="1"/>
          </p:cNvSpPr>
          <p:nvPr/>
        </p:nvSpPr>
        <p:spPr bwMode="auto">
          <a:xfrm>
            <a:off x="2209800" y="5065713"/>
            <a:ext cx="1057275" cy="244475"/>
          </a:xfrm>
          <a:prstGeom prst="rect">
            <a:avLst/>
          </a:prstGeom>
          <a:noFill/>
          <a:ln w="9525">
            <a:noFill/>
            <a:miter lim="800000"/>
            <a:headEnd/>
            <a:tailEnd/>
          </a:ln>
        </p:spPr>
        <p:txBody>
          <a:bodyPr wrap="none">
            <a:spAutoFit/>
          </a:bodyPr>
          <a:lstStyle/>
          <a:p>
            <a:pPr>
              <a:spcBef>
                <a:spcPct val="50000"/>
              </a:spcBef>
            </a:pPr>
            <a:r>
              <a:rPr lang="en-US" sz="1000" b="1">
                <a:solidFill>
                  <a:srgbClr val="000000"/>
                </a:solidFill>
              </a:rPr>
              <a:t>rept-stat-meas</a:t>
            </a:r>
          </a:p>
        </p:txBody>
      </p:sp>
      <p:sp>
        <p:nvSpPr>
          <p:cNvPr id="31856" name="Rectangle 112"/>
          <p:cNvSpPr>
            <a:spLocks noChangeArrowheads="1"/>
          </p:cNvSpPr>
          <p:nvPr/>
        </p:nvSpPr>
        <p:spPr bwMode="auto">
          <a:xfrm>
            <a:off x="6400800" y="1631950"/>
            <a:ext cx="71438" cy="142875"/>
          </a:xfrm>
          <a:prstGeom prst="rect">
            <a:avLst/>
          </a:prstGeom>
          <a:noFill/>
          <a:ln w="9525">
            <a:noFill/>
            <a:miter lim="800000"/>
            <a:headEnd/>
            <a:tailEnd/>
          </a:ln>
        </p:spPr>
        <p:txBody>
          <a:bodyPr/>
          <a:lstStyle/>
          <a:p>
            <a:endParaRPr lang="en-US"/>
          </a:p>
        </p:txBody>
      </p:sp>
      <p:sp>
        <p:nvSpPr>
          <p:cNvPr id="31857" name="Rectangle 113"/>
          <p:cNvSpPr>
            <a:spLocks noChangeArrowheads="1"/>
          </p:cNvSpPr>
          <p:nvPr/>
        </p:nvSpPr>
        <p:spPr bwMode="auto">
          <a:xfrm>
            <a:off x="6400800" y="1631950"/>
            <a:ext cx="71438" cy="142875"/>
          </a:xfrm>
          <a:prstGeom prst="rect">
            <a:avLst/>
          </a:prstGeom>
          <a:noFill/>
          <a:ln w="9525">
            <a:noFill/>
            <a:miter lim="800000"/>
            <a:headEnd/>
            <a:tailEnd/>
          </a:ln>
        </p:spPr>
        <p:txBody>
          <a:bodyPr/>
          <a:lstStyle/>
          <a:p>
            <a:endParaRPr lang="en-US"/>
          </a:p>
        </p:txBody>
      </p:sp>
      <p:sp>
        <p:nvSpPr>
          <p:cNvPr id="31858" name="Rectangle 114"/>
          <p:cNvSpPr>
            <a:spLocks noChangeArrowheads="1"/>
          </p:cNvSpPr>
          <p:nvPr/>
        </p:nvSpPr>
        <p:spPr bwMode="auto">
          <a:xfrm>
            <a:off x="4038600" y="1604963"/>
            <a:ext cx="2676525" cy="549275"/>
          </a:xfrm>
          <a:prstGeom prst="rect">
            <a:avLst/>
          </a:prstGeom>
          <a:noFill/>
          <a:ln w="9525">
            <a:noFill/>
            <a:miter lim="800000"/>
            <a:headEnd/>
            <a:tailEnd/>
          </a:ln>
        </p:spPr>
        <p:txBody>
          <a:bodyPr>
            <a:spAutoFit/>
          </a:bodyPr>
          <a:lstStyle/>
          <a:p>
            <a:r>
              <a:rPr lang="en-US" sz="1000" dirty="0"/>
              <a:t>TERMINAL #1   CLLI:rlghnca01w REL XX.X</a:t>
            </a:r>
          </a:p>
          <a:p>
            <a:endParaRPr lang="en-US" sz="1000" dirty="0"/>
          </a:p>
          <a:p>
            <a:r>
              <a:rPr lang="en-US" sz="1000" dirty="0"/>
              <a:t>Date      </a:t>
            </a:r>
            <a:r>
              <a:rPr lang="en-US" sz="1000" dirty="0" smtClean="0"/>
              <a:t>11-02-23           </a:t>
            </a:r>
            <a:r>
              <a:rPr lang="en-US" sz="1000" dirty="0"/>
              <a:t>16:10:50      EST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85775" y="0"/>
            <a:ext cx="8582025" cy="914400"/>
          </a:xfrm>
        </p:spPr>
        <p:txBody>
          <a:bodyPr/>
          <a:lstStyle/>
          <a:p>
            <a:pPr eaLnBrk="1" hangingPunct="1"/>
            <a:r>
              <a:rPr lang="en-US" dirty="0" smtClean="0"/>
              <a:t>Course Logistics</a:t>
            </a:r>
          </a:p>
        </p:txBody>
      </p:sp>
      <p:sp>
        <p:nvSpPr>
          <p:cNvPr id="6147" name="Rectangle 3"/>
          <p:cNvSpPr>
            <a:spLocks noGrp="1" noChangeArrowheads="1"/>
          </p:cNvSpPr>
          <p:nvPr>
            <p:ph type="body" idx="1"/>
          </p:nvPr>
        </p:nvSpPr>
        <p:spPr>
          <a:xfrm>
            <a:off x="304800" y="1219200"/>
            <a:ext cx="8229600" cy="5383213"/>
          </a:xfrm>
        </p:spPr>
        <p:txBody>
          <a:bodyPr/>
          <a:lstStyle/>
          <a:p>
            <a:pPr eaLnBrk="1" hangingPunct="1">
              <a:lnSpc>
                <a:spcPct val="80000"/>
              </a:lnSpc>
            </a:pPr>
            <a:r>
              <a:rPr lang="en-US" sz="2400" smtClean="0"/>
              <a:t>Course Instructor</a:t>
            </a:r>
          </a:p>
          <a:p>
            <a:pPr lvl="1" eaLnBrk="1" hangingPunct="1">
              <a:lnSpc>
                <a:spcPct val="80000"/>
              </a:lnSpc>
            </a:pPr>
            <a:r>
              <a:rPr lang="en-US" sz="2000" smtClean="0"/>
              <a:t>Introduction</a:t>
            </a:r>
          </a:p>
          <a:p>
            <a:pPr eaLnBrk="1" hangingPunct="1">
              <a:lnSpc>
                <a:spcPct val="80000"/>
              </a:lnSpc>
            </a:pPr>
            <a:r>
              <a:rPr lang="en-US" sz="2400" smtClean="0"/>
              <a:t>Student Attendance and Participation</a:t>
            </a:r>
          </a:p>
          <a:p>
            <a:pPr lvl="1" eaLnBrk="1" hangingPunct="1">
              <a:lnSpc>
                <a:spcPct val="80000"/>
              </a:lnSpc>
            </a:pPr>
            <a:r>
              <a:rPr lang="en-US" sz="2000" smtClean="0"/>
              <a:t>Certificate of course completion </a:t>
            </a:r>
          </a:p>
          <a:p>
            <a:pPr eaLnBrk="1" hangingPunct="1">
              <a:lnSpc>
                <a:spcPct val="80000"/>
              </a:lnSpc>
            </a:pPr>
            <a:r>
              <a:rPr lang="en-US" sz="2400" smtClean="0"/>
              <a:t>Class Times and Breaks</a:t>
            </a:r>
          </a:p>
          <a:p>
            <a:pPr lvl="1" eaLnBrk="1" hangingPunct="1">
              <a:lnSpc>
                <a:spcPct val="80000"/>
              </a:lnSpc>
            </a:pPr>
            <a:r>
              <a:rPr lang="en-US" sz="2000" smtClean="0"/>
              <a:t>Start and End</a:t>
            </a:r>
          </a:p>
          <a:p>
            <a:pPr lvl="1" eaLnBrk="1" hangingPunct="1">
              <a:lnSpc>
                <a:spcPct val="80000"/>
              </a:lnSpc>
            </a:pPr>
            <a:r>
              <a:rPr lang="en-US" sz="2000" smtClean="0"/>
              <a:t>Lunch</a:t>
            </a:r>
          </a:p>
          <a:p>
            <a:pPr lvl="1" eaLnBrk="1" hangingPunct="1">
              <a:lnSpc>
                <a:spcPct val="80000"/>
              </a:lnSpc>
            </a:pPr>
            <a:r>
              <a:rPr lang="en-US" sz="2000" smtClean="0"/>
              <a:t>Stretch, refreshment</a:t>
            </a:r>
          </a:p>
          <a:p>
            <a:pPr eaLnBrk="1" hangingPunct="1">
              <a:lnSpc>
                <a:spcPct val="80000"/>
              </a:lnSpc>
            </a:pPr>
            <a:r>
              <a:rPr lang="en-US" sz="2400" smtClean="0"/>
              <a:t>Classmates</a:t>
            </a:r>
          </a:p>
          <a:p>
            <a:pPr lvl="1" eaLnBrk="1" hangingPunct="1">
              <a:lnSpc>
                <a:spcPct val="80000"/>
              </a:lnSpc>
            </a:pPr>
            <a:r>
              <a:rPr lang="en-US" sz="2000" smtClean="0"/>
              <a:t>Tent cards</a:t>
            </a:r>
          </a:p>
          <a:p>
            <a:pPr lvl="1" eaLnBrk="1" hangingPunct="1">
              <a:lnSpc>
                <a:spcPct val="80000"/>
              </a:lnSpc>
            </a:pPr>
            <a:r>
              <a:rPr lang="en-US" sz="2000" smtClean="0"/>
              <a:t>Name, company, position</a:t>
            </a:r>
          </a:p>
          <a:p>
            <a:pPr lvl="1" eaLnBrk="1" hangingPunct="1">
              <a:lnSpc>
                <a:spcPct val="80000"/>
              </a:lnSpc>
            </a:pPr>
            <a:r>
              <a:rPr lang="en-US" sz="2000" smtClean="0"/>
              <a:t>Background/experience</a:t>
            </a:r>
          </a:p>
          <a:p>
            <a:pPr eaLnBrk="1" hangingPunct="1">
              <a:lnSpc>
                <a:spcPct val="80000"/>
              </a:lnSpc>
            </a:pPr>
            <a:r>
              <a:rPr lang="en-US" sz="2400" smtClean="0"/>
              <a:t>Security</a:t>
            </a:r>
          </a:p>
          <a:p>
            <a:pPr lvl="1" eaLnBrk="1" hangingPunct="1">
              <a:lnSpc>
                <a:spcPct val="80000"/>
              </a:lnSpc>
            </a:pPr>
            <a:r>
              <a:rPr lang="en-US" sz="2000" smtClean="0"/>
              <a:t>Laboratory</a:t>
            </a:r>
          </a:p>
          <a:p>
            <a:pPr lvl="1" eaLnBrk="1" hangingPunct="1">
              <a:lnSpc>
                <a:spcPct val="80000"/>
              </a:lnSpc>
            </a:pPr>
            <a:r>
              <a:rPr lang="en-US" sz="2000" smtClean="0"/>
              <a:t>Building</a:t>
            </a:r>
          </a:p>
          <a:p>
            <a:pPr eaLnBrk="1" hangingPunct="1">
              <a:lnSpc>
                <a:spcPct val="80000"/>
              </a:lnSpc>
            </a:pPr>
            <a:endParaRPr lang="en-US" sz="1600" smtClean="0"/>
          </a:p>
        </p:txBody>
      </p:sp>
      <p:sp>
        <p:nvSpPr>
          <p:cNvPr id="1424388" name="Comment 4" hidden="1"/>
          <p:cNvSpPr>
            <a:spLocks noChangeArrowheads="1"/>
          </p:cNvSpPr>
          <p:nvPr/>
        </p:nvSpPr>
        <p:spPr bwMode="auto">
          <a:xfrm>
            <a:off x="2747963" y="5305425"/>
            <a:ext cx="5516562" cy="741363"/>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a:spcBef>
                <a:spcPct val="50000"/>
              </a:spcBef>
              <a:defRPr/>
            </a:pPr>
            <a:r>
              <a:rPr lang="en-US" sz="1200" b="1">
                <a:solidFill>
                  <a:srgbClr val="000000"/>
                </a:solidFill>
                <a:latin typeface="Arial" pitchFamily="34" charset="0"/>
              </a:rPr>
              <a:t>Make sure students know the areas they can go, and which areas they need an escort.</a:t>
            </a:r>
            <a:endParaRPr lang="en-US" sz="1200">
              <a:solidFill>
                <a:srgbClr val="000000"/>
              </a:solidFill>
              <a:latin typeface="Arial" pitchFamily="34" charset="0"/>
            </a:endParaRPr>
          </a:p>
          <a:p>
            <a:pPr>
              <a:spcBef>
                <a:spcPct val="50000"/>
              </a:spcBef>
              <a:defRPr/>
            </a:pPr>
            <a:endParaRPr lang="en-US" sz="12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514350" y="0"/>
            <a:ext cx="8582025" cy="914400"/>
          </a:xfrm>
        </p:spPr>
        <p:txBody>
          <a:bodyPr/>
          <a:lstStyle/>
          <a:p>
            <a:pPr eaLnBrk="1" hangingPunct="1"/>
            <a:r>
              <a:rPr lang="en-US" dirty="0" smtClean="0"/>
              <a:t>MP Measurement Report Files</a:t>
            </a:r>
          </a:p>
        </p:txBody>
      </p:sp>
      <p:sp>
        <p:nvSpPr>
          <p:cNvPr id="33795" name="Rectangle 3"/>
          <p:cNvSpPr>
            <a:spLocks noGrp="1" noChangeArrowheads="1"/>
          </p:cNvSpPr>
          <p:nvPr>
            <p:ph type="body" idx="1"/>
          </p:nvPr>
        </p:nvSpPr>
        <p:spPr>
          <a:xfrm>
            <a:off x="514350" y="914400"/>
            <a:ext cx="8153400" cy="5257800"/>
          </a:xfrm>
        </p:spPr>
        <p:txBody>
          <a:bodyPr/>
          <a:lstStyle/>
          <a:p>
            <a:pPr eaLnBrk="1" hangingPunct="1">
              <a:buFont typeface="Wingdings" pitchFamily="2" charset="2"/>
              <a:buNone/>
            </a:pPr>
            <a:r>
              <a:rPr lang="en-US" sz="1600" dirty="0" smtClean="0"/>
              <a:t>     CLLI            </a:t>
            </a:r>
            <a:r>
              <a:rPr lang="en-US" sz="1600" dirty="0" err="1" smtClean="0"/>
              <a:t>SWREL</a:t>
            </a:r>
            <a:r>
              <a:rPr lang="en-US" sz="1600" dirty="0" smtClean="0"/>
              <a:t>       </a:t>
            </a:r>
            <a:r>
              <a:rPr lang="en-US" sz="1600" dirty="0" err="1" smtClean="0"/>
              <a:t>RPTDATE</a:t>
            </a:r>
            <a:r>
              <a:rPr lang="en-US" sz="1600" dirty="0" smtClean="0"/>
              <a:t>     </a:t>
            </a:r>
            <a:r>
              <a:rPr lang="en-US" sz="1600" dirty="0" err="1" smtClean="0"/>
              <a:t>RPTIME</a:t>
            </a:r>
            <a:r>
              <a:rPr lang="en-US" sz="1600" dirty="0" smtClean="0"/>
              <a:t>    </a:t>
            </a:r>
            <a:r>
              <a:rPr lang="en-US" sz="1600" dirty="0" err="1" smtClean="0"/>
              <a:t>TZ</a:t>
            </a:r>
            <a:r>
              <a:rPr lang="en-US" sz="1600" dirty="0" smtClean="0"/>
              <a:t>           </a:t>
            </a:r>
            <a:r>
              <a:rPr lang="en-US" sz="1600" dirty="0" err="1" smtClean="0"/>
              <a:t>RPTYPE</a:t>
            </a:r>
            <a:r>
              <a:rPr lang="en-US" sz="1600" dirty="0" smtClean="0"/>
              <a:t>             </a:t>
            </a:r>
            <a:r>
              <a:rPr lang="en-US" sz="1600" dirty="0" err="1" smtClean="0"/>
              <a:t>RPTPD</a:t>
            </a:r>
            <a:r>
              <a:rPr lang="en-US" sz="1600" dirty="0" smtClean="0"/>
              <a:t>     </a:t>
            </a:r>
          </a:p>
          <a:p>
            <a:pPr eaLnBrk="1" hangingPunct="1">
              <a:buFont typeface="Wingdings" pitchFamily="2" charset="2"/>
              <a:buNone/>
            </a:pPr>
            <a:r>
              <a:rPr lang="en-US" sz="1600" dirty="0" smtClean="0"/>
              <a:t>tklc1180601 EAGLE5 42.0  02/06/2011   22:01:37   EST      Component               Last</a:t>
            </a:r>
          </a:p>
          <a:p>
            <a:pPr eaLnBrk="1" hangingPunct="1">
              <a:buFont typeface="Wingdings" pitchFamily="2" charset="2"/>
              <a:buNone/>
            </a:pPr>
            <a:r>
              <a:rPr lang="en-US" sz="1600" dirty="0" smtClean="0"/>
              <a:t>						             Measurements</a:t>
            </a:r>
          </a:p>
          <a:p>
            <a:pPr eaLnBrk="1" hangingPunct="1">
              <a:buFont typeface="Wingdings" pitchFamily="2" charset="2"/>
              <a:buNone/>
            </a:pPr>
            <a:endParaRPr lang="en-US" sz="1600" dirty="0" smtClean="0"/>
          </a:p>
        </p:txBody>
      </p:sp>
      <p:sp>
        <p:nvSpPr>
          <p:cNvPr id="33796" name="Rectangle 4"/>
          <p:cNvSpPr>
            <a:spLocks noChangeArrowheads="1"/>
          </p:cNvSpPr>
          <p:nvPr/>
        </p:nvSpPr>
        <p:spPr bwMode="auto">
          <a:xfrm>
            <a:off x="457200" y="923925"/>
            <a:ext cx="8305800" cy="981075"/>
          </a:xfrm>
          <a:prstGeom prst="rect">
            <a:avLst/>
          </a:prstGeom>
          <a:noFill/>
          <a:ln w="9525">
            <a:solidFill>
              <a:schemeClr val="tx1"/>
            </a:solidFill>
            <a:miter lim="800000"/>
            <a:headEnd/>
            <a:tailEnd/>
          </a:ln>
        </p:spPr>
        <p:txBody>
          <a:bodyPr wrap="none" anchor="ctr"/>
          <a:lstStyle/>
          <a:p>
            <a:endParaRPr lang="en-US"/>
          </a:p>
        </p:txBody>
      </p:sp>
      <p:sp>
        <p:nvSpPr>
          <p:cNvPr id="33797" name="Text Box 5"/>
          <p:cNvSpPr txBox="1">
            <a:spLocks noChangeArrowheads="1"/>
          </p:cNvSpPr>
          <p:nvPr/>
        </p:nvSpPr>
        <p:spPr bwMode="auto">
          <a:xfrm>
            <a:off x="533400" y="1924050"/>
            <a:ext cx="8458200" cy="4370388"/>
          </a:xfrm>
          <a:prstGeom prst="rect">
            <a:avLst/>
          </a:prstGeom>
          <a:noFill/>
          <a:ln w="9525">
            <a:noFill/>
            <a:miter lim="800000"/>
            <a:headEnd/>
            <a:tailEnd/>
          </a:ln>
        </p:spPr>
        <p:txBody>
          <a:bodyPr>
            <a:spAutoFit/>
          </a:bodyPr>
          <a:lstStyle/>
          <a:p>
            <a:pPr>
              <a:spcBef>
                <a:spcPct val="50000"/>
              </a:spcBef>
            </a:pPr>
            <a:r>
              <a:rPr lang="en-US" sz="1600">
                <a:latin typeface="Times New Roman" pitchFamily="18" charset="0"/>
              </a:rPr>
              <a:t>STATUS     LSN         LOC       LINK      MSUTRAN     MSURECVD   OCTTRAN   OCTRECVD</a:t>
            </a:r>
          </a:p>
          <a:p>
            <a:pPr>
              <a:spcBef>
                <a:spcPct val="50000"/>
              </a:spcBef>
            </a:pPr>
            <a:r>
              <a:rPr lang="en-US" sz="1600">
                <a:latin typeface="Times New Roman" pitchFamily="18" charset="0"/>
              </a:rPr>
              <a:t>K               ls1201i0     1201           A             567048             567039         11340786        11340806                 </a:t>
            </a:r>
          </a:p>
          <a:p>
            <a:pPr>
              <a:spcBef>
                <a:spcPct val="50000"/>
              </a:spcBef>
            </a:pPr>
            <a:r>
              <a:rPr lang="en-US" sz="1600">
                <a:latin typeface="Times New Roman" pitchFamily="18" charset="0"/>
              </a:rPr>
              <a:t>K               ls1205i0     1205           A             567045             567048         11340696        11340700</a:t>
            </a:r>
          </a:p>
          <a:p>
            <a:pPr>
              <a:spcBef>
                <a:spcPct val="50000"/>
              </a:spcBef>
            </a:pPr>
            <a:r>
              <a:rPr lang="en-US" sz="1600">
                <a:latin typeface="Times New Roman" pitchFamily="18" charset="0"/>
              </a:rPr>
              <a:t>K               ls1205i4     1201           B             507048             507132         11340686        11340662</a:t>
            </a:r>
          </a:p>
          <a:p>
            <a:pPr>
              <a:spcBef>
                <a:spcPct val="50000"/>
              </a:spcBef>
            </a:pPr>
            <a:r>
              <a:rPr lang="en-US" sz="1600">
                <a:latin typeface="Times New Roman" pitchFamily="18" charset="0"/>
              </a:rPr>
              <a:t>K               ls1207i0     1207           A             282648             282669           1140786          1140806</a:t>
            </a:r>
          </a:p>
          <a:p>
            <a:pPr>
              <a:spcBef>
                <a:spcPct val="50000"/>
              </a:spcBef>
            </a:pPr>
            <a:r>
              <a:rPr lang="en-US" sz="1600">
                <a:latin typeface="Times New Roman" pitchFamily="18" charset="0"/>
              </a:rPr>
              <a:t>K               ls1207i4     1207           B             647041             647039         11340781        11340706</a:t>
            </a:r>
          </a:p>
          <a:p>
            <a:pPr>
              <a:spcBef>
                <a:spcPct val="50000"/>
              </a:spcBef>
            </a:pPr>
            <a:r>
              <a:rPr lang="en-US" sz="1600">
                <a:latin typeface="Times New Roman" pitchFamily="18" charset="0"/>
              </a:rPr>
              <a:t>K               ls1211i0     1211           A             648040             648039         11340686        11340602</a:t>
            </a:r>
          </a:p>
          <a:p>
            <a:pPr>
              <a:spcBef>
                <a:spcPct val="50000"/>
              </a:spcBef>
            </a:pPr>
            <a:r>
              <a:rPr lang="en-US" sz="1600">
                <a:latin typeface="Times New Roman" pitchFamily="18" charset="0"/>
              </a:rPr>
              <a:t>K               ls1211i4     1211           B             567045             567039         11340701        11340605</a:t>
            </a:r>
          </a:p>
          <a:p>
            <a:pPr>
              <a:spcBef>
                <a:spcPct val="50000"/>
              </a:spcBef>
            </a:pPr>
            <a:r>
              <a:rPr lang="en-US" sz="1600">
                <a:latin typeface="Times New Roman" pitchFamily="18" charset="0"/>
              </a:rPr>
              <a:t>K               ls1213n0    1213           A             567149             567091         11340781        11340802</a:t>
            </a:r>
          </a:p>
          <a:p>
            <a:pPr>
              <a:spcBef>
                <a:spcPct val="50000"/>
              </a:spcBef>
            </a:pPr>
            <a:r>
              <a:rPr lang="en-US" sz="1600">
                <a:latin typeface="Times New Roman" pitchFamily="18" charset="0"/>
              </a:rPr>
              <a:t>K               ls1213n4    1213           B             569124             569031         11340780        11340801</a:t>
            </a:r>
          </a:p>
          <a:p>
            <a:pPr>
              <a:spcBef>
                <a:spcPct val="50000"/>
              </a:spcBef>
            </a:pPr>
            <a:r>
              <a:rPr lang="en-US" sz="1600">
                <a:latin typeface="Times New Roman" pitchFamily="18" charset="0"/>
              </a:rPr>
              <a:t>K               ls1201i0     1215           A             649142             648929         11340954        11340906</a:t>
            </a:r>
          </a:p>
          <a:p>
            <a:pPr>
              <a:spcBef>
                <a:spcPct val="50000"/>
              </a:spcBef>
            </a:pPr>
            <a:r>
              <a:rPr lang="en-US" sz="1600">
                <a:latin typeface="Times New Roman" pitchFamily="18" charset="0"/>
              </a:rPr>
              <a:t>K               ls1201i0     1215           B             648943             648889         11340924        11340899</a:t>
            </a:r>
          </a:p>
        </p:txBody>
      </p:sp>
      <p:sp>
        <p:nvSpPr>
          <p:cNvPr id="33798" name="Rectangle 6"/>
          <p:cNvSpPr>
            <a:spLocks noChangeArrowheads="1"/>
          </p:cNvSpPr>
          <p:nvPr/>
        </p:nvSpPr>
        <p:spPr bwMode="auto">
          <a:xfrm>
            <a:off x="457200" y="1905000"/>
            <a:ext cx="8305800" cy="4419600"/>
          </a:xfrm>
          <a:prstGeom prst="rect">
            <a:avLst/>
          </a:prstGeom>
          <a:noFill/>
          <a:ln w="9525">
            <a:solidFill>
              <a:schemeClr val="tx1"/>
            </a:solidFill>
            <a:miter lim="800000"/>
            <a:headEnd/>
            <a:tailEnd/>
          </a:ln>
        </p:spPr>
        <p:txBody>
          <a:bodyPr wrap="none" anchor="ctr"/>
          <a:lstStyle/>
          <a:p>
            <a:endParaRPr lang="en-US"/>
          </a:p>
        </p:txBody>
      </p:sp>
      <p:sp>
        <p:nvSpPr>
          <p:cNvPr id="33799" name="Line 7"/>
          <p:cNvSpPr>
            <a:spLocks noChangeShapeType="1"/>
          </p:cNvSpPr>
          <p:nvPr/>
        </p:nvSpPr>
        <p:spPr bwMode="auto">
          <a:xfrm>
            <a:off x="1447800" y="1905000"/>
            <a:ext cx="0" cy="4419600"/>
          </a:xfrm>
          <a:prstGeom prst="line">
            <a:avLst/>
          </a:prstGeom>
          <a:noFill/>
          <a:ln w="9525">
            <a:solidFill>
              <a:schemeClr val="tx1"/>
            </a:solidFill>
            <a:round/>
            <a:headEnd/>
            <a:tailEnd/>
          </a:ln>
        </p:spPr>
        <p:txBody>
          <a:bodyPr/>
          <a:lstStyle/>
          <a:p>
            <a:endParaRPr lang="en-US"/>
          </a:p>
        </p:txBody>
      </p:sp>
      <p:sp>
        <p:nvSpPr>
          <p:cNvPr id="33800" name="Line 8"/>
          <p:cNvSpPr>
            <a:spLocks noChangeShapeType="1"/>
          </p:cNvSpPr>
          <p:nvPr/>
        </p:nvSpPr>
        <p:spPr bwMode="auto">
          <a:xfrm>
            <a:off x="2362200" y="1905000"/>
            <a:ext cx="0" cy="4419600"/>
          </a:xfrm>
          <a:prstGeom prst="line">
            <a:avLst/>
          </a:prstGeom>
          <a:noFill/>
          <a:ln w="9525">
            <a:solidFill>
              <a:schemeClr val="tx1"/>
            </a:solidFill>
            <a:round/>
            <a:headEnd/>
            <a:tailEnd/>
          </a:ln>
        </p:spPr>
        <p:txBody>
          <a:bodyPr/>
          <a:lstStyle/>
          <a:p>
            <a:endParaRPr lang="en-US"/>
          </a:p>
        </p:txBody>
      </p:sp>
      <p:sp>
        <p:nvSpPr>
          <p:cNvPr id="33801" name="Line 9"/>
          <p:cNvSpPr>
            <a:spLocks noChangeShapeType="1"/>
          </p:cNvSpPr>
          <p:nvPr/>
        </p:nvSpPr>
        <p:spPr bwMode="auto">
          <a:xfrm>
            <a:off x="3124200" y="1905000"/>
            <a:ext cx="0" cy="4419600"/>
          </a:xfrm>
          <a:prstGeom prst="line">
            <a:avLst/>
          </a:prstGeom>
          <a:noFill/>
          <a:ln w="9525">
            <a:solidFill>
              <a:schemeClr val="tx1"/>
            </a:solidFill>
            <a:round/>
            <a:headEnd/>
            <a:tailEnd/>
          </a:ln>
        </p:spPr>
        <p:txBody>
          <a:bodyPr/>
          <a:lstStyle/>
          <a:p>
            <a:endParaRPr lang="en-US"/>
          </a:p>
        </p:txBody>
      </p:sp>
      <p:sp>
        <p:nvSpPr>
          <p:cNvPr id="33802" name="Line 10"/>
          <p:cNvSpPr>
            <a:spLocks noChangeShapeType="1"/>
          </p:cNvSpPr>
          <p:nvPr/>
        </p:nvSpPr>
        <p:spPr bwMode="auto">
          <a:xfrm>
            <a:off x="3886200" y="1905000"/>
            <a:ext cx="0" cy="4419600"/>
          </a:xfrm>
          <a:prstGeom prst="line">
            <a:avLst/>
          </a:prstGeom>
          <a:noFill/>
          <a:ln w="9525">
            <a:solidFill>
              <a:schemeClr val="tx1"/>
            </a:solidFill>
            <a:round/>
            <a:headEnd/>
            <a:tailEnd/>
          </a:ln>
        </p:spPr>
        <p:txBody>
          <a:bodyPr/>
          <a:lstStyle/>
          <a:p>
            <a:endParaRPr lang="en-US"/>
          </a:p>
        </p:txBody>
      </p:sp>
      <p:sp>
        <p:nvSpPr>
          <p:cNvPr id="33803" name="Line 11"/>
          <p:cNvSpPr>
            <a:spLocks noChangeShapeType="1"/>
          </p:cNvSpPr>
          <p:nvPr/>
        </p:nvSpPr>
        <p:spPr bwMode="auto">
          <a:xfrm>
            <a:off x="5105400" y="1905000"/>
            <a:ext cx="0" cy="4419600"/>
          </a:xfrm>
          <a:prstGeom prst="line">
            <a:avLst/>
          </a:prstGeom>
          <a:noFill/>
          <a:ln w="9525">
            <a:solidFill>
              <a:schemeClr val="tx1"/>
            </a:solidFill>
            <a:round/>
            <a:headEnd/>
            <a:tailEnd/>
          </a:ln>
        </p:spPr>
        <p:txBody>
          <a:bodyPr/>
          <a:lstStyle/>
          <a:p>
            <a:endParaRPr lang="en-US"/>
          </a:p>
        </p:txBody>
      </p:sp>
      <p:sp>
        <p:nvSpPr>
          <p:cNvPr id="33804" name="Line 12"/>
          <p:cNvSpPr>
            <a:spLocks noChangeShapeType="1"/>
          </p:cNvSpPr>
          <p:nvPr/>
        </p:nvSpPr>
        <p:spPr bwMode="auto">
          <a:xfrm>
            <a:off x="6477000" y="1905000"/>
            <a:ext cx="0" cy="4419600"/>
          </a:xfrm>
          <a:prstGeom prst="line">
            <a:avLst/>
          </a:prstGeom>
          <a:noFill/>
          <a:ln w="9525">
            <a:solidFill>
              <a:schemeClr val="tx1"/>
            </a:solidFill>
            <a:round/>
            <a:headEnd/>
            <a:tailEnd/>
          </a:ln>
        </p:spPr>
        <p:txBody>
          <a:bodyPr/>
          <a:lstStyle/>
          <a:p>
            <a:endParaRPr lang="en-US"/>
          </a:p>
        </p:txBody>
      </p:sp>
      <p:sp>
        <p:nvSpPr>
          <p:cNvPr id="33805" name="Line 13"/>
          <p:cNvSpPr>
            <a:spLocks noChangeShapeType="1"/>
          </p:cNvSpPr>
          <p:nvPr/>
        </p:nvSpPr>
        <p:spPr bwMode="auto">
          <a:xfrm>
            <a:off x="7620000" y="1905000"/>
            <a:ext cx="0" cy="4419600"/>
          </a:xfrm>
          <a:prstGeom prst="line">
            <a:avLst/>
          </a:prstGeom>
          <a:noFill/>
          <a:ln w="9525">
            <a:solidFill>
              <a:schemeClr val="tx1"/>
            </a:solidFill>
            <a:round/>
            <a:headEnd/>
            <a:tailEnd/>
          </a:ln>
        </p:spPr>
        <p:txBody>
          <a:bodyPr/>
          <a:lstStyle/>
          <a:p>
            <a:endParaRPr lang="en-US"/>
          </a:p>
        </p:txBody>
      </p:sp>
      <p:sp>
        <p:nvSpPr>
          <p:cNvPr id="33807" name="Line 15"/>
          <p:cNvSpPr>
            <a:spLocks noChangeShapeType="1"/>
          </p:cNvSpPr>
          <p:nvPr/>
        </p:nvSpPr>
        <p:spPr bwMode="auto">
          <a:xfrm>
            <a:off x="3028948" y="914401"/>
            <a:ext cx="1" cy="990599"/>
          </a:xfrm>
          <a:prstGeom prst="line">
            <a:avLst/>
          </a:prstGeom>
          <a:noFill/>
          <a:ln w="9525">
            <a:solidFill>
              <a:schemeClr val="tx1"/>
            </a:solidFill>
            <a:round/>
            <a:headEnd/>
            <a:tailEnd/>
          </a:ln>
        </p:spPr>
        <p:txBody>
          <a:bodyPr/>
          <a:lstStyle/>
          <a:p>
            <a:endParaRPr lang="en-US"/>
          </a:p>
        </p:txBody>
      </p:sp>
      <p:sp>
        <p:nvSpPr>
          <p:cNvPr id="33809" name="Line 17"/>
          <p:cNvSpPr>
            <a:spLocks noChangeShapeType="1"/>
          </p:cNvSpPr>
          <p:nvPr/>
        </p:nvSpPr>
        <p:spPr bwMode="auto">
          <a:xfrm>
            <a:off x="5105400" y="923925"/>
            <a:ext cx="0" cy="1000125"/>
          </a:xfrm>
          <a:prstGeom prst="line">
            <a:avLst/>
          </a:prstGeom>
          <a:noFill/>
          <a:ln w="9525">
            <a:solidFill>
              <a:schemeClr val="tx1"/>
            </a:solidFill>
            <a:round/>
            <a:headEnd/>
            <a:tailEnd/>
          </a:ln>
        </p:spPr>
        <p:txBody>
          <a:bodyPr/>
          <a:lstStyle/>
          <a:p>
            <a:endParaRPr lang="en-US"/>
          </a:p>
        </p:txBody>
      </p:sp>
      <p:sp>
        <p:nvSpPr>
          <p:cNvPr id="33810" name="Line 18"/>
          <p:cNvSpPr>
            <a:spLocks noChangeShapeType="1"/>
          </p:cNvSpPr>
          <p:nvPr/>
        </p:nvSpPr>
        <p:spPr bwMode="auto">
          <a:xfrm>
            <a:off x="5748338" y="928688"/>
            <a:ext cx="4762" cy="974725"/>
          </a:xfrm>
          <a:prstGeom prst="line">
            <a:avLst/>
          </a:prstGeom>
          <a:noFill/>
          <a:ln w="9525">
            <a:solidFill>
              <a:schemeClr val="tx1"/>
            </a:solidFill>
            <a:round/>
            <a:headEnd/>
            <a:tailEnd/>
          </a:ln>
        </p:spPr>
        <p:txBody>
          <a:bodyPr/>
          <a:lstStyle/>
          <a:p>
            <a:endParaRPr lang="en-US"/>
          </a:p>
        </p:txBody>
      </p:sp>
      <p:sp>
        <p:nvSpPr>
          <p:cNvPr id="33811" name="Line 19"/>
          <p:cNvSpPr>
            <a:spLocks noChangeShapeType="1"/>
          </p:cNvSpPr>
          <p:nvPr/>
        </p:nvSpPr>
        <p:spPr bwMode="auto">
          <a:xfrm>
            <a:off x="7305675" y="933450"/>
            <a:ext cx="0" cy="962025"/>
          </a:xfrm>
          <a:prstGeom prst="line">
            <a:avLst/>
          </a:prstGeom>
          <a:noFill/>
          <a:ln w="9525">
            <a:solidFill>
              <a:schemeClr val="tx1"/>
            </a:solidFill>
            <a:round/>
            <a:headEnd/>
            <a:tailEnd/>
          </a:ln>
        </p:spPr>
        <p:txBody>
          <a:bodyPr/>
          <a:lstStyle/>
          <a:p>
            <a:endParaRPr lang="en-US"/>
          </a:p>
        </p:txBody>
      </p:sp>
      <p:sp>
        <p:nvSpPr>
          <p:cNvPr id="33812" name="Line 20"/>
          <p:cNvSpPr>
            <a:spLocks noChangeShapeType="1"/>
          </p:cNvSpPr>
          <p:nvPr/>
        </p:nvSpPr>
        <p:spPr bwMode="auto">
          <a:xfrm>
            <a:off x="457200" y="1905000"/>
            <a:ext cx="8305800" cy="0"/>
          </a:xfrm>
          <a:prstGeom prst="line">
            <a:avLst/>
          </a:prstGeom>
          <a:noFill/>
          <a:ln w="9525">
            <a:solidFill>
              <a:schemeClr val="tx1"/>
            </a:solidFill>
            <a:round/>
            <a:headEnd/>
            <a:tailEnd/>
          </a:ln>
        </p:spPr>
        <p:txBody>
          <a:bodyPr/>
          <a:lstStyle/>
          <a:p>
            <a:endParaRPr lang="en-US"/>
          </a:p>
        </p:txBody>
      </p:sp>
      <p:sp>
        <p:nvSpPr>
          <p:cNvPr id="33813" name="Line 21"/>
          <p:cNvSpPr>
            <a:spLocks noChangeShapeType="1"/>
          </p:cNvSpPr>
          <p:nvPr/>
        </p:nvSpPr>
        <p:spPr bwMode="auto">
          <a:xfrm>
            <a:off x="457200" y="2286000"/>
            <a:ext cx="8305800" cy="0"/>
          </a:xfrm>
          <a:prstGeom prst="line">
            <a:avLst/>
          </a:prstGeom>
          <a:noFill/>
          <a:ln w="9525">
            <a:solidFill>
              <a:schemeClr val="tx1"/>
            </a:solidFill>
            <a:round/>
            <a:headEnd/>
            <a:tailEnd/>
          </a:ln>
        </p:spPr>
        <p:txBody>
          <a:bodyPr/>
          <a:lstStyle/>
          <a:p>
            <a:endParaRPr lang="en-US"/>
          </a:p>
        </p:txBody>
      </p:sp>
      <p:sp>
        <p:nvSpPr>
          <p:cNvPr id="33814" name="Line 22"/>
          <p:cNvSpPr>
            <a:spLocks noChangeShapeType="1"/>
          </p:cNvSpPr>
          <p:nvPr/>
        </p:nvSpPr>
        <p:spPr bwMode="auto">
          <a:xfrm>
            <a:off x="457200" y="2667000"/>
            <a:ext cx="8305800" cy="0"/>
          </a:xfrm>
          <a:prstGeom prst="line">
            <a:avLst/>
          </a:prstGeom>
          <a:noFill/>
          <a:ln w="9525">
            <a:solidFill>
              <a:schemeClr val="tx1"/>
            </a:solidFill>
            <a:round/>
            <a:headEnd/>
            <a:tailEnd/>
          </a:ln>
        </p:spPr>
        <p:txBody>
          <a:bodyPr/>
          <a:lstStyle/>
          <a:p>
            <a:endParaRPr lang="en-US"/>
          </a:p>
        </p:txBody>
      </p:sp>
      <p:sp>
        <p:nvSpPr>
          <p:cNvPr id="33815" name="Line 23"/>
          <p:cNvSpPr>
            <a:spLocks noChangeShapeType="1"/>
          </p:cNvSpPr>
          <p:nvPr/>
        </p:nvSpPr>
        <p:spPr bwMode="auto">
          <a:xfrm>
            <a:off x="457200" y="3048000"/>
            <a:ext cx="8305800" cy="0"/>
          </a:xfrm>
          <a:prstGeom prst="line">
            <a:avLst/>
          </a:prstGeom>
          <a:noFill/>
          <a:ln w="9525">
            <a:solidFill>
              <a:schemeClr val="tx1"/>
            </a:solidFill>
            <a:round/>
            <a:headEnd/>
            <a:tailEnd/>
          </a:ln>
        </p:spPr>
        <p:txBody>
          <a:bodyPr/>
          <a:lstStyle/>
          <a:p>
            <a:endParaRPr lang="en-US"/>
          </a:p>
        </p:txBody>
      </p:sp>
      <p:sp>
        <p:nvSpPr>
          <p:cNvPr id="33816" name="Line 24"/>
          <p:cNvSpPr>
            <a:spLocks noChangeShapeType="1"/>
          </p:cNvSpPr>
          <p:nvPr/>
        </p:nvSpPr>
        <p:spPr bwMode="auto">
          <a:xfrm>
            <a:off x="457200" y="3429000"/>
            <a:ext cx="8305800" cy="0"/>
          </a:xfrm>
          <a:prstGeom prst="line">
            <a:avLst/>
          </a:prstGeom>
          <a:noFill/>
          <a:ln w="9525">
            <a:solidFill>
              <a:schemeClr val="tx1"/>
            </a:solidFill>
            <a:round/>
            <a:headEnd/>
            <a:tailEnd/>
          </a:ln>
        </p:spPr>
        <p:txBody>
          <a:bodyPr/>
          <a:lstStyle/>
          <a:p>
            <a:endParaRPr lang="en-US"/>
          </a:p>
        </p:txBody>
      </p:sp>
      <p:sp>
        <p:nvSpPr>
          <p:cNvPr id="33817" name="Line 25"/>
          <p:cNvSpPr>
            <a:spLocks noChangeShapeType="1"/>
          </p:cNvSpPr>
          <p:nvPr/>
        </p:nvSpPr>
        <p:spPr bwMode="auto">
          <a:xfrm>
            <a:off x="457200" y="3810000"/>
            <a:ext cx="8305800" cy="0"/>
          </a:xfrm>
          <a:prstGeom prst="line">
            <a:avLst/>
          </a:prstGeom>
          <a:noFill/>
          <a:ln w="9525">
            <a:solidFill>
              <a:schemeClr val="tx1"/>
            </a:solidFill>
            <a:round/>
            <a:headEnd/>
            <a:tailEnd/>
          </a:ln>
        </p:spPr>
        <p:txBody>
          <a:bodyPr/>
          <a:lstStyle/>
          <a:p>
            <a:endParaRPr lang="en-US"/>
          </a:p>
        </p:txBody>
      </p:sp>
      <p:sp>
        <p:nvSpPr>
          <p:cNvPr id="33818" name="Line 26"/>
          <p:cNvSpPr>
            <a:spLocks noChangeShapeType="1"/>
          </p:cNvSpPr>
          <p:nvPr/>
        </p:nvSpPr>
        <p:spPr bwMode="auto">
          <a:xfrm>
            <a:off x="457200" y="4114800"/>
            <a:ext cx="8305800" cy="0"/>
          </a:xfrm>
          <a:prstGeom prst="line">
            <a:avLst/>
          </a:prstGeom>
          <a:noFill/>
          <a:ln w="9525">
            <a:solidFill>
              <a:schemeClr val="tx1"/>
            </a:solidFill>
            <a:round/>
            <a:headEnd/>
            <a:tailEnd/>
          </a:ln>
        </p:spPr>
        <p:txBody>
          <a:bodyPr/>
          <a:lstStyle/>
          <a:p>
            <a:endParaRPr lang="en-US"/>
          </a:p>
        </p:txBody>
      </p:sp>
      <p:sp>
        <p:nvSpPr>
          <p:cNvPr id="33819" name="Line 27"/>
          <p:cNvSpPr>
            <a:spLocks noChangeShapeType="1"/>
          </p:cNvSpPr>
          <p:nvPr/>
        </p:nvSpPr>
        <p:spPr bwMode="auto">
          <a:xfrm>
            <a:off x="457200" y="4495800"/>
            <a:ext cx="8305800" cy="0"/>
          </a:xfrm>
          <a:prstGeom prst="line">
            <a:avLst/>
          </a:prstGeom>
          <a:noFill/>
          <a:ln w="9525">
            <a:solidFill>
              <a:schemeClr val="tx1"/>
            </a:solidFill>
            <a:round/>
            <a:headEnd/>
            <a:tailEnd/>
          </a:ln>
        </p:spPr>
        <p:txBody>
          <a:bodyPr/>
          <a:lstStyle/>
          <a:p>
            <a:endParaRPr lang="en-US"/>
          </a:p>
        </p:txBody>
      </p:sp>
      <p:sp>
        <p:nvSpPr>
          <p:cNvPr id="33820" name="Line 28"/>
          <p:cNvSpPr>
            <a:spLocks noChangeShapeType="1"/>
          </p:cNvSpPr>
          <p:nvPr/>
        </p:nvSpPr>
        <p:spPr bwMode="auto">
          <a:xfrm>
            <a:off x="457200" y="4876800"/>
            <a:ext cx="8305800" cy="0"/>
          </a:xfrm>
          <a:prstGeom prst="line">
            <a:avLst/>
          </a:prstGeom>
          <a:noFill/>
          <a:ln w="9525">
            <a:solidFill>
              <a:schemeClr val="tx1"/>
            </a:solidFill>
            <a:round/>
            <a:headEnd/>
            <a:tailEnd/>
          </a:ln>
        </p:spPr>
        <p:txBody>
          <a:bodyPr/>
          <a:lstStyle/>
          <a:p>
            <a:endParaRPr lang="en-US"/>
          </a:p>
        </p:txBody>
      </p:sp>
      <p:sp>
        <p:nvSpPr>
          <p:cNvPr id="33821" name="Line 29"/>
          <p:cNvSpPr>
            <a:spLocks noChangeShapeType="1"/>
          </p:cNvSpPr>
          <p:nvPr/>
        </p:nvSpPr>
        <p:spPr bwMode="auto">
          <a:xfrm>
            <a:off x="457200" y="5257800"/>
            <a:ext cx="8305800" cy="0"/>
          </a:xfrm>
          <a:prstGeom prst="line">
            <a:avLst/>
          </a:prstGeom>
          <a:noFill/>
          <a:ln w="9525">
            <a:solidFill>
              <a:schemeClr val="tx1"/>
            </a:solidFill>
            <a:round/>
            <a:headEnd/>
            <a:tailEnd/>
          </a:ln>
        </p:spPr>
        <p:txBody>
          <a:bodyPr/>
          <a:lstStyle/>
          <a:p>
            <a:endParaRPr lang="en-US"/>
          </a:p>
        </p:txBody>
      </p:sp>
      <p:sp>
        <p:nvSpPr>
          <p:cNvPr id="33822" name="Line 30"/>
          <p:cNvSpPr>
            <a:spLocks noChangeShapeType="1"/>
          </p:cNvSpPr>
          <p:nvPr/>
        </p:nvSpPr>
        <p:spPr bwMode="auto">
          <a:xfrm>
            <a:off x="457200" y="5638800"/>
            <a:ext cx="8305800" cy="0"/>
          </a:xfrm>
          <a:prstGeom prst="line">
            <a:avLst/>
          </a:prstGeom>
          <a:noFill/>
          <a:ln w="9525">
            <a:solidFill>
              <a:schemeClr val="tx1"/>
            </a:solidFill>
            <a:round/>
            <a:headEnd/>
            <a:tailEnd/>
          </a:ln>
        </p:spPr>
        <p:txBody>
          <a:bodyPr/>
          <a:lstStyle/>
          <a:p>
            <a:endParaRPr lang="en-US"/>
          </a:p>
        </p:txBody>
      </p:sp>
      <p:sp>
        <p:nvSpPr>
          <p:cNvPr id="33823" name="Line 31"/>
          <p:cNvSpPr>
            <a:spLocks noChangeShapeType="1"/>
          </p:cNvSpPr>
          <p:nvPr/>
        </p:nvSpPr>
        <p:spPr bwMode="auto">
          <a:xfrm>
            <a:off x="447675" y="5953125"/>
            <a:ext cx="8315325" cy="0"/>
          </a:xfrm>
          <a:prstGeom prst="line">
            <a:avLst/>
          </a:prstGeom>
          <a:noFill/>
          <a:ln w="9525">
            <a:solidFill>
              <a:schemeClr val="tx1"/>
            </a:solidFill>
            <a:round/>
            <a:headEnd/>
            <a:tailEnd/>
          </a:ln>
        </p:spPr>
        <p:txBody>
          <a:bodyPr/>
          <a:lstStyle/>
          <a:p>
            <a:endParaRPr lang="en-US"/>
          </a:p>
        </p:txBody>
      </p:sp>
      <p:sp>
        <p:nvSpPr>
          <p:cNvPr id="32" name="Line 15"/>
          <p:cNvSpPr>
            <a:spLocks noChangeShapeType="1"/>
          </p:cNvSpPr>
          <p:nvPr/>
        </p:nvSpPr>
        <p:spPr bwMode="auto">
          <a:xfrm>
            <a:off x="1714500" y="923926"/>
            <a:ext cx="1" cy="990599"/>
          </a:xfrm>
          <a:prstGeom prst="line">
            <a:avLst/>
          </a:prstGeom>
          <a:noFill/>
          <a:ln w="9525">
            <a:solidFill>
              <a:schemeClr val="tx1"/>
            </a:solidFill>
            <a:round/>
            <a:headEnd/>
            <a:tailEnd/>
          </a:ln>
        </p:spPr>
        <p:txBody>
          <a:bodyPr/>
          <a:lstStyle/>
          <a:p>
            <a:endParaRPr lang="en-US"/>
          </a:p>
        </p:txBody>
      </p:sp>
      <p:sp>
        <p:nvSpPr>
          <p:cNvPr id="33" name="Line 15"/>
          <p:cNvSpPr>
            <a:spLocks noChangeShapeType="1"/>
          </p:cNvSpPr>
          <p:nvPr/>
        </p:nvSpPr>
        <p:spPr bwMode="auto">
          <a:xfrm>
            <a:off x="4191000" y="914400"/>
            <a:ext cx="1" cy="990599"/>
          </a:xfrm>
          <a:prstGeom prst="line">
            <a:avLst/>
          </a:prstGeom>
          <a:noFill/>
          <a:ln w="9525">
            <a:solidFill>
              <a:schemeClr val="tx1"/>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3400" y="0"/>
            <a:ext cx="8229600" cy="630936"/>
          </a:xfrm>
        </p:spPr>
        <p:txBody>
          <a:bodyPr/>
          <a:lstStyle/>
          <a:p>
            <a:pPr eaLnBrk="1" hangingPunct="1"/>
            <a:r>
              <a:rPr lang="en-US" dirty="0" smtClean="0"/>
              <a:t>Displaying and Printing Measurement Reports</a:t>
            </a:r>
          </a:p>
        </p:txBody>
      </p:sp>
      <p:sp>
        <p:nvSpPr>
          <p:cNvPr id="34819" name="Rectangle 3"/>
          <p:cNvSpPr>
            <a:spLocks noGrp="1" noChangeArrowheads="1"/>
          </p:cNvSpPr>
          <p:nvPr>
            <p:ph type="body" idx="1"/>
          </p:nvPr>
        </p:nvSpPr>
        <p:spPr/>
        <p:txBody>
          <a:bodyPr/>
          <a:lstStyle/>
          <a:p>
            <a:pPr eaLnBrk="1" hangingPunct="1"/>
            <a:r>
              <a:rPr lang="en-US" smtClean="0"/>
              <a:t>Display measurements on an EAGLE terminal</a:t>
            </a:r>
          </a:p>
          <a:p>
            <a:pPr lvl="1" eaLnBrk="1" hangingPunct="1"/>
            <a:r>
              <a:rPr lang="en-US" smtClean="0"/>
              <a:t>Configure an EAGLE I/O port to receive traffic measurements</a:t>
            </a:r>
          </a:p>
          <a:p>
            <a:pPr lvl="1" eaLnBrk="1" hangingPunct="1"/>
            <a:r>
              <a:rPr lang="en-US" smtClean="0"/>
              <a:t>Enter the command – </a:t>
            </a:r>
            <a:r>
              <a:rPr lang="en-US" i="1" smtClean="0"/>
              <a:t>chg-trm:traf=yes:trm=X</a:t>
            </a:r>
          </a:p>
          <a:p>
            <a:pPr eaLnBrk="1" hangingPunct="1"/>
            <a:endParaRPr lang="en-US" smtClean="0"/>
          </a:p>
          <a:p>
            <a:pPr eaLnBrk="1" hangingPunct="1"/>
            <a:r>
              <a:rPr lang="en-US" smtClean="0"/>
              <a:t>Make a hard copy of a measurement report</a:t>
            </a:r>
          </a:p>
          <a:p>
            <a:pPr lvl="1" eaLnBrk="1" hangingPunct="1"/>
            <a:r>
              <a:rPr lang="en-US" smtClean="0"/>
              <a:t>Configure an EAGLE I/O port as a printer port receiving traffic measurements</a:t>
            </a:r>
          </a:p>
          <a:p>
            <a:pPr lvl="1" eaLnBrk="1" hangingPunct="1"/>
            <a:r>
              <a:rPr lang="en-US" smtClean="0"/>
              <a:t>Enter the command – </a:t>
            </a:r>
            <a:r>
              <a:rPr lang="en-US" i="1" smtClean="0"/>
              <a:t>chg-trm:type=printer:traf=yes:trm=X</a:t>
            </a:r>
          </a:p>
          <a:p>
            <a:pPr eaLnBrk="1" hangingPunct="1"/>
            <a:endParaRPr lang="en-US"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533400" y="0"/>
            <a:ext cx="8229600" cy="630936"/>
          </a:xfrm>
        </p:spPr>
        <p:txBody>
          <a:bodyPr/>
          <a:lstStyle/>
          <a:p>
            <a:pPr eaLnBrk="1" hangingPunct="1"/>
            <a:r>
              <a:rPr lang="en-US" dirty="0" smtClean="0"/>
              <a:t>Displaying and Printing Measurement Reports</a:t>
            </a:r>
          </a:p>
        </p:txBody>
      </p:sp>
      <p:sp>
        <p:nvSpPr>
          <p:cNvPr id="35843" name="Rectangle 3"/>
          <p:cNvSpPr>
            <a:spLocks noGrp="1" noChangeArrowheads="1"/>
          </p:cNvSpPr>
          <p:nvPr>
            <p:ph type="body" idx="1"/>
          </p:nvPr>
        </p:nvSpPr>
        <p:spPr/>
        <p:txBody>
          <a:bodyPr/>
          <a:lstStyle/>
          <a:p>
            <a:pPr eaLnBrk="1" hangingPunct="1">
              <a:lnSpc>
                <a:spcPct val="90000"/>
              </a:lnSpc>
            </a:pPr>
            <a:r>
              <a:rPr lang="en-US" smtClean="0"/>
              <a:t>INP and Mapscrn On-demand measurement reports are sent to the FTA (file transfer area) rather than to the EAGLE terminal; and the following actions are required:</a:t>
            </a:r>
          </a:p>
          <a:p>
            <a:pPr lvl="1" eaLnBrk="1" hangingPunct="1">
              <a:lnSpc>
                <a:spcPct val="90000"/>
              </a:lnSpc>
            </a:pPr>
            <a:r>
              <a:rPr lang="en-US" i="1" smtClean="0"/>
              <a:t>disp-fta-dir:loc=xxxx</a:t>
            </a:r>
            <a:r>
              <a:rPr lang="en-US" smtClean="0"/>
              <a:t> (active TDM 1114 or 1116)</a:t>
            </a:r>
          </a:p>
          <a:p>
            <a:pPr lvl="1" eaLnBrk="1" hangingPunct="1">
              <a:lnSpc>
                <a:spcPct val="90000"/>
              </a:lnSpc>
            </a:pPr>
            <a:r>
              <a:rPr lang="en-US" i="1" smtClean="0"/>
              <a:t>dlt-fta:loc=xxxx:all=yes (d</a:t>
            </a:r>
            <a:r>
              <a:rPr lang="en-US" smtClean="0"/>
              <a:t>elete any existing files)</a:t>
            </a:r>
          </a:p>
          <a:p>
            <a:pPr lvl="1" eaLnBrk="1" hangingPunct="1">
              <a:lnSpc>
                <a:spcPct val="90000"/>
              </a:lnSpc>
            </a:pPr>
            <a:r>
              <a:rPr lang="en-US" i="1" smtClean="0"/>
              <a:t>rept-meas:type=mtcd:enttype=lnp</a:t>
            </a:r>
          </a:p>
          <a:p>
            <a:pPr lvl="1" eaLnBrk="1" hangingPunct="1">
              <a:lnSpc>
                <a:spcPct val="90000"/>
              </a:lnSpc>
            </a:pPr>
            <a:r>
              <a:rPr lang="en-US" i="1" smtClean="0"/>
              <a:t>act-file-trns:loc=xxxx </a:t>
            </a:r>
            <a:r>
              <a:rPr lang="en-US" smtClean="0"/>
              <a:t>(active TDM 1114 or 1116)</a:t>
            </a:r>
            <a:endParaRPr lang="en-US" i="1" smtClean="0"/>
          </a:p>
          <a:p>
            <a:pPr lvl="1" eaLnBrk="1" hangingPunct="1">
              <a:lnSpc>
                <a:spcPct val="90000"/>
              </a:lnSpc>
            </a:pPr>
            <a:r>
              <a:rPr lang="en-US" i="1" smtClean="0"/>
              <a:t>disp-fta-dir:loc=xxxx</a:t>
            </a:r>
            <a:r>
              <a:rPr lang="en-US" smtClean="0"/>
              <a:t> (active TDM 1114 or 1116)</a:t>
            </a:r>
          </a:p>
          <a:p>
            <a:pPr eaLnBrk="1" hangingPunct="1">
              <a:lnSpc>
                <a:spcPct val="90000"/>
              </a:lnSpc>
            </a:pPr>
            <a:r>
              <a:rPr lang="en-US" smtClean="0"/>
              <a:t>Transfer the desired files (with .csv suffixes) to a PC using the ProComm Plus Kermit “</a:t>
            </a:r>
            <a:r>
              <a:rPr lang="en-US" i="1" smtClean="0"/>
              <a:t>get file” </a:t>
            </a:r>
            <a:r>
              <a:rPr lang="en-US" smtClean="0"/>
              <a:t>command.</a:t>
            </a:r>
          </a:p>
          <a:p>
            <a:pPr eaLnBrk="1" hangingPunct="1">
              <a:lnSpc>
                <a:spcPct val="90000"/>
              </a:lnSpc>
            </a:pPr>
            <a:r>
              <a:rPr lang="en-US" smtClean="0"/>
              <a:t>LNP measurements are only supported on the MP.</a:t>
            </a:r>
          </a:p>
          <a:p>
            <a:pPr eaLnBrk="1" hangingPunct="1">
              <a:lnSpc>
                <a:spcPct val="90000"/>
              </a:lnSpc>
              <a:buFont typeface="Wingdings" pitchFamily="2" charset="2"/>
              <a:buNone/>
            </a:pPr>
            <a:endParaRPr lang="en-US" smtClean="0"/>
          </a:p>
          <a:p>
            <a:pPr eaLnBrk="1" hangingPunct="1">
              <a:lnSpc>
                <a:spcPct val="90000"/>
              </a:lnSpc>
            </a:pPr>
            <a:endParaRPr lang="en-US" smtClean="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0"/>
            <a:ext cx="9144000" cy="914400"/>
          </a:xfrm>
        </p:spPr>
        <p:txBody>
          <a:bodyPr/>
          <a:lstStyle/>
          <a:p>
            <a:pPr algn="ctr" eaLnBrk="1" hangingPunct="1"/>
            <a:r>
              <a:rPr lang="en-US" dirty="0" smtClean="0"/>
              <a:t>Student Notes </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533400" y="0"/>
            <a:ext cx="8229600" cy="630936"/>
          </a:xfrm>
        </p:spPr>
        <p:txBody>
          <a:bodyPr/>
          <a:lstStyle/>
          <a:p>
            <a:pPr eaLnBrk="1" hangingPunct="1"/>
            <a:r>
              <a:rPr lang="en-US" dirty="0" smtClean="0"/>
              <a:t>Learning Activity 1</a:t>
            </a:r>
          </a:p>
        </p:txBody>
      </p:sp>
      <p:pic>
        <p:nvPicPr>
          <p:cNvPr id="37891" name="Picture 3" descr="j0415858"/>
          <p:cNvPicPr>
            <a:picLocks noChangeAspect="1" noChangeArrowheads="1"/>
          </p:cNvPicPr>
          <p:nvPr/>
        </p:nvPicPr>
        <p:blipFill>
          <a:blip r:embed="rId3" cstate="print"/>
          <a:srcRect/>
          <a:stretch>
            <a:fillRect/>
          </a:stretch>
        </p:blipFill>
        <p:spPr bwMode="auto">
          <a:xfrm>
            <a:off x="2173288" y="2170113"/>
            <a:ext cx="4724400" cy="3505200"/>
          </a:xfrm>
          <a:prstGeom prst="rect">
            <a:avLst/>
          </a:prstGeom>
          <a:noFill/>
          <a:ln w="9525">
            <a:noFill/>
            <a:miter lim="800000"/>
            <a:headEnd/>
            <a:tailEnd/>
          </a:ln>
        </p:spPr>
      </p:pic>
      <p:sp>
        <p:nvSpPr>
          <p:cNvPr id="1489924" name="Comment 4" hidden="1"/>
          <p:cNvSpPr>
            <a:spLocks noChangeArrowheads="1"/>
          </p:cNvSpPr>
          <p:nvPr/>
        </p:nvSpPr>
        <p:spPr bwMode="auto">
          <a:xfrm>
            <a:off x="1493838" y="2616200"/>
            <a:ext cx="6249987" cy="2298700"/>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Activity 1 answers</a:t>
            </a:r>
          </a:p>
          <a:p>
            <a:pPr marL="342900" indent="-342900">
              <a:spcBef>
                <a:spcPct val="50000"/>
              </a:spcBef>
              <a:buFontTx/>
              <a:buAutoNum type="arabicPeriod"/>
              <a:defRPr/>
            </a:pPr>
            <a:r>
              <a:rPr lang="en-US" sz="1200">
                <a:solidFill>
                  <a:srgbClr val="000000"/>
                </a:solidFill>
                <a:latin typeface="Arial" pitchFamily="34" charset="0"/>
              </a:rPr>
              <a:t>login:uid=eagle, pw=eagle enter the command - rtrv-meas-sched</a:t>
            </a:r>
          </a:p>
          <a:p>
            <a:pPr marL="342900" indent="-342900">
              <a:spcBef>
                <a:spcPct val="50000"/>
              </a:spcBef>
              <a:buFontTx/>
              <a:buAutoNum type="arabicPeriod"/>
              <a:defRPr/>
            </a:pPr>
            <a:r>
              <a:rPr lang="en-US" sz="1200">
                <a:solidFill>
                  <a:srgbClr val="000000"/>
                </a:solidFill>
                <a:latin typeface="Arial" pitchFamily="34" charset="0"/>
              </a:rPr>
              <a:t>chg-meas:collect=on</a:t>
            </a:r>
          </a:p>
          <a:p>
            <a:pPr marL="342900" indent="-342900">
              <a:spcBef>
                <a:spcPct val="50000"/>
              </a:spcBef>
              <a:buFontTx/>
              <a:buAutoNum type="arabicPeriod"/>
              <a:defRPr/>
            </a:pPr>
            <a:r>
              <a:rPr lang="en-US" sz="1200">
                <a:solidFill>
                  <a:srgbClr val="000000"/>
                </a:solidFill>
                <a:latin typeface="Arial" pitchFamily="34" charset="0"/>
              </a:rPr>
              <a:t>chg-meas:systotstp=on:systottt=on:complnkset=on:complink=on:</a:t>
            </a:r>
          </a:p>
          <a:p>
            <a:pPr marL="342900" indent="-342900">
              <a:spcBef>
                <a:spcPct val="50000"/>
              </a:spcBef>
              <a:defRPr/>
            </a:pPr>
            <a:r>
              <a:rPr lang="en-US" sz="1200">
                <a:solidFill>
                  <a:srgbClr val="000000"/>
                </a:solidFill>
                <a:latin typeface="Arial" pitchFamily="34" charset="0"/>
              </a:rPr>
              <a:t>      gtwystp=on: gtwylnkset=on</a:t>
            </a:r>
          </a:p>
          <a:p>
            <a:pPr marL="342900" indent="-342900">
              <a:spcBef>
                <a:spcPct val="50000"/>
              </a:spcBef>
              <a:buFontTx/>
              <a:buAutoNum type="arabicPeriod" startAt="4"/>
              <a:defRPr/>
            </a:pPr>
            <a:r>
              <a:rPr lang="en-US" sz="1200">
                <a:solidFill>
                  <a:srgbClr val="000000"/>
                </a:solidFill>
                <a:latin typeface="Arial" pitchFamily="34" charset="0"/>
              </a:rPr>
              <a:t>rtrv-meas-sched</a:t>
            </a:r>
          </a:p>
          <a:p>
            <a:pPr marL="342900" indent="-342900">
              <a:spcBef>
                <a:spcPct val="50000"/>
              </a:spcBef>
              <a:defRPr/>
            </a:pPr>
            <a:endParaRPr lang="en-US" sz="1200">
              <a:solidFill>
                <a:srgbClr val="000000"/>
              </a:solidFill>
              <a:latin typeface="Arial" pitchFamily="34" charset="0"/>
            </a:endParaRPr>
          </a:p>
          <a:p>
            <a:pPr marL="342900" indent="-342900">
              <a:spcBef>
                <a:spcPct val="50000"/>
              </a:spcBef>
              <a:defRPr/>
            </a:pPr>
            <a:endParaRPr lang="en-US" sz="16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33400" y="0"/>
            <a:ext cx="8229600" cy="630936"/>
          </a:xfrm>
        </p:spPr>
        <p:txBody>
          <a:bodyPr/>
          <a:lstStyle/>
          <a:p>
            <a:pPr eaLnBrk="1" hangingPunct="1"/>
            <a:r>
              <a:rPr lang="en-US" dirty="0" smtClean="0"/>
              <a:t>Learning Activity 1: Configuring Measurements</a:t>
            </a:r>
          </a:p>
        </p:txBody>
      </p:sp>
      <p:sp>
        <p:nvSpPr>
          <p:cNvPr id="38915" name="Rectangle 3"/>
          <p:cNvSpPr>
            <a:spLocks noGrp="1" noChangeArrowheads="1"/>
          </p:cNvSpPr>
          <p:nvPr>
            <p:ph type="body" idx="1"/>
          </p:nvPr>
        </p:nvSpPr>
        <p:spPr/>
        <p:txBody>
          <a:bodyPr/>
          <a:lstStyle/>
          <a:p>
            <a:pPr eaLnBrk="1" hangingPunct="1"/>
            <a:r>
              <a:rPr lang="en-US" smtClean="0"/>
              <a:t>Provides hands-on practice with the EAGLE Maintenance Manual, the EAGLE Commands Manual, and the EAGLE STP for becoming familiar with scheduling measurement reports.  </a:t>
            </a:r>
          </a:p>
          <a:p>
            <a:pPr eaLnBrk="1" hangingPunct="1"/>
            <a:r>
              <a:rPr lang="en-US" smtClean="0"/>
              <a:t>After completing this exercise, the student will be able to configure and retrieve measurement reports in the EAGLE STP. </a:t>
            </a:r>
          </a:p>
          <a:p>
            <a:pPr eaLnBrk="1" hangingPunct="1"/>
            <a:r>
              <a:rPr lang="en-US" smtClean="0"/>
              <a:t>Materials, Equipment, and References</a:t>
            </a:r>
          </a:p>
          <a:p>
            <a:pPr lvl="1" eaLnBrk="1" hangingPunct="1"/>
            <a:r>
              <a:rPr lang="en-US" smtClean="0"/>
              <a:t>EAGLE STP</a:t>
            </a:r>
          </a:p>
          <a:p>
            <a:pPr lvl="1" eaLnBrk="1" hangingPunct="1"/>
            <a:r>
              <a:rPr lang="en-US" smtClean="0"/>
              <a:t>EAGLE Maintenance Manual</a:t>
            </a:r>
          </a:p>
          <a:p>
            <a:pPr lvl="1" eaLnBrk="1" hangingPunct="1"/>
            <a:r>
              <a:rPr lang="en-US" smtClean="0"/>
              <a:t>EAGLE Commands Manual</a:t>
            </a:r>
          </a:p>
          <a:p>
            <a:pPr eaLnBrk="1" hangingPunct="1"/>
            <a:endParaRPr lang="en-US"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85775" y="-9525"/>
            <a:ext cx="8582025" cy="914400"/>
          </a:xfrm>
        </p:spPr>
        <p:txBody>
          <a:bodyPr/>
          <a:lstStyle/>
          <a:p>
            <a:pPr eaLnBrk="1" hangingPunct="1"/>
            <a:r>
              <a:rPr lang="en-US" dirty="0" smtClean="0"/>
              <a:t>Learning Activity 1: Configuring Measurements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533400" y="0"/>
            <a:ext cx="8229600" cy="630936"/>
          </a:xfrm>
        </p:spPr>
        <p:txBody>
          <a:bodyPr/>
          <a:lstStyle/>
          <a:p>
            <a:pPr eaLnBrk="1" hangingPunct="1"/>
            <a:r>
              <a:rPr lang="en-US" dirty="0" smtClean="0"/>
              <a:t>Learning Activity 2 (Optional)</a:t>
            </a:r>
          </a:p>
        </p:txBody>
      </p:sp>
      <p:pic>
        <p:nvPicPr>
          <p:cNvPr id="44035" name="Picture 3" descr="j0415858"/>
          <p:cNvPicPr>
            <a:picLocks noChangeAspect="1" noChangeArrowheads="1"/>
          </p:cNvPicPr>
          <p:nvPr/>
        </p:nvPicPr>
        <p:blipFill>
          <a:blip r:embed="rId3" cstate="print"/>
          <a:srcRect/>
          <a:stretch>
            <a:fillRect/>
          </a:stretch>
        </p:blipFill>
        <p:spPr bwMode="auto">
          <a:xfrm>
            <a:off x="2173288" y="2170113"/>
            <a:ext cx="4724400" cy="3505200"/>
          </a:xfrm>
          <a:prstGeom prst="rect">
            <a:avLst/>
          </a:prstGeom>
          <a:noFill/>
          <a:ln w="9525">
            <a:noFill/>
            <a:miter lim="800000"/>
            <a:headEnd/>
            <a:tailEnd/>
          </a:ln>
        </p:spPr>
      </p:pic>
      <p:sp>
        <p:nvSpPr>
          <p:cNvPr id="1502212" name="Comment 4" hidden="1"/>
          <p:cNvSpPr>
            <a:spLocks noChangeArrowheads="1"/>
          </p:cNvSpPr>
          <p:nvPr/>
        </p:nvSpPr>
        <p:spPr bwMode="auto">
          <a:xfrm>
            <a:off x="444500" y="1054100"/>
            <a:ext cx="8245475" cy="4902200"/>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defRPr/>
            </a:pPr>
            <a:r>
              <a:rPr lang="en-US" sz="1000" b="1" u="sng">
                <a:latin typeface="Arial" pitchFamily="34" charset="0"/>
              </a:rPr>
              <a:t>Measurement Platform Configuration Instructions</a:t>
            </a:r>
            <a:endParaRPr lang="en-US" sz="1000">
              <a:latin typeface="Arial" pitchFamily="34" charset="0"/>
            </a:endParaRPr>
          </a:p>
          <a:p>
            <a:pPr marL="342900" indent="-342900">
              <a:buFontTx/>
              <a:buAutoNum type="arabicPeriod"/>
              <a:defRPr/>
            </a:pPr>
            <a:r>
              <a:rPr lang="en-US" sz="1000">
                <a:latin typeface="Arial" pitchFamily="34" charset="0"/>
              </a:rPr>
              <a:t>chg-feat:measplat=on</a:t>
            </a:r>
          </a:p>
          <a:p>
            <a:pPr marL="342900" indent="-342900">
              <a:buFontTx/>
              <a:buAutoNum type="arabicPeriod"/>
              <a:defRPr/>
            </a:pPr>
            <a:r>
              <a:rPr lang="en-US" sz="1000">
                <a:latin typeface="Arial" pitchFamily="34" charset="0"/>
              </a:rPr>
              <a:t>ent-card:type=mcpm:appl=mcp:loc=1101</a:t>
            </a:r>
          </a:p>
          <a:p>
            <a:pPr marL="342900" indent="-342900">
              <a:buFontTx/>
              <a:buAutoNum type="arabicPeriod"/>
              <a:defRPr/>
            </a:pPr>
            <a:r>
              <a:rPr lang="en-US" sz="1000">
                <a:latin typeface="Arial" pitchFamily="34" charset="0"/>
              </a:rPr>
              <a:t>chg-ip-lnk:loc=1101:port=a:ipaddr=192.168.57.14:submask=255.255.255.0</a:t>
            </a:r>
          </a:p>
          <a:p>
            <a:pPr marL="342900" indent="-342900">
              <a:defRPr/>
            </a:pPr>
            <a:r>
              <a:rPr lang="en-US" sz="1000">
                <a:latin typeface="Arial" pitchFamily="34" charset="0"/>
              </a:rPr>
              <a:t>:speed=100:mactype=802.3</a:t>
            </a:r>
          </a:p>
          <a:p>
            <a:pPr marL="342900" indent="-342900">
              <a:buFontTx/>
              <a:buAutoNum type="arabicPeriod" startAt="4"/>
              <a:defRPr/>
            </a:pPr>
            <a:r>
              <a:rPr lang="en-US" sz="1000">
                <a:latin typeface="Arial" pitchFamily="34" charset="0"/>
              </a:rPr>
              <a:t>ent-ip-host:host=mcpm1101:ipaddr=192.168.57.14</a:t>
            </a:r>
          </a:p>
          <a:p>
            <a:pPr marL="342900" indent="-342900">
              <a:buFontTx/>
              <a:buAutoNum type="arabicPeriod" startAt="4"/>
              <a:defRPr/>
            </a:pPr>
            <a:r>
              <a:rPr lang="en-US" sz="1000">
                <a:latin typeface="Arial" pitchFamily="34" charset="0"/>
              </a:rPr>
              <a:t>chg-ip-card:loc=1101:srchordr=local</a:t>
            </a:r>
          </a:p>
          <a:p>
            <a:pPr marL="342900" indent="-342900">
              <a:buFontTx/>
              <a:buAutoNum type="arabicPeriod" startAt="4"/>
              <a:defRPr/>
            </a:pPr>
            <a:r>
              <a:rPr lang="en-US" sz="1000">
                <a:latin typeface="Arial" pitchFamily="34" charset="0"/>
              </a:rPr>
              <a:t>alw-card:loc=1101</a:t>
            </a:r>
          </a:p>
          <a:p>
            <a:pPr marL="342900" indent="-342900">
              <a:buFontTx/>
              <a:buAutoNum type="arabicPeriod" startAt="4"/>
              <a:defRPr/>
            </a:pPr>
            <a:r>
              <a:rPr lang="en-US" sz="1000">
                <a:latin typeface="Arial" pitchFamily="34" charset="0"/>
              </a:rPr>
              <a:t>ent-ftp-serv:app=meas:ipaddr=192.168.57.202:login=training :prio=1:path=”</a:t>
            </a:r>
            <a:r>
              <a:rPr lang="en-US" sz="1000" b="1">
                <a:latin typeface="Arial" pitchFamily="34" charset="0"/>
              </a:rPr>
              <a:t>/</a:t>
            </a:r>
            <a:r>
              <a:rPr lang="en-US" sz="1000">
                <a:latin typeface="Arial" pitchFamily="34" charset="0"/>
              </a:rPr>
              <a:t>”:</a:t>
            </a:r>
          </a:p>
          <a:p>
            <a:pPr marL="342900" indent="-342900">
              <a:buFontTx/>
              <a:buAutoNum type="arabicPeriod" startAt="8"/>
              <a:defRPr/>
            </a:pPr>
            <a:r>
              <a:rPr lang="en-US" sz="1000">
                <a:latin typeface="Arial" pitchFamily="34" charset="0"/>
              </a:rPr>
              <a:t>At the password prompt –pw=training</a:t>
            </a:r>
          </a:p>
          <a:p>
            <a:pPr marL="342900" indent="-342900">
              <a:buFontTx/>
              <a:buAutoNum type="arabicPeriod" startAt="8"/>
              <a:defRPr/>
            </a:pPr>
            <a:r>
              <a:rPr lang="en-US" sz="1000">
                <a:latin typeface="Arial" pitchFamily="34" charset="0"/>
              </a:rPr>
              <a:t>rept-stat-meas. Wait for card to go PST=IS-ANR, SST=restrict, AST=0-100% (this will take a few minutes while card is loading)</a:t>
            </a:r>
          </a:p>
          <a:p>
            <a:pPr marL="342900" indent="-342900">
              <a:buFontTx/>
              <a:buAutoNum type="arabicPeriod" startAt="8"/>
              <a:defRPr/>
            </a:pPr>
            <a:r>
              <a:rPr lang="en-US" sz="1000">
                <a:latin typeface="Arial" pitchFamily="34" charset="0"/>
              </a:rPr>
              <a:t>chg-measopts:platformenable=on:all=on</a:t>
            </a:r>
          </a:p>
          <a:p>
            <a:pPr marL="342900" indent="-342900">
              <a:buFontTx/>
              <a:buAutoNum type="arabicPeriod" startAt="8"/>
              <a:defRPr/>
            </a:pPr>
            <a:r>
              <a:rPr lang="en-US" sz="1000">
                <a:latin typeface="Arial" pitchFamily="34" charset="0"/>
              </a:rPr>
              <a:t>rept-stat-meas: when card goes to PST=IS-NR, SST=active, meas SS=active, the measurement platform is now fully functional.  </a:t>
            </a:r>
          </a:p>
          <a:p>
            <a:pPr marL="342900" indent="-342900">
              <a:defRPr/>
            </a:pPr>
            <a:r>
              <a:rPr lang="en-US" sz="1000" b="1" u="sng">
                <a:latin typeface="Arial" pitchFamily="34" charset="0"/>
              </a:rPr>
              <a:t>FTP Server Instructions</a:t>
            </a:r>
            <a:endParaRPr lang="en-US" sz="1000">
              <a:latin typeface="Arial" pitchFamily="34" charset="0"/>
            </a:endParaRPr>
          </a:p>
          <a:p>
            <a:pPr marL="342900" indent="-342900">
              <a:buFontTx/>
              <a:buAutoNum type="arabicPeriod"/>
              <a:defRPr/>
            </a:pPr>
            <a:r>
              <a:rPr lang="en-US" sz="1000">
                <a:latin typeface="Arial" pitchFamily="34" charset="0"/>
              </a:rPr>
              <a:t>The FTP Server is loaded and running on LABPC40009, located next the the MGTS cabinets.</a:t>
            </a:r>
          </a:p>
          <a:p>
            <a:pPr marL="342900" indent="-342900">
              <a:buFontTx/>
              <a:buAutoNum type="arabicPeriod"/>
              <a:defRPr/>
            </a:pPr>
            <a:r>
              <a:rPr lang="en-US" sz="1000">
                <a:latin typeface="Arial" pitchFamily="34" charset="0"/>
              </a:rPr>
              <a:t>Click the desktop shortcut to Measurements FTP Server. When the FTP server comes up, click the green arrow in the upper left corner to start the FTP server </a:t>
            </a:r>
          </a:p>
          <a:p>
            <a:pPr marL="342900" indent="-342900">
              <a:buFontTx/>
              <a:buAutoNum type="arabicPeriod"/>
              <a:defRPr/>
            </a:pPr>
            <a:r>
              <a:rPr lang="en-US" sz="1000">
                <a:latin typeface="Arial" pitchFamily="34" charset="0"/>
              </a:rPr>
              <a:t>Click on Start/Run and type “cmd” [OK]</a:t>
            </a:r>
          </a:p>
          <a:p>
            <a:pPr marL="342900" indent="-342900">
              <a:buFontTx/>
              <a:buAutoNum type="arabicPeriod"/>
              <a:defRPr/>
            </a:pPr>
            <a:r>
              <a:rPr lang="en-US" sz="1000">
                <a:latin typeface="Arial" pitchFamily="34" charset="0"/>
              </a:rPr>
              <a:t>At the cmd prompt type </a:t>
            </a:r>
            <a:r>
              <a:rPr lang="en-US" sz="1000">
                <a:latin typeface="Arial" pitchFamily="34" charset="0"/>
                <a:hlinkClick r:id="rId4" invalidUrl="ftp://ftp 192.168.57.202/"/>
              </a:rPr>
              <a:t>ftp 192.168.57.202</a:t>
            </a:r>
            <a:r>
              <a:rPr lang="en-US" sz="1000">
                <a:latin typeface="Arial" pitchFamily="34" charset="0"/>
              </a:rPr>
              <a:t> [enter]</a:t>
            </a:r>
          </a:p>
          <a:p>
            <a:pPr marL="342900" indent="-342900">
              <a:buFontTx/>
              <a:buAutoNum type="arabicPeriod"/>
              <a:defRPr/>
            </a:pPr>
            <a:r>
              <a:rPr lang="en-US" sz="1000">
                <a:latin typeface="Arial" pitchFamily="34" charset="0"/>
              </a:rPr>
              <a:t>At the user prompt type  </a:t>
            </a:r>
            <a:r>
              <a:rPr lang="en-US" sz="1000" b="1">
                <a:latin typeface="Arial" pitchFamily="34" charset="0"/>
              </a:rPr>
              <a:t>training</a:t>
            </a:r>
            <a:r>
              <a:rPr lang="en-US" sz="1000">
                <a:latin typeface="Arial" pitchFamily="34" charset="0"/>
              </a:rPr>
              <a:t> [enter]</a:t>
            </a:r>
          </a:p>
          <a:p>
            <a:pPr marL="342900" indent="-342900">
              <a:buFontTx/>
              <a:buAutoNum type="arabicPeriod"/>
              <a:defRPr/>
            </a:pPr>
            <a:r>
              <a:rPr lang="en-US" sz="1000">
                <a:latin typeface="Arial" pitchFamily="34" charset="0"/>
              </a:rPr>
              <a:t>When asked for a password type </a:t>
            </a:r>
            <a:r>
              <a:rPr lang="en-US" sz="1000" b="1">
                <a:latin typeface="Arial" pitchFamily="34" charset="0"/>
              </a:rPr>
              <a:t>training</a:t>
            </a:r>
            <a:r>
              <a:rPr lang="en-US" sz="1000">
                <a:latin typeface="Arial" pitchFamily="34" charset="0"/>
              </a:rPr>
              <a:t> [enter] You are now logged onto the FTP server.</a:t>
            </a:r>
          </a:p>
          <a:p>
            <a:pPr marL="342900" indent="-342900">
              <a:buFontTx/>
              <a:buAutoNum type="arabicPeriod"/>
              <a:defRPr/>
            </a:pPr>
            <a:r>
              <a:rPr lang="en-US" sz="1000">
                <a:latin typeface="Arial" pitchFamily="34" charset="0"/>
              </a:rPr>
              <a:t>At the ftp prompt type dir. Several .csv files should be displayed.</a:t>
            </a:r>
          </a:p>
          <a:p>
            <a:pPr marL="342900" indent="-342900">
              <a:buFontTx/>
              <a:buAutoNum type="arabicPeriod"/>
              <a:defRPr/>
            </a:pPr>
            <a:r>
              <a:rPr lang="en-US" sz="1000">
                <a:latin typeface="Arial" pitchFamily="34" charset="0"/>
              </a:rPr>
              <a:t>Determine the file or files you would like to transfer to the C:/measurements file folder.</a:t>
            </a:r>
          </a:p>
          <a:p>
            <a:pPr marL="342900" indent="-342900">
              <a:buFontTx/>
              <a:buAutoNum type="arabicPeriod"/>
              <a:defRPr/>
            </a:pPr>
            <a:r>
              <a:rPr lang="en-US" sz="1000">
                <a:latin typeface="Arial" pitchFamily="34" charset="0"/>
              </a:rPr>
              <a:t>For example, to get a systot-stp report type </a:t>
            </a:r>
            <a:r>
              <a:rPr lang="en-US" sz="1000" b="1">
                <a:latin typeface="Arial" pitchFamily="34" charset="0"/>
              </a:rPr>
              <a:t>get_systot-stp_20071230_0930.csv</a:t>
            </a:r>
            <a:r>
              <a:rPr lang="en-US" sz="1000">
                <a:latin typeface="Arial" pitchFamily="34" charset="0"/>
              </a:rPr>
              <a:t>. (this must be typed exactly as you see it in the ftp dir command from step 5.</a:t>
            </a:r>
          </a:p>
          <a:p>
            <a:pPr marL="342900" indent="-342900">
              <a:buFontTx/>
              <a:buAutoNum type="arabicPeriod"/>
              <a:defRPr/>
            </a:pPr>
            <a:r>
              <a:rPr lang="en-US" sz="1000">
                <a:latin typeface="Arial" pitchFamily="34" charset="0"/>
              </a:rPr>
              <a:t>This file will be transferred to the C:/ measurements folder. The measurement reports will be automatically imported into an excel spreadsheet. </a:t>
            </a:r>
          </a:p>
          <a:p>
            <a:pPr marL="342900" indent="-342900">
              <a:buFontTx/>
              <a:buAutoNum type="arabicPeriod"/>
              <a:defRPr/>
            </a:pPr>
            <a:r>
              <a:rPr lang="en-US" sz="1000">
                <a:latin typeface="Arial" pitchFamily="34" charset="0"/>
              </a:rPr>
              <a:t>Go to My Computer and select C:/ measurements folder and you will find the report you just transferred in an Excel spreadsheet format.</a:t>
            </a:r>
          </a:p>
          <a:p>
            <a:pPr marL="342900" indent="-342900">
              <a:buFontTx/>
              <a:buAutoNum type="arabicPeriod"/>
              <a:defRPr/>
            </a:pPr>
            <a:r>
              <a:rPr lang="en-US" sz="1000">
                <a:latin typeface="Arial" pitchFamily="34" charset="0"/>
              </a:rPr>
              <a:t>To transfer all files type mget  “*.csv” You will be prompted for each report and must type Y [enter] to get each file imported into the C:/ measurements folder. This will take some time due to the numbers of reports.</a:t>
            </a:r>
          </a:p>
          <a:p>
            <a:pPr marL="342900" indent="-342900">
              <a:spcBef>
                <a:spcPct val="50000"/>
              </a:spcBef>
              <a:defRPr/>
            </a:pPr>
            <a:endParaRPr lang="en-US" sz="10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6200" y="19050"/>
            <a:ext cx="9753600" cy="914400"/>
          </a:xfrm>
        </p:spPr>
        <p:txBody>
          <a:bodyPr/>
          <a:lstStyle/>
          <a:p>
            <a:pPr eaLnBrk="1" hangingPunct="1"/>
            <a:r>
              <a:rPr lang="en-US" sz="2400" dirty="0" smtClean="0"/>
              <a:t>    Learning Activity 2: Configuring Measurements Platform</a:t>
            </a:r>
          </a:p>
        </p:txBody>
      </p:sp>
      <p:sp>
        <p:nvSpPr>
          <p:cNvPr id="45059" name="Rectangle 3"/>
          <p:cNvSpPr>
            <a:spLocks noGrp="1" noChangeArrowheads="1"/>
          </p:cNvSpPr>
          <p:nvPr>
            <p:ph type="body" idx="1"/>
          </p:nvPr>
        </p:nvSpPr>
        <p:spPr/>
        <p:txBody>
          <a:bodyPr/>
          <a:lstStyle/>
          <a:p>
            <a:pPr eaLnBrk="1" hangingPunct="1">
              <a:lnSpc>
                <a:spcPct val="90000"/>
              </a:lnSpc>
            </a:pPr>
            <a:r>
              <a:rPr lang="en-US" smtClean="0"/>
              <a:t>Provides hands-on practice with the EAGLE STP user interface for measurement platform configuration.</a:t>
            </a:r>
          </a:p>
          <a:p>
            <a:pPr eaLnBrk="1" hangingPunct="1">
              <a:lnSpc>
                <a:spcPct val="90000"/>
              </a:lnSpc>
            </a:pPr>
            <a:r>
              <a:rPr lang="en-US" smtClean="0"/>
              <a:t>After completing this exercise, the student will be able to:</a:t>
            </a:r>
          </a:p>
          <a:p>
            <a:pPr lvl="1" eaLnBrk="1" hangingPunct="1">
              <a:lnSpc>
                <a:spcPct val="90000"/>
              </a:lnSpc>
            </a:pPr>
            <a:r>
              <a:rPr lang="en-US" smtClean="0"/>
              <a:t>Activate the Measurements Platform (MP)</a:t>
            </a:r>
          </a:p>
          <a:p>
            <a:pPr lvl="1" eaLnBrk="1" hangingPunct="1">
              <a:lnSpc>
                <a:spcPct val="90000"/>
              </a:lnSpc>
            </a:pPr>
            <a:r>
              <a:rPr lang="en-US" smtClean="0"/>
              <a:t>Provision MP cards</a:t>
            </a:r>
          </a:p>
          <a:p>
            <a:pPr lvl="1" eaLnBrk="1" hangingPunct="1">
              <a:lnSpc>
                <a:spcPct val="90000"/>
              </a:lnSpc>
            </a:pPr>
            <a:r>
              <a:rPr lang="en-US" smtClean="0"/>
              <a:t>Provision FTP Server for the MP</a:t>
            </a:r>
          </a:p>
          <a:p>
            <a:pPr eaLnBrk="1" hangingPunct="1">
              <a:lnSpc>
                <a:spcPct val="90000"/>
              </a:lnSpc>
            </a:pPr>
            <a:r>
              <a:rPr lang="en-US" smtClean="0"/>
              <a:t>Materials, Equipment, and References</a:t>
            </a:r>
          </a:p>
          <a:p>
            <a:pPr lvl="1" eaLnBrk="1" hangingPunct="1">
              <a:lnSpc>
                <a:spcPct val="90000"/>
              </a:lnSpc>
            </a:pPr>
            <a:r>
              <a:rPr lang="en-US" smtClean="0"/>
              <a:t>EAGLE STP</a:t>
            </a:r>
          </a:p>
          <a:p>
            <a:pPr lvl="1" eaLnBrk="1" hangingPunct="1">
              <a:lnSpc>
                <a:spcPct val="90000"/>
              </a:lnSpc>
            </a:pPr>
            <a:r>
              <a:rPr lang="en-US" smtClean="0"/>
              <a:t>EAGLE User Interface Terminal</a:t>
            </a:r>
          </a:p>
          <a:p>
            <a:pPr lvl="1" eaLnBrk="1" hangingPunct="1">
              <a:lnSpc>
                <a:spcPct val="90000"/>
              </a:lnSpc>
            </a:pPr>
            <a:r>
              <a:rPr lang="en-US" smtClean="0"/>
              <a:t>EAGLE DBA System Management Manual</a:t>
            </a:r>
          </a:p>
          <a:p>
            <a:pPr eaLnBrk="1" hangingPunct="1">
              <a:lnSpc>
                <a:spcPct val="90000"/>
              </a:lnSpc>
            </a:pPr>
            <a:endParaRPr lang="en-US" smtClean="0"/>
          </a:p>
          <a:p>
            <a:pPr eaLnBrk="1" hangingPunct="1">
              <a:lnSpc>
                <a:spcPct val="90000"/>
              </a:lnSpc>
            </a:pPr>
            <a:endParaRPr lang="en-US"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533400" y="0"/>
            <a:ext cx="9753600" cy="914400"/>
          </a:xfrm>
        </p:spPr>
        <p:txBody>
          <a:bodyPr/>
          <a:lstStyle/>
          <a:p>
            <a:pPr eaLnBrk="1" hangingPunct="1"/>
            <a:r>
              <a:rPr lang="en-US" sz="2400" dirty="0" smtClean="0"/>
              <a:t>Learning Activity 2: Configuring Measurements Platform</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85775" y="-9525"/>
            <a:ext cx="8582025" cy="914400"/>
          </a:xfrm>
        </p:spPr>
        <p:txBody>
          <a:bodyPr/>
          <a:lstStyle/>
          <a:p>
            <a:pPr eaLnBrk="1" hangingPunct="1"/>
            <a:r>
              <a:rPr lang="en-US" dirty="0" smtClean="0"/>
              <a:t>Training Strategies and Materials</a:t>
            </a:r>
          </a:p>
        </p:txBody>
      </p:sp>
      <p:sp>
        <p:nvSpPr>
          <p:cNvPr id="7171" name="Rectangle 3"/>
          <p:cNvSpPr>
            <a:spLocks noGrp="1" noChangeArrowheads="1"/>
          </p:cNvSpPr>
          <p:nvPr>
            <p:ph type="body" idx="1"/>
          </p:nvPr>
        </p:nvSpPr>
        <p:spPr>
          <a:xfrm>
            <a:off x="457200" y="1219200"/>
            <a:ext cx="8229600" cy="5421313"/>
          </a:xfrm>
        </p:spPr>
        <p:txBody>
          <a:bodyPr/>
          <a:lstStyle/>
          <a:p>
            <a:pPr eaLnBrk="1" hangingPunct="1"/>
            <a:r>
              <a:rPr lang="en-US" smtClean="0"/>
              <a:t>Participant-Centered Training</a:t>
            </a:r>
          </a:p>
          <a:p>
            <a:pPr lvl="1" eaLnBrk="1" hangingPunct="1"/>
            <a:r>
              <a:rPr lang="en-US" smtClean="0"/>
              <a:t>Based on learning objectives</a:t>
            </a:r>
          </a:p>
          <a:p>
            <a:pPr lvl="1" eaLnBrk="1" hangingPunct="1"/>
            <a:r>
              <a:rPr lang="en-US" smtClean="0"/>
              <a:t>Lecture and discussion</a:t>
            </a:r>
          </a:p>
          <a:p>
            <a:pPr lvl="1" eaLnBrk="1" hangingPunct="1"/>
            <a:r>
              <a:rPr lang="en-US" smtClean="0"/>
              <a:t>Question and answer</a:t>
            </a:r>
          </a:p>
          <a:p>
            <a:pPr lvl="1" eaLnBrk="1" hangingPunct="1"/>
            <a:r>
              <a:rPr lang="en-US" smtClean="0"/>
              <a:t>Hands-on exercises</a:t>
            </a:r>
          </a:p>
          <a:p>
            <a:pPr lvl="1" eaLnBrk="1" hangingPunct="1"/>
            <a:r>
              <a:rPr lang="en-US" smtClean="0"/>
              <a:t>Daily performance reviews</a:t>
            </a:r>
          </a:p>
          <a:p>
            <a:pPr eaLnBrk="1" hangingPunct="1"/>
            <a:r>
              <a:rPr lang="en-US" smtClean="0"/>
              <a:t>Student Training Guide</a:t>
            </a:r>
          </a:p>
          <a:p>
            <a:pPr lvl="1" eaLnBrk="1" hangingPunct="1"/>
            <a:r>
              <a:rPr lang="en-US" smtClean="0"/>
              <a:t>Classroom and laboratory</a:t>
            </a:r>
            <a:r>
              <a:rPr lang="en-US" sz="2000" smtClean="0"/>
              <a:t> </a:t>
            </a:r>
          </a:p>
          <a:p>
            <a:pPr eaLnBrk="1" hangingPunct="1"/>
            <a:r>
              <a:rPr lang="en-US" smtClean="0"/>
              <a:t>Tekelec Product User’s Guides</a:t>
            </a:r>
          </a:p>
          <a:p>
            <a:pPr lvl="1" eaLnBrk="1" hangingPunct="1"/>
            <a:r>
              <a:rPr lang="en-US" smtClean="0"/>
              <a:t>Maintenance manual</a:t>
            </a:r>
          </a:p>
          <a:p>
            <a:pPr lvl="1" eaLnBrk="1" hangingPunct="1"/>
            <a:r>
              <a:rPr lang="en-US" smtClean="0"/>
              <a:t>Commands manual</a:t>
            </a:r>
          </a:p>
          <a:p>
            <a:pPr eaLnBrk="1" hangingPunct="1"/>
            <a:endParaRPr lang="en-US" sz="240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bs01891_"/>
          <p:cNvPicPr>
            <a:picLocks noChangeAspect="1" noChangeArrowheads="1"/>
          </p:cNvPicPr>
          <p:nvPr/>
        </p:nvPicPr>
        <p:blipFill>
          <a:blip r:embed="rId3" cstate="print"/>
          <a:srcRect/>
          <a:stretch>
            <a:fillRect/>
          </a:stretch>
        </p:blipFill>
        <p:spPr bwMode="auto">
          <a:xfrm>
            <a:off x="3524250" y="2809875"/>
            <a:ext cx="2097088" cy="2517775"/>
          </a:xfrm>
          <a:prstGeom prst="rect">
            <a:avLst/>
          </a:prstGeom>
          <a:noFill/>
          <a:ln w="9525">
            <a:noFill/>
            <a:miter lim="800000"/>
            <a:headEnd/>
            <a:tailEnd/>
          </a:ln>
        </p:spPr>
      </p:pic>
      <p:sp>
        <p:nvSpPr>
          <p:cNvPr id="47107" name="Rectangle 3"/>
          <p:cNvSpPr>
            <a:spLocks noChangeArrowheads="1"/>
          </p:cNvSpPr>
          <p:nvPr/>
        </p:nvSpPr>
        <p:spPr bwMode="auto">
          <a:xfrm>
            <a:off x="428625" y="995363"/>
            <a:ext cx="8715375" cy="946150"/>
          </a:xfrm>
          <a:prstGeom prst="rect">
            <a:avLst/>
          </a:prstGeom>
          <a:noFill/>
          <a:ln w="9525">
            <a:noFill/>
            <a:miter lim="800000"/>
            <a:headEnd/>
            <a:tailEnd/>
          </a:ln>
        </p:spPr>
        <p:txBody>
          <a:bodyPr>
            <a:spAutoFit/>
          </a:bodyPr>
          <a:lstStyle/>
          <a:p>
            <a:pPr>
              <a:buFontTx/>
              <a:buChar char="•"/>
            </a:pPr>
            <a:r>
              <a:rPr lang="en-US" sz="2800"/>
              <a:t>Answer the questions to the best of your ability.</a:t>
            </a:r>
          </a:p>
          <a:p>
            <a:pPr>
              <a:buFontTx/>
              <a:buChar char="•"/>
            </a:pPr>
            <a:r>
              <a:rPr lang="en-US" sz="2800"/>
              <a:t>We will review all answers as a group.</a:t>
            </a:r>
          </a:p>
        </p:txBody>
      </p:sp>
      <p:sp>
        <p:nvSpPr>
          <p:cNvPr id="47108" name="Rectangle 4"/>
          <p:cNvSpPr>
            <a:spLocks noChangeArrowheads="1"/>
          </p:cNvSpPr>
          <p:nvPr/>
        </p:nvSpPr>
        <p:spPr bwMode="auto">
          <a:xfrm>
            <a:off x="530225" y="0"/>
            <a:ext cx="8918575" cy="523220"/>
          </a:xfrm>
          <a:prstGeom prst="rect">
            <a:avLst/>
          </a:prstGeom>
          <a:noFill/>
          <a:ln w="9525">
            <a:noFill/>
            <a:miter lim="800000"/>
            <a:headEnd/>
            <a:tailEnd/>
          </a:ln>
        </p:spPr>
        <p:txBody>
          <a:bodyPr>
            <a:spAutoFit/>
          </a:bodyPr>
          <a:lstStyle/>
          <a:p>
            <a:r>
              <a:rPr lang="en-US" sz="2800" b="1" dirty="0" smtClean="0">
                <a:solidFill>
                  <a:schemeClr val="bg1"/>
                </a:solidFill>
              </a:rPr>
              <a:t> </a:t>
            </a:r>
            <a:r>
              <a:rPr lang="en-US" sz="2800" b="1" dirty="0">
                <a:solidFill>
                  <a:schemeClr val="bg1"/>
                </a:solidFill>
              </a:rPr>
              <a:t>Check Your Learning</a:t>
            </a:r>
          </a:p>
        </p:txBody>
      </p:sp>
      <p:sp>
        <p:nvSpPr>
          <p:cNvPr id="1508357" name="Comment 5" hidden="1"/>
          <p:cNvSpPr>
            <a:spLocks noChangeArrowheads="1"/>
          </p:cNvSpPr>
          <p:nvPr/>
        </p:nvSpPr>
        <p:spPr bwMode="auto">
          <a:xfrm>
            <a:off x="873125" y="2590800"/>
            <a:ext cx="7302500" cy="2755900"/>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Module 1 Review answers</a:t>
            </a:r>
          </a:p>
          <a:p>
            <a:pPr marL="342900" indent="-342900">
              <a:spcBef>
                <a:spcPct val="50000"/>
              </a:spcBef>
              <a:buFontTx/>
              <a:buAutoNum type="arabicPeriod"/>
              <a:defRPr/>
            </a:pPr>
            <a:r>
              <a:rPr lang="en-US" sz="1200">
                <a:solidFill>
                  <a:srgbClr val="000000"/>
                </a:solidFill>
                <a:latin typeface="Arial" pitchFamily="34" charset="0"/>
              </a:rPr>
              <a:t>E5-MASP</a:t>
            </a:r>
          </a:p>
          <a:p>
            <a:pPr marL="342900" indent="-342900">
              <a:spcBef>
                <a:spcPct val="50000"/>
              </a:spcBef>
              <a:buFontTx/>
              <a:buAutoNum type="arabicPeriod"/>
              <a:defRPr/>
            </a:pPr>
            <a:r>
              <a:rPr lang="en-US" sz="1200">
                <a:solidFill>
                  <a:srgbClr val="000000"/>
                </a:solidFill>
                <a:latin typeface="Arial" pitchFamily="34" charset="0"/>
              </a:rPr>
              <a:t>Error tracking/troubleshooting reports</a:t>
            </a:r>
          </a:p>
          <a:p>
            <a:pPr marL="342900" indent="-342900">
              <a:spcBef>
                <a:spcPct val="50000"/>
              </a:spcBef>
              <a:buFontTx/>
              <a:buAutoNum type="arabicPeriod"/>
              <a:defRPr/>
            </a:pPr>
            <a:r>
              <a:rPr lang="en-US" sz="1200">
                <a:solidFill>
                  <a:srgbClr val="000000"/>
                </a:solidFill>
                <a:latin typeface="Arial" pitchFamily="34" charset="0"/>
              </a:rPr>
              <a:t>STP, TT, STPLAN</a:t>
            </a:r>
          </a:p>
          <a:p>
            <a:pPr marL="342900" indent="-342900">
              <a:spcBef>
                <a:spcPct val="50000"/>
              </a:spcBef>
              <a:buFontTx/>
              <a:buAutoNum type="arabicPeriod"/>
              <a:defRPr/>
            </a:pPr>
            <a:r>
              <a:rPr lang="en-US" sz="1200">
                <a:solidFill>
                  <a:srgbClr val="000000"/>
                </a:solidFill>
                <a:latin typeface="Arial" pitchFamily="34" charset="0"/>
              </a:rPr>
              <a:t>Last, Specific, Active, All</a:t>
            </a:r>
          </a:p>
          <a:p>
            <a:pPr marL="342900" indent="-342900">
              <a:spcBef>
                <a:spcPct val="50000"/>
              </a:spcBef>
              <a:buFontTx/>
              <a:buAutoNum type="arabicPeriod"/>
              <a:defRPr/>
            </a:pPr>
            <a:r>
              <a:rPr lang="en-US" sz="1200">
                <a:solidFill>
                  <a:srgbClr val="000000"/>
                </a:solidFill>
                <a:latin typeface="Arial" pitchFamily="34" charset="0"/>
              </a:rPr>
              <a:t>rtrv-meas-sched, chg-meas, rept-meas, chg-trm</a:t>
            </a:r>
          </a:p>
          <a:p>
            <a:pPr marL="342900" indent="-342900">
              <a:spcBef>
                <a:spcPct val="50000"/>
              </a:spcBef>
              <a:buFontTx/>
              <a:buAutoNum type="arabicPeriod"/>
              <a:defRPr/>
            </a:pPr>
            <a:r>
              <a:rPr lang="en-US" sz="1200">
                <a:solidFill>
                  <a:srgbClr val="000000"/>
                </a:solidFill>
                <a:latin typeface="Arial" pitchFamily="34" charset="0"/>
              </a:rPr>
              <a:t>rtrv-measopts, chg-measopts, rept-meas, rept-stat-meas, rept-ftp-meas</a:t>
            </a:r>
          </a:p>
          <a:p>
            <a:pPr marL="342900" indent="-342900">
              <a:spcBef>
                <a:spcPct val="50000"/>
              </a:spcBef>
              <a:buFontTx/>
              <a:buAutoNum type="arabicPeriod"/>
              <a:defRPr/>
            </a:pPr>
            <a:r>
              <a:rPr lang="en-US" sz="1200">
                <a:solidFill>
                  <a:srgbClr val="000000"/>
                </a:solidFill>
                <a:latin typeface="Arial" pitchFamily="34" charset="0"/>
              </a:rPr>
              <a:t>All link interface cards, SS&amp; &amp; IP</a:t>
            </a:r>
          </a:p>
          <a:p>
            <a:pPr marL="342900" indent="-342900">
              <a:spcBef>
                <a:spcPct val="50000"/>
              </a:spcBef>
              <a:buFontTx/>
              <a:buAutoNum type="arabicPeriod"/>
              <a:defRPr/>
            </a:pPr>
            <a:r>
              <a:rPr lang="en-US" sz="1200">
                <a:solidFill>
                  <a:srgbClr val="000000"/>
                </a:solidFill>
                <a:latin typeface="Arial" pitchFamily="34" charset="0"/>
              </a:rPr>
              <a:t>traf=yes</a:t>
            </a:r>
          </a:p>
          <a:p>
            <a:pPr marL="342900" indent="-342900">
              <a:spcBef>
                <a:spcPct val="50000"/>
              </a:spcBef>
              <a:buFontTx/>
              <a:buAutoNum type="arabicPeriod"/>
              <a:defRPr/>
            </a:pPr>
            <a:r>
              <a:rPr lang="en-US" sz="1200">
                <a:solidFill>
                  <a:srgbClr val="000000"/>
                </a:solidFill>
                <a:latin typeface="Arial" pitchFamily="34" charset="0"/>
              </a:rPr>
              <a:t>MCPM</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531813" y="0"/>
            <a:ext cx="8535987" cy="914400"/>
          </a:xfrm>
        </p:spPr>
        <p:txBody>
          <a:bodyPr/>
          <a:lstStyle/>
          <a:p>
            <a:pPr eaLnBrk="1" hangingPunct="1"/>
            <a:r>
              <a:rPr lang="en-US" dirty="0" smtClean="0"/>
              <a:t>Blank Slide for Review Questions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0" y="0"/>
            <a:ext cx="9144000" cy="914400"/>
          </a:xfrm>
        </p:spPr>
        <p:txBody>
          <a:bodyPr/>
          <a:lstStyle/>
          <a:p>
            <a:pPr algn="ctr" eaLnBrk="1" hangingPunct="1"/>
            <a:r>
              <a:rPr lang="en-US" dirty="0" smtClean="0"/>
              <a:t>Student Notes </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2900" y="3657600"/>
            <a:ext cx="3352800" cy="461665"/>
          </a:xfrm>
          <a:prstGeom prst="rect">
            <a:avLst/>
          </a:prstGeom>
          <a:noFill/>
        </p:spPr>
        <p:txBody>
          <a:bodyPr wrap="square" rtlCol="0">
            <a:spAutoFit/>
          </a:bodyPr>
          <a:lstStyle/>
          <a:p>
            <a:r>
              <a:rPr lang="en-US" sz="2400" b="1" dirty="0" smtClean="0"/>
              <a:t>Module 2</a:t>
            </a:r>
            <a:endParaRPr lang="en-US" sz="2400" b="1" dirty="0"/>
          </a:p>
        </p:txBody>
      </p:sp>
      <p:sp>
        <p:nvSpPr>
          <p:cNvPr id="7" name="TextBox 6"/>
          <p:cNvSpPr txBox="1"/>
          <p:nvPr/>
        </p:nvSpPr>
        <p:spPr>
          <a:xfrm>
            <a:off x="361950" y="5481935"/>
            <a:ext cx="5791200" cy="461665"/>
          </a:xfrm>
          <a:prstGeom prst="rect">
            <a:avLst/>
          </a:prstGeom>
          <a:noFill/>
        </p:spPr>
        <p:txBody>
          <a:bodyPr wrap="square" rtlCol="0">
            <a:spAutoFit/>
          </a:bodyPr>
          <a:lstStyle/>
          <a:p>
            <a:r>
              <a:rPr lang="en-US" sz="2400" b="1" dirty="0" smtClean="0"/>
              <a:t>Analyzing EAGLE 5 STP Reports</a:t>
            </a:r>
            <a:endParaRPr lang="en-US" sz="2400" b="1" dirty="0"/>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33400" y="0"/>
            <a:ext cx="8001000" cy="457200"/>
          </a:xfrm>
        </p:spPr>
        <p:txBody>
          <a:bodyPr/>
          <a:lstStyle/>
          <a:p>
            <a:pPr eaLnBrk="1" hangingPunct="1"/>
            <a:r>
              <a:rPr lang="en-US" dirty="0" smtClean="0"/>
              <a:t>Module 2 Objectives</a:t>
            </a:r>
          </a:p>
        </p:txBody>
      </p:sp>
      <p:sp>
        <p:nvSpPr>
          <p:cNvPr id="51203" name="Rectangle 3"/>
          <p:cNvSpPr>
            <a:spLocks noGrp="1" noChangeArrowheads="1"/>
          </p:cNvSpPr>
          <p:nvPr>
            <p:ph type="body" idx="1"/>
          </p:nvPr>
        </p:nvSpPr>
        <p:spPr/>
        <p:txBody>
          <a:bodyPr/>
          <a:lstStyle/>
          <a:p>
            <a:pPr eaLnBrk="1" hangingPunct="1">
              <a:spcAft>
                <a:spcPct val="20000"/>
              </a:spcAft>
              <a:buFont typeface="Wingdings" pitchFamily="2" charset="2"/>
              <a:buNone/>
            </a:pPr>
            <a:r>
              <a:rPr lang="en-US" b="1" smtClean="0"/>
              <a:t>After this Module, you should be able to:</a:t>
            </a:r>
          </a:p>
          <a:p>
            <a:pPr lvl="1" eaLnBrk="1" hangingPunct="1"/>
            <a:r>
              <a:rPr lang="en-US" smtClean="0"/>
              <a:t>Analyze measurement reports in order to determine the data in each report, and when they may be obtained. </a:t>
            </a:r>
          </a:p>
          <a:p>
            <a:pPr lvl="1" eaLnBrk="1" hangingPunct="1"/>
            <a:r>
              <a:rPr lang="en-US" smtClean="0"/>
              <a:t>Understand the different types of measurement reports and proper commands to obtain them.</a:t>
            </a:r>
          </a:p>
          <a:p>
            <a:pPr lvl="1" eaLnBrk="1" hangingPunct="1"/>
            <a:r>
              <a:rPr lang="en-US" smtClean="0"/>
              <a:t>Describe collection and retention periods, for all reports.</a:t>
            </a:r>
          </a:p>
          <a:p>
            <a:pPr lvl="1" eaLnBrk="1" hangingPunct="1"/>
            <a:r>
              <a:rPr lang="en-US" smtClean="0"/>
              <a:t>Understand the reporting modes for each report.</a:t>
            </a:r>
          </a:p>
          <a:p>
            <a:pPr lvl="1" eaLnBrk="1" hangingPunct="1"/>
            <a:r>
              <a:rPr lang="en-US" smtClean="0"/>
              <a:t>Understand the event names for each report.</a:t>
            </a:r>
          </a:p>
          <a:p>
            <a:pPr eaLnBrk="1" hangingPunct="1"/>
            <a:endParaRPr lang="en-US"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533400" y="0"/>
            <a:ext cx="8229600" cy="630936"/>
          </a:xfrm>
        </p:spPr>
        <p:txBody>
          <a:bodyPr/>
          <a:lstStyle/>
          <a:p>
            <a:pPr eaLnBrk="1" hangingPunct="1"/>
            <a:r>
              <a:rPr lang="en-US" dirty="0" smtClean="0"/>
              <a:t>Analyzing STP Measurement Reports</a:t>
            </a:r>
          </a:p>
        </p:txBody>
      </p:sp>
      <p:sp>
        <p:nvSpPr>
          <p:cNvPr id="52227" name="Rectangle 3"/>
          <p:cNvSpPr>
            <a:spLocks noGrp="1" noChangeArrowheads="1"/>
          </p:cNvSpPr>
          <p:nvPr>
            <p:ph type="body" idx="1"/>
          </p:nvPr>
        </p:nvSpPr>
        <p:spPr/>
        <p:txBody>
          <a:bodyPr/>
          <a:lstStyle/>
          <a:p>
            <a:pPr eaLnBrk="1" hangingPunct="1">
              <a:buFont typeface="Wingdings" pitchFamily="2" charset="2"/>
              <a:buNone/>
            </a:pPr>
            <a:r>
              <a:rPr lang="en-US" smtClean="0"/>
              <a:t>	Multiple reports provide the same information using different reporting intervals. Examples would include the following:</a:t>
            </a:r>
          </a:p>
          <a:p>
            <a:pPr lvl="1" eaLnBrk="1" hangingPunct="1"/>
            <a:r>
              <a:rPr lang="en-US" smtClean="0"/>
              <a:t>NM – STP 5 minute report</a:t>
            </a:r>
          </a:p>
          <a:p>
            <a:pPr lvl="1" eaLnBrk="1" hangingPunct="1"/>
            <a:r>
              <a:rPr lang="en-US" smtClean="0"/>
              <a:t>SYSTOT-STP 30 minute report</a:t>
            </a:r>
          </a:p>
          <a:p>
            <a:pPr lvl="1" eaLnBrk="1" hangingPunct="1"/>
            <a:r>
              <a:rPr lang="en-US" smtClean="0"/>
              <a:t>MTCDTH – STP hourly report</a:t>
            </a:r>
          </a:p>
          <a:p>
            <a:pPr lvl="1" eaLnBrk="1" hangingPunct="1"/>
            <a:r>
              <a:rPr lang="en-US" smtClean="0"/>
              <a:t>MTCD – STP 24 hour report</a:t>
            </a:r>
          </a:p>
          <a:p>
            <a:pPr lvl="1" eaLnBrk="1" hangingPunct="1"/>
            <a:endParaRPr lang="en-US" smtClean="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36575" y="0"/>
            <a:ext cx="9140825" cy="914400"/>
          </a:xfrm>
        </p:spPr>
        <p:txBody>
          <a:bodyPr/>
          <a:lstStyle/>
          <a:p>
            <a:pPr eaLnBrk="1" hangingPunct="1"/>
            <a:r>
              <a:rPr lang="en-US" dirty="0" smtClean="0"/>
              <a:t>Network Management (NM) Measurements</a:t>
            </a:r>
          </a:p>
        </p:txBody>
      </p:sp>
      <p:sp>
        <p:nvSpPr>
          <p:cNvPr id="53251" name="AutoShape 3"/>
          <p:cNvSpPr>
            <a:spLocks noChangeArrowheads="1"/>
          </p:cNvSpPr>
          <p:nvPr/>
        </p:nvSpPr>
        <p:spPr bwMode="auto">
          <a:xfrm>
            <a:off x="676275" y="1693863"/>
            <a:ext cx="7823200" cy="4859576"/>
          </a:xfrm>
          <a:prstGeom prst="flowChartAlternateProcess">
            <a:avLst/>
          </a:prstGeom>
          <a:solidFill>
            <a:srgbClr val="66FF33"/>
          </a:solidFill>
          <a:ln w="9525">
            <a:noFill/>
            <a:miter lim="800000"/>
            <a:headEnd/>
            <a:tailEnd/>
          </a:ln>
        </p:spPr>
        <p:txBody>
          <a:bodyPr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NETWORK MANAGEMENT MEASUREMENTS ON STP</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11:45:00 THROUGH 11:49:59</a:t>
            </a:r>
          </a:p>
          <a:p>
            <a:pPr defTabSz="820738" eaLnBrk="0" hangingPunct="0"/>
            <a:endParaRPr lang="en-US" sz="1400" dirty="0">
              <a:solidFill>
                <a:srgbClr val="000000"/>
              </a:solidFill>
            </a:endParaRPr>
          </a:p>
          <a:p>
            <a:pPr defTabSz="820738" eaLnBrk="0" hangingPunct="0"/>
            <a:r>
              <a:rPr lang="en-US" sz="1400" dirty="0">
                <a:solidFill>
                  <a:srgbClr val="000000"/>
                </a:solidFill>
              </a:rPr>
              <a:t>    STP-NM MEASUREMENTS</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11:45:00 through 11:49:59.</a:t>
            </a:r>
          </a:p>
          <a:p>
            <a:pPr defTabSz="820738" eaLnBrk="0" hangingPunct="0"/>
            <a:r>
              <a:rPr lang="en-US" sz="1400" dirty="0">
                <a:solidFill>
                  <a:srgbClr val="000000"/>
                </a:solidFill>
              </a:rPr>
              <a:t>    </a:t>
            </a:r>
          </a:p>
          <a:p>
            <a:pPr defTabSz="820738" eaLnBrk="0" hangingPunct="0"/>
            <a:r>
              <a:rPr lang="en-US" sz="1400" dirty="0">
                <a:solidFill>
                  <a:srgbClr val="000000"/>
                </a:solidFill>
              </a:rPr>
              <a:t>    </a:t>
            </a:r>
            <a:r>
              <a:rPr lang="en-US" sz="1400" dirty="0" err="1">
                <a:solidFill>
                  <a:srgbClr val="000000"/>
                </a:solidFill>
              </a:rPr>
              <a:t>ORIGMSUS</a:t>
            </a:r>
            <a:r>
              <a:rPr lang="en-US" sz="1400" dirty="0">
                <a:solidFill>
                  <a:srgbClr val="000000"/>
                </a:solidFill>
              </a:rPr>
              <a:t>	= 256, 	</a:t>
            </a:r>
            <a:r>
              <a:rPr lang="en-US" sz="1400" dirty="0" err="1">
                <a:solidFill>
                  <a:srgbClr val="000000"/>
                </a:solidFill>
              </a:rPr>
              <a:t>TRMDMSUS</a:t>
            </a:r>
            <a:r>
              <a:rPr lang="en-US" sz="1400" dirty="0">
                <a:solidFill>
                  <a:srgbClr val="000000"/>
                </a:solidFill>
              </a:rPr>
              <a:t>   	= 267, 	</a:t>
            </a:r>
            <a:r>
              <a:rPr lang="en-US" sz="1400" dirty="0" err="1">
                <a:solidFill>
                  <a:srgbClr val="000000"/>
                </a:solidFill>
              </a:rPr>
              <a:t>THRSWMSU</a:t>
            </a:r>
            <a:r>
              <a:rPr lang="en-US" sz="1400" dirty="0">
                <a:solidFill>
                  <a:srgbClr val="000000"/>
                </a:solidFill>
              </a:rPr>
              <a:t>	= 417,</a:t>
            </a:r>
          </a:p>
          <a:p>
            <a:pPr defTabSz="820738" eaLnBrk="0" hangingPunct="0"/>
            <a:r>
              <a:rPr lang="en-US" sz="1400" dirty="0">
                <a:solidFill>
                  <a:srgbClr val="000000"/>
                </a:solidFill>
              </a:rPr>
              <a:t>    </a:t>
            </a:r>
            <a:r>
              <a:rPr lang="en-US" sz="1400" dirty="0" err="1">
                <a:solidFill>
                  <a:srgbClr val="000000"/>
                </a:solidFill>
              </a:rPr>
              <a:t>ORMSUOCT</a:t>
            </a:r>
            <a:r>
              <a:rPr lang="en-US" sz="1400" dirty="0">
                <a:solidFill>
                  <a:srgbClr val="000000"/>
                </a:solidFill>
              </a:rPr>
              <a:t>   	= 5086, 	</a:t>
            </a:r>
            <a:r>
              <a:rPr lang="en-US" sz="1400" dirty="0" err="1">
                <a:solidFill>
                  <a:srgbClr val="000000"/>
                </a:solidFill>
              </a:rPr>
              <a:t>TRMSUOCT</a:t>
            </a:r>
            <a:r>
              <a:rPr lang="en-US" sz="1400" dirty="0">
                <a:solidFill>
                  <a:srgbClr val="000000"/>
                </a:solidFill>
              </a:rPr>
              <a:t>   	= 5284, 	</a:t>
            </a:r>
            <a:r>
              <a:rPr lang="en-US" sz="1400" dirty="0" err="1">
                <a:solidFill>
                  <a:srgbClr val="000000"/>
                </a:solidFill>
              </a:rPr>
              <a:t>TSMSUOCT</a:t>
            </a:r>
            <a:r>
              <a:rPr lang="en-US" sz="1400" dirty="0">
                <a:solidFill>
                  <a:srgbClr val="000000"/>
                </a:solidFill>
              </a:rPr>
              <a:t>	= 7617,</a:t>
            </a:r>
          </a:p>
          <a:p>
            <a:pPr defTabSz="820738" eaLnBrk="0" hangingPunct="0"/>
            <a:r>
              <a:rPr lang="en-US" sz="1400" dirty="0">
                <a:solidFill>
                  <a:srgbClr val="000000"/>
                </a:solidFill>
              </a:rPr>
              <a:t>    </a:t>
            </a:r>
            <a:r>
              <a:rPr lang="en-US" sz="1400" dirty="0" err="1">
                <a:solidFill>
                  <a:srgbClr val="000000"/>
                </a:solidFill>
              </a:rPr>
              <a:t>MSINVDPC</a:t>
            </a:r>
            <a:r>
              <a:rPr lang="en-US" sz="1400" dirty="0">
                <a:solidFill>
                  <a:srgbClr val="000000"/>
                </a:solidFill>
              </a:rPr>
              <a:t>	= 0, 	</a:t>
            </a:r>
            <a:r>
              <a:rPr lang="en-US" sz="1400" dirty="0" err="1">
                <a:solidFill>
                  <a:srgbClr val="000000"/>
                </a:solidFill>
              </a:rPr>
              <a:t>MSINVSIO</a:t>
            </a:r>
            <a:r>
              <a:rPr lang="en-US" sz="1400" dirty="0">
                <a:solidFill>
                  <a:srgbClr val="000000"/>
                </a:solidFill>
              </a:rPr>
              <a:t>   	= 0, 	</a:t>
            </a:r>
            <a:r>
              <a:rPr lang="en-US" sz="1400" dirty="0" err="1">
                <a:solidFill>
                  <a:srgbClr val="000000"/>
                </a:solidFill>
              </a:rPr>
              <a:t>OMSINVDPC</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OVSZMSG</a:t>
            </a:r>
            <a:r>
              <a:rPr lang="en-US" sz="1400" dirty="0">
                <a:solidFill>
                  <a:srgbClr val="000000"/>
                </a:solidFill>
              </a:rPr>
              <a:t>    	= 0, 	</a:t>
            </a:r>
            <a:r>
              <a:rPr lang="en-US" sz="1400" dirty="0" err="1">
                <a:solidFill>
                  <a:srgbClr val="000000"/>
                </a:solidFill>
              </a:rPr>
              <a:t>MSINVLNK</a:t>
            </a:r>
            <a:r>
              <a:rPr lang="en-US" sz="1400" dirty="0">
                <a:solidFill>
                  <a:srgbClr val="000000"/>
                </a:solidFill>
              </a:rPr>
              <a:t>   	= 0, 	</a:t>
            </a:r>
            <a:r>
              <a:rPr lang="en-US" sz="1400" dirty="0" err="1">
                <a:solidFill>
                  <a:srgbClr val="000000"/>
                </a:solidFill>
              </a:rPr>
              <a:t>GTTPERFD</a:t>
            </a:r>
            <a:r>
              <a:rPr lang="en-US" sz="1400" dirty="0">
                <a:solidFill>
                  <a:srgbClr val="000000"/>
                </a:solidFill>
              </a:rPr>
              <a:t>	= 0,</a:t>
            </a:r>
          </a:p>
          <a:p>
            <a:pPr defTabSz="820738" eaLnBrk="0" hangingPunct="0"/>
            <a:r>
              <a:rPr lang="en-US" sz="1400" dirty="0">
                <a:solidFill>
                  <a:srgbClr val="000000"/>
                </a:solidFill>
              </a:rPr>
              <a:t>    GTTUN0NS   	= 0, 	GTTUN1NT   	= 0, 	</a:t>
            </a:r>
            <a:r>
              <a:rPr lang="en-US" sz="1400" dirty="0" err="1">
                <a:solidFill>
                  <a:srgbClr val="000000"/>
                </a:solidFill>
              </a:rPr>
              <a:t>MSINVSIF</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MSSCCPFL</a:t>
            </a:r>
            <a:r>
              <a:rPr lang="en-US" sz="1400" dirty="0">
                <a:solidFill>
                  <a:srgbClr val="000000"/>
                </a:solidFill>
              </a:rPr>
              <a:t>	= 0, 	</a:t>
            </a:r>
            <a:r>
              <a:rPr lang="en-US" sz="1400" dirty="0" err="1">
                <a:solidFill>
                  <a:srgbClr val="000000"/>
                </a:solidFill>
              </a:rPr>
              <a:t>MSINVSLC</a:t>
            </a:r>
            <a:r>
              <a:rPr lang="en-US" sz="1400" dirty="0">
                <a:solidFill>
                  <a:srgbClr val="000000"/>
                </a:solidFill>
              </a:rPr>
              <a:t>	= 0, 	</a:t>
            </a:r>
            <a:r>
              <a:rPr lang="en-US" sz="1400" dirty="0" err="1">
                <a:solidFill>
                  <a:srgbClr val="000000"/>
                </a:solidFill>
              </a:rPr>
              <a:t>MSNACDPC</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MSUDSCRD</a:t>
            </a:r>
            <a:r>
              <a:rPr lang="en-US" sz="1400" dirty="0">
                <a:solidFill>
                  <a:srgbClr val="000000"/>
                </a:solidFill>
              </a:rPr>
              <a:t> 	= 0, 	MSULOST1	= 0, 	MSULOST2   	= 0,</a:t>
            </a:r>
          </a:p>
          <a:p>
            <a:pPr defTabSz="820738" eaLnBrk="0" hangingPunct="0"/>
            <a:r>
              <a:rPr lang="en-US" sz="1400" dirty="0">
                <a:solidFill>
                  <a:srgbClr val="000000"/>
                </a:solidFill>
              </a:rPr>
              <a:t>    MSULOST3   	= 0, 	MSULOST4   	= 0, 	</a:t>
            </a:r>
            <a:r>
              <a:rPr lang="en-US" sz="1400" dirty="0" err="1">
                <a:solidFill>
                  <a:srgbClr val="000000"/>
                </a:solidFill>
              </a:rPr>
              <a:t>NMTSKDSCO</a:t>
            </a:r>
            <a:r>
              <a:rPr lang="en-US" sz="1400" dirty="0">
                <a:solidFill>
                  <a:srgbClr val="000000"/>
                </a:solidFill>
              </a:rPr>
              <a:t>  	= 0,</a:t>
            </a:r>
          </a:p>
          <a:p>
            <a:pPr defTabSz="820738" eaLnBrk="0" hangingPunct="0"/>
            <a:r>
              <a:rPr lang="en-US" sz="1400" dirty="0">
                <a:solidFill>
                  <a:srgbClr val="000000"/>
                </a:solidFill>
              </a:rPr>
              <a:t>    NMTSKDSC1	= 0, 	NMTSKDSC2	= 0, 	NMTSKDSC3	= 0</a:t>
            </a:r>
            <a:r>
              <a:rPr lang="en-US" sz="1400" dirty="0" smtClean="0">
                <a:solidFill>
                  <a:srgbClr val="000000"/>
                </a:solidFill>
              </a:rPr>
              <a:t>,</a:t>
            </a:r>
          </a:p>
          <a:p>
            <a:pPr defTabSz="820738" eaLnBrk="0" hangingPunct="0"/>
            <a:r>
              <a:rPr lang="en-US" sz="1400" dirty="0" smtClean="0">
                <a:solidFill>
                  <a:srgbClr val="000000"/>
                </a:solidFill>
              </a:rPr>
              <a:t>    </a:t>
            </a:r>
            <a:r>
              <a:rPr lang="en-US" sz="1400" dirty="0" err="1" smtClean="0">
                <a:solidFill>
                  <a:srgbClr val="000000"/>
                </a:solidFill>
              </a:rPr>
              <a:t>MSIDPMATCH</a:t>
            </a:r>
            <a:r>
              <a:rPr lang="en-US" sz="1400" dirty="0" smtClean="0">
                <a:solidFill>
                  <a:srgbClr val="000000"/>
                </a:solidFill>
              </a:rPr>
              <a:t>     = 2130,     </a:t>
            </a:r>
            <a:r>
              <a:rPr lang="en-US" sz="1400" dirty="0" err="1" smtClean="0">
                <a:solidFill>
                  <a:srgbClr val="000000"/>
                </a:solidFill>
              </a:rPr>
              <a:t>MSIDPNOMATCH</a:t>
            </a:r>
            <a:r>
              <a:rPr lang="en-US" sz="1400" dirty="0" smtClean="0">
                <a:solidFill>
                  <a:srgbClr val="000000"/>
                </a:solidFill>
              </a:rPr>
              <a:t>    = 90,</a:t>
            </a:r>
            <a:endParaRPr lang="en-US" sz="1400" dirty="0">
              <a:solidFill>
                <a:srgbClr val="000000"/>
              </a:solidFill>
            </a:endParaRPr>
          </a:p>
          <a:p>
            <a:pPr defTabSz="820738" eaLnBrk="0" hangingPunct="0"/>
            <a:r>
              <a:rPr lang="en-US" sz="1400" b="1" dirty="0">
                <a:solidFill>
                  <a:srgbClr val="000000"/>
                </a:solidFill>
                <a:latin typeface="Courier New" pitchFamily="49" charset="0"/>
              </a:rPr>
              <a:t>        </a:t>
            </a:r>
          </a:p>
        </p:txBody>
      </p:sp>
      <p:sp>
        <p:nvSpPr>
          <p:cNvPr id="53252" name="Text Box 4"/>
          <p:cNvSpPr txBox="1">
            <a:spLocks noChangeArrowheads="1"/>
          </p:cNvSpPr>
          <p:nvPr/>
        </p:nvSpPr>
        <p:spPr bwMode="auto">
          <a:xfrm>
            <a:off x="0" y="962025"/>
            <a:ext cx="9144000" cy="509588"/>
          </a:xfrm>
          <a:prstGeom prst="rect">
            <a:avLst/>
          </a:prstGeom>
          <a:noFill/>
          <a:ln w="12700" cap="sq">
            <a:noFill/>
            <a:miter lim="800000"/>
            <a:headEnd type="none" w="sm" len="sm"/>
            <a:tailEnd type="none" w="sm" len="sm"/>
          </a:ln>
        </p:spPr>
        <p:txBody>
          <a:bodyPr lIns="82058" tIns="41029" rIns="82058" bIns="41029">
            <a:spAutoFit/>
          </a:bodyPr>
          <a:lstStyle/>
          <a:p>
            <a:pPr algn="ctr" defTabSz="820738" eaLnBrk="0" hangingPunct="0"/>
            <a:r>
              <a:rPr lang="en-US" sz="2200" b="1">
                <a:latin typeface="Times New Roman" pitchFamily="18" charset="0"/>
              </a:rPr>
              <a:t>       </a:t>
            </a:r>
            <a:r>
              <a:rPr lang="en-US" sz="2800"/>
              <a:t>rept-meas:type=nm:enttype=stp</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42925" y="0"/>
            <a:ext cx="9134475" cy="914400"/>
          </a:xfrm>
        </p:spPr>
        <p:txBody>
          <a:bodyPr/>
          <a:lstStyle/>
          <a:p>
            <a:pPr eaLnBrk="1" hangingPunct="1"/>
            <a:r>
              <a:rPr lang="en-US" dirty="0" smtClean="0"/>
              <a:t>STP System Totals (</a:t>
            </a:r>
            <a:r>
              <a:rPr lang="en-US" dirty="0" err="1" smtClean="0"/>
              <a:t>SYSTOT</a:t>
            </a:r>
            <a:r>
              <a:rPr lang="en-US" dirty="0" smtClean="0"/>
              <a:t>) Measurements</a:t>
            </a:r>
          </a:p>
        </p:txBody>
      </p:sp>
      <p:sp>
        <p:nvSpPr>
          <p:cNvPr id="54275" name="AutoShape 3"/>
          <p:cNvSpPr>
            <a:spLocks noChangeArrowheads="1"/>
          </p:cNvSpPr>
          <p:nvPr/>
        </p:nvSpPr>
        <p:spPr bwMode="auto">
          <a:xfrm>
            <a:off x="0" y="990600"/>
            <a:ext cx="9021762" cy="5574665"/>
          </a:xfrm>
          <a:prstGeom prst="flowChartAlternateProcess">
            <a:avLst/>
          </a:prstGeom>
          <a:solidFill>
            <a:srgbClr val="66FF33"/>
          </a:solidFill>
          <a:ln w="9525">
            <a:noFill/>
            <a:miter lim="800000"/>
            <a:headEnd/>
            <a:tailEnd/>
          </a:ln>
        </p:spPr>
        <p:txBody>
          <a:bodyPr wrap="square"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11:07:59 EST Rel XX.X</a:t>
            </a:r>
          </a:p>
          <a:p>
            <a:pPr defTabSz="820738" eaLnBrk="0" hangingPunct="0"/>
            <a:r>
              <a:rPr lang="en-US" sz="1400" dirty="0">
                <a:solidFill>
                  <a:srgbClr val="000000"/>
                </a:solidFill>
              </a:rPr>
              <a:t>    TYPE OF REPORT: STP SYSTEM TOTAL MEASUREMENTS ON STP</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10:30:00 THROUGH 10:59:59</a:t>
            </a:r>
          </a:p>
          <a:p>
            <a:pPr defTabSz="820738" eaLnBrk="0" hangingPunct="0"/>
            <a:r>
              <a:rPr lang="en-US" sz="1400" dirty="0">
                <a:solidFill>
                  <a:srgbClr val="000000"/>
                </a:solidFill>
              </a:rPr>
              <a:t>    STP-</a:t>
            </a:r>
            <a:r>
              <a:rPr lang="en-US" sz="1400" dirty="0" err="1">
                <a:solidFill>
                  <a:srgbClr val="000000"/>
                </a:solidFill>
              </a:rPr>
              <a:t>SYSTOT</a:t>
            </a:r>
            <a:r>
              <a:rPr lang="en-US" sz="1400" dirty="0">
                <a:solidFill>
                  <a:srgbClr val="000000"/>
                </a:solidFill>
              </a:rPr>
              <a:t> MEASUREMENTS</a:t>
            </a: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10:30:00 through 10:59:59.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ORIGMSUS</a:t>
            </a:r>
            <a:r>
              <a:rPr lang="en-US" sz="1400" dirty="0">
                <a:solidFill>
                  <a:srgbClr val="000000"/>
                </a:solidFill>
              </a:rPr>
              <a:t>   	= 595000, 	</a:t>
            </a:r>
            <a:r>
              <a:rPr lang="en-US" sz="1400" dirty="0" err="1">
                <a:solidFill>
                  <a:srgbClr val="000000"/>
                </a:solidFill>
              </a:rPr>
              <a:t>TRMDMSUS</a:t>
            </a:r>
            <a:r>
              <a:rPr lang="en-US" sz="1400" dirty="0">
                <a:solidFill>
                  <a:srgbClr val="000000"/>
                </a:solidFill>
              </a:rPr>
              <a:t>	= 595000,      </a:t>
            </a:r>
            <a:r>
              <a:rPr lang="en-US" sz="1400" dirty="0" err="1">
                <a:solidFill>
                  <a:srgbClr val="000000"/>
                </a:solidFill>
              </a:rPr>
              <a:t>THRSWMSU</a:t>
            </a:r>
            <a:r>
              <a:rPr lang="en-US" sz="1400" dirty="0">
                <a:solidFill>
                  <a:srgbClr val="000000"/>
                </a:solidFill>
              </a:rPr>
              <a:t> 	= 3693435,</a:t>
            </a:r>
          </a:p>
          <a:p>
            <a:pPr defTabSz="820738" eaLnBrk="0" hangingPunct="0"/>
            <a:r>
              <a:rPr lang="en-US" sz="1400" dirty="0">
                <a:solidFill>
                  <a:srgbClr val="000000"/>
                </a:solidFill>
              </a:rPr>
              <a:t>    </a:t>
            </a:r>
            <a:r>
              <a:rPr lang="en-US" sz="1400" dirty="0" err="1">
                <a:solidFill>
                  <a:srgbClr val="000000"/>
                </a:solidFill>
              </a:rPr>
              <a:t>ORMSUOCT</a:t>
            </a:r>
            <a:r>
              <a:rPr lang="en-US" sz="1400" dirty="0">
                <a:solidFill>
                  <a:srgbClr val="000000"/>
                </a:solidFill>
              </a:rPr>
              <a:t>	= 7076000, 	</a:t>
            </a:r>
            <a:r>
              <a:rPr lang="en-US" sz="1400" dirty="0" err="1">
                <a:solidFill>
                  <a:srgbClr val="000000"/>
                </a:solidFill>
              </a:rPr>
              <a:t>TRMSUOCT</a:t>
            </a:r>
            <a:r>
              <a:rPr lang="en-US" sz="1400" dirty="0">
                <a:solidFill>
                  <a:srgbClr val="000000"/>
                </a:solidFill>
              </a:rPr>
              <a:t>   	= 7076000,    </a:t>
            </a:r>
            <a:r>
              <a:rPr lang="en-US" sz="1400" dirty="0" err="1">
                <a:solidFill>
                  <a:srgbClr val="000000"/>
                </a:solidFill>
              </a:rPr>
              <a:t>TSMSUOCT</a:t>
            </a:r>
            <a:r>
              <a:rPr lang="en-US" sz="1400" dirty="0">
                <a:solidFill>
                  <a:srgbClr val="000000"/>
                </a:solidFill>
              </a:rPr>
              <a:t>   	= 9454438,</a:t>
            </a:r>
          </a:p>
          <a:p>
            <a:pPr defTabSz="820738" eaLnBrk="0" hangingPunct="0"/>
            <a:r>
              <a:rPr lang="en-US" sz="1400" dirty="0">
                <a:solidFill>
                  <a:srgbClr val="000000"/>
                </a:solidFill>
              </a:rPr>
              <a:t>    </a:t>
            </a:r>
            <a:r>
              <a:rPr lang="en-US" sz="1400" dirty="0" err="1">
                <a:solidFill>
                  <a:srgbClr val="000000"/>
                </a:solidFill>
              </a:rPr>
              <a:t>DURINTFL</a:t>
            </a:r>
            <a:r>
              <a:rPr lang="en-US" sz="1400" dirty="0">
                <a:solidFill>
                  <a:srgbClr val="000000"/>
                </a:solidFill>
              </a:rPr>
              <a:t>   	= 0, 		</a:t>
            </a:r>
            <a:r>
              <a:rPr lang="en-US" sz="1400" dirty="0" err="1">
                <a:solidFill>
                  <a:srgbClr val="000000"/>
                </a:solidFill>
              </a:rPr>
              <a:t>DTAMSULOST</a:t>
            </a:r>
            <a:r>
              <a:rPr lang="en-US" sz="1400" dirty="0">
                <a:solidFill>
                  <a:srgbClr val="000000"/>
                </a:solidFill>
              </a:rPr>
              <a:t> 	= 0, 	      </a:t>
            </a:r>
            <a:r>
              <a:rPr lang="en-US" sz="1400" dirty="0" err="1">
                <a:solidFill>
                  <a:srgbClr val="000000"/>
                </a:solidFill>
              </a:rPr>
              <a:t>MSINVDPC</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MSINVSIO</a:t>
            </a:r>
            <a:r>
              <a:rPr lang="en-US" sz="1400" dirty="0">
                <a:solidFill>
                  <a:srgbClr val="000000"/>
                </a:solidFill>
              </a:rPr>
              <a:t>   	= 0, 		</a:t>
            </a:r>
            <a:r>
              <a:rPr lang="en-US" sz="1400" dirty="0" err="1">
                <a:solidFill>
                  <a:srgbClr val="000000"/>
                </a:solidFill>
              </a:rPr>
              <a:t>OMSINVDPC</a:t>
            </a:r>
            <a:r>
              <a:rPr lang="en-US" sz="1400" dirty="0">
                <a:solidFill>
                  <a:srgbClr val="000000"/>
                </a:solidFill>
              </a:rPr>
              <a:t>  	= 0,                </a:t>
            </a:r>
            <a:r>
              <a:rPr lang="en-US" sz="1400" dirty="0" err="1">
                <a:solidFill>
                  <a:srgbClr val="000000"/>
                </a:solidFill>
              </a:rPr>
              <a:t>MSINVLNK</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MSINVSIF</a:t>
            </a:r>
            <a:r>
              <a:rPr lang="en-US" sz="1400" dirty="0">
                <a:solidFill>
                  <a:srgbClr val="000000"/>
                </a:solidFill>
              </a:rPr>
              <a:t>   	= 0, 		</a:t>
            </a:r>
            <a:r>
              <a:rPr lang="en-US" sz="1400" dirty="0" err="1">
                <a:solidFill>
                  <a:srgbClr val="000000"/>
                </a:solidFill>
              </a:rPr>
              <a:t>MSNACDPC</a:t>
            </a:r>
            <a:r>
              <a:rPr lang="en-US" sz="1400" dirty="0">
                <a:solidFill>
                  <a:srgbClr val="000000"/>
                </a:solidFill>
              </a:rPr>
              <a:t>   	= 0,                </a:t>
            </a:r>
            <a:r>
              <a:rPr lang="en-US" sz="1400" dirty="0" err="1">
                <a:solidFill>
                  <a:srgbClr val="000000"/>
                </a:solidFill>
              </a:rPr>
              <a:t>MSINVSLC</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GFGTMATCH</a:t>
            </a:r>
            <a:r>
              <a:rPr lang="en-US" sz="1400" dirty="0">
                <a:solidFill>
                  <a:srgbClr val="000000"/>
                </a:solidFill>
              </a:rPr>
              <a:t>  	= 0, 		</a:t>
            </a:r>
            <a:r>
              <a:rPr lang="en-US" sz="1400" dirty="0" err="1">
                <a:solidFill>
                  <a:srgbClr val="000000"/>
                </a:solidFill>
              </a:rPr>
              <a:t>GFGTNOMCH</a:t>
            </a:r>
            <a:r>
              <a:rPr lang="en-US" sz="1400" dirty="0">
                <a:solidFill>
                  <a:srgbClr val="000000"/>
                </a:solidFill>
              </a:rPr>
              <a:t>  	= 0,                </a:t>
            </a:r>
            <a:r>
              <a:rPr lang="en-US" sz="1400" dirty="0" err="1">
                <a:solidFill>
                  <a:srgbClr val="000000"/>
                </a:solidFill>
              </a:rPr>
              <a:t>GFGTNOLKUP</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GTTPERFD</a:t>
            </a:r>
            <a:r>
              <a:rPr lang="en-US" sz="1400" dirty="0">
                <a:solidFill>
                  <a:srgbClr val="000000"/>
                </a:solidFill>
              </a:rPr>
              <a:t>   	= 1002500, 	GTTUN0NS   	= 0,                GTTUN1NT   	= 0,</a:t>
            </a:r>
          </a:p>
          <a:p>
            <a:pPr defTabSz="820738" eaLnBrk="0" hangingPunct="0"/>
            <a:r>
              <a:rPr lang="en-US" sz="1400" dirty="0">
                <a:solidFill>
                  <a:srgbClr val="000000"/>
                </a:solidFill>
              </a:rPr>
              <a:t>    </a:t>
            </a:r>
            <a:r>
              <a:rPr lang="en-US" sz="1400" dirty="0" err="1">
                <a:solidFill>
                  <a:srgbClr val="000000"/>
                </a:solidFill>
              </a:rPr>
              <a:t>MSUSCCPFLR</a:t>
            </a:r>
            <a:r>
              <a:rPr lang="en-US" sz="1400" dirty="0">
                <a:solidFill>
                  <a:srgbClr val="000000"/>
                </a:solidFill>
              </a:rPr>
              <a:t> 	= 0, 		</a:t>
            </a:r>
            <a:r>
              <a:rPr lang="en-US" sz="1400" dirty="0" err="1">
                <a:solidFill>
                  <a:srgbClr val="000000"/>
                </a:solidFill>
              </a:rPr>
              <a:t>MSSCCPFL</a:t>
            </a:r>
            <a:r>
              <a:rPr lang="en-US" sz="1400" dirty="0">
                <a:solidFill>
                  <a:srgbClr val="000000"/>
                </a:solidFill>
              </a:rPr>
              <a:t>   	= 0,                MSULOST1   	= 0,</a:t>
            </a:r>
          </a:p>
          <a:p>
            <a:pPr defTabSz="820738" eaLnBrk="0" hangingPunct="0"/>
            <a:r>
              <a:rPr lang="en-US" sz="1400" dirty="0">
                <a:solidFill>
                  <a:srgbClr val="000000"/>
                </a:solidFill>
              </a:rPr>
              <a:t>    MSULOST2   	= 0, 		MSULOST3   	= 0,                MSULOST4   	= 0,</a:t>
            </a:r>
          </a:p>
          <a:p>
            <a:pPr defTabSz="820738" eaLnBrk="0" hangingPunct="0"/>
            <a:r>
              <a:rPr lang="en-US" sz="1400" dirty="0">
                <a:solidFill>
                  <a:srgbClr val="000000"/>
                </a:solidFill>
              </a:rPr>
              <a:t>    MSULOST5   	= 0, 		</a:t>
            </a:r>
            <a:r>
              <a:rPr lang="en-US" sz="1400" dirty="0" err="1">
                <a:solidFill>
                  <a:srgbClr val="000000"/>
                </a:solidFill>
              </a:rPr>
              <a:t>CRSYSAL</a:t>
            </a:r>
            <a:r>
              <a:rPr lang="en-US" sz="1400" dirty="0">
                <a:solidFill>
                  <a:srgbClr val="000000"/>
                </a:solidFill>
              </a:rPr>
              <a:t>    	= 1,                </a:t>
            </a:r>
            <a:r>
              <a:rPr lang="en-US" sz="1400" dirty="0" err="1">
                <a:solidFill>
                  <a:srgbClr val="000000"/>
                </a:solidFill>
              </a:rPr>
              <a:t>MASYSAL</a:t>
            </a:r>
            <a:r>
              <a:rPr lang="en-US" sz="1400" dirty="0">
                <a:solidFill>
                  <a:srgbClr val="000000"/>
                </a:solidFill>
              </a:rPr>
              <a:t>    	= 2,</a:t>
            </a:r>
          </a:p>
          <a:p>
            <a:pPr defTabSz="820738" eaLnBrk="0" hangingPunct="0"/>
            <a:r>
              <a:rPr lang="en-US" sz="1400" dirty="0">
                <a:solidFill>
                  <a:srgbClr val="000000"/>
                </a:solidFill>
              </a:rPr>
              <a:t>    </a:t>
            </a:r>
            <a:r>
              <a:rPr lang="en-US" sz="1400" dirty="0" err="1">
                <a:solidFill>
                  <a:srgbClr val="000000"/>
                </a:solidFill>
              </a:rPr>
              <a:t>MISYSAL</a:t>
            </a:r>
            <a:r>
              <a:rPr lang="en-US" sz="1400" dirty="0">
                <a:solidFill>
                  <a:srgbClr val="000000"/>
                </a:solidFill>
              </a:rPr>
              <a:t>    	= 4, 		</a:t>
            </a:r>
            <a:r>
              <a:rPr lang="en-US" sz="1400" dirty="0" err="1">
                <a:solidFill>
                  <a:srgbClr val="000000"/>
                </a:solidFill>
              </a:rPr>
              <a:t>XLXTSPACE</a:t>
            </a:r>
            <a:r>
              <a:rPr lang="en-US" sz="1400" dirty="0">
                <a:solidFill>
                  <a:srgbClr val="000000"/>
                </a:solidFill>
              </a:rPr>
              <a:t>  	= 0,                </a:t>
            </a:r>
            <a:r>
              <a:rPr lang="en-US" sz="1400" dirty="0" err="1">
                <a:solidFill>
                  <a:srgbClr val="000000"/>
                </a:solidFill>
              </a:rPr>
              <a:t>XLXTELEI</a:t>
            </a:r>
            <a:r>
              <a:rPr lang="en-US" sz="1400" dirty="0">
                <a:solidFill>
                  <a:srgbClr val="000000"/>
                </a:solidFill>
              </a:rPr>
              <a:t>   	= 0,</a:t>
            </a:r>
          </a:p>
          <a:p>
            <a:pPr defTabSz="820738"/>
            <a:r>
              <a:rPr lang="en-US" sz="1400" dirty="0">
                <a:solidFill>
                  <a:srgbClr val="000000"/>
                </a:solidFill>
              </a:rPr>
              <a:t>    </a:t>
            </a:r>
            <a:r>
              <a:rPr lang="en-US" sz="1400" dirty="0" err="1">
                <a:solidFill>
                  <a:srgbClr val="000000"/>
                </a:solidFill>
              </a:rPr>
              <a:t>MSUDSCRD</a:t>
            </a:r>
            <a:r>
              <a:rPr lang="en-US" sz="1400" dirty="0">
                <a:solidFill>
                  <a:srgbClr val="000000"/>
                </a:solidFill>
              </a:rPr>
              <a:t>        = 0,                            </a:t>
            </a:r>
            <a:r>
              <a:rPr lang="en-US" sz="1400" dirty="0" err="1">
                <a:solidFill>
                  <a:srgbClr val="000000"/>
                </a:solidFill>
              </a:rPr>
              <a:t>OVSZMSG</a:t>
            </a:r>
            <a:r>
              <a:rPr lang="en-US" sz="1400" dirty="0">
                <a:solidFill>
                  <a:srgbClr val="000000"/>
                </a:solidFill>
              </a:rPr>
              <a:t>	= 0,   	     </a:t>
            </a:r>
            <a:r>
              <a:rPr lang="en-US" sz="1400" dirty="0" err="1">
                <a:solidFill>
                  <a:srgbClr val="000000"/>
                </a:solidFill>
              </a:rPr>
              <a:t>PKSCCPMH</a:t>
            </a:r>
            <a:r>
              <a:rPr lang="en-US" sz="1400" dirty="0">
                <a:solidFill>
                  <a:srgbClr val="000000"/>
                </a:solidFill>
              </a:rPr>
              <a:t>	= 0,</a:t>
            </a:r>
          </a:p>
          <a:p>
            <a:pPr defTabSz="820738"/>
            <a:r>
              <a:rPr lang="en-US" sz="1400" dirty="0">
                <a:solidFill>
                  <a:srgbClr val="000000"/>
                </a:solidFill>
              </a:rPr>
              <a:t>    </a:t>
            </a:r>
            <a:r>
              <a:rPr lang="en-US" sz="1400" dirty="0" err="1">
                <a:solidFill>
                  <a:srgbClr val="000000"/>
                </a:solidFill>
              </a:rPr>
              <a:t>MSSCCPDISC</a:t>
            </a:r>
            <a:r>
              <a:rPr lang="en-US" sz="1400" dirty="0">
                <a:solidFill>
                  <a:srgbClr val="000000"/>
                </a:solidFill>
              </a:rPr>
              <a:t>     = 0,	                 </a:t>
            </a:r>
            <a:r>
              <a:rPr lang="en-US" sz="1400" dirty="0" err="1">
                <a:solidFill>
                  <a:srgbClr val="000000"/>
                </a:solidFill>
              </a:rPr>
              <a:t>NMSCCPMH</a:t>
            </a:r>
            <a:r>
              <a:rPr lang="en-US" sz="1400" dirty="0">
                <a:solidFill>
                  <a:srgbClr val="000000"/>
                </a:solidFill>
              </a:rPr>
              <a:t>	= 0,	     </a:t>
            </a:r>
            <a:r>
              <a:rPr lang="en-US" sz="1400" dirty="0" err="1">
                <a:solidFill>
                  <a:srgbClr val="000000"/>
                </a:solidFill>
              </a:rPr>
              <a:t>IDPRMSACV</a:t>
            </a:r>
            <a:r>
              <a:rPr lang="en-US" sz="1400" dirty="0">
                <a:solidFill>
                  <a:srgbClr val="000000"/>
                </a:solidFill>
              </a:rPr>
              <a:t>	= 0,</a:t>
            </a:r>
          </a:p>
          <a:p>
            <a:pPr defTabSz="820738"/>
            <a:r>
              <a:rPr lang="en-US" sz="1400" dirty="0">
                <a:solidFill>
                  <a:srgbClr val="000000"/>
                </a:solidFill>
              </a:rPr>
              <a:t>    </a:t>
            </a:r>
            <a:r>
              <a:rPr lang="en-US" sz="1400" dirty="0" err="1">
                <a:solidFill>
                  <a:srgbClr val="000000"/>
                </a:solidFill>
              </a:rPr>
              <a:t>IDPRMSSUCC</a:t>
            </a:r>
            <a:r>
              <a:rPr lang="en-US" sz="1400" dirty="0">
                <a:solidFill>
                  <a:srgbClr val="000000"/>
                </a:solidFill>
              </a:rPr>
              <a:t>     = 0,	                 </a:t>
            </a:r>
            <a:r>
              <a:rPr lang="en-US" sz="1400" dirty="0" err="1">
                <a:solidFill>
                  <a:srgbClr val="000000"/>
                </a:solidFill>
              </a:rPr>
              <a:t>IDPRMSFAIL</a:t>
            </a:r>
            <a:r>
              <a:rPr lang="en-US" sz="1400" dirty="0">
                <a:solidFill>
                  <a:srgbClr val="000000"/>
                </a:solidFill>
              </a:rPr>
              <a:t>	= 0,	     </a:t>
            </a:r>
            <a:r>
              <a:rPr lang="en-US" sz="1400" dirty="0" err="1">
                <a:solidFill>
                  <a:srgbClr val="000000"/>
                </a:solidFill>
              </a:rPr>
              <a:t>IDPRMSERR</a:t>
            </a:r>
            <a:r>
              <a:rPr lang="en-US" sz="1400" dirty="0">
                <a:solidFill>
                  <a:srgbClr val="000000"/>
                </a:solidFill>
              </a:rPr>
              <a:t>	= 0,</a:t>
            </a:r>
          </a:p>
          <a:p>
            <a:pPr defTabSz="820738"/>
            <a:r>
              <a:rPr lang="en-US" sz="1400" dirty="0">
                <a:solidFill>
                  <a:srgbClr val="000000"/>
                </a:solidFill>
              </a:rPr>
              <a:t>   </a:t>
            </a:r>
            <a:r>
              <a:rPr lang="en-US" sz="1400" dirty="0" err="1">
                <a:solidFill>
                  <a:srgbClr val="000000"/>
                </a:solidFill>
              </a:rPr>
              <a:t>MSIDPNOMCH</a:t>
            </a:r>
            <a:r>
              <a:rPr lang="en-US" sz="1400" dirty="0">
                <a:solidFill>
                  <a:srgbClr val="000000"/>
                </a:solidFill>
              </a:rPr>
              <a:t>     = 0,	                 </a:t>
            </a:r>
            <a:r>
              <a:rPr lang="en-US" sz="1400" dirty="0" err="1">
                <a:solidFill>
                  <a:srgbClr val="000000"/>
                </a:solidFill>
              </a:rPr>
              <a:t>MSIDPMATCH</a:t>
            </a:r>
            <a:r>
              <a:rPr lang="en-US" sz="1400" dirty="0">
                <a:solidFill>
                  <a:srgbClr val="000000"/>
                </a:solidFill>
              </a:rPr>
              <a:t>	= 0,	     </a:t>
            </a:r>
            <a:r>
              <a:rPr lang="en-US" sz="1400" dirty="0" err="1">
                <a:solidFill>
                  <a:srgbClr val="000000"/>
                </a:solidFill>
              </a:rPr>
              <a:t>MSSCCPDISC</a:t>
            </a:r>
            <a:r>
              <a:rPr lang="en-US" sz="1400" dirty="0">
                <a:solidFill>
                  <a:srgbClr val="000000"/>
                </a:solidFill>
              </a:rPr>
              <a:t>	= 0,</a:t>
            </a:r>
          </a:p>
          <a:p>
            <a:pPr defTabSz="820738"/>
            <a:r>
              <a:rPr lang="en-US" sz="1400" dirty="0">
                <a:solidFill>
                  <a:srgbClr val="000000"/>
                </a:solidFill>
              </a:rPr>
              <a:t>   </a:t>
            </a:r>
            <a:r>
              <a:rPr lang="en-US" sz="1400" dirty="0" err="1">
                <a:solidFill>
                  <a:srgbClr val="000000"/>
                </a:solidFill>
              </a:rPr>
              <a:t>PKSCCPMH</a:t>
            </a:r>
            <a:r>
              <a:rPr lang="en-US" sz="1400" dirty="0">
                <a:solidFill>
                  <a:srgbClr val="000000"/>
                </a:solidFill>
              </a:rPr>
              <a:t>          = 0,	                 </a:t>
            </a:r>
            <a:r>
              <a:rPr lang="en-US" sz="1400" dirty="0" err="1">
                <a:solidFill>
                  <a:srgbClr val="000000"/>
                </a:solidFill>
              </a:rPr>
              <a:t>SCCPLOOP</a:t>
            </a:r>
            <a:r>
              <a:rPr lang="en-US" sz="1400" dirty="0">
                <a:solidFill>
                  <a:srgbClr val="000000"/>
                </a:solidFill>
              </a:rPr>
              <a:t>             = 0,	     MSULOST6	= 0,</a:t>
            </a:r>
          </a:p>
        </p:txBody>
      </p:sp>
      <p:sp>
        <p:nvSpPr>
          <p:cNvPr id="54276" name="Text Box 4"/>
          <p:cNvSpPr txBox="1">
            <a:spLocks noChangeArrowheads="1"/>
          </p:cNvSpPr>
          <p:nvPr/>
        </p:nvSpPr>
        <p:spPr bwMode="auto">
          <a:xfrm>
            <a:off x="0" y="561975"/>
            <a:ext cx="9144000" cy="509587"/>
          </a:xfrm>
          <a:prstGeom prst="rect">
            <a:avLst/>
          </a:prstGeom>
          <a:noFill/>
          <a:ln w="12700" cap="sq">
            <a:noFill/>
            <a:miter lim="800000"/>
            <a:headEnd type="none" w="sm" len="sm"/>
            <a:tailEnd type="none" w="sm" len="sm"/>
          </a:ln>
        </p:spPr>
        <p:txBody>
          <a:bodyPr lIns="82058" tIns="41029" rIns="82058" bIns="41029">
            <a:spAutoFit/>
          </a:bodyPr>
          <a:lstStyle/>
          <a:p>
            <a:pPr defTabSz="820738" eaLnBrk="0" hangingPunct="0"/>
            <a:r>
              <a:rPr lang="en-US" sz="2400" b="1">
                <a:latin typeface="Times New Roman" pitchFamily="18" charset="0"/>
              </a:rPr>
              <a:t>                      </a:t>
            </a:r>
            <a:r>
              <a:rPr lang="en-US" sz="2800"/>
              <a:t>rept-meas:type=systot:enttype=stp</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533400" y="0"/>
            <a:ext cx="9372600" cy="914400"/>
          </a:xfrm>
        </p:spPr>
        <p:txBody>
          <a:bodyPr/>
          <a:lstStyle/>
          <a:p>
            <a:pPr eaLnBrk="1" hangingPunct="1"/>
            <a:r>
              <a:rPr lang="en-US" dirty="0" smtClean="0"/>
              <a:t>System Total Translations Type Measurements</a:t>
            </a:r>
          </a:p>
        </p:txBody>
      </p:sp>
      <p:sp>
        <p:nvSpPr>
          <p:cNvPr id="55299" name="Rectangle 3"/>
          <p:cNvSpPr>
            <a:spLocks noGrp="1" noChangeArrowheads="1"/>
          </p:cNvSpPr>
          <p:nvPr>
            <p:ph type="body" idx="1"/>
          </p:nvPr>
        </p:nvSpPr>
        <p:spPr>
          <a:xfrm>
            <a:off x="-19050" y="1003300"/>
            <a:ext cx="9144000" cy="511175"/>
          </a:xfrm>
        </p:spPr>
        <p:txBody>
          <a:bodyPr/>
          <a:lstStyle/>
          <a:p>
            <a:pPr algn="ctr">
              <a:spcBef>
                <a:spcPct val="0"/>
              </a:spcBef>
              <a:buClrTx/>
              <a:buFontTx/>
              <a:buNone/>
            </a:pPr>
            <a:r>
              <a:rPr lang="en-US" smtClean="0"/>
              <a:t>rept-meas:type=systot:enttype=tt</a:t>
            </a:r>
          </a:p>
          <a:p>
            <a:pPr algn="ctr" eaLnBrk="1" hangingPunct="1">
              <a:buFont typeface="Wingdings" pitchFamily="2" charset="2"/>
              <a:buNone/>
            </a:pPr>
            <a:endParaRPr lang="en-US" smtClean="0"/>
          </a:p>
        </p:txBody>
      </p:sp>
      <p:sp>
        <p:nvSpPr>
          <p:cNvPr id="55300" name="AutoShape 4"/>
          <p:cNvSpPr>
            <a:spLocks noChangeArrowheads="1"/>
          </p:cNvSpPr>
          <p:nvPr/>
        </p:nvSpPr>
        <p:spPr bwMode="auto">
          <a:xfrm>
            <a:off x="230188" y="2217738"/>
            <a:ext cx="8705850" cy="2714308"/>
          </a:xfrm>
          <a:prstGeom prst="flowChartAlternateProcess">
            <a:avLst/>
          </a:prstGeom>
          <a:solidFill>
            <a:srgbClr val="66FF33"/>
          </a:solidFill>
          <a:ln w="9525">
            <a:noFill/>
            <a:miter lim="800000"/>
            <a:headEnd/>
            <a:tailEnd/>
          </a:ln>
        </p:spPr>
        <p:txBody>
          <a:bodyPr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11:07:59 EST Rel XX.X</a:t>
            </a:r>
          </a:p>
          <a:p>
            <a:pPr defTabSz="820738" eaLnBrk="0" hangingPunct="0"/>
            <a:r>
              <a:rPr lang="en-US" sz="1400" dirty="0">
                <a:solidFill>
                  <a:srgbClr val="000000"/>
                </a:solidFill>
              </a:rPr>
              <a:t>    TYPE OF REPORT: STP SYSTEM TOTAL MEASUREMENTS ON TT</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10:30:00 THROUGH 10:59:59</a:t>
            </a:r>
          </a:p>
          <a:p>
            <a:pPr defTabSz="820738" eaLnBrk="0" hangingPunct="0"/>
            <a:r>
              <a:rPr lang="en-US" sz="1400" dirty="0">
                <a:solidFill>
                  <a:srgbClr val="000000"/>
                </a:solidFill>
              </a:rPr>
              <a:t>    TT-</a:t>
            </a:r>
            <a:r>
              <a:rPr lang="en-US" sz="1400" dirty="0" err="1">
                <a:solidFill>
                  <a:srgbClr val="000000"/>
                </a:solidFill>
              </a:rPr>
              <a:t>SYSTOT</a:t>
            </a:r>
            <a:r>
              <a:rPr lang="en-US" sz="1400" dirty="0">
                <a:solidFill>
                  <a:srgbClr val="000000"/>
                </a:solidFill>
              </a:rPr>
              <a:t> MEASUREMENTS</a:t>
            </a: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10:30:00 through 10:59:59.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AGTTPERFD</a:t>
            </a:r>
            <a:r>
              <a:rPr lang="en-US" sz="1400" dirty="0">
                <a:solidFill>
                  <a:srgbClr val="000000"/>
                </a:solidFill>
              </a:rPr>
              <a:t>  	= 595000, 	</a:t>
            </a:r>
            <a:r>
              <a:rPr lang="en-US" sz="1400" dirty="0" err="1">
                <a:solidFill>
                  <a:srgbClr val="000000"/>
                </a:solidFill>
              </a:rPr>
              <a:t>GTTPERFD</a:t>
            </a:r>
            <a:r>
              <a:rPr lang="en-US" sz="1400" dirty="0">
                <a:solidFill>
                  <a:srgbClr val="000000"/>
                </a:solidFill>
              </a:rPr>
              <a:t>	= 1002500,      GTTUN0NS	= 8356,</a:t>
            </a:r>
          </a:p>
          <a:p>
            <a:pPr defTabSz="820738" eaLnBrk="0" hangingPunct="0"/>
            <a:r>
              <a:rPr lang="en-US" sz="1400" dirty="0">
                <a:solidFill>
                  <a:srgbClr val="000000"/>
                </a:solidFill>
              </a:rPr>
              <a:t>    GTTUN1NT	= 7076, 		</a:t>
            </a:r>
            <a:r>
              <a:rPr lang="en-US" sz="1400" dirty="0" err="1">
                <a:solidFill>
                  <a:srgbClr val="000000"/>
                </a:solidFill>
              </a:rPr>
              <a:t>FCDGTTPRFD</a:t>
            </a:r>
            <a:r>
              <a:rPr lang="en-US" sz="1400" dirty="0">
                <a:solidFill>
                  <a:srgbClr val="000000"/>
                </a:solidFill>
              </a:rPr>
              <a:t>	= 269515,	</a:t>
            </a:r>
            <a:r>
              <a:rPr lang="en-US" sz="1400" dirty="0" smtClean="0">
                <a:solidFill>
                  <a:srgbClr val="000000"/>
                </a:solidFill>
              </a:rPr>
              <a:t>       GTTADISC0       = 5983</a:t>
            </a:r>
          </a:p>
          <a:p>
            <a:pPr defTabSz="820738" eaLnBrk="0" hangingPunct="0"/>
            <a:r>
              <a:rPr lang="en-US" sz="1400" dirty="0" smtClean="0">
                <a:solidFill>
                  <a:srgbClr val="000000"/>
                </a:solidFill>
              </a:rPr>
              <a:t>    GTTADISC1         = 1289                       GTTADISC2             =  2000           GTTADISC3       = 2694</a:t>
            </a:r>
          </a:p>
          <a:p>
            <a:pPr defTabSz="820738" eaLnBrk="0" hangingPunct="0"/>
            <a:r>
              <a:rPr lang="en-US" sz="1400" dirty="0" smtClean="0">
                <a:solidFill>
                  <a:srgbClr val="000000"/>
                </a:solidFill>
              </a:rPr>
              <a:t>    </a:t>
            </a:r>
            <a:r>
              <a:rPr lang="en-US" sz="1400" dirty="0" err="1" smtClean="0">
                <a:solidFill>
                  <a:srgbClr val="000000"/>
                </a:solidFill>
              </a:rPr>
              <a:t>GTTADUP</a:t>
            </a:r>
            <a:r>
              <a:rPr lang="en-US" sz="1400" dirty="0" smtClean="0">
                <a:solidFill>
                  <a:srgbClr val="000000"/>
                </a:solidFill>
              </a:rPr>
              <a:t>            = 35092                     </a:t>
            </a:r>
            <a:r>
              <a:rPr lang="en-US" sz="1400" dirty="0" err="1" smtClean="0">
                <a:solidFill>
                  <a:srgbClr val="000000"/>
                </a:solidFill>
              </a:rPr>
              <a:t>GTTAFWD</a:t>
            </a:r>
            <a:r>
              <a:rPr lang="en-US" sz="1400" dirty="0" smtClean="0">
                <a:solidFill>
                  <a:srgbClr val="000000"/>
                </a:solidFill>
              </a:rPr>
              <a:t>               =  12908          </a:t>
            </a:r>
            <a:r>
              <a:rPr lang="en-US" sz="1400" dirty="0" err="1" smtClean="0">
                <a:solidFill>
                  <a:srgbClr val="000000"/>
                </a:solidFill>
              </a:rPr>
              <a:t>GTTASET</a:t>
            </a:r>
            <a:r>
              <a:rPr lang="en-US" sz="1400" dirty="0" smtClean="0">
                <a:solidFill>
                  <a:srgbClr val="000000"/>
                </a:solidFill>
              </a:rPr>
              <a:t>          = 23460</a:t>
            </a:r>
            <a:endParaRPr lang="en-US" sz="1400" dirty="0">
              <a:solidFill>
                <a:srgbClr val="00000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533400" y="0"/>
            <a:ext cx="9372600" cy="914400"/>
          </a:xfrm>
        </p:spPr>
        <p:txBody>
          <a:bodyPr/>
          <a:lstStyle/>
          <a:p>
            <a:pPr eaLnBrk="1" hangingPunct="1"/>
            <a:r>
              <a:rPr lang="en-US" dirty="0" smtClean="0"/>
              <a:t>System Total Translations Type Measurements</a:t>
            </a:r>
          </a:p>
        </p:txBody>
      </p:sp>
      <p:sp>
        <p:nvSpPr>
          <p:cNvPr id="56323" name="Rectangle 3"/>
          <p:cNvSpPr>
            <a:spLocks noGrp="1" noChangeArrowheads="1"/>
          </p:cNvSpPr>
          <p:nvPr>
            <p:ph type="body" idx="1"/>
          </p:nvPr>
        </p:nvSpPr>
        <p:spPr>
          <a:xfrm>
            <a:off x="-19050" y="1003300"/>
            <a:ext cx="9144000" cy="511175"/>
          </a:xfrm>
        </p:spPr>
        <p:txBody>
          <a:bodyPr/>
          <a:lstStyle/>
          <a:p>
            <a:pPr algn="ctr">
              <a:spcBef>
                <a:spcPct val="0"/>
              </a:spcBef>
              <a:buClrTx/>
              <a:buFontTx/>
              <a:buNone/>
            </a:pPr>
            <a:r>
              <a:rPr lang="en-US" smtClean="0"/>
              <a:t>rept-meas:type=systot:enttype=cgtt</a:t>
            </a:r>
          </a:p>
          <a:p>
            <a:pPr algn="ctr" eaLnBrk="1" hangingPunct="1">
              <a:buFont typeface="Wingdings" pitchFamily="2" charset="2"/>
              <a:buNone/>
            </a:pPr>
            <a:endParaRPr lang="en-US" smtClean="0"/>
          </a:p>
        </p:txBody>
      </p:sp>
      <p:sp>
        <p:nvSpPr>
          <p:cNvPr id="56324" name="AutoShape 4"/>
          <p:cNvSpPr>
            <a:spLocks noChangeArrowheads="1"/>
          </p:cNvSpPr>
          <p:nvPr/>
        </p:nvSpPr>
        <p:spPr bwMode="auto">
          <a:xfrm>
            <a:off x="230188" y="2217738"/>
            <a:ext cx="8705850" cy="2237581"/>
          </a:xfrm>
          <a:prstGeom prst="flowChartAlternateProcess">
            <a:avLst/>
          </a:prstGeom>
          <a:solidFill>
            <a:srgbClr val="66FF33"/>
          </a:solidFill>
          <a:ln w="9525">
            <a:noFill/>
            <a:miter lim="800000"/>
            <a:headEnd/>
            <a:tailEnd/>
          </a:ln>
        </p:spPr>
        <p:txBody>
          <a:bodyPr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11:07:59 EST Rel XX.X</a:t>
            </a:r>
          </a:p>
          <a:p>
            <a:pPr defTabSz="820738" eaLnBrk="0" hangingPunct="0"/>
            <a:r>
              <a:rPr lang="en-US" sz="1400" dirty="0">
                <a:solidFill>
                  <a:srgbClr val="000000"/>
                </a:solidFill>
              </a:rPr>
              <a:t>    TYPE OF REPORT: STP SYSTEM TOTAL MEASUREMENTS ON </a:t>
            </a:r>
            <a:r>
              <a:rPr lang="en-US" sz="1400" dirty="0" err="1">
                <a:solidFill>
                  <a:srgbClr val="000000"/>
                </a:solidFill>
              </a:rPr>
              <a:t>CGTT</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10:30:00 THROUGH 10:59:59</a:t>
            </a:r>
          </a:p>
          <a:p>
            <a:pPr defTabSz="820738" eaLnBrk="0" hangingPunct="0"/>
            <a:r>
              <a:rPr lang="en-US" sz="1400" dirty="0">
                <a:solidFill>
                  <a:srgbClr val="000000"/>
                </a:solidFill>
              </a:rPr>
              <a:t>    TT-</a:t>
            </a:r>
            <a:r>
              <a:rPr lang="en-US" sz="1400" dirty="0" err="1">
                <a:solidFill>
                  <a:srgbClr val="000000"/>
                </a:solidFill>
              </a:rPr>
              <a:t>SYSTOT</a:t>
            </a:r>
            <a:r>
              <a:rPr lang="en-US" sz="1400" dirty="0">
                <a:solidFill>
                  <a:srgbClr val="000000"/>
                </a:solidFill>
              </a:rPr>
              <a:t> MEASUREMENTS</a:t>
            </a: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10:30:00 through 10:59:59.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CGTTPERFD</a:t>
            </a:r>
            <a:r>
              <a:rPr lang="en-US" sz="1400" dirty="0">
                <a:solidFill>
                  <a:srgbClr val="000000"/>
                </a:solidFill>
              </a:rPr>
              <a:t>  	= 595000, 	GTTUN0NS	= 8356,     GTTUN1NT	= 7076, </a:t>
            </a:r>
          </a:p>
          <a:p>
            <a:pPr defTabSz="820738" eaLnBrk="0" hangingPunct="0"/>
            <a:r>
              <a:rPr lang="en-US" sz="1400" dirty="0">
                <a:solidFill>
                  <a:srgbClr val="000000"/>
                </a:solidFill>
              </a:rPr>
              <a:t>    </a:t>
            </a:r>
            <a:r>
              <a:rPr lang="en-US" sz="1400" dirty="0" err="1">
                <a:solidFill>
                  <a:srgbClr val="000000"/>
                </a:solidFill>
              </a:rPr>
              <a:t>FCGTTPRFD</a:t>
            </a:r>
            <a:r>
              <a:rPr lang="en-US" sz="1400" dirty="0">
                <a:solidFill>
                  <a:srgbClr val="000000"/>
                </a:solidFill>
              </a:rPr>
              <a:t>	= 369703,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xfrm>
            <a:off x="457200" y="1143000"/>
            <a:ext cx="8229600" cy="4983163"/>
          </a:xfrm>
        </p:spPr>
        <p:txBody>
          <a:bodyPr/>
          <a:lstStyle/>
          <a:p>
            <a:pPr eaLnBrk="1" hangingPunct="1">
              <a:spcAft>
                <a:spcPct val="20000"/>
              </a:spcAft>
              <a:buFont typeface="Wingdings" pitchFamily="2" charset="2"/>
              <a:buNone/>
            </a:pPr>
            <a:r>
              <a:rPr lang="en-US" b="1" smtClean="0"/>
              <a:t>After this Course, you should understand:</a:t>
            </a:r>
          </a:p>
          <a:p>
            <a:pPr eaLnBrk="1" hangingPunct="1"/>
            <a:r>
              <a:rPr lang="en-US" sz="2400" smtClean="0"/>
              <a:t>EAGLE measurement collection and storage process</a:t>
            </a:r>
          </a:p>
          <a:p>
            <a:pPr eaLnBrk="1" hangingPunct="1"/>
            <a:r>
              <a:rPr lang="en-US" sz="2400" smtClean="0"/>
              <a:t>EAGLE measurement administrative commands</a:t>
            </a:r>
          </a:p>
          <a:p>
            <a:pPr eaLnBrk="1" hangingPunct="1"/>
            <a:r>
              <a:rPr lang="en-US" sz="2400" smtClean="0"/>
              <a:t>Interpretation of measurement report characteristics</a:t>
            </a:r>
          </a:p>
          <a:p>
            <a:pPr eaLnBrk="1" hangingPunct="1"/>
            <a:r>
              <a:rPr lang="en-US" sz="2400" smtClean="0"/>
              <a:t>Different measurement report types</a:t>
            </a:r>
          </a:p>
          <a:p>
            <a:pPr eaLnBrk="1" hangingPunct="1"/>
            <a:r>
              <a:rPr lang="en-US" sz="2400" smtClean="0"/>
              <a:t>Different collection, retention periods, and reporting modes</a:t>
            </a:r>
          </a:p>
          <a:p>
            <a:pPr eaLnBrk="1" hangingPunct="1"/>
            <a:r>
              <a:rPr lang="en-US" sz="2400" smtClean="0"/>
              <a:t>Use of measurements for problem resolution</a:t>
            </a:r>
          </a:p>
          <a:p>
            <a:pPr eaLnBrk="1" hangingPunct="1"/>
            <a:r>
              <a:rPr lang="en-US" sz="2400" smtClean="0"/>
              <a:t>Use of measurements for network performance</a:t>
            </a:r>
          </a:p>
          <a:p>
            <a:pPr eaLnBrk="1" hangingPunct="1"/>
            <a:r>
              <a:rPr lang="en-US" sz="2400" noProof="1" smtClean="0"/>
              <a:t>Location of information in the E</a:t>
            </a:r>
            <a:r>
              <a:rPr lang="en-US" sz="2400" smtClean="0"/>
              <a:t>AGLE</a:t>
            </a:r>
            <a:r>
              <a:rPr lang="en-US" sz="2400" noProof="1" smtClean="0"/>
              <a:t> user’s documentation set</a:t>
            </a:r>
          </a:p>
          <a:p>
            <a:pPr eaLnBrk="1" hangingPunct="1">
              <a:spcAft>
                <a:spcPct val="20000"/>
              </a:spcAft>
              <a:buFont typeface="Wingdings" pitchFamily="2" charset="2"/>
              <a:buNone/>
            </a:pPr>
            <a:endParaRPr lang="en-US" sz="2400" b="1" smtClean="0"/>
          </a:p>
        </p:txBody>
      </p:sp>
      <p:sp>
        <p:nvSpPr>
          <p:cNvPr id="8195" name="Rectangle 3"/>
          <p:cNvSpPr>
            <a:spLocks noGrp="1" noChangeArrowheads="1"/>
          </p:cNvSpPr>
          <p:nvPr>
            <p:ph type="title"/>
          </p:nvPr>
        </p:nvSpPr>
        <p:spPr>
          <a:xfrm>
            <a:off x="523875" y="0"/>
            <a:ext cx="8582025" cy="914400"/>
          </a:xfrm>
        </p:spPr>
        <p:txBody>
          <a:bodyPr/>
          <a:lstStyle/>
          <a:p>
            <a:pPr eaLnBrk="1" hangingPunct="1"/>
            <a:r>
              <a:rPr lang="en-US" dirty="0" smtClean="0"/>
              <a:t>Course Objectives</a:t>
            </a: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04825" y="0"/>
            <a:ext cx="8715375" cy="457200"/>
          </a:xfrm>
        </p:spPr>
        <p:txBody>
          <a:bodyPr/>
          <a:lstStyle/>
          <a:p>
            <a:pPr eaLnBrk="1" hangingPunct="1"/>
            <a:r>
              <a:rPr lang="en-US" dirty="0" smtClean="0"/>
              <a:t> Day-to-Hour Maintenance Measurements</a:t>
            </a:r>
          </a:p>
        </p:txBody>
      </p:sp>
      <p:sp>
        <p:nvSpPr>
          <p:cNvPr id="57347" name="AutoShape 3"/>
          <p:cNvSpPr>
            <a:spLocks noChangeArrowheads="1"/>
          </p:cNvSpPr>
          <p:nvPr/>
        </p:nvSpPr>
        <p:spPr bwMode="auto">
          <a:xfrm>
            <a:off x="114300" y="1114425"/>
            <a:ext cx="8896350" cy="5391150"/>
          </a:xfrm>
          <a:prstGeom prst="flowChartAlternateProcess">
            <a:avLst/>
          </a:prstGeom>
          <a:solidFill>
            <a:srgbClr val="66FF33"/>
          </a:solidFill>
          <a:ln w="9525">
            <a:noFill/>
            <a:miter lim="800000"/>
            <a:headEnd/>
            <a:tailEnd/>
          </a:ln>
        </p:spPr>
        <p:txBody>
          <a:bodyPr wrap="none"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13:34:17 EST Rel XX.X</a:t>
            </a:r>
          </a:p>
          <a:p>
            <a:pPr defTabSz="820738" eaLnBrk="0" hangingPunct="0"/>
            <a:r>
              <a:rPr lang="en-US" sz="1400" dirty="0">
                <a:solidFill>
                  <a:srgbClr val="000000"/>
                </a:solidFill>
              </a:rPr>
              <a:t>    TYPE OF REPORT: DAY-TO-HOUR MAINTENANCE MEASUREMENTS ON STP	</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00:00:00 THROUGH 12:59:59</a:t>
            </a:r>
          </a:p>
          <a:p>
            <a:pPr defTabSz="820738" eaLnBrk="0" hangingPunct="0"/>
            <a:endParaRPr lang="en-US" sz="1400" dirty="0">
              <a:solidFill>
                <a:srgbClr val="000000"/>
              </a:solidFill>
            </a:endParaRPr>
          </a:p>
          <a:p>
            <a:pPr defTabSz="820738" eaLnBrk="0" hangingPunct="0"/>
            <a:r>
              <a:rPr lang="en-US" sz="1400" dirty="0">
                <a:solidFill>
                  <a:srgbClr val="000000"/>
                </a:solidFill>
              </a:rPr>
              <a:t>    STP-</a:t>
            </a:r>
            <a:r>
              <a:rPr lang="en-US" sz="1400" dirty="0" err="1">
                <a:solidFill>
                  <a:srgbClr val="000000"/>
                </a:solidFill>
              </a:rPr>
              <a:t>MTCDTH</a:t>
            </a:r>
            <a:r>
              <a:rPr lang="en-US" sz="1400" dirty="0">
                <a:solidFill>
                  <a:srgbClr val="000000"/>
                </a:solidFill>
              </a:rPr>
              <a:t> MEASUREMENTS:</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00:00:00 through 12:59:59.</a:t>
            </a:r>
          </a:p>
          <a:p>
            <a:pPr defTabSz="820738" eaLnBrk="0" hangingPunct="0"/>
            <a:r>
              <a:rPr lang="en-US" sz="1400" dirty="0">
                <a:solidFill>
                  <a:srgbClr val="000000"/>
                </a:solidFill>
              </a:rPr>
              <a:t>    </a:t>
            </a:r>
            <a:r>
              <a:rPr lang="en-US" sz="1400" dirty="0" err="1">
                <a:solidFill>
                  <a:srgbClr val="000000"/>
                </a:solidFill>
              </a:rPr>
              <a:t>CRSYSAL</a:t>
            </a:r>
            <a:r>
              <a:rPr lang="en-US" sz="1400" dirty="0">
                <a:solidFill>
                  <a:srgbClr val="000000"/>
                </a:solidFill>
              </a:rPr>
              <a:t>	= 0, 		</a:t>
            </a:r>
            <a:r>
              <a:rPr lang="en-US" sz="1400" dirty="0" err="1">
                <a:solidFill>
                  <a:srgbClr val="000000"/>
                </a:solidFill>
              </a:rPr>
              <a:t>DRDCLFLR</a:t>
            </a:r>
            <a:r>
              <a:rPr lang="en-US" sz="1400" dirty="0">
                <a:solidFill>
                  <a:srgbClr val="000000"/>
                </a:solidFill>
              </a:rPr>
              <a:t>	= 0, 	</a:t>
            </a:r>
            <a:r>
              <a:rPr lang="en-US" sz="1400" dirty="0" err="1">
                <a:solidFill>
                  <a:srgbClr val="000000"/>
                </a:solidFill>
              </a:rPr>
              <a:t>DURLKOTG</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DTAMSULOST</a:t>
            </a:r>
            <a:r>
              <a:rPr lang="en-US" sz="1400" dirty="0">
                <a:solidFill>
                  <a:srgbClr val="000000"/>
                </a:solidFill>
              </a:rPr>
              <a:t>	= 0, 		</a:t>
            </a:r>
            <a:r>
              <a:rPr lang="en-US" sz="1400" dirty="0" err="1">
                <a:solidFill>
                  <a:srgbClr val="000000"/>
                </a:solidFill>
              </a:rPr>
              <a:t>GFGTMATCH</a:t>
            </a:r>
            <a:r>
              <a:rPr lang="en-US" sz="1400" dirty="0">
                <a:solidFill>
                  <a:srgbClr val="000000"/>
                </a:solidFill>
              </a:rPr>
              <a:t>	= 0, 	</a:t>
            </a:r>
            <a:r>
              <a:rPr lang="en-US" sz="1400" dirty="0" err="1">
                <a:solidFill>
                  <a:srgbClr val="000000"/>
                </a:solidFill>
              </a:rPr>
              <a:t>GFGTNOMCH</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GFGTNOLKUP</a:t>
            </a:r>
            <a:r>
              <a:rPr lang="en-US" sz="1400" dirty="0">
                <a:solidFill>
                  <a:srgbClr val="000000"/>
                </a:solidFill>
              </a:rPr>
              <a:t>	= 0, 		</a:t>
            </a:r>
            <a:r>
              <a:rPr lang="en-US" sz="1400" dirty="0" err="1">
                <a:solidFill>
                  <a:srgbClr val="000000"/>
                </a:solidFill>
              </a:rPr>
              <a:t>GTTPERFD</a:t>
            </a:r>
            <a:r>
              <a:rPr lang="en-US" sz="1400" dirty="0">
                <a:solidFill>
                  <a:srgbClr val="000000"/>
                </a:solidFill>
              </a:rPr>
              <a:t>	= 27905, 	GTTUN0NS	= 0,</a:t>
            </a:r>
          </a:p>
          <a:p>
            <a:pPr defTabSz="820738" eaLnBrk="0" hangingPunct="0"/>
            <a:r>
              <a:rPr lang="en-US" sz="1400" dirty="0">
                <a:solidFill>
                  <a:srgbClr val="000000"/>
                </a:solidFill>
              </a:rPr>
              <a:t>    GTTUN1NT	= 0, 		</a:t>
            </a:r>
            <a:r>
              <a:rPr lang="en-US" sz="1400" dirty="0" err="1">
                <a:solidFill>
                  <a:srgbClr val="000000"/>
                </a:solidFill>
              </a:rPr>
              <a:t>MSINVDPC</a:t>
            </a:r>
            <a:r>
              <a:rPr lang="en-US" sz="1400" dirty="0">
                <a:solidFill>
                  <a:srgbClr val="000000"/>
                </a:solidFill>
              </a:rPr>
              <a:t>	= 0, 	</a:t>
            </a:r>
            <a:r>
              <a:rPr lang="en-US" sz="1400" dirty="0" err="1">
                <a:solidFill>
                  <a:srgbClr val="000000"/>
                </a:solidFill>
              </a:rPr>
              <a:t>MSINVSIF</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MASYSAL</a:t>
            </a:r>
            <a:r>
              <a:rPr lang="en-US" sz="1400" dirty="0">
                <a:solidFill>
                  <a:srgbClr val="000000"/>
                </a:solidFill>
              </a:rPr>
              <a:t>	= 0, 		</a:t>
            </a:r>
            <a:r>
              <a:rPr lang="en-US" sz="1400" dirty="0" err="1">
                <a:solidFill>
                  <a:srgbClr val="000000"/>
                </a:solidFill>
              </a:rPr>
              <a:t>MISYSAL</a:t>
            </a:r>
            <a:r>
              <a:rPr lang="en-US" sz="1400" dirty="0">
                <a:solidFill>
                  <a:srgbClr val="000000"/>
                </a:solidFill>
              </a:rPr>
              <a:t>		= 0, 	</a:t>
            </a:r>
            <a:r>
              <a:rPr lang="en-US" sz="1400" dirty="0" err="1">
                <a:solidFill>
                  <a:srgbClr val="000000"/>
                </a:solidFill>
              </a:rPr>
              <a:t>MSINVSIO</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MSINVLNK</a:t>
            </a:r>
            <a:r>
              <a:rPr lang="en-US" sz="1400" dirty="0">
                <a:solidFill>
                  <a:srgbClr val="000000"/>
                </a:solidFill>
              </a:rPr>
              <a:t>	= 0, 		</a:t>
            </a:r>
            <a:r>
              <a:rPr lang="en-US" sz="1400" dirty="0" err="1">
                <a:solidFill>
                  <a:srgbClr val="000000"/>
                </a:solidFill>
              </a:rPr>
              <a:t>MSINVSLC</a:t>
            </a:r>
            <a:r>
              <a:rPr lang="en-US" sz="1400" dirty="0">
                <a:solidFill>
                  <a:srgbClr val="000000"/>
                </a:solidFill>
              </a:rPr>
              <a:t>	= 0, 	</a:t>
            </a:r>
            <a:r>
              <a:rPr lang="en-US" sz="1400" dirty="0" err="1">
                <a:solidFill>
                  <a:srgbClr val="000000"/>
                </a:solidFill>
              </a:rPr>
              <a:t>MSNACDPC</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MSSCCPFL</a:t>
            </a:r>
            <a:r>
              <a:rPr lang="en-US" sz="1400" dirty="0">
                <a:solidFill>
                  <a:srgbClr val="000000"/>
                </a:solidFill>
              </a:rPr>
              <a:t>	= 0, 		</a:t>
            </a:r>
            <a:r>
              <a:rPr lang="en-US" sz="1400" dirty="0" err="1">
                <a:solidFill>
                  <a:srgbClr val="000000"/>
                </a:solidFill>
              </a:rPr>
              <a:t>MSUDSCRD</a:t>
            </a:r>
            <a:r>
              <a:rPr lang="en-US" sz="1400" dirty="0">
                <a:solidFill>
                  <a:srgbClr val="000000"/>
                </a:solidFill>
              </a:rPr>
              <a:t>	= 59392, 	MSULOST1	= 0,</a:t>
            </a:r>
          </a:p>
          <a:p>
            <a:pPr defTabSz="820738" eaLnBrk="0" hangingPunct="0"/>
            <a:r>
              <a:rPr lang="en-US" sz="1400" dirty="0">
                <a:solidFill>
                  <a:srgbClr val="000000"/>
                </a:solidFill>
              </a:rPr>
              <a:t>    MSULOST2	= 0, 		MSULOST3	= 0, 	MSULOST4	= 0,</a:t>
            </a:r>
          </a:p>
          <a:p>
            <a:pPr defTabSz="820738" eaLnBrk="0" hangingPunct="0"/>
            <a:r>
              <a:rPr lang="en-US" sz="1400" dirty="0">
                <a:solidFill>
                  <a:srgbClr val="000000"/>
                </a:solidFill>
              </a:rPr>
              <a:t>    MSULOST5	= 0, 		</a:t>
            </a:r>
            <a:r>
              <a:rPr lang="en-US" sz="1400" dirty="0" err="1">
                <a:solidFill>
                  <a:srgbClr val="000000"/>
                </a:solidFill>
              </a:rPr>
              <a:t>MTPRESTS</a:t>
            </a:r>
            <a:r>
              <a:rPr lang="en-US" sz="1400" dirty="0">
                <a:solidFill>
                  <a:srgbClr val="000000"/>
                </a:solidFill>
              </a:rPr>
              <a:t>	= 0, 	</a:t>
            </a:r>
            <a:r>
              <a:rPr lang="en-US" sz="1400" dirty="0" err="1">
                <a:solidFill>
                  <a:srgbClr val="000000"/>
                </a:solidFill>
              </a:rPr>
              <a:t>OMSINVDPC</a:t>
            </a:r>
            <a:r>
              <a:rPr lang="en-US" sz="1400" dirty="0">
                <a:solidFill>
                  <a:srgbClr val="000000"/>
                </a:solidFill>
              </a:rPr>
              <a:t>	= 0, </a:t>
            </a:r>
          </a:p>
          <a:p>
            <a:pPr defTabSz="820738" eaLnBrk="0" hangingPunct="0"/>
            <a:r>
              <a:rPr lang="en-US" sz="1400" dirty="0">
                <a:solidFill>
                  <a:srgbClr val="000000"/>
                </a:solidFill>
              </a:rPr>
              <a:t>    </a:t>
            </a:r>
            <a:r>
              <a:rPr lang="en-US" sz="1400" dirty="0" err="1">
                <a:solidFill>
                  <a:srgbClr val="000000"/>
                </a:solidFill>
              </a:rPr>
              <a:t>ORIGMSUS</a:t>
            </a:r>
            <a:r>
              <a:rPr lang="en-US" sz="1400" dirty="0">
                <a:solidFill>
                  <a:srgbClr val="000000"/>
                </a:solidFill>
              </a:rPr>
              <a:t>	= 983813, 	</a:t>
            </a:r>
            <a:r>
              <a:rPr lang="en-US" sz="1400" dirty="0" err="1">
                <a:solidFill>
                  <a:srgbClr val="000000"/>
                </a:solidFill>
              </a:rPr>
              <a:t>OVSZMSG</a:t>
            </a:r>
            <a:r>
              <a:rPr lang="en-US" sz="1400" dirty="0">
                <a:solidFill>
                  <a:srgbClr val="000000"/>
                </a:solidFill>
              </a:rPr>
              <a:t>	= 0, 	</a:t>
            </a:r>
            <a:r>
              <a:rPr lang="en-US" sz="1400" dirty="0" err="1">
                <a:solidFill>
                  <a:srgbClr val="000000"/>
                </a:solidFill>
              </a:rPr>
              <a:t>THRSWMSU</a:t>
            </a:r>
            <a:r>
              <a:rPr lang="en-US" sz="1400" dirty="0">
                <a:solidFill>
                  <a:srgbClr val="000000"/>
                </a:solidFill>
              </a:rPr>
              <a:t>	= 93845715, </a:t>
            </a:r>
          </a:p>
          <a:p>
            <a:pPr defTabSz="820738" eaLnBrk="0" hangingPunct="0"/>
            <a:r>
              <a:rPr lang="en-US" sz="1400" dirty="0">
                <a:solidFill>
                  <a:srgbClr val="000000"/>
                </a:solidFill>
              </a:rPr>
              <a:t>    </a:t>
            </a:r>
            <a:r>
              <a:rPr lang="en-US" sz="1400" dirty="0" err="1">
                <a:solidFill>
                  <a:srgbClr val="000000"/>
                </a:solidFill>
              </a:rPr>
              <a:t>TRMDMSUS</a:t>
            </a:r>
            <a:r>
              <a:rPr lang="en-US" sz="1400" dirty="0">
                <a:solidFill>
                  <a:srgbClr val="000000"/>
                </a:solidFill>
              </a:rPr>
              <a:t>	= 35920159, 	</a:t>
            </a:r>
            <a:r>
              <a:rPr lang="en-US" sz="1400" dirty="0" err="1">
                <a:solidFill>
                  <a:srgbClr val="000000"/>
                </a:solidFill>
              </a:rPr>
              <a:t>TTMAPPF</a:t>
            </a:r>
            <a:r>
              <a:rPr lang="en-US" sz="1400" dirty="0">
                <a:solidFill>
                  <a:srgbClr val="000000"/>
                </a:solidFill>
              </a:rPr>
              <a:t>	= 0, 	</a:t>
            </a:r>
            <a:r>
              <a:rPr lang="en-US" sz="1400" dirty="0" err="1">
                <a:solidFill>
                  <a:srgbClr val="000000"/>
                </a:solidFill>
              </a:rPr>
              <a:t>LXTELEI</a:t>
            </a:r>
            <a:r>
              <a:rPr lang="en-US" sz="1400" dirty="0">
                <a:solidFill>
                  <a:srgbClr val="000000"/>
                </a:solidFill>
              </a:rPr>
              <a:t>		= 0, </a:t>
            </a:r>
          </a:p>
          <a:p>
            <a:pPr defTabSz="820738" eaLnBrk="0" hangingPunct="0"/>
            <a:r>
              <a:rPr lang="en-US" sz="1400" dirty="0">
                <a:solidFill>
                  <a:srgbClr val="000000"/>
                </a:solidFill>
              </a:rPr>
              <a:t>    </a:t>
            </a:r>
            <a:r>
              <a:rPr lang="en-US" sz="1400" dirty="0" err="1">
                <a:solidFill>
                  <a:srgbClr val="000000"/>
                </a:solidFill>
              </a:rPr>
              <a:t>XLXTSPACE</a:t>
            </a:r>
            <a:r>
              <a:rPr lang="en-US" sz="1400" dirty="0">
                <a:solidFill>
                  <a:srgbClr val="000000"/>
                </a:solidFill>
              </a:rPr>
              <a:t>	= 0,  		</a:t>
            </a:r>
          </a:p>
        </p:txBody>
      </p:sp>
      <p:sp>
        <p:nvSpPr>
          <p:cNvPr id="57348" name="Text Box 4"/>
          <p:cNvSpPr txBox="1">
            <a:spLocks noChangeArrowheads="1"/>
          </p:cNvSpPr>
          <p:nvPr/>
        </p:nvSpPr>
        <p:spPr bwMode="auto">
          <a:xfrm>
            <a:off x="0" y="609600"/>
            <a:ext cx="9144000" cy="509588"/>
          </a:xfrm>
          <a:prstGeom prst="rect">
            <a:avLst/>
          </a:prstGeom>
          <a:noFill/>
          <a:ln w="12700" cap="sq">
            <a:noFill/>
            <a:miter lim="800000"/>
            <a:headEnd type="none" w="sm" len="sm"/>
            <a:tailEnd type="none" w="sm" len="sm"/>
          </a:ln>
        </p:spPr>
        <p:txBody>
          <a:bodyPr lIns="82058" tIns="41029" rIns="82058" bIns="41029">
            <a:spAutoFit/>
          </a:bodyPr>
          <a:lstStyle/>
          <a:p>
            <a:pPr algn="ctr" defTabSz="820738" eaLnBrk="0" hangingPunct="0"/>
            <a:r>
              <a:rPr lang="en-US" sz="2800" dirty="0" smtClean="0"/>
              <a:t>rept-</a:t>
            </a:r>
            <a:r>
              <a:rPr lang="en-US" sz="2800" dirty="0" err="1" smtClean="0"/>
              <a:t>meas:type</a:t>
            </a:r>
            <a:r>
              <a:rPr lang="en-US" sz="2800" dirty="0" smtClean="0"/>
              <a:t>=</a:t>
            </a:r>
            <a:r>
              <a:rPr lang="en-US" sz="2800" dirty="0" err="1" smtClean="0"/>
              <a:t>mtcdth:enttype</a:t>
            </a:r>
            <a:r>
              <a:rPr lang="en-US" sz="2800" dirty="0" smtClean="0"/>
              <a:t>=stp</a:t>
            </a:r>
            <a:endParaRPr lang="en-US" sz="28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33400" y="0"/>
            <a:ext cx="9144000" cy="457200"/>
          </a:xfrm>
        </p:spPr>
        <p:txBody>
          <a:bodyPr/>
          <a:lstStyle/>
          <a:p>
            <a:pPr eaLnBrk="1" hangingPunct="1"/>
            <a:r>
              <a:rPr lang="en-US" dirty="0" smtClean="0"/>
              <a:t>Daily Maintenance STP Measurements</a:t>
            </a:r>
          </a:p>
        </p:txBody>
      </p:sp>
      <p:sp>
        <p:nvSpPr>
          <p:cNvPr id="58371" name="AutoShape 3"/>
          <p:cNvSpPr>
            <a:spLocks noChangeArrowheads="1"/>
          </p:cNvSpPr>
          <p:nvPr/>
        </p:nvSpPr>
        <p:spPr bwMode="auto">
          <a:xfrm>
            <a:off x="628650" y="1524000"/>
            <a:ext cx="7915275" cy="4711700"/>
          </a:xfrm>
          <a:prstGeom prst="flowChartAlternateProcess">
            <a:avLst/>
          </a:prstGeom>
          <a:solidFill>
            <a:srgbClr val="66FF33"/>
          </a:solidFill>
          <a:ln w="9525">
            <a:noFill/>
            <a:miter lim="800000"/>
            <a:headEnd/>
            <a:tailEnd/>
          </a:ln>
        </p:spPr>
        <p:txBody>
          <a:bodyPr wrap="none"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08:23:46 EST Rel XX.X</a:t>
            </a:r>
          </a:p>
          <a:p>
            <a:pPr defTabSz="820738" eaLnBrk="0" hangingPunct="0"/>
            <a:r>
              <a:rPr lang="en-US" sz="1400" dirty="0">
                <a:solidFill>
                  <a:srgbClr val="000000"/>
                </a:solidFill>
              </a:rPr>
              <a:t>    TYPE OF REPORT: DAILY MAINTENANCE MEASUREMENTS ON STP</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09-02-22, 00:00:00 THROUGH 23:59:59</a:t>
            </a:r>
          </a:p>
          <a:p>
            <a:pPr defTabSz="820738" eaLnBrk="0" hangingPunct="0"/>
            <a:endParaRPr lang="en-US" sz="1400" dirty="0">
              <a:solidFill>
                <a:srgbClr val="000000"/>
              </a:solidFill>
            </a:endParaRPr>
          </a:p>
          <a:p>
            <a:pPr defTabSz="820738" eaLnBrk="0" hangingPunct="0"/>
            <a:r>
              <a:rPr lang="en-US" sz="1400" dirty="0">
                <a:solidFill>
                  <a:srgbClr val="000000"/>
                </a:solidFill>
              </a:rPr>
              <a:t>    STP-</a:t>
            </a:r>
            <a:r>
              <a:rPr lang="en-US" sz="1400" dirty="0" err="1">
                <a:solidFill>
                  <a:srgbClr val="000000"/>
                </a:solidFill>
              </a:rPr>
              <a:t>MTCD</a:t>
            </a:r>
            <a:r>
              <a:rPr lang="en-US" sz="1400" dirty="0">
                <a:solidFill>
                  <a:srgbClr val="000000"/>
                </a:solidFill>
              </a:rPr>
              <a:t> MEASUREMENTS</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09-02-22, 00:00:00 through 23:59:59</a:t>
            </a:r>
          </a:p>
          <a:p>
            <a:pPr defTabSz="820738" eaLnBrk="0" hangingPunct="0"/>
            <a:r>
              <a:rPr lang="en-US" sz="1400" dirty="0">
                <a:solidFill>
                  <a:srgbClr val="000000"/>
                </a:solidFill>
              </a:rPr>
              <a:t>    </a:t>
            </a:r>
            <a:r>
              <a:rPr lang="en-US" sz="1400" dirty="0" err="1">
                <a:solidFill>
                  <a:srgbClr val="000000"/>
                </a:solidFill>
              </a:rPr>
              <a:t>ORIGMSUS</a:t>
            </a:r>
            <a:r>
              <a:rPr lang="en-US" sz="1400" dirty="0">
                <a:solidFill>
                  <a:srgbClr val="000000"/>
                </a:solidFill>
              </a:rPr>
              <a:t>	= 72705,	</a:t>
            </a:r>
            <a:r>
              <a:rPr lang="en-US" sz="1400" dirty="0" err="1">
                <a:solidFill>
                  <a:srgbClr val="000000"/>
                </a:solidFill>
              </a:rPr>
              <a:t>TRMDMSUS</a:t>
            </a:r>
            <a:r>
              <a:rPr lang="en-US" sz="1400" dirty="0">
                <a:solidFill>
                  <a:srgbClr val="000000"/>
                </a:solidFill>
              </a:rPr>
              <a:t>	= 75292,	</a:t>
            </a:r>
            <a:r>
              <a:rPr lang="en-US" sz="1400" dirty="0" err="1">
                <a:solidFill>
                  <a:srgbClr val="000000"/>
                </a:solidFill>
              </a:rPr>
              <a:t>THRSWMSU</a:t>
            </a:r>
            <a:r>
              <a:rPr lang="en-US" sz="1400" dirty="0">
                <a:solidFill>
                  <a:srgbClr val="000000"/>
                </a:solidFill>
              </a:rPr>
              <a:t>	= 120245,</a:t>
            </a:r>
          </a:p>
          <a:p>
            <a:pPr defTabSz="820738" eaLnBrk="0" hangingPunct="0"/>
            <a:r>
              <a:rPr lang="en-US" sz="1400" dirty="0">
                <a:solidFill>
                  <a:srgbClr val="000000"/>
                </a:solidFill>
              </a:rPr>
              <a:t>    </a:t>
            </a:r>
            <a:r>
              <a:rPr lang="en-US" sz="1400" dirty="0" err="1">
                <a:solidFill>
                  <a:srgbClr val="000000"/>
                </a:solidFill>
              </a:rPr>
              <a:t>MTPRESTS</a:t>
            </a:r>
            <a:r>
              <a:rPr lang="en-US" sz="1400" dirty="0">
                <a:solidFill>
                  <a:srgbClr val="000000"/>
                </a:solidFill>
              </a:rPr>
              <a:t>	= 0,	</a:t>
            </a:r>
            <a:r>
              <a:rPr lang="en-US" sz="1400" dirty="0" err="1">
                <a:solidFill>
                  <a:srgbClr val="000000"/>
                </a:solidFill>
              </a:rPr>
              <a:t>DTAMSULOST</a:t>
            </a:r>
            <a:r>
              <a:rPr lang="en-US" sz="1400" dirty="0">
                <a:solidFill>
                  <a:srgbClr val="000000"/>
                </a:solidFill>
              </a:rPr>
              <a:t>	= 0,	</a:t>
            </a:r>
            <a:r>
              <a:rPr lang="en-US" sz="1400" dirty="0" err="1">
                <a:solidFill>
                  <a:srgbClr val="000000"/>
                </a:solidFill>
              </a:rPr>
              <a:t>MSINVDPC</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MSINVSIO</a:t>
            </a:r>
            <a:r>
              <a:rPr lang="en-US" sz="1400" dirty="0">
                <a:solidFill>
                  <a:srgbClr val="000000"/>
                </a:solidFill>
              </a:rPr>
              <a:t>	= 0,	</a:t>
            </a:r>
            <a:r>
              <a:rPr lang="en-US" sz="1400" dirty="0" err="1">
                <a:solidFill>
                  <a:srgbClr val="000000"/>
                </a:solidFill>
              </a:rPr>
              <a:t>OMSINVDPC</a:t>
            </a:r>
            <a:r>
              <a:rPr lang="en-US" sz="1400" dirty="0">
                <a:solidFill>
                  <a:srgbClr val="000000"/>
                </a:solidFill>
              </a:rPr>
              <a:t>	= 0,	</a:t>
            </a:r>
            <a:r>
              <a:rPr lang="en-US" sz="1400" dirty="0" err="1">
                <a:solidFill>
                  <a:srgbClr val="000000"/>
                </a:solidFill>
              </a:rPr>
              <a:t>MSINVLNK</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MSINVSIF</a:t>
            </a:r>
            <a:r>
              <a:rPr lang="en-US" sz="1400" dirty="0">
                <a:solidFill>
                  <a:srgbClr val="000000"/>
                </a:solidFill>
              </a:rPr>
              <a:t>	= 0,	</a:t>
            </a:r>
            <a:r>
              <a:rPr lang="en-US" sz="1400" dirty="0" err="1">
                <a:solidFill>
                  <a:srgbClr val="000000"/>
                </a:solidFill>
              </a:rPr>
              <a:t>MSNACDPC</a:t>
            </a:r>
            <a:r>
              <a:rPr lang="en-US" sz="1400" dirty="0">
                <a:solidFill>
                  <a:srgbClr val="000000"/>
                </a:solidFill>
              </a:rPr>
              <a:t>	= 2,	</a:t>
            </a:r>
            <a:r>
              <a:rPr lang="en-US" sz="1400" dirty="0" err="1">
                <a:solidFill>
                  <a:srgbClr val="000000"/>
                </a:solidFill>
              </a:rPr>
              <a:t>MSINVSLC</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GFGTMATCH</a:t>
            </a:r>
            <a:r>
              <a:rPr lang="en-US" sz="1400" dirty="0">
                <a:solidFill>
                  <a:srgbClr val="000000"/>
                </a:solidFill>
              </a:rPr>
              <a:t>	= 4579,	</a:t>
            </a:r>
            <a:r>
              <a:rPr lang="en-US" sz="1400" dirty="0" err="1">
                <a:solidFill>
                  <a:srgbClr val="000000"/>
                </a:solidFill>
              </a:rPr>
              <a:t>GFGTNOMCH</a:t>
            </a:r>
            <a:r>
              <a:rPr lang="en-US" sz="1400" dirty="0">
                <a:solidFill>
                  <a:srgbClr val="000000"/>
                </a:solidFill>
              </a:rPr>
              <a:t>	= 0,	</a:t>
            </a:r>
            <a:r>
              <a:rPr lang="en-US" sz="1400" dirty="0" err="1">
                <a:solidFill>
                  <a:srgbClr val="000000"/>
                </a:solidFill>
              </a:rPr>
              <a:t>GFGTNOLKUP</a:t>
            </a:r>
            <a:r>
              <a:rPr lang="en-US" sz="1400" dirty="0">
                <a:solidFill>
                  <a:srgbClr val="000000"/>
                </a:solidFill>
              </a:rPr>
              <a:t>	= 0, </a:t>
            </a:r>
          </a:p>
          <a:p>
            <a:pPr defTabSz="820738" eaLnBrk="0" hangingPunct="0"/>
            <a:r>
              <a:rPr lang="en-US" sz="1400" dirty="0">
                <a:solidFill>
                  <a:srgbClr val="000000"/>
                </a:solidFill>
              </a:rPr>
              <a:t>    </a:t>
            </a:r>
            <a:r>
              <a:rPr lang="en-US" sz="1400" dirty="0" err="1">
                <a:solidFill>
                  <a:srgbClr val="000000"/>
                </a:solidFill>
              </a:rPr>
              <a:t>GTTPERFD</a:t>
            </a:r>
            <a:r>
              <a:rPr lang="en-US" sz="1400" dirty="0">
                <a:solidFill>
                  <a:srgbClr val="000000"/>
                </a:solidFill>
              </a:rPr>
              <a:t>	= 77179,	GTTUN0NS	= 0,	GTTUN1NT	= 0,</a:t>
            </a:r>
          </a:p>
          <a:p>
            <a:pPr defTabSz="820738" eaLnBrk="0" hangingPunct="0"/>
            <a:r>
              <a:rPr lang="en-US" sz="1400" dirty="0">
                <a:solidFill>
                  <a:srgbClr val="000000"/>
                </a:solidFill>
              </a:rPr>
              <a:t>    </a:t>
            </a:r>
            <a:r>
              <a:rPr lang="en-US" sz="1400" dirty="0" err="1">
                <a:solidFill>
                  <a:srgbClr val="000000"/>
                </a:solidFill>
              </a:rPr>
              <a:t>MSSCCPFL</a:t>
            </a:r>
            <a:r>
              <a:rPr lang="en-US" sz="1400" dirty="0">
                <a:solidFill>
                  <a:srgbClr val="000000"/>
                </a:solidFill>
              </a:rPr>
              <a:t>	= 0,	</a:t>
            </a:r>
            <a:r>
              <a:rPr lang="en-US" sz="1400" dirty="0" err="1">
                <a:solidFill>
                  <a:srgbClr val="000000"/>
                </a:solidFill>
              </a:rPr>
              <a:t>MSUDSCRD</a:t>
            </a:r>
            <a:r>
              <a:rPr lang="en-US" sz="1400" dirty="0">
                <a:solidFill>
                  <a:srgbClr val="000000"/>
                </a:solidFill>
              </a:rPr>
              <a:t>	= 0,	MSULOST1	= 0,</a:t>
            </a:r>
          </a:p>
          <a:p>
            <a:pPr defTabSz="820738" eaLnBrk="0" hangingPunct="0"/>
            <a:r>
              <a:rPr lang="en-US" sz="1400" dirty="0">
                <a:solidFill>
                  <a:srgbClr val="000000"/>
                </a:solidFill>
              </a:rPr>
              <a:t>    MSULOST2	= 0,	MSULOST3	= 0,	MSULOST4	= 0,</a:t>
            </a:r>
          </a:p>
          <a:p>
            <a:pPr defTabSz="820738" eaLnBrk="0" hangingPunct="0"/>
            <a:r>
              <a:rPr lang="en-US" sz="1400" dirty="0">
                <a:solidFill>
                  <a:srgbClr val="000000"/>
                </a:solidFill>
              </a:rPr>
              <a:t>    MSULOST5	= 0,	</a:t>
            </a:r>
            <a:r>
              <a:rPr lang="en-US" sz="1400" dirty="0" err="1">
                <a:solidFill>
                  <a:srgbClr val="000000"/>
                </a:solidFill>
              </a:rPr>
              <a:t>DRDCLFLR</a:t>
            </a:r>
            <a:r>
              <a:rPr lang="en-US" sz="1400" dirty="0">
                <a:solidFill>
                  <a:srgbClr val="000000"/>
                </a:solidFill>
              </a:rPr>
              <a:t>	= 0,	</a:t>
            </a:r>
            <a:r>
              <a:rPr lang="en-US" sz="1400" dirty="0" err="1">
                <a:solidFill>
                  <a:srgbClr val="000000"/>
                </a:solidFill>
              </a:rPr>
              <a:t>DURLKOTG</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CRSYSAL</a:t>
            </a:r>
            <a:r>
              <a:rPr lang="en-US" sz="1400" dirty="0">
                <a:solidFill>
                  <a:srgbClr val="000000"/>
                </a:solidFill>
              </a:rPr>
              <a:t>	= 0,	</a:t>
            </a:r>
            <a:r>
              <a:rPr lang="en-US" sz="1400" dirty="0" err="1">
                <a:solidFill>
                  <a:srgbClr val="000000"/>
                </a:solidFill>
              </a:rPr>
              <a:t>MASYSAL</a:t>
            </a:r>
            <a:r>
              <a:rPr lang="en-US" sz="1400" dirty="0">
                <a:solidFill>
                  <a:srgbClr val="000000"/>
                </a:solidFill>
              </a:rPr>
              <a:t>	= 2,	</a:t>
            </a:r>
            <a:r>
              <a:rPr lang="en-US" sz="1400" dirty="0" err="1">
                <a:solidFill>
                  <a:srgbClr val="000000"/>
                </a:solidFill>
              </a:rPr>
              <a:t>MISYSAL</a:t>
            </a:r>
            <a:r>
              <a:rPr lang="en-US" sz="1400" dirty="0">
                <a:solidFill>
                  <a:srgbClr val="000000"/>
                </a:solidFill>
              </a:rPr>
              <a:t>		= 2,</a:t>
            </a:r>
          </a:p>
          <a:p>
            <a:pPr defTabSz="820738" eaLnBrk="0" hangingPunct="0"/>
            <a:r>
              <a:rPr lang="en-US" sz="1400" dirty="0">
                <a:solidFill>
                  <a:srgbClr val="000000"/>
                </a:solidFill>
              </a:rPr>
              <a:t>    </a:t>
            </a:r>
            <a:r>
              <a:rPr lang="en-US" sz="1400" dirty="0" err="1">
                <a:solidFill>
                  <a:srgbClr val="000000"/>
                </a:solidFill>
              </a:rPr>
              <a:t>XLXTSPACE</a:t>
            </a:r>
            <a:r>
              <a:rPr lang="en-US" sz="1400" dirty="0">
                <a:solidFill>
                  <a:srgbClr val="000000"/>
                </a:solidFill>
              </a:rPr>
              <a:t>	= 0,	</a:t>
            </a:r>
            <a:r>
              <a:rPr lang="en-US" sz="1400" dirty="0" err="1">
                <a:solidFill>
                  <a:srgbClr val="000000"/>
                </a:solidFill>
              </a:rPr>
              <a:t>XLXTELEI</a:t>
            </a:r>
            <a:r>
              <a:rPr lang="en-US" sz="1400" dirty="0">
                <a:solidFill>
                  <a:srgbClr val="000000"/>
                </a:solidFill>
              </a:rPr>
              <a:t>	= 0,	</a:t>
            </a:r>
            <a:r>
              <a:rPr lang="en-US" sz="1400" dirty="0" err="1">
                <a:solidFill>
                  <a:srgbClr val="000000"/>
                </a:solidFill>
              </a:rPr>
              <a:t>TTMAPPF</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OVSZMSG</a:t>
            </a:r>
            <a:r>
              <a:rPr lang="en-US" sz="1400" dirty="0">
                <a:solidFill>
                  <a:srgbClr val="000000"/>
                </a:solidFill>
              </a:rPr>
              <a:t>	= 0, </a:t>
            </a:r>
          </a:p>
          <a:p>
            <a:pPr defTabSz="820738" eaLnBrk="0" hangingPunct="0"/>
            <a:endParaRPr lang="en-US" sz="1400" dirty="0">
              <a:solidFill>
                <a:srgbClr val="000000"/>
              </a:solidFill>
            </a:endParaRPr>
          </a:p>
        </p:txBody>
      </p:sp>
      <p:sp>
        <p:nvSpPr>
          <p:cNvPr id="58372" name="Text Box 4"/>
          <p:cNvSpPr txBox="1">
            <a:spLocks noChangeArrowheads="1"/>
          </p:cNvSpPr>
          <p:nvPr/>
        </p:nvSpPr>
        <p:spPr bwMode="auto">
          <a:xfrm>
            <a:off x="0" y="981075"/>
            <a:ext cx="9144000" cy="509588"/>
          </a:xfrm>
          <a:prstGeom prst="rect">
            <a:avLst/>
          </a:prstGeom>
          <a:noFill/>
          <a:ln w="12700" cap="sq">
            <a:noFill/>
            <a:miter lim="800000"/>
            <a:headEnd type="none" w="sm" len="sm"/>
            <a:tailEnd type="none" w="sm" len="sm"/>
          </a:ln>
        </p:spPr>
        <p:txBody>
          <a:bodyPr lIns="82058" tIns="41029" rIns="82058" bIns="41029">
            <a:spAutoFit/>
          </a:bodyPr>
          <a:lstStyle/>
          <a:p>
            <a:pPr algn="ctr" defTabSz="820738" eaLnBrk="0" hangingPunct="0"/>
            <a:r>
              <a:rPr lang="en-US" sz="2800" dirty="0" smtClean="0"/>
              <a:t>rept-</a:t>
            </a:r>
            <a:r>
              <a:rPr lang="en-US" sz="2800" dirty="0" err="1" smtClean="0"/>
              <a:t>meas:type</a:t>
            </a:r>
            <a:r>
              <a:rPr lang="en-US" sz="2800" dirty="0" smtClean="0"/>
              <a:t>=</a:t>
            </a:r>
            <a:r>
              <a:rPr lang="en-US" sz="2800" dirty="0" err="1" smtClean="0"/>
              <a:t>mtcd:enttype</a:t>
            </a:r>
            <a:r>
              <a:rPr lang="en-US" sz="2800" dirty="0" smtClean="0"/>
              <a:t>=stp</a:t>
            </a:r>
            <a:endParaRPr lang="en-US" sz="28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533400" y="0"/>
            <a:ext cx="8229600" cy="630936"/>
          </a:xfrm>
        </p:spPr>
        <p:txBody>
          <a:bodyPr/>
          <a:lstStyle/>
          <a:p>
            <a:pPr eaLnBrk="1" hangingPunct="1"/>
            <a:r>
              <a:rPr lang="en-US" dirty="0" smtClean="0"/>
              <a:t>STP Report Event Names to Watch</a:t>
            </a:r>
          </a:p>
        </p:txBody>
      </p:sp>
      <p:sp>
        <p:nvSpPr>
          <p:cNvPr id="59395" name="Rectangle 3"/>
          <p:cNvSpPr>
            <a:spLocks noGrp="1" noChangeArrowheads="1"/>
          </p:cNvSpPr>
          <p:nvPr>
            <p:ph type="body" sz="half" idx="1"/>
          </p:nvPr>
        </p:nvSpPr>
        <p:spPr>
          <a:xfrm>
            <a:off x="557213" y="1114425"/>
            <a:ext cx="4144962" cy="5584825"/>
          </a:xfrm>
        </p:spPr>
        <p:txBody>
          <a:bodyPr/>
          <a:lstStyle/>
          <a:p>
            <a:pPr eaLnBrk="1" hangingPunct="1"/>
            <a:r>
              <a:rPr lang="en-US" sz="2900" smtClean="0"/>
              <a:t>ormsuoct		</a:t>
            </a:r>
          </a:p>
          <a:p>
            <a:pPr eaLnBrk="1" hangingPunct="1"/>
            <a:r>
              <a:rPr lang="en-US" sz="2900" smtClean="0"/>
              <a:t>trmsuoct</a:t>
            </a:r>
          </a:p>
          <a:p>
            <a:pPr eaLnBrk="1" hangingPunct="1"/>
            <a:r>
              <a:rPr lang="en-US" sz="2900" smtClean="0"/>
              <a:t>tsmsuoct</a:t>
            </a:r>
          </a:p>
          <a:p>
            <a:pPr eaLnBrk="1" hangingPunct="1"/>
            <a:r>
              <a:rPr lang="en-US" sz="2900" smtClean="0"/>
              <a:t>msinvdpc</a:t>
            </a:r>
          </a:p>
          <a:p>
            <a:pPr eaLnBrk="1" hangingPunct="1"/>
            <a:r>
              <a:rPr lang="en-US" sz="2900" smtClean="0"/>
              <a:t>msinvsio</a:t>
            </a:r>
          </a:p>
          <a:p>
            <a:pPr eaLnBrk="1" hangingPunct="1"/>
            <a:r>
              <a:rPr lang="en-US" sz="2900" smtClean="0"/>
              <a:t>msinvsif</a:t>
            </a:r>
          </a:p>
          <a:p>
            <a:pPr eaLnBrk="1" hangingPunct="1"/>
            <a:endParaRPr lang="en-US" sz="2900" smtClean="0"/>
          </a:p>
          <a:p>
            <a:pPr eaLnBrk="1" hangingPunct="1"/>
            <a:endParaRPr lang="en-US" sz="2500" smtClean="0"/>
          </a:p>
        </p:txBody>
      </p:sp>
      <p:sp>
        <p:nvSpPr>
          <p:cNvPr id="59396" name="Rectangle 4"/>
          <p:cNvSpPr>
            <a:spLocks noGrp="1" noChangeArrowheads="1"/>
          </p:cNvSpPr>
          <p:nvPr>
            <p:ph type="body" sz="half" idx="2"/>
          </p:nvPr>
        </p:nvSpPr>
        <p:spPr>
          <a:xfrm>
            <a:off x="4867275" y="1114425"/>
            <a:ext cx="4144963" cy="5584825"/>
          </a:xfrm>
        </p:spPr>
        <p:txBody>
          <a:bodyPr/>
          <a:lstStyle/>
          <a:p>
            <a:pPr eaLnBrk="1" hangingPunct="1"/>
            <a:r>
              <a:rPr lang="en-US" sz="2900" smtClean="0"/>
              <a:t>msinvslc</a:t>
            </a:r>
          </a:p>
          <a:p>
            <a:pPr eaLnBrk="1" hangingPunct="1"/>
            <a:r>
              <a:rPr lang="en-US" sz="2900" smtClean="0"/>
              <a:t>msudscrd</a:t>
            </a:r>
          </a:p>
          <a:p>
            <a:pPr eaLnBrk="1" hangingPunct="1"/>
            <a:r>
              <a:rPr lang="en-US" sz="2900" smtClean="0"/>
              <a:t>nmgwsdsabl</a:t>
            </a:r>
          </a:p>
          <a:p>
            <a:pPr eaLnBrk="1" hangingPunct="1"/>
            <a:r>
              <a:rPr lang="en-US" sz="2900" smtClean="0"/>
              <a:t>gttperfd</a:t>
            </a:r>
          </a:p>
          <a:p>
            <a:pPr eaLnBrk="1" hangingPunct="1"/>
            <a:r>
              <a:rPr lang="en-US" sz="2900" smtClean="0"/>
              <a:t>gttun0ns</a:t>
            </a:r>
          </a:p>
          <a:p>
            <a:pPr eaLnBrk="1" hangingPunct="1"/>
            <a:r>
              <a:rPr lang="en-US" sz="2900" smtClean="0"/>
              <a:t>gttun1nt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33400" y="0"/>
            <a:ext cx="8229600" cy="630936"/>
          </a:xfrm>
        </p:spPr>
        <p:txBody>
          <a:bodyPr/>
          <a:lstStyle/>
          <a:p>
            <a:pPr eaLnBrk="1" hangingPunct="1"/>
            <a:r>
              <a:rPr lang="en-US" dirty="0" smtClean="0"/>
              <a:t>STP Report Event Names Defined</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85775" y="-9525"/>
            <a:ext cx="8582025" cy="914400"/>
          </a:xfrm>
        </p:spPr>
        <p:txBody>
          <a:bodyPr/>
          <a:lstStyle/>
          <a:p>
            <a:pPr eaLnBrk="1" hangingPunct="1"/>
            <a:r>
              <a:rPr lang="en-US" dirty="0" smtClean="0"/>
              <a:t>Learning Activity 3</a:t>
            </a:r>
          </a:p>
        </p:txBody>
      </p:sp>
      <p:pic>
        <p:nvPicPr>
          <p:cNvPr id="61443" name="Picture 3" descr="j0415858"/>
          <p:cNvPicPr>
            <a:picLocks noChangeAspect="1" noChangeArrowheads="1"/>
          </p:cNvPicPr>
          <p:nvPr/>
        </p:nvPicPr>
        <p:blipFill>
          <a:blip r:embed="rId3" cstate="print"/>
          <a:srcRect/>
          <a:stretch>
            <a:fillRect/>
          </a:stretch>
        </p:blipFill>
        <p:spPr bwMode="auto">
          <a:xfrm>
            <a:off x="2173288" y="2170113"/>
            <a:ext cx="4724400" cy="3505200"/>
          </a:xfrm>
          <a:prstGeom prst="rect">
            <a:avLst/>
          </a:prstGeom>
          <a:noFill/>
          <a:ln w="9525">
            <a:noFill/>
            <a:miter lim="800000"/>
            <a:headEnd/>
            <a:tailEnd/>
          </a:ln>
        </p:spPr>
      </p:pic>
      <p:sp>
        <p:nvSpPr>
          <p:cNvPr id="1537028" name="Comment 4" hidden="1"/>
          <p:cNvSpPr>
            <a:spLocks noChangeArrowheads="1"/>
          </p:cNvSpPr>
          <p:nvPr/>
        </p:nvSpPr>
        <p:spPr bwMode="auto">
          <a:xfrm>
            <a:off x="1285875" y="2660650"/>
            <a:ext cx="6278563" cy="220662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Learning Activity 4 answers</a:t>
            </a:r>
          </a:p>
          <a:p>
            <a:pPr marL="342900" indent="-342900">
              <a:spcBef>
                <a:spcPct val="50000"/>
              </a:spcBef>
              <a:buFontTx/>
              <a:buAutoNum type="arabicPeriod"/>
              <a:defRPr/>
            </a:pPr>
            <a:r>
              <a:rPr lang="en-US" sz="1200">
                <a:solidFill>
                  <a:srgbClr val="000000"/>
                </a:solidFill>
                <a:latin typeface="Arial" pitchFamily="34" charset="0"/>
              </a:rPr>
              <a:t>rept-meas:type=systot:enttype=stp</a:t>
            </a:r>
          </a:p>
          <a:p>
            <a:pPr marL="342900" indent="-342900">
              <a:spcBef>
                <a:spcPct val="50000"/>
              </a:spcBef>
              <a:buFontTx/>
              <a:buAutoNum type="arabicPeriod"/>
              <a:defRPr/>
            </a:pPr>
            <a:r>
              <a:rPr lang="en-US" sz="1200">
                <a:solidFill>
                  <a:srgbClr val="000000"/>
                </a:solidFill>
                <a:latin typeface="Arial" pitchFamily="34" charset="0"/>
              </a:rPr>
              <a:t>rept-meas:type=systot:enttype=tt:tt=254</a:t>
            </a:r>
          </a:p>
          <a:p>
            <a:pPr marL="342900" indent="-342900">
              <a:spcBef>
                <a:spcPct val="50000"/>
              </a:spcBef>
              <a:buFontTx/>
              <a:buAutoNum type="arabicPeriod"/>
              <a:defRPr/>
            </a:pPr>
            <a:r>
              <a:rPr lang="en-US" sz="1200">
                <a:solidFill>
                  <a:srgbClr val="000000"/>
                </a:solidFill>
                <a:latin typeface="Arial" pitchFamily="34" charset="0"/>
              </a:rPr>
              <a:t>rept-meas:type=systot:enttype=stp:period=specific:hh=1130</a:t>
            </a:r>
          </a:p>
          <a:p>
            <a:pPr marL="342900" indent="-342900">
              <a:spcBef>
                <a:spcPct val="50000"/>
              </a:spcBef>
              <a:buFontTx/>
              <a:buAutoNum type="arabicPeriod"/>
              <a:defRPr/>
            </a:pPr>
            <a:r>
              <a:rPr lang="en-US" sz="1200">
                <a:solidFill>
                  <a:srgbClr val="000000"/>
                </a:solidFill>
                <a:latin typeface="Arial" pitchFamily="34" charset="0"/>
              </a:rPr>
              <a:t>rept-meas:type=nm:enttype=stp</a:t>
            </a:r>
          </a:p>
          <a:p>
            <a:pPr marL="342900" indent="-342900">
              <a:spcBef>
                <a:spcPct val="50000"/>
              </a:spcBef>
              <a:buFontTx/>
              <a:buAutoNum type="arabicPeriod"/>
              <a:defRPr/>
            </a:pPr>
            <a:r>
              <a:rPr lang="en-US" sz="1200">
                <a:solidFill>
                  <a:srgbClr val="000000"/>
                </a:solidFill>
                <a:latin typeface="Arial" pitchFamily="34" charset="0"/>
              </a:rPr>
              <a:t>rept-meas:type=mtcdth:enttype=stp</a:t>
            </a:r>
          </a:p>
          <a:p>
            <a:pPr marL="342900" indent="-342900">
              <a:spcBef>
                <a:spcPct val="50000"/>
              </a:spcBef>
              <a:buFontTx/>
              <a:buAutoNum type="arabicPeriod"/>
              <a:defRPr/>
            </a:pPr>
            <a:r>
              <a:rPr lang="en-US" sz="1200">
                <a:solidFill>
                  <a:srgbClr val="000000"/>
                </a:solidFill>
                <a:latin typeface="Arial" pitchFamily="34" charset="0"/>
              </a:rPr>
              <a:t>systot, mtcd, mtcdth</a:t>
            </a:r>
          </a:p>
          <a:p>
            <a:pPr marL="342900" indent="-342900">
              <a:spcBef>
                <a:spcPct val="50000"/>
              </a:spcBef>
              <a:buFontTx/>
              <a:buAutoNum type="arabicPeriod"/>
              <a:defRPr/>
            </a:pPr>
            <a:r>
              <a:rPr lang="en-US" sz="1200">
                <a:solidFill>
                  <a:srgbClr val="000000"/>
                </a:solidFill>
                <a:latin typeface="Arial" pitchFamily="34" charset="0"/>
              </a:rPr>
              <a:t>NM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533400" y="0"/>
            <a:ext cx="9220200" cy="457200"/>
          </a:xfrm>
        </p:spPr>
        <p:txBody>
          <a:bodyPr/>
          <a:lstStyle/>
          <a:p>
            <a:pPr eaLnBrk="1" hangingPunct="1"/>
            <a:r>
              <a:rPr lang="en-US" sz="2400" dirty="0" smtClean="0"/>
              <a:t>Learning Activity 3: Generating STP On-Demand Reports</a:t>
            </a:r>
          </a:p>
        </p:txBody>
      </p:sp>
      <p:sp>
        <p:nvSpPr>
          <p:cNvPr id="62467" name="Rectangle 3"/>
          <p:cNvSpPr>
            <a:spLocks noGrp="1" noChangeArrowheads="1"/>
          </p:cNvSpPr>
          <p:nvPr>
            <p:ph type="body" idx="1"/>
          </p:nvPr>
        </p:nvSpPr>
        <p:spPr/>
        <p:txBody>
          <a:bodyPr/>
          <a:lstStyle/>
          <a:p>
            <a:pPr eaLnBrk="1" hangingPunct="1"/>
            <a:r>
              <a:rPr lang="en-US" smtClean="0"/>
              <a:t>Provides hands-on practice with the EAGLE STP user interface for displaying STP measurement reports.</a:t>
            </a:r>
          </a:p>
          <a:p>
            <a:pPr eaLnBrk="1" hangingPunct="1"/>
            <a:r>
              <a:rPr lang="en-US" smtClean="0"/>
              <a:t>After completing this exercise, the student will be able to:</a:t>
            </a:r>
          </a:p>
          <a:p>
            <a:pPr lvl="1" eaLnBrk="1" hangingPunct="1"/>
            <a:r>
              <a:rPr lang="en-US" smtClean="0"/>
              <a:t>Generate on-demand measurement reports for the STP</a:t>
            </a:r>
          </a:p>
          <a:p>
            <a:pPr eaLnBrk="1" hangingPunct="1"/>
            <a:r>
              <a:rPr lang="en-US" smtClean="0"/>
              <a:t>Materials, Equipment, and References</a:t>
            </a:r>
          </a:p>
          <a:p>
            <a:pPr lvl="1" eaLnBrk="1" hangingPunct="1"/>
            <a:r>
              <a:rPr lang="en-US" smtClean="0"/>
              <a:t>EAGLE STP</a:t>
            </a:r>
          </a:p>
          <a:p>
            <a:pPr lvl="1" eaLnBrk="1" hangingPunct="1"/>
            <a:r>
              <a:rPr lang="en-US" smtClean="0"/>
              <a:t>EAGLE User Interface Terminal</a:t>
            </a:r>
          </a:p>
          <a:p>
            <a:pPr lvl="1" eaLnBrk="1" hangingPunct="1"/>
            <a:r>
              <a:rPr lang="en-US" smtClean="0"/>
              <a:t>EAGLE Commands Manual</a:t>
            </a:r>
          </a:p>
          <a:p>
            <a:pPr eaLnBrk="1" hangingPunct="1"/>
            <a:endParaRPr lang="en-US"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33400" y="0"/>
            <a:ext cx="9144000" cy="914400"/>
          </a:xfrm>
        </p:spPr>
        <p:txBody>
          <a:bodyPr/>
          <a:lstStyle/>
          <a:p>
            <a:pPr eaLnBrk="1" hangingPunct="1"/>
            <a:r>
              <a:rPr lang="en-US" sz="2400" dirty="0" smtClean="0"/>
              <a:t>Learning Activity 3: Generating STP On-Demand Reports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85775" y="-9525"/>
            <a:ext cx="8582025" cy="914400"/>
          </a:xfrm>
        </p:spPr>
        <p:txBody>
          <a:bodyPr/>
          <a:lstStyle/>
          <a:p>
            <a:pPr eaLnBrk="1" hangingPunct="1"/>
            <a:r>
              <a:rPr lang="en-US" dirty="0" smtClean="0"/>
              <a:t>Check Your Learning</a:t>
            </a:r>
          </a:p>
        </p:txBody>
      </p:sp>
      <p:sp>
        <p:nvSpPr>
          <p:cNvPr id="64515" name="Rectangle 3"/>
          <p:cNvSpPr>
            <a:spLocks noGrp="1" noChangeArrowheads="1"/>
          </p:cNvSpPr>
          <p:nvPr>
            <p:ph type="body" idx="1"/>
          </p:nvPr>
        </p:nvSpPr>
        <p:spPr>
          <a:xfrm>
            <a:off x="557213" y="1114425"/>
            <a:ext cx="8455025" cy="1277938"/>
          </a:xfrm>
        </p:spPr>
        <p:txBody>
          <a:bodyPr/>
          <a:lstStyle/>
          <a:p>
            <a:pPr eaLnBrk="1" hangingPunct="1"/>
            <a:r>
              <a:rPr lang="en-US" smtClean="0"/>
              <a:t>Answer the questions to the best of your ability.</a:t>
            </a:r>
          </a:p>
          <a:p>
            <a:pPr eaLnBrk="1" hangingPunct="1"/>
            <a:r>
              <a:rPr lang="en-US" smtClean="0"/>
              <a:t>We will review all answers as a group.</a:t>
            </a:r>
          </a:p>
          <a:p>
            <a:pPr eaLnBrk="1" hangingPunct="1"/>
            <a:endParaRPr lang="en-US" smtClean="0"/>
          </a:p>
        </p:txBody>
      </p:sp>
      <p:pic>
        <p:nvPicPr>
          <p:cNvPr id="64516" name="Picture 4" descr="bs01891_"/>
          <p:cNvPicPr>
            <a:picLocks noChangeAspect="1" noChangeArrowheads="1"/>
          </p:cNvPicPr>
          <p:nvPr/>
        </p:nvPicPr>
        <p:blipFill>
          <a:blip r:embed="rId3" cstate="print"/>
          <a:srcRect/>
          <a:stretch>
            <a:fillRect/>
          </a:stretch>
        </p:blipFill>
        <p:spPr bwMode="auto">
          <a:xfrm>
            <a:off x="3325813" y="2571750"/>
            <a:ext cx="2097087" cy="2517775"/>
          </a:xfrm>
          <a:prstGeom prst="rect">
            <a:avLst/>
          </a:prstGeom>
          <a:noFill/>
          <a:ln w="9525">
            <a:noFill/>
            <a:miter lim="800000"/>
            <a:headEnd/>
            <a:tailEnd/>
          </a:ln>
        </p:spPr>
      </p:pic>
      <p:sp>
        <p:nvSpPr>
          <p:cNvPr id="1543173" name="Comment 5" hidden="1"/>
          <p:cNvSpPr>
            <a:spLocks noChangeArrowheads="1"/>
          </p:cNvSpPr>
          <p:nvPr/>
        </p:nvSpPr>
        <p:spPr bwMode="auto">
          <a:xfrm>
            <a:off x="587375" y="2495550"/>
            <a:ext cx="7321550" cy="3486150"/>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Module 2 Review Answers</a:t>
            </a:r>
          </a:p>
          <a:p>
            <a:pPr marL="342900" indent="-342900">
              <a:spcBef>
                <a:spcPct val="50000"/>
              </a:spcBef>
              <a:buFontTx/>
              <a:buAutoNum type="arabicPeriod"/>
              <a:defRPr/>
            </a:pPr>
            <a:r>
              <a:rPr lang="en-US" sz="1200">
                <a:solidFill>
                  <a:srgbClr val="000000"/>
                </a:solidFill>
                <a:latin typeface="Arial" pitchFamily="34" charset="0"/>
              </a:rPr>
              <a:t>nm, systot, mtcd, mtcdth (any three of these)</a:t>
            </a:r>
          </a:p>
          <a:p>
            <a:pPr marL="342900" indent="-342900">
              <a:spcBef>
                <a:spcPct val="50000"/>
              </a:spcBef>
              <a:buFontTx/>
              <a:buAutoNum type="arabicPeriod"/>
              <a:defRPr/>
            </a:pPr>
            <a:r>
              <a:rPr lang="en-US" sz="1200">
                <a:solidFill>
                  <a:srgbClr val="000000"/>
                </a:solidFill>
                <a:latin typeface="Arial" pitchFamily="34" charset="0"/>
              </a:rPr>
              <a:t>Originated MSU octets – MSU octets carrying the STP PC as the OPC. These would be queries where GTT was performed and network management messages generated by the STP.</a:t>
            </a:r>
          </a:p>
          <a:p>
            <a:pPr marL="342900" indent="-342900">
              <a:spcBef>
                <a:spcPct val="50000"/>
              </a:spcBef>
              <a:buFontTx/>
              <a:buAutoNum type="arabicPeriod"/>
              <a:defRPr/>
            </a:pPr>
            <a:r>
              <a:rPr lang="en-US" sz="1200">
                <a:solidFill>
                  <a:srgbClr val="000000"/>
                </a:solidFill>
                <a:latin typeface="Arial" pitchFamily="34" charset="0"/>
              </a:rPr>
              <a:t>Terminate MSU octets – MSU octets carrying the STP PC as the DPC. These would be queries and network management messages sent to the STP.</a:t>
            </a:r>
          </a:p>
          <a:p>
            <a:pPr marL="342900" indent="-342900">
              <a:spcBef>
                <a:spcPct val="50000"/>
              </a:spcBef>
              <a:buFontTx/>
              <a:buAutoNum type="arabicPeriod"/>
              <a:defRPr/>
            </a:pPr>
            <a:r>
              <a:rPr lang="en-US" sz="1200">
                <a:solidFill>
                  <a:srgbClr val="000000"/>
                </a:solidFill>
                <a:latin typeface="Arial" pitchFamily="34" charset="0"/>
              </a:rPr>
              <a:t>Thru switched MSU octets – MSU octets not carrying the STP PC in either the OPC, or DPC. These would be ISUP, NM and queries not sent to the STP PC, only routed through to another signaling point.</a:t>
            </a:r>
          </a:p>
          <a:p>
            <a:pPr marL="342900" indent="-342900">
              <a:spcBef>
                <a:spcPct val="50000"/>
              </a:spcBef>
              <a:buFontTx/>
              <a:buAutoNum type="arabicPeriod"/>
              <a:defRPr/>
            </a:pPr>
            <a:r>
              <a:rPr lang="en-US" sz="1200">
                <a:solidFill>
                  <a:srgbClr val="000000"/>
                </a:solidFill>
                <a:latin typeface="Arial" pitchFamily="34" charset="0"/>
              </a:rPr>
              <a:t>Number of GTTs performed.</a:t>
            </a:r>
          </a:p>
          <a:p>
            <a:pPr marL="342900" indent="-342900">
              <a:spcBef>
                <a:spcPct val="50000"/>
              </a:spcBef>
              <a:buFontTx/>
              <a:buAutoNum type="arabicPeriod"/>
              <a:defRPr/>
            </a:pPr>
            <a:r>
              <a:rPr lang="en-US" sz="1200">
                <a:solidFill>
                  <a:srgbClr val="000000"/>
                </a:solidFill>
                <a:latin typeface="Arial" pitchFamily="34" charset="0"/>
              </a:rPr>
              <a:t>Number of MSUs discarded for any reason.</a:t>
            </a:r>
          </a:p>
          <a:p>
            <a:pPr marL="342900" indent="-342900">
              <a:spcBef>
                <a:spcPct val="50000"/>
              </a:spcBef>
              <a:buFontTx/>
              <a:buAutoNum type="arabicPeriod"/>
              <a:defRPr/>
            </a:pPr>
            <a:r>
              <a:rPr lang="en-US" sz="1200">
                <a:solidFill>
                  <a:srgbClr val="000000"/>
                </a:solidFill>
                <a:latin typeface="Arial" pitchFamily="34" charset="0"/>
              </a:rPr>
              <a:t>MSUs with invalid SIO.</a:t>
            </a:r>
          </a:p>
          <a:p>
            <a:pPr marL="342900" indent="-342900">
              <a:spcBef>
                <a:spcPct val="50000"/>
              </a:spcBef>
              <a:buFontTx/>
              <a:buAutoNum type="arabicPeriod"/>
              <a:defRPr/>
            </a:pPr>
            <a:r>
              <a:rPr lang="en-US" sz="1200">
                <a:solidFill>
                  <a:srgbClr val="000000"/>
                </a:solidFill>
                <a:latin typeface="Arial" pitchFamily="34" charset="0"/>
              </a:rPr>
              <a:t>MSUs with invalid DPC.</a:t>
            </a:r>
          </a:p>
          <a:p>
            <a:pPr marL="342900" indent="-342900">
              <a:spcBef>
                <a:spcPct val="50000"/>
              </a:spcBef>
              <a:defRPr/>
            </a:pPr>
            <a:endParaRPr lang="en-US" sz="12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85775" y="-9525"/>
            <a:ext cx="8582025" cy="914400"/>
          </a:xfrm>
        </p:spPr>
        <p:txBody>
          <a:bodyPr/>
          <a:lstStyle/>
          <a:p>
            <a:pPr eaLnBrk="1" hangingPunct="1"/>
            <a:r>
              <a:rPr lang="en-US" dirty="0" smtClean="0"/>
              <a:t>Blank Slide for Review Questions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ctrTitle"/>
          </p:nvPr>
        </p:nvSpPr>
        <p:spPr>
          <a:xfrm>
            <a:off x="0" y="5448300"/>
            <a:ext cx="9144000" cy="723900"/>
          </a:xfrm>
        </p:spPr>
        <p:txBody>
          <a:bodyPr>
            <a:normAutofit/>
          </a:bodyPr>
          <a:lstStyle/>
          <a:p>
            <a:pPr eaLnBrk="1" hangingPunct="1"/>
            <a:r>
              <a:rPr lang="en-US" sz="2400" dirty="0" smtClean="0">
                <a:solidFill>
                  <a:schemeClr val="tx1"/>
                </a:solidFill>
              </a:rPr>
              <a:t>     </a:t>
            </a:r>
            <a:r>
              <a:rPr lang="en-US" sz="2400" dirty="0" smtClean="0"/>
              <a:t>Analyzing Signaling Link Reports</a:t>
            </a:r>
          </a:p>
        </p:txBody>
      </p:sp>
      <p:sp>
        <p:nvSpPr>
          <p:cNvPr id="66564" name="Rectangle 3"/>
          <p:cNvSpPr>
            <a:spLocks noGrp="1" noChangeArrowheads="1"/>
          </p:cNvSpPr>
          <p:nvPr>
            <p:ph type="subTitle" idx="1"/>
          </p:nvPr>
        </p:nvSpPr>
        <p:spPr>
          <a:xfrm>
            <a:off x="393700" y="3686175"/>
            <a:ext cx="3187700" cy="657225"/>
          </a:xfrm>
        </p:spPr>
        <p:txBody>
          <a:bodyPr/>
          <a:lstStyle/>
          <a:p>
            <a:pPr eaLnBrk="1" hangingPunct="1"/>
            <a:r>
              <a:rPr lang="en-US" dirty="0" smtClean="0"/>
              <a:t>Module 3</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447675" y="19050"/>
            <a:ext cx="7829550" cy="523220"/>
          </a:xfrm>
          <a:prstGeom prst="rect">
            <a:avLst/>
          </a:prstGeom>
          <a:noFill/>
          <a:ln w="9525">
            <a:noFill/>
            <a:miter lim="800000"/>
            <a:headEnd/>
            <a:tailEnd/>
          </a:ln>
        </p:spPr>
        <p:txBody>
          <a:bodyPr>
            <a:spAutoFit/>
          </a:bodyPr>
          <a:lstStyle/>
          <a:p>
            <a:pPr algn="ctr">
              <a:spcBef>
                <a:spcPct val="50000"/>
              </a:spcBef>
            </a:pPr>
            <a:r>
              <a:rPr lang="en-US" sz="2800" b="1" dirty="0">
                <a:solidFill>
                  <a:schemeClr val="bg1"/>
                </a:solidFill>
              </a:rPr>
              <a:t>Student Notes</a:t>
            </a: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p:txBody>
          <a:bodyPr/>
          <a:lstStyle/>
          <a:p>
            <a:pPr eaLnBrk="1" hangingPunct="1">
              <a:spcAft>
                <a:spcPct val="20000"/>
              </a:spcAft>
              <a:buFont typeface="Wingdings" pitchFamily="2" charset="2"/>
              <a:buNone/>
            </a:pPr>
            <a:r>
              <a:rPr lang="en-US" b="1" smtClean="0"/>
              <a:t>After this Module, you should be able to:</a:t>
            </a:r>
          </a:p>
          <a:p>
            <a:pPr lvl="1" eaLnBrk="1" hangingPunct="1"/>
            <a:r>
              <a:rPr lang="en-US" smtClean="0"/>
              <a:t>Provide instructions in analyzing Signaling Link measurement reports to determine the data in each report, and when they may be obtained. </a:t>
            </a:r>
          </a:p>
          <a:p>
            <a:pPr lvl="1" eaLnBrk="1" hangingPunct="1"/>
            <a:r>
              <a:rPr lang="en-US" smtClean="0"/>
              <a:t>Understand the different types of measurement reports and proper commands to obtain them.</a:t>
            </a:r>
          </a:p>
          <a:p>
            <a:pPr lvl="1" eaLnBrk="1" hangingPunct="1"/>
            <a:r>
              <a:rPr lang="en-US" smtClean="0"/>
              <a:t>Describe collection and retention periods, for all reports.</a:t>
            </a:r>
          </a:p>
          <a:p>
            <a:pPr lvl="1" eaLnBrk="1" hangingPunct="1"/>
            <a:r>
              <a:rPr lang="en-US" smtClean="0"/>
              <a:t>Understand the reporting modes for each report.</a:t>
            </a:r>
          </a:p>
          <a:p>
            <a:pPr lvl="1" eaLnBrk="1" hangingPunct="1"/>
            <a:r>
              <a:rPr lang="en-US" smtClean="0"/>
              <a:t>Understand the event names for each report.</a:t>
            </a:r>
          </a:p>
          <a:p>
            <a:pPr eaLnBrk="1" hangingPunct="1">
              <a:spcAft>
                <a:spcPct val="20000"/>
              </a:spcAft>
              <a:buFont typeface="Wingdings" pitchFamily="2" charset="2"/>
              <a:buNone/>
            </a:pPr>
            <a:r>
              <a:rPr lang="en-US" smtClean="0"/>
              <a:t> </a:t>
            </a:r>
          </a:p>
        </p:txBody>
      </p:sp>
      <p:sp>
        <p:nvSpPr>
          <p:cNvPr id="67587" name="Rectangle 3"/>
          <p:cNvSpPr>
            <a:spLocks noGrp="1" noChangeArrowheads="1"/>
          </p:cNvSpPr>
          <p:nvPr>
            <p:ph type="title"/>
          </p:nvPr>
        </p:nvSpPr>
        <p:spPr>
          <a:xfrm>
            <a:off x="533400" y="0"/>
            <a:ext cx="8229600" cy="630936"/>
          </a:xfrm>
        </p:spPr>
        <p:txBody>
          <a:bodyPr/>
          <a:lstStyle/>
          <a:p>
            <a:pPr eaLnBrk="1" hangingPunct="1"/>
            <a:r>
              <a:rPr lang="en-US" dirty="0" smtClean="0"/>
              <a:t>Module 3 Objectives</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533400" y="0"/>
            <a:ext cx="8229600" cy="630936"/>
          </a:xfrm>
        </p:spPr>
        <p:txBody>
          <a:bodyPr/>
          <a:lstStyle/>
          <a:p>
            <a:pPr eaLnBrk="1" hangingPunct="1"/>
            <a:r>
              <a:rPr lang="en-US" dirty="0" smtClean="0"/>
              <a:t>Analyzing Signaling Link Reports</a:t>
            </a:r>
          </a:p>
        </p:txBody>
      </p:sp>
      <p:sp>
        <p:nvSpPr>
          <p:cNvPr id="68611" name="Rectangle 3"/>
          <p:cNvSpPr>
            <a:spLocks noGrp="1" noChangeArrowheads="1"/>
          </p:cNvSpPr>
          <p:nvPr>
            <p:ph type="body" idx="1"/>
          </p:nvPr>
        </p:nvSpPr>
        <p:spPr/>
        <p:txBody>
          <a:bodyPr/>
          <a:lstStyle/>
          <a:p>
            <a:pPr eaLnBrk="1" hangingPunct="1">
              <a:buFont typeface="Wingdings" pitchFamily="2" charset="2"/>
              <a:buNone/>
            </a:pPr>
            <a:r>
              <a:rPr lang="en-US" smtClean="0"/>
              <a:t>	Multiple reports provide signaling link information using different reporting intervals. Examples would include the following:</a:t>
            </a:r>
          </a:p>
          <a:p>
            <a:pPr lvl="1" eaLnBrk="1" hangingPunct="1"/>
            <a:r>
              <a:rPr lang="en-US" smtClean="0"/>
              <a:t>NM – link 5 minute report</a:t>
            </a:r>
          </a:p>
          <a:p>
            <a:pPr lvl="1" eaLnBrk="1" hangingPunct="1"/>
            <a:r>
              <a:rPr lang="en-US" smtClean="0"/>
              <a:t>COMP - link 30 minute report</a:t>
            </a:r>
          </a:p>
          <a:p>
            <a:pPr lvl="1" eaLnBrk="1" hangingPunct="1"/>
            <a:r>
              <a:rPr lang="en-US" smtClean="0"/>
              <a:t>AVL – link 30 minute report</a:t>
            </a:r>
          </a:p>
          <a:p>
            <a:pPr lvl="1" eaLnBrk="1" hangingPunct="1"/>
            <a:r>
              <a:rPr lang="en-US" smtClean="0"/>
              <a:t>AVLDTH – link hourly report</a:t>
            </a:r>
          </a:p>
          <a:p>
            <a:pPr lvl="1" eaLnBrk="1" hangingPunct="1"/>
            <a:r>
              <a:rPr lang="en-US" smtClean="0"/>
              <a:t>MTCDTH – link hourly report</a:t>
            </a:r>
          </a:p>
          <a:p>
            <a:pPr lvl="1" eaLnBrk="1" hangingPunct="1"/>
            <a:r>
              <a:rPr lang="en-US" smtClean="0"/>
              <a:t>AVLD – link 24 hour report</a:t>
            </a:r>
          </a:p>
          <a:p>
            <a:pPr lvl="1" eaLnBrk="1" hangingPunct="1"/>
            <a:r>
              <a:rPr lang="en-US" smtClean="0"/>
              <a:t>MTCD – link 24 hour report</a:t>
            </a:r>
          </a:p>
          <a:p>
            <a:pPr lvl="1"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484188" y="0"/>
            <a:ext cx="8583612" cy="914400"/>
          </a:xfrm>
        </p:spPr>
        <p:txBody>
          <a:bodyPr/>
          <a:lstStyle/>
          <a:p>
            <a:pPr eaLnBrk="1" hangingPunct="1"/>
            <a:r>
              <a:rPr lang="en-US" dirty="0" smtClean="0"/>
              <a:t>Network Management (NM) Measurements</a:t>
            </a:r>
          </a:p>
        </p:txBody>
      </p:sp>
      <p:sp>
        <p:nvSpPr>
          <p:cNvPr id="69635" name="AutoShape 3"/>
          <p:cNvSpPr>
            <a:spLocks noChangeArrowheads="1"/>
          </p:cNvSpPr>
          <p:nvPr/>
        </p:nvSpPr>
        <p:spPr bwMode="auto">
          <a:xfrm>
            <a:off x="828675" y="1800225"/>
            <a:ext cx="7521575" cy="4144486"/>
          </a:xfrm>
          <a:prstGeom prst="flowChartAlternateProcess">
            <a:avLst/>
          </a:prstGeom>
          <a:solidFill>
            <a:srgbClr val="66FF33"/>
          </a:solidFill>
          <a:ln w="9525">
            <a:noFill/>
            <a:miter lim="800000"/>
            <a:headEnd/>
            <a:tailEnd/>
          </a:ln>
        </p:spPr>
        <p:txBody>
          <a:bodyPr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NETWORK MANAGEMENT MEASUREMENTS ON LINK</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11:45:00 THROUGH 11:49:59</a:t>
            </a:r>
          </a:p>
          <a:p>
            <a:pPr defTabSz="820738" eaLnBrk="0" hangingPunct="0"/>
            <a:endParaRPr lang="en-US" sz="1400" dirty="0">
              <a:solidFill>
                <a:srgbClr val="000000"/>
              </a:solidFill>
            </a:endParaRPr>
          </a:p>
          <a:p>
            <a:pPr defTabSz="820738" eaLnBrk="0" hangingPunct="0"/>
            <a:r>
              <a:rPr lang="en-US" sz="1400" dirty="0">
                <a:solidFill>
                  <a:srgbClr val="000000"/>
                </a:solidFill>
              </a:rPr>
              <a:t>    LINK-NM MEASUREMENTS   LOC:  3305,  LINK:  A</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11:45:00 through 11:49:59.</a:t>
            </a:r>
          </a:p>
          <a:p>
            <a:pPr defTabSz="820738" eaLnBrk="0" hangingPunct="0"/>
            <a:r>
              <a:rPr lang="en-US" sz="1400" dirty="0">
                <a:solidFill>
                  <a:srgbClr val="000000"/>
                </a:solidFill>
              </a:rPr>
              <a:t>    </a:t>
            </a:r>
          </a:p>
          <a:p>
            <a:pPr defTabSz="820738" eaLnBrk="0" hangingPunct="0"/>
            <a:r>
              <a:rPr lang="en-US" sz="1400" dirty="0">
                <a:solidFill>
                  <a:srgbClr val="000000"/>
                </a:solidFill>
              </a:rPr>
              <a:t>    </a:t>
            </a:r>
            <a:r>
              <a:rPr lang="en-US" sz="1400" dirty="0" err="1">
                <a:solidFill>
                  <a:srgbClr val="000000"/>
                </a:solidFill>
              </a:rPr>
              <a:t>DRFEPRO</a:t>
            </a:r>
            <a:r>
              <a:rPr lang="en-US" sz="1400" dirty="0">
                <a:solidFill>
                  <a:srgbClr val="000000"/>
                </a:solidFill>
              </a:rPr>
              <a:t>	= 0,	</a:t>
            </a:r>
            <a:r>
              <a:rPr lang="en-US" sz="1400" dirty="0" err="1">
                <a:solidFill>
                  <a:srgbClr val="000000"/>
                </a:solidFill>
              </a:rPr>
              <a:t>DRBSYLNK</a:t>
            </a:r>
            <a:r>
              <a:rPr lang="en-US" sz="1400" dirty="0">
                <a:solidFill>
                  <a:srgbClr val="000000"/>
                </a:solidFill>
              </a:rPr>
              <a:t>	= 0,	</a:t>
            </a:r>
            <a:r>
              <a:rPr lang="en-US" sz="1400" dirty="0" err="1">
                <a:solidFill>
                  <a:srgbClr val="000000"/>
                </a:solidFill>
              </a:rPr>
              <a:t>DRLCLPRO</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DRLNKUNV</a:t>
            </a:r>
            <a:r>
              <a:rPr lang="en-US" sz="1400" dirty="0">
                <a:solidFill>
                  <a:srgbClr val="000000"/>
                </a:solidFill>
              </a:rPr>
              <a:t>	= 0,	ECCNGLV1	= 0,	ECCNGLV2	= 0,</a:t>
            </a:r>
          </a:p>
          <a:p>
            <a:pPr defTabSz="820738" eaLnBrk="0" hangingPunct="0"/>
            <a:r>
              <a:rPr lang="en-US" sz="1400" dirty="0">
                <a:solidFill>
                  <a:srgbClr val="000000"/>
                </a:solidFill>
              </a:rPr>
              <a:t>    ECCNGLV3	= 0,	MSGDISC0	= 0,	MSGDISC1	= 0,</a:t>
            </a:r>
          </a:p>
          <a:p>
            <a:pPr defTabSz="820738" eaLnBrk="0" hangingPunct="0"/>
            <a:r>
              <a:rPr lang="en-US" sz="1400" dirty="0">
                <a:solidFill>
                  <a:srgbClr val="000000"/>
                </a:solidFill>
              </a:rPr>
              <a:t>    MSGDISC2	= 0,	MSGDISC3	= 0,	</a:t>
            </a:r>
            <a:r>
              <a:rPr lang="en-US" sz="1400" dirty="0" err="1">
                <a:solidFill>
                  <a:srgbClr val="000000"/>
                </a:solidFill>
              </a:rPr>
              <a:t>NMGWSDSABL</a:t>
            </a:r>
            <a:r>
              <a:rPr lang="en-US" sz="1400" dirty="0">
                <a:solidFill>
                  <a:srgbClr val="000000"/>
                </a:solidFill>
              </a:rPr>
              <a:t>	= 0,</a:t>
            </a:r>
          </a:p>
          <a:p>
            <a:pPr defTabSz="820738" eaLnBrk="0" hangingPunct="0"/>
            <a:r>
              <a:rPr lang="en-US" sz="1400" dirty="0">
                <a:solidFill>
                  <a:srgbClr val="000000"/>
                </a:solidFill>
              </a:rPr>
              <a:t>    TDCNGLV1	= 0,	TDCNGLV2	= 0,	TDCNGLV3	= 0,  </a:t>
            </a:r>
          </a:p>
          <a:p>
            <a:pPr defTabSz="820738" eaLnBrk="0" hangingPunct="0"/>
            <a:endParaRPr lang="en-US" sz="1400" dirty="0">
              <a:solidFill>
                <a:srgbClr val="000000"/>
              </a:solidFill>
            </a:endParaRPr>
          </a:p>
          <a:p>
            <a:pPr defTabSz="820738" eaLnBrk="0" hangingPunct="0"/>
            <a:endParaRPr lang="en-US" sz="1400" b="1" dirty="0">
              <a:solidFill>
                <a:srgbClr val="000000"/>
              </a:solidFill>
              <a:latin typeface="Courier New" pitchFamily="49" charset="0"/>
            </a:endParaRPr>
          </a:p>
          <a:p>
            <a:pPr defTabSz="820738" eaLnBrk="0" hangingPunct="0"/>
            <a:endParaRPr lang="en-US" sz="1400" b="1" dirty="0">
              <a:solidFill>
                <a:schemeClr val="bg2"/>
              </a:solidFill>
              <a:latin typeface="Courier New" pitchFamily="49" charset="0"/>
            </a:endParaRPr>
          </a:p>
        </p:txBody>
      </p:sp>
      <p:sp>
        <p:nvSpPr>
          <p:cNvPr id="69636" name="Text Box 4"/>
          <p:cNvSpPr txBox="1">
            <a:spLocks noChangeArrowheads="1"/>
          </p:cNvSpPr>
          <p:nvPr/>
        </p:nvSpPr>
        <p:spPr bwMode="auto">
          <a:xfrm>
            <a:off x="0" y="990600"/>
            <a:ext cx="9144000" cy="509588"/>
          </a:xfrm>
          <a:prstGeom prst="rect">
            <a:avLst/>
          </a:prstGeom>
          <a:noFill/>
          <a:ln w="12700" cap="sq">
            <a:noFill/>
            <a:miter lim="800000"/>
            <a:headEnd type="none" w="sm" len="sm"/>
            <a:tailEnd type="none" w="sm" len="sm"/>
          </a:ln>
        </p:spPr>
        <p:txBody>
          <a:bodyPr lIns="82058" tIns="41029" rIns="82058" bIns="41029">
            <a:spAutoFit/>
          </a:bodyPr>
          <a:lstStyle/>
          <a:p>
            <a:pPr algn="ctr" defTabSz="820738" eaLnBrk="0" hangingPunct="0"/>
            <a:r>
              <a:rPr lang="en-US" sz="2800" dirty="0" smtClean="0"/>
              <a:t>rept-</a:t>
            </a:r>
            <a:r>
              <a:rPr lang="en-US" sz="2800" dirty="0" err="1" smtClean="0"/>
              <a:t>meas:type</a:t>
            </a:r>
            <a:r>
              <a:rPr lang="en-US" sz="2800" dirty="0" smtClean="0"/>
              <a:t>=</a:t>
            </a:r>
            <a:r>
              <a:rPr lang="en-US" sz="2800" dirty="0" err="1" smtClean="0"/>
              <a:t>nm:enttype</a:t>
            </a:r>
            <a:r>
              <a:rPr lang="en-US" sz="2800" dirty="0" smtClean="0"/>
              <a:t>=</a:t>
            </a:r>
            <a:r>
              <a:rPr lang="en-US" sz="2800" dirty="0" err="1" smtClean="0"/>
              <a:t>link:loc</a:t>
            </a:r>
            <a:r>
              <a:rPr lang="en-US" sz="2800" dirty="0" smtClean="0"/>
              <a:t>=3305:link=a</a:t>
            </a:r>
            <a:endParaRPr lang="en-US"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84188" y="0"/>
            <a:ext cx="8583612" cy="914400"/>
          </a:xfrm>
        </p:spPr>
        <p:txBody>
          <a:bodyPr/>
          <a:lstStyle/>
          <a:p>
            <a:pPr eaLnBrk="1" hangingPunct="1"/>
            <a:r>
              <a:rPr lang="en-US" dirty="0" smtClean="0"/>
              <a:t>Component (COMP) Measurements</a:t>
            </a:r>
          </a:p>
        </p:txBody>
      </p:sp>
      <p:sp>
        <p:nvSpPr>
          <p:cNvPr id="70659" name="AutoShape 3"/>
          <p:cNvSpPr>
            <a:spLocks noChangeArrowheads="1"/>
          </p:cNvSpPr>
          <p:nvPr/>
        </p:nvSpPr>
        <p:spPr bwMode="auto">
          <a:xfrm>
            <a:off x="66675" y="1028700"/>
            <a:ext cx="9020175" cy="5457825"/>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COMPONENT MEASUREMENTS ON LINK</a:t>
            </a:r>
          </a:p>
          <a:p>
            <a:pPr defTabSz="820738" eaLnBrk="0" hangingPunct="0"/>
            <a:r>
              <a:rPr lang="en-US" sz="1400" dirty="0">
                <a:solidFill>
                  <a:srgbClr val="000000"/>
                </a:solidFill>
              </a:rPr>
              <a:t>    REPORT PERIOD: SPECIFIC</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LINK-COMP MEASUREMENTS:  LOC: 1201   LINK:  A</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11:00:00 through 11:29:59.</a:t>
            </a:r>
          </a:p>
          <a:p>
            <a:pPr defTabSz="820738" eaLnBrk="0" hangingPunct="0"/>
            <a:r>
              <a:rPr lang="en-US" sz="1400" dirty="0">
                <a:solidFill>
                  <a:srgbClr val="000000"/>
                </a:solidFill>
              </a:rPr>
              <a:t>    </a:t>
            </a:r>
          </a:p>
          <a:p>
            <a:pPr defTabSz="820738" eaLnBrk="0" hangingPunct="0"/>
            <a:r>
              <a:rPr lang="en-US" sz="1400" dirty="0">
                <a:solidFill>
                  <a:srgbClr val="000000"/>
                </a:solidFill>
              </a:rPr>
              <a:t>    </a:t>
            </a:r>
            <a:r>
              <a:rPr lang="en-US" sz="1400" dirty="0" err="1">
                <a:solidFill>
                  <a:srgbClr val="000000"/>
                </a:solidFill>
              </a:rPr>
              <a:t>DURLKOTG</a:t>
            </a:r>
            <a:r>
              <a:rPr lang="en-US" sz="1400" dirty="0">
                <a:solidFill>
                  <a:srgbClr val="000000"/>
                </a:solidFill>
              </a:rPr>
              <a:t>	= 0,		</a:t>
            </a:r>
            <a:r>
              <a:rPr lang="en-US" sz="1600" dirty="0">
                <a:solidFill>
                  <a:srgbClr val="000000"/>
                </a:solidFill>
              </a:rPr>
              <a:t>ECCNGLV1</a:t>
            </a:r>
            <a:r>
              <a:rPr lang="en-US" sz="1600" dirty="0"/>
              <a:t> </a:t>
            </a:r>
            <a:r>
              <a:rPr lang="en-US" sz="1400" dirty="0">
                <a:solidFill>
                  <a:srgbClr val="000000"/>
                </a:solidFill>
              </a:rPr>
              <a:t>	= 0,	</a:t>
            </a:r>
            <a:r>
              <a:rPr lang="en-US" sz="1600" dirty="0">
                <a:solidFill>
                  <a:srgbClr val="000000"/>
                </a:solidFill>
              </a:rPr>
              <a:t>ECCNGLV2</a:t>
            </a:r>
            <a:r>
              <a:rPr lang="en-US" sz="1600" dirty="0"/>
              <a:t> </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ECLNKCB</a:t>
            </a:r>
            <a:r>
              <a:rPr lang="en-US" sz="1400" dirty="0">
                <a:solidFill>
                  <a:srgbClr val="000000"/>
                </a:solidFill>
              </a:rPr>
              <a:t>	= 0,		</a:t>
            </a:r>
            <a:r>
              <a:rPr lang="en-US" sz="1400" dirty="0" err="1">
                <a:solidFill>
                  <a:srgbClr val="000000"/>
                </a:solidFill>
              </a:rPr>
              <a:t>ECLNKEXO</a:t>
            </a:r>
            <a:r>
              <a:rPr lang="en-US" sz="1400" dirty="0">
                <a:solidFill>
                  <a:srgbClr val="000000"/>
                </a:solidFill>
              </a:rPr>
              <a:t>	= 0,	</a:t>
            </a:r>
            <a:r>
              <a:rPr lang="en-US" sz="1400" dirty="0" err="1">
                <a:solidFill>
                  <a:srgbClr val="000000"/>
                </a:solidFill>
              </a:rPr>
              <a:t>INCCELLS</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LNKAVALT</a:t>
            </a:r>
            <a:r>
              <a:rPr lang="en-US" sz="1400" dirty="0">
                <a:solidFill>
                  <a:srgbClr val="000000"/>
                </a:solidFill>
              </a:rPr>
              <a:t>	= 1800,		MSGDISC0	= 0,	MSGDISC1	= 0,</a:t>
            </a:r>
          </a:p>
          <a:p>
            <a:pPr defTabSz="820738" eaLnBrk="0" hangingPunct="0"/>
            <a:r>
              <a:rPr lang="en-US" sz="1400" dirty="0">
                <a:solidFill>
                  <a:srgbClr val="000000"/>
                </a:solidFill>
              </a:rPr>
              <a:t>    MSGDISC2	= 0,		MSGDISC3	= 0,	</a:t>
            </a:r>
            <a:r>
              <a:rPr lang="en-US" sz="1400" dirty="0" err="1">
                <a:solidFill>
                  <a:srgbClr val="000000"/>
                </a:solidFill>
              </a:rPr>
              <a:t>MSGRECVD</a:t>
            </a:r>
            <a:r>
              <a:rPr lang="en-US" sz="1400" dirty="0">
                <a:solidFill>
                  <a:srgbClr val="000000"/>
                </a:solidFill>
              </a:rPr>
              <a:t>	= 540000, </a:t>
            </a:r>
          </a:p>
          <a:p>
            <a:pPr defTabSz="820738" eaLnBrk="0" hangingPunct="0"/>
            <a:r>
              <a:rPr lang="en-US" sz="1400" dirty="0">
                <a:solidFill>
                  <a:srgbClr val="000000"/>
                </a:solidFill>
              </a:rPr>
              <a:t>    </a:t>
            </a:r>
            <a:r>
              <a:rPr lang="en-US" sz="1400" dirty="0" err="1">
                <a:solidFill>
                  <a:srgbClr val="000000"/>
                </a:solidFill>
              </a:rPr>
              <a:t>MSURETRN</a:t>
            </a:r>
            <a:r>
              <a:rPr lang="en-US" sz="1400" dirty="0">
                <a:solidFill>
                  <a:srgbClr val="000000"/>
                </a:solidFill>
              </a:rPr>
              <a:t>	= 0,		</a:t>
            </a:r>
            <a:r>
              <a:rPr lang="en-US" sz="1400" dirty="0" err="1">
                <a:solidFill>
                  <a:srgbClr val="000000"/>
                </a:solidFill>
              </a:rPr>
              <a:t>MSGSRGTT</a:t>
            </a:r>
            <a:r>
              <a:rPr lang="en-US" sz="1400" dirty="0">
                <a:solidFill>
                  <a:srgbClr val="000000"/>
                </a:solidFill>
              </a:rPr>
              <a:t>	= 474851,	</a:t>
            </a:r>
            <a:r>
              <a:rPr lang="en-US" sz="1400" dirty="0" err="1">
                <a:solidFill>
                  <a:srgbClr val="000000"/>
                </a:solidFill>
              </a:rPr>
              <a:t>MSGTRAN</a:t>
            </a:r>
            <a:r>
              <a:rPr lang="en-US" sz="1400" dirty="0">
                <a:solidFill>
                  <a:srgbClr val="000000"/>
                </a:solidFill>
              </a:rPr>
              <a:t>	= 532675, </a:t>
            </a:r>
          </a:p>
          <a:p>
            <a:pPr defTabSz="820738" eaLnBrk="0" hangingPunct="0"/>
            <a:r>
              <a:rPr lang="en-US" sz="1400" dirty="0">
                <a:solidFill>
                  <a:srgbClr val="000000"/>
                </a:solidFill>
              </a:rPr>
              <a:t>    </a:t>
            </a:r>
            <a:r>
              <a:rPr lang="en-US" sz="1400" dirty="0" err="1">
                <a:solidFill>
                  <a:srgbClr val="000000"/>
                </a:solidFill>
              </a:rPr>
              <a:t>MTCEUSG</a:t>
            </a:r>
            <a:r>
              <a:rPr lang="en-US" sz="1400" dirty="0">
                <a:solidFill>
                  <a:srgbClr val="000000"/>
                </a:solidFill>
              </a:rPr>
              <a:t>	= 0,		</a:t>
            </a:r>
            <a:r>
              <a:rPr lang="en-US" sz="1400" dirty="0" err="1">
                <a:solidFill>
                  <a:srgbClr val="000000"/>
                </a:solidFill>
              </a:rPr>
              <a:t>NMGWSDSABL</a:t>
            </a:r>
            <a:r>
              <a:rPr lang="en-US" sz="1400" dirty="0">
                <a:solidFill>
                  <a:srgbClr val="000000"/>
                </a:solidFill>
              </a:rPr>
              <a:t>	= 0,	</a:t>
            </a:r>
            <a:r>
              <a:rPr lang="en-US" sz="1400" dirty="0" err="1">
                <a:solidFill>
                  <a:srgbClr val="000000"/>
                </a:solidFill>
              </a:rPr>
              <a:t>MOCTRCGTT</a:t>
            </a:r>
            <a:r>
              <a:rPr lang="en-US" sz="1400" dirty="0">
                <a:solidFill>
                  <a:srgbClr val="000000"/>
                </a:solidFill>
              </a:rPr>
              <a:t>	= </a:t>
            </a:r>
            <a:r>
              <a:rPr lang="en-US" sz="1400" dirty="0" smtClean="0">
                <a:solidFill>
                  <a:srgbClr val="000000"/>
                </a:solidFill>
              </a:rPr>
              <a:t>2849101,  </a:t>
            </a:r>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MOCTTRAN</a:t>
            </a:r>
            <a:r>
              <a:rPr lang="en-US" sz="1400" dirty="0">
                <a:solidFill>
                  <a:srgbClr val="000000"/>
                </a:solidFill>
              </a:rPr>
              <a:t>	= 31967895,	</a:t>
            </a:r>
            <a:r>
              <a:rPr lang="en-US" sz="1400" dirty="0" err="1">
                <a:solidFill>
                  <a:srgbClr val="000000"/>
                </a:solidFill>
              </a:rPr>
              <a:t>SDURECVD</a:t>
            </a:r>
            <a:r>
              <a:rPr lang="en-US" sz="1400" dirty="0">
                <a:solidFill>
                  <a:srgbClr val="000000"/>
                </a:solidFill>
              </a:rPr>
              <a:t>	= 0,	</a:t>
            </a:r>
            <a:r>
              <a:rPr lang="en-US" sz="1400" dirty="0" err="1">
                <a:solidFill>
                  <a:srgbClr val="000000"/>
                </a:solidFill>
              </a:rPr>
              <a:t>SDURETRN</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MOCTRECVD</a:t>
            </a:r>
            <a:r>
              <a:rPr lang="en-US" sz="1400" dirty="0">
                <a:solidFill>
                  <a:srgbClr val="000000"/>
                </a:solidFill>
              </a:rPr>
              <a:t>	= 32400000,	</a:t>
            </a:r>
            <a:r>
              <a:rPr lang="en-US" sz="1400" dirty="0" err="1">
                <a:solidFill>
                  <a:srgbClr val="000000"/>
                </a:solidFill>
              </a:rPr>
              <a:t>SDUSTRAN</a:t>
            </a:r>
            <a:r>
              <a:rPr lang="en-US" sz="1400" dirty="0">
                <a:solidFill>
                  <a:srgbClr val="000000"/>
                </a:solidFill>
              </a:rPr>
              <a:t>	= 0,	TDCNGLV1	= 0, </a:t>
            </a:r>
          </a:p>
          <a:p>
            <a:pPr defTabSz="820738" eaLnBrk="0" hangingPunct="0"/>
            <a:r>
              <a:rPr lang="en-US" sz="1400" dirty="0">
                <a:solidFill>
                  <a:srgbClr val="000000"/>
                </a:solidFill>
              </a:rPr>
              <a:t>    TDCNGLV2	= 0,		TDCNGLV3	= 0,	</a:t>
            </a:r>
            <a:r>
              <a:rPr lang="en-US" sz="1400" dirty="0" err="1">
                <a:solidFill>
                  <a:srgbClr val="000000"/>
                </a:solidFill>
              </a:rPr>
              <a:t>OCTRETRN</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LMSUOCTRCV</a:t>
            </a:r>
            <a:r>
              <a:rPr lang="en-US" sz="1400" dirty="0">
                <a:solidFill>
                  <a:srgbClr val="000000"/>
                </a:solidFill>
              </a:rPr>
              <a:t>	= 0,		</a:t>
            </a:r>
            <a:r>
              <a:rPr lang="en-US" sz="1400" dirty="0" err="1">
                <a:solidFill>
                  <a:srgbClr val="000000"/>
                </a:solidFill>
              </a:rPr>
              <a:t>LMSUOCTTRN</a:t>
            </a:r>
            <a:r>
              <a:rPr lang="en-US" sz="1400" dirty="0">
                <a:solidFill>
                  <a:srgbClr val="000000"/>
                </a:solidFill>
              </a:rPr>
              <a:t>	= 0,	</a:t>
            </a:r>
            <a:r>
              <a:rPr lang="en-US" sz="1400" dirty="0" err="1">
                <a:solidFill>
                  <a:srgbClr val="000000"/>
                </a:solidFill>
              </a:rPr>
              <a:t>LMSURCV</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OUTCELLS</a:t>
            </a:r>
            <a:r>
              <a:rPr lang="en-US" sz="1400" dirty="0">
                <a:solidFill>
                  <a:srgbClr val="000000"/>
                </a:solidFill>
              </a:rPr>
              <a:t>	= 0,		</a:t>
            </a:r>
            <a:r>
              <a:rPr lang="en-US" sz="1400" dirty="0" err="1">
                <a:solidFill>
                  <a:srgbClr val="000000"/>
                </a:solidFill>
              </a:rPr>
              <a:t>LMSURCVDSC</a:t>
            </a:r>
            <a:r>
              <a:rPr lang="en-US" sz="1400" dirty="0">
                <a:solidFill>
                  <a:srgbClr val="000000"/>
                </a:solidFill>
              </a:rPr>
              <a:t>	= 0,	</a:t>
            </a:r>
            <a:r>
              <a:rPr lang="en-US" sz="1400" dirty="0" err="1">
                <a:solidFill>
                  <a:srgbClr val="000000"/>
                </a:solidFill>
              </a:rPr>
              <a:t>LMSUTRN</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LMSUTRNDSC</a:t>
            </a:r>
            <a:r>
              <a:rPr lang="en-US" sz="1400" dirty="0">
                <a:solidFill>
                  <a:srgbClr val="000000"/>
                </a:solidFill>
              </a:rPr>
              <a:t>	= 0,		M2PLKNIS	= 0,	M2PUDMRC	= 0,</a:t>
            </a:r>
          </a:p>
          <a:p>
            <a:pPr defTabSz="820738" eaLnBrk="0" hangingPunct="0"/>
            <a:r>
              <a:rPr lang="en-US" sz="1400" dirty="0">
                <a:solidFill>
                  <a:srgbClr val="000000"/>
                </a:solidFill>
              </a:rPr>
              <a:t>    M2PUDMTR	= 0,		M2PUDOCR	= 0,	M2PUDOCT	= 0,</a:t>
            </a:r>
          </a:p>
          <a:p>
            <a:pPr defTabSz="820738" eaLnBrk="0" hangingPunct="0"/>
            <a:r>
              <a:rPr lang="en-US" sz="1400" dirty="0">
                <a:solidFill>
                  <a:srgbClr val="000000"/>
                </a:solidFill>
              </a:rPr>
              <a:t>    </a:t>
            </a:r>
            <a:r>
              <a:rPr lang="en-US" sz="1400" dirty="0" err="1">
                <a:solidFill>
                  <a:srgbClr val="000000"/>
                </a:solidFill>
              </a:rPr>
              <a:t>MTCEUSG</a:t>
            </a:r>
            <a:r>
              <a:rPr lang="en-US" sz="1400" dirty="0">
                <a:solidFill>
                  <a:srgbClr val="000000"/>
                </a:solidFill>
              </a:rPr>
              <a:t>	= 0,		</a:t>
            </a:r>
            <a:r>
              <a:rPr lang="en-US" sz="1400" dirty="0" err="1">
                <a:solidFill>
                  <a:srgbClr val="000000"/>
                </a:solidFill>
              </a:rPr>
              <a:t>OUTCELLS</a:t>
            </a:r>
            <a:r>
              <a:rPr lang="en-US" sz="1400" dirty="0">
                <a:solidFill>
                  <a:srgbClr val="000000"/>
                </a:solidFill>
              </a:rPr>
              <a:t>	= 0,</a:t>
            </a:r>
          </a:p>
          <a:p>
            <a:pPr defTabSz="820738" eaLnBrk="0" hangingPunct="0"/>
            <a:r>
              <a:rPr lang="en-US" sz="1400" dirty="0">
                <a:solidFill>
                  <a:srgbClr val="000000"/>
                </a:solidFill>
              </a:rPr>
              <a:t>		</a:t>
            </a:r>
          </a:p>
        </p:txBody>
      </p:sp>
      <p:sp>
        <p:nvSpPr>
          <p:cNvPr id="70660" name="Text Box 4"/>
          <p:cNvSpPr txBox="1">
            <a:spLocks noChangeArrowheads="1"/>
          </p:cNvSpPr>
          <p:nvPr/>
        </p:nvSpPr>
        <p:spPr bwMode="auto">
          <a:xfrm>
            <a:off x="0" y="609600"/>
            <a:ext cx="9144000" cy="509588"/>
          </a:xfrm>
          <a:prstGeom prst="rect">
            <a:avLst/>
          </a:prstGeom>
          <a:noFill/>
          <a:ln w="12700" cap="sq">
            <a:noFill/>
            <a:miter lim="800000"/>
            <a:headEnd type="none" w="sm" len="sm"/>
            <a:tailEnd type="none" w="sm" len="sm"/>
          </a:ln>
        </p:spPr>
        <p:txBody>
          <a:bodyPr lIns="82058" tIns="41029" rIns="82058" bIns="41029">
            <a:spAutoFit/>
          </a:bodyPr>
          <a:lstStyle/>
          <a:p>
            <a:pPr algn="ctr" defTabSz="820738" eaLnBrk="0" hangingPunct="0"/>
            <a:r>
              <a:rPr lang="en-US" sz="2800"/>
              <a:t>rept-meas:type=comp:enttype=link:loc=1201:link =a</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533400" y="0"/>
            <a:ext cx="9144000" cy="457200"/>
          </a:xfrm>
        </p:spPr>
        <p:txBody>
          <a:bodyPr/>
          <a:lstStyle/>
          <a:p>
            <a:pPr eaLnBrk="1" hangingPunct="1"/>
            <a:r>
              <a:rPr lang="en-US" dirty="0" smtClean="0"/>
              <a:t>Calculating 56K Link Occupancy Rates</a:t>
            </a:r>
          </a:p>
        </p:txBody>
      </p:sp>
      <p:sp>
        <p:nvSpPr>
          <p:cNvPr id="71683" name="Text Box 3"/>
          <p:cNvSpPr txBox="1">
            <a:spLocks noChangeArrowheads="1"/>
          </p:cNvSpPr>
          <p:nvPr/>
        </p:nvSpPr>
        <p:spPr bwMode="auto">
          <a:xfrm>
            <a:off x="4281488" y="1447800"/>
            <a:ext cx="184150" cy="396875"/>
          </a:xfrm>
          <a:prstGeom prst="rect">
            <a:avLst/>
          </a:prstGeom>
          <a:noFill/>
          <a:ln w="9525">
            <a:noFill/>
            <a:miter lim="800000"/>
            <a:headEnd/>
            <a:tailEnd/>
          </a:ln>
        </p:spPr>
        <p:txBody>
          <a:bodyPr wrap="none">
            <a:spAutoFit/>
          </a:bodyPr>
          <a:lstStyle/>
          <a:p>
            <a:pPr algn="ctr"/>
            <a:endParaRPr lang="en-US" sz="2000">
              <a:latin typeface="Times New Roman" pitchFamily="18" charset="0"/>
            </a:endParaRPr>
          </a:p>
        </p:txBody>
      </p:sp>
      <p:sp>
        <p:nvSpPr>
          <p:cNvPr id="71684" name="Text Box 4"/>
          <p:cNvSpPr txBox="1">
            <a:spLocks noChangeArrowheads="1"/>
          </p:cNvSpPr>
          <p:nvPr/>
        </p:nvSpPr>
        <p:spPr bwMode="auto">
          <a:xfrm>
            <a:off x="2678113" y="4943475"/>
            <a:ext cx="3916362" cy="762000"/>
          </a:xfrm>
          <a:prstGeom prst="rect">
            <a:avLst/>
          </a:prstGeom>
          <a:noFill/>
          <a:ln w="9525">
            <a:noFill/>
            <a:miter lim="800000"/>
            <a:headEnd/>
            <a:tailEnd/>
          </a:ln>
        </p:spPr>
        <p:txBody>
          <a:bodyPr wrap="none">
            <a:spAutoFit/>
          </a:bodyPr>
          <a:lstStyle/>
          <a:p>
            <a:pPr algn="ctr">
              <a:spcAft>
                <a:spcPct val="20000"/>
              </a:spcAft>
            </a:pPr>
            <a:r>
              <a:rPr lang="en-US" sz="2000"/>
              <a:t>4,240,000 </a:t>
            </a:r>
            <a:r>
              <a:rPr lang="en-US" sz="2000">
                <a:sym typeface="Symbol" pitchFamily="18" charset="2"/>
              </a:rPr>
              <a:t></a:t>
            </a:r>
            <a:r>
              <a:rPr lang="en-US" sz="2000"/>
              <a:t> 12,600,000 X 100</a:t>
            </a:r>
          </a:p>
          <a:p>
            <a:pPr algn="ctr">
              <a:spcAft>
                <a:spcPct val="20000"/>
              </a:spcAft>
            </a:pPr>
            <a:r>
              <a:rPr lang="en-US" sz="2000"/>
              <a:t>Answer = 33.65% link occupancy</a:t>
            </a:r>
          </a:p>
        </p:txBody>
      </p:sp>
      <p:sp>
        <p:nvSpPr>
          <p:cNvPr id="71685" name="Text Box 5"/>
          <p:cNvSpPr txBox="1">
            <a:spLocks noChangeArrowheads="1"/>
          </p:cNvSpPr>
          <p:nvPr/>
        </p:nvSpPr>
        <p:spPr bwMode="auto">
          <a:xfrm>
            <a:off x="1430338" y="5845175"/>
            <a:ext cx="6276975" cy="396875"/>
          </a:xfrm>
          <a:prstGeom prst="rect">
            <a:avLst/>
          </a:prstGeom>
          <a:noFill/>
          <a:ln w="9525">
            <a:noFill/>
            <a:miter lim="800000"/>
            <a:headEnd/>
            <a:tailEnd/>
          </a:ln>
        </p:spPr>
        <p:txBody>
          <a:bodyPr wrap="none">
            <a:spAutoFit/>
          </a:bodyPr>
          <a:lstStyle/>
          <a:p>
            <a:pPr>
              <a:spcAft>
                <a:spcPct val="20000"/>
              </a:spcAft>
            </a:pPr>
            <a:r>
              <a:rPr lang="en-US" sz="2000"/>
              <a:t>NOTE:  This is just below the standard </a:t>
            </a:r>
            <a:r>
              <a:rPr lang="en-US" sz="2000">
                <a:solidFill>
                  <a:schemeClr val="tx2"/>
                </a:solidFill>
              </a:rPr>
              <a:t>40%</a:t>
            </a:r>
            <a:r>
              <a:rPr lang="en-US" sz="2000"/>
              <a:t> threshold.</a:t>
            </a:r>
          </a:p>
        </p:txBody>
      </p:sp>
      <p:sp>
        <p:nvSpPr>
          <p:cNvPr id="71686" name="AutoShape 6"/>
          <p:cNvSpPr>
            <a:spLocks noChangeArrowheads="1"/>
          </p:cNvSpPr>
          <p:nvPr/>
        </p:nvSpPr>
        <p:spPr bwMode="auto">
          <a:xfrm>
            <a:off x="582613" y="1219200"/>
            <a:ext cx="8035925" cy="2524125"/>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11:30:33 EST Rel xx.x</a:t>
            </a:r>
          </a:p>
          <a:p>
            <a:pPr defTabSz="820738" eaLnBrk="0" hangingPunct="0"/>
            <a:r>
              <a:rPr lang="en-US" sz="1400" dirty="0">
                <a:solidFill>
                  <a:srgbClr val="000000"/>
                </a:solidFill>
              </a:rPr>
              <a:t>    TYPE OF REPORT: COMPONENT MEASUREMENTS ON A LINK</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LINK-COMP MEASUREMENTS:  LOC=1201  :LINK=A</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MSGTRAN</a:t>
            </a:r>
            <a:r>
              <a:rPr lang="en-US" sz="1400" dirty="0">
                <a:solidFill>
                  <a:srgbClr val="000000"/>
                </a:solidFill>
              </a:rPr>
              <a:t>	= 39620,	</a:t>
            </a:r>
            <a:r>
              <a:rPr lang="en-US" sz="1400" dirty="0" err="1">
                <a:solidFill>
                  <a:srgbClr val="000000"/>
                </a:solidFill>
              </a:rPr>
              <a:t>MSGRECVD</a:t>
            </a:r>
            <a:r>
              <a:rPr lang="en-US" sz="1400" dirty="0">
                <a:solidFill>
                  <a:srgbClr val="000000"/>
                </a:solidFill>
              </a:rPr>
              <a:t>	= 40380,	 </a:t>
            </a:r>
            <a:r>
              <a:rPr lang="en-US" sz="1400" dirty="0" err="1">
                <a:solidFill>
                  <a:srgbClr val="000000"/>
                </a:solidFill>
              </a:rPr>
              <a:t>MOCTRCGTT</a:t>
            </a:r>
            <a:r>
              <a:rPr lang="en-US" sz="1400" dirty="0">
                <a:solidFill>
                  <a:srgbClr val="000000"/>
                </a:solidFill>
              </a:rPr>
              <a:t>	= 550557,</a:t>
            </a:r>
          </a:p>
          <a:p>
            <a:pPr defTabSz="820738" eaLnBrk="0" hangingPunct="0"/>
            <a:r>
              <a:rPr lang="en-US" sz="1400" dirty="0">
                <a:solidFill>
                  <a:srgbClr val="000000"/>
                </a:solidFill>
              </a:rPr>
              <a:t>    </a:t>
            </a:r>
            <a:r>
              <a:rPr lang="en-US" sz="1400" dirty="0" err="1">
                <a:solidFill>
                  <a:srgbClr val="000000"/>
                </a:solidFill>
              </a:rPr>
              <a:t>MOCTRECVD</a:t>
            </a:r>
            <a:r>
              <a:rPr lang="en-US" sz="1400" dirty="0">
                <a:solidFill>
                  <a:srgbClr val="000000"/>
                </a:solidFill>
              </a:rPr>
              <a:t>	= 4239140,MSGSRGTT	= 8739,	“</a:t>
            </a:r>
            <a:r>
              <a:rPr lang="en-US" sz="1400" dirty="0" err="1">
                <a:solidFill>
                  <a:srgbClr val="000000"/>
                </a:solidFill>
              </a:rPr>
              <a:t>MOCTTRAN</a:t>
            </a:r>
            <a:r>
              <a:rPr lang="en-US" sz="1400" dirty="0">
                <a:solidFill>
                  <a:srgbClr val="000000"/>
                </a:solidFill>
              </a:rPr>
              <a:t>	= 4240000”,</a:t>
            </a:r>
          </a:p>
          <a:p>
            <a:pPr defTabSz="820738" eaLnBrk="0" hangingPunct="0"/>
            <a:r>
              <a:rPr lang="en-US" sz="1300" b="1" dirty="0">
                <a:solidFill>
                  <a:schemeClr val="bg2"/>
                </a:solidFill>
                <a:latin typeface="Courier New" pitchFamily="49" charset="0"/>
              </a:rPr>
              <a:t>    </a:t>
            </a:r>
          </a:p>
        </p:txBody>
      </p:sp>
      <p:sp>
        <p:nvSpPr>
          <p:cNvPr id="71687" name="Line 7"/>
          <p:cNvSpPr>
            <a:spLocks noChangeShapeType="1"/>
          </p:cNvSpPr>
          <p:nvPr/>
        </p:nvSpPr>
        <p:spPr bwMode="auto">
          <a:xfrm>
            <a:off x="7735888" y="3705225"/>
            <a:ext cx="0" cy="685800"/>
          </a:xfrm>
          <a:prstGeom prst="line">
            <a:avLst/>
          </a:prstGeom>
          <a:noFill/>
          <a:ln w="38100">
            <a:solidFill>
              <a:schemeClr val="tx1"/>
            </a:solidFill>
            <a:round/>
            <a:headEnd/>
            <a:tailEnd/>
          </a:ln>
        </p:spPr>
        <p:txBody>
          <a:bodyPr/>
          <a:lstStyle/>
          <a:p>
            <a:endParaRPr lang="en-US"/>
          </a:p>
        </p:txBody>
      </p:sp>
      <p:sp>
        <p:nvSpPr>
          <p:cNvPr id="71688" name="Line 8"/>
          <p:cNvSpPr>
            <a:spLocks noChangeShapeType="1"/>
          </p:cNvSpPr>
          <p:nvPr/>
        </p:nvSpPr>
        <p:spPr bwMode="auto">
          <a:xfrm flipV="1">
            <a:off x="3649663" y="4381500"/>
            <a:ext cx="4095750" cy="0"/>
          </a:xfrm>
          <a:prstGeom prst="line">
            <a:avLst/>
          </a:prstGeom>
          <a:noFill/>
          <a:ln w="38100">
            <a:solidFill>
              <a:schemeClr val="tx1"/>
            </a:solidFill>
            <a:round/>
            <a:headEnd/>
            <a:tailEnd/>
          </a:ln>
        </p:spPr>
        <p:txBody>
          <a:bodyPr/>
          <a:lstStyle/>
          <a:p>
            <a:endParaRPr lang="en-US"/>
          </a:p>
        </p:txBody>
      </p:sp>
      <p:sp>
        <p:nvSpPr>
          <p:cNvPr id="71689" name="Line 9"/>
          <p:cNvSpPr>
            <a:spLocks noChangeShapeType="1"/>
          </p:cNvSpPr>
          <p:nvPr/>
        </p:nvSpPr>
        <p:spPr bwMode="auto">
          <a:xfrm>
            <a:off x="3649663" y="4367213"/>
            <a:ext cx="0" cy="609600"/>
          </a:xfrm>
          <a:prstGeom prst="line">
            <a:avLst/>
          </a:prstGeom>
          <a:noFill/>
          <a:ln w="38100">
            <a:solidFill>
              <a:schemeClr val="tx1"/>
            </a:solidFill>
            <a:round/>
            <a:headEnd/>
            <a:tailEnd type="triangle" w="med" len="med"/>
          </a:ln>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533400" y="0"/>
            <a:ext cx="8915400" cy="533400"/>
          </a:xfrm>
          <a:noFill/>
        </p:spPr>
        <p:txBody>
          <a:bodyPr/>
          <a:lstStyle/>
          <a:p>
            <a:pPr eaLnBrk="1" hangingPunct="1"/>
            <a:r>
              <a:rPr lang="en-US" dirty="0" smtClean="0"/>
              <a:t>Calculating 64K Link Occupancy Rates</a:t>
            </a:r>
          </a:p>
        </p:txBody>
      </p:sp>
      <p:sp>
        <p:nvSpPr>
          <p:cNvPr id="72707" name="Text Box 3"/>
          <p:cNvSpPr txBox="1">
            <a:spLocks noChangeArrowheads="1"/>
          </p:cNvSpPr>
          <p:nvPr/>
        </p:nvSpPr>
        <p:spPr bwMode="auto">
          <a:xfrm>
            <a:off x="4308475" y="1447800"/>
            <a:ext cx="184150" cy="396875"/>
          </a:xfrm>
          <a:prstGeom prst="rect">
            <a:avLst/>
          </a:prstGeom>
          <a:noFill/>
          <a:ln w="9525">
            <a:noFill/>
            <a:miter lim="800000"/>
            <a:headEnd/>
            <a:tailEnd/>
          </a:ln>
        </p:spPr>
        <p:txBody>
          <a:bodyPr wrap="none">
            <a:spAutoFit/>
          </a:bodyPr>
          <a:lstStyle/>
          <a:p>
            <a:pPr algn="ctr"/>
            <a:endParaRPr lang="en-US" sz="2000">
              <a:latin typeface="Times New Roman" pitchFamily="18" charset="0"/>
            </a:endParaRPr>
          </a:p>
        </p:txBody>
      </p:sp>
      <p:sp>
        <p:nvSpPr>
          <p:cNvPr id="72708" name="Text Box 4"/>
          <p:cNvSpPr txBox="1">
            <a:spLocks noChangeArrowheads="1"/>
          </p:cNvSpPr>
          <p:nvPr/>
        </p:nvSpPr>
        <p:spPr bwMode="auto">
          <a:xfrm>
            <a:off x="2705100" y="5086350"/>
            <a:ext cx="3916363" cy="762000"/>
          </a:xfrm>
          <a:prstGeom prst="rect">
            <a:avLst/>
          </a:prstGeom>
          <a:noFill/>
          <a:ln w="9525">
            <a:noFill/>
            <a:miter lim="800000"/>
            <a:headEnd/>
            <a:tailEnd/>
          </a:ln>
        </p:spPr>
        <p:txBody>
          <a:bodyPr wrap="none">
            <a:spAutoFit/>
          </a:bodyPr>
          <a:lstStyle/>
          <a:p>
            <a:pPr algn="ctr">
              <a:spcAft>
                <a:spcPct val="20000"/>
              </a:spcAft>
            </a:pPr>
            <a:r>
              <a:rPr lang="en-US" sz="2000"/>
              <a:t>6,240,000 </a:t>
            </a:r>
            <a:r>
              <a:rPr lang="en-US" sz="2000">
                <a:sym typeface="Symbol" pitchFamily="18" charset="2"/>
              </a:rPr>
              <a:t></a:t>
            </a:r>
            <a:r>
              <a:rPr lang="en-US" sz="2000"/>
              <a:t> 14,400,000 X 100</a:t>
            </a:r>
          </a:p>
          <a:p>
            <a:pPr algn="ctr">
              <a:spcAft>
                <a:spcPct val="20000"/>
              </a:spcAft>
            </a:pPr>
            <a:r>
              <a:rPr lang="en-US" sz="2000"/>
              <a:t>Answer = 43.33% link occupancy</a:t>
            </a:r>
          </a:p>
        </p:txBody>
      </p:sp>
      <p:sp>
        <p:nvSpPr>
          <p:cNvPr id="72709" name="Text Box 5"/>
          <p:cNvSpPr txBox="1">
            <a:spLocks noChangeArrowheads="1"/>
          </p:cNvSpPr>
          <p:nvPr/>
        </p:nvSpPr>
        <p:spPr bwMode="auto">
          <a:xfrm>
            <a:off x="1171575" y="5865813"/>
            <a:ext cx="6346825" cy="396875"/>
          </a:xfrm>
          <a:prstGeom prst="rect">
            <a:avLst/>
          </a:prstGeom>
          <a:noFill/>
          <a:ln w="9525">
            <a:noFill/>
            <a:miter lim="800000"/>
            <a:headEnd/>
            <a:tailEnd/>
          </a:ln>
        </p:spPr>
        <p:txBody>
          <a:bodyPr wrap="none">
            <a:spAutoFit/>
          </a:bodyPr>
          <a:lstStyle/>
          <a:p>
            <a:pPr>
              <a:spcAft>
                <a:spcPct val="20000"/>
              </a:spcAft>
            </a:pPr>
            <a:r>
              <a:rPr lang="en-US" sz="2000">
                <a:latin typeface="Times New Roman" pitchFamily="18" charset="0"/>
              </a:rPr>
              <a:t>        </a:t>
            </a:r>
            <a:r>
              <a:rPr lang="en-US" sz="2000"/>
              <a:t>NOTE:  This is above the standard </a:t>
            </a:r>
            <a:r>
              <a:rPr lang="en-US" sz="2000">
                <a:solidFill>
                  <a:srgbClr val="FF0000"/>
                </a:solidFill>
              </a:rPr>
              <a:t>40%</a:t>
            </a:r>
            <a:r>
              <a:rPr lang="en-US" sz="2000"/>
              <a:t> threshold.</a:t>
            </a:r>
          </a:p>
        </p:txBody>
      </p:sp>
      <p:sp>
        <p:nvSpPr>
          <p:cNvPr id="72710" name="AutoShape 6"/>
          <p:cNvSpPr>
            <a:spLocks noChangeArrowheads="1"/>
          </p:cNvSpPr>
          <p:nvPr/>
        </p:nvSpPr>
        <p:spPr bwMode="auto">
          <a:xfrm>
            <a:off x="609600" y="1219200"/>
            <a:ext cx="8035925" cy="2609850"/>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11:30:33 EST Rel xx.x</a:t>
            </a:r>
          </a:p>
          <a:p>
            <a:pPr defTabSz="820738" eaLnBrk="0" hangingPunct="0"/>
            <a:r>
              <a:rPr lang="en-US" sz="1400" dirty="0">
                <a:solidFill>
                  <a:srgbClr val="000000"/>
                </a:solidFill>
              </a:rPr>
              <a:t>    TYPE OF REPORT: COMPONENT MEASUREMENTS ON A LINK</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LINK-COMP MEASUREMENTS:  LOC=1201  :LINK=A</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MOCTRAN</a:t>
            </a:r>
            <a:r>
              <a:rPr lang="en-US" sz="1400" dirty="0">
                <a:solidFill>
                  <a:srgbClr val="000000"/>
                </a:solidFill>
              </a:rPr>
              <a:t>	= 49065,	</a:t>
            </a:r>
            <a:r>
              <a:rPr lang="en-US" sz="1400" dirty="0" err="1">
                <a:solidFill>
                  <a:srgbClr val="000000"/>
                </a:solidFill>
              </a:rPr>
              <a:t>MSGRECVD</a:t>
            </a:r>
            <a:r>
              <a:rPr lang="en-US" sz="1400" dirty="0">
                <a:solidFill>
                  <a:srgbClr val="000000"/>
                </a:solidFill>
              </a:rPr>
              <a:t>	= 48435,	</a:t>
            </a:r>
            <a:r>
              <a:rPr lang="en-US" sz="1400" dirty="0" err="1">
                <a:solidFill>
                  <a:srgbClr val="000000"/>
                </a:solidFill>
              </a:rPr>
              <a:t>MOCTRCGTT</a:t>
            </a:r>
            <a:r>
              <a:rPr lang="en-US" sz="1400" dirty="0">
                <a:solidFill>
                  <a:srgbClr val="000000"/>
                </a:solidFill>
              </a:rPr>
              <a:t>	= 550557,</a:t>
            </a:r>
          </a:p>
          <a:p>
            <a:pPr defTabSz="820738" eaLnBrk="0" hangingPunct="0"/>
            <a:r>
              <a:rPr lang="en-US" sz="1400" dirty="0">
                <a:solidFill>
                  <a:srgbClr val="000000"/>
                </a:solidFill>
              </a:rPr>
              <a:t>    </a:t>
            </a:r>
            <a:r>
              <a:rPr lang="en-US" sz="1400" dirty="0" err="1">
                <a:solidFill>
                  <a:srgbClr val="000000"/>
                </a:solidFill>
              </a:rPr>
              <a:t>MOCTRECVD</a:t>
            </a:r>
            <a:r>
              <a:rPr lang="en-US" sz="1400" dirty="0">
                <a:solidFill>
                  <a:srgbClr val="000000"/>
                </a:solidFill>
              </a:rPr>
              <a:t>	= 6230140,MSGSRGTT	= 8739, 	“</a:t>
            </a:r>
            <a:r>
              <a:rPr lang="en-US" sz="1400" dirty="0" err="1">
                <a:solidFill>
                  <a:srgbClr val="000000"/>
                </a:solidFill>
              </a:rPr>
              <a:t>MOCTTRAN</a:t>
            </a:r>
            <a:r>
              <a:rPr lang="en-US" sz="1400" dirty="0">
                <a:solidFill>
                  <a:srgbClr val="000000"/>
                </a:solidFill>
              </a:rPr>
              <a:t>	= 6240000,”</a:t>
            </a:r>
          </a:p>
          <a:p>
            <a:pPr defTabSz="820738" eaLnBrk="0" hangingPunct="0"/>
            <a:r>
              <a:rPr lang="en-US" sz="1300" b="1" dirty="0">
                <a:solidFill>
                  <a:schemeClr val="bg2"/>
                </a:solidFill>
                <a:latin typeface="Courier New" pitchFamily="49" charset="0"/>
              </a:rPr>
              <a:t>    </a:t>
            </a:r>
          </a:p>
        </p:txBody>
      </p:sp>
      <p:sp>
        <p:nvSpPr>
          <p:cNvPr id="72711" name="Line 7"/>
          <p:cNvSpPr>
            <a:spLocks noChangeShapeType="1"/>
          </p:cNvSpPr>
          <p:nvPr/>
        </p:nvSpPr>
        <p:spPr bwMode="auto">
          <a:xfrm flipH="1">
            <a:off x="7867650" y="3705225"/>
            <a:ext cx="9525" cy="809625"/>
          </a:xfrm>
          <a:prstGeom prst="line">
            <a:avLst/>
          </a:prstGeom>
          <a:noFill/>
          <a:ln w="38100">
            <a:solidFill>
              <a:schemeClr val="tx1"/>
            </a:solidFill>
            <a:round/>
            <a:headEnd/>
            <a:tailEnd/>
          </a:ln>
        </p:spPr>
        <p:txBody>
          <a:bodyPr/>
          <a:lstStyle/>
          <a:p>
            <a:endParaRPr lang="en-US"/>
          </a:p>
        </p:txBody>
      </p:sp>
      <p:sp>
        <p:nvSpPr>
          <p:cNvPr id="72712" name="Line 8"/>
          <p:cNvSpPr>
            <a:spLocks noChangeShapeType="1"/>
          </p:cNvSpPr>
          <p:nvPr/>
        </p:nvSpPr>
        <p:spPr bwMode="auto">
          <a:xfrm flipV="1">
            <a:off x="3505200" y="4495800"/>
            <a:ext cx="4352925" cy="0"/>
          </a:xfrm>
          <a:prstGeom prst="line">
            <a:avLst/>
          </a:prstGeom>
          <a:noFill/>
          <a:ln w="38100">
            <a:solidFill>
              <a:schemeClr val="tx1"/>
            </a:solidFill>
            <a:round/>
            <a:headEnd/>
            <a:tailEnd/>
          </a:ln>
        </p:spPr>
        <p:txBody>
          <a:bodyPr/>
          <a:lstStyle/>
          <a:p>
            <a:endParaRPr lang="en-US"/>
          </a:p>
        </p:txBody>
      </p:sp>
      <p:sp>
        <p:nvSpPr>
          <p:cNvPr id="72713" name="Line 9"/>
          <p:cNvSpPr>
            <a:spLocks noChangeShapeType="1"/>
          </p:cNvSpPr>
          <p:nvPr/>
        </p:nvSpPr>
        <p:spPr bwMode="auto">
          <a:xfrm>
            <a:off x="3505200" y="4481513"/>
            <a:ext cx="0" cy="609600"/>
          </a:xfrm>
          <a:prstGeom prst="line">
            <a:avLst/>
          </a:prstGeom>
          <a:noFill/>
          <a:ln w="38100">
            <a:solidFill>
              <a:schemeClr val="tx1"/>
            </a:solidFill>
            <a:round/>
            <a:headEnd/>
            <a:tailEnd type="triangle" w="med" len="med"/>
          </a:ln>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0"/>
            <a:ext cx="9144000" cy="457200"/>
          </a:xfrm>
        </p:spPr>
        <p:txBody>
          <a:bodyPr/>
          <a:lstStyle/>
          <a:p>
            <a:pPr eaLnBrk="1" hangingPunct="1"/>
            <a:r>
              <a:rPr lang="en-US" dirty="0" smtClean="0"/>
              <a:t>Calculating T1-ATM Link Occupancy Rates</a:t>
            </a:r>
          </a:p>
        </p:txBody>
      </p:sp>
      <p:sp>
        <p:nvSpPr>
          <p:cNvPr id="73731" name="Text Box 3"/>
          <p:cNvSpPr txBox="1">
            <a:spLocks noChangeArrowheads="1"/>
          </p:cNvSpPr>
          <p:nvPr/>
        </p:nvSpPr>
        <p:spPr bwMode="auto">
          <a:xfrm>
            <a:off x="4281488" y="1447800"/>
            <a:ext cx="184150" cy="396875"/>
          </a:xfrm>
          <a:prstGeom prst="rect">
            <a:avLst/>
          </a:prstGeom>
          <a:noFill/>
          <a:ln w="9525">
            <a:noFill/>
            <a:miter lim="800000"/>
            <a:headEnd/>
            <a:tailEnd/>
          </a:ln>
        </p:spPr>
        <p:txBody>
          <a:bodyPr wrap="none">
            <a:spAutoFit/>
          </a:bodyPr>
          <a:lstStyle/>
          <a:p>
            <a:pPr algn="ctr"/>
            <a:endParaRPr lang="en-US" sz="2000">
              <a:latin typeface="Times New Roman" pitchFamily="18" charset="0"/>
            </a:endParaRPr>
          </a:p>
        </p:txBody>
      </p:sp>
      <p:sp>
        <p:nvSpPr>
          <p:cNvPr id="73732" name="Text Box 4"/>
          <p:cNvSpPr txBox="1">
            <a:spLocks noChangeArrowheads="1"/>
          </p:cNvSpPr>
          <p:nvPr/>
        </p:nvSpPr>
        <p:spPr bwMode="auto">
          <a:xfrm>
            <a:off x="2678113" y="4953000"/>
            <a:ext cx="3916362" cy="762000"/>
          </a:xfrm>
          <a:prstGeom prst="rect">
            <a:avLst/>
          </a:prstGeom>
          <a:noFill/>
          <a:ln w="9525">
            <a:noFill/>
            <a:miter lim="800000"/>
            <a:headEnd/>
            <a:tailEnd/>
          </a:ln>
        </p:spPr>
        <p:txBody>
          <a:bodyPr wrap="none">
            <a:spAutoFit/>
          </a:bodyPr>
          <a:lstStyle/>
          <a:p>
            <a:pPr algn="ctr">
              <a:spcAft>
                <a:spcPct val="20000"/>
              </a:spcAft>
            </a:pPr>
            <a:r>
              <a:rPr lang="en-US" sz="2000"/>
              <a:t>2,192,000 </a:t>
            </a:r>
            <a:r>
              <a:rPr lang="en-US" sz="2000">
                <a:sym typeface="Symbol" pitchFamily="18" charset="2"/>
              </a:rPr>
              <a:t></a:t>
            </a:r>
            <a:r>
              <a:rPr lang="en-US" sz="2000"/>
              <a:t> 6,519600 X 100</a:t>
            </a:r>
          </a:p>
          <a:p>
            <a:pPr algn="ctr">
              <a:spcAft>
                <a:spcPct val="20000"/>
              </a:spcAft>
            </a:pPr>
            <a:r>
              <a:rPr lang="en-US" sz="2000"/>
              <a:t>Answer = 33.62% link occupancy</a:t>
            </a:r>
          </a:p>
        </p:txBody>
      </p:sp>
      <p:sp>
        <p:nvSpPr>
          <p:cNvPr id="73733" name="Text Box 5"/>
          <p:cNvSpPr txBox="1">
            <a:spLocks noChangeArrowheads="1"/>
          </p:cNvSpPr>
          <p:nvPr/>
        </p:nvSpPr>
        <p:spPr bwMode="auto">
          <a:xfrm>
            <a:off x="1487488" y="5864225"/>
            <a:ext cx="6276975" cy="396875"/>
          </a:xfrm>
          <a:prstGeom prst="rect">
            <a:avLst/>
          </a:prstGeom>
          <a:noFill/>
          <a:ln w="9525">
            <a:noFill/>
            <a:miter lim="800000"/>
            <a:headEnd/>
            <a:tailEnd/>
          </a:ln>
        </p:spPr>
        <p:txBody>
          <a:bodyPr wrap="none">
            <a:spAutoFit/>
          </a:bodyPr>
          <a:lstStyle/>
          <a:p>
            <a:pPr>
              <a:spcAft>
                <a:spcPct val="20000"/>
              </a:spcAft>
            </a:pPr>
            <a:r>
              <a:rPr lang="en-US" sz="2000"/>
              <a:t>NOTE:  This is just below the standard </a:t>
            </a:r>
            <a:r>
              <a:rPr lang="en-US" sz="2000">
                <a:solidFill>
                  <a:schemeClr val="tx2"/>
                </a:solidFill>
              </a:rPr>
              <a:t>40%</a:t>
            </a:r>
            <a:r>
              <a:rPr lang="en-US" sz="2000"/>
              <a:t> threshold.</a:t>
            </a:r>
          </a:p>
        </p:txBody>
      </p:sp>
      <p:sp>
        <p:nvSpPr>
          <p:cNvPr id="73734" name="AutoShape 6"/>
          <p:cNvSpPr>
            <a:spLocks noChangeArrowheads="1"/>
          </p:cNvSpPr>
          <p:nvPr/>
        </p:nvSpPr>
        <p:spPr bwMode="auto">
          <a:xfrm>
            <a:off x="582613" y="1219200"/>
            <a:ext cx="8104187" cy="3048000"/>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11:30:33 EST Rel xx.x</a:t>
            </a:r>
          </a:p>
          <a:p>
            <a:pPr defTabSz="820738" eaLnBrk="0" hangingPunct="0"/>
            <a:r>
              <a:rPr lang="en-US" sz="1400" dirty="0">
                <a:solidFill>
                  <a:srgbClr val="000000"/>
                </a:solidFill>
              </a:rPr>
              <a:t>    TYPE OF REPORT: COMPONENT MEASUREMENTS ON A LINK</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LINK-COMP MEASUREMENTS:  LOC=1217  :LINK=A</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MSGTRAN</a:t>
            </a:r>
            <a:r>
              <a:rPr lang="en-US" sz="1400" dirty="0">
                <a:solidFill>
                  <a:srgbClr val="000000"/>
                </a:solidFill>
              </a:rPr>
              <a:t>	= 1096000,   </a:t>
            </a:r>
            <a:r>
              <a:rPr lang="en-US" sz="1400" dirty="0" err="1">
                <a:solidFill>
                  <a:srgbClr val="000000"/>
                </a:solidFill>
              </a:rPr>
              <a:t>MSGRECVD</a:t>
            </a:r>
            <a:r>
              <a:rPr lang="en-US" sz="1400" dirty="0">
                <a:solidFill>
                  <a:srgbClr val="000000"/>
                </a:solidFill>
              </a:rPr>
              <a:t>	= 40380,	</a:t>
            </a:r>
            <a:r>
              <a:rPr lang="en-US" sz="1400" dirty="0" err="1">
                <a:solidFill>
                  <a:srgbClr val="000000"/>
                </a:solidFill>
              </a:rPr>
              <a:t>MOCTTRAN</a:t>
            </a:r>
            <a:r>
              <a:rPr lang="en-US" sz="1400" dirty="0">
                <a:solidFill>
                  <a:srgbClr val="000000"/>
                </a:solidFill>
              </a:rPr>
              <a:t>	= 56450000,”</a:t>
            </a:r>
          </a:p>
          <a:p>
            <a:pPr defTabSz="820738" eaLnBrk="0" hangingPunct="0"/>
            <a:r>
              <a:rPr lang="en-US" sz="1400" dirty="0">
                <a:solidFill>
                  <a:srgbClr val="000000"/>
                </a:solidFill>
              </a:rPr>
              <a:t>    </a:t>
            </a:r>
            <a:r>
              <a:rPr lang="en-US" sz="1400" dirty="0" err="1">
                <a:solidFill>
                  <a:srgbClr val="000000"/>
                </a:solidFill>
              </a:rPr>
              <a:t>MOCTRECVD</a:t>
            </a:r>
            <a:r>
              <a:rPr lang="en-US" sz="1400" dirty="0">
                <a:solidFill>
                  <a:srgbClr val="000000"/>
                </a:solidFill>
              </a:rPr>
              <a:t>	= 4239140,   </a:t>
            </a:r>
            <a:r>
              <a:rPr lang="en-US" sz="1400" dirty="0" err="1">
                <a:solidFill>
                  <a:srgbClr val="000000"/>
                </a:solidFill>
              </a:rPr>
              <a:t>MSGSRGTT</a:t>
            </a:r>
            <a:r>
              <a:rPr lang="en-US" sz="1400" dirty="0">
                <a:solidFill>
                  <a:srgbClr val="000000"/>
                </a:solidFill>
              </a:rPr>
              <a:t>	= 8739,	</a:t>
            </a:r>
            <a:r>
              <a:rPr lang="en-US" sz="1400" dirty="0" err="1">
                <a:solidFill>
                  <a:srgbClr val="000000"/>
                </a:solidFill>
              </a:rPr>
              <a:t>MOCTRCGTT</a:t>
            </a:r>
            <a:r>
              <a:rPr lang="en-US" sz="1400" dirty="0">
                <a:solidFill>
                  <a:srgbClr val="000000"/>
                </a:solidFill>
              </a:rPr>
              <a:t>	= 550557,</a:t>
            </a:r>
          </a:p>
          <a:p>
            <a:pPr defTabSz="820738" eaLnBrk="0" hangingPunct="0"/>
            <a:r>
              <a:rPr lang="en-US" sz="1400" dirty="0">
                <a:solidFill>
                  <a:srgbClr val="000000"/>
                </a:solidFill>
              </a:rPr>
              <a:t>    </a:t>
            </a:r>
            <a:r>
              <a:rPr lang="en-US" sz="1400" dirty="0" err="1">
                <a:solidFill>
                  <a:srgbClr val="000000"/>
                </a:solidFill>
              </a:rPr>
              <a:t>INCCELLS</a:t>
            </a:r>
            <a:r>
              <a:rPr lang="en-US" sz="1400" dirty="0">
                <a:solidFill>
                  <a:srgbClr val="000000"/>
                </a:solidFill>
              </a:rPr>
              <a:t>	= 1998390,  “</a:t>
            </a:r>
            <a:r>
              <a:rPr lang="en-US" sz="1400" dirty="0" err="1">
                <a:solidFill>
                  <a:srgbClr val="000000"/>
                </a:solidFill>
              </a:rPr>
              <a:t>OUTCELLS</a:t>
            </a:r>
            <a:r>
              <a:rPr lang="en-US" sz="1400" dirty="0">
                <a:solidFill>
                  <a:srgbClr val="000000"/>
                </a:solidFill>
              </a:rPr>
              <a:t>	= 2192000” </a:t>
            </a:r>
          </a:p>
          <a:p>
            <a:pPr defTabSz="820738" eaLnBrk="0" hangingPunct="0"/>
            <a:r>
              <a:rPr lang="en-US" sz="1400" dirty="0">
                <a:solidFill>
                  <a:schemeClr val="bg2"/>
                </a:solidFill>
              </a:rPr>
              <a:t>    </a:t>
            </a:r>
          </a:p>
        </p:txBody>
      </p:sp>
      <p:sp>
        <p:nvSpPr>
          <p:cNvPr id="73735" name="Line 7"/>
          <p:cNvSpPr>
            <a:spLocks noChangeShapeType="1"/>
          </p:cNvSpPr>
          <p:nvPr/>
        </p:nvSpPr>
        <p:spPr bwMode="auto">
          <a:xfrm flipH="1">
            <a:off x="5381625" y="3952875"/>
            <a:ext cx="0" cy="723900"/>
          </a:xfrm>
          <a:prstGeom prst="line">
            <a:avLst/>
          </a:prstGeom>
          <a:noFill/>
          <a:ln w="38100">
            <a:solidFill>
              <a:schemeClr val="tx1"/>
            </a:solidFill>
            <a:round/>
            <a:headEnd/>
            <a:tailEnd/>
          </a:ln>
        </p:spPr>
        <p:txBody>
          <a:bodyPr/>
          <a:lstStyle/>
          <a:p>
            <a:endParaRPr lang="en-US"/>
          </a:p>
        </p:txBody>
      </p:sp>
      <p:sp>
        <p:nvSpPr>
          <p:cNvPr id="73736" name="Line 8"/>
          <p:cNvSpPr>
            <a:spLocks noChangeShapeType="1"/>
          </p:cNvSpPr>
          <p:nvPr/>
        </p:nvSpPr>
        <p:spPr bwMode="auto">
          <a:xfrm flipV="1">
            <a:off x="3495675" y="4657725"/>
            <a:ext cx="1866900" cy="0"/>
          </a:xfrm>
          <a:prstGeom prst="line">
            <a:avLst/>
          </a:prstGeom>
          <a:noFill/>
          <a:ln w="38100">
            <a:solidFill>
              <a:schemeClr val="tx1"/>
            </a:solidFill>
            <a:round/>
            <a:headEnd/>
            <a:tailEnd/>
          </a:ln>
        </p:spPr>
        <p:txBody>
          <a:bodyPr/>
          <a:lstStyle/>
          <a:p>
            <a:endParaRPr lang="en-US"/>
          </a:p>
        </p:txBody>
      </p:sp>
      <p:sp>
        <p:nvSpPr>
          <p:cNvPr id="73737" name="Line 9"/>
          <p:cNvSpPr>
            <a:spLocks noChangeShapeType="1"/>
          </p:cNvSpPr>
          <p:nvPr/>
        </p:nvSpPr>
        <p:spPr bwMode="auto">
          <a:xfrm>
            <a:off x="3505200" y="4648200"/>
            <a:ext cx="0" cy="381000"/>
          </a:xfrm>
          <a:prstGeom prst="line">
            <a:avLst/>
          </a:prstGeom>
          <a:noFill/>
          <a:ln w="38100">
            <a:solidFill>
              <a:schemeClr val="tx1"/>
            </a:solidFill>
            <a:round/>
            <a:headEnd/>
            <a:tailEnd type="triangle" w="med" len="med"/>
          </a:ln>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533400" y="0"/>
            <a:ext cx="9144000" cy="457200"/>
          </a:xfrm>
        </p:spPr>
        <p:txBody>
          <a:bodyPr/>
          <a:lstStyle/>
          <a:p>
            <a:pPr eaLnBrk="1" hangingPunct="1"/>
            <a:r>
              <a:rPr lang="en-US" dirty="0" smtClean="0"/>
              <a:t>Calculating E1-ATM Link Occupancy Rates</a:t>
            </a:r>
          </a:p>
        </p:txBody>
      </p:sp>
      <p:sp>
        <p:nvSpPr>
          <p:cNvPr id="74755" name="Text Box 3"/>
          <p:cNvSpPr txBox="1">
            <a:spLocks noChangeArrowheads="1"/>
          </p:cNvSpPr>
          <p:nvPr/>
        </p:nvSpPr>
        <p:spPr bwMode="auto">
          <a:xfrm>
            <a:off x="4281488" y="1447800"/>
            <a:ext cx="184150" cy="396875"/>
          </a:xfrm>
          <a:prstGeom prst="rect">
            <a:avLst/>
          </a:prstGeom>
          <a:noFill/>
          <a:ln w="9525">
            <a:noFill/>
            <a:miter lim="800000"/>
            <a:headEnd/>
            <a:tailEnd/>
          </a:ln>
        </p:spPr>
        <p:txBody>
          <a:bodyPr wrap="none">
            <a:spAutoFit/>
          </a:bodyPr>
          <a:lstStyle/>
          <a:p>
            <a:pPr algn="ctr"/>
            <a:endParaRPr lang="en-US" sz="2000">
              <a:latin typeface="Times New Roman" pitchFamily="18" charset="0"/>
            </a:endParaRPr>
          </a:p>
        </p:txBody>
      </p:sp>
      <p:sp>
        <p:nvSpPr>
          <p:cNvPr id="74756" name="Text Box 4"/>
          <p:cNvSpPr txBox="1">
            <a:spLocks noChangeArrowheads="1"/>
          </p:cNvSpPr>
          <p:nvPr/>
        </p:nvSpPr>
        <p:spPr bwMode="auto">
          <a:xfrm>
            <a:off x="2678113" y="4953000"/>
            <a:ext cx="3916362" cy="762000"/>
          </a:xfrm>
          <a:prstGeom prst="rect">
            <a:avLst/>
          </a:prstGeom>
          <a:noFill/>
          <a:ln w="9525">
            <a:noFill/>
            <a:miter lim="800000"/>
            <a:headEnd/>
            <a:tailEnd/>
          </a:ln>
        </p:spPr>
        <p:txBody>
          <a:bodyPr wrap="none">
            <a:spAutoFit/>
          </a:bodyPr>
          <a:lstStyle/>
          <a:p>
            <a:pPr algn="ctr">
              <a:spcAft>
                <a:spcPct val="20000"/>
              </a:spcAft>
            </a:pPr>
            <a:r>
              <a:rPr lang="en-US" sz="2000"/>
              <a:t>2,192,000 </a:t>
            </a:r>
            <a:r>
              <a:rPr lang="en-US" sz="2000">
                <a:sym typeface="Symbol" pitchFamily="18" charset="2"/>
              </a:rPr>
              <a:t></a:t>
            </a:r>
            <a:r>
              <a:rPr lang="en-US" sz="2000"/>
              <a:t> 8, 150,400 X 100</a:t>
            </a:r>
          </a:p>
          <a:p>
            <a:pPr algn="ctr">
              <a:spcAft>
                <a:spcPct val="20000"/>
              </a:spcAft>
            </a:pPr>
            <a:r>
              <a:rPr lang="en-US" sz="2000"/>
              <a:t>Answer = 26.89% link occupancy</a:t>
            </a:r>
          </a:p>
        </p:txBody>
      </p:sp>
      <p:sp>
        <p:nvSpPr>
          <p:cNvPr id="74757" name="Text Box 5"/>
          <p:cNvSpPr txBox="1">
            <a:spLocks noChangeArrowheads="1"/>
          </p:cNvSpPr>
          <p:nvPr/>
        </p:nvSpPr>
        <p:spPr bwMode="auto">
          <a:xfrm>
            <a:off x="1487488" y="5864225"/>
            <a:ext cx="5811837" cy="396875"/>
          </a:xfrm>
          <a:prstGeom prst="rect">
            <a:avLst/>
          </a:prstGeom>
          <a:noFill/>
          <a:ln w="9525">
            <a:noFill/>
            <a:miter lim="800000"/>
            <a:headEnd/>
            <a:tailEnd/>
          </a:ln>
        </p:spPr>
        <p:txBody>
          <a:bodyPr wrap="none">
            <a:spAutoFit/>
          </a:bodyPr>
          <a:lstStyle/>
          <a:p>
            <a:pPr>
              <a:spcAft>
                <a:spcPct val="20000"/>
              </a:spcAft>
            </a:pPr>
            <a:r>
              <a:rPr lang="en-US" sz="2000"/>
              <a:t>NOTE:  This is below the standard </a:t>
            </a:r>
            <a:r>
              <a:rPr lang="en-US" sz="2000">
                <a:solidFill>
                  <a:schemeClr val="tx2"/>
                </a:solidFill>
              </a:rPr>
              <a:t>40%</a:t>
            </a:r>
            <a:r>
              <a:rPr lang="en-US" sz="2000"/>
              <a:t> threshold.</a:t>
            </a:r>
          </a:p>
        </p:txBody>
      </p:sp>
      <p:sp>
        <p:nvSpPr>
          <p:cNvPr id="74758" name="AutoShape 6"/>
          <p:cNvSpPr>
            <a:spLocks noChangeArrowheads="1"/>
          </p:cNvSpPr>
          <p:nvPr/>
        </p:nvSpPr>
        <p:spPr bwMode="auto">
          <a:xfrm>
            <a:off x="582613" y="1219200"/>
            <a:ext cx="8104187" cy="3048000"/>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11:30:33 EST Rel xx.x</a:t>
            </a:r>
          </a:p>
          <a:p>
            <a:pPr defTabSz="820738" eaLnBrk="0" hangingPunct="0"/>
            <a:r>
              <a:rPr lang="en-US" sz="1400" dirty="0">
                <a:solidFill>
                  <a:srgbClr val="000000"/>
                </a:solidFill>
              </a:rPr>
              <a:t>    TYPE OF REPORT: COMPONENT MEASUREMENTS ON A LINK</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LINK-COMP MEASUREMENTS:  LOC=1217  :LINK=A</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MSGTRAN</a:t>
            </a:r>
            <a:r>
              <a:rPr lang="en-US" sz="1400" dirty="0">
                <a:solidFill>
                  <a:srgbClr val="000000"/>
                </a:solidFill>
              </a:rPr>
              <a:t>	= 1096000,   </a:t>
            </a:r>
            <a:r>
              <a:rPr lang="en-US" sz="1400" dirty="0" err="1">
                <a:solidFill>
                  <a:srgbClr val="000000"/>
                </a:solidFill>
              </a:rPr>
              <a:t>MSGRECVD</a:t>
            </a:r>
            <a:r>
              <a:rPr lang="en-US" sz="1400" dirty="0">
                <a:solidFill>
                  <a:srgbClr val="000000"/>
                </a:solidFill>
              </a:rPr>
              <a:t>	= 40380,	</a:t>
            </a:r>
            <a:r>
              <a:rPr lang="en-US" sz="1400" dirty="0" err="1">
                <a:solidFill>
                  <a:srgbClr val="000000"/>
                </a:solidFill>
              </a:rPr>
              <a:t>MOCTTRAN</a:t>
            </a:r>
            <a:r>
              <a:rPr lang="en-US" sz="1400" dirty="0">
                <a:solidFill>
                  <a:srgbClr val="000000"/>
                </a:solidFill>
              </a:rPr>
              <a:t>	= 56450000,”</a:t>
            </a:r>
          </a:p>
          <a:p>
            <a:pPr defTabSz="820738" eaLnBrk="0" hangingPunct="0"/>
            <a:r>
              <a:rPr lang="en-US" sz="1400" dirty="0">
                <a:solidFill>
                  <a:srgbClr val="000000"/>
                </a:solidFill>
              </a:rPr>
              <a:t>    </a:t>
            </a:r>
            <a:r>
              <a:rPr lang="en-US" sz="1400" dirty="0" err="1">
                <a:solidFill>
                  <a:srgbClr val="000000"/>
                </a:solidFill>
              </a:rPr>
              <a:t>MOCTRECVD</a:t>
            </a:r>
            <a:r>
              <a:rPr lang="en-US" sz="1400" dirty="0">
                <a:solidFill>
                  <a:srgbClr val="000000"/>
                </a:solidFill>
              </a:rPr>
              <a:t>	= 6239140,   </a:t>
            </a:r>
            <a:r>
              <a:rPr lang="en-US" sz="1400" dirty="0" err="1">
                <a:solidFill>
                  <a:srgbClr val="000000"/>
                </a:solidFill>
              </a:rPr>
              <a:t>MSGSRGTT</a:t>
            </a:r>
            <a:r>
              <a:rPr lang="en-US" sz="1400" dirty="0">
                <a:solidFill>
                  <a:srgbClr val="000000"/>
                </a:solidFill>
              </a:rPr>
              <a:t>	= 8739,	</a:t>
            </a:r>
            <a:r>
              <a:rPr lang="en-US" sz="1400" dirty="0" err="1">
                <a:solidFill>
                  <a:srgbClr val="000000"/>
                </a:solidFill>
              </a:rPr>
              <a:t>MOCTRCGTT</a:t>
            </a:r>
            <a:r>
              <a:rPr lang="en-US" sz="1400" dirty="0">
                <a:solidFill>
                  <a:srgbClr val="000000"/>
                </a:solidFill>
              </a:rPr>
              <a:t>	= 550557,</a:t>
            </a:r>
          </a:p>
          <a:p>
            <a:pPr defTabSz="820738" eaLnBrk="0" hangingPunct="0"/>
            <a:r>
              <a:rPr lang="en-US" sz="1400" dirty="0">
                <a:solidFill>
                  <a:srgbClr val="000000"/>
                </a:solidFill>
              </a:rPr>
              <a:t>    </a:t>
            </a:r>
            <a:r>
              <a:rPr lang="en-US" sz="1400" dirty="0" err="1">
                <a:solidFill>
                  <a:srgbClr val="000000"/>
                </a:solidFill>
              </a:rPr>
              <a:t>INCCELLS</a:t>
            </a:r>
            <a:r>
              <a:rPr lang="en-US" sz="1400" dirty="0">
                <a:solidFill>
                  <a:srgbClr val="000000"/>
                </a:solidFill>
              </a:rPr>
              <a:t>	= 1998390,  “</a:t>
            </a:r>
            <a:r>
              <a:rPr lang="en-US" sz="1400" dirty="0" err="1">
                <a:solidFill>
                  <a:srgbClr val="000000"/>
                </a:solidFill>
              </a:rPr>
              <a:t>OUTCELLS</a:t>
            </a:r>
            <a:r>
              <a:rPr lang="en-US" sz="1400" dirty="0">
                <a:solidFill>
                  <a:srgbClr val="000000"/>
                </a:solidFill>
              </a:rPr>
              <a:t>	= 2192000” </a:t>
            </a:r>
          </a:p>
          <a:p>
            <a:pPr defTabSz="820738" eaLnBrk="0" hangingPunct="0"/>
            <a:r>
              <a:rPr lang="en-US" sz="1400" dirty="0">
                <a:solidFill>
                  <a:schemeClr val="bg2"/>
                </a:solidFill>
              </a:rPr>
              <a:t>    </a:t>
            </a:r>
          </a:p>
        </p:txBody>
      </p:sp>
      <p:sp>
        <p:nvSpPr>
          <p:cNvPr id="74759" name="Line 7"/>
          <p:cNvSpPr>
            <a:spLocks noChangeShapeType="1"/>
          </p:cNvSpPr>
          <p:nvPr/>
        </p:nvSpPr>
        <p:spPr bwMode="auto">
          <a:xfrm flipH="1">
            <a:off x="5381625" y="3952875"/>
            <a:ext cx="0" cy="723900"/>
          </a:xfrm>
          <a:prstGeom prst="line">
            <a:avLst/>
          </a:prstGeom>
          <a:noFill/>
          <a:ln w="38100">
            <a:solidFill>
              <a:schemeClr val="tx1"/>
            </a:solidFill>
            <a:round/>
            <a:headEnd/>
            <a:tailEnd/>
          </a:ln>
        </p:spPr>
        <p:txBody>
          <a:bodyPr/>
          <a:lstStyle/>
          <a:p>
            <a:endParaRPr lang="en-US"/>
          </a:p>
        </p:txBody>
      </p:sp>
      <p:sp>
        <p:nvSpPr>
          <p:cNvPr id="74760" name="Line 8"/>
          <p:cNvSpPr>
            <a:spLocks noChangeShapeType="1"/>
          </p:cNvSpPr>
          <p:nvPr/>
        </p:nvSpPr>
        <p:spPr bwMode="auto">
          <a:xfrm flipV="1">
            <a:off x="3495675" y="4657725"/>
            <a:ext cx="1866900" cy="0"/>
          </a:xfrm>
          <a:prstGeom prst="line">
            <a:avLst/>
          </a:prstGeom>
          <a:noFill/>
          <a:ln w="38100">
            <a:solidFill>
              <a:schemeClr val="tx1"/>
            </a:solidFill>
            <a:round/>
            <a:headEnd/>
            <a:tailEnd/>
          </a:ln>
        </p:spPr>
        <p:txBody>
          <a:bodyPr/>
          <a:lstStyle/>
          <a:p>
            <a:endParaRPr lang="en-US"/>
          </a:p>
        </p:txBody>
      </p:sp>
      <p:sp>
        <p:nvSpPr>
          <p:cNvPr id="74761" name="Line 9"/>
          <p:cNvSpPr>
            <a:spLocks noChangeShapeType="1"/>
          </p:cNvSpPr>
          <p:nvPr/>
        </p:nvSpPr>
        <p:spPr bwMode="auto">
          <a:xfrm>
            <a:off x="3505200" y="4648200"/>
            <a:ext cx="0" cy="381000"/>
          </a:xfrm>
          <a:prstGeom prst="line">
            <a:avLst/>
          </a:prstGeom>
          <a:noFill/>
          <a:ln w="38100">
            <a:solidFill>
              <a:schemeClr val="tx1"/>
            </a:solidFill>
            <a:round/>
            <a:headEnd/>
            <a:tailEnd type="triangle" w="med" len="med"/>
          </a:ln>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0"/>
            <a:ext cx="9144000" cy="457200"/>
          </a:xfrm>
        </p:spPr>
        <p:txBody>
          <a:bodyPr/>
          <a:lstStyle/>
          <a:p>
            <a:pPr eaLnBrk="1" hangingPunct="1"/>
            <a:r>
              <a:rPr lang="en-US" dirty="0" smtClean="0"/>
              <a:t>Calculating IP Link Occupancy on SSEDCM</a:t>
            </a:r>
          </a:p>
        </p:txBody>
      </p:sp>
      <p:sp>
        <p:nvSpPr>
          <p:cNvPr id="75779" name="Text Box 3"/>
          <p:cNvSpPr txBox="1">
            <a:spLocks noChangeArrowheads="1"/>
          </p:cNvSpPr>
          <p:nvPr/>
        </p:nvSpPr>
        <p:spPr bwMode="auto">
          <a:xfrm>
            <a:off x="4308475" y="1447800"/>
            <a:ext cx="184150" cy="396875"/>
          </a:xfrm>
          <a:prstGeom prst="rect">
            <a:avLst/>
          </a:prstGeom>
          <a:noFill/>
          <a:ln w="9525">
            <a:noFill/>
            <a:miter lim="800000"/>
            <a:headEnd/>
            <a:tailEnd/>
          </a:ln>
        </p:spPr>
        <p:txBody>
          <a:bodyPr wrap="none">
            <a:spAutoFit/>
          </a:bodyPr>
          <a:lstStyle/>
          <a:p>
            <a:pPr algn="ctr"/>
            <a:endParaRPr lang="en-US" sz="2000">
              <a:latin typeface="Times New Roman" pitchFamily="18" charset="0"/>
            </a:endParaRPr>
          </a:p>
        </p:txBody>
      </p:sp>
      <p:sp>
        <p:nvSpPr>
          <p:cNvPr id="75780" name="Text Box 4"/>
          <p:cNvSpPr txBox="1">
            <a:spLocks noChangeArrowheads="1"/>
          </p:cNvSpPr>
          <p:nvPr/>
        </p:nvSpPr>
        <p:spPr bwMode="auto">
          <a:xfrm>
            <a:off x="2705100" y="4905375"/>
            <a:ext cx="3916363" cy="762000"/>
          </a:xfrm>
          <a:prstGeom prst="rect">
            <a:avLst/>
          </a:prstGeom>
          <a:noFill/>
          <a:ln w="9525">
            <a:noFill/>
            <a:miter lim="800000"/>
            <a:headEnd/>
            <a:tailEnd/>
          </a:ln>
        </p:spPr>
        <p:txBody>
          <a:bodyPr wrap="none">
            <a:spAutoFit/>
          </a:bodyPr>
          <a:lstStyle/>
          <a:p>
            <a:pPr algn="ctr">
              <a:spcAft>
                <a:spcPct val="20000"/>
              </a:spcAft>
            </a:pPr>
            <a:r>
              <a:rPr lang="en-US" sz="2000"/>
              <a:t>1403678 </a:t>
            </a:r>
            <a:r>
              <a:rPr lang="en-US" sz="2000">
                <a:sym typeface="Symbol" pitchFamily="18" charset="2"/>
              </a:rPr>
              <a:t></a:t>
            </a:r>
            <a:r>
              <a:rPr lang="en-US" sz="2000"/>
              <a:t> 3,600,000 X 100</a:t>
            </a:r>
          </a:p>
          <a:p>
            <a:pPr algn="ctr">
              <a:spcAft>
                <a:spcPct val="20000"/>
              </a:spcAft>
            </a:pPr>
            <a:r>
              <a:rPr lang="en-US" sz="2000"/>
              <a:t>Answer = 38.99% link occupancy</a:t>
            </a:r>
          </a:p>
        </p:txBody>
      </p:sp>
      <p:sp>
        <p:nvSpPr>
          <p:cNvPr id="75781" name="Text Box 5"/>
          <p:cNvSpPr txBox="1">
            <a:spLocks noChangeArrowheads="1"/>
          </p:cNvSpPr>
          <p:nvPr/>
        </p:nvSpPr>
        <p:spPr bwMode="auto">
          <a:xfrm>
            <a:off x="942975" y="5865813"/>
            <a:ext cx="6784975" cy="396875"/>
          </a:xfrm>
          <a:prstGeom prst="rect">
            <a:avLst/>
          </a:prstGeom>
          <a:noFill/>
          <a:ln w="9525">
            <a:noFill/>
            <a:miter lim="800000"/>
            <a:headEnd/>
            <a:tailEnd/>
          </a:ln>
        </p:spPr>
        <p:txBody>
          <a:bodyPr wrap="none">
            <a:spAutoFit/>
          </a:bodyPr>
          <a:lstStyle/>
          <a:p>
            <a:pPr>
              <a:spcAft>
                <a:spcPct val="20000"/>
              </a:spcAft>
            </a:pPr>
            <a:r>
              <a:rPr lang="en-US" sz="2000">
                <a:latin typeface="Times New Roman" pitchFamily="18" charset="0"/>
              </a:rPr>
              <a:t>        </a:t>
            </a:r>
            <a:r>
              <a:rPr lang="en-US" sz="2000"/>
              <a:t>NOTE:  This is just below the standard </a:t>
            </a:r>
            <a:r>
              <a:rPr lang="en-US" sz="2000">
                <a:solidFill>
                  <a:schemeClr val="tx2"/>
                </a:solidFill>
              </a:rPr>
              <a:t>40%</a:t>
            </a:r>
            <a:r>
              <a:rPr lang="en-US" sz="2000"/>
              <a:t> threshold.</a:t>
            </a:r>
          </a:p>
        </p:txBody>
      </p:sp>
      <p:sp>
        <p:nvSpPr>
          <p:cNvPr id="75782" name="AutoShape 6"/>
          <p:cNvSpPr>
            <a:spLocks noChangeArrowheads="1"/>
          </p:cNvSpPr>
          <p:nvPr/>
        </p:nvSpPr>
        <p:spPr bwMode="auto">
          <a:xfrm>
            <a:off x="609600" y="1219200"/>
            <a:ext cx="8035925" cy="2819400"/>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11:30:33 EST Rel xx.x</a:t>
            </a:r>
          </a:p>
          <a:p>
            <a:pPr defTabSz="820738" eaLnBrk="0" hangingPunct="0"/>
            <a:r>
              <a:rPr lang="en-US" sz="1400" dirty="0">
                <a:solidFill>
                  <a:srgbClr val="000000"/>
                </a:solidFill>
              </a:rPr>
              <a:t>    TYPE OF REPORT: COMPONENT MEASUREMENTS ON A LINK</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LINK-COMP MEASUREMENTS:  LOC=1201  :LINK=A</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MSGTRAN</a:t>
            </a:r>
            <a:r>
              <a:rPr lang="en-US" sz="1400" dirty="0">
                <a:solidFill>
                  <a:srgbClr val="000000"/>
                </a:solidFill>
              </a:rPr>
              <a:t>	= 1403678,	</a:t>
            </a:r>
            <a:r>
              <a:rPr lang="en-US" sz="1400" dirty="0" err="1">
                <a:solidFill>
                  <a:srgbClr val="000000"/>
                </a:solidFill>
              </a:rPr>
              <a:t>MSGRECVD</a:t>
            </a:r>
            <a:r>
              <a:rPr lang="en-US" sz="1400" dirty="0">
                <a:solidFill>
                  <a:srgbClr val="000000"/>
                </a:solidFill>
              </a:rPr>
              <a:t>	= 1399482,</a:t>
            </a:r>
          </a:p>
          <a:p>
            <a:pPr defTabSz="820738" eaLnBrk="0" hangingPunct="0"/>
            <a:r>
              <a:rPr lang="en-US" sz="1400" dirty="0">
                <a:solidFill>
                  <a:srgbClr val="000000"/>
                </a:solidFill>
              </a:rPr>
              <a:t>  “</a:t>
            </a:r>
            <a:r>
              <a:rPr lang="en-US" sz="1400" dirty="0" err="1">
                <a:solidFill>
                  <a:srgbClr val="000000"/>
                </a:solidFill>
              </a:rPr>
              <a:t>MOCTTRAN</a:t>
            </a:r>
            <a:r>
              <a:rPr lang="en-US" sz="1400" dirty="0">
                <a:solidFill>
                  <a:srgbClr val="000000"/>
                </a:solidFill>
              </a:rPr>
              <a:t>	= 179670784,”	</a:t>
            </a:r>
            <a:r>
              <a:rPr lang="en-US" sz="1400" dirty="0" err="1">
                <a:solidFill>
                  <a:srgbClr val="000000"/>
                </a:solidFill>
              </a:rPr>
              <a:t>MOCTRECVD</a:t>
            </a:r>
            <a:r>
              <a:rPr lang="en-US" sz="1400" dirty="0">
                <a:solidFill>
                  <a:srgbClr val="000000"/>
                </a:solidFill>
              </a:rPr>
              <a:t> 	= 179133696,</a:t>
            </a:r>
          </a:p>
          <a:p>
            <a:pPr defTabSz="820738" eaLnBrk="0" hangingPunct="0"/>
            <a:r>
              <a:rPr lang="en-US" sz="1400" dirty="0">
                <a:solidFill>
                  <a:srgbClr val="000000"/>
                </a:solidFill>
              </a:rPr>
              <a:t>   </a:t>
            </a:r>
            <a:r>
              <a:rPr lang="en-US" sz="1400" dirty="0" err="1">
                <a:solidFill>
                  <a:srgbClr val="000000"/>
                </a:solidFill>
              </a:rPr>
              <a:t>MSGSRGTT</a:t>
            </a:r>
            <a:r>
              <a:rPr lang="en-US" sz="1400" dirty="0">
                <a:solidFill>
                  <a:srgbClr val="000000"/>
                </a:solidFill>
              </a:rPr>
              <a:t>	= 8739,		</a:t>
            </a:r>
            <a:r>
              <a:rPr lang="en-US" sz="1400" dirty="0" err="1">
                <a:solidFill>
                  <a:srgbClr val="000000"/>
                </a:solidFill>
              </a:rPr>
              <a:t>MOCTRCGTT</a:t>
            </a:r>
            <a:r>
              <a:rPr lang="en-US" sz="1400" dirty="0">
                <a:solidFill>
                  <a:srgbClr val="000000"/>
                </a:solidFill>
              </a:rPr>
              <a:t>	= 550557</a:t>
            </a:r>
            <a:r>
              <a:rPr lang="en-US" sz="1400" dirty="0">
                <a:solidFill>
                  <a:schemeClr val="bg2"/>
                </a:solidFill>
              </a:rPr>
              <a:t>,</a:t>
            </a:r>
          </a:p>
          <a:p>
            <a:pPr defTabSz="820738" eaLnBrk="0" hangingPunct="0"/>
            <a:r>
              <a:rPr lang="en-US" sz="1300" b="1" dirty="0">
                <a:solidFill>
                  <a:schemeClr val="bg2"/>
                </a:solidFill>
                <a:latin typeface="Courier New" pitchFamily="49" charset="0"/>
              </a:rPr>
              <a:t>    </a:t>
            </a:r>
          </a:p>
        </p:txBody>
      </p:sp>
      <p:sp>
        <p:nvSpPr>
          <p:cNvPr id="75783" name="Line 7"/>
          <p:cNvSpPr>
            <a:spLocks noChangeShapeType="1"/>
          </p:cNvSpPr>
          <p:nvPr/>
        </p:nvSpPr>
        <p:spPr bwMode="auto">
          <a:xfrm flipV="1">
            <a:off x="3324225" y="3343275"/>
            <a:ext cx="371475" cy="0"/>
          </a:xfrm>
          <a:prstGeom prst="line">
            <a:avLst/>
          </a:prstGeom>
          <a:noFill/>
          <a:ln w="38100">
            <a:solidFill>
              <a:schemeClr val="tx1"/>
            </a:solidFill>
            <a:round/>
            <a:headEnd/>
            <a:tailEnd/>
          </a:ln>
        </p:spPr>
        <p:txBody>
          <a:bodyPr/>
          <a:lstStyle/>
          <a:p>
            <a:endParaRPr lang="en-US"/>
          </a:p>
        </p:txBody>
      </p:sp>
      <p:sp>
        <p:nvSpPr>
          <p:cNvPr id="75784" name="Line 8"/>
          <p:cNvSpPr>
            <a:spLocks noChangeShapeType="1"/>
          </p:cNvSpPr>
          <p:nvPr/>
        </p:nvSpPr>
        <p:spPr bwMode="auto">
          <a:xfrm>
            <a:off x="3676650" y="3324225"/>
            <a:ext cx="0" cy="1581150"/>
          </a:xfrm>
          <a:prstGeom prst="line">
            <a:avLst/>
          </a:prstGeom>
          <a:noFill/>
          <a:ln w="38100">
            <a:solidFill>
              <a:schemeClr val="tx1"/>
            </a:solidFill>
            <a:round/>
            <a:headEnd/>
            <a:tailEnd type="triangle" w="med" len="med"/>
          </a:ln>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533400" y="0"/>
            <a:ext cx="9144000" cy="457200"/>
          </a:xfrm>
        </p:spPr>
        <p:txBody>
          <a:bodyPr/>
          <a:lstStyle/>
          <a:p>
            <a:pPr eaLnBrk="1" hangingPunct="1"/>
            <a:r>
              <a:rPr lang="en-US" dirty="0" smtClean="0"/>
              <a:t>Calculating IP Link Occupancy on E5-ENET</a:t>
            </a:r>
          </a:p>
        </p:txBody>
      </p:sp>
      <p:sp>
        <p:nvSpPr>
          <p:cNvPr id="76803" name="Text Box 3"/>
          <p:cNvSpPr txBox="1">
            <a:spLocks noChangeArrowheads="1"/>
          </p:cNvSpPr>
          <p:nvPr/>
        </p:nvSpPr>
        <p:spPr bwMode="auto">
          <a:xfrm>
            <a:off x="4308475" y="1447800"/>
            <a:ext cx="184150" cy="396875"/>
          </a:xfrm>
          <a:prstGeom prst="rect">
            <a:avLst/>
          </a:prstGeom>
          <a:noFill/>
          <a:ln w="9525">
            <a:noFill/>
            <a:miter lim="800000"/>
            <a:headEnd/>
            <a:tailEnd/>
          </a:ln>
        </p:spPr>
        <p:txBody>
          <a:bodyPr wrap="none">
            <a:spAutoFit/>
          </a:bodyPr>
          <a:lstStyle/>
          <a:p>
            <a:pPr algn="ctr"/>
            <a:endParaRPr lang="en-US" sz="2000">
              <a:latin typeface="Times New Roman" pitchFamily="18" charset="0"/>
            </a:endParaRPr>
          </a:p>
        </p:txBody>
      </p:sp>
      <p:sp>
        <p:nvSpPr>
          <p:cNvPr id="76804" name="Text Box 4"/>
          <p:cNvSpPr txBox="1">
            <a:spLocks noChangeArrowheads="1"/>
          </p:cNvSpPr>
          <p:nvPr/>
        </p:nvSpPr>
        <p:spPr bwMode="auto">
          <a:xfrm>
            <a:off x="2705100" y="4905375"/>
            <a:ext cx="3916363" cy="762000"/>
          </a:xfrm>
          <a:prstGeom prst="rect">
            <a:avLst/>
          </a:prstGeom>
          <a:noFill/>
          <a:ln w="9525">
            <a:noFill/>
            <a:miter lim="800000"/>
            <a:headEnd/>
            <a:tailEnd/>
          </a:ln>
        </p:spPr>
        <p:txBody>
          <a:bodyPr wrap="none">
            <a:spAutoFit/>
          </a:bodyPr>
          <a:lstStyle/>
          <a:p>
            <a:pPr algn="ctr">
              <a:spcAft>
                <a:spcPct val="20000"/>
              </a:spcAft>
            </a:pPr>
            <a:r>
              <a:rPr lang="en-US" sz="2000"/>
              <a:t>3509195 </a:t>
            </a:r>
            <a:r>
              <a:rPr lang="en-US" sz="2000">
                <a:sym typeface="Symbol" pitchFamily="18" charset="2"/>
              </a:rPr>
              <a:t></a:t>
            </a:r>
            <a:r>
              <a:rPr lang="en-US" sz="2000"/>
              <a:t> 9,000,000 X 100</a:t>
            </a:r>
          </a:p>
          <a:p>
            <a:pPr algn="ctr">
              <a:spcAft>
                <a:spcPct val="20000"/>
              </a:spcAft>
            </a:pPr>
            <a:r>
              <a:rPr lang="en-US" sz="2000"/>
              <a:t>Answer = 38.99% link occupancy</a:t>
            </a:r>
          </a:p>
        </p:txBody>
      </p:sp>
      <p:sp>
        <p:nvSpPr>
          <p:cNvPr id="76805" name="AutoShape 5"/>
          <p:cNvSpPr>
            <a:spLocks noChangeArrowheads="1"/>
          </p:cNvSpPr>
          <p:nvPr/>
        </p:nvSpPr>
        <p:spPr bwMode="auto">
          <a:xfrm>
            <a:off x="609600" y="1219200"/>
            <a:ext cx="8035925" cy="2819400"/>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11:30:33 EST Rel xx.x</a:t>
            </a:r>
          </a:p>
          <a:p>
            <a:pPr defTabSz="820738" eaLnBrk="0" hangingPunct="0"/>
            <a:r>
              <a:rPr lang="en-US" sz="1400" dirty="0">
                <a:solidFill>
                  <a:srgbClr val="000000"/>
                </a:solidFill>
              </a:rPr>
              <a:t>    TYPE OF REPORT: COMPONENT MEASUREMENTS ON A LINK</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LINK-COMP MEASUREMENTS:  LOC=1201  :LINK=A</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MSGTRAN</a:t>
            </a:r>
            <a:r>
              <a:rPr lang="en-US" sz="1400" dirty="0">
                <a:solidFill>
                  <a:srgbClr val="000000"/>
                </a:solidFill>
              </a:rPr>
              <a:t>	= 3509195,	</a:t>
            </a:r>
            <a:r>
              <a:rPr lang="en-US" sz="1400" dirty="0" err="1">
                <a:solidFill>
                  <a:srgbClr val="000000"/>
                </a:solidFill>
              </a:rPr>
              <a:t>MSGRECVD</a:t>
            </a:r>
            <a:r>
              <a:rPr lang="en-US" sz="1400" dirty="0">
                <a:solidFill>
                  <a:srgbClr val="000000"/>
                </a:solidFill>
              </a:rPr>
              <a:t>	= 1399482,</a:t>
            </a:r>
          </a:p>
          <a:p>
            <a:pPr defTabSz="820738" eaLnBrk="0" hangingPunct="0"/>
            <a:r>
              <a:rPr lang="en-US" sz="1400" dirty="0">
                <a:solidFill>
                  <a:srgbClr val="000000"/>
                </a:solidFill>
              </a:rPr>
              <a:t>  “</a:t>
            </a:r>
            <a:r>
              <a:rPr lang="en-US" sz="1400" dirty="0" err="1">
                <a:solidFill>
                  <a:srgbClr val="000000"/>
                </a:solidFill>
              </a:rPr>
              <a:t>MOCTTRAN</a:t>
            </a:r>
            <a:r>
              <a:rPr lang="en-US" sz="1400" dirty="0">
                <a:solidFill>
                  <a:srgbClr val="000000"/>
                </a:solidFill>
              </a:rPr>
              <a:t>	= 179670784,”	</a:t>
            </a:r>
            <a:r>
              <a:rPr lang="en-US" sz="1400" dirty="0" err="1">
                <a:solidFill>
                  <a:srgbClr val="000000"/>
                </a:solidFill>
              </a:rPr>
              <a:t>MOCTRECVD</a:t>
            </a:r>
            <a:r>
              <a:rPr lang="en-US" sz="1400" dirty="0">
                <a:solidFill>
                  <a:srgbClr val="000000"/>
                </a:solidFill>
              </a:rPr>
              <a:t> 	= 179133696,</a:t>
            </a:r>
          </a:p>
          <a:p>
            <a:pPr defTabSz="820738" eaLnBrk="0" hangingPunct="0"/>
            <a:r>
              <a:rPr lang="en-US" sz="1400" dirty="0">
                <a:solidFill>
                  <a:srgbClr val="000000"/>
                </a:solidFill>
              </a:rPr>
              <a:t>   </a:t>
            </a:r>
            <a:r>
              <a:rPr lang="en-US" sz="1400" dirty="0" err="1">
                <a:solidFill>
                  <a:srgbClr val="000000"/>
                </a:solidFill>
              </a:rPr>
              <a:t>MSGSRGTT</a:t>
            </a:r>
            <a:r>
              <a:rPr lang="en-US" sz="1400" dirty="0">
                <a:solidFill>
                  <a:srgbClr val="000000"/>
                </a:solidFill>
              </a:rPr>
              <a:t>	= 8739,		</a:t>
            </a:r>
            <a:r>
              <a:rPr lang="en-US" sz="1400" dirty="0" err="1">
                <a:solidFill>
                  <a:srgbClr val="000000"/>
                </a:solidFill>
              </a:rPr>
              <a:t>MOCTRCGTT</a:t>
            </a:r>
            <a:r>
              <a:rPr lang="en-US" sz="1400" dirty="0">
                <a:solidFill>
                  <a:srgbClr val="000000"/>
                </a:solidFill>
              </a:rPr>
              <a:t>	= 550557</a:t>
            </a:r>
            <a:r>
              <a:rPr lang="en-US" sz="1400" dirty="0">
                <a:solidFill>
                  <a:schemeClr val="bg2"/>
                </a:solidFill>
              </a:rPr>
              <a:t>,</a:t>
            </a:r>
          </a:p>
          <a:p>
            <a:pPr defTabSz="820738" eaLnBrk="0" hangingPunct="0"/>
            <a:r>
              <a:rPr lang="en-US" sz="1300" b="1" dirty="0">
                <a:solidFill>
                  <a:schemeClr val="bg2"/>
                </a:solidFill>
                <a:latin typeface="Courier New" pitchFamily="49" charset="0"/>
              </a:rPr>
              <a:t>    </a:t>
            </a:r>
          </a:p>
        </p:txBody>
      </p:sp>
      <p:sp>
        <p:nvSpPr>
          <p:cNvPr id="76806" name="Line 6"/>
          <p:cNvSpPr>
            <a:spLocks noChangeShapeType="1"/>
          </p:cNvSpPr>
          <p:nvPr/>
        </p:nvSpPr>
        <p:spPr bwMode="auto">
          <a:xfrm flipV="1">
            <a:off x="3324225" y="3343275"/>
            <a:ext cx="371475" cy="0"/>
          </a:xfrm>
          <a:prstGeom prst="line">
            <a:avLst/>
          </a:prstGeom>
          <a:noFill/>
          <a:ln w="38100">
            <a:solidFill>
              <a:schemeClr val="tx1"/>
            </a:solidFill>
            <a:round/>
            <a:headEnd/>
            <a:tailEnd/>
          </a:ln>
        </p:spPr>
        <p:txBody>
          <a:bodyPr/>
          <a:lstStyle/>
          <a:p>
            <a:endParaRPr lang="en-US"/>
          </a:p>
        </p:txBody>
      </p:sp>
      <p:sp>
        <p:nvSpPr>
          <p:cNvPr id="76807" name="Line 7"/>
          <p:cNvSpPr>
            <a:spLocks noChangeShapeType="1"/>
          </p:cNvSpPr>
          <p:nvPr/>
        </p:nvSpPr>
        <p:spPr bwMode="auto">
          <a:xfrm>
            <a:off x="3676650" y="3324225"/>
            <a:ext cx="0" cy="1581150"/>
          </a:xfrm>
          <a:prstGeom prst="line">
            <a:avLst/>
          </a:prstGeom>
          <a:noFill/>
          <a:ln w="38100">
            <a:solidFill>
              <a:schemeClr val="tx1"/>
            </a:solidFill>
            <a:round/>
            <a:headEnd/>
            <a:tailEnd type="triangle" w="med" len="med"/>
          </a:ln>
        </p:spPr>
        <p:txBody>
          <a:bodyPr/>
          <a:lstStyle/>
          <a:p>
            <a:endParaRPr lang="en-US"/>
          </a:p>
        </p:txBody>
      </p:sp>
      <p:sp>
        <p:nvSpPr>
          <p:cNvPr id="76808" name="Text Box 8"/>
          <p:cNvSpPr txBox="1">
            <a:spLocks noChangeArrowheads="1"/>
          </p:cNvSpPr>
          <p:nvPr/>
        </p:nvSpPr>
        <p:spPr bwMode="auto">
          <a:xfrm>
            <a:off x="466725" y="5953125"/>
            <a:ext cx="8439150" cy="336550"/>
          </a:xfrm>
          <a:prstGeom prst="rect">
            <a:avLst/>
          </a:prstGeom>
          <a:noFill/>
          <a:ln w="9525">
            <a:noFill/>
            <a:miter lim="800000"/>
            <a:headEnd/>
            <a:tailEnd/>
          </a:ln>
        </p:spPr>
        <p:txBody>
          <a:bodyPr>
            <a:spAutoFit/>
          </a:bodyPr>
          <a:lstStyle/>
          <a:p>
            <a:pPr>
              <a:spcBef>
                <a:spcPct val="50000"/>
              </a:spcBef>
            </a:pPr>
            <a:r>
              <a:rPr lang="en-US" sz="1600"/>
              <a:t>The E5-ENET Capacity is significantly higher than the SSEDCM (5000TPS vs. 2000TPS)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ctrTitle"/>
          </p:nvPr>
        </p:nvSpPr>
        <p:spPr>
          <a:xfrm>
            <a:off x="0" y="5287963"/>
            <a:ext cx="9144000" cy="884237"/>
          </a:xfrm>
          <a:noFill/>
        </p:spPr>
        <p:txBody>
          <a:bodyPr lIns="0" tIns="0" rIns="0" bIns="0" anchor="ctr">
            <a:normAutofit/>
          </a:bodyPr>
          <a:lstStyle/>
          <a:p>
            <a:pPr eaLnBrk="1" hangingPunct="1"/>
            <a:r>
              <a:rPr lang="en-US" sz="2400" dirty="0" smtClean="0"/>
              <a:t>      Obtaining EAGLE 5 STP  Measurements</a:t>
            </a:r>
          </a:p>
        </p:txBody>
      </p:sp>
      <p:sp>
        <p:nvSpPr>
          <p:cNvPr id="10244" name="Rectangle 3"/>
          <p:cNvSpPr>
            <a:spLocks noGrp="1" noChangeArrowheads="1"/>
          </p:cNvSpPr>
          <p:nvPr>
            <p:ph type="subTitle" idx="1"/>
          </p:nvPr>
        </p:nvSpPr>
        <p:spPr>
          <a:xfrm>
            <a:off x="381000" y="3667125"/>
            <a:ext cx="2667000" cy="657225"/>
          </a:xfrm>
          <a:noFill/>
        </p:spPr>
        <p:txBody>
          <a:bodyPr lIns="0" rIns="0" bIns="0"/>
          <a:lstStyle/>
          <a:p>
            <a:pPr eaLnBrk="1" hangingPunct="1"/>
            <a:r>
              <a:rPr lang="en-US" dirty="0" smtClean="0"/>
              <a:t> Module 1</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484188" y="0"/>
            <a:ext cx="8583612" cy="914400"/>
          </a:xfrm>
        </p:spPr>
        <p:txBody>
          <a:bodyPr/>
          <a:lstStyle/>
          <a:p>
            <a:pPr eaLnBrk="1" hangingPunct="1"/>
            <a:r>
              <a:rPr lang="en-US" dirty="0" smtClean="0"/>
              <a:t>Availability (</a:t>
            </a:r>
            <a:r>
              <a:rPr lang="en-US" dirty="0" err="1" smtClean="0"/>
              <a:t>AVL</a:t>
            </a:r>
            <a:r>
              <a:rPr lang="en-US" dirty="0" smtClean="0"/>
              <a:t>) Link Measurements</a:t>
            </a:r>
          </a:p>
        </p:txBody>
      </p:sp>
      <p:sp>
        <p:nvSpPr>
          <p:cNvPr id="77827" name="AutoShape 3"/>
          <p:cNvSpPr>
            <a:spLocks noChangeArrowheads="1"/>
          </p:cNvSpPr>
          <p:nvPr/>
        </p:nvSpPr>
        <p:spPr bwMode="auto">
          <a:xfrm>
            <a:off x="809625" y="1990725"/>
            <a:ext cx="7531100" cy="4144486"/>
          </a:xfrm>
          <a:prstGeom prst="flowChartAlternateProcess">
            <a:avLst/>
          </a:prstGeom>
          <a:solidFill>
            <a:srgbClr val="66FF33"/>
          </a:solidFill>
          <a:ln w="9525">
            <a:noFill/>
            <a:miter lim="800000"/>
            <a:headEnd/>
            <a:tailEnd/>
          </a:ln>
        </p:spPr>
        <p:txBody>
          <a:bodyPr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12:47:13 EST Rel XX.X</a:t>
            </a:r>
          </a:p>
          <a:p>
            <a:pPr defTabSz="820738" eaLnBrk="0" hangingPunct="0"/>
            <a:r>
              <a:rPr lang="en-US" sz="1400" dirty="0">
                <a:solidFill>
                  <a:srgbClr val="000000"/>
                </a:solidFill>
              </a:rPr>
              <a:t>    TYPE OF REPORT: AVAILABILITY MEASUREMENTS ON LINK</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12:00:00 THROUGH 12:29:59</a:t>
            </a:r>
          </a:p>
          <a:p>
            <a:pPr defTabSz="820738" eaLnBrk="0" hangingPunct="0"/>
            <a:endParaRPr lang="en-US" sz="1400" dirty="0">
              <a:solidFill>
                <a:srgbClr val="000000"/>
              </a:solidFill>
            </a:endParaRPr>
          </a:p>
          <a:p>
            <a:pPr defTabSz="820738" eaLnBrk="0" hangingPunct="0"/>
            <a:r>
              <a:rPr lang="en-US" sz="1400" dirty="0">
                <a:solidFill>
                  <a:srgbClr val="000000"/>
                </a:solidFill>
              </a:rPr>
              <a:t>    LINK-</a:t>
            </a:r>
            <a:r>
              <a:rPr lang="en-US" sz="1400" dirty="0" err="1">
                <a:solidFill>
                  <a:srgbClr val="000000"/>
                </a:solidFill>
              </a:rPr>
              <a:t>AVL</a:t>
            </a:r>
            <a:r>
              <a:rPr lang="en-US" sz="1400" dirty="0">
                <a:solidFill>
                  <a:srgbClr val="000000"/>
                </a:solidFill>
              </a:rPr>
              <a:t> MEASUREMENTS:  LOC:  2101, LINK:  A</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12:00:00 through 12:29:59.</a:t>
            </a:r>
          </a:p>
          <a:p>
            <a:pPr defTabSz="820738" eaLnBrk="0" hangingPunct="0"/>
            <a:r>
              <a:rPr lang="en-US" sz="1400" dirty="0">
                <a:solidFill>
                  <a:srgbClr val="000000"/>
                </a:solidFill>
              </a:rPr>
              <a:t>    </a:t>
            </a:r>
            <a:r>
              <a:rPr lang="en-US" sz="1400" dirty="0" err="1">
                <a:solidFill>
                  <a:srgbClr val="000000"/>
                </a:solidFill>
              </a:rPr>
              <a:t>DRDCLFLR</a:t>
            </a:r>
            <a:r>
              <a:rPr lang="en-US" sz="1400" dirty="0">
                <a:solidFill>
                  <a:srgbClr val="000000"/>
                </a:solidFill>
              </a:rPr>
              <a:t>	= 0,	   </a:t>
            </a:r>
            <a:r>
              <a:rPr lang="en-US" sz="1400" dirty="0" err="1">
                <a:solidFill>
                  <a:srgbClr val="000000"/>
                </a:solidFill>
              </a:rPr>
              <a:t>DRFEPRO</a:t>
            </a:r>
            <a:r>
              <a:rPr lang="en-US" sz="1400" dirty="0">
                <a:solidFill>
                  <a:srgbClr val="000000"/>
                </a:solidFill>
              </a:rPr>
              <a:t>	= 0,	</a:t>
            </a:r>
            <a:r>
              <a:rPr lang="en-US" sz="1400" dirty="0" err="1">
                <a:solidFill>
                  <a:srgbClr val="000000"/>
                </a:solidFill>
              </a:rPr>
              <a:t>DRLCLPRO</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DRLKINHB</a:t>
            </a:r>
            <a:r>
              <a:rPr lang="en-US" sz="1400" dirty="0">
                <a:solidFill>
                  <a:srgbClr val="000000"/>
                </a:solidFill>
              </a:rPr>
              <a:t>	= 0,	   </a:t>
            </a:r>
            <a:r>
              <a:rPr lang="en-US" sz="1400" dirty="0" err="1">
                <a:solidFill>
                  <a:srgbClr val="000000"/>
                </a:solidFill>
              </a:rPr>
              <a:t>FARMGINH</a:t>
            </a:r>
            <a:r>
              <a:rPr lang="en-US" sz="1400" dirty="0">
                <a:solidFill>
                  <a:srgbClr val="000000"/>
                </a:solidFill>
              </a:rPr>
              <a:t>	= 0,	</a:t>
            </a:r>
            <a:r>
              <a:rPr lang="en-US" sz="1400" dirty="0" err="1">
                <a:solidFill>
                  <a:srgbClr val="000000"/>
                </a:solidFill>
              </a:rPr>
              <a:t>NDCLFLABN</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NDCLFALP</a:t>
            </a:r>
            <a:r>
              <a:rPr lang="en-US" sz="1400" dirty="0">
                <a:solidFill>
                  <a:srgbClr val="000000"/>
                </a:solidFill>
              </a:rPr>
              <a:t>	= 0,	   </a:t>
            </a:r>
            <a:r>
              <a:rPr lang="en-US" sz="1400" dirty="0" err="1">
                <a:solidFill>
                  <a:srgbClr val="000000"/>
                </a:solidFill>
              </a:rPr>
              <a:t>NDCLFINTR</a:t>
            </a:r>
            <a:r>
              <a:rPr lang="en-US" sz="1400" dirty="0">
                <a:solidFill>
                  <a:srgbClr val="000000"/>
                </a:solidFill>
              </a:rPr>
              <a:t>	= 0,	</a:t>
            </a:r>
            <a:r>
              <a:rPr lang="en-US" sz="1400" dirty="0" err="1">
                <a:solidFill>
                  <a:srgbClr val="000000"/>
                </a:solidFill>
              </a:rPr>
              <a:t>NDCLFSYNC</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NDCFLXDA</a:t>
            </a:r>
            <a:r>
              <a:rPr lang="en-US" sz="1400" dirty="0">
                <a:solidFill>
                  <a:srgbClr val="000000"/>
                </a:solidFill>
              </a:rPr>
              <a:t>	= 0,	   </a:t>
            </a:r>
            <a:r>
              <a:rPr lang="en-US" sz="1400" dirty="0" err="1">
                <a:solidFill>
                  <a:srgbClr val="000000"/>
                </a:solidFill>
              </a:rPr>
              <a:t>NDCFLXDC</a:t>
            </a:r>
            <a:r>
              <a:rPr lang="en-US" sz="1400" dirty="0">
                <a:solidFill>
                  <a:srgbClr val="000000"/>
                </a:solidFill>
              </a:rPr>
              <a:t>	= 0,	</a:t>
            </a:r>
            <a:r>
              <a:rPr lang="en-US" sz="1400" dirty="0" err="1">
                <a:solidFill>
                  <a:srgbClr val="000000"/>
                </a:solidFill>
              </a:rPr>
              <a:t>NDCFLXER</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NEARMGIH</a:t>
            </a:r>
            <a:r>
              <a:rPr lang="en-US" sz="1400" dirty="0">
                <a:solidFill>
                  <a:srgbClr val="000000"/>
                </a:solidFill>
              </a:rPr>
              <a:t>	= 0,	   </a:t>
            </a:r>
            <a:r>
              <a:rPr lang="en-US" sz="1400" dirty="0" err="1">
                <a:solidFill>
                  <a:srgbClr val="000000"/>
                </a:solidFill>
              </a:rPr>
              <a:t>NMDCLFLR</a:t>
            </a:r>
            <a:r>
              <a:rPr lang="en-US" sz="1400" dirty="0">
                <a:solidFill>
                  <a:srgbClr val="000000"/>
                </a:solidFill>
              </a:rPr>
              <a:t>	= 0,	</a:t>
            </a:r>
            <a:r>
              <a:rPr lang="en-US" sz="1400" dirty="0" err="1">
                <a:solidFill>
                  <a:srgbClr val="000000"/>
                </a:solidFill>
              </a:rPr>
              <a:t>NMFEPRO</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NMLCLPRO</a:t>
            </a:r>
            <a:r>
              <a:rPr lang="en-US" sz="1400" dirty="0">
                <a:solidFill>
                  <a:srgbClr val="000000"/>
                </a:solidFill>
              </a:rPr>
              <a:t>	= 0,	   PCRN1N2EXC	= 0,	</a:t>
            </a:r>
            <a:r>
              <a:rPr lang="en-US" sz="1400" dirty="0" err="1">
                <a:solidFill>
                  <a:srgbClr val="000000"/>
                </a:solidFill>
              </a:rPr>
              <a:t>SUSRCVERR</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SUSRECVD</a:t>
            </a:r>
            <a:r>
              <a:rPr lang="en-US" sz="1400" dirty="0">
                <a:solidFill>
                  <a:srgbClr val="000000"/>
                </a:solidFill>
              </a:rPr>
              <a:t>	= 1299200,  </a:t>
            </a:r>
            <a:r>
              <a:rPr lang="en-US" sz="1400" dirty="0" err="1">
                <a:solidFill>
                  <a:srgbClr val="000000"/>
                </a:solidFill>
              </a:rPr>
              <a:t>SUSTRAN</a:t>
            </a:r>
            <a:r>
              <a:rPr lang="en-US" sz="1400" dirty="0">
                <a:solidFill>
                  <a:srgbClr val="000000"/>
                </a:solidFill>
              </a:rPr>
              <a:t>	= 1299200, </a:t>
            </a:r>
          </a:p>
          <a:p>
            <a:pPr defTabSz="820738" eaLnBrk="0" hangingPunct="0"/>
            <a:endParaRPr lang="en-US" sz="1400" dirty="0">
              <a:solidFill>
                <a:srgbClr val="000000"/>
              </a:solidFill>
            </a:endParaRPr>
          </a:p>
          <a:p>
            <a:pPr defTabSz="820738" eaLnBrk="0" hangingPunct="0"/>
            <a:endParaRPr lang="en-US" sz="1400" b="1" dirty="0">
              <a:solidFill>
                <a:srgbClr val="000000"/>
              </a:solidFill>
              <a:latin typeface="Courier New" pitchFamily="49" charset="0"/>
            </a:endParaRPr>
          </a:p>
        </p:txBody>
      </p:sp>
      <p:sp>
        <p:nvSpPr>
          <p:cNvPr id="77828" name="Text Box 4"/>
          <p:cNvSpPr txBox="1">
            <a:spLocks noChangeArrowheads="1"/>
          </p:cNvSpPr>
          <p:nvPr/>
        </p:nvSpPr>
        <p:spPr bwMode="auto">
          <a:xfrm>
            <a:off x="-19050" y="990600"/>
            <a:ext cx="9791700" cy="509588"/>
          </a:xfrm>
          <a:prstGeom prst="rect">
            <a:avLst/>
          </a:prstGeom>
          <a:noFill/>
          <a:ln w="12700" cap="sq">
            <a:noFill/>
            <a:miter lim="800000"/>
            <a:headEnd type="none" w="sm" len="sm"/>
            <a:tailEnd type="none" w="sm" len="sm"/>
          </a:ln>
        </p:spPr>
        <p:txBody>
          <a:bodyPr lIns="82058" tIns="41029" rIns="82058" bIns="41029">
            <a:spAutoFit/>
          </a:bodyPr>
          <a:lstStyle/>
          <a:p>
            <a:pPr defTabSz="820738" eaLnBrk="0" hangingPunct="0"/>
            <a:r>
              <a:rPr lang="en-US" sz="2800"/>
              <a:t>rept-meas:type=avl:enttype=link:loc=2101:link=a:nzo=no</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533400" y="0"/>
            <a:ext cx="9144000" cy="457200"/>
          </a:xfrm>
        </p:spPr>
        <p:txBody>
          <a:bodyPr/>
          <a:lstStyle/>
          <a:p>
            <a:pPr eaLnBrk="1" hangingPunct="1"/>
            <a:r>
              <a:rPr lang="en-US" dirty="0" smtClean="0"/>
              <a:t>Day-to-Hour Availability Measurements</a:t>
            </a:r>
          </a:p>
        </p:txBody>
      </p:sp>
      <p:sp>
        <p:nvSpPr>
          <p:cNvPr id="78851" name="AutoShape 3"/>
          <p:cNvSpPr>
            <a:spLocks noChangeArrowheads="1"/>
          </p:cNvSpPr>
          <p:nvPr/>
        </p:nvSpPr>
        <p:spPr bwMode="auto">
          <a:xfrm>
            <a:off x="866775" y="2505075"/>
            <a:ext cx="7434263" cy="2714308"/>
          </a:xfrm>
          <a:prstGeom prst="flowChartAlternateProcess">
            <a:avLst/>
          </a:prstGeom>
          <a:solidFill>
            <a:srgbClr val="66FF33"/>
          </a:solidFill>
          <a:ln w="9525">
            <a:noFill/>
            <a:miter lim="800000"/>
            <a:headEnd/>
            <a:tailEnd/>
          </a:ln>
        </p:spPr>
        <p:txBody>
          <a:bodyPr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rlghn0100W </a:t>
            </a:r>
            <a:r>
              <a:rPr lang="en-US" sz="1400" dirty="0" smtClean="0">
                <a:solidFill>
                  <a:srgbClr val="000000"/>
                </a:solidFill>
              </a:rPr>
              <a:t>11-02-23 </a:t>
            </a:r>
            <a:r>
              <a:rPr lang="en-US" sz="1400" dirty="0">
                <a:solidFill>
                  <a:srgbClr val="000000"/>
                </a:solidFill>
              </a:rPr>
              <a:t>13:19:36 EST Rel XX.X</a:t>
            </a:r>
          </a:p>
          <a:p>
            <a:pPr defTabSz="820738" eaLnBrk="0" hangingPunct="0"/>
            <a:r>
              <a:rPr lang="en-US" sz="1400" dirty="0">
                <a:solidFill>
                  <a:srgbClr val="000000"/>
                </a:solidFill>
              </a:rPr>
              <a:t>    TYPE OF REPORT: DAY-TO-HOUR AVAILABILITY MEASUREMENTS ON LINK</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00:00:00 THROUGH 12:59:59</a:t>
            </a:r>
          </a:p>
          <a:p>
            <a:pPr defTabSz="820738" eaLnBrk="0" hangingPunct="0"/>
            <a:endParaRPr lang="en-US" sz="1400" dirty="0">
              <a:solidFill>
                <a:srgbClr val="000000"/>
              </a:solidFill>
            </a:endParaRPr>
          </a:p>
          <a:p>
            <a:pPr defTabSz="820738" eaLnBrk="0" hangingPunct="0"/>
            <a:r>
              <a:rPr lang="en-US" sz="1400" dirty="0">
                <a:solidFill>
                  <a:srgbClr val="000000"/>
                </a:solidFill>
              </a:rPr>
              <a:t>    LINK-</a:t>
            </a:r>
            <a:r>
              <a:rPr lang="en-US" sz="1400" dirty="0" err="1">
                <a:solidFill>
                  <a:srgbClr val="000000"/>
                </a:solidFill>
              </a:rPr>
              <a:t>AVLDTH</a:t>
            </a:r>
            <a:r>
              <a:rPr lang="en-US" sz="1400" dirty="0">
                <a:solidFill>
                  <a:srgbClr val="000000"/>
                </a:solidFill>
              </a:rPr>
              <a:t> MEASUREMENTS:  LOC:  3305,  LINK:  B</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00:00:00 through 12:59:59.</a:t>
            </a:r>
          </a:p>
          <a:p>
            <a:pPr defTabSz="820738" eaLnBrk="0" hangingPunct="0"/>
            <a:r>
              <a:rPr lang="en-US" sz="1400" dirty="0">
                <a:solidFill>
                  <a:srgbClr val="000000"/>
                </a:solidFill>
              </a:rPr>
              <a:t>    </a:t>
            </a:r>
            <a:r>
              <a:rPr lang="en-US" sz="1400" dirty="0" err="1">
                <a:solidFill>
                  <a:srgbClr val="000000"/>
                </a:solidFill>
              </a:rPr>
              <a:t>NEARMGIH</a:t>
            </a:r>
            <a:r>
              <a:rPr lang="en-US" sz="1400" dirty="0">
                <a:solidFill>
                  <a:srgbClr val="000000"/>
                </a:solidFill>
              </a:rPr>
              <a:t>	= 0,	</a:t>
            </a:r>
            <a:r>
              <a:rPr lang="en-US" sz="1400" dirty="0" err="1">
                <a:solidFill>
                  <a:srgbClr val="000000"/>
                </a:solidFill>
              </a:rPr>
              <a:t>FARMGINH</a:t>
            </a:r>
            <a:r>
              <a:rPr lang="en-US" sz="1400" dirty="0">
                <a:solidFill>
                  <a:srgbClr val="000000"/>
                </a:solidFill>
              </a:rPr>
              <a:t>	= 0,	</a:t>
            </a:r>
            <a:r>
              <a:rPr lang="en-US" sz="1400" dirty="0" err="1">
                <a:solidFill>
                  <a:srgbClr val="000000"/>
                </a:solidFill>
              </a:rPr>
              <a:t>NMDCLFLR</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DRDCLFLR</a:t>
            </a:r>
            <a:r>
              <a:rPr lang="en-US" sz="1400" dirty="0">
                <a:solidFill>
                  <a:srgbClr val="000000"/>
                </a:solidFill>
              </a:rPr>
              <a:t>	= 0,	</a:t>
            </a:r>
            <a:r>
              <a:rPr lang="en-US" sz="1400" dirty="0" err="1">
                <a:solidFill>
                  <a:srgbClr val="000000"/>
                </a:solidFill>
              </a:rPr>
              <a:t>SURCVERR</a:t>
            </a:r>
            <a:r>
              <a:rPr lang="en-US" sz="1400" dirty="0">
                <a:solidFill>
                  <a:srgbClr val="000000"/>
                </a:solidFill>
              </a:rPr>
              <a:t>	= 0,	</a:t>
            </a:r>
            <a:r>
              <a:rPr lang="en-US" sz="1400" dirty="0" err="1">
                <a:solidFill>
                  <a:srgbClr val="000000"/>
                </a:solidFill>
              </a:rPr>
              <a:t>DRLKINHB</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DRFEPRO</a:t>
            </a:r>
            <a:r>
              <a:rPr lang="en-US" sz="1400" dirty="0">
                <a:solidFill>
                  <a:srgbClr val="000000"/>
                </a:solidFill>
              </a:rPr>
              <a:t>	= 0,	</a:t>
            </a:r>
            <a:r>
              <a:rPr lang="en-US" sz="1400" dirty="0" err="1">
                <a:solidFill>
                  <a:srgbClr val="000000"/>
                </a:solidFill>
              </a:rPr>
              <a:t>DRLCLPRO</a:t>
            </a:r>
            <a:r>
              <a:rPr lang="en-US" sz="1400" dirty="0">
                <a:solidFill>
                  <a:srgbClr val="000000"/>
                </a:solidFill>
              </a:rPr>
              <a:t>	= 0,     </a:t>
            </a:r>
          </a:p>
        </p:txBody>
      </p:sp>
      <p:sp>
        <p:nvSpPr>
          <p:cNvPr id="78852" name="Text Box 4"/>
          <p:cNvSpPr txBox="1">
            <a:spLocks noChangeArrowheads="1"/>
          </p:cNvSpPr>
          <p:nvPr/>
        </p:nvSpPr>
        <p:spPr bwMode="auto">
          <a:xfrm>
            <a:off x="0" y="981075"/>
            <a:ext cx="9144000" cy="509588"/>
          </a:xfrm>
          <a:prstGeom prst="rect">
            <a:avLst/>
          </a:prstGeom>
          <a:noFill/>
          <a:ln w="12700" cap="sq">
            <a:noFill/>
            <a:miter lim="800000"/>
            <a:headEnd type="none" w="sm" len="sm"/>
            <a:tailEnd type="none" w="sm" len="sm"/>
          </a:ln>
        </p:spPr>
        <p:txBody>
          <a:bodyPr lIns="82058" tIns="41029" rIns="82058" bIns="41029">
            <a:spAutoFit/>
          </a:bodyPr>
          <a:lstStyle/>
          <a:p>
            <a:pPr defTabSz="820738" eaLnBrk="0" hangingPunct="0"/>
            <a:r>
              <a:rPr lang="en-US" sz="2800"/>
              <a:t>    rept-meas:type=avldth:enttype=link:loc=3305:link=b</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33400" y="0"/>
            <a:ext cx="9372600" cy="457200"/>
          </a:xfrm>
        </p:spPr>
        <p:txBody>
          <a:bodyPr/>
          <a:lstStyle/>
          <a:p>
            <a:pPr eaLnBrk="1" hangingPunct="1"/>
            <a:r>
              <a:rPr lang="en-US" dirty="0" smtClean="0"/>
              <a:t>Day-to-Hour Maintenance Measurements</a:t>
            </a:r>
          </a:p>
        </p:txBody>
      </p:sp>
      <p:sp>
        <p:nvSpPr>
          <p:cNvPr id="79875" name="AutoShape 3"/>
          <p:cNvSpPr>
            <a:spLocks noChangeArrowheads="1"/>
          </p:cNvSpPr>
          <p:nvPr/>
        </p:nvSpPr>
        <p:spPr bwMode="auto">
          <a:xfrm>
            <a:off x="433388" y="1649413"/>
            <a:ext cx="8313737" cy="4773612"/>
          </a:xfrm>
          <a:prstGeom prst="flowChartAlternateProcess">
            <a:avLst/>
          </a:prstGeom>
          <a:solidFill>
            <a:srgbClr val="66FF33"/>
          </a:solidFill>
          <a:ln w="9525">
            <a:noFill/>
            <a:miter lim="800000"/>
            <a:headEnd/>
            <a:tailEnd/>
          </a:ln>
        </p:spPr>
        <p:txBody>
          <a:bodyPr wrap="none"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13:34:17 EST Rel XX.X</a:t>
            </a:r>
          </a:p>
          <a:p>
            <a:pPr defTabSz="820738" eaLnBrk="0" hangingPunct="0"/>
            <a:r>
              <a:rPr lang="en-US" sz="1400" dirty="0">
                <a:solidFill>
                  <a:srgbClr val="000000"/>
                </a:solidFill>
              </a:rPr>
              <a:t>    TYPE OF REPORT: DAY-TO-HOUR MAINTENANCE MEASUREMENTS ON LINK</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00:00:00 THROUGH 12:59:59</a:t>
            </a:r>
          </a:p>
          <a:p>
            <a:pPr defTabSz="820738" eaLnBrk="0" hangingPunct="0"/>
            <a:endParaRPr lang="en-US" sz="1400" dirty="0">
              <a:solidFill>
                <a:srgbClr val="000000"/>
              </a:solidFill>
            </a:endParaRPr>
          </a:p>
          <a:p>
            <a:pPr defTabSz="820738" eaLnBrk="0" hangingPunct="0"/>
            <a:r>
              <a:rPr lang="en-US" sz="1400" dirty="0">
                <a:solidFill>
                  <a:srgbClr val="000000"/>
                </a:solidFill>
              </a:rPr>
              <a:t>    LINK-</a:t>
            </a:r>
            <a:r>
              <a:rPr lang="en-US" sz="1400" dirty="0" err="1">
                <a:solidFill>
                  <a:srgbClr val="000000"/>
                </a:solidFill>
              </a:rPr>
              <a:t>MTCDTH</a:t>
            </a:r>
            <a:r>
              <a:rPr lang="en-US" sz="1400" dirty="0">
                <a:solidFill>
                  <a:srgbClr val="000000"/>
                </a:solidFill>
              </a:rPr>
              <a:t> MEASUREMENTS:  LOC:  1201, LINK:  A</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00:00:00 through 12:59:59.</a:t>
            </a:r>
          </a:p>
          <a:p>
            <a:pPr defTabSz="820738" eaLnBrk="0" hangingPunct="0"/>
            <a:r>
              <a:rPr lang="en-US" sz="1400" dirty="0">
                <a:solidFill>
                  <a:srgbClr val="000000"/>
                </a:solidFill>
              </a:rPr>
              <a:t>    </a:t>
            </a:r>
            <a:r>
              <a:rPr lang="en-US" sz="1400" dirty="0" err="1">
                <a:solidFill>
                  <a:srgbClr val="000000"/>
                </a:solidFill>
              </a:rPr>
              <a:t>ACHGOVRS</a:t>
            </a:r>
            <a:r>
              <a:rPr lang="en-US" sz="1400" dirty="0">
                <a:solidFill>
                  <a:srgbClr val="000000"/>
                </a:solidFill>
              </a:rPr>
              <a:t>	= 0,		</a:t>
            </a:r>
            <a:r>
              <a:rPr lang="en-US" sz="1400" dirty="0" err="1">
                <a:solidFill>
                  <a:srgbClr val="000000"/>
                </a:solidFill>
              </a:rPr>
              <a:t>DRBSYLNK</a:t>
            </a:r>
            <a:r>
              <a:rPr lang="en-US" sz="1400" dirty="0">
                <a:solidFill>
                  <a:srgbClr val="000000"/>
                </a:solidFill>
              </a:rPr>
              <a:t>	= 0,	</a:t>
            </a:r>
            <a:r>
              <a:rPr lang="en-US" sz="1400" dirty="0" err="1">
                <a:solidFill>
                  <a:srgbClr val="000000"/>
                </a:solidFill>
              </a:rPr>
              <a:t>DRDCLFLR</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DRFEPRO</a:t>
            </a:r>
            <a:r>
              <a:rPr lang="en-US" sz="1400" dirty="0">
                <a:solidFill>
                  <a:srgbClr val="000000"/>
                </a:solidFill>
              </a:rPr>
              <a:t>	= 0,		</a:t>
            </a:r>
            <a:r>
              <a:rPr lang="en-US" sz="1400" dirty="0" err="1">
                <a:solidFill>
                  <a:srgbClr val="000000"/>
                </a:solidFill>
              </a:rPr>
              <a:t>DRLCLPRO</a:t>
            </a:r>
            <a:r>
              <a:rPr lang="en-US" sz="1400" dirty="0">
                <a:solidFill>
                  <a:srgbClr val="000000"/>
                </a:solidFill>
              </a:rPr>
              <a:t>	= 0,	</a:t>
            </a:r>
            <a:r>
              <a:rPr lang="en-US" sz="1400" dirty="0" err="1">
                <a:solidFill>
                  <a:srgbClr val="000000"/>
                </a:solidFill>
              </a:rPr>
              <a:t>DRLKINHB</a:t>
            </a:r>
            <a:r>
              <a:rPr lang="en-US" sz="1400" dirty="0">
                <a:solidFill>
                  <a:srgbClr val="000000"/>
                </a:solidFill>
              </a:rPr>
              <a:t>	= 0,</a:t>
            </a:r>
          </a:p>
          <a:p>
            <a:pPr defTabSz="820738" eaLnBrk="0" hangingPunct="0"/>
            <a:r>
              <a:rPr lang="en-US" sz="1400" dirty="0">
                <a:solidFill>
                  <a:srgbClr val="000000"/>
                </a:solidFill>
              </a:rPr>
              <a:t>    ECCNGLV1	= 0,		ECCNGLV2	= 0,	ECCNGLV3	= 0,</a:t>
            </a:r>
          </a:p>
          <a:p>
            <a:pPr defTabSz="820738" eaLnBrk="0" hangingPunct="0"/>
            <a:r>
              <a:rPr lang="en-US" sz="1400" dirty="0">
                <a:solidFill>
                  <a:srgbClr val="000000"/>
                </a:solidFill>
              </a:rPr>
              <a:t>    </a:t>
            </a:r>
            <a:r>
              <a:rPr lang="en-US" sz="1400" dirty="0" err="1">
                <a:solidFill>
                  <a:srgbClr val="000000"/>
                </a:solidFill>
              </a:rPr>
              <a:t>FARMGINH</a:t>
            </a:r>
            <a:r>
              <a:rPr lang="en-US" sz="1400" dirty="0">
                <a:solidFill>
                  <a:srgbClr val="000000"/>
                </a:solidFill>
              </a:rPr>
              <a:t>	= 0,		</a:t>
            </a:r>
            <a:r>
              <a:rPr lang="en-US" sz="1400" dirty="0" err="1">
                <a:solidFill>
                  <a:srgbClr val="000000"/>
                </a:solidFill>
              </a:rPr>
              <a:t>LNKAVAIL</a:t>
            </a:r>
            <a:r>
              <a:rPr lang="en-US" sz="1400" dirty="0">
                <a:solidFill>
                  <a:srgbClr val="000000"/>
                </a:solidFill>
              </a:rPr>
              <a:t>	= 0,	MSUDISC0	= 0,</a:t>
            </a:r>
          </a:p>
          <a:p>
            <a:pPr defTabSz="820738" eaLnBrk="0" hangingPunct="0"/>
            <a:r>
              <a:rPr lang="en-US" sz="1400" dirty="0">
                <a:solidFill>
                  <a:srgbClr val="000000"/>
                </a:solidFill>
              </a:rPr>
              <a:t>    MSUDISC1	= 0,		MSUDISC2	= 0,	MSUDISC3	= 0,</a:t>
            </a:r>
          </a:p>
          <a:p>
            <a:pPr defTabSz="820738" eaLnBrk="0" hangingPunct="0"/>
            <a:r>
              <a:rPr lang="en-US" sz="1400" dirty="0">
                <a:solidFill>
                  <a:srgbClr val="000000"/>
                </a:solidFill>
              </a:rPr>
              <a:t>    </a:t>
            </a:r>
            <a:r>
              <a:rPr lang="en-US" sz="1400" dirty="0" err="1">
                <a:solidFill>
                  <a:srgbClr val="000000"/>
                </a:solidFill>
              </a:rPr>
              <a:t>MSURCERR</a:t>
            </a:r>
            <a:r>
              <a:rPr lang="en-US" sz="1400" dirty="0">
                <a:solidFill>
                  <a:srgbClr val="000000"/>
                </a:solidFill>
              </a:rPr>
              <a:t>	= 0,		</a:t>
            </a:r>
            <a:r>
              <a:rPr lang="en-US" sz="1400" dirty="0" err="1">
                <a:solidFill>
                  <a:srgbClr val="000000"/>
                </a:solidFill>
              </a:rPr>
              <a:t>MSURECVD</a:t>
            </a:r>
            <a:r>
              <a:rPr lang="en-US" sz="1400" dirty="0">
                <a:solidFill>
                  <a:srgbClr val="000000"/>
                </a:solidFill>
              </a:rPr>
              <a:t>	= 4792615,MSURETRN	= 0,</a:t>
            </a:r>
          </a:p>
          <a:p>
            <a:pPr defTabSz="820738" eaLnBrk="0" hangingPunct="0"/>
            <a:r>
              <a:rPr lang="en-US" sz="1400" dirty="0">
                <a:solidFill>
                  <a:srgbClr val="000000"/>
                </a:solidFill>
              </a:rPr>
              <a:t>    </a:t>
            </a:r>
            <a:r>
              <a:rPr lang="en-US" sz="1400" dirty="0" err="1">
                <a:solidFill>
                  <a:srgbClr val="000000"/>
                </a:solidFill>
              </a:rPr>
              <a:t>MSUTRAN</a:t>
            </a:r>
            <a:r>
              <a:rPr lang="en-US" sz="1400" dirty="0">
                <a:solidFill>
                  <a:srgbClr val="000000"/>
                </a:solidFill>
              </a:rPr>
              <a:t>	= 4792615,	</a:t>
            </a:r>
            <a:r>
              <a:rPr lang="en-US" sz="1400" dirty="0" err="1">
                <a:solidFill>
                  <a:srgbClr val="000000"/>
                </a:solidFill>
              </a:rPr>
              <a:t>NDCFLABN</a:t>
            </a:r>
            <a:r>
              <a:rPr lang="en-US" sz="1400" dirty="0">
                <a:solidFill>
                  <a:srgbClr val="000000"/>
                </a:solidFill>
              </a:rPr>
              <a:t>	= 0,	</a:t>
            </a:r>
            <a:r>
              <a:rPr lang="en-US" sz="1400" dirty="0" err="1">
                <a:solidFill>
                  <a:srgbClr val="000000"/>
                </a:solidFill>
              </a:rPr>
              <a:t>NDCFLXDA</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NDCFLXDC</a:t>
            </a:r>
            <a:r>
              <a:rPr lang="en-US" sz="1400" dirty="0">
                <a:solidFill>
                  <a:srgbClr val="000000"/>
                </a:solidFill>
              </a:rPr>
              <a:t>	= 0, 		</a:t>
            </a:r>
            <a:r>
              <a:rPr lang="en-US" sz="1400" dirty="0" err="1">
                <a:solidFill>
                  <a:srgbClr val="000000"/>
                </a:solidFill>
              </a:rPr>
              <a:t>NDCFLXER</a:t>
            </a:r>
            <a:r>
              <a:rPr lang="en-US" sz="1400" dirty="0">
                <a:solidFill>
                  <a:srgbClr val="000000"/>
                </a:solidFill>
              </a:rPr>
              <a:t>	= 0,	</a:t>
            </a:r>
            <a:r>
              <a:rPr lang="en-US" sz="1400" dirty="0" err="1">
                <a:solidFill>
                  <a:srgbClr val="000000"/>
                </a:solidFill>
              </a:rPr>
              <a:t>NEARMGIH</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NEGACKS</a:t>
            </a:r>
            <a:r>
              <a:rPr lang="en-US" sz="1400" dirty="0">
                <a:solidFill>
                  <a:srgbClr val="000000"/>
                </a:solidFill>
              </a:rPr>
              <a:t>	= 0,		</a:t>
            </a:r>
            <a:r>
              <a:rPr lang="en-US" sz="1400" dirty="0" err="1">
                <a:solidFill>
                  <a:srgbClr val="000000"/>
                </a:solidFill>
              </a:rPr>
              <a:t>NMLCLPRO</a:t>
            </a:r>
            <a:r>
              <a:rPr lang="en-US" sz="1400" dirty="0">
                <a:solidFill>
                  <a:srgbClr val="000000"/>
                </a:solidFill>
              </a:rPr>
              <a:t>	= 0,	</a:t>
            </a:r>
            <a:r>
              <a:rPr lang="en-US" sz="1400" dirty="0" err="1">
                <a:solidFill>
                  <a:srgbClr val="000000"/>
                </a:solidFill>
              </a:rPr>
              <a:t>NMDCLFLR</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NMFEPRO</a:t>
            </a:r>
            <a:r>
              <a:rPr lang="en-US" sz="1400" dirty="0">
                <a:solidFill>
                  <a:srgbClr val="000000"/>
                </a:solidFill>
              </a:rPr>
              <a:t>	= 0,		</a:t>
            </a:r>
            <a:r>
              <a:rPr lang="en-US" sz="1400" dirty="0" err="1">
                <a:solidFill>
                  <a:srgbClr val="000000"/>
                </a:solidFill>
              </a:rPr>
              <a:t>OCTRECVD</a:t>
            </a:r>
            <a:r>
              <a:rPr lang="en-US" sz="1400" dirty="0">
                <a:solidFill>
                  <a:srgbClr val="000000"/>
                </a:solidFill>
              </a:rPr>
              <a:t>	= 84728179,OCTRETRN	= 0,</a:t>
            </a:r>
          </a:p>
          <a:p>
            <a:pPr defTabSz="820738" eaLnBrk="0" hangingPunct="0"/>
            <a:r>
              <a:rPr lang="en-US" sz="1400" dirty="0">
                <a:solidFill>
                  <a:srgbClr val="000000"/>
                </a:solidFill>
              </a:rPr>
              <a:t>    </a:t>
            </a:r>
            <a:r>
              <a:rPr lang="en-US" sz="1400" dirty="0" err="1">
                <a:solidFill>
                  <a:srgbClr val="000000"/>
                </a:solidFill>
              </a:rPr>
              <a:t>OCTTRAN</a:t>
            </a:r>
            <a:r>
              <a:rPr lang="en-US" sz="1400" dirty="0">
                <a:solidFill>
                  <a:srgbClr val="000000"/>
                </a:solidFill>
              </a:rPr>
              <a:t>	= 84728259,	PCRN1N2EXC	= 0,	</a:t>
            </a:r>
            <a:r>
              <a:rPr lang="en-US" sz="1400" dirty="0" err="1">
                <a:solidFill>
                  <a:srgbClr val="000000"/>
                </a:solidFill>
              </a:rPr>
              <a:t>SDURETRN</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SURCVERR</a:t>
            </a:r>
            <a:r>
              <a:rPr lang="en-US" sz="1400" dirty="0">
                <a:solidFill>
                  <a:srgbClr val="000000"/>
                </a:solidFill>
              </a:rPr>
              <a:t>	= 0,		TDCNGLV1	= 0,	TDCNGLV2	= 0, </a:t>
            </a:r>
          </a:p>
          <a:p>
            <a:pPr defTabSz="820738" eaLnBrk="0" hangingPunct="0"/>
            <a:r>
              <a:rPr lang="en-US" sz="1400" dirty="0">
                <a:solidFill>
                  <a:srgbClr val="000000"/>
                </a:solidFill>
              </a:rPr>
              <a:t>    TDCNGLV3	= 0,T		</a:t>
            </a:r>
            <a:r>
              <a:rPr lang="en-US" sz="1400" dirty="0" err="1">
                <a:solidFill>
                  <a:srgbClr val="000000"/>
                </a:solidFill>
              </a:rPr>
              <a:t>LNKACTV</a:t>
            </a:r>
            <a:r>
              <a:rPr lang="en-US" sz="1400" dirty="0">
                <a:solidFill>
                  <a:srgbClr val="000000"/>
                </a:solidFill>
              </a:rPr>
              <a:t>	= 3600,</a:t>
            </a:r>
          </a:p>
        </p:txBody>
      </p:sp>
      <p:sp>
        <p:nvSpPr>
          <p:cNvPr id="79876" name="Text Box 4"/>
          <p:cNvSpPr txBox="1">
            <a:spLocks noChangeArrowheads="1"/>
          </p:cNvSpPr>
          <p:nvPr/>
        </p:nvSpPr>
        <p:spPr bwMode="auto">
          <a:xfrm>
            <a:off x="0" y="933450"/>
            <a:ext cx="9144000" cy="509588"/>
          </a:xfrm>
          <a:prstGeom prst="rect">
            <a:avLst/>
          </a:prstGeom>
          <a:noFill/>
          <a:ln w="12700" cap="sq">
            <a:noFill/>
            <a:miter lim="800000"/>
            <a:headEnd type="none" w="sm" len="sm"/>
            <a:tailEnd type="none" w="sm" len="sm"/>
          </a:ln>
        </p:spPr>
        <p:txBody>
          <a:bodyPr lIns="82058" tIns="41029" rIns="82058" bIns="41029">
            <a:spAutoFit/>
          </a:bodyPr>
          <a:lstStyle/>
          <a:p>
            <a:pPr algn="ctr" defTabSz="820738" eaLnBrk="0" hangingPunct="0"/>
            <a:r>
              <a:rPr lang="en-US" sz="2800"/>
              <a:t>rept-meas:type=mtcdth:enttype=link:loc=1201:link=a</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84188" y="0"/>
            <a:ext cx="8583612" cy="914400"/>
          </a:xfrm>
        </p:spPr>
        <p:txBody>
          <a:bodyPr/>
          <a:lstStyle/>
          <a:p>
            <a:pPr eaLnBrk="1" hangingPunct="1"/>
            <a:r>
              <a:rPr lang="en-US" dirty="0" smtClean="0"/>
              <a:t>Daily Availability Measurements</a:t>
            </a:r>
          </a:p>
        </p:txBody>
      </p:sp>
      <p:sp>
        <p:nvSpPr>
          <p:cNvPr id="80899" name="AutoShape 3"/>
          <p:cNvSpPr>
            <a:spLocks noChangeArrowheads="1"/>
          </p:cNvSpPr>
          <p:nvPr/>
        </p:nvSpPr>
        <p:spPr bwMode="auto">
          <a:xfrm>
            <a:off x="946150" y="2257425"/>
            <a:ext cx="7254875" cy="2952671"/>
          </a:xfrm>
          <a:prstGeom prst="flowChartAlternateProcess">
            <a:avLst/>
          </a:prstGeom>
          <a:solidFill>
            <a:srgbClr val="66FF33"/>
          </a:solidFill>
          <a:ln w="9525">
            <a:noFill/>
            <a:miter lim="800000"/>
            <a:headEnd/>
            <a:tailEnd/>
          </a:ln>
        </p:spPr>
        <p:txBody>
          <a:bodyPr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rlghn0100W </a:t>
            </a:r>
            <a:r>
              <a:rPr lang="en-US" sz="1400" dirty="0" smtClean="0">
                <a:solidFill>
                  <a:srgbClr val="000000"/>
                </a:solidFill>
              </a:rPr>
              <a:t>11-02-23 </a:t>
            </a:r>
            <a:r>
              <a:rPr lang="en-US" sz="1400" dirty="0">
                <a:solidFill>
                  <a:srgbClr val="000000"/>
                </a:solidFill>
              </a:rPr>
              <a:t>11:50:02 EST Rel XX.X</a:t>
            </a:r>
          </a:p>
          <a:p>
            <a:pPr defTabSz="820738" eaLnBrk="0" hangingPunct="0"/>
            <a:r>
              <a:rPr lang="en-US" sz="1400" dirty="0">
                <a:solidFill>
                  <a:srgbClr val="000000"/>
                </a:solidFill>
              </a:rPr>
              <a:t>    TYPE OF REPORT: DAILY AVAILABILITY MEASUREMENTS ON LINK</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09-02-22,  00:00:00 THROUGH 23:59:59</a:t>
            </a:r>
          </a:p>
          <a:p>
            <a:pPr defTabSz="820738" eaLnBrk="0" hangingPunct="0"/>
            <a:r>
              <a:rPr lang="en-US" sz="1400" dirty="0">
                <a:solidFill>
                  <a:srgbClr val="000000"/>
                </a:solidFill>
              </a:rPr>
              <a:t>    </a:t>
            </a:r>
          </a:p>
          <a:p>
            <a:pPr defTabSz="820738" eaLnBrk="0" hangingPunct="0"/>
            <a:r>
              <a:rPr lang="en-US" sz="1400" dirty="0">
                <a:solidFill>
                  <a:srgbClr val="000000"/>
                </a:solidFill>
              </a:rPr>
              <a:t>    LINK-</a:t>
            </a:r>
            <a:r>
              <a:rPr lang="en-US" sz="1400" dirty="0" err="1">
                <a:solidFill>
                  <a:srgbClr val="000000"/>
                </a:solidFill>
              </a:rPr>
              <a:t>AVLD</a:t>
            </a:r>
            <a:r>
              <a:rPr lang="en-US" sz="1400" dirty="0">
                <a:solidFill>
                  <a:srgbClr val="000000"/>
                </a:solidFill>
              </a:rPr>
              <a:t> MEASUREMENTS   LOC:  1201, LINK:  A</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09-02-22, 00:00:00 through 23:59:59.</a:t>
            </a:r>
          </a:p>
          <a:p>
            <a:pPr defTabSz="820738" eaLnBrk="0" hangingPunct="0"/>
            <a:r>
              <a:rPr lang="en-US" sz="1400" dirty="0">
                <a:solidFill>
                  <a:srgbClr val="000000"/>
                </a:solidFill>
              </a:rPr>
              <a:t>    </a:t>
            </a:r>
          </a:p>
          <a:p>
            <a:pPr defTabSz="820738" eaLnBrk="0" hangingPunct="0"/>
            <a:r>
              <a:rPr lang="en-US" sz="1400" dirty="0">
                <a:solidFill>
                  <a:srgbClr val="000000"/>
                </a:solidFill>
              </a:rPr>
              <a:t>    </a:t>
            </a:r>
            <a:r>
              <a:rPr lang="en-US" sz="1400" dirty="0" err="1">
                <a:solidFill>
                  <a:srgbClr val="000000"/>
                </a:solidFill>
              </a:rPr>
              <a:t>DRDCLFLR</a:t>
            </a:r>
            <a:r>
              <a:rPr lang="en-US" sz="1400" dirty="0">
                <a:solidFill>
                  <a:srgbClr val="000000"/>
                </a:solidFill>
              </a:rPr>
              <a:t>	= 0, 	</a:t>
            </a:r>
            <a:r>
              <a:rPr lang="en-US" sz="1400" dirty="0" err="1">
                <a:solidFill>
                  <a:srgbClr val="000000"/>
                </a:solidFill>
              </a:rPr>
              <a:t>DRFEPRO</a:t>
            </a:r>
            <a:r>
              <a:rPr lang="en-US" sz="1400" dirty="0">
                <a:solidFill>
                  <a:srgbClr val="000000"/>
                </a:solidFill>
              </a:rPr>
              <a:t>	= </a:t>
            </a:r>
            <a:r>
              <a:rPr lang="en-US" sz="1400" dirty="0" smtClean="0">
                <a:solidFill>
                  <a:srgbClr val="000000"/>
                </a:solidFill>
              </a:rPr>
              <a:t>0,        </a:t>
            </a:r>
            <a:r>
              <a:rPr lang="en-US" sz="1400" dirty="0" err="1" smtClean="0">
                <a:solidFill>
                  <a:srgbClr val="000000"/>
                </a:solidFill>
              </a:rPr>
              <a:t>DRLCLPRO</a:t>
            </a:r>
            <a:r>
              <a:rPr lang="en-US" sz="1400" dirty="0" smtClean="0">
                <a:solidFill>
                  <a:srgbClr val="000000"/>
                </a:solidFill>
              </a:rPr>
              <a:t>             = </a:t>
            </a:r>
            <a:r>
              <a:rPr lang="en-US" sz="1400" dirty="0">
                <a:solidFill>
                  <a:srgbClr val="000000"/>
                </a:solidFill>
              </a:rPr>
              <a:t>0,</a:t>
            </a:r>
          </a:p>
          <a:p>
            <a:pPr defTabSz="820738" eaLnBrk="0" hangingPunct="0"/>
            <a:r>
              <a:rPr lang="en-US" sz="1400" dirty="0">
                <a:solidFill>
                  <a:srgbClr val="000000"/>
                </a:solidFill>
              </a:rPr>
              <a:t>    </a:t>
            </a:r>
            <a:r>
              <a:rPr lang="en-US" sz="1400" dirty="0" err="1">
                <a:solidFill>
                  <a:srgbClr val="000000"/>
                </a:solidFill>
              </a:rPr>
              <a:t>DRLKINHB</a:t>
            </a:r>
            <a:r>
              <a:rPr lang="en-US" sz="1400" dirty="0">
                <a:solidFill>
                  <a:srgbClr val="000000"/>
                </a:solidFill>
              </a:rPr>
              <a:t>	= 0, 	</a:t>
            </a:r>
            <a:r>
              <a:rPr lang="en-US" sz="1400" dirty="0" err="1">
                <a:solidFill>
                  <a:srgbClr val="000000"/>
                </a:solidFill>
              </a:rPr>
              <a:t>FARMGINH</a:t>
            </a:r>
            <a:r>
              <a:rPr lang="en-US" sz="1400" dirty="0">
                <a:solidFill>
                  <a:srgbClr val="000000"/>
                </a:solidFill>
              </a:rPr>
              <a:t>	= </a:t>
            </a:r>
            <a:r>
              <a:rPr lang="en-US" sz="1400" dirty="0" smtClean="0">
                <a:solidFill>
                  <a:srgbClr val="000000"/>
                </a:solidFill>
              </a:rPr>
              <a:t>0,        </a:t>
            </a:r>
            <a:r>
              <a:rPr lang="en-US" sz="1400" dirty="0" err="1" smtClean="0">
                <a:solidFill>
                  <a:srgbClr val="000000"/>
                </a:solidFill>
              </a:rPr>
              <a:t>NEARMGIN</a:t>
            </a:r>
            <a:r>
              <a:rPr lang="en-US" sz="1400" dirty="0" smtClean="0">
                <a:solidFill>
                  <a:srgbClr val="000000"/>
                </a:solidFill>
              </a:rPr>
              <a:t>              = </a:t>
            </a:r>
            <a:r>
              <a:rPr lang="en-US" sz="1400" dirty="0">
                <a:solidFill>
                  <a:srgbClr val="000000"/>
                </a:solidFill>
              </a:rPr>
              <a:t>0,</a:t>
            </a:r>
          </a:p>
          <a:p>
            <a:pPr defTabSz="820738" eaLnBrk="0" hangingPunct="0"/>
            <a:r>
              <a:rPr lang="en-US" sz="1400" dirty="0">
                <a:solidFill>
                  <a:srgbClr val="000000"/>
                </a:solidFill>
              </a:rPr>
              <a:t>    </a:t>
            </a:r>
            <a:r>
              <a:rPr lang="en-US" sz="1400" dirty="0" err="1">
                <a:solidFill>
                  <a:srgbClr val="000000"/>
                </a:solidFill>
              </a:rPr>
              <a:t>NMDCLFLR</a:t>
            </a:r>
            <a:r>
              <a:rPr lang="en-US" sz="1400" dirty="0">
                <a:solidFill>
                  <a:srgbClr val="000000"/>
                </a:solidFill>
              </a:rPr>
              <a:t>	= 0, 	</a:t>
            </a:r>
            <a:r>
              <a:rPr lang="en-US" sz="1400" dirty="0" err="1">
                <a:solidFill>
                  <a:srgbClr val="000000"/>
                </a:solidFill>
              </a:rPr>
              <a:t>SURCVERR</a:t>
            </a:r>
            <a:r>
              <a:rPr lang="en-US" sz="1400" dirty="0">
                <a:solidFill>
                  <a:srgbClr val="000000"/>
                </a:solidFill>
              </a:rPr>
              <a:t>	= 0,</a:t>
            </a:r>
          </a:p>
        </p:txBody>
      </p:sp>
      <p:sp>
        <p:nvSpPr>
          <p:cNvPr id="80900" name="Text Box 4"/>
          <p:cNvSpPr txBox="1">
            <a:spLocks noChangeArrowheads="1"/>
          </p:cNvSpPr>
          <p:nvPr/>
        </p:nvSpPr>
        <p:spPr bwMode="auto">
          <a:xfrm>
            <a:off x="0" y="952500"/>
            <a:ext cx="9144000" cy="509588"/>
          </a:xfrm>
          <a:prstGeom prst="rect">
            <a:avLst/>
          </a:prstGeom>
          <a:noFill/>
          <a:ln w="12700">
            <a:noFill/>
            <a:miter lim="800000"/>
            <a:headEnd type="none" w="sm" len="sm"/>
            <a:tailEnd type="none" w="sm" len="sm"/>
          </a:ln>
        </p:spPr>
        <p:txBody>
          <a:bodyPr lIns="82058" tIns="41029" rIns="82058" bIns="41029">
            <a:spAutoFit/>
          </a:bodyPr>
          <a:lstStyle/>
          <a:p>
            <a:pPr defTabSz="820738" eaLnBrk="0" hangingPunct="0">
              <a:spcBef>
                <a:spcPct val="50000"/>
              </a:spcBef>
            </a:pPr>
            <a:r>
              <a:rPr lang="en-US" sz="2200" b="1">
                <a:latin typeface="Times New Roman" pitchFamily="18" charset="0"/>
              </a:rPr>
              <a:t>      </a:t>
            </a:r>
            <a:r>
              <a:rPr lang="en-US" sz="2800"/>
              <a:t>rept-meas:type=avld:enttype=link:loc=1201:link=a</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33400" y="0"/>
            <a:ext cx="9144000" cy="457200"/>
          </a:xfrm>
        </p:spPr>
        <p:txBody>
          <a:bodyPr/>
          <a:lstStyle/>
          <a:p>
            <a:pPr eaLnBrk="1" hangingPunct="1"/>
            <a:r>
              <a:rPr lang="en-US" dirty="0" smtClean="0"/>
              <a:t>Daily Maintenance Link Measurements</a:t>
            </a:r>
          </a:p>
        </p:txBody>
      </p:sp>
      <p:sp>
        <p:nvSpPr>
          <p:cNvPr id="81923" name="AutoShape 3"/>
          <p:cNvSpPr>
            <a:spLocks noChangeArrowheads="1"/>
          </p:cNvSpPr>
          <p:nvPr/>
        </p:nvSpPr>
        <p:spPr bwMode="auto">
          <a:xfrm>
            <a:off x="438150" y="1600200"/>
            <a:ext cx="8305800" cy="4800600"/>
          </a:xfrm>
          <a:prstGeom prst="flowChartAlternateProcess">
            <a:avLst/>
          </a:prstGeom>
          <a:solidFill>
            <a:srgbClr val="66FF33"/>
          </a:solidFill>
          <a:ln w="9525">
            <a:noFill/>
            <a:miter lim="800000"/>
            <a:headEnd/>
            <a:tailEnd/>
          </a:ln>
        </p:spPr>
        <p:txBody>
          <a:bodyPr wrap="none"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08:23:46 EST Rel XX.X</a:t>
            </a:r>
          </a:p>
          <a:p>
            <a:pPr defTabSz="820738" eaLnBrk="0" hangingPunct="0"/>
            <a:r>
              <a:rPr lang="en-US" sz="1400" dirty="0">
                <a:solidFill>
                  <a:srgbClr val="000000"/>
                </a:solidFill>
              </a:rPr>
              <a:t>    TYPE OF REPORT: DAILY MAINTENANCE MEASUREMENTS ON LINK</a:t>
            </a: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09-02-22, 00:00:0 THROUGH 23:59:59</a:t>
            </a:r>
          </a:p>
          <a:p>
            <a:pPr defTabSz="820738" eaLnBrk="0" hangingPunct="0"/>
            <a:endParaRPr lang="en-US" sz="1400" dirty="0">
              <a:solidFill>
                <a:srgbClr val="000000"/>
              </a:solidFill>
            </a:endParaRPr>
          </a:p>
          <a:p>
            <a:pPr defTabSz="820738" eaLnBrk="0" hangingPunct="0"/>
            <a:r>
              <a:rPr lang="en-US" sz="1400" dirty="0">
                <a:solidFill>
                  <a:srgbClr val="000000"/>
                </a:solidFill>
              </a:rPr>
              <a:t>    LINK-</a:t>
            </a:r>
            <a:r>
              <a:rPr lang="en-US" sz="1400" dirty="0" err="1">
                <a:solidFill>
                  <a:srgbClr val="000000"/>
                </a:solidFill>
              </a:rPr>
              <a:t>MTCD</a:t>
            </a:r>
            <a:r>
              <a:rPr lang="en-US" sz="1400" dirty="0">
                <a:solidFill>
                  <a:srgbClr val="000000"/>
                </a:solidFill>
              </a:rPr>
              <a:t> MEASUREMENTS    LINK:    LOC=1201:LINK=A</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09-02-22, 00:00:00 through 23:59:59</a:t>
            </a:r>
          </a:p>
          <a:p>
            <a:pPr defTabSz="820738" eaLnBrk="0" hangingPunct="0"/>
            <a:r>
              <a:rPr lang="en-US" sz="1400" dirty="0">
                <a:solidFill>
                  <a:srgbClr val="000000"/>
                </a:solidFill>
              </a:rPr>
              <a:t>    </a:t>
            </a:r>
            <a:r>
              <a:rPr lang="en-US" sz="1400" dirty="0" err="1">
                <a:solidFill>
                  <a:srgbClr val="000000"/>
                </a:solidFill>
              </a:rPr>
              <a:t>ACHGOVRS</a:t>
            </a:r>
            <a:r>
              <a:rPr lang="en-US" sz="1400" dirty="0">
                <a:solidFill>
                  <a:srgbClr val="000000"/>
                </a:solidFill>
              </a:rPr>
              <a:t>	= 0,	   </a:t>
            </a:r>
            <a:r>
              <a:rPr lang="en-US" sz="1400" dirty="0" err="1">
                <a:solidFill>
                  <a:srgbClr val="000000"/>
                </a:solidFill>
              </a:rPr>
              <a:t>DRBSYLNK</a:t>
            </a:r>
            <a:r>
              <a:rPr lang="en-US" sz="1400" dirty="0">
                <a:solidFill>
                  <a:srgbClr val="000000"/>
                </a:solidFill>
              </a:rPr>
              <a:t>	= 0,		</a:t>
            </a:r>
            <a:r>
              <a:rPr lang="en-US" sz="1400" dirty="0" err="1">
                <a:solidFill>
                  <a:srgbClr val="000000"/>
                </a:solidFill>
              </a:rPr>
              <a:t>DRDCLFLR</a:t>
            </a:r>
            <a:r>
              <a:rPr lang="en-US" sz="1400" dirty="0">
                <a:solidFill>
                  <a:srgbClr val="000000"/>
                </a:solidFill>
              </a:rPr>
              <a:t>	= 0,  </a:t>
            </a:r>
          </a:p>
          <a:p>
            <a:pPr defTabSz="820738" eaLnBrk="0" hangingPunct="0"/>
            <a:r>
              <a:rPr lang="en-US" sz="1400" dirty="0">
                <a:solidFill>
                  <a:srgbClr val="000000"/>
                </a:solidFill>
              </a:rPr>
              <a:t>    </a:t>
            </a:r>
            <a:r>
              <a:rPr lang="en-US" sz="1400" dirty="0" err="1">
                <a:solidFill>
                  <a:srgbClr val="000000"/>
                </a:solidFill>
              </a:rPr>
              <a:t>DRFEPRO</a:t>
            </a:r>
            <a:r>
              <a:rPr lang="en-US" sz="1400" dirty="0">
                <a:solidFill>
                  <a:srgbClr val="000000"/>
                </a:solidFill>
              </a:rPr>
              <a:t>	= 0,	   </a:t>
            </a:r>
            <a:r>
              <a:rPr lang="en-US" sz="1400" dirty="0" err="1">
                <a:solidFill>
                  <a:srgbClr val="000000"/>
                </a:solidFill>
              </a:rPr>
              <a:t>DRLCLPRO</a:t>
            </a:r>
            <a:r>
              <a:rPr lang="en-US" sz="1400" dirty="0">
                <a:solidFill>
                  <a:srgbClr val="000000"/>
                </a:solidFill>
              </a:rPr>
              <a:t>	= 0,		</a:t>
            </a:r>
            <a:r>
              <a:rPr lang="en-US" sz="1400" dirty="0" err="1">
                <a:solidFill>
                  <a:srgbClr val="000000"/>
                </a:solidFill>
              </a:rPr>
              <a:t>DRLKINHB</a:t>
            </a:r>
            <a:r>
              <a:rPr lang="en-US" sz="1400" dirty="0">
                <a:solidFill>
                  <a:srgbClr val="000000"/>
                </a:solidFill>
              </a:rPr>
              <a:t>	= 0,</a:t>
            </a:r>
          </a:p>
          <a:p>
            <a:pPr defTabSz="820738" eaLnBrk="0" hangingPunct="0"/>
            <a:r>
              <a:rPr lang="en-US" sz="1400" dirty="0">
                <a:solidFill>
                  <a:srgbClr val="000000"/>
                </a:solidFill>
              </a:rPr>
              <a:t>    ECCNGLV1	= 0,	   ECCNGLV2	= 0,		ECCNGLV3	= 0,</a:t>
            </a:r>
          </a:p>
          <a:p>
            <a:pPr defTabSz="820738" eaLnBrk="0" hangingPunct="0"/>
            <a:r>
              <a:rPr lang="en-US" sz="1400" dirty="0">
                <a:solidFill>
                  <a:srgbClr val="000000"/>
                </a:solidFill>
              </a:rPr>
              <a:t>    </a:t>
            </a:r>
            <a:r>
              <a:rPr lang="en-US" sz="1400" dirty="0" err="1">
                <a:solidFill>
                  <a:srgbClr val="000000"/>
                </a:solidFill>
              </a:rPr>
              <a:t>FARMGINH</a:t>
            </a:r>
            <a:r>
              <a:rPr lang="en-US" sz="1400" dirty="0">
                <a:solidFill>
                  <a:srgbClr val="000000"/>
                </a:solidFill>
              </a:rPr>
              <a:t>	= 0,	   </a:t>
            </a:r>
            <a:r>
              <a:rPr lang="en-US" sz="1400" dirty="0" err="1">
                <a:solidFill>
                  <a:srgbClr val="000000"/>
                </a:solidFill>
              </a:rPr>
              <a:t>LNKAVAIL</a:t>
            </a:r>
            <a:r>
              <a:rPr lang="en-US" sz="1400" dirty="0">
                <a:solidFill>
                  <a:srgbClr val="000000"/>
                </a:solidFill>
              </a:rPr>
              <a:t>	= 86400,		MSUDISC0	= 0,</a:t>
            </a:r>
          </a:p>
          <a:p>
            <a:pPr defTabSz="820738" eaLnBrk="0" hangingPunct="0"/>
            <a:r>
              <a:rPr lang="en-US" sz="1400" dirty="0">
                <a:solidFill>
                  <a:srgbClr val="000000"/>
                </a:solidFill>
              </a:rPr>
              <a:t>    MSUDISC1	= 0,	   MSUDISC2	= 0,		MSUDISC3	= 0, </a:t>
            </a:r>
          </a:p>
          <a:p>
            <a:pPr defTabSz="820738" eaLnBrk="0" hangingPunct="0"/>
            <a:r>
              <a:rPr lang="en-US" sz="1400" dirty="0">
                <a:solidFill>
                  <a:srgbClr val="000000"/>
                </a:solidFill>
              </a:rPr>
              <a:t>    </a:t>
            </a:r>
            <a:r>
              <a:rPr lang="en-US" sz="1400" dirty="0" err="1">
                <a:solidFill>
                  <a:srgbClr val="000000"/>
                </a:solidFill>
              </a:rPr>
              <a:t>MSURCERR</a:t>
            </a:r>
            <a:r>
              <a:rPr lang="en-US" sz="1400" dirty="0">
                <a:solidFill>
                  <a:srgbClr val="000000"/>
                </a:solidFill>
              </a:rPr>
              <a:t>	= 0,	   </a:t>
            </a:r>
            <a:r>
              <a:rPr lang="en-US" sz="1400" dirty="0" err="1">
                <a:solidFill>
                  <a:srgbClr val="000000"/>
                </a:solidFill>
              </a:rPr>
              <a:t>MSURECVD</a:t>
            </a:r>
            <a:r>
              <a:rPr lang="en-US" sz="1400" dirty="0">
                <a:solidFill>
                  <a:srgbClr val="000000"/>
                </a:solidFill>
              </a:rPr>
              <a:t>	= 2380501,	</a:t>
            </a:r>
            <a:r>
              <a:rPr lang="en-US" sz="1400" dirty="0" err="1">
                <a:solidFill>
                  <a:srgbClr val="000000"/>
                </a:solidFill>
              </a:rPr>
              <a:t>MSURETRN</a:t>
            </a:r>
            <a:r>
              <a:rPr lang="en-US" sz="1400" dirty="0">
                <a:solidFill>
                  <a:srgbClr val="000000"/>
                </a:solidFill>
              </a:rPr>
              <a:t>	= 0, </a:t>
            </a:r>
          </a:p>
          <a:p>
            <a:pPr defTabSz="820738" eaLnBrk="0" hangingPunct="0"/>
            <a:r>
              <a:rPr lang="en-US" sz="1400" dirty="0">
                <a:solidFill>
                  <a:srgbClr val="000000"/>
                </a:solidFill>
              </a:rPr>
              <a:t>    </a:t>
            </a:r>
            <a:r>
              <a:rPr lang="en-US" sz="1400" dirty="0" err="1">
                <a:solidFill>
                  <a:srgbClr val="000000"/>
                </a:solidFill>
              </a:rPr>
              <a:t>MSUTRAN</a:t>
            </a:r>
            <a:r>
              <a:rPr lang="en-US" sz="1400" dirty="0">
                <a:solidFill>
                  <a:srgbClr val="000000"/>
                </a:solidFill>
              </a:rPr>
              <a:t>	= 2380497, </a:t>
            </a:r>
            <a:r>
              <a:rPr lang="en-US" sz="1400" dirty="0" err="1">
                <a:solidFill>
                  <a:srgbClr val="000000"/>
                </a:solidFill>
              </a:rPr>
              <a:t>NDCFLABN</a:t>
            </a:r>
            <a:r>
              <a:rPr lang="en-US" sz="1400" dirty="0">
                <a:solidFill>
                  <a:srgbClr val="000000"/>
                </a:solidFill>
              </a:rPr>
              <a:t>	= 0,		</a:t>
            </a:r>
            <a:r>
              <a:rPr lang="en-US" sz="1400" dirty="0" err="1">
                <a:solidFill>
                  <a:srgbClr val="000000"/>
                </a:solidFill>
              </a:rPr>
              <a:t>NDCFLXDA</a:t>
            </a:r>
            <a:r>
              <a:rPr lang="en-US" sz="1400" dirty="0">
                <a:solidFill>
                  <a:srgbClr val="000000"/>
                </a:solidFill>
              </a:rPr>
              <a:t>	= 0,  </a:t>
            </a:r>
          </a:p>
          <a:p>
            <a:pPr defTabSz="820738" eaLnBrk="0" hangingPunct="0"/>
            <a:r>
              <a:rPr lang="en-US" sz="1400" dirty="0">
                <a:solidFill>
                  <a:srgbClr val="000000"/>
                </a:solidFill>
              </a:rPr>
              <a:t>    </a:t>
            </a:r>
            <a:r>
              <a:rPr lang="en-US" sz="1400" dirty="0" err="1">
                <a:solidFill>
                  <a:srgbClr val="000000"/>
                </a:solidFill>
              </a:rPr>
              <a:t>NDCFLXDC</a:t>
            </a:r>
            <a:r>
              <a:rPr lang="en-US" sz="1400" dirty="0">
                <a:solidFill>
                  <a:srgbClr val="000000"/>
                </a:solidFill>
              </a:rPr>
              <a:t>	= 2,	   </a:t>
            </a:r>
            <a:r>
              <a:rPr lang="en-US" sz="1400" dirty="0" err="1">
                <a:solidFill>
                  <a:srgbClr val="000000"/>
                </a:solidFill>
              </a:rPr>
              <a:t>NDCFLXER</a:t>
            </a:r>
            <a:r>
              <a:rPr lang="en-US" sz="1400" dirty="0">
                <a:solidFill>
                  <a:srgbClr val="000000"/>
                </a:solidFill>
              </a:rPr>
              <a:t>	= 0,		</a:t>
            </a:r>
            <a:r>
              <a:rPr lang="en-US" sz="1400" dirty="0" err="1">
                <a:solidFill>
                  <a:srgbClr val="000000"/>
                </a:solidFill>
              </a:rPr>
              <a:t>NEARMGIH</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NEGACKS</a:t>
            </a:r>
            <a:r>
              <a:rPr lang="en-US" sz="1400" dirty="0">
                <a:solidFill>
                  <a:srgbClr val="000000"/>
                </a:solidFill>
              </a:rPr>
              <a:t>	= 0,	   </a:t>
            </a:r>
            <a:r>
              <a:rPr lang="en-US" sz="1400" dirty="0" err="1">
                <a:solidFill>
                  <a:srgbClr val="000000"/>
                </a:solidFill>
              </a:rPr>
              <a:t>NMLCLPRO</a:t>
            </a:r>
            <a:r>
              <a:rPr lang="en-US" sz="1400" dirty="0">
                <a:solidFill>
                  <a:srgbClr val="000000"/>
                </a:solidFill>
              </a:rPr>
              <a:t>	= 0,		</a:t>
            </a:r>
            <a:r>
              <a:rPr lang="en-US" sz="1400" dirty="0" err="1">
                <a:solidFill>
                  <a:srgbClr val="000000"/>
                </a:solidFill>
              </a:rPr>
              <a:t>NMDCLFLR</a:t>
            </a:r>
            <a:r>
              <a:rPr lang="en-US" sz="1400" dirty="0">
                <a:solidFill>
                  <a:srgbClr val="000000"/>
                </a:solidFill>
              </a:rPr>
              <a:t>	= 0,   </a:t>
            </a:r>
          </a:p>
          <a:p>
            <a:pPr defTabSz="820738" eaLnBrk="0" hangingPunct="0"/>
            <a:r>
              <a:rPr lang="en-US" sz="1400" dirty="0">
                <a:solidFill>
                  <a:srgbClr val="000000"/>
                </a:solidFill>
              </a:rPr>
              <a:t>    </a:t>
            </a:r>
            <a:r>
              <a:rPr lang="en-US" sz="1400" dirty="0" err="1">
                <a:solidFill>
                  <a:srgbClr val="000000"/>
                </a:solidFill>
              </a:rPr>
              <a:t>NMFEPRO</a:t>
            </a:r>
            <a:r>
              <a:rPr lang="en-US" sz="1400" dirty="0">
                <a:solidFill>
                  <a:srgbClr val="000000"/>
                </a:solidFill>
              </a:rPr>
              <a:t>	= 0,	   </a:t>
            </a:r>
            <a:r>
              <a:rPr lang="en-US" sz="1400" dirty="0" err="1">
                <a:solidFill>
                  <a:srgbClr val="000000"/>
                </a:solidFill>
              </a:rPr>
              <a:t>OCTRECVD</a:t>
            </a:r>
            <a:r>
              <a:rPr lang="en-US" sz="1400" dirty="0">
                <a:solidFill>
                  <a:srgbClr val="000000"/>
                </a:solidFill>
              </a:rPr>
              <a:t>	= 25920000,	</a:t>
            </a:r>
            <a:r>
              <a:rPr lang="en-US" sz="1400" dirty="0" err="1">
                <a:solidFill>
                  <a:srgbClr val="000000"/>
                </a:solidFill>
              </a:rPr>
              <a:t>OCTRETRN</a:t>
            </a:r>
            <a:r>
              <a:rPr lang="en-US" sz="1400" dirty="0">
                <a:solidFill>
                  <a:srgbClr val="000000"/>
                </a:solidFill>
              </a:rPr>
              <a:t>	= 0,   </a:t>
            </a:r>
          </a:p>
          <a:p>
            <a:pPr defTabSz="820738" eaLnBrk="0" hangingPunct="0"/>
            <a:r>
              <a:rPr lang="en-US" sz="1400" dirty="0">
                <a:solidFill>
                  <a:srgbClr val="000000"/>
                </a:solidFill>
              </a:rPr>
              <a:t>    </a:t>
            </a:r>
            <a:r>
              <a:rPr lang="en-US" sz="1400" dirty="0" err="1">
                <a:solidFill>
                  <a:srgbClr val="000000"/>
                </a:solidFill>
              </a:rPr>
              <a:t>OCTTRAN</a:t>
            </a:r>
            <a:r>
              <a:rPr lang="en-US" sz="1400" dirty="0">
                <a:solidFill>
                  <a:srgbClr val="000000"/>
                </a:solidFill>
              </a:rPr>
              <a:t>	= 24810021,PCRN1N2EXC	= 0,		</a:t>
            </a:r>
            <a:r>
              <a:rPr lang="en-US" sz="1400" dirty="0" err="1">
                <a:solidFill>
                  <a:srgbClr val="000000"/>
                </a:solidFill>
              </a:rPr>
              <a:t>SDURETRN</a:t>
            </a:r>
            <a:r>
              <a:rPr lang="en-US" sz="1400" dirty="0">
                <a:solidFill>
                  <a:srgbClr val="000000"/>
                </a:solidFill>
              </a:rPr>
              <a:t>	= 0,  </a:t>
            </a:r>
          </a:p>
          <a:p>
            <a:pPr defTabSz="820738" eaLnBrk="0" hangingPunct="0"/>
            <a:r>
              <a:rPr lang="en-US" sz="1400" dirty="0">
                <a:solidFill>
                  <a:srgbClr val="000000"/>
                </a:solidFill>
              </a:rPr>
              <a:t>    </a:t>
            </a:r>
            <a:r>
              <a:rPr lang="en-US" sz="1400" dirty="0" err="1">
                <a:solidFill>
                  <a:srgbClr val="000000"/>
                </a:solidFill>
              </a:rPr>
              <a:t>SURCVERR</a:t>
            </a:r>
            <a:r>
              <a:rPr lang="en-US" sz="1400" dirty="0">
                <a:solidFill>
                  <a:srgbClr val="000000"/>
                </a:solidFill>
              </a:rPr>
              <a:t>	= 0,	   TDCNGLV1	= 0,		TDCNGLV2	= 0,  </a:t>
            </a:r>
          </a:p>
          <a:p>
            <a:pPr defTabSz="820738" eaLnBrk="0" hangingPunct="0"/>
            <a:r>
              <a:rPr lang="en-US" sz="1400" dirty="0">
                <a:solidFill>
                  <a:srgbClr val="000000"/>
                </a:solidFill>
              </a:rPr>
              <a:t>    TDCNGLV3	= 0,	   </a:t>
            </a:r>
            <a:r>
              <a:rPr lang="en-US" sz="1400" dirty="0" err="1">
                <a:solidFill>
                  <a:srgbClr val="000000"/>
                </a:solidFill>
              </a:rPr>
              <a:t>TLNKACTV</a:t>
            </a:r>
            <a:r>
              <a:rPr lang="en-US" sz="1400" dirty="0">
                <a:solidFill>
                  <a:srgbClr val="000000"/>
                </a:solidFill>
              </a:rPr>
              <a:t>	= 86400,  </a:t>
            </a:r>
          </a:p>
        </p:txBody>
      </p:sp>
      <p:sp>
        <p:nvSpPr>
          <p:cNvPr id="81924" name="Text Box 4"/>
          <p:cNvSpPr txBox="1">
            <a:spLocks noChangeArrowheads="1"/>
          </p:cNvSpPr>
          <p:nvPr/>
        </p:nvSpPr>
        <p:spPr bwMode="auto">
          <a:xfrm>
            <a:off x="0" y="914400"/>
            <a:ext cx="9144000" cy="509588"/>
          </a:xfrm>
          <a:prstGeom prst="rect">
            <a:avLst/>
          </a:prstGeom>
          <a:noFill/>
          <a:ln w="12700" cap="sq">
            <a:noFill/>
            <a:miter lim="800000"/>
            <a:headEnd type="none" w="sm" len="sm"/>
            <a:tailEnd type="none" w="sm" len="sm"/>
          </a:ln>
        </p:spPr>
        <p:txBody>
          <a:bodyPr lIns="82058" tIns="41029" rIns="82058" bIns="41029">
            <a:spAutoFit/>
          </a:bodyPr>
          <a:lstStyle/>
          <a:p>
            <a:pPr defTabSz="820738" eaLnBrk="0" hangingPunct="0"/>
            <a:r>
              <a:rPr lang="en-US" sz="2800"/>
              <a:t>     rept-meas:type=mtcd:enttype=link:loc=1201:link=a</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484187" y="0"/>
            <a:ext cx="9193213" cy="914400"/>
          </a:xfrm>
        </p:spPr>
        <p:txBody>
          <a:bodyPr/>
          <a:lstStyle/>
          <a:p>
            <a:pPr eaLnBrk="1" hangingPunct="1"/>
            <a:r>
              <a:rPr lang="en-US" dirty="0" smtClean="0"/>
              <a:t>Signaling Link Report Event Names to Watch</a:t>
            </a:r>
          </a:p>
        </p:txBody>
      </p:sp>
      <p:sp>
        <p:nvSpPr>
          <p:cNvPr id="82947" name="Rectangle 3"/>
          <p:cNvSpPr>
            <a:spLocks noGrp="1" noChangeArrowheads="1"/>
          </p:cNvSpPr>
          <p:nvPr>
            <p:ph type="body" sz="half" idx="1"/>
          </p:nvPr>
        </p:nvSpPr>
        <p:spPr>
          <a:xfrm>
            <a:off x="557213" y="1114425"/>
            <a:ext cx="4144962" cy="5584825"/>
          </a:xfrm>
        </p:spPr>
        <p:txBody>
          <a:bodyPr/>
          <a:lstStyle/>
          <a:p>
            <a:pPr eaLnBrk="1" hangingPunct="1"/>
            <a:r>
              <a:rPr lang="en-US" sz="2900" smtClean="0"/>
              <a:t>drlnkunv</a:t>
            </a:r>
          </a:p>
          <a:p>
            <a:pPr eaLnBrk="1" hangingPunct="1"/>
            <a:r>
              <a:rPr lang="en-US" sz="2900" smtClean="0"/>
              <a:t>drdclflr</a:t>
            </a:r>
          </a:p>
          <a:p>
            <a:pPr eaLnBrk="1" hangingPunct="1"/>
            <a:r>
              <a:rPr lang="en-US" sz="2900" smtClean="0"/>
              <a:t>durlkotg</a:t>
            </a:r>
          </a:p>
          <a:p>
            <a:pPr eaLnBrk="1" hangingPunct="1"/>
            <a:r>
              <a:rPr lang="en-US" sz="2900" smtClean="0"/>
              <a:t>lnkavalt</a:t>
            </a:r>
          </a:p>
          <a:p>
            <a:pPr eaLnBrk="1" hangingPunct="1"/>
            <a:r>
              <a:rPr lang="en-US" sz="2900" smtClean="0"/>
              <a:t>drbsylnk</a:t>
            </a:r>
          </a:p>
          <a:p>
            <a:pPr eaLnBrk="1" hangingPunct="1"/>
            <a:r>
              <a:rPr lang="en-US" sz="2900" smtClean="0"/>
              <a:t>eccnglv1</a:t>
            </a:r>
          </a:p>
          <a:p>
            <a:pPr eaLnBrk="1" hangingPunct="1"/>
            <a:r>
              <a:rPr lang="en-US" sz="2900" smtClean="0"/>
              <a:t>eccnglv2</a:t>
            </a:r>
          </a:p>
          <a:p>
            <a:pPr eaLnBrk="1" hangingPunct="1"/>
            <a:r>
              <a:rPr lang="en-US" sz="2900" smtClean="0"/>
              <a:t>eccnglv3</a:t>
            </a:r>
          </a:p>
          <a:p>
            <a:pPr eaLnBrk="1" hangingPunct="1"/>
            <a:r>
              <a:rPr lang="en-US" sz="2900" smtClean="0"/>
              <a:t>Msudisc0 (ANSI only)</a:t>
            </a:r>
          </a:p>
          <a:p>
            <a:pPr eaLnBrk="1" hangingPunct="1"/>
            <a:r>
              <a:rPr lang="en-US" sz="2900" smtClean="0"/>
              <a:t>Msudisc1 (ANSI only)</a:t>
            </a:r>
          </a:p>
          <a:p>
            <a:pPr eaLnBrk="1" hangingPunct="1"/>
            <a:endParaRPr lang="en-US" sz="2900" smtClean="0"/>
          </a:p>
          <a:p>
            <a:pPr eaLnBrk="1" hangingPunct="1"/>
            <a:endParaRPr lang="en-US" sz="2900" smtClean="0"/>
          </a:p>
        </p:txBody>
      </p:sp>
      <p:sp>
        <p:nvSpPr>
          <p:cNvPr id="82948" name="Rectangle 4"/>
          <p:cNvSpPr>
            <a:spLocks noGrp="1" noChangeArrowheads="1"/>
          </p:cNvSpPr>
          <p:nvPr>
            <p:ph type="body" sz="half" idx="2"/>
          </p:nvPr>
        </p:nvSpPr>
        <p:spPr>
          <a:xfrm>
            <a:off x="4867275" y="1114425"/>
            <a:ext cx="4144963" cy="5584825"/>
          </a:xfrm>
        </p:spPr>
        <p:txBody>
          <a:bodyPr/>
          <a:lstStyle/>
          <a:p>
            <a:pPr eaLnBrk="1" hangingPunct="1">
              <a:lnSpc>
                <a:spcPct val="80000"/>
              </a:lnSpc>
            </a:pPr>
            <a:r>
              <a:rPr lang="en-US" sz="2900" smtClean="0"/>
              <a:t>Msudisc2 (ANSI only)</a:t>
            </a:r>
          </a:p>
          <a:p>
            <a:pPr eaLnBrk="1" hangingPunct="1">
              <a:lnSpc>
                <a:spcPct val="80000"/>
              </a:lnSpc>
            </a:pPr>
            <a:r>
              <a:rPr lang="en-US" sz="2900" smtClean="0"/>
              <a:t>Msudisc3 (ANSI only)</a:t>
            </a:r>
          </a:p>
          <a:p>
            <a:pPr eaLnBrk="1" hangingPunct="1">
              <a:lnSpc>
                <a:spcPct val="80000"/>
              </a:lnSpc>
            </a:pPr>
            <a:r>
              <a:rPr lang="en-US" sz="2900" smtClean="0"/>
              <a:t>msurgtt</a:t>
            </a:r>
          </a:p>
          <a:p>
            <a:pPr eaLnBrk="1" hangingPunct="1">
              <a:lnSpc>
                <a:spcPct val="80000"/>
              </a:lnSpc>
            </a:pPr>
            <a:r>
              <a:rPr lang="en-US" sz="2900" smtClean="0"/>
              <a:t>nmgwsdsabl</a:t>
            </a:r>
          </a:p>
          <a:p>
            <a:pPr eaLnBrk="1" hangingPunct="1">
              <a:lnSpc>
                <a:spcPct val="80000"/>
              </a:lnSpc>
            </a:pPr>
            <a:r>
              <a:rPr lang="en-US" sz="2900" smtClean="0"/>
              <a:t>drlkinhb</a:t>
            </a:r>
          </a:p>
          <a:p>
            <a:pPr eaLnBrk="1" hangingPunct="1">
              <a:lnSpc>
                <a:spcPct val="80000"/>
              </a:lnSpc>
            </a:pPr>
            <a:r>
              <a:rPr lang="en-US" sz="2900" smtClean="0"/>
              <a:t>farmginh</a:t>
            </a:r>
          </a:p>
          <a:p>
            <a:pPr eaLnBrk="1" hangingPunct="1">
              <a:lnSpc>
                <a:spcPct val="80000"/>
              </a:lnSpc>
            </a:pPr>
            <a:r>
              <a:rPr lang="en-US" sz="2900" smtClean="0"/>
              <a:t>nearmgin</a:t>
            </a:r>
          </a:p>
          <a:p>
            <a:pPr eaLnBrk="1" hangingPunct="1">
              <a:lnSpc>
                <a:spcPct val="80000"/>
              </a:lnSpc>
            </a:pPr>
            <a:r>
              <a:rPr lang="en-US" sz="2900" smtClean="0"/>
              <a:t>tdcnglv1</a:t>
            </a:r>
          </a:p>
          <a:p>
            <a:pPr eaLnBrk="1" hangingPunct="1">
              <a:lnSpc>
                <a:spcPct val="80000"/>
              </a:lnSpc>
            </a:pPr>
            <a:r>
              <a:rPr lang="en-US" sz="2900" smtClean="0"/>
              <a:t>tdcnglv2</a:t>
            </a:r>
          </a:p>
          <a:p>
            <a:pPr eaLnBrk="1" hangingPunct="1">
              <a:lnSpc>
                <a:spcPct val="80000"/>
              </a:lnSpc>
            </a:pPr>
            <a:r>
              <a:rPr lang="en-US" sz="2900" smtClean="0"/>
              <a:t>tdcnglv3</a:t>
            </a:r>
          </a:p>
          <a:p>
            <a:pPr eaLnBrk="1" hangingPunct="1">
              <a:lnSpc>
                <a:spcPct val="80000"/>
              </a:lnSpc>
            </a:pPr>
            <a:r>
              <a:rPr lang="en-US" sz="2900" smtClean="0"/>
              <a:t>drfepro</a:t>
            </a:r>
          </a:p>
          <a:p>
            <a:pPr eaLnBrk="1" hangingPunct="1">
              <a:lnSpc>
                <a:spcPct val="80000"/>
              </a:lnSpc>
            </a:pPr>
            <a:r>
              <a:rPr lang="en-US" sz="2900" smtClean="0"/>
              <a:t>drlclpro</a:t>
            </a:r>
          </a:p>
          <a:p>
            <a:pPr eaLnBrk="1" hangingPunct="1">
              <a:lnSpc>
                <a:spcPct val="80000"/>
              </a:lnSpc>
            </a:pPr>
            <a:endParaRPr lang="en-US" sz="2900" smtClean="0"/>
          </a:p>
          <a:p>
            <a:pPr eaLnBrk="1" hangingPunct="1">
              <a:lnSpc>
                <a:spcPct val="80000"/>
              </a:lnSpc>
            </a:pPr>
            <a:endParaRPr lang="en-US" sz="2100" smtClean="0"/>
          </a:p>
          <a:p>
            <a:pPr eaLnBrk="1" hangingPunct="1">
              <a:lnSpc>
                <a:spcPct val="80000"/>
              </a:lnSpc>
            </a:pPr>
            <a:endParaRPr lang="en-US" sz="2100" smtClean="0"/>
          </a:p>
          <a:p>
            <a:pPr eaLnBrk="1" hangingPunct="1">
              <a:lnSpc>
                <a:spcPct val="80000"/>
              </a:lnSpc>
            </a:pPr>
            <a:endParaRPr lang="en-US" sz="210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33400" y="0"/>
            <a:ext cx="8229600" cy="630936"/>
          </a:xfrm>
        </p:spPr>
        <p:txBody>
          <a:bodyPr/>
          <a:lstStyle/>
          <a:p>
            <a:pPr eaLnBrk="1" hangingPunct="1"/>
            <a:r>
              <a:rPr lang="en-US" dirty="0" smtClean="0"/>
              <a:t>Signaling Link Report Event Names Defined</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484188" y="0"/>
            <a:ext cx="8583612" cy="495300"/>
          </a:xfrm>
        </p:spPr>
        <p:txBody>
          <a:bodyPr/>
          <a:lstStyle/>
          <a:p>
            <a:pPr eaLnBrk="1" hangingPunct="1"/>
            <a:r>
              <a:rPr lang="en-US" dirty="0" smtClean="0"/>
              <a:t>Congestion Levels and MSU Discard</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85775" y="-9525"/>
            <a:ext cx="8582025" cy="914400"/>
          </a:xfrm>
        </p:spPr>
        <p:txBody>
          <a:bodyPr/>
          <a:lstStyle/>
          <a:p>
            <a:pPr eaLnBrk="1" hangingPunct="1"/>
            <a:r>
              <a:rPr lang="en-US" dirty="0" smtClean="0"/>
              <a:t>Learning Activity 4</a:t>
            </a:r>
          </a:p>
        </p:txBody>
      </p:sp>
      <p:pic>
        <p:nvPicPr>
          <p:cNvPr id="86019" name="Picture 3" descr="j0415858"/>
          <p:cNvPicPr>
            <a:picLocks noChangeAspect="1" noChangeArrowheads="1"/>
          </p:cNvPicPr>
          <p:nvPr/>
        </p:nvPicPr>
        <p:blipFill>
          <a:blip r:embed="rId3" cstate="print"/>
          <a:srcRect/>
          <a:stretch>
            <a:fillRect/>
          </a:stretch>
        </p:blipFill>
        <p:spPr bwMode="auto">
          <a:xfrm>
            <a:off x="2173288" y="2170113"/>
            <a:ext cx="4724400" cy="3505200"/>
          </a:xfrm>
          <a:prstGeom prst="rect">
            <a:avLst/>
          </a:prstGeom>
          <a:noFill/>
          <a:ln w="9525">
            <a:noFill/>
            <a:miter lim="800000"/>
            <a:headEnd/>
            <a:tailEnd/>
          </a:ln>
        </p:spPr>
      </p:pic>
      <p:sp>
        <p:nvSpPr>
          <p:cNvPr id="1586180" name="Comment 4" hidden="1"/>
          <p:cNvSpPr>
            <a:spLocks noChangeArrowheads="1"/>
          </p:cNvSpPr>
          <p:nvPr/>
        </p:nvSpPr>
        <p:spPr bwMode="auto">
          <a:xfrm>
            <a:off x="1706563" y="1920875"/>
            <a:ext cx="5872162" cy="4129088"/>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Learning Activity Answers</a:t>
            </a:r>
          </a:p>
          <a:p>
            <a:pPr marL="342900" indent="-342900">
              <a:spcBef>
                <a:spcPct val="50000"/>
              </a:spcBef>
              <a:buFontTx/>
              <a:buAutoNum type="arabicPeriod"/>
              <a:defRPr/>
            </a:pPr>
            <a:r>
              <a:rPr lang="en-US" sz="1200">
                <a:solidFill>
                  <a:srgbClr val="000000"/>
                </a:solidFill>
                <a:latin typeface="Arial" pitchFamily="34" charset="0"/>
              </a:rPr>
              <a:t>rept-meas:type=comp:enttype=link:loc=1201:link=a</a:t>
            </a:r>
          </a:p>
          <a:p>
            <a:pPr marL="342900" indent="-342900">
              <a:spcBef>
                <a:spcPct val="50000"/>
              </a:spcBef>
              <a:buFontTx/>
              <a:buAutoNum type="arabicPeriod"/>
              <a:defRPr/>
            </a:pPr>
            <a:r>
              <a:rPr lang="en-US" sz="1200">
                <a:solidFill>
                  <a:srgbClr val="000000"/>
                </a:solidFill>
                <a:latin typeface="Arial" pitchFamily="34" charset="0"/>
              </a:rPr>
              <a:t>rept-meas:type=comp:enttype=link:loc=1203:link=a:period=specific:hh=1430</a:t>
            </a:r>
          </a:p>
          <a:p>
            <a:pPr marL="342900" indent="-342900">
              <a:spcBef>
                <a:spcPct val="50000"/>
              </a:spcBef>
              <a:buFontTx/>
              <a:buAutoNum type="arabicPeriod"/>
              <a:defRPr/>
            </a:pPr>
            <a:r>
              <a:rPr lang="en-US" sz="1200">
                <a:solidFill>
                  <a:srgbClr val="000000"/>
                </a:solidFill>
                <a:latin typeface="Arial" pitchFamily="34" charset="0"/>
              </a:rPr>
              <a:t>rept-meas:type=nm:enttype=link:loc=1203:link=a:period=active</a:t>
            </a:r>
          </a:p>
          <a:p>
            <a:pPr marL="342900" indent="-342900">
              <a:spcBef>
                <a:spcPct val="50000"/>
              </a:spcBef>
              <a:buFontTx/>
              <a:buAutoNum type="arabicPeriod"/>
              <a:defRPr/>
            </a:pPr>
            <a:r>
              <a:rPr lang="en-US" sz="1200">
                <a:solidFill>
                  <a:srgbClr val="000000"/>
                </a:solidFill>
                <a:latin typeface="Arial" pitchFamily="34" charset="0"/>
              </a:rPr>
              <a:t>rept-meas:type=avl:enttype=link:loc=1207:link=b</a:t>
            </a:r>
          </a:p>
          <a:p>
            <a:pPr marL="342900" indent="-342900">
              <a:spcBef>
                <a:spcPct val="50000"/>
              </a:spcBef>
              <a:buFontTx/>
              <a:buAutoNum type="arabicPeriod"/>
              <a:defRPr/>
            </a:pPr>
            <a:r>
              <a:rPr lang="en-US" sz="1200">
                <a:solidFill>
                  <a:srgbClr val="000000"/>
                </a:solidFill>
                <a:latin typeface="Arial" pitchFamily="34" charset="0"/>
              </a:rPr>
              <a:t>rept-meas:type=avld:enttype=link:loc=1207:link=b</a:t>
            </a:r>
          </a:p>
          <a:p>
            <a:pPr marL="342900" indent="-342900">
              <a:spcBef>
                <a:spcPct val="50000"/>
              </a:spcBef>
              <a:buFontTx/>
              <a:buAutoNum type="arabicPeriod"/>
              <a:defRPr/>
            </a:pPr>
            <a:r>
              <a:rPr lang="en-US" sz="1200">
                <a:solidFill>
                  <a:srgbClr val="000000"/>
                </a:solidFill>
                <a:latin typeface="Arial" pitchFamily="34" charset="0"/>
              </a:rPr>
              <a:t>rept-meas:type=avldth:enttype=link:loc=1207:link=b</a:t>
            </a:r>
          </a:p>
          <a:p>
            <a:pPr marL="342900" indent="-342900">
              <a:spcBef>
                <a:spcPct val="50000"/>
              </a:spcBef>
              <a:buFontTx/>
              <a:buAutoNum type="arabicPeriod"/>
              <a:defRPr/>
            </a:pPr>
            <a:r>
              <a:rPr lang="en-US" sz="1200">
                <a:solidFill>
                  <a:srgbClr val="000000"/>
                </a:solidFill>
                <a:latin typeface="Arial" pitchFamily="34" charset="0"/>
              </a:rPr>
              <a:t>rept-meas:type=mtcd:enttype=link:loc=1205:link=a1</a:t>
            </a:r>
          </a:p>
          <a:p>
            <a:pPr marL="342900" indent="-342900">
              <a:spcBef>
                <a:spcPct val="50000"/>
              </a:spcBef>
              <a:buFontTx/>
              <a:buAutoNum type="arabicPeriod"/>
              <a:defRPr/>
            </a:pPr>
            <a:endParaRPr lang="en-US" sz="1200">
              <a:solidFill>
                <a:srgbClr val="000000"/>
              </a:solidFill>
              <a:latin typeface="Arial" pitchFamily="34" charset="0"/>
            </a:endParaRPr>
          </a:p>
          <a:p>
            <a:pPr marL="342900" indent="-342900">
              <a:spcBef>
                <a:spcPct val="50000"/>
              </a:spcBef>
              <a:buFontTx/>
              <a:buAutoNum type="arabicPeriod"/>
              <a:defRPr/>
            </a:pPr>
            <a:endParaRPr lang="en-US" sz="1200">
              <a:solidFill>
                <a:srgbClr val="000000"/>
              </a:solidFill>
              <a:latin typeface="Arial" pitchFamily="34" charset="0"/>
            </a:endParaRPr>
          </a:p>
          <a:p>
            <a:pPr marL="342900" indent="-342900">
              <a:spcBef>
                <a:spcPct val="50000"/>
              </a:spcBef>
              <a:buFontTx/>
              <a:buAutoNum type="arabicPeriod"/>
              <a:defRPr/>
            </a:pPr>
            <a:endParaRPr lang="en-US" sz="1200">
              <a:solidFill>
                <a:srgbClr val="000000"/>
              </a:solidFill>
              <a:latin typeface="Arial" pitchFamily="34" charset="0"/>
            </a:endParaRPr>
          </a:p>
          <a:p>
            <a:pPr marL="342900" indent="-342900">
              <a:spcBef>
                <a:spcPct val="50000"/>
              </a:spcBef>
              <a:buFontTx/>
              <a:buAutoNum type="arabicPeriod"/>
              <a:defRPr/>
            </a:pPr>
            <a:endParaRPr lang="en-US" sz="1200">
              <a:solidFill>
                <a:srgbClr val="000000"/>
              </a:solidFill>
              <a:latin typeface="Arial" pitchFamily="34" charset="0"/>
            </a:endParaRPr>
          </a:p>
          <a:p>
            <a:pPr marL="342900" indent="-342900">
              <a:spcBef>
                <a:spcPct val="50000"/>
              </a:spcBef>
              <a:buFontTx/>
              <a:buAutoNum type="arabicPeriod"/>
              <a:defRPr/>
            </a:pPr>
            <a:endParaRPr lang="en-US" sz="1200">
              <a:solidFill>
                <a:srgbClr val="000000"/>
              </a:solidFill>
              <a:latin typeface="Arial" pitchFamily="34" charset="0"/>
            </a:endParaRPr>
          </a:p>
          <a:p>
            <a:pPr marL="342900" indent="-342900">
              <a:spcBef>
                <a:spcPct val="50000"/>
              </a:spcBef>
              <a:buFontTx/>
              <a:buAutoNum type="arabicPeriod"/>
              <a:defRPr/>
            </a:pPr>
            <a:endParaRPr lang="en-US" sz="1200">
              <a:solidFill>
                <a:srgbClr val="000000"/>
              </a:solidFill>
              <a:latin typeface="Arial" pitchFamily="34" charset="0"/>
            </a:endParaRPr>
          </a:p>
          <a:p>
            <a:pPr marL="342900" indent="-342900">
              <a:spcBef>
                <a:spcPct val="50000"/>
              </a:spcBef>
              <a:defRPr/>
            </a:pPr>
            <a:endParaRPr lang="en-US" sz="12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33400" y="0"/>
            <a:ext cx="9372600" cy="457200"/>
          </a:xfrm>
        </p:spPr>
        <p:txBody>
          <a:bodyPr/>
          <a:lstStyle/>
          <a:p>
            <a:pPr eaLnBrk="1" hangingPunct="1"/>
            <a:r>
              <a:rPr lang="en-US" sz="2400" dirty="0" smtClean="0"/>
              <a:t>Learning Activity 4: Signaling Link On-Demand Reports</a:t>
            </a:r>
          </a:p>
        </p:txBody>
      </p:sp>
      <p:sp>
        <p:nvSpPr>
          <p:cNvPr id="87043" name="Rectangle 3"/>
          <p:cNvSpPr>
            <a:spLocks noGrp="1" noChangeArrowheads="1"/>
          </p:cNvSpPr>
          <p:nvPr>
            <p:ph type="body" idx="1"/>
          </p:nvPr>
        </p:nvSpPr>
        <p:spPr/>
        <p:txBody>
          <a:bodyPr/>
          <a:lstStyle/>
          <a:p>
            <a:pPr eaLnBrk="1" hangingPunct="1"/>
            <a:r>
              <a:rPr lang="en-US" smtClean="0"/>
              <a:t>Provides hands-on practice on with the STP user interface for displaying Signaling Link measurement reports.</a:t>
            </a:r>
          </a:p>
          <a:p>
            <a:pPr eaLnBrk="1" hangingPunct="1"/>
            <a:r>
              <a:rPr lang="en-US" smtClean="0"/>
              <a:t>After completing this exercise, the student will be able to :</a:t>
            </a:r>
          </a:p>
          <a:p>
            <a:pPr lvl="1" eaLnBrk="1" hangingPunct="1"/>
            <a:r>
              <a:rPr lang="en-US" smtClean="0"/>
              <a:t>Generate on-demand measurement reports for the STP</a:t>
            </a:r>
          </a:p>
          <a:p>
            <a:pPr eaLnBrk="1" hangingPunct="1"/>
            <a:r>
              <a:rPr lang="en-US" smtClean="0"/>
              <a:t>Materials, Equipment, and References</a:t>
            </a:r>
          </a:p>
          <a:p>
            <a:pPr lvl="1" eaLnBrk="1" hangingPunct="1"/>
            <a:r>
              <a:rPr lang="en-US" smtClean="0"/>
              <a:t>EAGLE STP</a:t>
            </a:r>
          </a:p>
          <a:p>
            <a:pPr lvl="1" eaLnBrk="1" hangingPunct="1"/>
            <a:r>
              <a:rPr lang="en-US" smtClean="0"/>
              <a:t>EAGLE User Interface Terminal</a:t>
            </a:r>
          </a:p>
          <a:p>
            <a:pPr lvl="1" eaLnBrk="1" hangingPunct="1"/>
            <a:r>
              <a:rPr lang="en-US" smtClean="0"/>
              <a:t>EAGLE Commands Manual</a:t>
            </a:r>
          </a:p>
          <a:p>
            <a:pPr lvl="1" eaLnBrk="1" hangingPunct="1"/>
            <a:endParaRPr lang="en-US" smtClean="0"/>
          </a:p>
          <a:p>
            <a:pPr eaLnBrk="1" hangingPunct="1"/>
            <a:endParaRPr lang="en-US"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457200" y="1219200"/>
            <a:ext cx="8229600" cy="4525963"/>
          </a:xfrm>
        </p:spPr>
        <p:txBody>
          <a:bodyPr/>
          <a:lstStyle/>
          <a:p>
            <a:pPr eaLnBrk="1" hangingPunct="1">
              <a:spcAft>
                <a:spcPct val="20000"/>
              </a:spcAft>
              <a:buFont typeface="Wingdings" pitchFamily="2" charset="2"/>
              <a:buNone/>
            </a:pPr>
            <a:r>
              <a:rPr lang="en-US" b="1" smtClean="0"/>
              <a:t>After this Module, you should be able to:</a:t>
            </a:r>
          </a:p>
          <a:p>
            <a:pPr lvl="1" eaLnBrk="1" hangingPunct="1"/>
            <a:r>
              <a:rPr lang="en-US" smtClean="0"/>
              <a:t>Describe the process for measurement collection and storage.</a:t>
            </a:r>
          </a:p>
          <a:p>
            <a:pPr lvl="1" eaLnBrk="1" hangingPunct="1"/>
            <a:r>
              <a:rPr lang="en-US" smtClean="0"/>
              <a:t>Interpret the report characteristics.</a:t>
            </a:r>
          </a:p>
          <a:p>
            <a:pPr lvl="1" eaLnBrk="1" hangingPunct="1"/>
            <a:r>
              <a:rPr lang="en-US" smtClean="0"/>
              <a:t>Understand measurement documentation layout.  </a:t>
            </a:r>
          </a:p>
          <a:p>
            <a:pPr lvl="1" eaLnBrk="1" hangingPunct="1"/>
            <a:r>
              <a:rPr lang="en-US" smtClean="0"/>
              <a:t>Use measurement administrative commands.</a:t>
            </a:r>
          </a:p>
          <a:p>
            <a:pPr eaLnBrk="1" hangingPunct="1">
              <a:spcAft>
                <a:spcPct val="20000"/>
              </a:spcAft>
              <a:buFont typeface="Wingdings" pitchFamily="2" charset="2"/>
              <a:buNone/>
            </a:pPr>
            <a:endParaRPr lang="en-US" b="1" smtClean="0"/>
          </a:p>
        </p:txBody>
      </p:sp>
      <p:sp>
        <p:nvSpPr>
          <p:cNvPr id="11267" name="Rectangle 3"/>
          <p:cNvSpPr>
            <a:spLocks noGrp="1" noChangeArrowheads="1"/>
          </p:cNvSpPr>
          <p:nvPr>
            <p:ph type="title"/>
          </p:nvPr>
        </p:nvSpPr>
        <p:spPr>
          <a:xfrm>
            <a:off x="514350" y="-9525"/>
            <a:ext cx="8582025" cy="914400"/>
          </a:xfrm>
        </p:spPr>
        <p:txBody>
          <a:bodyPr/>
          <a:lstStyle/>
          <a:p>
            <a:pPr eaLnBrk="1" hangingPunct="1"/>
            <a:r>
              <a:rPr lang="en-US" dirty="0" smtClean="0"/>
              <a:t>Module 1 Objectives</a:t>
            </a: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76250" y="0"/>
            <a:ext cx="8972550" cy="914400"/>
          </a:xfrm>
        </p:spPr>
        <p:txBody>
          <a:bodyPr/>
          <a:lstStyle/>
          <a:p>
            <a:pPr eaLnBrk="1" hangingPunct="1"/>
            <a:r>
              <a:rPr lang="en-US" sz="2400" dirty="0" smtClean="0"/>
              <a:t>Learning Activity 4: Signaling Link On-Demand Reports</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533400" y="0"/>
            <a:ext cx="9144000" cy="457200"/>
          </a:xfrm>
        </p:spPr>
        <p:txBody>
          <a:bodyPr/>
          <a:lstStyle/>
          <a:p>
            <a:pPr eaLnBrk="1" hangingPunct="1"/>
            <a:r>
              <a:rPr lang="en-US" sz="2400" dirty="0" smtClean="0"/>
              <a:t>Learning Activity 5: Calculating % Link Occupancy Rates</a:t>
            </a:r>
          </a:p>
        </p:txBody>
      </p:sp>
      <p:sp>
        <p:nvSpPr>
          <p:cNvPr id="89091" name="Rectangle 3"/>
          <p:cNvSpPr>
            <a:spLocks noGrp="1" noChangeArrowheads="1"/>
          </p:cNvSpPr>
          <p:nvPr>
            <p:ph type="body" idx="1"/>
          </p:nvPr>
        </p:nvSpPr>
        <p:spPr/>
        <p:txBody>
          <a:bodyPr/>
          <a:lstStyle/>
          <a:p>
            <a:pPr eaLnBrk="1" hangingPunct="1"/>
            <a:r>
              <a:rPr lang="en-US" smtClean="0"/>
              <a:t>Provides hands-on practice in determining the traffic load on signaling links.</a:t>
            </a:r>
          </a:p>
          <a:p>
            <a:pPr eaLnBrk="1" hangingPunct="1"/>
            <a:r>
              <a:rPr lang="en-US" smtClean="0"/>
              <a:t>After completing this exercise, the student will be able to examine the EAGLE STP component measurement report to determine the percent signaling link occupancy rate.</a:t>
            </a:r>
          </a:p>
          <a:p>
            <a:pPr eaLnBrk="1" hangingPunct="1"/>
            <a:r>
              <a:rPr lang="en-US" smtClean="0"/>
              <a:t>Materials, Equipment, and References</a:t>
            </a:r>
          </a:p>
          <a:p>
            <a:pPr lvl="1" eaLnBrk="1" hangingPunct="1"/>
            <a:r>
              <a:rPr lang="en-US" smtClean="0"/>
              <a:t>EAGLE STP component measurement report</a:t>
            </a:r>
          </a:p>
          <a:p>
            <a:pPr lvl="1" eaLnBrk="1" hangingPunct="1"/>
            <a:r>
              <a:rPr lang="en-US" smtClean="0"/>
              <a:t>Training guide formula for figuring occupancy rate</a:t>
            </a:r>
          </a:p>
          <a:p>
            <a:pPr eaLnBrk="1" hangingPunct="1"/>
            <a:endParaRPr lang="en-US" smtClean="0"/>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533400" y="0"/>
            <a:ext cx="8229600" cy="630936"/>
          </a:xfrm>
        </p:spPr>
        <p:txBody>
          <a:bodyPr/>
          <a:lstStyle/>
          <a:p>
            <a:pPr eaLnBrk="1" hangingPunct="1"/>
            <a:r>
              <a:rPr lang="en-US" dirty="0" smtClean="0"/>
              <a:t>Calculating 56K Signaling Link Occupancy</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533400" y="0"/>
            <a:ext cx="8229600" cy="630936"/>
          </a:xfrm>
        </p:spPr>
        <p:txBody>
          <a:bodyPr/>
          <a:lstStyle/>
          <a:p>
            <a:pPr eaLnBrk="1" hangingPunct="1"/>
            <a:r>
              <a:rPr lang="en-US" dirty="0" smtClean="0"/>
              <a:t>Calculating 64K Signaling Link Occupancy</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533400" y="0"/>
            <a:ext cx="8229600" cy="630936"/>
          </a:xfrm>
        </p:spPr>
        <p:txBody>
          <a:bodyPr/>
          <a:lstStyle/>
          <a:p>
            <a:pPr eaLnBrk="1" hangingPunct="1"/>
            <a:r>
              <a:rPr lang="en-US" dirty="0" smtClean="0"/>
              <a:t>Calculating ATM Signaling Link Occupancy</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533400" y="0"/>
            <a:ext cx="8229600" cy="630936"/>
          </a:xfrm>
        </p:spPr>
        <p:txBody>
          <a:bodyPr/>
          <a:lstStyle/>
          <a:p>
            <a:pPr eaLnBrk="1" hangingPunct="1"/>
            <a:r>
              <a:rPr lang="en-US" dirty="0" smtClean="0"/>
              <a:t>Calculating IP Signaling Link Occupancy</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533400" y="0"/>
            <a:ext cx="8229600" cy="630936"/>
          </a:xfrm>
        </p:spPr>
        <p:txBody>
          <a:bodyPr/>
          <a:lstStyle/>
          <a:p>
            <a:pPr eaLnBrk="1" hangingPunct="1"/>
            <a:r>
              <a:rPr lang="en-US" dirty="0" smtClean="0"/>
              <a:t>Check Your Learning</a:t>
            </a:r>
          </a:p>
        </p:txBody>
      </p:sp>
      <p:sp>
        <p:nvSpPr>
          <p:cNvPr id="94211" name="Rectangle 3"/>
          <p:cNvSpPr>
            <a:spLocks noGrp="1" noChangeArrowheads="1"/>
          </p:cNvSpPr>
          <p:nvPr>
            <p:ph type="body" idx="1"/>
          </p:nvPr>
        </p:nvSpPr>
        <p:spPr>
          <a:xfrm>
            <a:off x="557213" y="1114425"/>
            <a:ext cx="8455025" cy="1277938"/>
          </a:xfrm>
        </p:spPr>
        <p:txBody>
          <a:bodyPr/>
          <a:lstStyle/>
          <a:p>
            <a:pPr eaLnBrk="1" hangingPunct="1"/>
            <a:r>
              <a:rPr lang="en-US" smtClean="0"/>
              <a:t>Answer the questions to the best of your ability.</a:t>
            </a:r>
          </a:p>
          <a:p>
            <a:pPr eaLnBrk="1" hangingPunct="1"/>
            <a:r>
              <a:rPr lang="en-US" smtClean="0"/>
              <a:t>We will review all answers as a group.</a:t>
            </a:r>
          </a:p>
          <a:p>
            <a:pPr eaLnBrk="1" hangingPunct="1"/>
            <a:endParaRPr lang="en-US" smtClean="0"/>
          </a:p>
        </p:txBody>
      </p:sp>
      <p:pic>
        <p:nvPicPr>
          <p:cNvPr id="94212" name="Picture 4" descr="bs01891_"/>
          <p:cNvPicPr>
            <a:picLocks noChangeAspect="1" noChangeArrowheads="1"/>
          </p:cNvPicPr>
          <p:nvPr/>
        </p:nvPicPr>
        <p:blipFill>
          <a:blip r:embed="rId3" cstate="print"/>
          <a:srcRect/>
          <a:stretch>
            <a:fillRect/>
          </a:stretch>
        </p:blipFill>
        <p:spPr bwMode="auto">
          <a:xfrm>
            <a:off x="3325813" y="2571750"/>
            <a:ext cx="2097087" cy="2517775"/>
          </a:xfrm>
          <a:prstGeom prst="rect">
            <a:avLst/>
          </a:prstGeom>
          <a:noFill/>
          <a:ln w="9525">
            <a:noFill/>
            <a:miter lim="800000"/>
            <a:headEnd/>
            <a:tailEnd/>
          </a:ln>
        </p:spPr>
      </p:pic>
      <p:sp>
        <p:nvSpPr>
          <p:cNvPr id="1602565" name="Comment 5" hidden="1"/>
          <p:cNvSpPr>
            <a:spLocks noChangeArrowheads="1"/>
          </p:cNvSpPr>
          <p:nvPr/>
        </p:nvSpPr>
        <p:spPr bwMode="auto">
          <a:xfrm>
            <a:off x="749300" y="2311400"/>
            <a:ext cx="7312025" cy="3030538"/>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Module 3 Review answers</a:t>
            </a:r>
          </a:p>
          <a:p>
            <a:pPr marL="342900" indent="-342900">
              <a:spcBef>
                <a:spcPct val="50000"/>
              </a:spcBef>
              <a:buFontTx/>
              <a:buAutoNum type="arabicPeriod"/>
              <a:defRPr/>
            </a:pPr>
            <a:r>
              <a:rPr lang="en-US" sz="1200">
                <a:solidFill>
                  <a:srgbClr val="000000"/>
                </a:solidFill>
                <a:latin typeface="Arial" pitchFamily="34" charset="0"/>
              </a:rPr>
              <a:t>NM, COMP, AVL, AVLDTH, MTCDTH, AVLD, MTCD</a:t>
            </a:r>
          </a:p>
          <a:p>
            <a:pPr marL="342900" indent="-342900">
              <a:spcBef>
                <a:spcPct val="50000"/>
              </a:spcBef>
              <a:buFontTx/>
              <a:buAutoNum type="arabicPeriod"/>
              <a:defRPr/>
            </a:pPr>
            <a:r>
              <a:rPr lang="en-US" sz="1200">
                <a:solidFill>
                  <a:srgbClr val="000000"/>
                </a:solidFill>
                <a:latin typeface="Arial" pitchFamily="34" charset="0"/>
              </a:rPr>
              <a:t>Duration of link unavailable time.</a:t>
            </a:r>
          </a:p>
          <a:p>
            <a:pPr marL="342900" indent="-342900">
              <a:spcBef>
                <a:spcPct val="50000"/>
              </a:spcBef>
              <a:buFontTx/>
              <a:buAutoNum type="arabicPeriod"/>
              <a:defRPr/>
            </a:pPr>
            <a:r>
              <a:rPr lang="en-US" sz="1200">
                <a:solidFill>
                  <a:srgbClr val="000000"/>
                </a:solidFill>
                <a:latin typeface="Arial" pitchFamily="34" charset="0"/>
              </a:rPr>
              <a:t>Link available time.</a:t>
            </a:r>
          </a:p>
          <a:p>
            <a:pPr marL="342900" indent="-342900">
              <a:spcBef>
                <a:spcPct val="50000"/>
              </a:spcBef>
              <a:buFontTx/>
              <a:buAutoNum type="arabicPeriod"/>
              <a:defRPr/>
            </a:pPr>
            <a:r>
              <a:rPr lang="en-US" sz="1200">
                <a:solidFill>
                  <a:srgbClr val="000000"/>
                </a:solidFill>
                <a:latin typeface="Arial" pitchFamily="34" charset="0"/>
              </a:rPr>
              <a:t>Period of time a link was in level 1 congestion.</a:t>
            </a:r>
          </a:p>
          <a:p>
            <a:pPr marL="342900" indent="-342900">
              <a:spcBef>
                <a:spcPct val="50000"/>
              </a:spcBef>
              <a:buFontTx/>
              <a:buAutoNum type="arabicPeriod"/>
              <a:defRPr/>
            </a:pPr>
            <a:r>
              <a:rPr lang="en-US" sz="1200">
                <a:solidFill>
                  <a:srgbClr val="000000"/>
                </a:solidFill>
                <a:latin typeface="Arial" pitchFamily="34" charset="0"/>
              </a:rPr>
              <a:t>Total number of priority 0 messages discarded due to congestion.</a:t>
            </a:r>
          </a:p>
          <a:p>
            <a:pPr marL="342900" indent="-342900">
              <a:spcBef>
                <a:spcPct val="50000"/>
              </a:spcBef>
              <a:buFontTx/>
              <a:buAutoNum type="arabicPeriod"/>
              <a:defRPr/>
            </a:pPr>
            <a:r>
              <a:rPr lang="en-US" sz="1200">
                <a:solidFill>
                  <a:srgbClr val="000000"/>
                </a:solidFill>
                <a:latin typeface="Arial" pitchFamily="34" charset="0"/>
              </a:rPr>
              <a:t>Total number of times level 1 congestion was entered.</a:t>
            </a:r>
          </a:p>
          <a:p>
            <a:pPr marL="342900" indent="-342900">
              <a:spcBef>
                <a:spcPct val="50000"/>
              </a:spcBef>
              <a:buFontTx/>
              <a:buAutoNum type="arabicPeriod"/>
              <a:defRPr/>
            </a:pPr>
            <a:r>
              <a:rPr lang="en-US" sz="1200">
                <a:solidFill>
                  <a:srgbClr val="000000"/>
                </a:solidFill>
                <a:latin typeface="Arial" pitchFamily="34" charset="0"/>
              </a:rPr>
              <a:t>AVL</a:t>
            </a:r>
          </a:p>
          <a:p>
            <a:pPr marL="342900" indent="-342900">
              <a:spcBef>
                <a:spcPct val="50000"/>
              </a:spcBef>
              <a:buFontTx/>
              <a:buAutoNum type="arabicPeriod"/>
              <a:defRPr/>
            </a:pPr>
            <a:r>
              <a:rPr lang="en-US" sz="1200">
                <a:solidFill>
                  <a:srgbClr val="000000"/>
                </a:solidFill>
                <a:latin typeface="Arial" pitchFamily="34" charset="0"/>
              </a:rPr>
              <a:t>24 hours</a:t>
            </a:r>
          </a:p>
          <a:p>
            <a:pPr marL="342900" indent="-342900">
              <a:spcBef>
                <a:spcPct val="50000"/>
              </a:spcBef>
              <a:buFontTx/>
              <a:buAutoNum type="arabicPeriod"/>
              <a:defRPr/>
            </a:pPr>
            <a:r>
              <a:rPr lang="en-US" sz="1200">
                <a:solidFill>
                  <a:srgbClr val="000000"/>
                </a:solidFill>
                <a:latin typeface="Arial" pitchFamily="34" charset="0"/>
              </a:rPr>
              <a:t>loc=xxxx:link=x</a:t>
            </a:r>
          </a:p>
          <a:p>
            <a:pPr marL="342900" indent="-342900">
              <a:spcBef>
                <a:spcPct val="50000"/>
              </a:spcBef>
              <a:buFontTx/>
              <a:buAutoNum type="arabicPeriod"/>
              <a:defRPr/>
            </a:pPr>
            <a:r>
              <a:rPr lang="en-US" sz="1200">
                <a:solidFill>
                  <a:srgbClr val="000000"/>
                </a:solidFill>
                <a:latin typeface="Arial" pitchFamily="34" charset="0"/>
              </a:rPr>
              <a:t>Scheduled, on-demand</a:t>
            </a:r>
            <a:endParaRPr lang="en-US" sz="16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533400" y="0"/>
            <a:ext cx="8229600" cy="630936"/>
          </a:xfrm>
        </p:spPr>
        <p:txBody>
          <a:bodyPr/>
          <a:lstStyle/>
          <a:p>
            <a:pPr eaLnBrk="1" hangingPunct="1"/>
            <a:r>
              <a:rPr lang="en-US" dirty="0" smtClean="0"/>
              <a:t>Blank Slide for Review Questions</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447675" y="0"/>
            <a:ext cx="8077200" cy="523220"/>
          </a:xfrm>
          <a:prstGeom prst="rect">
            <a:avLst/>
          </a:prstGeom>
          <a:noFill/>
          <a:ln w="9525">
            <a:noFill/>
            <a:miter lim="800000"/>
            <a:headEnd/>
            <a:tailEnd/>
          </a:ln>
        </p:spPr>
        <p:txBody>
          <a:bodyPr>
            <a:spAutoFit/>
          </a:bodyPr>
          <a:lstStyle/>
          <a:p>
            <a:pPr algn="ctr">
              <a:spcBef>
                <a:spcPct val="50000"/>
              </a:spcBef>
            </a:pPr>
            <a:r>
              <a:rPr lang="en-US" sz="2800" b="1" dirty="0">
                <a:solidFill>
                  <a:schemeClr val="bg1"/>
                </a:solidFill>
              </a:rPr>
              <a:t>Student Notes</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ctrTitle"/>
          </p:nvPr>
        </p:nvSpPr>
        <p:spPr>
          <a:xfrm>
            <a:off x="0" y="5470525"/>
            <a:ext cx="9144000" cy="625475"/>
          </a:xfrm>
        </p:spPr>
        <p:txBody>
          <a:bodyPr>
            <a:normAutofit/>
          </a:bodyPr>
          <a:lstStyle/>
          <a:p>
            <a:pPr eaLnBrk="1" hangingPunct="1"/>
            <a:r>
              <a:rPr lang="en-US" sz="2400" dirty="0" smtClean="0"/>
              <a:t>    Analyzing Linkset Reports</a:t>
            </a:r>
          </a:p>
        </p:txBody>
      </p:sp>
      <p:sp>
        <p:nvSpPr>
          <p:cNvPr id="96260" name="Rectangle 3"/>
          <p:cNvSpPr>
            <a:spLocks noGrp="1" noChangeArrowheads="1"/>
          </p:cNvSpPr>
          <p:nvPr>
            <p:ph type="subTitle" idx="1"/>
          </p:nvPr>
        </p:nvSpPr>
        <p:spPr>
          <a:xfrm>
            <a:off x="342900" y="3629025"/>
            <a:ext cx="3352800" cy="561975"/>
          </a:xfrm>
        </p:spPr>
        <p:txBody>
          <a:bodyPr/>
          <a:lstStyle/>
          <a:p>
            <a:pPr eaLnBrk="1" hangingPunct="1"/>
            <a:r>
              <a:rPr lang="en-US" dirty="0" smtClean="0"/>
              <a:t>Module 4</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33400" y="0"/>
            <a:ext cx="8229600" cy="630936"/>
          </a:xfrm>
        </p:spPr>
        <p:txBody>
          <a:bodyPr/>
          <a:lstStyle/>
          <a:p>
            <a:pPr eaLnBrk="1" hangingPunct="1"/>
            <a:r>
              <a:rPr lang="en-US" dirty="0" smtClean="0"/>
              <a:t>Purpose of Measurements</a:t>
            </a:r>
          </a:p>
        </p:txBody>
      </p:sp>
      <p:sp>
        <p:nvSpPr>
          <p:cNvPr id="12291" name="Rectangle 3"/>
          <p:cNvSpPr>
            <a:spLocks noChangeArrowheads="1"/>
          </p:cNvSpPr>
          <p:nvPr/>
        </p:nvSpPr>
        <p:spPr bwMode="auto">
          <a:xfrm>
            <a:off x="904875" y="657225"/>
            <a:ext cx="7334250" cy="5878532"/>
          </a:xfrm>
          <a:prstGeom prst="rect">
            <a:avLst/>
          </a:prstGeom>
          <a:noFill/>
          <a:ln w="9525">
            <a:noFill/>
            <a:miter lim="800000"/>
            <a:headEnd/>
            <a:tailEnd/>
          </a:ln>
        </p:spPr>
        <p:txBody>
          <a:bodyPr>
            <a:spAutoFit/>
          </a:bodyPr>
          <a:lstStyle/>
          <a:p>
            <a:r>
              <a:rPr lang="en-US" sz="2800" dirty="0"/>
              <a:t>Measurements exist to provide support for:</a:t>
            </a:r>
          </a:p>
          <a:p>
            <a:pPr lvl="1">
              <a:buFontTx/>
              <a:buChar char="•"/>
            </a:pPr>
            <a:r>
              <a:rPr lang="en-US" sz="2400" dirty="0"/>
              <a:t>STP Performance Management</a:t>
            </a:r>
          </a:p>
          <a:p>
            <a:pPr lvl="1">
              <a:buFontTx/>
              <a:buChar char="•"/>
            </a:pPr>
            <a:r>
              <a:rPr lang="en-US" sz="2400" dirty="0"/>
              <a:t>SS7 Traffic Monitoring</a:t>
            </a:r>
          </a:p>
          <a:p>
            <a:pPr lvl="1">
              <a:buFontTx/>
              <a:buChar char="•"/>
            </a:pPr>
            <a:r>
              <a:rPr lang="en-US" sz="2400" dirty="0"/>
              <a:t>SS7 Traffic Engineering</a:t>
            </a:r>
          </a:p>
          <a:p>
            <a:pPr lvl="1">
              <a:buFontTx/>
              <a:buChar char="•"/>
            </a:pPr>
            <a:r>
              <a:rPr lang="en-US" sz="2400" dirty="0"/>
              <a:t>Specific EAGLE feature performance analysis</a:t>
            </a:r>
          </a:p>
          <a:p>
            <a:pPr lvl="1"/>
            <a:r>
              <a:rPr lang="en-US" sz="2000" dirty="0"/>
              <a:t>LNP	G-Port		STPLAN 		</a:t>
            </a:r>
          </a:p>
          <a:p>
            <a:pPr lvl="1"/>
            <a:r>
              <a:rPr lang="en-US" sz="2000" dirty="0"/>
              <a:t>G-Flex	INAP		GSM MAP </a:t>
            </a:r>
            <a:r>
              <a:rPr lang="en-US" sz="2000" dirty="0" smtClean="0"/>
              <a:t>screening</a:t>
            </a:r>
          </a:p>
          <a:p>
            <a:pPr lvl="1"/>
            <a:r>
              <a:rPr lang="en-US" sz="2000" dirty="0" smtClean="0"/>
              <a:t>GTT actions</a:t>
            </a:r>
            <a:endParaRPr lang="en-US" sz="2000" dirty="0"/>
          </a:p>
          <a:p>
            <a:pPr lvl="1"/>
            <a:endParaRPr lang="en-US" sz="2000" dirty="0"/>
          </a:p>
          <a:p>
            <a:r>
              <a:rPr lang="en-US" sz="2400" dirty="0"/>
              <a:t>Measurements provide operations and maintenance personnel with network performance and STP performance data in accordance with standards:</a:t>
            </a:r>
          </a:p>
          <a:p>
            <a:pPr lvl="2">
              <a:buFontTx/>
              <a:buChar char="•"/>
            </a:pPr>
            <a:r>
              <a:rPr lang="en-US" sz="2000" dirty="0" err="1"/>
              <a:t>Telcordia</a:t>
            </a:r>
            <a:r>
              <a:rPr lang="en-US" sz="2000" dirty="0"/>
              <a:t> GR-82-CORE, Issue 5, December 2001</a:t>
            </a:r>
          </a:p>
          <a:p>
            <a:pPr lvl="2">
              <a:buFontTx/>
              <a:buChar char="•"/>
            </a:pPr>
            <a:r>
              <a:rPr lang="en-US" sz="2000" dirty="0" err="1"/>
              <a:t>Telcordia</a:t>
            </a:r>
            <a:r>
              <a:rPr lang="en-US" sz="2000" dirty="0"/>
              <a:t> GR-310-CORE, Issue 1, November 1994</a:t>
            </a:r>
          </a:p>
          <a:p>
            <a:pPr lvl="2">
              <a:buFontTx/>
              <a:buChar char="•"/>
            </a:pPr>
            <a:r>
              <a:rPr lang="en-US" sz="2000" dirty="0" err="1"/>
              <a:t>Telcordia</a:t>
            </a:r>
            <a:r>
              <a:rPr lang="en-US" sz="2000" dirty="0"/>
              <a:t> GR-478-Core, Issue 4, February 2000</a:t>
            </a:r>
          </a:p>
          <a:p>
            <a:pPr lvl="2">
              <a:buFontTx/>
              <a:buChar char="•"/>
            </a:pPr>
            <a:r>
              <a:rPr lang="en-US" sz="2000" dirty="0" err="1"/>
              <a:t>Telcordia</a:t>
            </a:r>
            <a:r>
              <a:rPr lang="en-US" sz="2000" dirty="0"/>
              <a:t> GR-778-CORE, Issue 1, November 1994</a:t>
            </a:r>
          </a:p>
          <a:p>
            <a:pPr lvl="2">
              <a:buFontTx/>
              <a:buChar char="•"/>
            </a:pPr>
            <a:r>
              <a:rPr lang="en-US" sz="2000" dirty="0" err="1"/>
              <a:t>Telcordia</a:t>
            </a:r>
            <a:r>
              <a:rPr lang="en-US" sz="2000" dirty="0"/>
              <a:t> GR-2878-CORE, Issue 4, December 1999</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533400" y="0"/>
            <a:ext cx="8229600" cy="630936"/>
          </a:xfrm>
        </p:spPr>
        <p:txBody>
          <a:bodyPr/>
          <a:lstStyle/>
          <a:p>
            <a:pPr eaLnBrk="1" hangingPunct="1"/>
            <a:r>
              <a:rPr lang="en-US" dirty="0" smtClean="0"/>
              <a:t>Module 4 Objectives</a:t>
            </a:r>
          </a:p>
        </p:txBody>
      </p:sp>
      <p:sp>
        <p:nvSpPr>
          <p:cNvPr id="97283" name="Rectangle 3"/>
          <p:cNvSpPr>
            <a:spLocks noGrp="1" noChangeArrowheads="1"/>
          </p:cNvSpPr>
          <p:nvPr>
            <p:ph type="body" idx="1"/>
          </p:nvPr>
        </p:nvSpPr>
        <p:spPr>
          <a:xfrm>
            <a:off x="457200" y="762000"/>
            <a:ext cx="8229600" cy="4525963"/>
          </a:xfrm>
        </p:spPr>
        <p:txBody>
          <a:bodyPr/>
          <a:lstStyle/>
          <a:p>
            <a:pPr eaLnBrk="1" hangingPunct="1">
              <a:lnSpc>
                <a:spcPct val="90000"/>
              </a:lnSpc>
            </a:pPr>
            <a:r>
              <a:rPr lang="en-US" b="1" dirty="0" smtClean="0"/>
              <a:t>After this Module, you should be able to:</a:t>
            </a:r>
          </a:p>
          <a:p>
            <a:pPr lvl="1" eaLnBrk="1" hangingPunct="1">
              <a:lnSpc>
                <a:spcPct val="90000"/>
              </a:lnSpc>
            </a:pPr>
            <a:r>
              <a:rPr lang="en-US" dirty="0" smtClean="0"/>
              <a:t>Provide instructions in analyzing Linkset measurement reports to determine the data in each report, and when they may be obtained. </a:t>
            </a:r>
          </a:p>
          <a:p>
            <a:pPr lvl="1" eaLnBrk="1" hangingPunct="1">
              <a:lnSpc>
                <a:spcPct val="90000"/>
              </a:lnSpc>
            </a:pPr>
            <a:r>
              <a:rPr lang="en-US" dirty="0" smtClean="0"/>
              <a:t>Understand the different types of measurement reports and proper commands to obtain them.</a:t>
            </a:r>
          </a:p>
          <a:p>
            <a:pPr lvl="1" eaLnBrk="1" hangingPunct="1">
              <a:lnSpc>
                <a:spcPct val="90000"/>
              </a:lnSpc>
            </a:pPr>
            <a:r>
              <a:rPr lang="en-US" dirty="0" smtClean="0"/>
              <a:t>Describe collection and retention periods, for all reports.</a:t>
            </a:r>
          </a:p>
          <a:p>
            <a:pPr lvl="1" eaLnBrk="1" hangingPunct="1">
              <a:lnSpc>
                <a:spcPct val="90000"/>
              </a:lnSpc>
            </a:pPr>
            <a:r>
              <a:rPr lang="en-US" dirty="0" smtClean="0"/>
              <a:t>Understand the reporting modes for each report.</a:t>
            </a:r>
          </a:p>
          <a:p>
            <a:pPr lvl="1" eaLnBrk="1" hangingPunct="1">
              <a:lnSpc>
                <a:spcPct val="90000"/>
              </a:lnSpc>
            </a:pPr>
            <a:r>
              <a:rPr lang="en-US" dirty="0" smtClean="0"/>
              <a:t>Understand the event names for each report.</a:t>
            </a:r>
          </a:p>
          <a:p>
            <a:pPr eaLnBrk="1" hangingPunct="1">
              <a:lnSpc>
                <a:spcPct val="90000"/>
              </a:lnSpc>
            </a:pPr>
            <a:endParaRPr lang="en-US" b="1" dirty="0" smtClean="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533400" y="0"/>
            <a:ext cx="8229600" cy="630936"/>
          </a:xfrm>
        </p:spPr>
        <p:txBody>
          <a:bodyPr/>
          <a:lstStyle/>
          <a:p>
            <a:pPr eaLnBrk="1" hangingPunct="1"/>
            <a:r>
              <a:rPr lang="en-US" dirty="0" smtClean="0"/>
              <a:t>Analyzing Linkset Reports</a:t>
            </a:r>
          </a:p>
        </p:txBody>
      </p:sp>
      <p:sp>
        <p:nvSpPr>
          <p:cNvPr id="98307" name="Rectangle 3"/>
          <p:cNvSpPr>
            <a:spLocks noGrp="1" noChangeArrowheads="1"/>
          </p:cNvSpPr>
          <p:nvPr>
            <p:ph type="body" idx="1"/>
          </p:nvPr>
        </p:nvSpPr>
        <p:spPr/>
        <p:txBody>
          <a:bodyPr/>
          <a:lstStyle/>
          <a:p>
            <a:pPr eaLnBrk="1" hangingPunct="1">
              <a:buFont typeface="Wingdings" pitchFamily="2" charset="2"/>
              <a:buNone/>
            </a:pPr>
            <a:r>
              <a:rPr lang="en-US" dirty="0" smtClean="0"/>
              <a:t>	Multiple reports provide linkset information using different reporting intervals. Examples would include the following:</a:t>
            </a:r>
          </a:p>
          <a:p>
            <a:pPr lvl="1" eaLnBrk="1" hangingPunct="1"/>
            <a:r>
              <a:rPr lang="en-US" dirty="0" smtClean="0"/>
              <a:t>NM – linkset 5 minute report</a:t>
            </a:r>
          </a:p>
          <a:p>
            <a:pPr lvl="1" eaLnBrk="1" hangingPunct="1"/>
            <a:r>
              <a:rPr lang="en-US" dirty="0" smtClean="0"/>
              <a:t>COMP - linkset  30 minute report</a:t>
            </a:r>
          </a:p>
          <a:p>
            <a:pPr lvl="1" eaLnBrk="1" hangingPunct="1"/>
            <a:r>
              <a:rPr lang="en-US" dirty="0" err="1" smtClean="0"/>
              <a:t>MTCDTH</a:t>
            </a:r>
            <a:r>
              <a:rPr lang="en-US" dirty="0" smtClean="0"/>
              <a:t> – linkset hourly report</a:t>
            </a:r>
          </a:p>
          <a:p>
            <a:pPr lvl="1" eaLnBrk="1" hangingPunct="1"/>
            <a:r>
              <a:rPr lang="en-US" dirty="0" err="1" smtClean="0"/>
              <a:t>MTCD</a:t>
            </a:r>
            <a:r>
              <a:rPr lang="en-US" dirty="0" smtClean="0"/>
              <a:t> – linkset 24 hour report</a:t>
            </a:r>
          </a:p>
          <a:p>
            <a:pPr eaLnBrk="1" hangingPunct="1"/>
            <a:endParaRPr lang="en-US"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84188" y="0"/>
            <a:ext cx="8583612" cy="914400"/>
          </a:xfrm>
        </p:spPr>
        <p:txBody>
          <a:bodyPr/>
          <a:lstStyle/>
          <a:p>
            <a:pPr eaLnBrk="1" hangingPunct="1"/>
            <a:r>
              <a:rPr lang="en-US" dirty="0" smtClean="0"/>
              <a:t>Network Management (NM) Measurements</a:t>
            </a:r>
          </a:p>
        </p:txBody>
      </p:sp>
      <p:sp>
        <p:nvSpPr>
          <p:cNvPr id="99331" name="AutoShape 3"/>
          <p:cNvSpPr>
            <a:spLocks noChangeArrowheads="1"/>
          </p:cNvSpPr>
          <p:nvPr/>
        </p:nvSpPr>
        <p:spPr bwMode="auto">
          <a:xfrm>
            <a:off x="1004888" y="2058988"/>
            <a:ext cx="7129462" cy="2714308"/>
          </a:xfrm>
          <a:prstGeom prst="flowChartAlternateProcess">
            <a:avLst/>
          </a:prstGeom>
          <a:solidFill>
            <a:srgbClr val="66FF33"/>
          </a:solidFill>
          <a:ln w="9525">
            <a:noFill/>
            <a:miter lim="800000"/>
            <a:headEnd/>
            <a:tailEnd/>
          </a:ln>
        </p:spPr>
        <p:txBody>
          <a:bodyPr lIns="82628" tIns="41315" rIns="82628" bIns="41315">
            <a:spAutoFit/>
          </a:bodyPr>
          <a:lstStyle/>
          <a:p>
            <a:pPr defTabSz="820738" eaLnBrk="0" hangingPunct="0"/>
            <a:r>
              <a:rPr lang="en-US" sz="1300" dirty="0">
                <a:latin typeface="Courier New" pitchFamily="49" charset="0"/>
              </a:rPr>
              <a:t>     </a:t>
            </a:r>
            <a:r>
              <a:rPr lang="en-US" sz="1400" dirty="0">
                <a:solidFill>
                  <a:srgbClr val="000000"/>
                </a:solidFill>
              </a:rPr>
              <a:t>rlghn0100W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NETWORK MANAGEMENT MEASUREMENTS ON </a:t>
            </a:r>
            <a:r>
              <a:rPr lang="en-US" sz="1400" dirty="0" err="1">
                <a:solidFill>
                  <a:srgbClr val="000000"/>
                </a:solidFill>
              </a:rPr>
              <a:t>LNKSET</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11:45:00 THROUGH 11:49:59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LNKSET</a:t>
            </a:r>
            <a:r>
              <a:rPr lang="en-US" sz="1400" dirty="0">
                <a:solidFill>
                  <a:srgbClr val="000000"/>
                </a:solidFill>
              </a:rPr>
              <a:t>-NM MEASUREMENTS    LSN:    LS15</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11:45:00 through 11:49:59.</a:t>
            </a:r>
          </a:p>
          <a:p>
            <a:pPr defTabSz="820738" eaLnBrk="0" hangingPunct="0"/>
            <a:r>
              <a:rPr lang="en-US" sz="1400" dirty="0">
                <a:solidFill>
                  <a:srgbClr val="000000"/>
                </a:solidFill>
              </a:rPr>
              <a:t>    </a:t>
            </a:r>
          </a:p>
          <a:p>
            <a:pPr defTabSz="820738" eaLnBrk="0" hangingPunct="0"/>
            <a:r>
              <a:rPr lang="en-US" sz="1400" dirty="0">
                <a:solidFill>
                  <a:srgbClr val="000000"/>
                </a:solidFill>
              </a:rPr>
              <a:t>    </a:t>
            </a:r>
            <a:r>
              <a:rPr lang="en-US" sz="1400" dirty="0" err="1">
                <a:solidFill>
                  <a:srgbClr val="000000"/>
                </a:solidFill>
              </a:rPr>
              <a:t>OCTTRAN</a:t>
            </a:r>
            <a:r>
              <a:rPr lang="en-US" sz="1400" dirty="0">
                <a:solidFill>
                  <a:srgbClr val="000000"/>
                </a:solidFill>
              </a:rPr>
              <a:t>	= 9450000,	</a:t>
            </a:r>
            <a:r>
              <a:rPr lang="en-US" sz="1400" dirty="0" err="1">
                <a:solidFill>
                  <a:srgbClr val="000000"/>
                </a:solidFill>
              </a:rPr>
              <a:t>OCTRECVD</a:t>
            </a:r>
            <a:r>
              <a:rPr lang="en-US" sz="1400" dirty="0">
                <a:solidFill>
                  <a:srgbClr val="000000"/>
                </a:solidFill>
              </a:rPr>
              <a:t>	= 9500778,	</a:t>
            </a:r>
          </a:p>
          <a:p>
            <a:pPr defTabSz="820738" eaLnBrk="0" hangingPunct="0"/>
            <a:r>
              <a:rPr lang="en-US" sz="1400" dirty="0">
                <a:solidFill>
                  <a:srgbClr val="000000"/>
                </a:solidFill>
              </a:rPr>
              <a:t>    </a:t>
            </a:r>
            <a:r>
              <a:rPr lang="en-US" sz="1400" dirty="0" err="1">
                <a:solidFill>
                  <a:srgbClr val="000000"/>
                </a:solidFill>
              </a:rPr>
              <a:t>MSUTRAN</a:t>
            </a:r>
            <a:r>
              <a:rPr lang="en-US" sz="1400" dirty="0">
                <a:solidFill>
                  <a:srgbClr val="000000"/>
                </a:solidFill>
              </a:rPr>
              <a:t>	= 150000,		</a:t>
            </a:r>
            <a:r>
              <a:rPr lang="en-US" sz="1400" dirty="0" err="1">
                <a:solidFill>
                  <a:srgbClr val="000000"/>
                </a:solidFill>
              </a:rPr>
              <a:t>MSURECVD</a:t>
            </a:r>
            <a:r>
              <a:rPr lang="en-US" sz="1400" dirty="0">
                <a:solidFill>
                  <a:srgbClr val="000000"/>
                </a:solidFill>
              </a:rPr>
              <a:t>	= 150806, </a:t>
            </a:r>
          </a:p>
        </p:txBody>
      </p:sp>
      <p:sp>
        <p:nvSpPr>
          <p:cNvPr id="99332" name="Text Box 4"/>
          <p:cNvSpPr txBox="1">
            <a:spLocks noChangeArrowheads="1"/>
          </p:cNvSpPr>
          <p:nvPr/>
        </p:nvSpPr>
        <p:spPr bwMode="auto">
          <a:xfrm>
            <a:off x="0" y="990600"/>
            <a:ext cx="9144000" cy="509588"/>
          </a:xfrm>
          <a:prstGeom prst="rect">
            <a:avLst/>
          </a:prstGeom>
          <a:noFill/>
          <a:ln w="12700" cap="sq">
            <a:noFill/>
            <a:miter lim="800000"/>
            <a:headEnd type="none" w="sm" len="sm"/>
            <a:tailEnd type="none" w="sm" len="sm"/>
          </a:ln>
        </p:spPr>
        <p:txBody>
          <a:bodyPr lIns="82058" tIns="41029" rIns="82058" bIns="41029">
            <a:spAutoFit/>
          </a:bodyPr>
          <a:lstStyle/>
          <a:p>
            <a:pPr algn="ctr" defTabSz="820738" eaLnBrk="0" hangingPunct="0"/>
            <a:r>
              <a:rPr lang="en-US" sz="2800"/>
              <a:t>rept-meas:type=nm:enttype=lnkset:lsn=ls15</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84188" y="0"/>
            <a:ext cx="8583612" cy="914400"/>
          </a:xfrm>
        </p:spPr>
        <p:txBody>
          <a:bodyPr/>
          <a:lstStyle/>
          <a:p>
            <a:pPr eaLnBrk="1" hangingPunct="1"/>
            <a:r>
              <a:rPr lang="en-US" dirty="0" smtClean="0"/>
              <a:t>Component (COMP) Measurements</a:t>
            </a:r>
          </a:p>
        </p:txBody>
      </p:sp>
      <p:sp>
        <p:nvSpPr>
          <p:cNvPr id="100355" name="AutoShape 3"/>
          <p:cNvSpPr>
            <a:spLocks noChangeArrowheads="1"/>
          </p:cNvSpPr>
          <p:nvPr/>
        </p:nvSpPr>
        <p:spPr bwMode="auto">
          <a:xfrm>
            <a:off x="638175" y="2028825"/>
            <a:ext cx="8029575" cy="3676650"/>
          </a:xfrm>
          <a:prstGeom prst="flowChartAlternateProcess">
            <a:avLst/>
          </a:prstGeom>
          <a:solidFill>
            <a:srgbClr val="66FF33"/>
          </a:solidFill>
          <a:ln w="9525">
            <a:noFill/>
            <a:miter lim="800000"/>
            <a:headEnd/>
            <a:tailEnd/>
          </a:ln>
        </p:spPr>
        <p:txBody>
          <a:bodyPr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11:50:33 EST Rel XX.X</a:t>
            </a:r>
          </a:p>
          <a:p>
            <a:pPr defTabSz="820738" eaLnBrk="0" hangingPunct="0"/>
            <a:r>
              <a:rPr lang="en-US" sz="1400" dirty="0">
                <a:solidFill>
                  <a:srgbClr val="000000"/>
                </a:solidFill>
              </a:rPr>
              <a:t>    TYPE OF REPORT: COMPONENT MEASUREMENTS ON </a:t>
            </a:r>
            <a:r>
              <a:rPr lang="en-US" sz="1400" dirty="0" err="1">
                <a:solidFill>
                  <a:srgbClr val="000000"/>
                </a:solidFill>
              </a:rPr>
              <a:t>LNKSET</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LNKSET</a:t>
            </a:r>
            <a:r>
              <a:rPr lang="en-US" sz="1400" dirty="0">
                <a:solidFill>
                  <a:srgbClr val="000000"/>
                </a:solidFill>
              </a:rPr>
              <a:t>-COMP MEASUREMENTS:  LSN:   LS02</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11:00:00 through 11:29:59.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GTTMSCNVTD</a:t>
            </a:r>
            <a:r>
              <a:rPr lang="en-US" sz="1400" dirty="0">
                <a:solidFill>
                  <a:srgbClr val="000000"/>
                </a:solidFill>
              </a:rPr>
              <a:t>	= 0,	</a:t>
            </a:r>
            <a:r>
              <a:rPr lang="en-US" sz="1400" dirty="0" err="1">
                <a:solidFill>
                  <a:srgbClr val="000000"/>
                </a:solidFill>
              </a:rPr>
              <a:t>INCCELLS</a:t>
            </a:r>
            <a:r>
              <a:rPr lang="en-US" sz="1400" dirty="0">
                <a:solidFill>
                  <a:srgbClr val="000000"/>
                </a:solidFill>
              </a:rPr>
              <a:t>	= 0,	      </a:t>
            </a:r>
            <a:r>
              <a:rPr lang="en-US" sz="1400" dirty="0" err="1">
                <a:solidFill>
                  <a:srgbClr val="000000"/>
                </a:solidFill>
              </a:rPr>
              <a:t>MOCTRGTT</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MOCTTRAN</a:t>
            </a:r>
            <a:r>
              <a:rPr lang="en-US" sz="1400" dirty="0">
                <a:solidFill>
                  <a:srgbClr val="000000"/>
                </a:solidFill>
              </a:rPr>
              <a:t>	= </a:t>
            </a:r>
            <a:r>
              <a:rPr lang="en-US" sz="1400" dirty="0" smtClean="0">
                <a:solidFill>
                  <a:srgbClr val="000000"/>
                </a:solidFill>
              </a:rPr>
              <a:t>12074,   </a:t>
            </a:r>
            <a:r>
              <a:rPr lang="en-US" sz="1400" dirty="0" err="1" smtClean="0">
                <a:solidFill>
                  <a:srgbClr val="000000"/>
                </a:solidFill>
              </a:rPr>
              <a:t>MOCTRCVD</a:t>
            </a:r>
            <a:r>
              <a:rPr lang="en-US" sz="1400" dirty="0">
                <a:solidFill>
                  <a:srgbClr val="000000"/>
                </a:solidFill>
              </a:rPr>
              <a:t>	= 147196,      </a:t>
            </a:r>
            <a:r>
              <a:rPr lang="en-US" sz="1400" dirty="0" err="1" smtClean="0">
                <a:solidFill>
                  <a:srgbClr val="000000"/>
                </a:solidFill>
              </a:rPr>
              <a:t>MSGSRCVD</a:t>
            </a:r>
            <a:r>
              <a:rPr lang="en-US" sz="1400" dirty="0" smtClean="0">
                <a:solidFill>
                  <a:srgbClr val="000000"/>
                </a:solidFill>
              </a:rPr>
              <a:t>         =  241479               </a:t>
            </a:r>
          </a:p>
          <a:p>
            <a:pPr defTabSz="820738" eaLnBrk="0" hangingPunct="0"/>
            <a:r>
              <a:rPr lang="en-US" sz="1400" dirty="0" smtClean="0">
                <a:solidFill>
                  <a:srgbClr val="000000"/>
                </a:solidFill>
              </a:rPr>
              <a:t>    </a:t>
            </a:r>
            <a:r>
              <a:rPr lang="en-US" sz="1400" dirty="0" err="1" smtClean="0">
                <a:solidFill>
                  <a:srgbClr val="000000"/>
                </a:solidFill>
              </a:rPr>
              <a:t>MSGSRGTT</a:t>
            </a:r>
            <a:r>
              <a:rPr lang="en-US" sz="1400" dirty="0">
                <a:solidFill>
                  <a:srgbClr val="000000"/>
                </a:solidFill>
              </a:rPr>
              <a:t>	= 38981,	</a:t>
            </a:r>
            <a:r>
              <a:rPr lang="en-US" sz="1400" dirty="0" err="1">
                <a:solidFill>
                  <a:srgbClr val="000000"/>
                </a:solidFill>
              </a:rPr>
              <a:t>MSGSTRAN</a:t>
            </a:r>
            <a:r>
              <a:rPr lang="en-US" sz="1400" dirty="0">
                <a:solidFill>
                  <a:srgbClr val="000000"/>
                </a:solidFill>
              </a:rPr>
              <a:t>	= </a:t>
            </a:r>
            <a:r>
              <a:rPr lang="en-US" sz="1400" dirty="0" smtClean="0">
                <a:solidFill>
                  <a:srgbClr val="000000"/>
                </a:solidFill>
              </a:rPr>
              <a:t>245580,      </a:t>
            </a:r>
            <a:r>
              <a:rPr lang="en-US" sz="1400" dirty="0" err="1" smtClean="0">
                <a:solidFill>
                  <a:srgbClr val="000000"/>
                </a:solidFill>
              </a:rPr>
              <a:t>MSGWSDSLIM</a:t>
            </a:r>
            <a:r>
              <a:rPr lang="en-US" sz="1400" dirty="0">
                <a:solidFill>
                  <a:srgbClr val="000000"/>
                </a:solidFill>
              </a:rPr>
              <a:t>	  = 9830,</a:t>
            </a:r>
          </a:p>
          <a:p>
            <a:pPr defTabSz="820738" eaLnBrk="0" hangingPunct="0"/>
            <a:r>
              <a:rPr lang="en-US" sz="1400" dirty="0">
                <a:solidFill>
                  <a:srgbClr val="000000"/>
                </a:solidFill>
              </a:rPr>
              <a:t>    </a:t>
            </a:r>
            <a:r>
              <a:rPr lang="en-US" sz="1400" dirty="0" err="1">
                <a:solidFill>
                  <a:srgbClr val="000000"/>
                </a:solidFill>
              </a:rPr>
              <a:t>MTPMSCNVTD</a:t>
            </a:r>
            <a:r>
              <a:rPr lang="en-US" sz="1400" dirty="0">
                <a:solidFill>
                  <a:srgbClr val="000000"/>
                </a:solidFill>
              </a:rPr>
              <a:t>	= 0,	</a:t>
            </a:r>
            <a:r>
              <a:rPr lang="en-US" sz="1400" dirty="0" err="1">
                <a:solidFill>
                  <a:srgbClr val="000000"/>
                </a:solidFill>
              </a:rPr>
              <a:t>OUTCELLS</a:t>
            </a:r>
            <a:r>
              <a:rPr lang="en-US" sz="1400" dirty="0">
                <a:solidFill>
                  <a:srgbClr val="000000"/>
                </a:solidFill>
              </a:rPr>
              <a:t>	= 0,	      </a:t>
            </a:r>
            <a:r>
              <a:rPr lang="en-US" sz="1400" dirty="0" err="1">
                <a:solidFill>
                  <a:srgbClr val="000000"/>
                </a:solidFill>
              </a:rPr>
              <a:t>SCCPLOOP</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SDPDURCV</a:t>
            </a:r>
            <a:r>
              <a:rPr lang="en-US" sz="1400" dirty="0">
                <a:solidFill>
                  <a:srgbClr val="000000"/>
                </a:solidFill>
              </a:rPr>
              <a:t>	= 0,	</a:t>
            </a:r>
            <a:r>
              <a:rPr lang="en-US" sz="1400" dirty="0" err="1">
                <a:solidFill>
                  <a:srgbClr val="000000"/>
                </a:solidFill>
              </a:rPr>
              <a:t>SDPDURTR</a:t>
            </a:r>
            <a:r>
              <a:rPr lang="en-US" sz="1400" dirty="0">
                <a:solidFill>
                  <a:srgbClr val="000000"/>
                </a:solidFill>
              </a:rPr>
              <a:t>	= 0,	      </a:t>
            </a:r>
            <a:r>
              <a:rPr lang="en-US" sz="1400" dirty="0" err="1">
                <a:solidFill>
                  <a:srgbClr val="000000"/>
                </a:solidFill>
              </a:rPr>
              <a:t>SDPDUTRN</a:t>
            </a:r>
            <a:r>
              <a:rPr lang="en-US" sz="1400" dirty="0">
                <a:solidFill>
                  <a:srgbClr val="000000"/>
                </a:solidFill>
              </a:rPr>
              <a:t>	  = 0,</a:t>
            </a:r>
          </a:p>
          <a:p>
            <a:pPr defTabSz="820738" eaLnBrk="0" hangingPunct="0"/>
            <a:r>
              <a:rPr lang="en-US" sz="1400" dirty="0">
                <a:solidFill>
                  <a:srgbClr val="000000"/>
                </a:solidFill>
              </a:rPr>
              <a:t>    </a:t>
            </a:r>
            <a:r>
              <a:rPr lang="en-US" sz="1400" dirty="0" err="1">
                <a:solidFill>
                  <a:srgbClr val="000000"/>
                </a:solidFill>
              </a:rPr>
              <a:t>TDLSINAC</a:t>
            </a:r>
            <a:r>
              <a:rPr lang="en-US" sz="1400" dirty="0">
                <a:solidFill>
                  <a:srgbClr val="000000"/>
                </a:solidFill>
              </a:rPr>
              <a:t>	= </a:t>
            </a:r>
            <a:r>
              <a:rPr lang="en-US" sz="1400" dirty="0" smtClean="0">
                <a:solidFill>
                  <a:srgbClr val="000000"/>
                </a:solidFill>
              </a:rPr>
              <a:t>58942,</a:t>
            </a:r>
            <a:r>
              <a:rPr lang="en-US" sz="1400" dirty="0">
                <a:solidFill>
                  <a:srgbClr val="000000"/>
                </a:solidFill>
              </a:rPr>
              <a:t>	</a:t>
            </a:r>
            <a:r>
              <a:rPr lang="en-US" sz="1400" dirty="0" err="1">
                <a:solidFill>
                  <a:srgbClr val="000000"/>
                </a:solidFill>
              </a:rPr>
              <a:t>ZTTMAPI</a:t>
            </a:r>
            <a:r>
              <a:rPr lang="en-US" sz="1400" dirty="0">
                <a:solidFill>
                  <a:srgbClr val="000000"/>
                </a:solidFill>
              </a:rPr>
              <a:t>		= </a:t>
            </a:r>
            <a:r>
              <a:rPr lang="en-US" sz="1400" dirty="0" smtClean="0">
                <a:solidFill>
                  <a:srgbClr val="000000"/>
                </a:solidFill>
              </a:rPr>
              <a:t>28079,         </a:t>
            </a:r>
            <a:r>
              <a:rPr lang="en-US" sz="1400" dirty="0" err="1" smtClean="0">
                <a:solidFill>
                  <a:srgbClr val="000000"/>
                </a:solidFill>
              </a:rPr>
              <a:t>ZTTMAPO</a:t>
            </a:r>
            <a:r>
              <a:rPr lang="en-US" sz="1400" dirty="0">
                <a:solidFill>
                  <a:srgbClr val="000000"/>
                </a:solidFill>
              </a:rPr>
              <a:t>	  = 1000,</a:t>
            </a:r>
          </a:p>
          <a:p>
            <a:pPr defTabSz="820738" eaLnBrk="0" hangingPunct="0"/>
            <a:r>
              <a:rPr lang="en-US" sz="1400" dirty="0">
                <a:solidFill>
                  <a:srgbClr val="000000"/>
                </a:solidFill>
              </a:rPr>
              <a:t>    </a:t>
            </a:r>
          </a:p>
          <a:p>
            <a:pPr defTabSz="820738" eaLnBrk="0" hangingPunct="0"/>
            <a:endParaRPr lang="en-US" sz="1400" dirty="0">
              <a:solidFill>
                <a:srgbClr val="000000"/>
              </a:solidFill>
            </a:endParaRPr>
          </a:p>
        </p:txBody>
      </p:sp>
      <p:sp>
        <p:nvSpPr>
          <p:cNvPr id="100356" name="Text Box 4"/>
          <p:cNvSpPr txBox="1">
            <a:spLocks noChangeArrowheads="1"/>
          </p:cNvSpPr>
          <p:nvPr/>
        </p:nvSpPr>
        <p:spPr bwMode="auto">
          <a:xfrm>
            <a:off x="0" y="1000125"/>
            <a:ext cx="9144000" cy="509588"/>
          </a:xfrm>
          <a:prstGeom prst="rect">
            <a:avLst/>
          </a:prstGeom>
          <a:noFill/>
          <a:ln w="12700" cap="sq">
            <a:noFill/>
            <a:miter lim="800000"/>
            <a:headEnd type="none" w="sm" len="sm"/>
            <a:tailEnd type="none" w="sm" len="sm"/>
          </a:ln>
        </p:spPr>
        <p:txBody>
          <a:bodyPr lIns="82058" tIns="41029" rIns="82058" bIns="41029">
            <a:spAutoFit/>
          </a:bodyPr>
          <a:lstStyle/>
          <a:p>
            <a:pPr defTabSz="820738" eaLnBrk="0" hangingPunct="0"/>
            <a:r>
              <a:rPr lang="en-US" sz="2400" b="1">
                <a:latin typeface="Times New Roman" pitchFamily="18" charset="0"/>
              </a:rPr>
              <a:t>           </a:t>
            </a:r>
            <a:r>
              <a:rPr lang="en-US" sz="2800"/>
              <a:t>rept-meas:type=comp:enttype=lnkset:lsn=ls02</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33400" y="0"/>
            <a:ext cx="9144000" cy="457200"/>
          </a:xfrm>
        </p:spPr>
        <p:txBody>
          <a:bodyPr/>
          <a:lstStyle/>
          <a:p>
            <a:pPr eaLnBrk="1" hangingPunct="1"/>
            <a:r>
              <a:rPr lang="en-US" dirty="0" smtClean="0"/>
              <a:t>Day-to-Hour Maintenance Measurements</a:t>
            </a:r>
          </a:p>
        </p:txBody>
      </p:sp>
      <p:sp>
        <p:nvSpPr>
          <p:cNvPr id="101379" name="AutoShape 3"/>
          <p:cNvSpPr>
            <a:spLocks noChangeArrowheads="1"/>
          </p:cNvSpPr>
          <p:nvPr/>
        </p:nvSpPr>
        <p:spPr bwMode="auto">
          <a:xfrm>
            <a:off x="781050" y="2124075"/>
            <a:ext cx="7610475" cy="2590800"/>
          </a:xfrm>
          <a:prstGeom prst="flowChartAlternateProcess">
            <a:avLst/>
          </a:prstGeom>
          <a:solidFill>
            <a:srgbClr val="66FF33"/>
          </a:solidFill>
          <a:ln w="9525">
            <a:noFill/>
            <a:miter lim="800000"/>
            <a:headEnd/>
            <a:tailEnd/>
          </a:ln>
        </p:spPr>
        <p:txBody>
          <a:bodyPr wrap="none"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13:34:17 EST Rel XX.X</a:t>
            </a:r>
          </a:p>
          <a:p>
            <a:pPr defTabSz="820738" eaLnBrk="0" hangingPunct="0"/>
            <a:r>
              <a:rPr lang="en-US" sz="1400" dirty="0">
                <a:solidFill>
                  <a:srgbClr val="000000"/>
                </a:solidFill>
              </a:rPr>
              <a:t>    TYPE OF REPORT: DAY-TO-HOUR MAINTENANCE MEASUREMENTS ON </a:t>
            </a:r>
            <a:r>
              <a:rPr lang="en-US" sz="1400" dirty="0" err="1">
                <a:solidFill>
                  <a:srgbClr val="000000"/>
                </a:solidFill>
              </a:rPr>
              <a:t>LNKSET</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a:t>
            </a:r>
            <a:r>
              <a:rPr lang="en-US" sz="1400" dirty="0" smtClean="0">
                <a:solidFill>
                  <a:srgbClr val="000000"/>
                </a:solidFill>
              </a:rPr>
              <a:t>11-02-23,  </a:t>
            </a:r>
            <a:r>
              <a:rPr lang="en-US" sz="1400" dirty="0">
                <a:solidFill>
                  <a:srgbClr val="000000"/>
                </a:solidFill>
              </a:rPr>
              <a:t>00:00:00 THROUGH 12:59:59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LNKSET-MTCDTH</a:t>
            </a:r>
            <a:r>
              <a:rPr lang="en-US" sz="1400" dirty="0">
                <a:solidFill>
                  <a:srgbClr val="000000"/>
                </a:solidFill>
              </a:rPr>
              <a:t> MEASUREMENTS:  </a:t>
            </a:r>
            <a:r>
              <a:rPr lang="en-US" sz="1400" dirty="0" err="1">
                <a:solidFill>
                  <a:srgbClr val="000000"/>
                </a:solidFill>
              </a:rPr>
              <a:t>LNKSET</a:t>
            </a:r>
            <a:r>
              <a:rPr lang="en-US" sz="1400" dirty="0">
                <a:solidFill>
                  <a:srgbClr val="000000"/>
                </a:solidFill>
              </a:rPr>
              <a:t>:  LSN:  ls05</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a:t>
            </a:r>
            <a:r>
              <a:rPr lang="en-US" sz="1400" dirty="0" smtClean="0">
                <a:solidFill>
                  <a:srgbClr val="000000"/>
                </a:solidFill>
              </a:rPr>
              <a:t>11-02-23, </a:t>
            </a:r>
            <a:r>
              <a:rPr lang="en-US" sz="1400" dirty="0">
                <a:solidFill>
                  <a:srgbClr val="000000"/>
                </a:solidFill>
              </a:rPr>
              <a:t>00:00:00 through 12:59:59.</a:t>
            </a:r>
          </a:p>
          <a:p>
            <a:pPr defTabSz="820738" eaLnBrk="0" hangingPunct="0"/>
            <a:r>
              <a:rPr lang="en-US" sz="1400" dirty="0">
                <a:solidFill>
                  <a:srgbClr val="000000"/>
                </a:solidFill>
              </a:rPr>
              <a:t>    </a:t>
            </a:r>
            <a:r>
              <a:rPr lang="en-US" sz="1400" dirty="0" err="1" smtClean="0">
                <a:solidFill>
                  <a:srgbClr val="000000"/>
                </a:solidFill>
              </a:rPr>
              <a:t>SCCPLOOP</a:t>
            </a:r>
            <a:r>
              <a:rPr lang="en-US" sz="1400" dirty="0" smtClean="0">
                <a:solidFill>
                  <a:srgbClr val="000000"/>
                </a:solidFill>
              </a:rPr>
              <a:t>            = 0,          </a:t>
            </a:r>
            <a:r>
              <a:rPr lang="en-US" sz="1400" dirty="0" err="1" smtClean="0">
                <a:solidFill>
                  <a:srgbClr val="000000"/>
                </a:solidFill>
              </a:rPr>
              <a:t>ZTTMAPI</a:t>
            </a:r>
            <a:r>
              <a:rPr lang="en-US" sz="1400" dirty="0">
                <a:solidFill>
                  <a:srgbClr val="000000"/>
                </a:solidFill>
              </a:rPr>
              <a:t>	= 0,	</a:t>
            </a:r>
            <a:r>
              <a:rPr lang="en-US" sz="1400" dirty="0" err="1">
                <a:solidFill>
                  <a:srgbClr val="000000"/>
                </a:solidFill>
              </a:rPr>
              <a:t>ZTTMAPO</a:t>
            </a:r>
            <a:r>
              <a:rPr lang="en-US" sz="1400" dirty="0">
                <a:solidFill>
                  <a:srgbClr val="000000"/>
                </a:solidFill>
              </a:rPr>
              <a:t>	= 0, </a:t>
            </a:r>
          </a:p>
        </p:txBody>
      </p:sp>
      <p:sp>
        <p:nvSpPr>
          <p:cNvPr id="101380" name="Text Box 4"/>
          <p:cNvSpPr txBox="1">
            <a:spLocks noChangeArrowheads="1"/>
          </p:cNvSpPr>
          <p:nvPr/>
        </p:nvSpPr>
        <p:spPr bwMode="auto">
          <a:xfrm>
            <a:off x="0" y="990600"/>
            <a:ext cx="9144000" cy="509588"/>
          </a:xfrm>
          <a:prstGeom prst="rect">
            <a:avLst/>
          </a:prstGeom>
          <a:noFill/>
          <a:ln w="12700" cap="sq">
            <a:noFill/>
            <a:miter lim="800000"/>
            <a:headEnd type="none" w="sm" len="sm"/>
            <a:tailEnd type="none" w="sm" len="sm"/>
          </a:ln>
        </p:spPr>
        <p:txBody>
          <a:bodyPr lIns="82058" tIns="41029" rIns="82058" bIns="41029">
            <a:spAutoFit/>
          </a:bodyPr>
          <a:lstStyle/>
          <a:p>
            <a:pPr algn="ctr" defTabSz="820738" eaLnBrk="0" hangingPunct="0"/>
            <a:r>
              <a:rPr lang="en-US" sz="2800"/>
              <a:t>rept-meas:type=mtcdth:enttype=lnkset:lsn=ls05</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533400" y="0"/>
            <a:ext cx="9144000" cy="457200"/>
          </a:xfrm>
        </p:spPr>
        <p:txBody>
          <a:bodyPr/>
          <a:lstStyle/>
          <a:p>
            <a:pPr eaLnBrk="1" hangingPunct="1"/>
            <a:r>
              <a:rPr lang="en-US" dirty="0" smtClean="0"/>
              <a:t>Daily Maintenance Link Measurements</a:t>
            </a:r>
          </a:p>
        </p:txBody>
      </p:sp>
      <p:sp>
        <p:nvSpPr>
          <p:cNvPr id="102403" name="AutoShape 3"/>
          <p:cNvSpPr>
            <a:spLocks noChangeArrowheads="1"/>
          </p:cNvSpPr>
          <p:nvPr/>
        </p:nvSpPr>
        <p:spPr bwMode="auto">
          <a:xfrm>
            <a:off x="790575" y="1819275"/>
            <a:ext cx="7581900" cy="2514600"/>
          </a:xfrm>
          <a:prstGeom prst="flowChartAlternateProcess">
            <a:avLst/>
          </a:prstGeom>
          <a:solidFill>
            <a:srgbClr val="66FF33"/>
          </a:solidFill>
          <a:ln w="9525">
            <a:noFill/>
            <a:miter lim="800000"/>
            <a:headEnd/>
            <a:tailEnd/>
          </a:ln>
        </p:spPr>
        <p:txBody>
          <a:bodyPr wrap="none" lIns="82628" tIns="41315" rIns="82628" bIns="41315"/>
          <a:lstStyle/>
          <a:p>
            <a:pPr defTabSz="820738" eaLnBrk="0" hangingPunct="0"/>
            <a:r>
              <a:rPr lang="en-US" sz="1300" dirty="0">
                <a:latin typeface="Courier New" pitchFamily="49" charset="0"/>
              </a:rPr>
              <a:t>     </a:t>
            </a:r>
            <a:r>
              <a:rPr lang="en-US" sz="1400" dirty="0">
                <a:solidFill>
                  <a:srgbClr val="000000"/>
                </a:solidFill>
              </a:rPr>
              <a:t>rlghnc0100W </a:t>
            </a:r>
            <a:r>
              <a:rPr lang="en-US" sz="1400" dirty="0" smtClean="0">
                <a:solidFill>
                  <a:srgbClr val="000000"/>
                </a:solidFill>
              </a:rPr>
              <a:t>11-02-23 </a:t>
            </a:r>
            <a:r>
              <a:rPr lang="en-US" sz="1400" dirty="0">
                <a:solidFill>
                  <a:srgbClr val="000000"/>
                </a:solidFill>
              </a:rPr>
              <a:t>08:23:46 EST Rel XX.X</a:t>
            </a:r>
          </a:p>
          <a:p>
            <a:pPr defTabSz="820738" eaLnBrk="0" hangingPunct="0"/>
            <a:r>
              <a:rPr lang="en-US" sz="1400" dirty="0">
                <a:solidFill>
                  <a:srgbClr val="000000"/>
                </a:solidFill>
              </a:rPr>
              <a:t>    TYPE OF REPORT: DAILY MAINTENANCE MEASUREMENTS ON </a:t>
            </a:r>
            <a:r>
              <a:rPr lang="en-US" sz="1400" dirty="0" err="1">
                <a:solidFill>
                  <a:srgbClr val="000000"/>
                </a:solidFill>
              </a:rPr>
              <a:t>LNKSET</a:t>
            </a:r>
            <a:endParaRPr lang="en-US" sz="1400" dirty="0">
              <a:solidFill>
                <a:srgbClr val="000000"/>
              </a:solidFill>
            </a:endParaRPr>
          </a:p>
          <a:p>
            <a:pPr defTabSz="820738" eaLnBrk="0" hangingPunct="0"/>
            <a:r>
              <a:rPr lang="en-US" sz="1400" dirty="0">
                <a:solidFill>
                  <a:srgbClr val="000000"/>
                </a:solidFill>
              </a:rPr>
              <a:t>    REPORT PERIOD: LAST</a:t>
            </a:r>
          </a:p>
          <a:p>
            <a:pPr defTabSz="820738" eaLnBrk="0" hangingPunct="0"/>
            <a:r>
              <a:rPr lang="en-US" sz="1400" dirty="0">
                <a:solidFill>
                  <a:srgbClr val="000000"/>
                </a:solidFill>
              </a:rPr>
              <a:t>    REPORT INTERVAL:  09-02-22,  00:00:00 THROUGH 23:59:59</a:t>
            </a:r>
          </a:p>
          <a:p>
            <a:pPr defTabSz="820738" eaLnBrk="0" hangingPunct="0"/>
            <a:endParaRPr lang="en-US" sz="1400" dirty="0">
              <a:solidFill>
                <a:srgbClr val="000000"/>
              </a:solidFill>
            </a:endParaRPr>
          </a:p>
          <a:p>
            <a:pPr defTabSz="820738" eaLnBrk="0" hangingPunct="0"/>
            <a:r>
              <a:rPr lang="en-US" sz="1400" dirty="0">
                <a:solidFill>
                  <a:srgbClr val="000000"/>
                </a:solidFill>
              </a:rPr>
              <a:t>    </a:t>
            </a:r>
            <a:r>
              <a:rPr lang="en-US" sz="1400" dirty="0" err="1">
                <a:solidFill>
                  <a:srgbClr val="000000"/>
                </a:solidFill>
              </a:rPr>
              <a:t>LNKSET-MTCD</a:t>
            </a:r>
            <a:r>
              <a:rPr lang="en-US" sz="1400" dirty="0">
                <a:solidFill>
                  <a:srgbClr val="000000"/>
                </a:solidFill>
              </a:rPr>
              <a:t> MEASUREMENTS    LSN:   LS06</a:t>
            </a:r>
          </a:p>
          <a:p>
            <a:pPr defTabSz="820738" eaLnBrk="0" hangingPunct="0"/>
            <a:endParaRPr lang="en-US" sz="1400" dirty="0">
              <a:solidFill>
                <a:srgbClr val="000000"/>
              </a:solidFill>
            </a:endParaRPr>
          </a:p>
          <a:p>
            <a:pPr defTabSz="820738" eaLnBrk="0" hangingPunct="0"/>
            <a:r>
              <a:rPr lang="en-US" sz="1400" dirty="0">
                <a:solidFill>
                  <a:srgbClr val="000000"/>
                </a:solidFill>
              </a:rPr>
              <a:t>    These measurements are from 09-02-22, 00:00:00 through 23:59:59.</a:t>
            </a:r>
          </a:p>
          <a:p>
            <a:pPr defTabSz="820738" eaLnBrk="0" hangingPunct="0"/>
            <a:r>
              <a:rPr lang="en-US" sz="1400" dirty="0">
                <a:solidFill>
                  <a:srgbClr val="000000"/>
                </a:solidFill>
              </a:rPr>
              <a:t>    </a:t>
            </a:r>
            <a:r>
              <a:rPr lang="en-US" sz="1400" dirty="0" err="1">
                <a:solidFill>
                  <a:srgbClr val="000000"/>
                </a:solidFill>
              </a:rPr>
              <a:t>ZTTMAPI</a:t>
            </a:r>
            <a:r>
              <a:rPr lang="en-US" sz="1400" dirty="0">
                <a:solidFill>
                  <a:srgbClr val="000000"/>
                </a:solidFill>
              </a:rPr>
              <a:t>	= 0,	</a:t>
            </a:r>
            <a:r>
              <a:rPr lang="en-US" sz="1400" dirty="0" err="1">
                <a:solidFill>
                  <a:srgbClr val="000000"/>
                </a:solidFill>
              </a:rPr>
              <a:t>ZTTMAPO</a:t>
            </a:r>
            <a:r>
              <a:rPr lang="en-US" sz="1400" dirty="0">
                <a:solidFill>
                  <a:srgbClr val="000000"/>
                </a:solidFill>
              </a:rPr>
              <a:t>	= 0,	</a:t>
            </a:r>
            <a:r>
              <a:rPr lang="en-US" sz="1400" dirty="0" err="1">
                <a:solidFill>
                  <a:srgbClr val="000000"/>
                </a:solidFill>
              </a:rPr>
              <a:t>SCCPLOOP</a:t>
            </a:r>
            <a:r>
              <a:rPr lang="en-US" sz="1400" dirty="0">
                <a:solidFill>
                  <a:srgbClr val="000000"/>
                </a:solidFill>
              </a:rPr>
              <a:t>	= 0, </a:t>
            </a:r>
          </a:p>
        </p:txBody>
      </p:sp>
      <p:sp>
        <p:nvSpPr>
          <p:cNvPr id="102404" name="Text Box 4"/>
          <p:cNvSpPr txBox="1">
            <a:spLocks noChangeArrowheads="1"/>
          </p:cNvSpPr>
          <p:nvPr/>
        </p:nvSpPr>
        <p:spPr bwMode="auto">
          <a:xfrm>
            <a:off x="-38100" y="990600"/>
            <a:ext cx="9144000" cy="509588"/>
          </a:xfrm>
          <a:prstGeom prst="rect">
            <a:avLst/>
          </a:prstGeom>
          <a:noFill/>
          <a:ln w="12700" cap="sq">
            <a:noFill/>
            <a:miter lim="800000"/>
            <a:headEnd type="none" w="sm" len="sm"/>
            <a:tailEnd type="none" w="sm" len="sm"/>
          </a:ln>
        </p:spPr>
        <p:txBody>
          <a:bodyPr lIns="82058" tIns="41029" rIns="82058" bIns="41029">
            <a:spAutoFit/>
          </a:bodyPr>
          <a:lstStyle/>
          <a:p>
            <a:pPr algn="ctr" defTabSz="820738" eaLnBrk="0" hangingPunct="0"/>
            <a:r>
              <a:rPr lang="en-US" sz="2200" b="1">
                <a:latin typeface="Times New Roman" pitchFamily="18" charset="0"/>
              </a:rPr>
              <a:t> </a:t>
            </a:r>
            <a:r>
              <a:rPr lang="en-US" sz="2800"/>
              <a:t>rept-meas:type=mtcd:enttype=lnkset:lsn=ls06</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533400" y="0"/>
            <a:ext cx="8229600" cy="630936"/>
          </a:xfrm>
        </p:spPr>
        <p:txBody>
          <a:bodyPr/>
          <a:lstStyle/>
          <a:p>
            <a:pPr eaLnBrk="1" hangingPunct="1"/>
            <a:r>
              <a:rPr lang="en-US" dirty="0" smtClean="0"/>
              <a:t>Linkset Report Event Names to Watch</a:t>
            </a:r>
          </a:p>
        </p:txBody>
      </p:sp>
      <p:sp>
        <p:nvSpPr>
          <p:cNvPr id="103427" name="Rectangle 3"/>
          <p:cNvSpPr>
            <a:spLocks noGrp="1" noChangeArrowheads="1"/>
          </p:cNvSpPr>
          <p:nvPr>
            <p:ph type="body" sz="half" idx="1"/>
          </p:nvPr>
        </p:nvSpPr>
        <p:spPr>
          <a:xfrm>
            <a:off x="457200" y="1066800"/>
            <a:ext cx="4038600" cy="4800600"/>
          </a:xfrm>
        </p:spPr>
        <p:txBody>
          <a:bodyPr/>
          <a:lstStyle/>
          <a:p>
            <a:pPr eaLnBrk="1" hangingPunct="1"/>
            <a:r>
              <a:rPr lang="en-US" sz="2900" dirty="0" err="1" smtClean="0"/>
              <a:t>msgwsdslim</a:t>
            </a:r>
            <a:endParaRPr lang="en-US" sz="2900" dirty="0" smtClean="0"/>
          </a:p>
          <a:p>
            <a:pPr eaLnBrk="1" hangingPunct="1"/>
            <a:r>
              <a:rPr lang="en-US" sz="2900" dirty="0" smtClean="0"/>
              <a:t>zttmap0</a:t>
            </a:r>
          </a:p>
          <a:p>
            <a:pPr eaLnBrk="1" hangingPunct="1"/>
            <a:r>
              <a:rPr lang="en-US" sz="2900" dirty="0" smtClean="0"/>
              <a:t>zttmap1</a:t>
            </a:r>
          </a:p>
          <a:p>
            <a:pPr eaLnBrk="1" hangingPunct="1"/>
            <a:r>
              <a:rPr lang="en-US" sz="2900" dirty="0" err="1" smtClean="0"/>
              <a:t>atmndcrcv</a:t>
            </a:r>
            <a:endParaRPr lang="en-US" sz="2900" dirty="0" smtClean="0"/>
          </a:p>
          <a:p>
            <a:pPr eaLnBrk="1" hangingPunct="1"/>
            <a:r>
              <a:rPr lang="en-US" sz="2900" dirty="0" err="1" smtClean="0"/>
              <a:t>atmndctrn</a:t>
            </a:r>
            <a:endParaRPr lang="en-US" sz="2900" dirty="0" smtClean="0"/>
          </a:p>
          <a:p>
            <a:pPr eaLnBrk="1" hangingPunct="1"/>
            <a:r>
              <a:rPr lang="en-US" sz="2900" dirty="0" err="1" smtClean="0"/>
              <a:t>msurecvd</a:t>
            </a:r>
            <a:endParaRPr lang="en-US" sz="2900" dirty="0" smtClean="0"/>
          </a:p>
        </p:txBody>
      </p:sp>
      <p:sp>
        <p:nvSpPr>
          <p:cNvPr id="103428" name="Rectangle 4"/>
          <p:cNvSpPr>
            <a:spLocks noGrp="1" noChangeArrowheads="1"/>
          </p:cNvSpPr>
          <p:nvPr>
            <p:ph type="body" sz="half" idx="2"/>
          </p:nvPr>
        </p:nvSpPr>
        <p:spPr>
          <a:xfrm>
            <a:off x="4859338" y="1114425"/>
            <a:ext cx="4152900" cy="5584825"/>
          </a:xfrm>
        </p:spPr>
        <p:txBody>
          <a:bodyPr/>
          <a:lstStyle/>
          <a:p>
            <a:pPr eaLnBrk="1" hangingPunct="1"/>
            <a:r>
              <a:rPr lang="en-US" sz="2900" smtClean="0"/>
              <a:t>msurgtt</a:t>
            </a:r>
          </a:p>
          <a:p>
            <a:pPr eaLnBrk="1" hangingPunct="1"/>
            <a:r>
              <a:rPr lang="en-US" sz="2900" smtClean="0"/>
              <a:t>msutran</a:t>
            </a:r>
          </a:p>
          <a:p>
            <a:pPr eaLnBrk="1" hangingPunct="1"/>
            <a:r>
              <a:rPr lang="en-US" sz="2900" smtClean="0"/>
              <a:t>sdurecvd</a:t>
            </a:r>
          </a:p>
          <a:p>
            <a:pPr eaLnBrk="1" hangingPunct="1"/>
            <a:r>
              <a:rPr lang="en-US" sz="2900" smtClean="0"/>
              <a:t>sduretrn</a:t>
            </a:r>
          </a:p>
          <a:p>
            <a:pPr eaLnBrk="1" hangingPunct="1"/>
            <a:r>
              <a:rPr lang="en-US" sz="2900" smtClean="0"/>
              <a:t>sdustran</a:t>
            </a:r>
          </a:p>
          <a:p>
            <a:pPr eaLnBrk="1" hangingPunct="1"/>
            <a:r>
              <a:rPr lang="en-US" sz="2900" smtClean="0"/>
              <a:t>tdlsinac</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533400" y="0"/>
            <a:ext cx="8229600" cy="630936"/>
          </a:xfrm>
        </p:spPr>
        <p:txBody>
          <a:bodyPr/>
          <a:lstStyle/>
          <a:p>
            <a:pPr eaLnBrk="1" hangingPunct="1"/>
            <a:r>
              <a:rPr lang="en-US" dirty="0" smtClean="0"/>
              <a:t>Linkset Report Event Names Defined</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533400" y="0"/>
            <a:ext cx="8229600" cy="630936"/>
          </a:xfrm>
        </p:spPr>
        <p:txBody>
          <a:bodyPr/>
          <a:lstStyle/>
          <a:p>
            <a:pPr eaLnBrk="1" hangingPunct="1"/>
            <a:r>
              <a:rPr lang="en-US" dirty="0" smtClean="0"/>
              <a:t>Learning Activity 6</a:t>
            </a:r>
          </a:p>
        </p:txBody>
      </p:sp>
      <p:pic>
        <p:nvPicPr>
          <p:cNvPr id="105475" name="Picture 3" descr="j0415858"/>
          <p:cNvPicPr>
            <a:picLocks noChangeAspect="1" noChangeArrowheads="1"/>
          </p:cNvPicPr>
          <p:nvPr/>
        </p:nvPicPr>
        <p:blipFill>
          <a:blip r:embed="rId3" cstate="print"/>
          <a:srcRect/>
          <a:stretch>
            <a:fillRect/>
          </a:stretch>
        </p:blipFill>
        <p:spPr bwMode="auto">
          <a:xfrm>
            <a:off x="2173288" y="2106613"/>
            <a:ext cx="4724400" cy="3505200"/>
          </a:xfrm>
          <a:prstGeom prst="rect">
            <a:avLst/>
          </a:prstGeom>
          <a:noFill/>
          <a:ln w="9525">
            <a:noFill/>
            <a:miter lim="800000"/>
            <a:headEnd/>
            <a:tailEnd/>
          </a:ln>
        </p:spPr>
      </p:pic>
      <p:sp>
        <p:nvSpPr>
          <p:cNvPr id="1625092" name="Comment 4" hidden="1"/>
          <p:cNvSpPr>
            <a:spLocks noChangeArrowheads="1"/>
          </p:cNvSpPr>
          <p:nvPr/>
        </p:nvSpPr>
        <p:spPr bwMode="auto">
          <a:xfrm>
            <a:off x="1719263" y="2668588"/>
            <a:ext cx="5964237" cy="1382712"/>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a:spAutoFit/>
          </a:bodyPr>
          <a:lstStyle/>
          <a:p>
            <a:pPr marL="342900" indent="-342900">
              <a:spcBef>
                <a:spcPct val="50000"/>
              </a:spcBef>
              <a:defRPr/>
            </a:pPr>
            <a:r>
              <a:rPr lang="en-US" sz="1200">
                <a:solidFill>
                  <a:srgbClr val="000000"/>
                </a:solidFill>
                <a:latin typeface="Arial" pitchFamily="34" charset="0"/>
              </a:rPr>
              <a:t>Learning Activity 7 answers</a:t>
            </a:r>
          </a:p>
          <a:p>
            <a:pPr marL="342900" indent="-342900">
              <a:spcBef>
                <a:spcPct val="50000"/>
              </a:spcBef>
              <a:buFontTx/>
              <a:buAutoNum type="arabicPeriod"/>
              <a:defRPr/>
            </a:pPr>
            <a:r>
              <a:rPr lang="en-US" sz="1200">
                <a:solidFill>
                  <a:srgbClr val="000000"/>
                </a:solidFill>
                <a:latin typeface="Arial" pitchFamily="34" charset="0"/>
              </a:rPr>
              <a:t>rept-meas:type=nm:enttype=lnkset:lsn=xxxx</a:t>
            </a:r>
          </a:p>
          <a:p>
            <a:pPr marL="342900" indent="-342900">
              <a:spcBef>
                <a:spcPct val="50000"/>
              </a:spcBef>
              <a:buFontTx/>
              <a:buAutoNum type="arabicPeriod"/>
              <a:defRPr/>
            </a:pPr>
            <a:r>
              <a:rPr lang="en-US" sz="1200">
                <a:solidFill>
                  <a:srgbClr val="000000"/>
                </a:solidFill>
                <a:latin typeface="Arial" pitchFamily="34" charset="0"/>
              </a:rPr>
              <a:t>rept-meas:type=comp;enttype=lnkset:lsn=xxxx</a:t>
            </a:r>
          </a:p>
          <a:p>
            <a:pPr marL="342900" indent="-342900">
              <a:spcBef>
                <a:spcPct val="50000"/>
              </a:spcBef>
              <a:buFontTx/>
              <a:buAutoNum type="arabicPeriod"/>
              <a:defRPr/>
            </a:pPr>
            <a:r>
              <a:rPr lang="en-US" sz="1200">
                <a:solidFill>
                  <a:srgbClr val="000000"/>
                </a:solidFill>
                <a:latin typeface="Arial" pitchFamily="34" charset="0"/>
              </a:rPr>
              <a:t>rept-meas:type=mtcd:enttype=lnkset:lsn=xxxx</a:t>
            </a:r>
          </a:p>
          <a:p>
            <a:pPr marL="342900" indent="-342900">
              <a:spcBef>
                <a:spcPct val="50000"/>
              </a:spcBef>
              <a:buFontTx/>
              <a:buAutoNum type="arabicPeriod"/>
              <a:defRPr/>
            </a:pPr>
            <a:r>
              <a:rPr lang="en-US" sz="1200">
                <a:solidFill>
                  <a:srgbClr val="000000"/>
                </a:solidFill>
                <a:latin typeface="Arial" pitchFamily="34" charset="0"/>
              </a:rPr>
              <a:t>rept-meas:type=mtcdth;enttype=lnkset:lsn=xxxx</a:t>
            </a:r>
            <a:endParaRPr lang="en-US" sz="1600">
              <a:solidFill>
                <a:srgbClr val="000000"/>
              </a:solidFill>
              <a:latin typeface="Arial" pitchFamily="34"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514350" y="0"/>
            <a:ext cx="9086850" cy="457200"/>
          </a:xfrm>
        </p:spPr>
        <p:txBody>
          <a:bodyPr/>
          <a:lstStyle/>
          <a:p>
            <a:pPr eaLnBrk="1" hangingPunct="1"/>
            <a:r>
              <a:rPr lang="en-US" dirty="0" smtClean="0"/>
              <a:t>Learning Activity 6: Generating Link Set  Reports</a:t>
            </a:r>
          </a:p>
        </p:txBody>
      </p:sp>
      <p:sp>
        <p:nvSpPr>
          <p:cNvPr id="106499" name="Rectangle 3"/>
          <p:cNvSpPr>
            <a:spLocks noGrp="1" noChangeArrowheads="1"/>
          </p:cNvSpPr>
          <p:nvPr>
            <p:ph type="body" idx="1"/>
          </p:nvPr>
        </p:nvSpPr>
        <p:spPr>
          <a:noFill/>
        </p:spPr>
        <p:txBody>
          <a:bodyPr lIns="91440" tIns="45720" rIns="91440" bIns="45720"/>
          <a:lstStyle/>
          <a:p>
            <a:pPr eaLnBrk="1" hangingPunct="1"/>
            <a:r>
              <a:rPr lang="en-US" smtClean="0"/>
              <a:t>Provides hands-on practice with the STP user interface for displaying Link Set measurement reports.</a:t>
            </a:r>
          </a:p>
          <a:p>
            <a:pPr eaLnBrk="1" hangingPunct="1"/>
            <a:r>
              <a:rPr lang="en-US" smtClean="0"/>
              <a:t>After completing this exercise, the student will be able to:</a:t>
            </a:r>
          </a:p>
          <a:p>
            <a:pPr lvl="1" eaLnBrk="1" hangingPunct="1"/>
            <a:r>
              <a:rPr lang="en-US" smtClean="0"/>
              <a:t>Generate on-demand measurement reports for the STP</a:t>
            </a:r>
          </a:p>
          <a:p>
            <a:pPr eaLnBrk="1" hangingPunct="1"/>
            <a:r>
              <a:rPr lang="en-US" smtClean="0"/>
              <a:t>Materials, Equipment, and References</a:t>
            </a:r>
          </a:p>
          <a:p>
            <a:pPr lvl="1" eaLnBrk="1" hangingPunct="1"/>
            <a:r>
              <a:rPr lang="en-US" smtClean="0"/>
              <a:t>EAGLE STP</a:t>
            </a:r>
          </a:p>
          <a:p>
            <a:pPr lvl="1" eaLnBrk="1" hangingPunct="1"/>
            <a:r>
              <a:rPr lang="en-US" smtClean="0"/>
              <a:t>EAGLE User Interface Terminal</a:t>
            </a:r>
          </a:p>
          <a:p>
            <a:pPr lvl="1" eaLnBrk="1" hangingPunct="1"/>
            <a:r>
              <a:rPr lang="en-US" smtClean="0"/>
              <a:t>EAGLE Commands Manual</a:t>
            </a:r>
          </a:p>
          <a:p>
            <a:pPr lvl="1" eaLnBrk="1" hangingPunct="1"/>
            <a:endParaRPr lang="en-US" smtClean="0"/>
          </a:p>
          <a:p>
            <a:pPr eaLnBrk="1" hangingPunct="1"/>
            <a:endParaRPr lang="en-US" smtClean="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Tekelec_powerpoint_template_2007">
  <a:themeElements>
    <a:clrScheme name="Tekelec Primary Colors">
      <a:dk1>
        <a:sysClr val="windowText" lastClr="000000"/>
      </a:dk1>
      <a:lt1>
        <a:sysClr val="window" lastClr="FFFFFF"/>
      </a:lt1>
      <a:dk2>
        <a:srgbClr val="3ABAF9"/>
      </a:dk2>
      <a:lt2>
        <a:srgbClr val="969696"/>
      </a:lt2>
      <a:accent1>
        <a:srgbClr val="0079C1"/>
      </a:accent1>
      <a:accent2>
        <a:srgbClr val="7CCA62"/>
      </a:accent2>
      <a:accent3>
        <a:srgbClr val="EDCA59"/>
      </a:accent3>
      <a:accent4>
        <a:srgbClr val="C2A874"/>
      </a:accent4>
      <a:accent5>
        <a:srgbClr val="CE593E"/>
      </a:accent5>
      <a:accent6>
        <a:srgbClr val="A118C6"/>
      </a:accent6>
      <a:hlink>
        <a:srgbClr val="0079C1"/>
      </a:hlink>
      <a:folHlink>
        <a:srgbClr val="58595B"/>
      </a:folHlink>
    </a:clrScheme>
    <a:fontScheme name="Tekele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17321</Words>
  <Application>Microsoft Office PowerPoint</Application>
  <PresentationFormat>On-screen Show (4:3)</PresentationFormat>
  <Paragraphs>3651</Paragraphs>
  <Slides>185</Slides>
  <Notes>185</Notes>
  <HiddenSlides>35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185</vt:i4>
      </vt:variant>
    </vt:vector>
  </HeadingPairs>
  <TitlesOfParts>
    <vt:vector size="187" baseType="lpstr">
      <vt:lpstr>Tekelec_powerpoint_template_2007</vt:lpstr>
      <vt:lpstr>VISIO</vt:lpstr>
      <vt:lpstr>     TK175      EAGLE Measurements         for Network Management      Release 42.0</vt:lpstr>
      <vt:lpstr>Table of Contents</vt:lpstr>
      <vt:lpstr>Course Logistics</vt:lpstr>
      <vt:lpstr>Training Strategies and Materials</vt:lpstr>
      <vt:lpstr>Course Objectives</vt:lpstr>
      <vt:lpstr>Slide 6</vt:lpstr>
      <vt:lpstr>      Obtaining EAGLE 5 STP  Measurements</vt:lpstr>
      <vt:lpstr>Module 1 Objectives</vt:lpstr>
      <vt:lpstr>Purpose of Measurements</vt:lpstr>
      <vt:lpstr>Measurement Categories and Report Types</vt:lpstr>
      <vt:lpstr>Compatible Report and Entity Types</vt:lpstr>
      <vt:lpstr>Compatible Report Types and Collection Periods</vt:lpstr>
      <vt:lpstr>Measurement Report Characteristics</vt:lpstr>
      <vt:lpstr>Measurement Documentation Layout</vt:lpstr>
      <vt:lpstr>EAGLE 5 STP Measurement Systems</vt:lpstr>
      <vt:lpstr>Measurement Collection – Less than 1200 Links</vt:lpstr>
      <vt:lpstr>Measurement Storage – Less than 1200 Links</vt:lpstr>
      <vt:lpstr>OAM Measurement Administrative Commands</vt:lpstr>
      <vt:lpstr>OAM Measurement Administrative Commands</vt:lpstr>
      <vt:lpstr>OAM Measurement Administrative Commands</vt:lpstr>
      <vt:lpstr>OAM Measurement Administrative Commands</vt:lpstr>
      <vt:lpstr>Measurement Collection – More than 1200 Links</vt:lpstr>
      <vt:lpstr>Measurement Storage – More than 1200 Links</vt:lpstr>
      <vt:lpstr>Measurement Platform Administrative Commands</vt:lpstr>
      <vt:lpstr>OAM Commands used with the MP</vt:lpstr>
      <vt:lpstr>Slide 26</vt:lpstr>
      <vt:lpstr>MP Measurement Administrative Commands</vt:lpstr>
      <vt:lpstr>MP Measurement Administrative Commands</vt:lpstr>
      <vt:lpstr>MP Measurement Administrative Commands</vt:lpstr>
      <vt:lpstr>MP Measurement Report Files</vt:lpstr>
      <vt:lpstr>Displaying and Printing Measurement Reports</vt:lpstr>
      <vt:lpstr>Displaying and Printing Measurement Reports</vt:lpstr>
      <vt:lpstr>Student Notes </vt:lpstr>
      <vt:lpstr>Learning Activity 1</vt:lpstr>
      <vt:lpstr>Learning Activity 1: Configuring Measurements</vt:lpstr>
      <vt:lpstr>Learning Activity 1: Configuring Measurements</vt:lpstr>
      <vt:lpstr>Learning Activity 2 (Optional)</vt:lpstr>
      <vt:lpstr>    Learning Activity 2: Configuring Measurements Platform</vt:lpstr>
      <vt:lpstr>Learning Activity 2: Configuring Measurements Platform</vt:lpstr>
      <vt:lpstr>Slide 40</vt:lpstr>
      <vt:lpstr>Blank Slide for Review Questions</vt:lpstr>
      <vt:lpstr>Student Notes </vt:lpstr>
      <vt:lpstr>Slide 43</vt:lpstr>
      <vt:lpstr>Module 2 Objectives</vt:lpstr>
      <vt:lpstr>Analyzing STP Measurement Reports</vt:lpstr>
      <vt:lpstr>Network Management (NM) Measurements</vt:lpstr>
      <vt:lpstr>STP System Totals (SYSTOT) Measurements</vt:lpstr>
      <vt:lpstr>System Total Translations Type Measurements</vt:lpstr>
      <vt:lpstr>System Total Translations Type Measurements</vt:lpstr>
      <vt:lpstr> Day-to-Hour Maintenance Measurements</vt:lpstr>
      <vt:lpstr>Daily Maintenance STP Measurements</vt:lpstr>
      <vt:lpstr>STP Report Event Names to Watch</vt:lpstr>
      <vt:lpstr>STP Report Event Names Defined</vt:lpstr>
      <vt:lpstr>Learning Activity 3</vt:lpstr>
      <vt:lpstr>Learning Activity 3: Generating STP On-Demand Reports</vt:lpstr>
      <vt:lpstr>Learning Activity 3: Generating STP On-Demand Reports</vt:lpstr>
      <vt:lpstr>Check Your Learning</vt:lpstr>
      <vt:lpstr>Blank Slide for Review Questions</vt:lpstr>
      <vt:lpstr>     Analyzing Signaling Link Reports</vt:lpstr>
      <vt:lpstr>Module 3 Objectives</vt:lpstr>
      <vt:lpstr>Analyzing Signaling Link Reports</vt:lpstr>
      <vt:lpstr>Network Management (NM) Measurements</vt:lpstr>
      <vt:lpstr>Component (COMP) Measurements</vt:lpstr>
      <vt:lpstr>Calculating 56K Link Occupancy Rates</vt:lpstr>
      <vt:lpstr>Calculating 64K Link Occupancy Rates</vt:lpstr>
      <vt:lpstr>Calculating T1-ATM Link Occupancy Rates</vt:lpstr>
      <vt:lpstr>Calculating E1-ATM Link Occupancy Rates</vt:lpstr>
      <vt:lpstr>Calculating IP Link Occupancy on SSEDCM</vt:lpstr>
      <vt:lpstr>Calculating IP Link Occupancy on E5-ENET</vt:lpstr>
      <vt:lpstr>Availability (AVL) Link Measurements</vt:lpstr>
      <vt:lpstr>Day-to-Hour Availability Measurements</vt:lpstr>
      <vt:lpstr>Day-to-Hour Maintenance Measurements</vt:lpstr>
      <vt:lpstr>Daily Availability Measurements</vt:lpstr>
      <vt:lpstr>Daily Maintenance Link Measurements</vt:lpstr>
      <vt:lpstr>Signaling Link Report Event Names to Watch</vt:lpstr>
      <vt:lpstr>Signaling Link Report Event Names Defined</vt:lpstr>
      <vt:lpstr>Congestion Levels and MSU Discard</vt:lpstr>
      <vt:lpstr>Learning Activity 4</vt:lpstr>
      <vt:lpstr>Learning Activity 4: Signaling Link On-Demand Reports</vt:lpstr>
      <vt:lpstr>Learning Activity 4: Signaling Link On-Demand Reports</vt:lpstr>
      <vt:lpstr>Learning Activity 5: Calculating % Link Occupancy Rates</vt:lpstr>
      <vt:lpstr>Calculating 56K Signaling Link Occupancy</vt:lpstr>
      <vt:lpstr>Calculating 64K Signaling Link Occupancy</vt:lpstr>
      <vt:lpstr>Calculating ATM Signaling Link Occupancy</vt:lpstr>
      <vt:lpstr>Calculating IP Signaling Link Occupancy</vt:lpstr>
      <vt:lpstr>Check Your Learning</vt:lpstr>
      <vt:lpstr>Blank Slide for Review Questions</vt:lpstr>
      <vt:lpstr>Slide 88</vt:lpstr>
      <vt:lpstr>    Analyzing Linkset Reports</vt:lpstr>
      <vt:lpstr>Module 4 Objectives</vt:lpstr>
      <vt:lpstr>Analyzing Linkset Reports</vt:lpstr>
      <vt:lpstr>Network Management (NM) Measurements</vt:lpstr>
      <vt:lpstr>Component (COMP) Measurements</vt:lpstr>
      <vt:lpstr>Day-to-Hour Maintenance Measurements</vt:lpstr>
      <vt:lpstr>Daily Maintenance Link Measurements</vt:lpstr>
      <vt:lpstr>Linkset Report Event Names to Watch</vt:lpstr>
      <vt:lpstr>Linkset Report Event Names Defined</vt:lpstr>
      <vt:lpstr>Learning Activity 6</vt:lpstr>
      <vt:lpstr>Learning Activity 6: Generating Link Set  Reports</vt:lpstr>
      <vt:lpstr>Learning Activity 6: Generating Link Set Reports</vt:lpstr>
      <vt:lpstr>Slide 101</vt:lpstr>
      <vt:lpstr>Blank Slide for Review Questions</vt:lpstr>
      <vt:lpstr>    Analyzing Gateway Reports</vt:lpstr>
      <vt:lpstr>Module 5 Objectives</vt:lpstr>
      <vt:lpstr>Analyzing Gateway Reports</vt:lpstr>
      <vt:lpstr>Gateway Measurements</vt:lpstr>
      <vt:lpstr>Gateway Measurements</vt:lpstr>
      <vt:lpstr>Gateway Measurements</vt:lpstr>
      <vt:lpstr>Gateway Measurements</vt:lpstr>
      <vt:lpstr>Gateway Measurements</vt:lpstr>
      <vt:lpstr>Gateway Measurements</vt:lpstr>
      <vt:lpstr>Gateway Report Event Names to Watch</vt:lpstr>
      <vt:lpstr>Learning Activity</vt:lpstr>
      <vt:lpstr>Learning Activity 8: Generating Gateway Reports</vt:lpstr>
      <vt:lpstr>Learning Activity 8: Generating Gateway Reports</vt:lpstr>
      <vt:lpstr>Slide 116</vt:lpstr>
      <vt:lpstr>Blank Slide for Review Questions</vt:lpstr>
      <vt:lpstr>Slide 118</vt:lpstr>
      <vt:lpstr>    Analyzing Snapshot Reports</vt:lpstr>
      <vt:lpstr>Module 6 Objectives</vt:lpstr>
      <vt:lpstr>Analyzing Snapshot Reports</vt:lpstr>
      <vt:lpstr>Record Base Measurements</vt:lpstr>
      <vt:lpstr>Record Base Measurements</vt:lpstr>
      <vt:lpstr>Record Base Measurements</vt:lpstr>
      <vt:lpstr>Maintenance Status Indicators</vt:lpstr>
      <vt:lpstr>Maintenance Status Indicators</vt:lpstr>
      <vt:lpstr>Learning Activities</vt:lpstr>
      <vt:lpstr>Learning Activity 9: Generating Snapshot Reports    </vt:lpstr>
      <vt:lpstr>Learning Activity 9: Generating Snapshot Reports</vt:lpstr>
      <vt:lpstr>Slide 130</vt:lpstr>
      <vt:lpstr>Blank Slide for Review Questions</vt:lpstr>
      <vt:lpstr>Slide 132</vt:lpstr>
      <vt:lpstr>    Analyzing IP Based Reports</vt:lpstr>
      <vt:lpstr>Module 7 Objectives</vt:lpstr>
      <vt:lpstr>Component SCTP Associations Measurements</vt:lpstr>
      <vt:lpstr>Component SCTP Card Measurements</vt:lpstr>
      <vt:lpstr>Component M3UA/SUA Measurements</vt:lpstr>
      <vt:lpstr>Daily Maint. SCTP Associations Measurements</vt:lpstr>
      <vt:lpstr>Daily Maint. SCTP Card Measurements</vt:lpstr>
      <vt:lpstr>Day to Hour  SCTP Associations Measurements</vt:lpstr>
      <vt:lpstr>Day to Hour SCTP Card Measurements</vt:lpstr>
      <vt:lpstr>IP-Based Event Names to Watch</vt:lpstr>
      <vt:lpstr>IP-Based Event Names Defined</vt:lpstr>
      <vt:lpstr>Learning Activities</vt:lpstr>
      <vt:lpstr>Learning Activity 10: Generating IP Based Reports</vt:lpstr>
      <vt:lpstr>Learning Activity 10: Generating IP Based Reports</vt:lpstr>
      <vt:lpstr>Slide 147</vt:lpstr>
      <vt:lpstr>Blank Slide for Review Questions</vt:lpstr>
      <vt:lpstr>    Analyzing Specific Feature Reports</vt:lpstr>
      <vt:lpstr>Module 8 Objectives</vt:lpstr>
      <vt:lpstr>Analyzing Specific Feature Measurement Reports</vt:lpstr>
      <vt:lpstr>Analyzing LNP Reports</vt:lpstr>
      <vt:lpstr>Hourly Maintenance LNP Measurements</vt:lpstr>
      <vt:lpstr>Hourly Maintenance LNP Measurements</vt:lpstr>
      <vt:lpstr>Hourly Maintenance LNP Measurements</vt:lpstr>
      <vt:lpstr>Hourly Maintenance LNP Measurements</vt:lpstr>
      <vt:lpstr>Hourly Maintenance ATI Measurements</vt:lpstr>
      <vt:lpstr>Daily Maintenance LNP Measurements</vt:lpstr>
      <vt:lpstr>Daily Maintenance LNP Measurements</vt:lpstr>
      <vt:lpstr>Daily Maintenance LNP Measurements</vt:lpstr>
      <vt:lpstr>Daily Maintenance LNP Measurements</vt:lpstr>
      <vt:lpstr>Daily Maintenance ATI Measurements</vt:lpstr>
      <vt:lpstr>Slide 163</vt:lpstr>
      <vt:lpstr>LNP Report Event Names to Watch</vt:lpstr>
      <vt:lpstr>LNP Report Event Names Defined</vt:lpstr>
      <vt:lpstr>Analyzing INAP Reports</vt:lpstr>
      <vt:lpstr>Hourly Maintenance INAP Measurements</vt:lpstr>
      <vt:lpstr>Hourly Maintenance INAP Measurements</vt:lpstr>
      <vt:lpstr>Daily Maintenance INAP Measurements</vt:lpstr>
      <vt:lpstr>Daily Maintenance INAP Measurements</vt:lpstr>
      <vt:lpstr>Student Notes</vt:lpstr>
      <vt:lpstr>INAP Report Event Names to Watch</vt:lpstr>
      <vt:lpstr>INAP Report Event Names Defined</vt:lpstr>
      <vt:lpstr>Hourly Maintenance Map Screen Measurements</vt:lpstr>
      <vt:lpstr>Student Notes</vt:lpstr>
      <vt:lpstr>Daily Maintenance Map Screen Measurements</vt:lpstr>
      <vt:lpstr>MAPSCRN Report Event Names to Watch</vt:lpstr>
      <vt:lpstr>MAPSCRN Report Event Names Defined</vt:lpstr>
      <vt:lpstr>Daily Maintenance GTT Actions Measurements</vt:lpstr>
      <vt:lpstr>Learning Activities</vt:lpstr>
      <vt:lpstr>Learning Activity 11: Generating Feature Reports</vt:lpstr>
      <vt:lpstr>Learning Activity 11: Generating Feature Reports</vt:lpstr>
      <vt:lpstr>Slide 183</vt:lpstr>
      <vt:lpstr>Blank Slide for Review Questions</vt:lpstr>
      <vt:lpstr>Final Course Evaluation</vt:lpstr>
    </vt:vector>
  </TitlesOfParts>
  <Company>Tekelec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Chris Sager</dc:creator>
  <cp:lastModifiedBy>dezern</cp:lastModifiedBy>
  <cp:revision>252</cp:revision>
  <dcterms:created xsi:type="dcterms:W3CDTF">2006-03-29T15:30:42Z</dcterms:created>
  <dcterms:modified xsi:type="dcterms:W3CDTF">2011-06-09T18:54:15Z</dcterms:modified>
</cp:coreProperties>
</file>